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rlit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7dcf47af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37dcf47af4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337dcf47af4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7dcf47af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337dcf47af4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337dcf47af4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7dcf47af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337dcf47af4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337dcf47af4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7dcf47af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37dcf47af4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337dcf47af4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7dcf47af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337dcf47af4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337dcf47af4_0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7dcf47af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337dcf47af4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337dcf47af4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7dcf47af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337dcf47af4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337dcf47af4_0_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7dcf47af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337dcf47af4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337dcf47af4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7dcf47af4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337dcf47af4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g337dcf47af4_0_2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7dcf47af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337dcf47af4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337dcf47af4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7dcf47af4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337dcf47af4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337dcf47af4_0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7dcf47af4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337dcf47af4_0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337dcf47af4_0_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7dcf47af4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337dcf47af4_0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337dcf47af4_0_2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7dcf47af4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337dcf47af4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337dcf47af4_0_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37dcf47af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337dcf47af4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337dcf47af4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7dcf47af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337dcf47af4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337dcf47af4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37dcf47af4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337dcf47af4_0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337dcf47af4_0_3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7dcf47af4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g337dcf47af4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337dcf47af4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7dcf47af4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337dcf47af4_0_3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g337dcf47af4_0_3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7dcf47af4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337dcf47af4_0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g337dcf47af4_0_3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7dcf47af4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337dcf47af4_0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g337dcf47af4_0_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7dcf47af4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337dcf47af4_0_3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g337dcf47af4_0_3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7dcf47af4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337dcf47af4_0_4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g337dcf47af4_0_4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7dcf47af4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337dcf47af4_0_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337dcf47af4_0_4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7dcf47af4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g337dcf47af4_0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2" name="Google Shape;532;g337dcf47af4_0_4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37dcf47af4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g337dcf47af4_0_4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g337dcf47af4_0_4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37dcf47af4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g337dcf47af4_0_4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g337dcf47af4_0_4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7dcf47a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37dcf47af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37dcf47af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7dcf47af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37dcf47af4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337dcf47af4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3238/arztebl.2020.0564" TargetMode="External"/><Relationship Id="rId4" Type="http://schemas.openxmlformats.org/officeDocument/2006/relationships/hyperlink" Target="https://www.ncbi.nlm.nih.gov/pmc/articles/PMC8171548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Genetics: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 risk of disease is increased when there is an affected family member.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Genetic risk is higher in Crohn's disease.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Risk is associated with </a:t>
            </a:r>
            <a:r>
              <a:rPr lang="en-US" b="1"/>
              <a:t>NOD2</a:t>
            </a:r>
            <a:r>
              <a:rPr lang="en-US"/>
              <a:t> (nucleotide oligomerization binding domain 2).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</a:t>
            </a:r>
            <a:r>
              <a:rPr lang="en-US" b="1"/>
              <a:t>NOD2</a:t>
            </a:r>
            <a:r>
              <a:rPr lang="en-US"/>
              <a:t> gene codes for proteins involved in autophagy and clearance of intracellular bacteria.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07" name="Google Shape;207;p28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626" y="1614535"/>
            <a:ext cx="1904273" cy="117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2771312" y="1983235"/>
            <a:ext cx="1194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NOD2 gene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28"/>
          <p:cNvGrpSpPr/>
          <p:nvPr/>
        </p:nvGrpSpPr>
        <p:grpSpPr>
          <a:xfrm>
            <a:off x="4413897" y="1942431"/>
            <a:ext cx="455585" cy="511752"/>
            <a:chOff x="3094007" y="1509473"/>
            <a:chExt cx="414998" cy="466161"/>
          </a:xfrm>
        </p:grpSpPr>
        <p:pic>
          <p:nvPicPr>
            <p:cNvPr id="211" name="Google Shape;211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94007" y="1509473"/>
              <a:ext cx="414998" cy="466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30296" y="1514855"/>
              <a:ext cx="356616" cy="417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3" name="Google Shape;213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6575" y="1614535"/>
            <a:ext cx="1907548" cy="117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5427297" y="1845484"/>
            <a:ext cx="10512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143510" marR="5080" lvl="0" indent="-131445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Encodes a protein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28"/>
          <p:cNvGrpSpPr/>
          <p:nvPr/>
        </p:nvGrpSpPr>
        <p:grpSpPr>
          <a:xfrm>
            <a:off x="6997082" y="1942431"/>
            <a:ext cx="455585" cy="511752"/>
            <a:chOff x="5447063" y="1509473"/>
            <a:chExt cx="414998" cy="466161"/>
          </a:xfrm>
        </p:grpSpPr>
        <p:pic>
          <p:nvPicPr>
            <p:cNvPr id="216" name="Google Shape;216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47063" y="1509473"/>
              <a:ext cx="414998" cy="466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83351" y="1514855"/>
              <a:ext cx="356615" cy="417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79818" y="1614249"/>
            <a:ext cx="1905982" cy="117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/>
        </p:nvSpPr>
        <p:spPr>
          <a:xfrm>
            <a:off x="7755510" y="1645625"/>
            <a:ext cx="15546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925" rIns="0" bIns="0" anchor="t" anchorCtr="0">
            <a:spAutoFit/>
          </a:bodyPr>
          <a:lstStyle/>
          <a:p>
            <a:pPr marL="12065" marR="5080" lvl="0" indent="-1904" algn="ctr" rtl="0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Binds to intracellular bacterial peptidoglycans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28"/>
          <p:cNvGrpSpPr/>
          <p:nvPr/>
        </p:nvGrpSpPr>
        <p:grpSpPr>
          <a:xfrm>
            <a:off x="8275785" y="2875454"/>
            <a:ext cx="511752" cy="455585"/>
            <a:chOff x="6611850" y="2359376"/>
            <a:chExt cx="466161" cy="414998"/>
          </a:xfrm>
        </p:grpSpPr>
        <p:pic>
          <p:nvPicPr>
            <p:cNvPr id="221" name="Google Shape;221;p2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611850" y="2359376"/>
              <a:ext cx="466161" cy="414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38543" y="2374392"/>
              <a:ext cx="417575" cy="356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79800" y="3458058"/>
            <a:ext cx="1904273" cy="11649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/>
        </p:nvSpPr>
        <p:spPr>
          <a:xfrm>
            <a:off x="8016972" y="3552350"/>
            <a:ext cx="10401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5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Activates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NF-κB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28"/>
          <p:cNvGrpSpPr/>
          <p:nvPr/>
        </p:nvGrpSpPr>
        <p:grpSpPr>
          <a:xfrm>
            <a:off x="7030859" y="3786129"/>
            <a:ext cx="455585" cy="511752"/>
            <a:chOff x="5477831" y="3188921"/>
            <a:chExt cx="414998" cy="466161"/>
          </a:xfrm>
        </p:grpSpPr>
        <p:pic>
          <p:nvPicPr>
            <p:cNvPr id="226" name="Google Shape;226;p2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477831" y="3188921"/>
              <a:ext cx="414998" cy="466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504687" y="3194304"/>
              <a:ext cx="356615" cy="417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96575" y="3458124"/>
            <a:ext cx="1907548" cy="116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5267099" y="3551977"/>
            <a:ext cx="13665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marR="5080" lvl="0" indent="3175" algn="ctr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luminal microbes not recognized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28"/>
          <p:cNvGrpSpPr/>
          <p:nvPr/>
        </p:nvGrpSpPr>
        <p:grpSpPr>
          <a:xfrm>
            <a:off x="4447674" y="3786129"/>
            <a:ext cx="455585" cy="511752"/>
            <a:chOff x="3124775" y="3188921"/>
            <a:chExt cx="414998" cy="466161"/>
          </a:xfrm>
        </p:grpSpPr>
        <p:pic>
          <p:nvPicPr>
            <p:cNvPr id="231" name="Google Shape;231;p2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124775" y="3188921"/>
              <a:ext cx="414998" cy="466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51631" y="3194304"/>
              <a:ext cx="356616" cy="417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3" name="Google Shape;233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23652" y="3458274"/>
            <a:ext cx="1895321" cy="11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2583812" y="3490621"/>
            <a:ext cx="15750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925" rIns="0" bIns="0" anchor="t" anchorCtr="0">
            <a:spAutoFit/>
          </a:bodyPr>
          <a:lstStyle/>
          <a:p>
            <a:pPr marL="12700" marR="5080" lvl="0" indent="0" algn="ctr" rtl="0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Less effective combat against luminal microbes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28"/>
          <p:cNvGrpSpPr/>
          <p:nvPr/>
        </p:nvGrpSpPr>
        <p:grpSpPr>
          <a:xfrm>
            <a:off x="3112761" y="4722539"/>
            <a:ext cx="511752" cy="452478"/>
            <a:chOff x="1908786" y="4041909"/>
            <a:chExt cx="466161" cy="412168"/>
          </a:xfrm>
        </p:grpSpPr>
        <p:pic>
          <p:nvPicPr>
            <p:cNvPr id="236" name="Google Shape;236;p2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908786" y="4041909"/>
              <a:ext cx="466161" cy="412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935479" y="4056887"/>
              <a:ext cx="417575" cy="3535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8" name="Google Shape;238;p2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423703" y="5301785"/>
            <a:ext cx="1898479" cy="117521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2584543" y="5535617"/>
            <a:ext cx="15768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40005" marR="5080" lvl="0" indent="-2794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Microbes enter lamina propria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28"/>
          <p:cNvGrpSpPr/>
          <p:nvPr/>
        </p:nvGrpSpPr>
        <p:grpSpPr>
          <a:xfrm>
            <a:off x="4413897" y="5629827"/>
            <a:ext cx="455585" cy="511752"/>
            <a:chOff x="3094007" y="4868369"/>
            <a:chExt cx="414998" cy="466161"/>
          </a:xfrm>
        </p:grpSpPr>
        <p:pic>
          <p:nvPicPr>
            <p:cNvPr id="241" name="Google Shape;241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94007" y="4868369"/>
              <a:ext cx="414998" cy="466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130296" y="4873751"/>
              <a:ext cx="356616" cy="417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3" name="Google Shape;243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996575" y="5301785"/>
            <a:ext cx="1907548" cy="116490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 txBox="1"/>
          <p:nvPr/>
        </p:nvSpPr>
        <p:spPr>
          <a:xfrm>
            <a:off x="5253296" y="5535617"/>
            <a:ext cx="14034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210820" marR="5080" lvl="0" indent="-19812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Inflammatory reactions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28"/>
          <p:cNvGrpSpPr/>
          <p:nvPr/>
        </p:nvGrpSpPr>
        <p:grpSpPr>
          <a:xfrm>
            <a:off x="6997082" y="5629827"/>
            <a:ext cx="455585" cy="511752"/>
            <a:chOff x="5447063" y="4868369"/>
            <a:chExt cx="414998" cy="466161"/>
          </a:xfrm>
        </p:grpSpPr>
        <p:pic>
          <p:nvPicPr>
            <p:cNvPr id="246" name="Google Shape;246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47063" y="4868369"/>
              <a:ext cx="414998" cy="466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8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483351" y="4873751"/>
              <a:ext cx="356615" cy="417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2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579800" y="5301785"/>
            <a:ext cx="1904273" cy="116490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8089286" y="5535617"/>
            <a:ext cx="88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33655" marR="5080" lvl="0" indent="-2159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Mucosal damage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57" name="Google Shape;257;p29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Mucosal immune responses: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Immune response is important in ulcerative colitis.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Activation of </a:t>
            </a:r>
            <a:r>
              <a:rPr lang="en-US" b="1"/>
              <a:t>TH17</a:t>
            </a:r>
            <a:r>
              <a:rPr lang="en-US"/>
              <a:t> and </a:t>
            </a:r>
            <a:r>
              <a:rPr lang="en-US" b="1"/>
              <a:t>TH1</a:t>
            </a:r>
            <a:r>
              <a:rPr lang="en-US"/>
              <a:t> cells and production of </a:t>
            </a:r>
            <a:r>
              <a:rPr lang="en-US" b="1"/>
              <a:t>IL-23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Derangements in mucosal immunity and immunoregulation contribute to the development of both ulcerative colitis and Crohn's disease.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Mucosal immune responses:</a:t>
            </a:r>
            <a:endParaRPr/>
          </a:p>
        </p:txBody>
      </p:sp>
      <p:sp>
        <p:nvSpPr>
          <p:cNvPr id="266" name="Google Shape;266;p30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1911095" y="2106167"/>
            <a:ext cx="2164080" cy="1295400"/>
          </a:xfrm>
          <a:custGeom>
            <a:avLst/>
            <a:gdLst/>
            <a:ahLst/>
            <a:cxnLst/>
            <a:rect l="l" t="t" r="r" b="b"/>
            <a:pathLst>
              <a:path w="2164080" h="1295400" extrusionOk="0">
                <a:moveTo>
                  <a:pt x="2034540" y="0"/>
                </a:moveTo>
                <a:lnTo>
                  <a:pt x="129540" y="0"/>
                </a:lnTo>
                <a:lnTo>
                  <a:pt x="79118" y="10185"/>
                </a:lnTo>
                <a:lnTo>
                  <a:pt x="37942" y="37957"/>
                </a:lnTo>
                <a:lnTo>
                  <a:pt x="10180" y="79134"/>
                </a:lnTo>
                <a:lnTo>
                  <a:pt x="0" y="129540"/>
                </a:lnTo>
                <a:lnTo>
                  <a:pt x="0" y="1165860"/>
                </a:lnTo>
                <a:lnTo>
                  <a:pt x="10180" y="1216265"/>
                </a:lnTo>
                <a:lnTo>
                  <a:pt x="37942" y="1257442"/>
                </a:lnTo>
                <a:lnTo>
                  <a:pt x="79118" y="1285214"/>
                </a:lnTo>
                <a:lnTo>
                  <a:pt x="129540" y="1295400"/>
                </a:lnTo>
                <a:lnTo>
                  <a:pt x="2034540" y="1295400"/>
                </a:lnTo>
                <a:lnTo>
                  <a:pt x="2084945" y="1285214"/>
                </a:lnTo>
                <a:lnTo>
                  <a:pt x="2126122" y="1257442"/>
                </a:lnTo>
                <a:lnTo>
                  <a:pt x="2153894" y="1216265"/>
                </a:lnTo>
                <a:lnTo>
                  <a:pt x="2164080" y="1165860"/>
                </a:lnTo>
                <a:lnTo>
                  <a:pt x="2164080" y="129540"/>
                </a:lnTo>
                <a:lnTo>
                  <a:pt x="2153894" y="79134"/>
                </a:lnTo>
                <a:lnTo>
                  <a:pt x="2126122" y="37957"/>
                </a:lnTo>
                <a:lnTo>
                  <a:pt x="2084945" y="10185"/>
                </a:lnTo>
                <a:lnTo>
                  <a:pt x="2034540" y="0"/>
                </a:lnTo>
                <a:close/>
              </a:path>
            </a:pathLst>
          </a:custGeom>
          <a:solidFill>
            <a:srgbClr val="C5D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30"/>
          <p:cNvSpPr txBox="1"/>
          <p:nvPr/>
        </p:nvSpPr>
        <p:spPr>
          <a:xfrm>
            <a:off x="2191003" y="2436622"/>
            <a:ext cx="16035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Bacteria enter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4351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mucosa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4264151" y="2487167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 extrusionOk="0">
                <a:moveTo>
                  <a:pt x="228600" y="0"/>
                </a:moveTo>
                <a:lnTo>
                  <a:pt x="228600" y="106680"/>
                </a:lnTo>
                <a:lnTo>
                  <a:pt x="0" y="106680"/>
                </a:lnTo>
                <a:lnTo>
                  <a:pt x="0" y="426720"/>
                </a:lnTo>
                <a:lnTo>
                  <a:pt x="228600" y="426720"/>
                </a:lnTo>
                <a:lnTo>
                  <a:pt x="228600" y="533400"/>
                </a:lnTo>
                <a:lnTo>
                  <a:pt x="457200" y="2667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30"/>
          <p:cNvSpPr/>
          <p:nvPr/>
        </p:nvSpPr>
        <p:spPr>
          <a:xfrm>
            <a:off x="4937759" y="2106167"/>
            <a:ext cx="2164079" cy="1295400"/>
          </a:xfrm>
          <a:custGeom>
            <a:avLst/>
            <a:gdLst/>
            <a:ahLst/>
            <a:cxnLst/>
            <a:rect l="l" t="t" r="r" b="b"/>
            <a:pathLst>
              <a:path w="2164079" h="1295400" extrusionOk="0">
                <a:moveTo>
                  <a:pt x="2034539" y="0"/>
                </a:moveTo>
                <a:lnTo>
                  <a:pt x="129539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40"/>
                </a:lnTo>
                <a:lnTo>
                  <a:pt x="0" y="1165860"/>
                </a:lnTo>
                <a:lnTo>
                  <a:pt x="10185" y="1216265"/>
                </a:lnTo>
                <a:lnTo>
                  <a:pt x="37957" y="1257442"/>
                </a:lnTo>
                <a:lnTo>
                  <a:pt x="79134" y="1285214"/>
                </a:lnTo>
                <a:lnTo>
                  <a:pt x="129539" y="1295400"/>
                </a:lnTo>
                <a:lnTo>
                  <a:pt x="2034539" y="1295400"/>
                </a:lnTo>
                <a:lnTo>
                  <a:pt x="2084945" y="1285214"/>
                </a:lnTo>
                <a:lnTo>
                  <a:pt x="2126122" y="1257442"/>
                </a:lnTo>
                <a:lnTo>
                  <a:pt x="2153894" y="1216265"/>
                </a:lnTo>
                <a:lnTo>
                  <a:pt x="2164079" y="1165860"/>
                </a:lnTo>
                <a:lnTo>
                  <a:pt x="2164079" y="129540"/>
                </a:lnTo>
                <a:lnTo>
                  <a:pt x="2153894" y="79134"/>
                </a:lnTo>
                <a:lnTo>
                  <a:pt x="2126122" y="37957"/>
                </a:lnTo>
                <a:lnTo>
                  <a:pt x="2084945" y="10185"/>
                </a:lnTo>
                <a:lnTo>
                  <a:pt x="2034539" y="0"/>
                </a:lnTo>
                <a:close/>
              </a:path>
            </a:pathLst>
          </a:custGeom>
          <a:solidFill>
            <a:srgbClr val="C5D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30"/>
          <p:cNvSpPr txBox="1"/>
          <p:nvPr/>
        </p:nvSpPr>
        <p:spPr>
          <a:xfrm>
            <a:off x="5239892" y="2173605"/>
            <a:ext cx="15597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2700" marR="5080" lvl="0" indent="3809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Bacterial products are processed by dendritic cells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7290815" y="2487167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 extrusionOk="0">
                <a:moveTo>
                  <a:pt x="228600" y="0"/>
                </a:moveTo>
                <a:lnTo>
                  <a:pt x="228600" y="106680"/>
                </a:lnTo>
                <a:lnTo>
                  <a:pt x="0" y="106680"/>
                </a:lnTo>
                <a:lnTo>
                  <a:pt x="0" y="426720"/>
                </a:lnTo>
                <a:lnTo>
                  <a:pt x="228600" y="426720"/>
                </a:lnTo>
                <a:lnTo>
                  <a:pt x="228600" y="533400"/>
                </a:lnTo>
                <a:lnTo>
                  <a:pt x="457200" y="2667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30"/>
          <p:cNvSpPr/>
          <p:nvPr/>
        </p:nvSpPr>
        <p:spPr>
          <a:xfrm>
            <a:off x="7964423" y="2106167"/>
            <a:ext cx="2164079" cy="1295400"/>
          </a:xfrm>
          <a:custGeom>
            <a:avLst/>
            <a:gdLst/>
            <a:ahLst/>
            <a:cxnLst/>
            <a:rect l="l" t="t" r="r" b="b"/>
            <a:pathLst>
              <a:path w="2164079" h="1295400" extrusionOk="0">
                <a:moveTo>
                  <a:pt x="2034540" y="0"/>
                </a:moveTo>
                <a:lnTo>
                  <a:pt x="129540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40"/>
                </a:lnTo>
                <a:lnTo>
                  <a:pt x="0" y="1165860"/>
                </a:lnTo>
                <a:lnTo>
                  <a:pt x="10185" y="1216265"/>
                </a:lnTo>
                <a:lnTo>
                  <a:pt x="37957" y="1257442"/>
                </a:lnTo>
                <a:lnTo>
                  <a:pt x="79134" y="1285214"/>
                </a:lnTo>
                <a:lnTo>
                  <a:pt x="129540" y="1295400"/>
                </a:lnTo>
                <a:lnTo>
                  <a:pt x="2034540" y="1295400"/>
                </a:lnTo>
                <a:lnTo>
                  <a:pt x="2084945" y="1285214"/>
                </a:lnTo>
                <a:lnTo>
                  <a:pt x="2126122" y="1257442"/>
                </a:lnTo>
                <a:lnTo>
                  <a:pt x="2153894" y="1216265"/>
                </a:lnTo>
                <a:lnTo>
                  <a:pt x="2164079" y="1165860"/>
                </a:lnTo>
                <a:lnTo>
                  <a:pt x="2164079" y="129540"/>
                </a:lnTo>
                <a:lnTo>
                  <a:pt x="2153894" y="79134"/>
                </a:lnTo>
                <a:lnTo>
                  <a:pt x="2126122" y="37957"/>
                </a:lnTo>
                <a:lnTo>
                  <a:pt x="2084945" y="10185"/>
                </a:lnTo>
                <a:lnTo>
                  <a:pt x="2034540" y="0"/>
                </a:lnTo>
                <a:close/>
              </a:path>
            </a:pathLst>
          </a:custGeom>
          <a:solidFill>
            <a:srgbClr val="C5D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30"/>
          <p:cNvSpPr txBox="1"/>
          <p:nvPr/>
        </p:nvSpPr>
        <p:spPr>
          <a:xfrm>
            <a:off x="8130285" y="2173605"/>
            <a:ext cx="18339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2700" marR="5080" lvl="0" indent="-635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Dendritic cells stimulate T cells and secrete IL - 23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8778240" y="3633216"/>
            <a:ext cx="536575" cy="554989"/>
          </a:xfrm>
          <a:custGeom>
            <a:avLst/>
            <a:gdLst/>
            <a:ahLst/>
            <a:cxnLst/>
            <a:rect l="l" t="t" r="r" b="b"/>
            <a:pathLst>
              <a:path w="536575" h="554989" extrusionOk="0">
                <a:moveTo>
                  <a:pt x="429132" y="0"/>
                </a:moveTo>
                <a:lnTo>
                  <a:pt x="107314" y="0"/>
                </a:lnTo>
                <a:lnTo>
                  <a:pt x="107314" y="286512"/>
                </a:lnTo>
                <a:lnTo>
                  <a:pt x="0" y="286512"/>
                </a:lnTo>
                <a:lnTo>
                  <a:pt x="268224" y="554736"/>
                </a:lnTo>
                <a:lnTo>
                  <a:pt x="536448" y="286512"/>
                </a:lnTo>
                <a:lnTo>
                  <a:pt x="429132" y="286512"/>
                </a:lnTo>
                <a:lnTo>
                  <a:pt x="4291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76" name="Google Shape;276;p30"/>
          <p:cNvGrpSpPr/>
          <p:nvPr/>
        </p:nvGrpSpPr>
        <p:grpSpPr>
          <a:xfrm>
            <a:off x="7964423" y="4447032"/>
            <a:ext cx="2164079" cy="1298575"/>
            <a:chOff x="6669023" y="3989832"/>
            <a:chExt cx="2164079" cy="1298575"/>
          </a:xfrm>
        </p:grpSpPr>
        <p:sp>
          <p:nvSpPr>
            <p:cNvPr id="277" name="Google Shape;277;p30"/>
            <p:cNvSpPr/>
            <p:nvPr/>
          </p:nvSpPr>
          <p:spPr>
            <a:xfrm>
              <a:off x="6669023" y="3989832"/>
              <a:ext cx="2164079" cy="1298575"/>
            </a:xfrm>
            <a:custGeom>
              <a:avLst/>
              <a:gdLst/>
              <a:ahLst/>
              <a:cxnLst/>
              <a:rect l="l" t="t" r="r" b="b"/>
              <a:pathLst>
                <a:path w="2164079" h="1298575" extrusionOk="0">
                  <a:moveTo>
                    <a:pt x="2034285" y="0"/>
                  </a:moveTo>
                  <a:lnTo>
                    <a:pt x="129794" y="0"/>
                  </a:lnTo>
                  <a:lnTo>
                    <a:pt x="79295" y="10207"/>
                  </a:lnTo>
                  <a:lnTo>
                    <a:pt x="38036" y="38036"/>
                  </a:lnTo>
                  <a:lnTo>
                    <a:pt x="10207" y="79295"/>
                  </a:lnTo>
                  <a:lnTo>
                    <a:pt x="0" y="129794"/>
                  </a:lnTo>
                  <a:lnTo>
                    <a:pt x="0" y="1168654"/>
                  </a:lnTo>
                  <a:lnTo>
                    <a:pt x="10207" y="1219152"/>
                  </a:lnTo>
                  <a:lnTo>
                    <a:pt x="38036" y="1260411"/>
                  </a:lnTo>
                  <a:lnTo>
                    <a:pt x="79295" y="1288240"/>
                  </a:lnTo>
                  <a:lnTo>
                    <a:pt x="129794" y="1298448"/>
                  </a:lnTo>
                  <a:lnTo>
                    <a:pt x="2034285" y="1298448"/>
                  </a:lnTo>
                  <a:lnTo>
                    <a:pt x="2084784" y="1288240"/>
                  </a:lnTo>
                  <a:lnTo>
                    <a:pt x="2126043" y="1260411"/>
                  </a:lnTo>
                  <a:lnTo>
                    <a:pt x="2153872" y="1219152"/>
                  </a:lnTo>
                  <a:lnTo>
                    <a:pt x="2164079" y="1168654"/>
                  </a:lnTo>
                  <a:lnTo>
                    <a:pt x="2164079" y="129794"/>
                  </a:lnTo>
                  <a:lnTo>
                    <a:pt x="2153872" y="79295"/>
                  </a:lnTo>
                  <a:lnTo>
                    <a:pt x="2126043" y="38036"/>
                  </a:lnTo>
                  <a:lnTo>
                    <a:pt x="2084784" y="10207"/>
                  </a:lnTo>
                  <a:lnTo>
                    <a:pt x="2034285" y="0"/>
                  </a:lnTo>
                  <a:close/>
                </a:path>
              </a:pathLst>
            </a:custGeom>
            <a:solidFill>
              <a:srgbClr val="C5D9F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669023" y="3989832"/>
              <a:ext cx="2164079" cy="1298575"/>
            </a:xfrm>
            <a:custGeom>
              <a:avLst/>
              <a:gdLst/>
              <a:ahLst/>
              <a:cxnLst/>
              <a:rect l="l" t="t" r="r" b="b"/>
              <a:pathLst>
                <a:path w="2164079" h="1298575" extrusionOk="0">
                  <a:moveTo>
                    <a:pt x="0" y="129794"/>
                  </a:moveTo>
                  <a:lnTo>
                    <a:pt x="10207" y="79295"/>
                  </a:lnTo>
                  <a:lnTo>
                    <a:pt x="38036" y="38036"/>
                  </a:lnTo>
                  <a:lnTo>
                    <a:pt x="79295" y="10207"/>
                  </a:lnTo>
                  <a:lnTo>
                    <a:pt x="129794" y="0"/>
                  </a:lnTo>
                  <a:lnTo>
                    <a:pt x="2034285" y="0"/>
                  </a:lnTo>
                  <a:lnTo>
                    <a:pt x="2084784" y="10207"/>
                  </a:lnTo>
                  <a:lnTo>
                    <a:pt x="2126043" y="38036"/>
                  </a:lnTo>
                  <a:lnTo>
                    <a:pt x="2153872" y="79295"/>
                  </a:lnTo>
                  <a:lnTo>
                    <a:pt x="2164079" y="129794"/>
                  </a:lnTo>
                  <a:lnTo>
                    <a:pt x="2164079" y="1168654"/>
                  </a:lnTo>
                  <a:lnTo>
                    <a:pt x="2153872" y="1219152"/>
                  </a:lnTo>
                  <a:lnTo>
                    <a:pt x="2126043" y="1260411"/>
                  </a:lnTo>
                  <a:lnTo>
                    <a:pt x="2084784" y="1288240"/>
                  </a:lnTo>
                  <a:lnTo>
                    <a:pt x="2034285" y="1298448"/>
                  </a:lnTo>
                  <a:lnTo>
                    <a:pt x="129794" y="1298448"/>
                  </a:lnTo>
                  <a:lnTo>
                    <a:pt x="79295" y="1288240"/>
                  </a:lnTo>
                  <a:lnTo>
                    <a:pt x="38036" y="1260411"/>
                  </a:lnTo>
                  <a:lnTo>
                    <a:pt x="10207" y="1219152"/>
                  </a:lnTo>
                  <a:lnTo>
                    <a:pt x="0" y="1168654"/>
                  </a:lnTo>
                  <a:lnTo>
                    <a:pt x="0" y="129794"/>
                  </a:lnTo>
                  <a:close/>
                </a:path>
              </a:pathLst>
            </a:custGeom>
            <a:noFill/>
            <a:ln w="24375" cap="flat" cmpd="sng">
              <a:solidFill>
                <a:srgbClr val="00A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9" name="Google Shape;279;p30"/>
          <p:cNvSpPr txBox="1"/>
          <p:nvPr/>
        </p:nvSpPr>
        <p:spPr>
          <a:xfrm>
            <a:off x="8115045" y="4516958"/>
            <a:ext cx="1861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2700" marR="5080" lvl="0" indent="0" algn="ctr" rtl="0">
              <a:lnSpc>
                <a:spcPct val="8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Activated T cells stimulate macrophages and neutrophils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0"/>
          <p:cNvSpPr/>
          <p:nvPr/>
        </p:nvSpPr>
        <p:spPr>
          <a:xfrm>
            <a:off x="7318247" y="4828032"/>
            <a:ext cx="457200" cy="536575"/>
          </a:xfrm>
          <a:custGeom>
            <a:avLst/>
            <a:gdLst/>
            <a:ahLst/>
            <a:cxnLst/>
            <a:rect l="l" t="t" r="r" b="b"/>
            <a:pathLst>
              <a:path w="457200" h="536575" extrusionOk="0">
                <a:moveTo>
                  <a:pt x="228600" y="0"/>
                </a:moveTo>
                <a:lnTo>
                  <a:pt x="0" y="268224"/>
                </a:lnTo>
                <a:lnTo>
                  <a:pt x="228600" y="536448"/>
                </a:lnTo>
                <a:lnTo>
                  <a:pt x="228600" y="429133"/>
                </a:lnTo>
                <a:lnTo>
                  <a:pt x="457200" y="429133"/>
                </a:lnTo>
                <a:lnTo>
                  <a:pt x="457200" y="107315"/>
                </a:lnTo>
                <a:lnTo>
                  <a:pt x="228600" y="107315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30"/>
          <p:cNvSpPr/>
          <p:nvPr/>
        </p:nvSpPr>
        <p:spPr>
          <a:xfrm>
            <a:off x="4937759" y="4267200"/>
            <a:ext cx="2164079" cy="1658620"/>
          </a:xfrm>
          <a:custGeom>
            <a:avLst/>
            <a:gdLst/>
            <a:ahLst/>
            <a:cxnLst/>
            <a:rect l="l" t="t" r="r" b="b"/>
            <a:pathLst>
              <a:path w="2164079" h="1658620" extrusionOk="0">
                <a:moveTo>
                  <a:pt x="1998217" y="0"/>
                </a:moveTo>
                <a:lnTo>
                  <a:pt x="165862" y="0"/>
                </a:lnTo>
                <a:lnTo>
                  <a:pt x="121781" y="5927"/>
                </a:lnTo>
                <a:lnTo>
                  <a:pt x="82164" y="22653"/>
                </a:lnTo>
                <a:lnTo>
                  <a:pt x="48593" y="48593"/>
                </a:lnTo>
                <a:lnTo>
                  <a:pt x="22653" y="82164"/>
                </a:lnTo>
                <a:lnTo>
                  <a:pt x="5927" y="121781"/>
                </a:lnTo>
                <a:lnTo>
                  <a:pt x="0" y="165862"/>
                </a:lnTo>
                <a:lnTo>
                  <a:pt x="0" y="1492250"/>
                </a:lnTo>
                <a:lnTo>
                  <a:pt x="5927" y="1536330"/>
                </a:lnTo>
                <a:lnTo>
                  <a:pt x="22653" y="1575947"/>
                </a:lnTo>
                <a:lnTo>
                  <a:pt x="48593" y="1609518"/>
                </a:lnTo>
                <a:lnTo>
                  <a:pt x="82164" y="1635458"/>
                </a:lnTo>
                <a:lnTo>
                  <a:pt x="121781" y="1652184"/>
                </a:lnTo>
                <a:lnTo>
                  <a:pt x="165862" y="1658112"/>
                </a:lnTo>
                <a:lnTo>
                  <a:pt x="1998217" y="1658112"/>
                </a:lnTo>
                <a:lnTo>
                  <a:pt x="2042298" y="1652184"/>
                </a:lnTo>
                <a:lnTo>
                  <a:pt x="2081915" y="1635458"/>
                </a:lnTo>
                <a:lnTo>
                  <a:pt x="2115486" y="1609518"/>
                </a:lnTo>
                <a:lnTo>
                  <a:pt x="2141426" y="1575947"/>
                </a:lnTo>
                <a:lnTo>
                  <a:pt x="2158152" y="1536330"/>
                </a:lnTo>
                <a:lnTo>
                  <a:pt x="2164079" y="1492250"/>
                </a:lnTo>
                <a:lnTo>
                  <a:pt x="2164079" y="165862"/>
                </a:lnTo>
                <a:lnTo>
                  <a:pt x="2158152" y="121781"/>
                </a:lnTo>
                <a:lnTo>
                  <a:pt x="2141426" y="82164"/>
                </a:lnTo>
                <a:lnTo>
                  <a:pt x="2115486" y="48593"/>
                </a:lnTo>
                <a:lnTo>
                  <a:pt x="2081915" y="22653"/>
                </a:lnTo>
                <a:lnTo>
                  <a:pt x="2042298" y="5927"/>
                </a:lnTo>
                <a:lnTo>
                  <a:pt x="1998217" y="0"/>
                </a:lnTo>
                <a:close/>
              </a:path>
            </a:pathLst>
          </a:custGeom>
          <a:solidFill>
            <a:srgbClr val="C5D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5088763" y="4254500"/>
            <a:ext cx="18630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325" rIns="0" bIns="0" anchor="t" anchorCtr="0">
            <a:spAutoFit/>
          </a:bodyPr>
          <a:lstStyle/>
          <a:p>
            <a:pPr marL="12700" marR="5080" lvl="0" indent="-1904" algn="ctr" rtl="0">
              <a:lnSpc>
                <a:spcPct val="86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Macrophages and neutrophils cause inflammation and damage the mucosa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30"/>
          <p:cNvGrpSpPr/>
          <p:nvPr/>
        </p:nvGrpSpPr>
        <p:grpSpPr>
          <a:xfrm>
            <a:off x="4293107" y="4829556"/>
            <a:ext cx="457200" cy="536575"/>
            <a:chOff x="2997707" y="4372356"/>
            <a:chExt cx="457200" cy="536575"/>
          </a:xfrm>
        </p:grpSpPr>
        <p:sp>
          <p:nvSpPr>
            <p:cNvPr id="284" name="Google Shape;284;p30"/>
            <p:cNvSpPr/>
            <p:nvPr/>
          </p:nvSpPr>
          <p:spPr>
            <a:xfrm>
              <a:off x="2997707" y="4372356"/>
              <a:ext cx="457200" cy="536575"/>
            </a:xfrm>
            <a:custGeom>
              <a:avLst/>
              <a:gdLst/>
              <a:ahLst/>
              <a:cxnLst/>
              <a:rect l="l" t="t" r="r" b="b"/>
              <a:pathLst>
                <a:path w="457200" h="536575" extrusionOk="0">
                  <a:moveTo>
                    <a:pt x="228600" y="0"/>
                  </a:moveTo>
                  <a:lnTo>
                    <a:pt x="0" y="268224"/>
                  </a:lnTo>
                  <a:lnTo>
                    <a:pt x="228600" y="536448"/>
                  </a:lnTo>
                  <a:lnTo>
                    <a:pt x="228600" y="429133"/>
                  </a:lnTo>
                  <a:lnTo>
                    <a:pt x="457200" y="429133"/>
                  </a:lnTo>
                  <a:lnTo>
                    <a:pt x="457200" y="107315"/>
                  </a:lnTo>
                  <a:lnTo>
                    <a:pt x="228600" y="107315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2997707" y="4372356"/>
              <a:ext cx="457200" cy="536575"/>
            </a:xfrm>
            <a:custGeom>
              <a:avLst/>
              <a:gdLst/>
              <a:ahLst/>
              <a:cxnLst/>
              <a:rect l="l" t="t" r="r" b="b"/>
              <a:pathLst>
                <a:path w="457200" h="536575" extrusionOk="0">
                  <a:moveTo>
                    <a:pt x="457200" y="429133"/>
                  </a:moveTo>
                  <a:lnTo>
                    <a:pt x="228600" y="429133"/>
                  </a:lnTo>
                  <a:lnTo>
                    <a:pt x="228600" y="536448"/>
                  </a:lnTo>
                  <a:lnTo>
                    <a:pt x="0" y="268224"/>
                  </a:lnTo>
                  <a:lnTo>
                    <a:pt x="228600" y="0"/>
                  </a:lnTo>
                  <a:lnTo>
                    <a:pt x="228600" y="107315"/>
                  </a:lnTo>
                  <a:lnTo>
                    <a:pt x="457200" y="107315"/>
                  </a:lnTo>
                  <a:lnTo>
                    <a:pt x="457200" y="429133"/>
                  </a:lnTo>
                  <a:close/>
                </a:path>
              </a:pathLst>
            </a:custGeom>
            <a:noFill/>
            <a:ln w="9525" cap="flat" cmpd="sng">
              <a:solidFill>
                <a:srgbClr val="4F81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6" name="Google Shape;286;p30"/>
          <p:cNvSpPr/>
          <p:nvPr/>
        </p:nvSpPr>
        <p:spPr>
          <a:xfrm>
            <a:off x="1911095" y="4447032"/>
            <a:ext cx="2164080" cy="1298575"/>
          </a:xfrm>
          <a:custGeom>
            <a:avLst/>
            <a:gdLst/>
            <a:ahLst/>
            <a:cxnLst/>
            <a:rect l="l" t="t" r="r" b="b"/>
            <a:pathLst>
              <a:path w="2164080" h="1298575" extrusionOk="0">
                <a:moveTo>
                  <a:pt x="2034286" y="0"/>
                </a:moveTo>
                <a:lnTo>
                  <a:pt x="129844" y="0"/>
                </a:lnTo>
                <a:lnTo>
                  <a:pt x="79300" y="10207"/>
                </a:lnTo>
                <a:lnTo>
                  <a:pt x="38028" y="38036"/>
                </a:lnTo>
                <a:lnTo>
                  <a:pt x="10203" y="79295"/>
                </a:lnTo>
                <a:lnTo>
                  <a:pt x="0" y="129794"/>
                </a:lnTo>
                <a:lnTo>
                  <a:pt x="0" y="1168654"/>
                </a:lnTo>
                <a:lnTo>
                  <a:pt x="10203" y="1219152"/>
                </a:lnTo>
                <a:lnTo>
                  <a:pt x="38028" y="1260411"/>
                </a:lnTo>
                <a:lnTo>
                  <a:pt x="79300" y="1288240"/>
                </a:lnTo>
                <a:lnTo>
                  <a:pt x="129844" y="1298448"/>
                </a:lnTo>
                <a:lnTo>
                  <a:pt x="2034286" y="1298448"/>
                </a:lnTo>
                <a:lnTo>
                  <a:pt x="2084784" y="1288240"/>
                </a:lnTo>
                <a:lnTo>
                  <a:pt x="2126043" y="1260411"/>
                </a:lnTo>
                <a:lnTo>
                  <a:pt x="2153872" y="1219152"/>
                </a:lnTo>
                <a:lnTo>
                  <a:pt x="2164080" y="1168654"/>
                </a:lnTo>
                <a:lnTo>
                  <a:pt x="2164080" y="129794"/>
                </a:lnTo>
                <a:lnTo>
                  <a:pt x="2153872" y="79295"/>
                </a:lnTo>
                <a:lnTo>
                  <a:pt x="2126043" y="38036"/>
                </a:lnTo>
                <a:lnTo>
                  <a:pt x="2084784" y="10207"/>
                </a:lnTo>
                <a:lnTo>
                  <a:pt x="2034286" y="0"/>
                </a:lnTo>
                <a:close/>
              </a:path>
            </a:pathLst>
          </a:custGeom>
          <a:solidFill>
            <a:srgbClr val="C5D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30"/>
          <p:cNvSpPr txBox="1"/>
          <p:nvPr/>
        </p:nvSpPr>
        <p:spPr>
          <a:xfrm>
            <a:off x="2041347" y="4779975"/>
            <a:ext cx="18993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3655" lvl="0" indent="0" algn="l" rtl="0">
              <a:lnSpc>
                <a:spcPct val="11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Ulcerative colitis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or crohn disease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95" name="Google Shape;295;p31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Epithelial defects:</a:t>
            </a:r>
            <a:endParaRPr b="1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dirty="0"/>
              <a:t>Defects in intestinal epithelial tight junction barrier function.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dirty="0"/>
              <a:t>Activate innate and adaptive mucosal immunity.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dirty="0"/>
              <a:t>Sensitize subjects to disease.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b="1" dirty="0"/>
              <a:t>Microbiota:</a:t>
            </a:r>
          </a:p>
          <a:p>
            <a:pPr lvl="0" indent="-298450">
              <a:lnSpc>
                <a:spcPct val="115000"/>
              </a:lnSpc>
              <a:spcBef>
                <a:spcPts val="1200"/>
              </a:spcBef>
              <a:buSzPts val="1100"/>
              <a:buFont typeface="Arial"/>
              <a:buChar char="●"/>
            </a:pPr>
            <a:r>
              <a:rPr lang="en-US" dirty="0"/>
              <a:t>The quantity of microbial organisms in the gastrointestinal lumen is enormous, amounting to 50% of fecal mass.</a:t>
            </a:r>
          </a:p>
          <a:p>
            <a:pPr lvl="0" indent="-298450">
              <a:lnSpc>
                <a:spcPct val="115000"/>
              </a:lnSpc>
              <a:spcBef>
                <a:spcPts val="0"/>
              </a:spcBef>
              <a:buSzPts val="1100"/>
              <a:buFont typeface="Arial"/>
              <a:buChar char="●"/>
            </a:pPr>
            <a:r>
              <a:rPr lang="en-US" dirty="0"/>
              <a:t>The composition of this microbial population is modified by diet and disease.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12" name="Google Shape;312;p33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6576"/>
            <a:ext cx="6553200" cy="678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20" name="Google Shape;320;p34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8374" y="121779"/>
            <a:ext cx="2036327" cy="204248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 txBox="1"/>
          <p:nvPr/>
        </p:nvSpPr>
        <p:spPr>
          <a:xfrm>
            <a:off x="5561710" y="292138"/>
            <a:ext cx="10578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 of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TNF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other immune-mediated signals.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34"/>
          <p:cNvGrpSpPr/>
          <p:nvPr/>
        </p:nvGrpSpPr>
        <p:grpSpPr>
          <a:xfrm>
            <a:off x="6902702" y="1641982"/>
            <a:ext cx="2622676" cy="2278292"/>
            <a:chOff x="5233415" y="1664169"/>
            <a:chExt cx="2622676" cy="2278292"/>
          </a:xfrm>
        </p:grpSpPr>
        <p:pic>
          <p:nvPicPr>
            <p:cNvPr id="324" name="Google Shape;324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33415" y="1664169"/>
              <a:ext cx="629246" cy="674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78881" y="1691005"/>
              <a:ext cx="543051" cy="586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85103" y="1871472"/>
              <a:ext cx="2070988" cy="20709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" name="Google Shape;327;p34"/>
          <p:cNvSpPr txBox="1"/>
          <p:nvPr/>
        </p:nvSpPr>
        <p:spPr>
          <a:xfrm>
            <a:off x="7828788" y="2254491"/>
            <a:ext cx="13284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2540" algn="ctr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rlito"/>
                <a:ea typeface="Carlito"/>
                <a:cs typeface="Carlito"/>
                <a:sym typeface="Carlito"/>
              </a:rPr>
              <a:t>Increase tight junction permeability</a:t>
            </a:r>
            <a:endParaRPr sz="2000">
              <a:latin typeface="Carlito"/>
              <a:ea typeface="Carlito"/>
              <a:cs typeface="Carlito"/>
              <a:sym typeface="Carlito"/>
            </a:endParaRPr>
          </a:p>
        </p:txBody>
      </p:sp>
      <p:pic>
        <p:nvPicPr>
          <p:cNvPr id="328" name="Google Shape;32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5942" y="4693717"/>
            <a:ext cx="2042489" cy="204248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 txBox="1"/>
          <p:nvPr/>
        </p:nvSpPr>
        <p:spPr>
          <a:xfrm>
            <a:off x="7038721" y="5081130"/>
            <a:ext cx="10737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634" algn="ctr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rlito"/>
                <a:ea typeface="Carlito"/>
                <a:cs typeface="Carlito"/>
                <a:sym typeface="Carlito"/>
              </a:rPr>
              <a:t>Increases the flux of luminal material</a:t>
            </a:r>
            <a:endParaRPr sz="2000">
              <a:latin typeface="Carlito"/>
              <a:ea typeface="Carlito"/>
              <a:cs typeface="Carlito"/>
              <a:sym typeface="Carlito"/>
            </a:endParaRPr>
          </a:p>
        </p:txBody>
      </p:sp>
      <p:grpSp>
        <p:nvGrpSpPr>
          <p:cNvPr id="330" name="Google Shape;330;p34"/>
          <p:cNvGrpSpPr/>
          <p:nvPr/>
        </p:nvGrpSpPr>
        <p:grpSpPr>
          <a:xfrm>
            <a:off x="5815077" y="5357533"/>
            <a:ext cx="582760" cy="701535"/>
            <a:chOff x="4145790" y="5379720"/>
            <a:chExt cx="582760" cy="701535"/>
          </a:xfrm>
        </p:grpSpPr>
        <p:pic>
          <p:nvPicPr>
            <p:cNvPr id="331" name="Google Shape;331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45790" y="5383618"/>
              <a:ext cx="582760" cy="697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72712" y="5379720"/>
              <a:ext cx="524255" cy="6675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3" name="Google Shape;333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84143" y="4693717"/>
            <a:ext cx="2042489" cy="204248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4"/>
          <p:cNvSpPr txBox="1"/>
          <p:nvPr/>
        </p:nvSpPr>
        <p:spPr>
          <a:xfrm>
            <a:off x="4039235" y="4941557"/>
            <a:ext cx="1123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12700" marR="5080" lvl="0" indent="5715" algn="ctr" rtl="0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rlito"/>
                <a:ea typeface="Carlito"/>
                <a:cs typeface="Carlito"/>
                <a:sym typeface="Carlito"/>
              </a:rPr>
              <a:t>Activates innate and adaptive immune responses</a:t>
            </a:r>
            <a:endParaRPr sz="2000">
              <a:latin typeface="Carlito"/>
              <a:ea typeface="Carlito"/>
              <a:cs typeface="Carlito"/>
              <a:sym typeface="Carlito"/>
            </a:endParaRPr>
          </a:p>
        </p:txBody>
      </p:sp>
      <p:grpSp>
        <p:nvGrpSpPr>
          <p:cNvPr id="335" name="Google Shape;335;p34"/>
          <p:cNvGrpSpPr/>
          <p:nvPr/>
        </p:nvGrpSpPr>
        <p:grpSpPr>
          <a:xfrm>
            <a:off x="3803644" y="4038478"/>
            <a:ext cx="685595" cy="609384"/>
            <a:chOff x="2134356" y="4060665"/>
            <a:chExt cx="685595" cy="609384"/>
          </a:xfrm>
        </p:grpSpPr>
        <p:pic>
          <p:nvPicPr>
            <p:cNvPr id="336" name="Google Shape;336;p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134356" y="4060665"/>
              <a:ext cx="685595" cy="609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162175" y="4066285"/>
              <a:ext cx="635254" cy="5618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34"/>
          <p:cNvGrpSpPr/>
          <p:nvPr/>
        </p:nvGrpSpPr>
        <p:grpSpPr>
          <a:xfrm>
            <a:off x="2666609" y="1868197"/>
            <a:ext cx="5702356" cy="2697746"/>
            <a:chOff x="997321" y="1890385"/>
            <a:chExt cx="5702356" cy="2697746"/>
          </a:xfrm>
        </p:grpSpPr>
        <p:pic>
          <p:nvPicPr>
            <p:cNvPr id="339" name="Google Shape;339;p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023604" y="3969225"/>
              <a:ext cx="676073" cy="618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3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051042" y="3975989"/>
              <a:ext cx="635127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3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97321" y="1890385"/>
              <a:ext cx="2042619" cy="20426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34"/>
          <p:cNvSpPr txBox="1"/>
          <p:nvPr/>
        </p:nvSpPr>
        <p:spPr>
          <a:xfrm>
            <a:off x="3012948" y="2550782"/>
            <a:ext cx="13437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rlito"/>
                <a:ea typeface="Carlito"/>
                <a:cs typeface="Carlito"/>
                <a:sym typeface="Carlito"/>
              </a:rPr>
              <a:t>Inflammation</a:t>
            </a:r>
            <a:endParaRPr sz="1900">
              <a:latin typeface="Carlito"/>
              <a:ea typeface="Carlito"/>
              <a:cs typeface="Carlito"/>
              <a:sym typeface="Carl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rlito"/>
                <a:ea typeface="Carlito"/>
                <a:cs typeface="Carlito"/>
                <a:sym typeface="Carlito"/>
              </a:rPr>
              <a:t>in excess</a:t>
            </a:r>
            <a:endParaRPr sz="1900">
              <a:latin typeface="Carlito"/>
              <a:ea typeface="Carlito"/>
              <a:cs typeface="Carlito"/>
              <a:sym typeface="Carlito"/>
            </a:endParaRPr>
          </a:p>
        </p:txBody>
      </p:sp>
      <p:grpSp>
        <p:nvGrpSpPr>
          <p:cNvPr id="343" name="Google Shape;343;p34"/>
          <p:cNvGrpSpPr/>
          <p:nvPr/>
        </p:nvGrpSpPr>
        <p:grpSpPr>
          <a:xfrm>
            <a:off x="4497832" y="1705989"/>
            <a:ext cx="632282" cy="674916"/>
            <a:chOff x="2828544" y="1728177"/>
            <a:chExt cx="632282" cy="674916"/>
          </a:xfrm>
        </p:grpSpPr>
        <p:pic>
          <p:nvPicPr>
            <p:cNvPr id="344" name="Google Shape;344;p3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828544" y="1728177"/>
              <a:ext cx="632282" cy="674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875407" y="1754885"/>
              <a:ext cx="543052" cy="5867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Crohn Disease</a:t>
            </a:r>
            <a:endParaRPr/>
          </a:p>
        </p:txBody>
      </p:sp>
      <p:sp>
        <p:nvSpPr>
          <p:cNvPr id="353" name="Google Shape;353;p35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The most common sites: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/>
              <a:t>Terminal ileum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/>
              <a:t>Ileocecal valve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/>
              <a:t>Cecum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Crohn Disease</a:t>
            </a:r>
            <a:endParaRPr/>
          </a:p>
        </p:txBody>
      </p:sp>
      <p:sp>
        <p:nvSpPr>
          <p:cNvPr id="362" name="Google Shape;362;p36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1628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Gross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Skip lesions</a:t>
            </a:r>
            <a:r>
              <a:rPr lang="en-US"/>
              <a:t>: Multiple, separate, sharply delineated areas of disease.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Serpentine ulcers</a:t>
            </a:r>
            <a:r>
              <a:rPr lang="en-US"/>
              <a:t>: Aphthous ulcers that coalesce to form elongated, serpentine ulcers oriented along the axis of the bowel.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Loss of mucosal folds</a:t>
            </a:r>
            <a:r>
              <a:rPr lang="en-US"/>
              <a:t>: Due to edema.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Cobblestone appearance of mucosa</a:t>
            </a:r>
            <a:r>
              <a:rPr lang="en-US"/>
              <a:t>: Diseased tissue with ulceration is depressed, and normal mucosa appears raised.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4" name="Google Shape;36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015" y="1457975"/>
            <a:ext cx="4062984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Crohn Disease</a:t>
            </a:r>
            <a:endParaRPr/>
          </a:p>
        </p:txBody>
      </p:sp>
      <p:sp>
        <p:nvSpPr>
          <p:cNvPr id="372" name="Google Shape;372;p37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7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651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Gross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Fissures</a:t>
            </a:r>
            <a:r>
              <a:rPr lang="en-US"/>
              <a:t>: Extension of ulcers deep down produces fissures. These can perforate and form fistulas in the wall.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Creeping fat</a:t>
            </a:r>
            <a:r>
              <a:rPr lang="en-US"/>
              <a:t>: Mesenteric fat frequently extends around the serosal surface.</a:t>
            </a:r>
            <a:endParaRPr b="1"/>
          </a:p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923" y="3661838"/>
            <a:ext cx="5616085" cy="321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Inflammatory Bowel Disease (IBD)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GASTROINTESTINAL HEPATOBILIARY &amp; PARASITOLOGY II 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Mudassira Zahid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81" name="Google Shape;38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Crohn Disease</a:t>
            </a:r>
            <a:endParaRPr/>
          </a:p>
        </p:txBody>
      </p:sp>
      <p:sp>
        <p:nvSpPr>
          <p:cNvPr id="382" name="Google Shape;382;p38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8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72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Gross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Strictures</a:t>
            </a:r>
            <a:r>
              <a:rPr lang="en-US"/>
              <a:t>: The intestinal wall is thickened due to transmural edema, inflammation, submucosal fibrosis, and hypertrophy of the muscularis propria, all of which contribute to stricture formation.</a:t>
            </a:r>
            <a:endParaRPr b="1"/>
          </a:p>
        </p:txBody>
      </p:sp>
      <p:pic>
        <p:nvPicPr>
          <p:cNvPr id="384" name="Google Shape;38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4825" y="1264724"/>
            <a:ext cx="3997175" cy="55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91" name="Google Shape;39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Crohn Disease</a:t>
            </a:r>
            <a:endParaRPr dirty="0"/>
          </a:p>
        </p:txBody>
      </p:sp>
      <p:sp>
        <p:nvSpPr>
          <p:cNvPr id="392" name="Google Shape;392;p39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9"/>
          <p:cNvSpPr txBox="1">
            <a:spLocks noGrp="1"/>
          </p:cNvSpPr>
          <p:nvPr>
            <p:ph type="body" idx="1"/>
          </p:nvPr>
        </p:nvSpPr>
        <p:spPr>
          <a:xfrm>
            <a:off x="838200" y="1314125"/>
            <a:ext cx="73566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Microscopy</a:t>
            </a:r>
            <a:r>
              <a:rPr lang="en-US" sz="2400" dirty="0"/>
              <a:t>: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Chronic inflammation, which is transmural.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Mucosal ulceration with an abrupt transition between ulcerated and normal mucosa.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 dirty="0"/>
              <a:t>Cryptitis</a:t>
            </a:r>
            <a:r>
              <a:rPr lang="en-US" sz="2400" dirty="0"/>
              <a:t>: Neutrophils infiltrate and damage crypt epithelium.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 dirty="0"/>
              <a:t>Crypt abscess</a:t>
            </a:r>
            <a:r>
              <a:rPr lang="en-US" sz="2400" dirty="0"/>
              <a:t>: Clusters of neutrophils within a crypt lumen.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Granulomas may also be found outside of the intestine, e.g., in mesenteric lymph nodes, skin, or lungs.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Cutaneous granulomas form nodules that are referred to (misleadingly) as </a:t>
            </a:r>
            <a:r>
              <a:rPr lang="en-US" sz="2400" b="1" dirty="0"/>
              <a:t>metastatic Crohn's disease.</a:t>
            </a:r>
            <a:endParaRPr sz="2400" b="1" dirty="0"/>
          </a:p>
        </p:txBody>
      </p:sp>
      <p:pic>
        <p:nvPicPr>
          <p:cNvPr id="394" name="Google Shape;39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5325" y="2430775"/>
            <a:ext cx="3806675" cy="28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Crohn Disease</a:t>
            </a:r>
            <a:endParaRPr/>
          </a:p>
        </p:txBody>
      </p:sp>
      <p:sp>
        <p:nvSpPr>
          <p:cNvPr id="402" name="Google Shape;402;p40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0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73566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Microscopy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Distortion of mucosal architecture</a:t>
            </a:r>
            <a:r>
              <a:rPr lang="en-US"/>
              <a:t>: Glandular branching and irregular shape and orientation of glands. Repeated cycles of crypt destruction and regeneration.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Noncaseating granulomas</a:t>
            </a:r>
            <a:r>
              <a:rPr lang="en-US"/>
              <a:t>: A hallmark of Crohn's disease, found in any layer of the intestinal wall.</a:t>
            </a:r>
            <a:endParaRPr b="1"/>
          </a:p>
        </p:txBody>
      </p:sp>
      <p:pic>
        <p:nvPicPr>
          <p:cNvPr id="404" name="Google Shape;40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2108916"/>
            <a:ext cx="4114801" cy="264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11" name="Google Shape;41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Crohn Disease</a:t>
            </a:r>
            <a:endParaRPr/>
          </a:p>
        </p:txBody>
      </p:sp>
      <p:sp>
        <p:nvSpPr>
          <p:cNvPr id="412" name="Google Shape;412;p41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1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888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Microscopy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Epithelial metaplasia</a:t>
            </a:r>
            <a:r>
              <a:rPr lang="en-US"/>
              <a:t>: Chronic relapsing injury results in metaplasia in the epithelial lining.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Colonic epithelium changes into gastric antral appearing glands (pseudopyloric metaplasia).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Paneth cell metaplasia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Mucosal atrophy</a:t>
            </a:r>
            <a:r>
              <a:rPr lang="en-US"/>
              <a:t>: Loss of crypts after years of disease.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Crohn Disease</a:t>
            </a:r>
            <a:endParaRPr/>
          </a:p>
        </p:txBody>
      </p:sp>
      <p:sp>
        <p:nvSpPr>
          <p:cNvPr id="421" name="Google Shape;421;p42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2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888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Clinical Features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Disease begins with </a:t>
            </a:r>
            <a:r>
              <a:rPr lang="en-US" b="1"/>
              <a:t>intermittent </a:t>
            </a:r>
            <a:r>
              <a:rPr lang="en-US"/>
              <a:t>attacks of relatively mild diarrhea, fever, and abdominal pain.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Periods of active disease are typically interrupted by </a:t>
            </a:r>
            <a:r>
              <a:rPr lang="en-US" b="1"/>
              <a:t>asymptomatic intervals.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Iron deficiency anemia</a:t>
            </a:r>
            <a:r>
              <a:rPr lang="en-US"/>
              <a:t> may develop in persons with colonic disease.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Malabsorption </a:t>
            </a:r>
            <a:r>
              <a:rPr lang="en-US"/>
              <a:t>occurs in extensive small bowel disease.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Serum protein loss and hypoalbuminemia, generalized nutrient malabsorption, or malabsorption of vitamin B12 and bile salts.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29" name="Google Shape;42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Crohn Disease</a:t>
            </a:r>
            <a:endParaRPr/>
          </a:p>
        </p:txBody>
      </p:sp>
      <p:sp>
        <p:nvSpPr>
          <p:cNvPr id="430" name="Google Shape;430;p43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3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888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Clinical Features</a:t>
            </a:r>
            <a:r>
              <a:rPr lang="en-US"/>
              <a:t>: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Fistulas develop between loops of bowel and may also involve the urinary bladder, vagina, and abdominal or perianal skin.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Perforations and peritoneal</a:t>
            </a:r>
            <a:r>
              <a:rPr lang="en-US"/>
              <a:t> </a:t>
            </a:r>
            <a:r>
              <a:rPr lang="en-US" b="1"/>
              <a:t>abscesses </a:t>
            </a:r>
            <a:r>
              <a:rPr lang="en-US"/>
              <a:t>are common.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Extraintestinal manifestations</a:t>
            </a:r>
            <a:r>
              <a:rPr lang="en-US"/>
              <a:t> of Crohn's disease include uveitis, migratory polyarthritis, sacroiliitis, ankylosing spondylitis, erythema nodosum, and clubbing of the fingertips, any of which may develop before intestinal disease is recognized.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Risk of </a:t>
            </a:r>
            <a:r>
              <a:rPr lang="en-US" b="1"/>
              <a:t>colonic adenocarcinoma </a:t>
            </a:r>
            <a:r>
              <a:rPr lang="en-US"/>
              <a:t>is increased in patients with long-standing colonic Crohn's disease.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4"/>
          <p:cNvPicPr preferRelativeResize="0"/>
          <p:nvPr/>
        </p:nvPicPr>
        <p:blipFill rotWithShape="1">
          <a:blip r:embed="rId3">
            <a:alphaModFix/>
          </a:blip>
          <a:srcRect l="30221"/>
          <a:stretch/>
        </p:blipFill>
        <p:spPr>
          <a:xfrm>
            <a:off x="6336575" y="3788750"/>
            <a:ext cx="5855425" cy="30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39" name="Google Shape;43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Ulcerative Colitis</a:t>
            </a:r>
            <a:endParaRPr/>
          </a:p>
        </p:txBody>
      </p:sp>
      <p:sp>
        <p:nvSpPr>
          <p:cNvPr id="440" name="Google Shape;440;p44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888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Gross: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Location</a:t>
            </a:r>
            <a:r>
              <a:rPr lang="en-US" sz="2400"/>
              <a:t>: Limited to the colon and rectum.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Always involves the rectum</a:t>
            </a:r>
            <a:r>
              <a:rPr lang="en-US" sz="2400"/>
              <a:t>: Ulcerative proctitis.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Extends proximally in a continuous fashion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Involves part of the colon (ulcerative proctosigmoiditis) or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Involves all of the colon (pancolitis).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The small intestine</a:t>
            </a:r>
            <a:r>
              <a:rPr lang="en-US" sz="2400"/>
              <a:t>: Normal.</a:t>
            </a:r>
            <a:endParaRPr sz="2400" b="1"/>
          </a:p>
        </p:txBody>
      </p:sp>
      <p:pic>
        <p:nvPicPr>
          <p:cNvPr id="441" name="Google Shape;441;p44"/>
          <p:cNvPicPr preferRelativeResize="0"/>
          <p:nvPr/>
        </p:nvPicPr>
        <p:blipFill rotWithShape="1">
          <a:blip r:embed="rId3">
            <a:alphaModFix/>
          </a:blip>
          <a:srcRect r="68761"/>
          <a:stretch/>
        </p:blipFill>
        <p:spPr>
          <a:xfrm>
            <a:off x="9562551" y="827625"/>
            <a:ext cx="2473500" cy="28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4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58" name="Google Shape;458;p46"/>
          <p:cNvSpPr txBox="1">
            <a:spLocks noGrp="1"/>
          </p:cNvSpPr>
          <p:nvPr>
            <p:ph type="title"/>
          </p:nvPr>
        </p:nvSpPr>
        <p:spPr>
          <a:xfrm>
            <a:off x="838200" y="1424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Ulcerative Colitis</a:t>
            </a:r>
            <a:endParaRPr dirty="0"/>
          </a:p>
        </p:txBody>
      </p:sp>
      <p:sp>
        <p:nvSpPr>
          <p:cNvPr id="459" name="Google Shape;459;p46"/>
          <p:cNvSpPr txBox="1">
            <a:spLocks noGrp="1"/>
          </p:cNvSpPr>
          <p:nvPr>
            <p:ph type="body" idx="1"/>
          </p:nvPr>
        </p:nvSpPr>
        <p:spPr>
          <a:xfrm>
            <a:off x="308400" y="805301"/>
            <a:ext cx="77706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Gross:</a:t>
            </a:r>
            <a:endParaRPr b="1" dirty="0"/>
          </a:p>
          <a:p>
            <a:pPr indent="-393700">
              <a:lnSpc>
                <a:spcPct val="115000"/>
              </a:lnSpc>
              <a:spcBef>
                <a:spcPts val="1200"/>
              </a:spcBef>
              <a:buSzPts val="2600"/>
              <a:buFont typeface="Arial"/>
              <a:buChar char="●"/>
            </a:pPr>
            <a:r>
              <a:rPr lang="en-US" sz="2800" b="1" dirty="0"/>
              <a:t>Backwash ileitis</a:t>
            </a:r>
            <a:r>
              <a:rPr lang="en-US" sz="2800" dirty="0"/>
              <a:t>: </a:t>
            </a:r>
            <a:r>
              <a:rPr lang="en-US" sz="2800" b="1" dirty="0"/>
              <a:t>UC does not directly involve the small intestine</a:t>
            </a:r>
            <a:r>
              <a:rPr lang="en-US" sz="2800" dirty="0"/>
              <a:t>. However, mild mucosal inflammation of the distal ileum can be present in severe cases of pancolitis.</a:t>
            </a:r>
            <a:endParaRPr lang="en-US"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Colonic mucosa</a:t>
            </a:r>
            <a:r>
              <a:rPr lang="en-US" dirty="0"/>
              <a:t>: Slightly red and granular-appearing.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Broad-based ulcers</a:t>
            </a:r>
            <a:r>
              <a:rPr lang="en-US" dirty="0"/>
              <a:t>: Ulcers aligned along the long axis of the colon, but typically do not replicate the serpentine ulcers seen in Crohn disease.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 err="1"/>
              <a:t>Pseudopolyps</a:t>
            </a:r>
            <a:r>
              <a:rPr lang="en-US" dirty="0"/>
              <a:t>: Isolated islands of regenerating mucosa bulge into the lumen, creating small elevations.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sp>
        <p:nvSpPr>
          <p:cNvPr id="460" name="Google Shape;460;p46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1" name="Google Shape;461;p46"/>
          <p:cNvGrpSpPr/>
          <p:nvPr/>
        </p:nvGrpSpPr>
        <p:grpSpPr>
          <a:xfrm>
            <a:off x="8302752" y="1690825"/>
            <a:ext cx="3889247" cy="5181597"/>
            <a:chOff x="5254752" y="1676400"/>
            <a:chExt cx="3889247" cy="5181597"/>
          </a:xfrm>
        </p:grpSpPr>
        <p:pic>
          <p:nvPicPr>
            <p:cNvPr id="462" name="Google Shape;462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43600" y="4367783"/>
              <a:ext cx="3200399" cy="2490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54752" y="1676400"/>
              <a:ext cx="3889247" cy="51815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70" name="Google Shape;47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Ulcerative Colitis</a:t>
            </a:r>
            <a:endParaRPr/>
          </a:p>
        </p:txBody>
      </p:sp>
      <p:sp>
        <p:nvSpPr>
          <p:cNvPr id="471" name="Google Shape;471;p47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70287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Gross: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Mucosal atrophy</a:t>
            </a:r>
            <a:r>
              <a:rPr lang="en-US"/>
              <a:t>: Chronic disease may lead to a flat, smooth mucosal surface, lacking normal folds.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Serosal surface</a:t>
            </a:r>
            <a:r>
              <a:rPr lang="en-US"/>
              <a:t>: Normal.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Toxic megacolon</a:t>
            </a:r>
            <a:r>
              <a:rPr lang="en-US"/>
              <a:t>: Inflammation and inflammatory mediators damage the muscularis propria, disturbing neuromuscular function and leading to colonic dilation.</a:t>
            </a:r>
            <a:endParaRPr b="1"/>
          </a:p>
        </p:txBody>
      </p:sp>
      <p:sp>
        <p:nvSpPr>
          <p:cNvPr id="472" name="Google Shape;472;p47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550375"/>
            <a:ext cx="4114799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80" name="Google Shape;48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Ulcerative Colitis</a:t>
            </a:r>
            <a:endParaRPr/>
          </a:p>
        </p:txBody>
      </p:sp>
      <p:sp>
        <p:nvSpPr>
          <p:cNvPr id="481" name="Google Shape;481;p48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70287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Microscopy: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Inflammatory infiltrates, </a:t>
            </a:r>
            <a:r>
              <a:rPr lang="en-US" b="1"/>
              <a:t>limited to the mucosa and superficial submucosa.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Cryptitis.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Crypt abscesses.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Crypt distortion.</a:t>
            </a:r>
            <a:endParaRPr b="1"/>
          </a:p>
        </p:txBody>
      </p:sp>
      <p:sp>
        <p:nvSpPr>
          <p:cNvPr id="482" name="Google Shape;482;p48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4300" y="2597675"/>
            <a:ext cx="4495800" cy="3075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90" name="Google Shape;49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Ulcerative Colitis</a:t>
            </a:r>
            <a:endParaRPr/>
          </a:p>
        </p:txBody>
      </p:sp>
      <p:sp>
        <p:nvSpPr>
          <p:cNvPr id="491" name="Google Shape;491;p49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95583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Microscopy: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Epithelial metaplasia.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No skip lesions.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Granulomas are not present.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Healed lesions: Submucosal fibrosis, mucosal atrophy, and distorted mucosal architecture remain as residua.</a:t>
            </a:r>
            <a:endParaRPr b="1"/>
          </a:p>
        </p:txBody>
      </p:sp>
      <p:sp>
        <p:nvSpPr>
          <p:cNvPr id="492" name="Google Shape;492;p49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99" name="Google Shape;49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Ulcerative Colitis</a:t>
            </a:r>
            <a:endParaRPr/>
          </a:p>
        </p:txBody>
      </p:sp>
      <p:sp>
        <p:nvSpPr>
          <p:cNvPr id="500" name="Google Shape;500;p50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95583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Clinical features: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Relapsing disorder.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Bloody diarrhea with expulsion of stringy, mucoid material.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Lower abdominal pain and cramps, temporarily relieved by defecation.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Extraintestinal manifestations</a:t>
            </a:r>
            <a:r>
              <a:rPr lang="en-US"/>
              <a:t>: Migratory polyarthritis, sacroiliitis, ankylosing spondylitis, uveitis, skin lesions, pericholangitis, and primary sclerosing cholangitis.</a:t>
            </a:r>
            <a:endParaRPr b="1"/>
          </a:p>
        </p:txBody>
      </p:sp>
      <p:sp>
        <p:nvSpPr>
          <p:cNvPr id="501" name="Google Shape;501;p50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517" name="Google Shape;51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Ulcerative Colitis</a:t>
            </a:r>
            <a:endParaRPr/>
          </a:p>
        </p:txBody>
      </p:sp>
      <p:sp>
        <p:nvSpPr>
          <p:cNvPr id="518" name="Google Shape;518;p52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4400" y="1163699"/>
            <a:ext cx="6967600" cy="56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26" name="Google Shape;526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Colitis-Associated Neoplasia</a:t>
            </a:r>
            <a:endParaRPr/>
          </a:p>
        </p:txBody>
      </p:sp>
      <p:sp>
        <p:nvSpPr>
          <p:cNvPr id="527" name="Google Shape;527;p53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9635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One of the most feared long-term complications is the development of </a:t>
            </a:r>
            <a:r>
              <a:rPr lang="en-US" b="1"/>
              <a:t>neoplasia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This process begins as </a:t>
            </a:r>
            <a:r>
              <a:rPr lang="en-US" b="1"/>
              <a:t>dysplasia</a:t>
            </a:r>
            <a:r>
              <a:rPr lang="en-US"/>
              <a:t> and progresses slowly towards full-blown </a:t>
            </a:r>
            <a:r>
              <a:rPr lang="en-US" b="1"/>
              <a:t>carcinoma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risk of </a:t>
            </a:r>
            <a:r>
              <a:rPr lang="en-US" b="1"/>
              <a:t>dysplasia</a:t>
            </a:r>
            <a:r>
              <a:rPr lang="en-US"/>
              <a:t> is related to several factors: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Risk increases sharply </a:t>
            </a:r>
            <a:r>
              <a:rPr lang="en-US" sz="2600" b="1"/>
              <a:t>8 to 10 years after disease initiation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Patients with </a:t>
            </a:r>
            <a:r>
              <a:rPr lang="en-US" sz="2600" b="1"/>
              <a:t>pancolitis</a:t>
            </a:r>
            <a:r>
              <a:rPr lang="en-US" sz="2600"/>
              <a:t> are at greater risk than those with only </a:t>
            </a:r>
            <a:r>
              <a:rPr lang="en-US" sz="2600" b="1"/>
              <a:t>left-sided disease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Greater frequency and severity of </a:t>
            </a:r>
            <a:r>
              <a:rPr lang="en-US" sz="2600" b="1"/>
              <a:t>active inflammation</a:t>
            </a:r>
            <a:r>
              <a:rPr lang="en-US" sz="2600"/>
              <a:t> (characterized by the presence of </a:t>
            </a:r>
            <a:r>
              <a:rPr lang="en-US" sz="2600" b="1"/>
              <a:t>neutrophils</a:t>
            </a:r>
            <a:r>
              <a:rPr lang="en-US" sz="2600"/>
              <a:t>) increases risk.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Dysplasia</a:t>
            </a:r>
            <a:r>
              <a:rPr lang="en-US"/>
              <a:t> is classified histologically as </a:t>
            </a:r>
            <a:r>
              <a:rPr lang="en-US" b="1"/>
              <a:t>low-grade</a:t>
            </a:r>
            <a:r>
              <a:rPr lang="en-US"/>
              <a:t> or </a:t>
            </a:r>
            <a:r>
              <a:rPr lang="en-US" b="1"/>
              <a:t>high-grade</a:t>
            </a:r>
            <a:r>
              <a:rPr lang="en-US"/>
              <a:t>.</a:t>
            </a:r>
            <a:endParaRPr b="1"/>
          </a:p>
        </p:txBody>
      </p:sp>
      <p:sp>
        <p:nvSpPr>
          <p:cNvPr id="528" name="Google Shape;528;p53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35" name="Google Shape;535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Therapy</a:t>
            </a:r>
            <a:endParaRPr/>
          </a:p>
        </p:txBody>
      </p:sp>
      <p:sp>
        <p:nvSpPr>
          <p:cNvPr id="536" name="Google Shape;536;p54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963500" cy="5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Aminosalicylates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Corticosteroids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Immune-modifying agents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Anti-TNF monoclonal antibody therapies</a:t>
            </a:r>
            <a:endParaRPr/>
          </a:p>
        </p:txBody>
      </p:sp>
      <p:sp>
        <p:nvSpPr>
          <p:cNvPr id="537" name="Google Shape;537;p54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55"/>
          <p:cNvGrpSpPr/>
          <p:nvPr/>
        </p:nvGrpSpPr>
        <p:grpSpPr>
          <a:xfrm>
            <a:off x="4937775" y="1825625"/>
            <a:ext cx="7254300" cy="5022900"/>
            <a:chOff x="4937775" y="1825625"/>
            <a:chExt cx="7254300" cy="5022900"/>
          </a:xfrm>
        </p:grpSpPr>
        <p:sp>
          <p:nvSpPr>
            <p:cNvPr id="544" name="Google Shape;544;p55"/>
            <p:cNvSpPr/>
            <p:nvPr/>
          </p:nvSpPr>
          <p:spPr>
            <a:xfrm>
              <a:off x="4937775" y="1825625"/>
              <a:ext cx="7254300" cy="5022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5" name="Google Shape;545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48925" y="1825630"/>
              <a:ext cx="7143076" cy="50019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6" name="Google Shape;54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47" name="Google Shape;54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548" name="Google Shape;548;p55"/>
          <p:cNvSpPr txBox="1"/>
          <p:nvPr/>
        </p:nvSpPr>
        <p:spPr>
          <a:xfrm>
            <a:off x="688860" y="1386016"/>
            <a:ext cx="72543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Dtsch Arztebl Int.</a:t>
            </a:r>
            <a:r>
              <a:rPr lang="en-US" sz="2600" u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u="none">
                <a:latin typeface="Calibri"/>
                <a:ea typeface="Calibri"/>
                <a:cs typeface="Calibri"/>
                <a:sym typeface="Calibri"/>
              </a:rPr>
              <a:t>2020 Aug; 117(33-34): 564–574.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134366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Published online 2020 Aug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134366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doi:</a:t>
            </a:r>
            <a:r>
              <a:rPr lang="en-US" sz="2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10.3238/arztebl.2020.0564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grpSp>
        <p:nvGrpSpPr>
          <p:cNvPr id="555" name="Google Shape;555;p56"/>
          <p:cNvGrpSpPr/>
          <p:nvPr/>
        </p:nvGrpSpPr>
        <p:grpSpPr>
          <a:xfrm>
            <a:off x="4251575" y="744500"/>
            <a:ext cx="4145279" cy="5410200"/>
            <a:chOff x="2362200" y="838200"/>
            <a:chExt cx="4145279" cy="5410200"/>
          </a:xfrm>
        </p:grpSpPr>
        <p:pic>
          <p:nvPicPr>
            <p:cNvPr id="556" name="Google Shape;556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62200" y="838200"/>
              <a:ext cx="2133600" cy="541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19600" y="838200"/>
              <a:ext cx="2087879" cy="541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8" name="Google Shape;558;p56"/>
          <p:cNvSpPr/>
          <p:nvPr/>
        </p:nvSpPr>
        <p:spPr>
          <a:xfrm>
            <a:off x="8456671" y="898424"/>
            <a:ext cx="127634" cy="4801235"/>
          </a:xfrm>
          <a:custGeom>
            <a:avLst/>
            <a:gdLst/>
            <a:ahLst/>
            <a:cxnLst/>
            <a:rect l="l" t="t" r="r" b="b"/>
            <a:pathLst>
              <a:path w="127634" h="4801235" extrusionOk="0">
                <a:moveTo>
                  <a:pt x="15239" y="4675466"/>
                </a:moveTo>
                <a:lnTo>
                  <a:pt x="8696" y="4679315"/>
                </a:lnTo>
                <a:lnTo>
                  <a:pt x="2158" y="4683086"/>
                </a:lnTo>
                <a:lnTo>
                  <a:pt x="0" y="4691494"/>
                </a:lnTo>
                <a:lnTo>
                  <a:pt x="63626" y="4800663"/>
                </a:lnTo>
                <a:lnTo>
                  <a:pt x="79455" y="4773574"/>
                </a:lnTo>
                <a:lnTo>
                  <a:pt x="49910" y="4773561"/>
                </a:lnTo>
                <a:lnTo>
                  <a:pt x="49927" y="4722674"/>
                </a:lnTo>
                <a:lnTo>
                  <a:pt x="23749" y="4677676"/>
                </a:lnTo>
                <a:lnTo>
                  <a:pt x="15239" y="4675466"/>
                </a:lnTo>
                <a:close/>
              </a:path>
              <a:path w="127634" h="4801235" extrusionOk="0">
                <a:moveTo>
                  <a:pt x="49927" y="4722674"/>
                </a:moveTo>
                <a:lnTo>
                  <a:pt x="49910" y="4773561"/>
                </a:lnTo>
                <a:lnTo>
                  <a:pt x="77343" y="4773574"/>
                </a:lnTo>
                <a:lnTo>
                  <a:pt x="77345" y="4766525"/>
                </a:lnTo>
                <a:lnTo>
                  <a:pt x="51816" y="4766525"/>
                </a:lnTo>
                <a:lnTo>
                  <a:pt x="63643" y="4746251"/>
                </a:lnTo>
                <a:lnTo>
                  <a:pt x="49927" y="4722674"/>
                </a:lnTo>
                <a:close/>
              </a:path>
              <a:path w="127634" h="4801235" extrusionOk="0">
                <a:moveTo>
                  <a:pt x="112013" y="4675492"/>
                </a:moveTo>
                <a:lnTo>
                  <a:pt x="103631" y="4677702"/>
                </a:lnTo>
                <a:lnTo>
                  <a:pt x="77396" y="4722674"/>
                </a:lnTo>
                <a:lnTo>
                  <a:pt x="77343" y="4773574"/>
                </a:lnTo>
                <a:lnTo>
                  <a:pt x="79462" y="4773561"/>
                </a:lnTo>
                <a:lnTo>
                  <a:pt x="127380" y="4691532"/>
                </a:lnTo>
                <a:lnTo>
                  <a:pt x="125095" y="4683137"/>
                </a:lnTo>
                <a:lnTo>
                  <a:pt x="118552" y="4679276"/>
                </a:lnTo>
                <a:lnTo>
                  <a:pt x="112013" y="4675492"/>
                </a:lnTo>
                <a:close/>
              </a:path>
              <a:path w="127634" h="4801235" extrusionOk="0">
                <a:moveTo>
                  <a:pt x="63643" y="4746251"/>
                </a:moveTo>
                <a:lnTo>
                  <a:pt x="51816" y="4766525"/>
                </a:lnTo>
                <a:lnTo>
                  <a:pt x="75437" y="4766525"/>
                </a:lnTo>
                <a:lnTo>
                  <a:pt x="63643" y="4746251"/>
                </a:lnTo>
                <a:close/>
              </a:path>
              <a:path w="127634" h="4801235" extrusionOk="0">
                <a:moveTo>
                  <a:pt x="77360" y="4722736"/>
                </a:moveTo>
                <a:lnTo>
                  <a:pt x="63643" y="4746251"/>
                </a:lnTo>
                <a:lnTo>
                  <a:pt x="75437" y="4766525"/>
                </a:lnTo>
                <a:lnTo>
                  <a:pt x="77345" y="4766525"/>
                </a:lnTo>
                <a:lnTo>
                  <a:pt x="77360" y="4722736"/>
                </a:lnTo>
                <a:close/>
              </a:path>
              <a:path w="127634" h="4801235" extrusionOk="0">
                <a:moveTo>
                  <a:pt x="78994" y="0"/>
                </a:moveTo>
                <a:lnTo>
                  <a:pt x="51434" y="0"/>
                </a:lnTo>
                <a:lnTo>
                  <a:pt x="49942" y="4675466"/>
                </a:lnTo>
                <a:lnTo>
                  <a:pt x="49963" y="4722736"/>
                </a:lnTo>
                <a:lnTo>
                  <a:pt x="63643" y="4746251"/>
                </a:lnTo>
                <a:lnTo>
                  <a:pt x="77360" y="4722736"/>
                </a:lnTo>
                <a:lnTo>
                  <a:pt x="789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9" name="Google Shape;559;p56"/>
          <p:cNvSpPr txBox="1"/>
          <p:nvPr/>
        </p:nvSpPr>
        <p:spPr>
          <a:xfrm>
            <a:off x="8752328" y="4727092"/>
            <a:ext cx="1269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rlito"/>
                <a:ea typeface="Carlito"/>
                <a:cs typeface="Carlito"/>
                <a:sym typeface="Carlito"/>
              </a:rPr>
              <a:t>Transmural inflammation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560" name="Google Shape;560;p56"/>
          <p:cNvSpPr txBox="1"/>
          <p:nvPr/>
        </p:nvSpPr>
        <p:spPr>
          <a:xfrm>
            <a:off x="8828528" y="2897403"/>
            <a:ext cx="1144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rlito"/>
                <a:ea typeface="Carlito"/>
                <a:cs typeface="Carlito"/>
                <a:sym typeface="Carlito"/>
              </a:rPr>
              <a:t>Granulomas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rlito"/>
                <a:ea typeface="Carlito"/>
                <a:cs typeface="Carlito"/>
                <a:sym typeface="Carlito"/>
              </a:rPr>
              <a:t>(arrows)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561" name="Google Shape;561;p56"/>
          <p:cNvSpPr txBox="1"/>
          <p:nvPr/>
        </p:nvSpPr>
        <p:spPr>
          <a:xfrm>
            <a:off x="2349419" y="991515"/>
            <a:ext cx="12699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rlito"/>
                <a:ea typeface="Carlito"/>
                <a:cs typeface="Carlito"/>
                <a:sym typeface="Carlito"/>
              </a:rPr>
              <a:t>Mucosal and superficial submucosal inflammation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562" name="Google Shape;562;p56"/>
          <p:cNvSpPr/>
          <p:nvPr/>
        </p:nvSpPr>
        <p:spPr>
          <a:xfrm>
            <a:off x="3872098" y="1127024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 extrusionOk="0">
                <a:moveTo>
                  <a:pt x="304800" y="1066800"/>
                </a:moveTo>
                <a:lnTo>
                  <a:pt x="245465" y="1064795"/>
                </a:lnTo>
                <a:lnTo>
                  <a:pt x="197024" y="1059338"/>
                </a:lnTo>
                <a:lnTo>
                  <a:pt x="164371" y="1051262"/>
                </a:lnTo>
                <a:lnTo>
                  <a:pt x="152400" y="1041400"/>
                </a:lnTo>
                <a:lnTo>
                  <a:pt x="152400" y="558800"/>
                </a:lnTo>
                <a:lnTo>
                  <a:pt x="140428" y="548937"/>
                </a:lnTo>
                <a:lnTo>
                  <a:pt x="107775" y="540861"/>
                </a:lnTo>
                <a:lnTo>
                  <a:pt x="59334" y="535404"/>
                </a:lnTo>
                <a:lnTo>
                  <a:pt x="0" y="533400"/>
                </a:lnTo>
                <a:lnTo>
                  <a:pt x="59334" y="531395"/>
                </a:lnTo>
                <a:lnTo>
                  <a:pt x="107775" y="525938"/>
                </a:lnTo>
                <a:lnTo>
                  <a:pt x="140428" y="517862"/>
                </a:lnTo>
                <a:lnTo>
                  <a:pt x="152400" y="508000"/>
                </a:lnTo>
                <a:lnTo>
                  <a:pt x="152400" y="25400"/>
                </a:lnTo>
                <a:lnTo>
                  <a:pt x="164371" y="15537"/>
                </a:lnTo>
                <a:lnTo>
                  <a:pt x="197024" y="7461"/>
                </a:lnTo>
                <a:lnTo>
                  <a:pt x="245465" y="2004"/>
                </a:lnTo>
                <a:lnTo>
                  <a:pt x="3048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3" name="Google Shape;563;p56"/>
          <p:cNvSpPr txBox="1"/>
          <p:nvPr/>
        </p:nvSpPr>
        <p:spPr>
          <a:xfrm>
            <a:off x="4331204" y="6327928"/>
            <a:ext cx="18993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rlito"/>
                <a:ea typeface="Carlito"/>
                <a:cs typeface="Carlito"/>
                <a:sym typeface="Carlito"/>
              </a:rPr>
              <a:t>ULCERATIVE COLITIS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564" name="Google Shape;564;p56"/>
          <p:cNvSpPr txBox="1"/>
          <p:nvPr/>
        </p:nvSpPr>
        <p:spPr>
          <a:xfrm>
            <a:off x="6462170" y="6327928"/>
            <a:ext cx="1727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rlito"/>
                <a:ea typeface="Carlito"/>
                <a:cs typeface="Carlito"/>
                <a:sym typeface="Carlito"/>
              </a:rPr>
              <a:t>CROHNS DISEASES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565" name="Google Shape;565;p56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7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76200"/>
            <a:ext cx="5867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2362198"/>
            <a:ext cx="9144000" cy="449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8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0" name="Google Shape;58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83825"/>
            <a:ext cx="5334000" cy="669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Describe the pathogenesis of IBD.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Differentiate between the morphological features of Crohn's disease and ulcerative colitis.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Describe the clinical features of Crohn's disease and ulcerative colitis.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Anatomy</a:t>
            </a:r>
            <a:endParaRPr dirty="0"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224" y="970150"/>
            <a:ext cx="7446526" cy="588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Anatomy</a:t>
            </a:r>
            <a:endParaRPr dirty="0"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7875" y="1252025"/>
            <a:ext cx="8666624" cy="56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Inflammatory bowel disease (IBD)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754117" y="1352659"/>
            <a:ext cx="587791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/>
              <a:t>Inflammatory bowel disease (</a:t>
            </a:r>
            <a:r>
              <a:rPr lang="en-US" sz="2600" b="1" dirty="0" err="1"/>
              <a:t>IBD</a:t>
            </a:r>
            <a:r>
              <a:rPr lang="en-US" sz="2600" b="1" dirty="0"/>
              <a:t>) is a chronic condition resulting from inappropriate mucosal immune activation.</a:t>
            </a:r>
            <a:br>
              <a:rPr lang="en-US" sz="2600" b="1" dirty="0"/>
            </a:br>
            <a:r>
              <a:rPr lang="en-US" sz="2600" b="1" dirty="0"/>
              <a:t> Two major forms:</a:t>
            </a:r>
            <a:endParaRPr sz="2600" b="1" dirty="0"/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n-US" b="1" dirty="0"/>
              <a:t>Ulcerative colitis</a:t>
            </a:r>
            <a:r>
              <a:rPr lang="en-US" dirty="0"/>
              <a:t> is limited to the colon and rectum and extends only into the mucosa and submucosa.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b="1" dirty="0"/>
              <a:t>Crohn's disease</a:t>
            </a:r>
            <a:r>
              <a:rPr lang="en-US" dirty="0"/>
              <a:t> may involve any area of the GIT and frequently is transmural (regional enteritis).</a:t>
            </a:r>
            <a:endParaRPr sz="2600" b="1" dirty="0"/>
          </a:p>
        </p:txBody>
      </p:sp>
      <p:sp>
        <p:nvSpPr>
          <p:cNvPr id="154" name="Google Shape;154;p22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72;p24">
            <a:extLst>
              <a:ext uri="{FF2B5EF4-FFF2-40B4-BE49-F238E27FC236}">
                <a16:creationId xmlns:a16="http://schemas.microsoft.com/office/drawing/2014/main" id="{215EBD0C-332D-4EF7-B752-5DACFE263C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027" y="1307163"/>
            <a:ext cx="5228800" cy="54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Irritable Bowel Syndrome (IBS)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 dirty="0"/>
              <a:t>IBS </a:t>
            </a:r>
            <a:r>
              <a:rPr lang="en-US" dirty="0"/>
              <a:t>is common in females, typically affecting adolescents or young adults.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en-US" b="1" dirty="0"/>
              <a:t>IBS results from a combination of:</a:t>
            </a:r>
          </a:p>
          <a:p>
            <a:pPr lvl="0" indent="-298450">
              <a:lnSpc>
                <a:spcPct val="115000"/>
              </a:lnSpc>
              <a:spcBef>
                <a:spcPts val="1200"/>
              </a:spcBef>
              <a:buSzPts val="1100"/>
              <a:buFont typeface="Arial"/>
              <a:buChar char="●"/>
            </a:pPr>
            <a:r>
              <a:rPr lang="en-US" dirty="0"/>
              <a:t>Abnormal host interactions with intestinal microflora</a:t>
            </a:r>
          </a:p>
          <a:p>
            <a:pPr lvl="0" indent="-298450">
              <a:lnSpc>
                <a:spcPct val="115000"/>
              </a:lnSpc>
              <a:spcBef>
                <a:spcPts val="0"/>
              </a:spcBef>
              <a:buSzPts val="1100"/>
              <a:buFont typeface="Arial"/>
              <a:buChar char="●"/>
            </a:pPr>
            <a:r>
              <a:rPr lang="en-US" dirty="0"/>
              <a:t>Intestinal epithelial dysfunction</a:t>
            </a:r>
          </a:p>
          <a:p>
            <a:pPr lvl="0" indent="-298450">
              <a:lnSpc>
                <a:spcPct val="115000"/>
              </a:lnSpc>
              <a:spcBef>
                <a:spcPts val="0"/>
              </a:spcBef>
              <a:buSzPts val="1100"/>
              <a:buFont typeface="Arial"/>
              <a:buChar char="●"/>
            </a:pPr>
            <a:r>
              <a:rPr lang="en-US" dirty="0"/>
              <a:t>Aberrant mucosal immune responses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Widescreen</PresentationFormat>
  <Paragraphs>282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Arial</vt:lpstr>
      <vt:lpstr>Carlito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Anatomy</vt:lpstr>
      <vt:lpstr>Anatomy</vt:lpstr>
      <vt:lpstr>Inflammatory bowel disease (IBD)</vt:lpstr>
      <vt:lpstr>Irritable Bowel Syndrome (IBS)</vt:lpstr>
      <vt:lpstr>Pathogenesis</vt:lpstr>
      <vt:lpstr>Pathogenesis</vt:lpstr>
      <vt:lpstr>Pathogenesis</vt:lpstr>
      <vt:lpstr>Mucosal immune responses:</vt:lpstr>
      <vt:lpstr>Pathogenesis</vt:lpstr>
      <vt:lpstr>PowerPoint Presentation</vt:lpstr>
      <vt:lpstr>PowerPoint Presentation</vt:lpstr>
      <vt:lpstr>Crohn Disease</vt:lpstr>
      <vt:lpstr>Crohn Disease</vt:lpstr>
      <vt:lpstr>Crohn Disease</vt:lpstr>
      <vt:lpstr>Crohn Disease</vt:lpstr>
      <vt:lpstr>Crohn Disease</vt:lpstr>
      <vt:lpstr>Crohn Disease</vt:lpstr>
      <vt:lpstr>Crohn Disease</vt:lpstr>
      <vt:lpstr>Crohn Disease</vt:lpstr>
      <vt:lpstr>Crohn Disease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Colitis-Associated Neoplasia</vt:lpstr>
      <vt:lpstr>Therapy</vt:lpstr>
      <vt:lpstr>Research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1</cp:revision>
  <dcterms:modified xsi:type="dcterms:W3CDTF">2025-02-26T11:37:39Z</dcterms:modified>
</cp:coreProperties>
</file>