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1" r:id="rId1"/>
  </p:sldMasterIdLst>
  <p:notesMasterIdLst>
    <p:notesMasterId r:id="rId46"/>
  </p:notesMasterIdLst>
  <p:sldIdLst>
    <p:sldId id="323" r:id="rId2"/>
    <p:sldId id="352" r:id="rId3"/>
    <p:sldId id="325" r:id="rId4"/>
    <p:sldId id="284" r:id="rId5"/>
    <p:sldId id="285" r:id="rId6"/>
    <p:sldId id="257" r:id="rId7"/>
    <p:sldId id="258" r:id="rId8"/>
    <p:sldId id="259" r:id="rId9"/>
    <p:sldId id="265" r:id="rId10"/>
    <p:sldId id="279" r:id="rId11"/>
    <p:sldId id="280" r:id="rId12"/>
    <p:sldId id="281" r:id="rId13"/>
    <p:sldId id="292" r:id="rId14"/>
    <p:sldId id="282" r:id="rId15"/>
    <p:sldId id="260" r:id="rId16"/>
    <p:sldId id="268" r:id="rId17"/>
    <p:sldId id="269" r:id="rId18"/>
    <p:sldId id="270" r:id="rId19"/>
    <p:sldId id="298" r:id="rId20"/>
    <p:sldId id="283" r:id="rId21"/>
    <p:sldId id="300" r:id="rId22"/>
    <p:sldId id="301" r:id="rId23"/>
    <p:sldId id="303" r:id="rId24"/>
    <p:sldId id="324" r:id="rId25"/>
    <p:sldId id="305" r:id="rId26"/>
    <p:sldId id="307" r:id="rId27"/>
    <p:sldId id="308" r:id="rId28"/>
    <p:sldId id="309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1" r:id="rId40"/>
    <p:sldId id="322" r:id="rId41"/>
    <p:sldId id="346" r:id="rId42"/>
    <p:sldId id="349" r:id="rId43"/>
    <p:sldId id="351" r:id="rId44"/>
    <p:sldId id="297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6F0351C-72C7-452E-B39F-640613B81DCE}">
          <p14:sldIdLst>
            <p14:sldId id="323"/>
            <p14:sldId id="352"/>
            <p14:sldId id="325"/>
            <p14:sldId id="284"/>
          </p14:sldIdLst>
        </p14:section>
        <p14:section name="Untitled Section" id="{78D4722D-188C-40BE-A75D-59B66B628F34}">
          <p14:sldIdLst>
            <p14:sldId id="285"/>
            <p14:sldId id="257"/>
            <p14:sldId id="258"/>
            <p14:sldId id="259"/>
            <p14:sldId id="265"/>
            <p14:sldId id="279"/>
            <p14:sldId id="280"/>
            <p14:sldId id="281"/>
            <p14:sldId id="292"/>
            <p14:sldId id="282"/>
            <p14:sldId id="260"/>
            <p14:sldId id="268"/>
            <p14:sldId id="269"/>
            <p14:sldId id="270"/>
            <p14:sldId id="298"/>
            <p14:sldId id="283"/>
            <p14:sldId id="300"/>
            <p14:sldId id="301"/>
            <p14:sldId id="303"/>
            <p14:sldId id="324"/>
            <p14:sldId id="305"/>
            <p14:sldId id="307"/>
            <p14:sldId id="308"/>
            <p14:sldId id="309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46"/>
            <p14:sldId id="349"/>
            <p14:sldId id="351"/>
            <p14:sldId id="2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E0DCF6-2B67-4F03-9617-1ABD29F6E7B2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5CC4959-6099-43C8-96BF-591E15C27F5D}">
      <dgm:prSet/>
      <dgm:spPr/>
      <dgm:t>
        <a:bodyPr/>
        <a:lstStyle/>
        <a:p>
          <a:r>
            <a:rPr lang="en-US" dirty="0"/>
            <a:t>Learning objectives</a:t>
          </a:r>
        </a:p>
      </dgm:t>
    </dgm:pt>
    <dgm:pt modelId="{08556C56-6B04-4F78-8E74-45710BFA2499}" type="parTrans" cxnId="{9F211710-AB9C-4442-8013-56E4100D2FFB}">
      <dgm:prSet/>
      <dgm:spPr/>
      <dgm:t>
        <a:bodyPr/>
        <a:lstStyle/>
        <a:p>
          <a:endParaRPr lang="en-US"/>
        </a:p>
      </dgm:t>
    </dgm:pt>
    <dgm:pt modelId="{9CB2B99B-F478-45E2-9C4E-714F99C8B048}" type="sibTrans" cxnId="{9F211710-AB9C-4442-8013-56E4100D2FFB}">
      <dgm:prSet/>
      <dgm:spPr/>
      <dgm:t>
        <a:bodyPr/>
        <a:lstStyle/>
        <a:p>
          <a:endParaRPr lang="en-US"/>
        </a:p>
      </dgm:t>
    </dgm:pt>
    <dgm:pt modelId="{D506BA9B-B238-4101-A545-B8D1A3AAD73C}">
      <dgm:prSet/>
      <dgm:spPr/>
      <dgm:t>
        <a:bodyPr/>
        <a:lstStyle/>
        <a:p>
          <a:r>
            <a:rPr lang="en-US" dirty="0"/>
            <a:t>Hypertensive disorder’s of pregnancy and IUGR (core concept = 70%)</a:t>
          </a:r>
        </a:p>
      </dgm:t>
    </dgm:pt>
    <dgm:pt modelId="{4242BCA2-C06C-4BA1-A09B-7CAC9C7AEC58}" type="parTrans" cxnId="{73B17656-3244-4A9A-9F97-89236CC19169}">
      <dgm:prSet/>
      <dgm:spPr/>
      <dgm:t>
        <a:bodyPr/>
        <a:lstStyle/>
        <a:p>
          <a:endParaRPr lang="en-US"/>
        </a:p>
      </dgm:t>
    </dgm:pt>
    <dgm:pt modelId="{1C3E2F74-97DA-4CC2-85DC-164EF48F38E1}" type="sibTrans" cxnId="{73B17656-3244-4A9A-9F97-89236CC19169}">
      <dgm:prSet/>
      <dgm:spPr/>
      <dgm:t>
        <a:bodyPr/>
        <a:lstStyle/>
        <a:p>
          <a:endParaRPr lang="en-US"/>
        </a:p>
      </dgm:t>
    </dgm:pt>
    <dgm:pt modelId="{22E0F8DF-642B-49F6-9EF6-5095487F60E7}">
      <dgm:prSet/>
      <dgm:spPr/>
      <dgm:t>
        <a:bodyPr/>
        <a:lstStyle/>
        <a:p>
          <a:r>
            <a:rPr lang="en-US" dirty="0"/>
            <a:t>Related anatomy (horizontal integration 15%)</a:t>
          </a:r>
        </a:p>
      </dgm:t>
    </dgm:pt>
    <dgm:pt modelId="{963BF282-CA82-4CA1-AF12-08164D1EAB3D}" type="parTrans" cxnId="{CCE9DE24-BED4-463E-BE7A-46570F9970DF}">
      <dgm:prSet/>
      <dgm:spPr/>
      <dgm:t>
        <a:bodyPr/>
        <a:lstStyle/>
        <a:p>
          <a:endParaRPr lang="en-US"/>
        </a:p>
      </dgm:t>
    </dgm:pt>
    <dgm:pt modelId="{2327A703-FAAA-4199-B145-1410D7742E31}" type="sibTrans" cxnId="{CCE9DE24-BED4-463E-BE7A-46570F9970DF}">
      <dgm:prSet/>
      <dgm:spPr/>
      <dgm:t>
        <a:bodyPr/>
        <a:lstStyle/>
        <a:p>
          <a:endParaRPr lang="en-US"/>
        </a:p>
      </dgm:t>
    </dgm:pt>
    <dgm:pt modelId="{FC8138D8-B639-4573-A368-CE8116386537}">
      <dgm:prSet/>
      <dgm:spPr/>
      <dgm:t>
        <a:bodyPr/>
        <a:lstStyle/>
        <a:p>
          <a:r>
            <a:rPr lang="en-US" dirty="0"/>
            <a:t>Related clinical findings (vertical integration – 10%)</a:t>
          </a:r>
        </a:p>
      </dgm:t>
    </dgm:pt>
    <dgm:pt modelId="{A7CBD70B-CD7C-4839-AAC7-4ADF7DCF1A2D}" type="parTrans" cxnId="{587927D1-75C0-47D9-8627-C5068A57D40A}">
      <dgm:prSet/>
      <dgm:spPr/>
      <dgm:t>
        <a:bodyPr/>
        <a:lstStyle/>
        <a:p>
          <a:endParaRPr lang="en-US"/>
        </a:p>
      </dgm:t>
    </dgm:pt>
    <dgm:pt modelId="{754F6C68-0673-46E2-AE5D-459913FA6225}" type="sibTrans" cxnId="{587927D1-75C0-47D9-8627-C5068A57D40A}">
      <dgm:prSet/>
      <dgm:spPr/>
      <dgm:t>
        <a:bodyPr/>
        <a:lstStyle/>
        <a:p>
          <a:endParaRPr lang="en-US"/>
        </a:p>
      </dgm:t>
    </dgm:pt>
    <dgm:pt modelId="{15B8FD52-1CE9-410C-B84A-A2CBCC5E5EC0}">
      <dgm:prSet/>
      <dgm:spPr/>
      <dgm:t>
        <a:bodyPr/>
        <a:lstStyle/>
        <a:p>
          <a:r>
            <a:rPr lang="en-US" dirty="0"/>
            <a:t>Research article related to topic (3%)</a:t>
          </a:r>
        </a:p>
      </dgm:t>
    </dgm:pt>
    <dgm:pt modelId="{6E3BF939-AB88-4110-824C-545956869395}" type="parTrans" cxnId="{E09C88D1-F814-4F0B-BAC2-AEA7796424B0}">
      <dgm:prSet/>
      <dgm:spPr/>
      <dgm:t>
        <a:bodyPr/>
        <a:lstStyle/>
        <a:p>
          <a:endParaRPr lang="en-US"/>
        </a:p>
      </dgm:t>
    </dgm:pt>
    <dgm:pt modelId="{31E09013-DC71-4026-9131-E1C4E57BA20A}" type="sibTrans" cxnId="{E09C88D1-F814-4F0B-BAC2-AEA7796424B0}">
      <dgm:prSet/>
      <dgm:spPr/>
      <dgm:t>
        <a:bodyPr/>
        <a:lstStyle/>
        <a:p>
          <a:endParaRPr lang="en-US"/>
        </a:p>
      </dgm:t>
    </dgm:pt>
    <dgm:pt modelId="{9725E4DE-0C5F-4A87-9D5C-CF8A730123F0}">
      <dgm:prSet/>
      <dgm:spPr/>
      <dgm:t>
        <a:bodyPr/>
        <a:lstStyle/>
        <a:p>
          <a:r>
            <a:rPr lang="en-US" dirty="0"/>
            <a:t>Ethics (2%)</a:t>
          </a:r>
        </a:p>
      </dgm:t>
    </dgm:pt>
    <dgm:pt modelId="{6CEBCFBD-9E61-4944-A7D5-2A707F9EFA07}" type="parTrans" cxnId="{7E6D1735-03D4-4968-AE37-FB9391A917F6}">
      <dgm:prSet/>
      <dgm:spPr/>
      <dgm:t>
        <a:bodyPr/>
        <a:lstStyle/>
        <a:p>
          <a:endParaRPr lang="en-US"/>
        </a:p>
      </dgm:t>
    </dgm:pt>
    <dgm:pt modelId="{567799BA-6AC0-4282-947C-45FDA12455BF}" type="sibTrans" cxnId="{7E6D1735-03D4-4968-AE37-FB9391A917F6}">
      <dgm:prSet/>
      <dgm:spPr/>
      <dgm:t>
        <a:bodyPr/>
        <a:lstStyle/>
        <a:p>
          <a:endParaRPr lang="en-US"/>
        </a:p>
      </dgm:t>
    </dgm:pt>
    <dgm:pt modelId="{7E0DE400-426E-4A61-8990-08CDE3586AB0}" type="pres">
      <dgm:prSet presAssocID="{DCE0DCF6-2B67-4F03-9617-1ABD29F6E7B2}" presName="linear" presStyleCnt="0">
        <dgm:presLayoutVars>
          <dgm:animLvl val="lvl"/>
          <dgm:resizeHandles val="exact"/>
        </dgm:presLayoutVars>
      </dgm:prSet>
      <dgm:spPr/>
    </dgm:pt>
    <dgm:pt modelId="{40A2F7BC-2A19-43DE-9823-7B25D9F0B099}" type="pres">
      <dgm:prSet presAssocID="{85CC4959-6099-43C8-96BF-591E15C27F5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D8B9D6A-8D1D-48B4-9AAB-09CDC392E105}" type="pres">
      <dgm:prSet presAssocID="{9CB2B99B-F478-45E2-9C4E-714F99C8B048}" presName="spacer" presStyleCnt="0"/>
      <dgm:spPr/>
    </dgm:pt>
    <dgm:pt modelId="{F76DA1C1-BE28-49DF-88F6-675B4B24DC4C}" type="pres">
      <dgm:prSet presAssocID="{D506BA9B-B238-4101-A545-B8D1A3AAD73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3EF787E-9CF8-4188-AC85-011D65AADE37}" type="pres">
      <dgm:prSet presAssocID="{1C3E2F74-97DA-4CC2-85DC-164EF48F38E1}" presName="spacer" presStyleCnt="0"/>
      <dgm:spPr/>
    </dgm:pt>
    <dgm:pt modelId="{4CA5F927-596E-4CBB-978C-C76D7B4D7297}" type="pres">
      <dgm:prSet presAssocID="{22E0F8DF-642B-49F6-9EF6-5095487F60E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CDD275A-52D8-406F-8C97-90525A1C31B8}" type="pres">
      <dgm:prSet presAssocID="{2327A703-FAAA-4199-B145-1410D7742E31}" presName="spacer" presStyleCnt="0"/>
      <dgm:spPr/>
    </dgm:pt>
    <dgm:pt modelId="{7007879B-F4AF-4541-9E04-BC2E3DE8A623}" type="pres">
      <dgm:prSet presAssocID="{FC8138D8-B639-4573-A368-CE811638653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9615CA8-1F4A-44EE-BA01-6B9EDF9FDF08}" type="pres">
      <dgm:prSet presAssocID="{754F6C68-0673-46E2-AE5D-459913FA6225}" presName="spacer" presStyleCnt="0"/>
      <dgm:spPr/>
    </dgm:pt>
    <dgm:pt modelId="{B6E438C8-B444-4975-B47C-DA2A839E5572}" type="pres">
      <dgm:prSet presAssocID="{15B8FD52-1CE9-410C-B84A-A2CBCC5E5EC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235BB4F-8270-43D2-B655-8CB901B8BC6F}" type="pres">
      <dgm:prSet presAssocID="{31E09013-DC71-4026-9131-E1C4E57BA20A}" presName="spacer" presStyleCnt="0"/>
      <dgm:spPr/>
    </dgm:pt>
    <dgm:pt modelId="{89816B95-3D49-43B3-ACC7-9222A899A4C7}" type="pres">
      <dgm:prSet presAssocID="{9725E4DE-0C5F-4A87-9D5C-CF8A730123F0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F20040E-AD53-4C0B-B1AF-6FE7754CB7D1}" type="presOf" srcId="{85CC4959-6099-43C8-96BF-591E15C27F5D}" destId="{40A2F7BC-2A19-43DE-9823-7B25D9F0B099}" srcOrd="0" destOrd="0" presId="urn:microsoft.com/office/officeart/2005/8/layout/vList2"/>
    <dgm:cxn modelId="{9F211710-AB9C-4442-8013-56E4100D2FFB}" srcId="{DCE0DCF6-2B67-4F03-9617-1ABD29F6E7B2}" destId="{85CC4959-6099-43C8-96BF-591E15C27F5D}" srcOrd="0" destOrd="0" parTransId="{08556C56-6B04-4F78-8E74-45710BFA2499}" sibTransId="{9CB2B99B-F478-45E2-9C4E-714F99C8B048}"/>
    <dgm:cxn modelId="{97387021-6512-44D5-9304-1A903A618BE7}" type="presOf" srcId="{DCE0DCF6-2B67-4F03-9617-1ABD29F6E7B2}" destId="{7E0DE400-426E-4A61-8990-08CDE3586AB0}" srcOrd="0" destOrd="0" presId="urn:microsoft.com/office/officeart/2005/8/layout/vList2"/>
    <dgm:cxn modelId="{CCE9DE24-BED4-463E-BE7A-46570F9970DF}" srcId="{DCE0DCF6-2B67-4F03-9617-1ABD29F6E7B2}" destId="{22E0F8DF-642B-49F6-9EF6-5095487F60E7}" srcOrd="2" destOrd="0" parTransId="{963BF282-CA82-4CA1-AF12-08164D1EAB3D}" sibTransId="{2327A703-FAAA-4199-B145-1410D7742E31}"/>
    <dgm:cxn modelId="{7E6D1735-03D4-4968-AE37-FB9391A917F6}" srcId="{DCE0DCF6-2B67-4F03-9617-1ABD29F6E7B2}" destId="{9725E4DE-0C5F-4A87-9D5C-CF8A730123F0}" srcOrd="5" destOrd="0" parTransId="{6CEBCFBD-9E61-4944-A7D5-2A707F9EFA07}" sibTransId="{567799BA-6AC0-4282-947C-45FDA12455BF}"/>
    <dgm:cxn modelId="{73B17656-3244-4A9A-9F97-89236CC19169}" srcId="{DCE0DCF6-2B67-4F03-9617-1ABD29F6E7B2}" destId="{D506BA9B-B238-4101-A545-B8D1A3AAD73C}" srcOrd="1" destOrd="0" parTransId="{4242BCA2-C06C-4BA1-A09B-7CAC9C7AEC58}" sibTransId="{1C3E2F74-97DA-4CC2-85DC-164EF48F38E1}"/>
    <dgm:cxn modelId="{31DFF483-315C-477B-8F43-582182B5457B}" type="presOf" srcId="{D506BA9B-B238-4101-A545-B8D1A3AAD73C}" destId="{F76DA1C1-BE28-49DF-88F6-675B4B24DC4C}" srcOrd="0" destOrd="0" presId="urn:microsoft.com/office/officeart/2005/8/layout/vList2"/>
    <dgm:cxn modelId="{FC4975BB-1658-452F-9742-861B6E191B24}" type="presOf" srcId="{FC8138D8-B639-4573-A368-CE8116386537}" destId="{7007879B-F4AF-4541-9E04-BC2E3DE8A623}" srcOrd="0" destOrd="0" presId="urn:microsoft.com/office/officeart/2005/8/layout/vList2"/>
    <dgm:cxn modelId="{587927D1-75C0-47D9-8627-C5068A57D40A}" srcId="{DCE0DCF6-2B67-4F03-9617-1ABD29F6E7B2}" destId="{FC8138D8-B639-4573-A368-CE8116386537}" srcOrd="3" destOrd="0" parTransId="{A7CBD70B-CD7C-4839-AAC7-4ADF7DCF1A2D}" sibTransId="{754F6C68-0673-46E2-AE5D-459913FA6225}"/>
    <dgm:cxn modelId="{E09C88D1-F814-4F0B-BAC2-AEA7796424B0}" srcId="{DCE0DCF6-2B67-4F03-9617-1ABD29F6E7B2}" destId="{15B8FD52-1CE9-410C-B84A-A2CBCC5E5EC0}" srcOrd="4" destOrd="0" parTransId="{6E3BF939-AB88-4110-824C-545956869395}" sibTransId="{31E09013-DC71-4026-9131-E1C4E57BA20A}"/>
    <dgm:cxn modelId="{CE6203D7-EC13-445D-ABAD-7EF28BE0AE61}" type="presOf" srcId="{15B8FD52-1CE9-410C-B84A-A2CBCC5E5EC0}" destId="{B6E438C8-B444-4975-B47C-DA2A839E5572}" srcOrd="0" destOrd="0" presId="urn:microsoft.com/office/officeart/2005/8/layout/vList2"/>
    <dgm:cxn modelId="{3DA564E1-4173-40D3-ACD3-E028172C1056}" type="presOf" srcId="{9725E4DE-0C5F-4A87-9D5C-CF8A730123F0}" destId="{89816B95-3D49-43B3-ACC7-9222A899A4C7}" srcOrd="0" destOrd="0" presId="urn:microsoft.com/office/officeart/2005/8/layout/vList2"/>
    <dgm:cxn modelId="{017638F8-E61E-432E-B426-9643DA380066}" type="presOf" srcId="{22E0F8DF-642B-49F6-9EF6-5095487F60E7}" destId="{4CA5F927-596E-4CBB-978C-C76D7B4D7297}" srcOrd="0" destOrd="0" presId="urn:microsoft.com/office/officeart/2005/8/layout/vList2"/>
    <dgm:cxn modelId="{026BB328-22AE-4D1D-A5A9-8E04E26502CC}" type="presParOf" srcId="{7E0DE400-426E-4A61-8990-08CDE3586AB0}" destId="{40A2F7BC-2A19-43DE-9823-7B25D9F0B099}" srcOrd="0" destOrd="0" presId="urn:microsoft.com/office/officeart/2005/8/layout/vList2"/>
    <dgm:cxn modelId="{26D25C2D-C7DD-4225-921B-3DB571445A20}" type="presParOf" srcId="{7E0DE400-426E-4A61-8990-08CDE3586AB0}" destId="{4D8B9D6A-8D1D-48B4-9AAB-09CDC392E105}" srcOrd="1" destOrd="0" presId="urn:microsoft.com/office/officeart/2005/8/layout/vList2"/>
    <dgm:cxn modelId="{8E224B35-3406-4E10-80B2-41EE7580A94B}" type="presParOf" srcId="{7E0DE400-426E-4A61-8990-08CDE3586AB0}" destId="{F76DA1C1-BE28-49DF-88F6-675B4B24DC4C}" srcOrd="2" destOrd="0" presId="urn:microsoft.com/office/officeart/2005/8/layout/vList2"/>
    <dgm:cxn modelId="{B3B12201-CDB6-4109-A850-8891F1622E4C}" type="presParOf" srcId="{7E0DE400-426E-4A61-8990-08CDE3586AB0}" destId="{03EF787E-9CF8-4188-AC85-011D65AADE37}" srcOrd="3" destOrd="0" presId="urn:microsoft.com/office/officeart/2005/8/layout/vList2"/>
    <dgm:cxn modelId="{7A16DDF6-3F36-467D-B849-EF23AA6DA263}" type="presParOf" srcId="{7E0DE400-426E-4A61-8990-08CDE3586AB0}" destId="{4CA5F927-596E-4CBB-978C-C76D7B4D7297}" srcOrd="4" destOrd="0" presId="urn:microsoft.com/office/officeart/2005/8/layout/vList2"/>
    <dgm:cxn modelId="{AD79DF25-2FB4-4D31-9EC9-AC354964647F}" type="presParOf" srcId="{7E0DE400-426E-4A61-8990-08CDE3586AB0}" destId="{7CDD275A-52D8-406F-8C97-90525A1C31B8}" srcOrd="5" destOrd="0" presId="urn:microsoft.com/office/officeart/2005/8/layout/vList2"/>
    <dgm:cxn modelId="{7F18FFBC-4D50-4FEE-B81E-AC0C82549A10}" type="presParOf" srcId="{7E0DE400-426E-4A61-8990-08CDE3586AB0}" destId="{7007879B-F4AF-4541-9E04-BC2E3DE8A623}" srcOrd="6" destOrd="0" presId="urn:microsoft.com/office/officeart/2005/8/layout/vList2"/>
    <dgm:cxn modelId="{D2F594B5-3FD7-4055-8EDD-65E9CEE89258}" type="presParOf" srcId="{7E0DE400-426E-4A61-8990-08CDE3586AB0}" destId="{19615CA8-1F4A-44EE-BA01-6B9EDF9FDF08}" srcOrd="7" destOrd="0" presId="urn:microsoft.com/office/officeart/2005/8/layout/vList2"/>
    <dgm:cxn modelId="{A65BDA18-FB3E-464D-BE49-D122AECFD7A3}" type="presParOf" srcId="{7E0DE400-426E-4A61-8990-08CDE3586AB0}" destId="{B6E438C8-B444-4975-B47C-DA2A839E5572}" srcOrd="8" destOrd="0" presId="urn:microsoft.com/office/officeart/2005/8/layout/vList2"/>
    <dgm:cxn modelId="{B64CEF7B-466C-4E6A-B086-6105843C021E}" type="presParOf" srcId="{7E0DE400-426E-4A61-8990-08CDE3586AB0}" destId="{9235BB4F-8270-43D2-B655-8CB901B8BC6F}" srcOrd="9" destOrd="0" presId="urn:microsoft.com/office/officeart/2005/8/layout/vList2"/>
    <dgm:cxn modelId="{54969410-20BB-4B5E-B110-C8B3BE4B81BE}" type="presParOf" srcId="{7E0DE400-426E-4A61-8990-08CDE3586AB0}" destId="{89816B95-3D49-43B3-ACC7-9222A899A4C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355603-4E8D-407D-A977-74FA67D73AA4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</dgm:pt>
    <dgm:pt modelId="{46FF0B7A-4C8F-4DE5-A38B-193ACA19B741}">
      <dgm:prSet phldrT="[Text]"/>
      <dgm:spPr/>
      <dgm:t>
        <a:bodyPr/>
        <a:lstStyle/>
        <a:p>
          <a:r>
            <a:rPr lang="en-US" dirty="0"/>
            <a:t>Labetalol</a:t>
          </a:r>
        </a:p>
      </dgm:t>
    </dgm:pt>
    <dgm:pt modelId="{7E87775C-2DCB-4F78-ABDB-9DCAEFA237E5}" type="parTrans" cxnId="{6F11B169-65BA-42ED-8699-C26806B343F2}">
      <dgm:prSet/>
      <dgm:spPr/>
      <dgm:t>
        <a:bodyPr/>
        <a:lstStyle/>
        <a:p>
          <a:endParaRPr lang="en-US"/>
        </a:p>
      </dgm:t>
    </dgm:pt>
    <dgm:pt modelId="{6D3DB521-44A0-493D-8389-721794FC2C47}" type="sibTrans" cxnId="{6F11B169-65BA-42ED-8699-C26806B343F2}">
      <dgm:prSet/>
      <dgm:spPr/>
      <dgm:t>
        <a:bodyPr/>
        <a:lstStyle/>
        <a:p>
          <a:endParaRPr lang="en-US"/>
        </a:p>
      </dgm:t>
    </dgm:pt>
    <dgm:pt modelId="{7D849E57-DA4D-402C-B1EA-E5DFDD23F13D}">
      <dgm:prSet phldrT="[Text]"/>
      <dgm:spPr/>
      <dgm:t>
        <a:bodyPr/>
        <a:lstStyle/>
        <a:p>
          <a:r>
            <a:rPr lang="en-US" dirty="0"/>
            <a:t>Nefidipine</a:t>
          </a:r>
        </a:p>
      </dgm:t>
    </dgm:pt>
    <dgm:pt modelId="{DBCD2EC1-C823-4362-A3E2-539CE807554F}" type="parTrans" cxnId="{C27B30BE-C0EA-4AF2-9C3F-1D976A6E9426}">
      <dgm:prSet/>
      <dgm:spPr/>
      <dgm:t>
        <a:bodyPr/>
        <a:lstStyle/>
        <a:p>
          <a:endParaRPr lang="en-US"/>
        </a:p>
      </dgm:t>
    </dgm:pt>
    <dgm:pt modelId="{8FB1131E-6932-45CF-9C26-BCCFAD8A4DDC}" type="sibTrans" cxnId="{C27B30BE-C0EA-4AF2-9C3F-1D976A6E9426}">
      <dgm:prSet/>
      <dgm:spPr/>
      <dgm:t>
        <a:bodyPr/>
        <a:lstStyle/>
        <a:p>
          <a:endParaRPr lang="en-US"/>
        </a:p>
      </dgm:t>
    </dgm:pt>
    <dgm:pt modelId="{8948EF8A-792C-4A00-AF14-EA4A694E5D90}">
      <dgm:prSet phldrT="[Text]"/>
      <dgm:spPr/>
      <dgm:t>
        <a:bodyPr/>
        <a:lstStyle/>
        <a:p>
          <a:r>
            <a:rPr lang="en-US" dirty="0"/>
            <a:t>Methyldopa</a:t>
          </a:r>
        </a:p>
      </dgm:t>
    </dgm:pt>
    <dgm:pt modelId="{916C8FF3-40A5-4DB0-95FF-E72CCD1D3B8A}" type="parTrans" cxnId="{233D56DD-1D89-48C0-9ED0-ECF15C7B7710}">
      <dgm:prSet/>
      <dgm:spPr/>
      <dgm:t>
        <a:bodyPr/>
        <a:lstStyle/>
        <a:p>
          <a:endParaRPr lang="en-US"/>
        </a:p>
      </dgm:t>
    </dgm:pt>
    <dgm:pt modelId="{E248E987-3B91-4815-A70F-9449CF46F44C}" type="sibTrans" cxnId="{233D56DD-1D89-48C0-9ED0-ECF15C7B7710}">
      <dgm:prSet/>
      <dgm:spPr/>
      <dgm:t>
        <a:bodyPr/>
        <a:lstStyle/>
        <a:p>
          <a:endParaRPr lang="en-US"/>
        </a:p>
      </dgm:t>
    </dgm:pt>
    <dgm:pt modelId="{6EFC9688-2388-47F0-A713-CD618FC81076}" type="pres">
      <dgm:prSet presAssocID="{CC355603-4E8D-407D-A977-74FA67D73AA4}" presName="linearFlow" presStyleCnt="0">
        <dgm:presLayoutVars>
          <dgm:resizeHandles val="exact"/>
        </dgm:presLayoutVars>
      </dgm:prSet>
      <dgm:spPr/>
    </dgm:pt>
    <dgm:pt modelId="{17FA4C97-F110-429B-9F0A-A1504F3467BB}" type="pres">
      <dgm:prSet presAssocID="{46FF0B7A-4C8F-4DE5-A38B-193ACA19B741}" presName="node" presStyleLbl="node1" presStyleIdx="0" presStyleCnt="3" custScaleY="59340" custLinFactNeighborX="6364" custLinFactNeighborY="5681">
        <dgm:presLayoutVars>
          <dgm:bulletEnabled val="1"/>
        </dgm:presLayoutVars>
      </dgm:prSet>
      <dgm:spPr/>
    </dgm:pt>
    <dgm:pt modelId="{3B158C24-2241-48EC-ABFB-FCF651C52E93}" type="pres">
      <dgm:prSet presAssocID="{6D3DB521-44A0-493D-8389-721794FC2C47}" presName="sibTrans" presStyleLbl="sibTrans2D1" presStyleIdx="0" presStyleCnt="2" custAng="81605" custScaleX="109801" custScaleY="98406" custLinFactNeighborX="-5987" custLinFactNeighborY="9487"/>
      <dgm:spPr/>
    </dgm:pt>
    <dgm:pt modelId="{616B9BDE-3D6A-4B40-B61D-9A3B39731599}" type="pres">
      <dgm:prSet presAssocID="{6D3DB521-44A0-493D-8389-721794FC2C47}" presName="connectorText" presStyleLbl="sibTrans2D1" presStyleIdx="0" presStyleCnt="2"/>
      <dgm:spPr/>
    </dgm:pt>
    <dgm:pt modelId="{1F5BB21D-8BB3-4415-A032-57D999795C31}" type="pres">
      <dgm:prSet presAssocID="{7D849E57-DA4D-402C-B1EA-E5DFDD23F13D}" presName="node" presStyleLbl="node1" presStyleIdx="1" presStyleCnt="3" custScaleY="51698">
        <dgm:presLayoutVars>
          <dgm:bulletEnabled val="1"/>
        </dgm:presLayoutVars>
      </dgm:prSet>
      <dgm:spPr/>
    </dgm:pt>
    <dgm:pt modelId="{2A5F1F10-430E-4103-A433-366663CD86B1}" type="pres">
      <dgm:prSet presAssocID="{8FB1131E-6932-45CF-9C26-BCCFAD8A4DDC}" presName="sibTrans" presStyleLbl="sibTrans2D1" presStyleIdx="1" presStyleCnt="2"/>
      <dgm:spPr/>
    </dgm:pt>
    <dgm:pt modelId="{87A952F3-43BE-4D61-89F5-E5D0E9CE607F}" type="pres">
      <dgm:prSet presAssocID="{8FB1131E-6932-45CF-9C26-BCCFAD8A4DDC}" presName="connectorText" presStyleLbl="sibTrans2D1" presStyleIdx="1" presStyleCnt="2"/>
      <dgm:spPr/>
    </dgm:pt>
    <dgm:pt modelId="{4DB84C22-5C8D-4BB2-95C2-80A5F4315CD6}" type="pres">
      <dgm:prSet presAssocID="{8948EF8A-792C-4A00-AF14-EA4A694E5D90}" presName="node" presStyleLbl="node1" presStyleIdx="2" presStyleCnt="3" custScaleY="76921">
        <dgm:presLayoutVars>
          <dgm:bulletEnabled val="1"/>
        </dgm:presLayoutVars>
      </dgm:prSet>
      <dgm:spPr/>
    </dgm:pt>
  </dgm:ptLst>
  <dgm:cxnLst>
    <dgm:cxn modelId="{22357812-034C-4DE5-88AF-862A47023D3E}" type="presOf" srcId="{6D3DB521-44A0-493D-8389-721794FC2C47}" destId="{3B158C24-2241-48EC-ABFB-FCF651C52E93}" srcOrd="0" destOrd="0" presId="urn:microsoft.com/office/officeart/2005/8/layout/process2"/>
    <dgm:cxn modelId="{BFBA0114-66E6-4C86-90D9-C1430E4EA711}" type="presOf" srcId="{6D3DB521-44A0-493D-8389-721794FC2C47}" destId="{616B9BDE-3D6A-4B40-B61D-9A3B39731599}" srcOrd="1" destOrd="0" presId="urn:microsoft.com/office/officeart/2005/8/layout/process2"/>
    <dgm:cxn modelId="{09282A3C-23AB-41DB-8A6D-6FFB58CF6715}" type="presOf" srcId="{8FB1131E-6932-45CF-9C26-BCCFAD8A4DDC}" destId="{2A5F1F10-430E-4103-A433-366663CD86B1}" srcOrd="0" destOrd="0" presId="urn:microsoft.com/office/officeart/2005/8/layout/process2"/>
    <dgm:cxn modelId="{9160F45D-3E79-41BA-82EE-2E272D2BFBE0}" type="presOf" srcId="{CC355603-4E8D-407D-A977-74FA67D73AA4}" destId="{6EFC9688-2388-47F0-A713-CD618FC81076}" srcOrd="0" destOrd="0" presId="urn:microsoft.com/office/officeart/2005/8/layout/process2"/>
    <dgm:cxn modelId="{6F11B169-65BA-42ED-8699-C26806B343F2}" srcId="{CC355603-4E8D-407D-A977-74FA67D73AA4}" destId="{46FF0B7A-4C8F-4DE5-A38B-193ACA19B741}" srcOrd="0" destOrd="0" parTransId="{7E87775C-2DCB-4F78-ABDB-9DCAEFA237E5}" sibTransId="{6D3DB521-44A0-493D-8389-721794FC2C47}"/>
    <dgm:cxn modelId="{BD5B6F7F-54FF-4BAA-80BE-618A9C768D73}" type="presOf" srcId="{8948EF8A-792C-4A00-AF14-EA4A694E5D90}" destId="{4DB84C22-5C8D-4BB2-95C2-80A5F4315CD6}" srcOrd="0" destOrd="0" presId="urn:microsoft.com/office/officeart/2005/8/layout/process2"/>
    <dgm:cxn modelId="{3C1ED692-7421-4642-BDDE-4320E4CFB701}" type="presOf" srcId="{7D849E57-DA4D-402C-B1EA-E5DFDD23F13D}" destId="{1F5BB21D-8BB3-4415-A032-57D999795C31}" srcOrd="0" destOrd="0" presId="urn:microsoft.com/office/officeart/2005/8/layout/process2"/>
    <dgm:cxn modelId="{C27B30BE-C0EA-4AF2-9C3F-1D976A6E9426}" srcId="{CC355603-4E8D-407D-A977-74FA67D73AA4}" destId="{7D849E57-DA4D-402C-B1EA-E5DFDD23F13D}" srcOrd="1" destOrd="0" parTransId="{DBCD2EC1-C823-4362-A3E2-539CE807554F}" sibTransId="{8FB1131E-6932-45CF-9C26-BCCFAD8A4DDC}"/>
    <dgm:cxn modelId="{329F25D1-EF31-4307-A7A7-F030741DF6F4}" type="presOf" srcId="{46FF0B7A-4C8F-4DE5-A38B-193ACA19B741}" destId="{17FA4C97-F110-429B-9F0A-A1504F3467BB}" srcOrd="0" destOrd="0" presId="urn:microsoft.com/office/officeart/2005/8/layout/process2"/>
    <dgm:cxn modelId="{A64981DC-EA3C-4F92-8C97-AE2503442AC0}" type="presOf" srcId="{8FB1131E-6932-45CF-9C26-BCCFAD8A4DDC}" destId="{87A952F3-43BE-4D61-89F5-E5D0E9CE607F}" srcOrd="1" destOrd="0" presId="urn:microsoft.com/office/officeart/2005/8/layout/process2"/>
    <dgm:cxn modelId="{233D56DD-1D89-48C0-9ED0-ECF15C7B7710}" srcId="{CC355603-4E8D-407D-A977-74FA67D73AA4}" destId="{8948EF8A-792C-4A00-AF14-EA4A694E5D90}" srcOrd="2" destOrd="0" parTransId="{916C8FF3-40A5-4DB0-95FF-E72CCD1D3B8A}" sibTransId="{E248E987-3B91-4815-A70F-9449CF46F44C}"/>
    <dgm:cxn modelId="{8FDD87B0-7985-4965-A612-477ED2769763}" type="presParOf" srcId="{6EFC9688-2388-47F0-A713-CD618FC81076}" destId="{17FA4C97-F110-429B-9F0A-A1504F3467BB}" srcOrd="0" destOrd="0" presId="urn:microsoft.com/office/officeart/2005/8/layout/process2"/>
    <dgm:cxn modelId="{70635C43-9E07-4A9E-B27C-D0CA5CF0D5BA}" type="presParOf" srcId="{6EFC9688-2388-47F0-A713-CD618FC81076}" destId="{3B158C24-2241-48EC-ABFB-FCF651C52E93}" srcOrd="1" destOrd="0" presId="urn:microsoft.com/office/officeart/2005/8/layout/process2"/>
    <dgm:cxn modelId="{DDCF4E24-B59D-47F2-B9CF-EE29125C22CF}" type="presParOf" srcId="{3B158C24-2241-48EC-ABFB-FCF651C52E93}" destId="{616B9BDE-3D6A-4B40-B61D-9A3B39731599}" srcOrd="0" destOrd="0" presId="urn:microsoft.com/office/officeart/2005/8/layout/process2"/>
    <dgm:cxn modelId="{DAA89F96-EFE4-4FA1-8CFE-250ABED92053}" type="presParOf" srcId="{6EFC9688-2388-47F0-A713-CD618FC81076}" destId="{1F5BB21D-8BB3-4415-A032-57D999795C31}" srcOrd="2" destOrd="0" presId="urn:microsoft.com/office/officeart/2005/8/layout/process2"/>
    <dgm:cxn modelId="{DA4C628E-AD1F-4E1D-AA5D-678E5B5930D0}" type="presParOf" srcId="{6EFC9688-2388-47F0-A713-CD618FC81076}" destId="{2A5F1F10-430E-4103-A433-366663CD86B1}" srcOrd="3" destOrd="0" presId="urn:microsoft.com/office/officeart/2005/8/layout/process2"/>
    <dgm:cxn modelId="{C351E61B-43B7-4772-A2C2-662583224961}" type="presParOf" srcId="{2A5F1F10-430E-4103-A433-366663CD86B1}" destId="{87A952F3-43BE-4D61-89F5-E5D0E9CE607F}" srcOrd="0" destOrd="0" presId="urn:microsoft.com/office/officeart/2005/8/layout/process2"/>
    <dgm:cxn modelId="{B3FD1879-E15C-47F0-B08B-8E7BF8E133CF}" type="presParOf" srcId="{6EFC9688-2388-47F0-A713-CD618FC81076}" destId="{4DB84C22-5C8D-4BB2-95C2-80A5F4315CD6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A2F7BC-2A19-43DE-9823-7B25D9F0B099}">
      <dsp:nvSpPr>
        <dsp:cNvPr id="0" name=""/>
        <dsp:cNvSpPr/>
      </dsp:nvSpPr>
      <dsp:spPr>
        <a:xfrm>
          <a:off x="0" y="2913"/>
          <a:ext cx="5715000" cy="99312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Learning objectives</a:t>
          </a:r>
        </a:p>
      </dsp:txBody>
      <dsp:txXfrm>
        <a:off x="48481" y="51394"/>
        <a:ext cx="5618038" cy="896166"/>
      </dsp:txXfrm>
    </dsp:sp>
    <dsp:sp modelId="{F76DA1C1-BE28-49DF-88F6-675B4B24DC4C}">
      <dsp:nvSpPr>
        <dsp:cNvPr id="0" name=""/>
        <dsp:cNvSpPr/>
      </dsp:nvSpPr>
      <dsp:spPr>
        <a:xfrm>
          <a:off x="0" y="1068042"/>
          <a:ext cx="5715000" cy="993128"/>
        </a:xfrm>
        <a:prstGeom prst="roundRect">
          <a:avLst/>
        </a:prstGeom>
        <a:gradFill rotWithShape="0">
          <a:gsLst>
            <a:gs pos="0">
              <a:schemeClr val="accent2">
                <a:hueOff val="22688"/>
                <a:satOff val="2608"/>
                <a:lumOff val="-2079"/>
                <a:alphaOff val="0"/>
                <a:tint val="96000"/>
                <a:lumMod val="102000"/>
              </a:schemeClr>
            </a:gs>
            <a:gs pos="100000">
              <a:schemeClr val="accent2">
                <a:hueOff val="22688"/>
                <a:satOff val="2608"/>
                <a:lumOff val="-2079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Hypertensive disorder’s of pregnancy and IUGR (core concept = 70%)</a:t>
          </a:r>
        </a:p>
      </dsp:txBody>
      <dsp:txXfrm>
        <a:off x="48481" y="1116523"/>
        <a:ext cx="5618038" cy="896166"/>
      </dsp:txXfrm>
    </dsp:sp>
    <dsp:sp modelId="{4CA5F927-596E-4CBB-978C-C76D7B4D7297}">
      <dsp:nvSpPr>
        <dsp:cNvPr id="0" name=""/>
        <dsp:cNvSpPr/>
      </dsp:nvSpPr>
      <dsp:spPr>
        <a:xfrm>
          <a:off x="0" y="2133171"/>
          <a:ext cx="5715000" cy="993128"/>
        </a:xfrm>
        <a:prstGeom prst="roundRect">
          <a:avLst/>
        </a:prstGeom>
        <a:gradFill rotWithShape="0">
          <a:gsLst>
            <a:gs pos="0">
              <a:schemeClr val="accent2">
                <a:hueOff val="45376"/>
                <a:satOff val="5216"/>
                <a:lumOff val="-4157"/>
                <a:alphaOff val="0"/>
                <a:tint val="96000"/>
                <a:lumMod val="102000"/>
              </a:schemeClr>
            </a:gs>
            <a:gs pos="100000">
              <a:schemeClr val="accent2">
                <a:hueOff val="45376"/>
                <a:satOff val="5216"/>
                <a:lumOff val="-4157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Related anatomy (horizontal integration 15%)</a:t>
          </a:r>
        </a:p>
      </dsp:txBody>
      <dsp:txXfrm>
        <a:off x="48481" y="2181652"/>
        <a:ext cx="5618038" cy="896166"/>
      </dsp:txXfrm>
    </dsp:sp>
    <dsp:sp modelId="{7007879B-F4AF-4541-9E04-BC2E3DE8A623}">
      <dsp:nvSpPr>
        <dsp:cNvPr id="0" name=""/>
        <dsp:cNvSpPr/>
      </dsp:nvSpPr>
      <dsp:spPr>
        <a:xfrm>
          <a:off x="0" y="3198300"/>
          <a:ext cx="5715000" cy="993128"/>
        </a:xfrm>
        <a:prstGeom prst="roundRect">
          <a:avLst/>
        </a:prstGeom>
        <a:gradFill rotWithShape="0">
          <a:gsLst>
            <a:gs pos="0">
              <a:schemeClr val="accent2">
                <a:hueOff val="68064"/>
                <a:satOff val="7823"/>
                <a:lumOff val="-6236"/>
                <a:alphaOff val="0"/>
                <a:tint val="96000"/>
                <a:lumMod val="102000"/>
              </a:schemeClr>
            </a:gs>
            <a:gs pos="100000">
              <a:schemeClr val="accent2">
                <a:hueOff val="68064"/>
                <a:satOff val="7823"/>
                <a:lumOff val="-6236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Related clinical findings (vertical integration – 10%)</a:t>
          </a:r>
        </a:p>
      </dsp:txBody>
      <dsp:txXfrm>
        <a:off x="48481" y="3246781"/>
        <a:ext cx="5618038" cy="896166"/>
      </dsp:txXfrm>
    </dsp:sp>
    <dsp:sp modelId="{B6E438C8-B444-4975-B47C-DA2A839E5572}">
      <dsp:nvSpPr>
        <dsp:cNvPr id="0" name=""/>
        <dsp:cNvSpPr/>
      </dsp:nvSpPr>
      <dsp:spPr>
        <a:xfrm>
          <a:off x="0" y="4263428"/>
          <a:ext cx="5715000" cy="993128"/>
        </a:xfrm>
        <a:prstGeom prst="roundRect">
          <a:avLst/>
        </a:prstGeom>
        <a:gradFill rotWithShape="0">
          <a:gsLst>
            <a:gs pos="0">
              <a:schemeClr val="accent2">
                <a:hueOff val="90751"/>
                <a:satOff val="10431"/>
                <a:lumOff val="-8314"/>
                <a:alphaOff val="0"/>
                <a:tint val="96000"/>
                <a:lumMod val="102000"/>
              </a:schemeClr>
            </a:gs>
            <a:gs pos="100000">
              <a:schemeClr val="accent2">
                <a:hueOff val="90751"/>
                <a:satOff val="10431"/>
                <a:lumOff val="-8314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Research article related to topic (3%)</a:t>
          </a:r>
        </a:p>
      </dsp:txBody>
      <dsp:txXfrm>
        <a:off x="48481" y="4311909"/>
        <a:ext cx="5618038" cy="896166"/>
      </dsp:txXfrm>
    </dsp:sp>
    <dsp:sp modelId="{89816B95-3D49-43B3-ACC7-9222A899A4C7}">
      <dsp:nvSpPr>
        <dsp:cNvPr id="0" name=""/>
        <dsp:cNvSpPr/>
      </dsp:nvSpPr>
      <dsp:spPr>
        <a:xfrm>
          <a:off x="0" y="5328557"/>
          <a:ext cx="5715000" cy="993128"/>
        </a:xfrm>
        <a:prstGeom prst="roundRect">
          <a:avLst/>
        </a:prstGeom>
        <a:gradFill rotWithShape="0">
          <a:gsLst>
            <a:gs pos="0">
              <a:schemeClr val="accent2">
                <a:hueOff val="113439"/>
                <a:satOff val="13039"/>
                <a:lumOff val="-10393"/>
                <a:alphaOff val="0"/>
                <a:tint val="96000"/>
                <a:lumMod val="102000"/>
              </a:schemeClr>
            </a:gs>
            <a:gs pos="100000">
              <a:schemeClr val="accent2">
                <a:hueOff val="113439"/>
                <a:satOff val="13039"/>
                <a:lumOff val="-10393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Ethics (2%)</a:t>
          </a:r>
        </a:p>
      </dsp:txBody>
      <dsp:txXfrm>
        <a:off x="48481" y="5377038"/>
        <a:ext cx="5618038" cy="896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FA4C97-F110-429B-9F0A-A1504F3467BB}">
      <dsp:nvSpPr>
        <dsp:cNvPr id="0" name=""/>
        <dsp:cNvSpPr/>
      </dsp:nvSpPr>
      <dsp:spPr>
        <a:xfrm>
          <a:off x="1541434" y="26349"/>
          <a:ext cx="1618996" cy="5337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Labetalol</a:t>
          </a:r>
        </a:p>
      </dsp:txBody>
      <dsp:txXfrm>
        <a:off x="1557066" y="41981"/>
        <a:ext cx="1587732" cy="502465"/>
      </dsp:txXfrm>
    </dsp:sp>
    <dsp:sp modelId="{3B158C24-2241-48EC-ABFB-FCF651C52E93}">
      <dsp:nvSpPr>
        <dsp:cNvPr id="0" name=""/>
        <dsp:cNvSpPr/>
      </dsp:nvSpPr>
      <dsp:spPr>
        <a:xfrm rot="5863723">
          <a:off x="2102784" y="611207"/>
          <a:ext cx="351135" cy="3982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2165945" y="635266"/>
        <a:ext cx="238979" cy="245795"/>
      </dsp:txXfrm>
    </dsp:sp>
    <dsp:sp modelId="{1F5BB21D-8BB3-4415-A032-57D999795C31}">
      <dsp:nvSpPr>
        <dsp:cNvPr id="0" name=""/>
        <dsp:cNvSpPr/>
      </dsp:nvSpPr>
      <dsp:spPr>
        <a:xfrm>
          <a:off x="1438401" y="983837"/>
          <a:ext cx="1618996" cy="464993"/>
        </a:xfrm>
        <a:prstGeom prst="roundRect">
          <a:avLst>
            <a:gd name="adj" fmla="val 10000"/>
          </a:avLst>
        </a:prstGeom>
        <a:solidFill>
          <a:schemeClr val="accent2">
            <a:hueOff val="56720"/>
            <a:satOff val="6519"/>
            <a:lumOff val="-519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Nefidipine</a:t>
          </a:r>
        </a:p>
      </dsp:txBody>
      <dsp:txXfrm>
        <a:off x="1452020" y="997456"/>
        <a:ext cx="1591758" cy="437755"/>
      </dsp:txXfrm>
    </dsp:sp>
    <dsp:sp modelId="{2A5F1F10-430E-4103-A433-366663CD86B1}">
      <dsp:nvSpPr>
        <dsp:cNvPr id="0" name=""/>
        <dsp:cNvSpPr/>
      </dsp:nvSpPr>
      <dsp:spPr>
        <a:xfrm rot="5400000">
          <a:off x="2079254" y="1471317"/>
          <a:ext cx="337291" cy="4047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13439"/>
            <a:satOff val="13039"/>
            <a:lumOff val="-1039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2126476" y="1505046"/>
        <a:ext cx="242849" cy="236104"/>
      </dsp:txXfrm>
    </dsp:sp>
    <dsp:sp modelId="{4DB84C22-5C8D-4BB2-95C2-80A5F4315CD6}">
      <dsp:nvSpPr>
        <dsp:cNvPr id="0" name=""/>
        <dsp:cNvSpPr/>
      </dsp:nvSpPr>
      <dsp:spPr>
        <a:xfrm>
          <a:off x="1438401" y="1898552"/>
          <a:ext cx="1618996" cy="691860"/>
        </a:xfrm>
        <a:prstGeom prst="roundRect">
          <a:avLst>
            <a:gd name="adj" fmla="val 10000"/>
          </a:avLst>
        </a:prstGeom>
        <a:solidFill>
          <a:schemeClr val="accent2">
            <a:hueOff val="113439"/>
            <a:satOff val="13039"/>
            <a:lumOff val="-1039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Methyldopa</a:t>
          </a:r>
        </a:p>
      </dsp:txBody>
      <dsp:txXfrm>
        <a:off x="1458665" y="1918816"/>
        <a:ext cx="1578468" cy="651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E9BC5-97AE-4BA3-A482-40E617E07B0D}" type="datetimeFigureOut">
              <a:rPr lang="en-PK" smtClean="0"/>
              <a:t>03/15/2025</a:t>
            </a:fld>
            <a:endParaRPr lang="en-P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99A9A-D161-4E12-A6EC-9E47896B04A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817291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399A9A-D161-4E12-A6EC-9E47896B04AB}" type="slidenum">
              <a:rPr lang="en-PK" smtClean="0"/>
              <a:t>6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66720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399A9A-D161-4E12-A6EC-9E47896B04AB}" type="slidenum">
              <a:rPr lang="en-PK" smtClean="0"/>
              <a:t>15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33080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95114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47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5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57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33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22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85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80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07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1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17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1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12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38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1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2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2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CF92D30-BEE8-4575-BDAC-0E8B7793E743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109CAB-25E4-4D93-8F27-4FF0C5438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8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  <p:sldLayoutId id="2147483923" r:id="rId12"/>
    <p:sldLayoutId id="2147483924" r:id="rId13"/>
    <p:sldLayoutId id="2147483925" r:id="rId14"/>
    <p:sldLayoutId id="2147483926" r:id="rId15"/>
    <p:sldLayoutId id="2147483927" r:id="rId16"/>
    <p:sldLayoutId id="214748392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30D31-EE4A-EB82-375E-4255808223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6200" y="381001"/>
            <a:ext cx="9220201" cy="2895600"/>
          </a:xfrm>
        </p:spPr>
        <p:txBody>
          <a:bodyPr>
            <a:normAutofit/>
          </a:bodyPr>
          <a:lstStyle/>
          <a:p>
            <a:r>
              <a:rPr lang="en-US" sz="4000" dirty="0"/>
              <a:t>HYPERTENSIVE DISORDERS OF PREGNANCY AND FETAL GROWTH RESTRICTION </a:t>
            </a:r>
            <a:endParaRPr lang="en-PK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E51B68-E478-DA72-7EDD-054CD98AA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4238" y="4800600"/>
            <a:ext cx="6143562" cy="1828800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/>
              <a:t>DR MALIHA SADAF</a:t>
            </a:r>
          </a:p>
          <a:p>
            <a:r>
              <a:rPr lang="en-US" sz="2800" b="1" dirty="0"/>
              <a:t>ASSISTANT PROFESSOR</a:t>
            </a:r>
          </a:p>
          <a:p>
            <a:r>
              <a:rPr lang="en-US" sz="2800" b="1" dirty="0"/>
              <a:t>GYNAE UNIT-2</a:t>
            </a:r>
          </a:p>
          <a:p>
            <a:r>
              <a:rPr lang="en-US" sz="2800" b="1" dirty="0"/>
              <a:t>HOLY FAMILY HOSPITAL 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76154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5799667" cy="1066799"/>
          </a:xfrm>
        </p:spPr>
        <p:txBody>
          <a:bodyPr/>
          <a:lstStyle/>
          <a:p>
            <a:r>
              <a:rPr lang="en-US" b="1" dirty="0"/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524000"/>
            <a:ext cx="79248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   Pre-pregnancy advice:</a:t>
            </a:r>
            <a:endParaRPr lang="en-US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err="1"/>
              <a:t>Angiotension</a:t>
            </a:r>
            <a:r>
              <a:rPr lang="en-US" sz="2400" dirty="0"/>
              <a:t> receptor blockers, </a:t>
            </a:r>
            <a:r>
              <a:rPr lang="en-US" sz="2400" dirty="0" err="1"/>
              <a:t>Angiotension</a:t>
            </a:r>
            <a:r>
              <a:rPr lang="en-US" sz="2400" dirty="0"/>
              <a:t> converting enzyme inhibitors and thiazide diuretics can cause Oligohydramnios, fetal and neonatal renal failure, bony malformations, limb contractures, pulmonary hypoplasia, prolonged hypotension and neonatal death.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 Stop ARBs/ACE inhibitors if became pregnant.</a:t>
            </a:r>
          </a:p>
          <a:p>
            <a:pPr>
              <a:buNone/>
            </a:pPr>
            <a:r>
              <a:rPr lang="en-US" sz="2400" dirty="0"/>
              <a:t>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14399"/>
          </a:xfrm>
        </p:spPr>
        <p:txBody>
          <a:bodyPr/>
          <a:lstStyle/>
          <a:p>
            <a:r>
              <a:rPr lang="en-US" b="1" dirty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24000"/>
            <a:ext cx="73152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/>
              <a:t>Pregnant Female: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Weight Management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Exercise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Healthy eating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Salt restriction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Target Blood pressure </a:t>
            </a:r>
            <a:r>
              <a:rPr lang="en-US" sz="2400" b="1" dirty="0"/>
              <a:t>135/85 </a:t>
            </a:r>
            <a:r>
              <a:rPr lang="en-US" sz="2400" dirty="0"/>
              <a:t>mmHg with antihypertensive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304800"/>
            <a:ext cx="7704667" cy="1371599"/>
          </a:xfrm>
        </p:spPr>
        <p:txBody>
          <a:bodyPr/>
          <a:lstStyle/>
          <a:p>
            <a:r>
              <a:rPr lang="en-US" b="1" dirty="0"/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3657600"/>
            <a:ext cx="6858000" cy="2209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                     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sz="2400" dirty="0"/>
              <a:t>Aspirin </a:t>
            </a:r>
            <a:r>
              <a:rPr lang="en-US" sz="2400" b="1" dirty="0"/>
              <a:t>75-150mg </a:t>
            </a:r>
            <a:r>
              <a:rPr lang="en-US" sz="2400" dirty="0"/>
              <a:t>once daily. from 12 week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02836600"/>
              </p:ext>
            </p:extLst>
          </p:nvPr>
        </p:nvGraphicFramePr>
        <p:xfrm>
          <a:off x="2438400" y="2286000"/>
          <a:ext cx="4495800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ose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1295400"/>
            <a:ext cx="8229600" cy="4419600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5418667" cy="914399"/>
          </a:xfrm>
        </p:spPr>
        <p:txBody>
          <a:bodyPr/>
          <a:lstStyle/>
          <a:p>
            <a:r>
              <a:rPr lang="en-US" b="1" dirty="0"/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47800"/>
            <a:ext cx="6400800" cy="477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Postnatal: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B.P monitoring twice daily for 2 days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B.P monitor at least once b/w day 3 to 5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Target B.P less than 140/90 mmHg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Review antihypertensive after 2 weeks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Stop methyldopa with in 2 days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Medical review after 6-8 weeks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09600"/>
            <a:ext cx="6705601" cy="1320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GESTATIONAL HYPERTENSION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30400"/>
            <a:ext cx="7467600" cy="4089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Systolic blood pressure of </a:t>
            </a:r>
            <a:r>
              <a:rPr lang="en-US" sz="2400" b="1" dirty="0"/>
              <a:t>140 mm Hg or higher </a:t>
            </a:r>
            <a:r>
              <a:rPr lang="en-US" sz="2400" dirty="0"/>
              <a:t>and/or a diastolic blood pressure of </a:t>
            </a:r>
            <a:r>
              <a:rPr lang="en-US" sz="2400" b="1" dirty="0"/>
              <a:t>90 mm Hg or higher.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The high blood pressure first happens </a:t>
            </a:r>
            <a:r>
              <a:rPr lang="en-US" sz="2400" b="1" dirty="0"/>
              <a:t>after 20 weeks of pregnancy.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b="1" dirty="0"/>
              <a:t>Absence</a:t>
            </a:r>
            <a:r>
              <a:rPr lang="en-US" sz="2400" dirty="0"/>
              <a:t> of Proteinuria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6942667" cy="1066799"/>
          </a:xfrm>
        </p:spPr>
        <p:txBody>
          <a:bodyPr/>
          <a:lstStyle/>
          <a:p>
            <a:r>
              <a:rPr lang="en-US" b="1" dirty="0"/>
              <a:t>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71600"/>
            <a:ext cx="6629399" cy="4724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Placental insufficiency :-</a:t>
            </a:r>
          </a:p>
          <a:p>
            <a:pPr marL="0" indent="0">
              <a:buNone/>
            </a:pPr>
            <a:r>
              <a:rPr lang="en-US" b="1" dirty="0"/>
              <a:t>     </a:t>
            </a:r>
            <a:r>
              <a:rPr lang="en-US" sz="2400" dirty="0"/>
              <a:t>*  Diffuse placental thrombosis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sz="2400" dirty="0"/>
              <a:t>  *   Inflammatory placental decidual           </a:t>
            </a:r>
            <a:r>
              <a:rPr lang="en-US" sz="2400" dirty="0" err="1"/>
              <a:t>vasculopaty</a:t>
            </a:r>
            <a:endParaRPr lang="en-US" sz="2400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sz="2400" dirty="0"/>
              <a:t>  *  Abnormal trophoblastic invasion of the    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sz="2400" dirty="0"/>
              <a:t>   endometrium 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Altered maternal immune response </a:t>
            </a:r>
            <a:r>
              <a:rPr lang="en-US" sz="2400" dirty="0"/>
              <a:t>to fetal/placental tissue may contribute.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018867" cy="914399"/>
          </a:xfrm>
        </p:spPr>
        <p:txBody>
          <a:bodyPr/>
          <a:lstStyle/>
          <a:p>
            <a:r>
              <a:rPr lang="en-US" b="1" dirty="0"/>
              <a:t>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47800"/>
            <a:ext cx="6019799" cy="45935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600" b="1" dirty="0"/>
              <a:t>  Endothelial damage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     </a:t>
            </a:r>
            <a:r>
              <a:rPr lang="en-US" sz="2400" dirty="0"/>
              <a:t>Pathologic capillary leak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     Rapid weight gain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     Nondependent edema (face or hands)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     Pulmonary edema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     </a:t>
            </a:r>
            <a:r>
              <a:rPr lang="en-US" sz="2400" dirty="0" err="1"/>
              <a:t>Hemoconcentration</a:t>
            </a:r>
            <a:endParaRPr lang="en-US" sz="2400" dirty="0"/>
          </a:p>
          <a:p>
            <a:endParaRPr lang="en-US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dirty="0"/>
              <a:t>  Decreased uteroplacental blood flow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19199"/>
          </a:xfrm>
        </p:spPr>
        <p:txBody>
          <a:bodyPr/>
          <a:lstStyle/>
          <a:p>
            <a:r>
              <a:rPr lang="en-US" b="1" dirty="0"/>
              <a:t>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371600"/>
            <a:ext cx="6476999" cy="46697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Vasospasm with arterial constriction</a:t>
            </a:r>
          </a:p>
          <a:p>
            <a:pPr>
              <a:buNone/>
            </a:pPr>
            <a:r>
              <a:rPr lang="en-US" sz="2400" b="1" dirty="0"/>
              <a:t>    </a:t>
            </a:r>
            <a:r>
              <a:rPr lang="en-US" sz="2400" dirty="0"/>
              <a:t>contribute to hypertension in preeclampsia and relatively reduced intravascular volume compared with that of a normal pregnancy.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Increased arterial stiffness</a:t>
            </a:r>
            <a:r>
              <a:rPr lang="en-US" sz="2400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8E277-6C32-B0BA-62E5-3F2F75280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38199"/>
          </a:xfrm>
        </p:spPr>
        <p:txBody>
          <a:bodyPr/>
          <a:lstStyle/>
          <a:p>
            <a:r>
              <a:rPr lang="en-US" dirty="0"/>
              <a:t>RISK FACTORS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D6DAE-7B8D-6BD6-6686-E9EA3AF3A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447800"/>
            <a:ext cx="6858000" cy="4876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Nulliparity.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Age 40 years or older.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Pregnancy interval of more than 10 years.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Family history of pre-eclampsia.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Multi-fetal pregnancy.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BMI of 35 kg/m2 or more.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Gestational age at presentation.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Previous history of pre-eclampsia or gestational hypertension.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Pre-existing vascular disease.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 Pre-existing kidney disease.</a:t>
            </a:r>
            <a:endParaRPr lang="en-PK" sz="2000" dirty="0"/>
          </a:p>
        </p:txBody>
      </p:sp>
    </p:spTree>
    <p:extLst>
      <p:ext uri="{BB962C8B-B14F-4D97-AF65-F5344CB8AC3E}">
        <p14:creationId xmlns:p14="http://schemas.microsoft.com/office/powerpoint/2010/main" val="418465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833565" y="4862515"/>
            <a:ext cx="5362577" cy="1050739"/>
          </a:xfrm>
          <a:custGeom>
            <a:avLst/>
            <a:gdLst/>
            <a:ahLst/>
            <a:cxnLst/>
            <a:rect l="l" t="t" r="r" b="b"/>
            <a:pathLst>
              <a:path w="7150103" h="1400985">
                <a:moveTo>
                  <a:pt x="0" y="0"/>
                </a:moveTo>
                <a:lnTo>
                  <a:pt x="7150103" y="0"/>
                </a:lnTo>
                <a:lnTo>
                  <a:pt x="7150103" y="1400985"/>
                </a:lnTo>
                <a:lnTo>
                  <a:pt x="0" y="140098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PK" sz="1350"/>
          </a:p>
        </p:txBody>
      </p:sp>
      <p:sp>
        <p:nvSpPr>
          <p:cNvPr id="3" name="Freeform 3"/>
          <p:cNvSpPr/>
          <p:nvPr/>
        </p:nvSpPr>
        <p:spPr>
          <a:xfrm>
            <a:off x="7250428" y="934210"/>
            <a:ext cx="1700020" cy="510157"/>
          </a:xfrm>
          <a:custGeom>
            <a:avLst/>
            <a:gdLst/>
            <a:ahLst/>
            <a:cxnLst/>
            <a:rect l="l" t="t" r="r" b="b"/>
            <a:pathLst>
              <a:path w="2266693" h="680209">
                <a:moveTo>
                  <a:pt x="0" y="0"/>
                </a:moveTo>
                <a:lnTo>
                  <a:pt x="2266693" y="0"/>
                </a:lnTo>
                <a:lnTo>
                  <a:pt x="2266693" y="680209"/>
                </a:lnTo>
                <a:lnTo>
                  <a:pt x="0" y="6802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PK" sz="1350"/>
          </a:p>
        </p:txBody>
      </p:sp>
      <p:sp>
        <p:nvSpPr>
          <p:cNvPr id="4" name="TextBox 4"/>
          <p:cNvSpPr txBox="1"/>
          <p:nvPr/>
        </p:nvSpPr>
        <p:spPr>
          <a:xfrm>
            <a:off x="1897573" y="1032051"/>
            <a:ext cx="4572614" cy="654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49"/>
              </a:lnSpc>
            </a:pPr>
            <a:r>
              <a:rPr lang="en-US" sz="2178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Prof. Umar’s Model of Teaching Strategy</a:t>
            </a:r>
          </a:p>
          <a:p>
            <a:pPr>
              <a:lnSpc>
                <a:spcPts val="2306"/>
              </a:lnSpc>
            </a:pPr>
            <a:r>
              <a:rPr lang="en-US" sz="1646" spc="2">
                <a:solidFill>
                  <a:srgbClr val="215F9A"/>
                </a:solidFill>
                <a:latin typeface="Arial"/>
                <a:ea typeface="Arial"/>
                <a:cs typeface="Arial"/>
                <a:sym typeface="Arial"/>
              </a:rPr>
              <a:t>Self Directed Learning Assessment Program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211773" y="1809884"/>
            <a:ext cx="1116811" cy="2693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308"/>
              </a:lnSpc>
            </a:pPr>
            <a:r>
              <a:rPr lang="en-US" sz="1649">
                <a:solidFill>
                  <a:srgbClr val="215F9A"/>
                </a:solidFill>
                <a:latin typeface="Arial"/>
                <a:ea typeface="Arial"/>
                <a:cs typeface="Arial"/>
                <a:sym typeface="Arial"/>
              </a:rPr>
              <a:t>Objectives</a:t>
            </a:r>
            <a:r>
              <a:rPr lang="en-US" sz="164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2306767" y="1827036"/>
            <a:ext cx="5380844" cy="245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106"/>
              </a:lnSpc>
            </a:pPr>
            <a:r>
              <a:rPr lang="en-US" sz="1505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cultivate critical thinking, analytical reasoning, and problem-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211773" y="2087861"/>
            <a:ext cx="1915447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620"/>
              </a:lnSpc>
            </a:pPr>
            <a:r>
              <a:rPr lang="en-US" sz="1503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solving competencies.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2685100" y="2293601"/>
            <a:ext cx="5140943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620"/>
              </a:lnSpc>
            </a:pPr>
            <a:r>
              <a:rPr lang="en-US" sz="1503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instill a culture of self-directed learning, fostering lifelong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211773" y="2499342"/>
            <a:ext cx="2589688" cy="8701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620"/>
              </a:lnSpc>
            </a:pPr>
            <a:r>
              <a:rPr lang="en-US" sz="1503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habits and autonomy.</a:t>
            </a:r>
          </a:p>
          <a:p>
            <a:pPr>
              <a:lnSpc>
                <a:spcPts val="2705"/>
              </a:lnSpc>
            </a:pPr>
            <a:r>
              <a:rPr lang="en-US" sz="1802" dirty="0">
                <a:solidFill>
                  <a:srgbClr val="215F9A"/>
                </a:solidFill>
                <a:latin typeface="Calibri (MS)"/>
                <a:ea typeface="Calibri (MS)"/>
                <a:cs typeface="Calibri (MS)"/>
                <a:sym typeface="Calibri (MS)"/>
              </a:rPr>
              <a:t>How</a:t>
            </a:r>
            <a:r>
              <a:rPr lang="en-US" sz="1802" dirty="0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 </a:t>
            </a:r>
            <a:r>
              <a:rPr lang="en-US" sz="1802" dirty="0">
                <a:solidFill>
                  <a:srgbClr val="215F9A"/>
                </a:solidFill>
                <a:latin typeface="Calibri (MS)"/>
                <a:ea typeface="Calibri (MS)"/>
                <a:cs typeface="Calibri (MS)"/>
                <a:sym typeface="Calibri (MS)"/>
              </a:rPr>
              <a:t>to</a:t>
            </a:r>
            <a:r>
              <a:rPr lang="en-US" sz="1802" dirty="0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 </a:t>
            </a:r>
            <a:r>
              <a:rPr lang="en-US" sz="1802" dirty="0">
                <a:solidFill>
                  <a:srgbClr val="215F9A"/>
                </a:solidFill>
                <a:latin typeface="Calibri (MS)"/>
                <a:ea typeface="Calibri (MS)"/>
                <a:cs typeface="Calibri (MS)"/>
                <a:sym typeface="Calibri (MS)"/>
              </a:rPr>
              <a:t>Assess?</a:t>
            </a:r>
          </a:p>
          <a:p>
            <a:pPr>
              <a:lnSpc>
                <a:spcPts val="2702"/>
              </a:lnSpc>
            </a:pPr>
            <a:r>
              <a:rPr lang="en-US" dirty="0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➢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383223" y="3225925"/>
            <a:ext cx="6680456" cy="9746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945"/>
              </a:lnSpc>
            </a:pPr>
            <a:r>
              <a:rPr lang="en-US" dirty="0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Ten randomly selected students will be evaluated within the</a:t>
            </a:r>
            <a:r>
              <a:rPr lang="en-US" b="1" dirty="0">
                <a:solidFill>
                  <a:srgbClr val="000000"/>
                </a:solidFill>
                <a:latin typeface="Calibri (MS) Bold"/>
                <a:ea typeface="Calibri (MS) Bold"/>
                <a:cs typeface="Calibri (MS) Bold"/>
                <a:sym typeface="Calibri (MS) Bold"/>
              </a:rPr>
              <a:t> first 10 minutes of the lecture</a:t>
            </a:r>
            <a:r>
              <a:rPr lang="en-US" dirty="0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 through 10 multiple-choice questions (MCQs) based on the PowerPoint presentation shared on Students Official WhatsApp group, one day before the teaching session.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211773" y="4067480"/>
            <a:ext cx="185138" cy="3860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431"/>
              </a:lnSpc>
            </a:pPr>
            <a:r>
              <a:rPr lang="en-US">
                <a:solidFill>
                  <a:srgbClr val="000000"/>
                </a:solidFill>
                <a:latin typeface="Arimo"/>
                <a:ea typeface="Arimo"/>
                <a:cs typeface="Arimo"/>
                <a:sym typeface="Arimo"/>
              </a:rPr>
              <a:t>➢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383223" y="4401501"/>
            <a:ext cx="6679992" cy="4648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The number of MCQs from the components of the lecture will follow</a:t>
            </a:r>
          </a:p>
          <a:p>
            <a:pPr algn="just">
              <a:lnSpc>
                <a:spcPts val="2987"/>
              </a:lnSpc>
            </a:pPr>
            <a:r>
              <a:rPr lang="en-US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the guidelines outlined in the</a:t>
            </a:r>
            <a:r>
              <a:rPr lang="en-US" b="1">
                <a:solidFill>
                  <a:srgbClr val="000000"/>
                </a:solidFill>
                <a:latin typeface="Calibri (MS) Bold"/>
                <a:ea typeface="Calibri (MS) Bold"/>
                <a:cs typeface="Calibri (MS) Bold"/>
                <a:sym typeface="Calibri (MS) Bold"/>
              </a:rPr>
              <a:t> Prof. Umar model of Integrated Lecture</a:t>
            </a:r>
            <a:r>
              <a:rPr lang="en-US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.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7449882" y="1035194"/>
            <a:ext cx="1326980" cy="222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90"/>
              </a:lnSpc>
            </a:pPr>
            <a:r>
              <a:rPr lang="en-US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First Ten Minutes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954723" y="4927716"/>
            <a:ext cx="902599" cy="3590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39"/>
              </a:lnSpc>
            </a:pPr>
            <a:r>
              <a:rPr lang="en-US" sz="1197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Component of LGIS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006568" y="4927716"/>
            <a:ext cx="830033" cy="3590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39"/>
              </a:lnSpc>
            </a:pPr>
            <a:r>
              <a:rPr lang="en-US" sz="1197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Core Know ledge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058128" y="4927716"/>
            <a:ext cx="800108" cy="3590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39"/>
              </a:lnSpc>
            </a:pPr>
            <a:r>
              <a:rPr lang="en-US" sz="1197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Horizontal Integration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109874" y="4927716"/>
            <a:ext cx="800108" cy="3590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39"/>
              </a:lnSpc>
            </a:pPr>
            <a:r>
              <a:rPr lang="en-US" sz="1197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Vertical Integration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161434" y="4927716"/>
            <a:ext cx="800108" cy="3590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39"/>
              </a:lnSpc>
            </a:pPr>
            <a:r>
              <a:rPr lang="en-US" sz="1197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Spiral Integration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976440" y="5531977"/>
            <a:ext cx="887961" cy="1985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678"/>
              </a:lnSpc>
            </a:pPr>
            <a:r>
              <a:rPr lang="en-US" sz="1199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No of MCQs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3336895" y="5562595"/>
            <a:ext cx="257390" cy="252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106"/>
              </a:lnSpc>
            </a:pPr>
            <a:r>
              <a:rPr lang="en-US" sz="1505" b="1">
                <a:solidFill>
                  <a:srgbClr val="000000"/>
                </a:solidFill>
                <a:latin typeface="Calibri (MS) Bold"/>
                <a:ea typeface="Calibri (MS) Bold"/>
                <a:cs typeface="Calibri (MS) Bold"/>
                <a:sym typeface="Calibri (MS) Bold"/>
              </a:rPr>
              <a:t>6-7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4391884" y="5524891"/>
            <a:ext cx="252425" cy="2221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92"/>
              </a:lnSpc>
            </a:pPr>
            <a:r>
              <a:rPr lang="en-US" sz="1352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1-2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5523641" y="5560338"/>
            <a:ext cx="88783" cy="2285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92"/>
              </a:lnSpc>
            </a:pPr>
            <a:r>
              <a:rPr lang="en-US" sz="1352" b="1">
                <a:solidFill>
                  <a:srgbClr val="000000"/>
                </a:solidFill>
                <a:latin typeface="Calibri (MS) Bold"/>
                <a:ea typeface="Calibri (MS) Bold"/>
                <a:cs typeface="Calibri (MS) Bold"/>
                <a:sym typeface="Calibri (MS) Bold"/>
              </a:rPr>
              <a:t>1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6575201" y="5560338"/>
            <a:ext cx="88783" cy="2285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92"/>
              </a:lnSpc>
            </a:pPr>
            <a:r>
              <a:rPr lang="en-US" sz="1352" b="1">
                <a:solidFill>
                  <a:srgbClr val="000000"/>
                </a:solidFill>
                <a:latin typeface="Calibri (MS) Bold"/>
                <a:ea typeface="Calibri (MS) Bold"/>
                <a:cs typeface="Calibri (MS) Bold"/>
                <a:sym typeface="Calibri (MS) Bold"/>
              </a:rPr>
              <a:t>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152400"/>
            <a:ext cx="6652512" cy="990600"/>
          </a:xfrm>
        </p:spPr>
        <p:txBody>
          <a:bodyPr/>
          <a:lstStyle/>
          <a:p>
            <a:r>
              <a:rPr lang="en-US" b="1" dirty="0"/>
              <a:t>MANAGEMENT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0804081"/>
              </p:ext>
            </p:extLst>
          </p:nvPr>
        </p:nvGraphicFramePr>
        <p:xfrm>
          <a:off x="0" y="914400"/>
          <a:ext cx="9144000" cy="5943602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8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3584">
                <a:tc gridSpan="3">
                  <a:txBody>
                    <a:bodyPr/>
                    <a:lstStyle/>
                    <a:p>
                      <a:r>
                        <a:rPr lang="en-US" dirty="0"/>
                        <a:t>                                                         Degree of Hypertension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48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Mild to Moderate Hypertension</a:t>
                      </a:r>
                    </a:p>
                    <a:p>
                      <a:r>
                        <a:rPr lang="en-US" dirty="0"/>
                        <a:t>B.P 140/90 to 150/109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Severe Hypertension</a:t>
                      </a:r>
                    </a:p>
                    <a:p>
                      <a:r>
                        <a:rPr lang="en-US" dirty="0"/>
                        <a:t>B.P 160/110</a:t>
                      </a:r>
                      <a:r>
                        <a:rPr lang="en-US" baseline="0" dirty="0"/>
                        <a:t> or more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584">
                <a:tc>
                  <a:txBody>
                    <a:bodyPr/>
                    <a:lstStyle/>
                    <a:p>
                      <a:r>
                        <a:rPr lang="en-US" dirty="0"/>
                        <a:t>Admission in</a:t>
                      </a:r>
                      <a:r>
                        <a:rPr lang="en-US" baseline="0" dirty="0"/>
                        <a:t> Hospital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baseline="0" dirty="0"/>
                        <a:t>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Admit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272">
                <a:tc>
                  <a:txBody>
                    <a:bodyPr/>
                    <a:lstStyle/>
                    <a:p>
                      <a:r>
                        <a:rPr lang="en-US" dirty="0"/>
                        <a:t>Pharmacological 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offer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offer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584">
                <a:tc>
                  <a:txBody>
                    <a:bodyPr/>
                    <a:lstStyle/>
                    <a:p>
                      <a:r>
                        <a:rPr lang="en-US" dirty="0"/>
                        <a:t>Target Blood Pressure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≤135/85 mmHg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≤135/85 mmHg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1272">
                <a:tc>
                  <a:txBody>
                    <a:bodyPr/>
                    <a:lstStyle/>
                    <a:p>
                      <a:r>
                        <a:rPr lang="en-US" dirty="0"/>
                        <a:t>B.P measurement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once or twice a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Every 15-</a:t>
                      </a:r>
                      <a:r>
                        <a:rPr lang="en-US" baseline="0" dirty="0"/>
                        <a:t> 30 mints </a:t>
                      </a:r>
                      <a:r>
                        <a:rPr lang="en-US" baseline="0" dirty="0" err="1"/>
                        <a:t>untill</a:t>
                      </a:r>
                      <a:r>
                        <a:rPr lang="en-US" baseline="0" dirty="0"/>
                        <a:t> B.P &lt; 160/110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584">
                <a:tc>
                  <a:txBody>
                    <a:bodyPr/>
                    <a:lstStyle/>
                    <a:p>
                      <a:r>
                        <a:rPr lang="en-US" dirty="0"/>
                        <a:t>Dipstick proteinuria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Once or twice a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Daily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58962">
                <a:tc>
                  <a:txBody>
                    <a:bodyPr/>
                    <a:lstStyle/>
                    <a:p>
                      <a:r>
                        <a:rPr lang="en-US" dirty="0"/>
                        <a:t>BLIs</a:t>
                      </a:r>
                    </a:p>
                    <a:p>
                      <a:r>
                        <a:rPr lang="en-US" dirty="0"/>
                        <a:t>(Uric acid)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 presentation than weekly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At presentation than weekly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1272">
                <a:tc>
                  <a:txBody>
                    <a:bodyPr/>
                    <a:lstStyle/>
                    <a:p>
                      <a:r>
                        <a:rPr lang="en-US" dirty="0"/>
                        <a:t>Fetal</a:t>
                      </a:r>
                      <a:r>
                        <a:rPr lang="en-US" baseline="0" dirty="0"/>
                        <a:t> Assessment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Scan at presentation than fortnightly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Scan at presentation than fortnightly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F5289-7C8B-07BC-EBA7-BAA2DAE19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66799"/>
          </a:xfrm>
        </p:spPr>
        <p:txBody>
          <a:bodyPr/>
          <a:lstStyle/>
          <a:p>
            <a:r>
              <a:rPr lang="en-US" dirty="0"/>
              <a:t>TIMING OF BIRTH 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C8E94-C3DD-3A1B-4F60-316A61928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371600"/>
            <a:ext cx="7315200" cy="5334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Do not offer planned early birth before 37 weeks to women with gestational hypertension whose blood pressure is lower than 160/ 110 mmHg, unless there are other medical indications.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For women with gestational hypertension whose blood pressure is lower than 160/110 mmHg after 37 weeks, timing of birth, and maternal and fetal indications for birth should be agreed between the woman and the senior obstetrician.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 If planned early birth is necessary, offer a course of antenatal corticosteroids and magnesium sulfate if indicated, in line with the NICE guideline on preterm </a:t>
            </a:r>
            <a:r>
              <a:rPr lang="en-US" sz="2400" dirty="0" err="1"/>
              <a:t>labour</a:t>
            </a:r>
            <a:r>
              <a:rPr lang="en-US" sz="2400" dirty="0"/>
              <a:t> and birth. </a:t>
            </a:r>
            <a:endParaRPr lang="en-PK" sz="2400" dirty="0"/>
          </a:p>
        </p:txBody>
      </p:sp>
    </p:spTree>
    <p:extLst>
      <p:ext uri="{BB962C8B-B14F-4D97-AF65-F5344CB8AC3E}">
        <p14:creationId xmlns:p14="http://schemas.microsoft.com/office/powerpoint/2010/main" val="1819544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9AF2A-D8D8-C1A4-14FB-33EAF67F7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7098"/>
            <a:ext cx="7543800" cy="520702"/>
          </a:xfrm>
        </p:spPr>
        <p:txBody>
          <a:bodyPr>
            <a:normAutofit fontScale="90000"/>
          </a:bodyPr>
          <a:lstStyle/>
          <a:p>
            <a:r>
              <a:rPr lang="en-US" dirty="0"/>
              <a:t>POSTNATAL MANAGEMENT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100A3-25C3-8A6C-622A-4B09CCB7A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752600"/>
            <a:ext cx="75438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 Measure blood pressure:</a:t>
            </a:r>
          </a:p>
          <a:p>
            <a:r>
              <a:rPr lang="en-US" sz="2000" dirty="0"/>
              <a:t> daily for the first 2 days after birth.</a:t>
            </a:r>
          </a:p>
          <a:p>
            <a:r>
              <a:rPr lang="en-US" sz="2000" dirty="0"/>
              <a:t> at least once between day 3 and day 5 after birth. </a:t>
            </a:r>
          </a:p>
          <a:p>
            <a:r>
              <a:rPr lang="en-US" sz="2000" dirty="0"/>
              <a:t>For women with gestational hypertension who did not take antihypertensive treatment and have given birth, start antihypertensive treatment if their blood pressure is 150/100 mmHg or higher.</a:t>
            </a:r>
          </a:p>
          <a:p>
            <a:r>
              <a:rPr lang="en-US" sz="2000" dirty="0"/>
              <a:t>Offer women who have had gestational hypertension and who remain on antihypertensive treatment, a medical review with their GP or specialist 2 weeks after transfer to community care. </a:t>
            </a:r>
          </a:p>
          <a:p>
            <a:r>
              <a:rPr lang="en-US" sz="2000" dirty="0"/>
              <a:t> Offer all women who have had gestational hypertension a medical review with their GP or specialist 6–8 weeks after the birth. </a:t>
            </a:r>
          </a:p>
        </p:txBody>
      </p:sp>
    </p:spTree>
    <p:extLst>
      <p:ext uri="{BB962C8B-B14F-4D97-AF65-F5344CB8AC3E}">
        <p14:creationId xmlns:p14="http://schemas.microsoft.com/office/powerpoint/2010/main" val="59366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61F0D-2B9C-09C6-8275-47100F245D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595" y="1905000"/>
            <a:ext cx="6260805" cy="2209800"/>
          </a:xfrm>
        </p:spPr>
        <p:txBody>
          <a:bodyPr/>
          <a:lstStyle/>
          <a:p>
            <a:r>
              <a:rPr lang="en-US" dirty="0"/>
              <a:t>FETAL GROWTH RESTRICTION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73594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45671-3751-0FD3-4584-3B0DEEB90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5037667" cy="1447799"/>
          </a:xfrm>
        </p:spPr>
        <p:txBody>
          <a:bodyPr/>
          <a:lstStyle/>
          <a:p>
            <a:r>
              <a:rPr lang="en-US" dirty="0"/>
              <a:t>DEFINATION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17B20-BAE4-0509-82D5-AFCB5BB54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76400"/>
            <a:ext cx="7620000" cy="3200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Fetal growth restriction (FGR)</a:t>
            </a:r>
            <a:r>
              <a:rPr lang="en-US" dirty="0"/>
              <a:t> is broadly defined as an estimated fetal weight (EFW) 0r abdominal circumference (AC) &lt;10</a:t>
            </a:r>
            <a:r>
              <a:rPr lang="en-US" baseline="30000" dirty="0"/>
              <a:t>th</a:t>
            </a:r>
            <a:r>
              <a:rPr lang="en-US" dirty="0"/>
              <a:t> percentile for gestational age.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Severe FGR is generally defined as an EFW or AC &lt;3</a:t>
            </a:r>
            <a:r>
              <a:rPr lang="en-US" baseline="30000" dirty="0"/>
              <a:t>rd</a:t>
            </a:r>
            <a:r>
              <a:rPr lang="en-US" dirty="0"/>
              <a:t> percentile for gestational age.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9104815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F8BB8-C32B-CD25-0567-23B7199E5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143000"/>
          </a:xfrm>
        </p:spPr>
        <p:txBody>
          <a:bodyPr/>
          <a:lstStyle/>
          <a:p>
            <a:r>
              <a:rPr lang="en-US" dirty="0"/>
              <a:t>CLASSIFICATION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16D0F-9A1E-3194-5959-9AA8B7381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364963"/>
          </a:xfrm>
        </p:spPr>
        <p:txBody>
          <a:bodyPr/>
          <a:lstStyle/>
          <a:p>
            <a:r>
              <a:rPr lang="en-US" sz="24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Early FGR </a:t>
            </a: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refers to diagnosis before 32 weeks gestation in the absence of congenital anomalies.  </a:t>
            </a:r>
          </a:p>
          <a:p>
            <a:endParaRPr lang="en-US" sz="24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en-US" sz="24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Late FGR </a:t>
            </a: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refers to diagnosis after 32 weeks gestation in the absence of congenital anomalies. 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58037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00AC0-FFA4-7864-DBF0-916E5E60E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CLASSIFICATION</a:t>
            </a:r>
            <a:endParaRPr lang="en-P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89DA3-94C2-B9B2-2570-8B7ACCD65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1371601"/>
            <a:ext cx="3124200" cy="609600"/>
          </a:xfrm>
        </p:spPr>
        <p:txBody>
          <a:bodyPr/>
          <a:lstStyle/>
          <a:p>
            <a:endParaRPr lang="en-US" b="1" dirty="0">
              <a:solidFill>
                <a:schemeClr val="accent1">
                  <a:lumMod val="75000"/>
                </a:schemeClr>
              </a:solidFill>
              <a:latin typeface="+mj-lt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n-US" b="1" dirty="0">
              <a:solidFill>
                <a:schemeClr val="accent1">
                  <a:lumMod val="75000"/>
                </a:schemeClr>
              </a:solidFill>
              <a:latin typeface="+mj-lt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n-PK" b="1" dirty="0">
              <a:solidFill>
                <a:schemeClr val="tx2">
                  <a:lumMod val="75000"/>
                </a:schemeClr>
              </a:solidFill>
              <a:latin typeface="+mj-lt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en-US" b="1" dirty="0"/>
              <a:t>Symmetrical FGR</a:t>
            </a:r>
            <a:endParaRPr lang="en-PK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F478C5-338E-CDC6-15DA-9632584C5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1" y="2133601"/>
            <a:ext cx="3352799" cy="43433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Comprises of 20-30% of FGR.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Refers to growth patterns in which all fetal organs are decrease proportionally due to global impairment of cellular hyperplasia early in gestation.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Pathological process in early gestation</a:t>
            </a:r>
            <a:endParaRPr lang="en-PK" sz="2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BB1724-0AD5-5872-1C39-3CC48B801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1600" y="1600200"/>
            <a:ext cx="3203950" cy="381001"/>
          </a:xfrm>
        </p:spPr>
        <p:txBody>
          <a:bodyPr/>
          <a:lstStyle/>
          <a:p>
            <a:r>
              <a:rPr lang="en-US" b="1" dirty="0"/>
              <a:t>Asymmetrical FGR</a:t>
            </a:r>
            <a:endParaRPr lang="en-PK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FAA2F6-8D91-647B-0657-0B47CE215C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1600" y="2133602"/>
            <a:ext cx="3352799" cy="39077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Comprises of remaining 70-80%.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Refers to relatively greater decrease in abdominal size than in head circumference.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Capacity of fetus to adopt pathological environment in late gestation.</a:t>
            </a:r>
            <a:endParaRPr lang="en-PK" sz="2000" dirty="0"/>
          </a:p>
        </p:txBody>
      </p:sp>
    </p:spTree>
    <p:extLst>
      <p:ext uri="{BB962C8B-B14F-4D97-AF65-F5344CB8AC3E}">
        <p14:creationId xmlns:p14="http://schemas.microsoft.com/office/powerpoint/2010/main" val="196388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35300-8476-C08A-BF6F-C1EF42BA8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609600"/>
            <a:ext cx="7467600" cy="2057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is the optimum method of screening for the SGA fetus/neonate and care of “at risk” pregnancies?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F30A4-A3A0-4BAD-5D89-602C93FBB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438400"/>
            <a:ext cx="7162801" cy="31457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All women should be assessed at booking for risk factors for SGA fetus/neonate to identify those who require increased surveillance. </a:t>
            </a:r>
            <a:endParaRPr lang="en-PK" sz="2400" dirty="0"/>
          </a:p>
        </p:txBody>
      </p:sp>
    </p:spTree>
    <p:extLst>
      <p:ext uri="{BB962C8B-B14F-4D97-AF65-F5344CB8AC3E}">
        <p14:creationId xmlns:p14="http://schemas.microsoft.com/office/powerpoint/2010/main" val="99073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BE669-2FDE-DE84-2007-3FCA6175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14399"/>
          </a:xfrm>
        </p:spPr>
        <p:txBody>
          <a:bodyPr>
            <a:normAutofit fontScale="90000"/>
          </a:bodyPr>
          <a:lstStyle/>
          <a:p>
            <a:r>
              <a:rPr lang="en-US" dirty="0"/>
              <a:t>History And Physical Examination</a:t>
            </a:r>
            <a:br>
              <a:rPr lang="en-US" dirty="0"/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8B64D-CAFD-04E5-F928-AD8FF5239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209800"/>
            <a:ext cx="7704666" cy="383156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Serial measurement of </a:t>
            </a:r>
            <a:r>
              <a:rPr lang="en-US" sz="2400"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symphysis</a:t>
            </a: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fundal height (SFH) is recommended at each antenatal appointment from 24 weeks of pregnancy as this improves prediction of SGA neonate.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SFH plotted on a customized chart rather than a population–based chart as this may improve prediction of SGA neonate.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Women in whom measurement of SFH is inaccurate (for example: BMI &gt; 35, large fibroids, </a:t>
            </a:r>
            <a:r>
              <a:rPr lang="en-US" sz="2400"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hydramnios</a:t>
            </a: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) referred for serial assessment of fetal size using ultrasound.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n-US" sz="2400" dirty="0"/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03135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704667" cy="1473199"/>
          </a:xfrm>
        </p:spPr>
        <p:txBody>
          <a:bodyPr/>
          <a:lstStyle/>
          <a:p>
            <a:r>
              <a:rPr lang="en-US" dirty="0"/>
              <a:t>Optimum method of diagnosing SGA fetus and FGR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30400"/>
            <a:ext cx="7391400" cy="4318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Fetal abdominal circumference (AC) or estimated fetal weight (EFW) &lt; 10th centile can be used to diagnose SGA fetus.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Use of a customized fetal weight reference may improve prediction of SGA neonate and adverse perinatal outcome.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When using two measurements of AC or EFW to estimate growth velocity, they should be at least 3 weeks apart to minimize false–positive rates for diagnosing FGR.</a:t>
            </a:r>
            <a:endParaRPr lang="en-PK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5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912114" y="1743075"/>
            <a:ext cx="7319772" cy="4086225"/>
          </a:xfrm>
          <a:custGeom>
            <a:avLst/>
            <a:gdLst/>
            <a:ahLst/>
            <a:cxnLst/>
            <a:rect l="l" t="t" r="r" b="b"/>
            <a:pathLst>
              <a:path w="9759696" h="5448300">
                <a:moveTo>
                  <a:pt x="0" y="0"/>
                </a:moveTo>
                <a:lnTo>
                  <a:pt x="9759696" y="0"/>
                </a:lnTo>
                <a:lnTo>
                  <a:pt x="9759696" y="5448300"/>
                </a:lnTo>
                <a:lnTo>
                  <a:pt x="0" y="54483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PK" sz="1350" dirty="0"/>
          </a:p>
        </p:txBody>
      </p:sp>
      <p:sp>
        <p:nvSpPr>
          <p:cNvPr id="3" name="TextBox 3"/>
          <p:cNvSpPr txBox="1"/>
          <p:nvPr/>
        </p:nvSpPr>
        <p:spPr>
          <a:xfrm>
            <a:off x="1383223" y="1057354"/>
            <a:ext cx="6253853" cy="408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465"/>
              </a:lnSpc>
            </a:pPr>
            <a:r>
              <a:rPr lang="en-US" sz="247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Professor Umar Model of Integrated Lecture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8756331" y="5552108"/>
            <a:ext cx="88783" cy="2285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92"/>
              </a:lnSpc>
            </a:pPr>
            <a:r>
              <a:rPr lang="en-US" sz="1352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3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66799"/>
          </a:xfrm>
        </p:spPr>
        <p:txBody>
          <a:bodyPr>
            <a:normAutofit fontScale="90000"/>
          </a:bodyPr>
          <a:lstStyle/>
          <a:p>
            <a:r>
              <a:rPr lang="en-US" dirty="0"/>
              <a:t>Investigations indicated in SGA fetuses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30400"/>
            <a:ext cx="7315200" cy="4110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Detailed fetal anatomical survey and uterine artery Doppler by a fetal medicine specialist if severe SGA is identified at the 18–20 week scan.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Karyotyping in severely SGA fetuses with structural anomalies and in those detected before 23 weeks of gestation, especially if uterine artery Doppler is normal.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Serological screening for congenital cytomegalovirus (CMV) and toxoplasmosis infection, syphilis and malaria should be considered in high-risk populations</a:t>
            </a:r>
            <a:endParaRPr lang="en-PK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7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703389"/>
          </a:xfrm>
        </p:spPr>
        <p:txBody>
          <a:bodyPr/>
          <a:lstStyle/>
          <a:p>
            <a:r>
              <a:rPr lang="en-US" dirty="0"/>
              <a:t>Interventions in The Prevention of SGA Fetuses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60590"/>
            <a:ext cx="7239000" cy="388077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Antiplatelet agents commenced at, or before, 16weeks of pregnancy.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Promote smoking cessation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Single course of antenatal corticosteroids</a:t>
            </a: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.</a:t>
            </a:r>
            <a:endParaRPr lang="en-PK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23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8153401" cy="3992556"/>
          </a:xfrm>
        </p:spPr>
        <p:txBody>
          <a:bodyPr>
            <a:normAutofit/>
          </a:bodyPr>
          <a:lstStyle/>
          <a:p>
            <a:pPr algn="ctr"/>
            <a:br>
              <a:rPr lang="en-US" b="1" dirty="0">
                <a:solidFill>
                  <a:schemeClr val="accent5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</a:br>
            <a:br>
              <a:rPr lang="en-US" b="1" dirty="0">
                <a:solidFill>
                  <a:schemeClr val="accent5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</a:br>
            <a:br>
              <a:rPr lang="en-US" dirty="0"/>
            </a:br>
            <a:r>
              <a:rPr lang="en-US" dirty="0"/>
              <a:t>Optimal Method and Frequency of Fetal Surveillance in SGA</a:t>
            </a:r>
          </a:p>
        </p:txBody>
      </p:sp>
    </p:spTree>
    <p:extLst>
      <p:ext uri="{BB962C8B-B14F-4D97-AF65-F5344CB8AC3E}">
        <p14:creationId xmlns:p14="http://schemas.microsoft.com/office/powerpoint/2010/main" val="40289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9">
            <a:extLst>
              <a:ext uri="{FF2B5EF4-FFF2-40B4-BE49-F238E27FC236}">
                <a16:creationId xmlns:a16="http://schemas.microsoft.com/office/drawing/2014/main" id="{0877A020-8764-DA3E-9E38-230FD16A6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3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28600"/>
            <a:ext cx="7696201" cy="58127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Umbilical artery Doppler should be the primary surveillance tool in the SGA fetus.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CTG, Biophysical profile, Ultrasound assessment of amniotic fluid volume should not be used as the only form of surveillance in SGA fetuses.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Ductus</a:t>
            </a: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lang="en-US" sz="2000"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venosus</a:t>
            </a: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Doppler should be used for surveillance in the preterm &lt;32 weeks SGA fetus with abnormal umbilical artery Doppler and used to time delivery.</a:t>
            </a:r>
            <a:endParaRPr lang="en-PK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61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696200" cy="3581400"/>
          </a:xfrm>
        </p:spPr>
        <p:txBody>
          <a:bodyPr/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Optimal Gestation To Deliver The SGA Fetus</a:t>
            </a:r>
          </a:p>
        </p:txBody>
      </p:sp>
    </p:spTree>
    <p:extLst>
      <p:ext uri="{BB962C8B-B14F-4D97-AF65-F5344CB8AC3E}">
        <p14:creationId xmlns:p14="http://schemas.microsoft.com/office/powerpoint/2010/main" val="254880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685800"/>
            <a:ext cx="7848600" cy="5355563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In the preterm SGA fetus with umbilical artery AREDV detected prior to 32 weeks of gestation, delivery is recommended when DV Doppler becomes abnormal.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Even when venous Doppler is normal, delivery is recommended by 32 weeks of gestation and should be considered between 30–32 weeks of gestation.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If MCA Doppler is abnormal, delivery should be recommended no later than 37 weeks of gestation.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27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399" y="609600"/>
            <a:ext cx="7696201" cy="5431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SGA fetus detected after 32 weeks of gestation with an abnormal umbilical artery Doppler, delivery no later than 37 weeks of gestation is recommended.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In the SGA fetus detected after 32 weeks of gestation with normal umbilical artery Doppler, a senior obstetrician should be involved in determining the timing and mode of birth of these pregnancies. Delivery should be offered at 37 weeks of gestation.</a:t>
            </a:r>
            <a:endParaRPr lang="en-PK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34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705600" cy="35052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How the SGA fetus should be delivered?</a:t>
            </a:r>
          </a:p>
        </p:txBody>
      </p:sp>
    </p:spTree>
    <p:extLst>
      <p:ext uri="{BB962C8B-B14F-4D97-AF65-F5344CB8AC3E}">
        <p14:creationId xmlns:p14="http://schemas.microsoft.com/office/powerpoint/2010/main" val="31713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9" y="304800"/>
            <a:ext cx="7696201" cy="573656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In the SGA fetus with umbilical artery AREDV delivery by caesarean section is recommended.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In the SGA fetus with normal umbilical artery Doppler or with abnormal umbilical artery PI but end–diastolic velocities present, induction of </a:t>
            </a:r>
            <a:r>
              <a:rPr lang="en-US" sz="2000"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labour</a:t>
            </a:r>
            <a:r>
              <a:rPr lang="en-US" sz="2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can be offered</a:t>
            </a: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.</a:t>
            </a:r>
            <a:endParaRPr lang="en-PK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79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557F6-15B8-6B80-F981-C2CE5CB41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234" y="304801"/>
            <a:ext cx="7954566" cy="914399"/>
          </a:xfrm>
        </p:spPr>
        <p:txBody>
          <a:bodyPr>
            <a:noAutofit/>
          </a:bodyPr>
          <a:lstStyle/>
          <a:p>
            <a:r>
              <a:rPr lang="en-US" sz="3600" b="1" dirty="0"/>
              <a:t>University Motto, Vision, Values &amp;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0EEE8-C3ED-7E11-B48F-EBB992936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219200"/>
            <a:ext cx="8077200" cy="5638799"/>
          </a:xfrm>
        </p:spPr>
        <p:txBody>
          <a:bodyPr/>
          <a:lstStyle/>
          <a:p>
            <a:pPr marL="177404" indent="0" defTabSz="342900" fontAlgn="base">
              <a:lnSpc>
                <a:spcPts val="1163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n-US" altLang="en-US" sz="2800" b="1" dirty="0">
              <a:latin typeface="+mj-lt"/>
            </a:endParaRPr>
          </a:p>
          <a:p>
            <a:pPr marL="177404" indent="0" defTabSz="342900" fontAlgn="base">
              <a:lnSpc>
                <a:spcPts val="1163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n-US" altLang="en-US" sz="2800" b="1" dirty="0">
              <a:latin typeface="+mj-lt"/>
            </a:endParaRPr>
          </a:p>
          <a:p>
            <a:pPr marL="177404" indent="0" defTabSz="342900" fontAlgn="base">
              <a:lnSpc>
                <a:spcPts val="1163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en-US" sz="2800" b="1" dirty="0">
                <a:latin typeface="+mj-lt"/>
              </a:rPr>
              <a:t>Mission Statement</a:t>
            </a:r>
          </a:p>
          <a:p>
            <a:pPr marL="463154" defTabSz="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1800" dirty="0">
                <a:latin typeface="+mj-lt"/>
              </a:rPr>
              <a:t>To impart evidence-based research-oriented health professional education </a:t>
            </a:r>
          </a:p>
          <a:p>
            <a:pPr marL="463154" defTabSz="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1800" dirty="0">
                <a:latin typeface="+mj-lt"/>
              </a:rPr>
              <a:t>Best possible patient care</a:t>
            </a:r>
          </a:p>
          <a:p>
            <a:pPr marL="463154" defTabSz="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1800" dirty="0">
                <a:latin typeface="+mj-lt"/>
              </a:rPr>
              <a:t>Mutual respect, ethical practice of healthcare and social accountability</a:t>
            </a:r>
            <a:r>
              <a:rPr lang="en-US" altLang="en-US" sz="1600" dirty="0">
                <a:latin typeface="+mj-lt"/>
              </a:rPr>
              <a:t>.</a:t>
            </a:r>
          </a:p>
          <a:p>
            <a:pPr marL="463154" defTabSz="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en-US" altLang="en-US" sz="1600" dirty="0">
              <a:latin typeface="+mj-lt"/>
            </a:endParaRPr>
          </a:p>
          <a:p>
            <a:pPr marL="177404" indent="0" defTabSz="34290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n-US" altLang="en-US" sz="1600" b="1" dirty="0">
              <a:latin typeface="+mj-lt"/>
            </a:endParaRPr>
          </a:p>
          <a:p>
            <a:pPr marL="177404" indent="0" defTabSz="34290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en-US" sz="2800" b="1" dirty="0">
                <a:latin typeface="+mj-lt"/>
              </a:rPr>
              <a:t>Vision and Values</a:t>
            </a:r>
          </a:p>
          <a:p>
            <a:pPr marL="463154" defTabSz="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1800" dirty="0">
                <a:latin typeface="+mj-lt"/>
              </a:rPr>
              <a:t>Highly recognized and accredited center of excellence in Medical Education, using evidence-based training techniques for development of highly competent health professionals, who are lifelong experiential learner and are socially accountable.</a:t>
            </a:r>
          </a:p>
          <a:p>
            <a:pPr marL="177404" indent="0" defTabSz="342900" fontAlgn="base">
              <a:spcBef>
                <a:spcPts val="19"/>
              </a:spcBef>
              <a:spcAft>
                <a:spcPct val="0"/>
              </a:spcAft>
              <a:buClrTx/>
              <a:buSzTx/>
              <a:buNone/>
              <a:defRPr/>
            </a:pPr>
            <a:endParaRPr lang="en-US" altLang="en-US" sz="1350" b="1" dirty="0">
              <a:latin typeface="+mj-lt"/>
            </a:endParaRPr>
          </a:p>
          <a:p>
            <a:pPr marL="177404" indent="0" defTabSz="342900" fontAlgn="base">
              <a:spcBef>
                <a:spcPts val="19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en-US" sz="2800" b="1" dirty="0">
                <a:latin typeface="+mj-lt"/>
              </a:rPr>
              <a:t>Goals</a:t>
            </a:r>
          </a:p>
          <a:p>
            <a:pPr marL="463154" defTabSz="342900" fontAlgn="base">
              <a:spcBef>
                <a:spcPts val="19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1800" dirty="0">
                <a:latin typeface="+mj-lt"/>
              </a:rPr>
              <a:t>The Undergraduate Integrated Learning Program is geared to provide you with quality medical education in an environment designed to.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35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21AC3E-D267-6E53-FB5B-48F2AE53C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2964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6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914400"/>
            <a:ext cx="5029200" cy="623889"/>
          </a:xfrm>
          <a:prstGeom prst="rect">
            <a:avLst/>
          </a:prstGeom>
        </p:spPr>
        <p:txBody>
          <a:bodyPr vert="horz" wrap="square" lIns="0" tIns="8255" rIns="0" bIns="0" rtlCol="0" anchor="ctr">
            <a:spAutoFit/>
          </a:bodyPr>
          <a:lstStyle/>
          <a:p>
            <a:pPr marL="6350" algn="l">
              <a:spcBef>
                <a:spcPts val="65"/>
              </a:spcBef>
            </a:pPr>
            <a:r>
              <a:rPr spc="77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pc="102" dirty="0">
                <a:latin typeface="Arial" panose="020B0604020202020204" pitchFamily="34" charset="0"/>
                <a:cs typeface="Arial" panose="020B0604020202020204" pitchFamily="34" charset="0"/>
              </a:rPr>
              <a:t>ioethics </a:t>
            </a:r>
            <a:endParaRPr spc="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666750" y="1536900"/>
            <a:ext cx="7867650" cy="3886064"/>
          </a:xfrm>
          <a:prstGeom prst="rect">
            <a:avLst/>
          </a:prstGeom>
        </p:spPr>
        <p:txBody>
          <a:bodyPr vert="horz" wrap="square" lIns="0" tIns="6032" rIns="0" bIns="0" rtlCol="0" anchor="ctr">
            <a:spAutoFit/>
          </a:bodyPr>
          <a:lstStyle/>
          <a:p>
            <a:pPr algn="just">
              <a:lnSpc>
                <a:spcPct val="30000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1D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Early detection, treatment, and prevention</a:t>
            </a:r>
          </a:p>
          <a:p>
            <a:pPr algn="just">
              <a:lnSpc>
                <a:spcPct val="30000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1D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Ambulatory blood pressure monitoring can help diagnose HDP.</a:t>
            </a:r>
          </a:p>
          <a:p>
            <a:pPr algn="just">
              <a:lnSpc>
                <a:spcPct val="300000"/>
              </a:lnSpc>
              <a:spcBef>
                <a:spcPts val="75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1D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Early prediction models can help identify women at risk for preeclampsia.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67A59C-1B74-36B5-00BF-4F10B2B9CB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>
            <a:extLst>
              <a:ext uri="{FF2B5EF4-FFF2-40B4-BE49-F238E27FC236}">
                <a16:creationId xmlns:a16="http://schemas.microsoft.com/office/drawing/2014/main" id="{7A14F377-BEDC-9719-5D13-26FEBDE86439}"/>
              </a:ext>
            </a:extLst>
          </p:cNvPr>
          <p:cNvSpPr txBox="1"/>
          <p:nvPr/>
        </p:nvSpPr>
        <p:spPr>
          <a:xfrm>
            <a:off x="539833" y="1524000"/>
            <a:ext cx="8527967" cy="3376757"/>
          </a:xfrm>
          <a:prstGeom prst="rect">
            <a:avLst/>
          </a:prstGeom>
        </p:spPr>
        <p:txBody>
          <a:bodyPr vert="horz" wrap="square" lIns="0" tIns="6032" rIns="0" bIns="0" rtlCol="0">
            <a:spAutoFit/>
          </a:bodyPr>
          <a:lstStyle/>
          <a:p>
            <a:pPr marL="456257" marR="162251" indent="-257175" algn="just">
              <a:lnSpc>
                <a:spcPct val="200000"/>
              </a:lnSpc>
              <a:spcBef>
                <a:spcPts val="47"/>
              </a:spcBef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Alemayehu A, Demissie A, Ibrahim I, </a:t>
            </a:r>
            <a:r>
              <a:rPr lang="en-US" sz="1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Geremew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A, Mohammed F, </a:t>
            </a:r>
            <a:r>
              <a:rPr lang="en-US" sz="1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Gudeta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M, </a:t>
            </a:r>
            <a:r>
              <a:rPr lang="en-US" sz="1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Oljira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L, Dessie Y, Assefa N. Burden, risk factors, and maternal postpartum and birth outcomes of hypertensive disorder of pregnancy in Ethiopia, 2024: A systematic review and meta-analysis. SAGE Open Medicine. 2024 Oct;12:20503121241274741.</a:t>
            </a:r>
          </a:p>
          <a:p>
            <a:pPr marL="456257" marR="162251" indent="-257175" algn="just">
              <a:lnSpc>
                <a:spcPct val="200000"/>
              </a:lnSpc>
              <a:spcBef>
                <a:spcPts val="47"/>
              </a:spcBef>
              <a:buFont typeface="Arial" panose="020B0604020202020204" pitchFamily="34" charset="0"/>
              <a:buChar char="•"/>
            </a:pPr>
            <a:r>
              <a:rPr lang="en-US" sz="1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Radparvar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AA, Vani K, Fiori K, Gupta S, Chavez P, Fisher M, Sharma G, Wolfe D, Bortnick AE. Hypertensive Disorders of Pregnancy: Innovative Management Strategies. JACC: Advances. 2024 Mar 1;3(3):100864.</a:t>
            </a:r>
            <a:endParaRPr lang="en-US" sz="1500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B1BE91CF-A8C0-7936-2F2A-9F92123DD143}"/>
              </a:ext>
            </a:extLst>
          </p:cNvPr>
          <p:cNvSpPr txBox="1">
            <a:spLocks/>
          </p:cNvSpPr>
          <p:nvPr/>
        </p:nvSpPr>
        <p:spPr>
          <a:xfrm>
            <a:off x="838200" y="685800"/>
            <a:ext cx="5029200" cy="562333"/>
          </a:xfrm>
          <a:prstGeom prst="rect">
            <a:avLst/>
          </a:prstGeom>
        </p:spPr>
        <p:txBody>
          <a:bodyPr vert="horz" wrap="square" lIns="0" tIns="825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marL="6350">
              <a:lnSpc>
                <a:spcPct val="100000"/>
              </a:lnSpc>
              <a:spcBef>
                <a:spcPts val="65"/>
              </a:spcBef>
            </a:pPr>
            <a:r>
              <a:rPr lang="pt-BR" sz="3600" spc="7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Research </a:t>
            </a:r>
            <a:endParaRPr lang="pt-BR" sz="3600" spc="2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8793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9876C1-3AA3-664A-633A-17E995414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>
            <a:extLst>
              <a:ext uri="{FF2B5EF4-FFF2-40B4-BE49-F238E27FC236}">
                <a16:creationId xmlns:a16="http://schemas.microsoft.com/office/drawing/2014/main" id="{A704185B-2F49-7A1C-6054-07118A83EDAC}"/>
              </a:ext>
            </a:extLst>
          </p:cNvPr>
          <p:cNvSpPr txBox="1"/>
          <p:nvPr/>
        </p:nvSpPr>
        <p:spPr>
          <a:xfrm>
            <a:off x="704850" y="1676400"/>
            <a:ext cx="7829550" cy="4498090"/>
          </a:xfrm>
          <a:prstGeom prst="rect">
            <a:avLst/>
          </a:prstGeom>
        </p:spPr>
        <p:txBody>
          <a:bodyPr vert="horz" wrap="square" lIns="0" tIns="6032" rIns="0" bIns="0" rtlCol="0">
            <a:spAutoFit/>
          </a:bodyPr>
          <a:lstStyle/>
          <a:p>
            <a:pPr marL="456257" marR="162251" indent="-257175" algn="just">
              <a:lnSpc>
                <a:spcPct val="250000"/>
              </a:lnSpc>
              <a:spcBef>
                <a:spcPts val="47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1D35"/>
                </a:solidFill>
                <a:effectLst/>
                <a:latin typeface="Google Sans"/>
              </a:rPr>
              <a:t>Close monitoring and prompt management of high blood pressure throughout pregnancy particularly in high risk patients. </a:t>
            </a:r>
          </a:p>
          <a:p>
            <a:pPr marL="456257" marR="162251" indent="-257175" algn="just">
              <a:lnSpc>
                <a:spcPct val="250000"/>
              </a:lnSpc>
              <a:spcBef>
                <a:spcPts val="47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1D35"/>
                </a:solidFill>
                <a:effectLst/>
                <a:latin typeface="Google Sans"/>
              </a:rPr>
              <a:t> Accurate diagnosis of different types of hypertensive disorders appropriate blood pressure monitoring, timely initiation of medication and close fetal surveillance to identify potential hazards with high blood pressure. </a:t>
            </a: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78455CEA-0E34-434C-040A-B3562B11B0F8}"/>
              </a:ext>
            </a:extLst>
          </p:cNvPr>
          <p:cNvSpPr txBox="1">
            <a:spLocks/>
          </p:cNvSpPr>
          <p:nvPr/>
        </p:nvSpPr>
        <p:spPr>
          <a:xfrm>
            <a:off x="914400" y="685800"/>
            <a:ext cx="5029200" cy="562333"/>
          </a:xfrm>
          <a:prstGeom prst="rect">
            <a:avLst/>
          </a:prstGeom>
        </p:spPr>
        <p:txBody>
          <a:bodyPr vert="horz" wrap="square" lIns="0" tIns="825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marL="6350">
              <a:lnSpc>
                <a:spcPct val="100000"/>
              </a:lnSpc>
              <a:spcBef>
                <a:spcPts val="65"/>
              </a:spcBef>
            </a:pPr>
            <a:r>
              <a:rPr lang="pt-BR" sz="3600" spc="7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Medicine  </a:t>
            </a:r>
            <a:endParaRPr lang="pt-BR" sz="3600" spc="2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2666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707CC-5E3D-8293-8B59-5B9E680310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6503"/>
            <a:ext cx="6629400" cy="1583497"/>
          </a:xfrm>
        </p:spPr>
        <p:txBody>
          <a:bodyPr>
            <a:normAutofit/>
          </a:bodyPr>
          <a:lstStyle/>
          <a:p>
            <a:r>
              <a:rPr lang="en-US" dirty="0"/>
              <a:t>    </a:t>
            </a:r>
            <a:r>
              <a:rPr lang="en-US" sz="8800" dirty="0"/>
              <a:t>THANKYOU </a:t>
            </a:r>
            <a:endParaRPr lang="en-PK" sz="8800" dirty="0"/>
          </a:p>
        </p:txBody>
      </p:sp>
    </p:spTree>
    <p:extLst>
      <p:ext uri="{BB962C8B-B14F-4D97-AF65-F5344CB8AC3E}">
        <p14:creationId xmlns:p14="http://schemas.microsoft.com/office/powerpoint/2010/main" val="20883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E80EC-D947-2570-64A5-60470CB80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241" y="2404697"/>
            <a:ext cx="2804459" cy="1995789"/>
          </a:xfrm>
        </p:spPr>
        <p:txBody>
          <a:bodyPr>
            <a:normAutofit/>
          </a:bodyPr>
          <a:lstStyle/>
          <a:p>
            <a:pPr algn="r"/>
            <a:r>
              <a:rPr lang="en-US" sz="3300"/>
              <a:t>SEQUENCE OF LGIS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9834A78-8DB0-B2F4-FFE7-CF1B54AA2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0642548"/>
              </p:ext>
            </p:extLst>
          </p:nvPr>
        </p:nvGraphicFramePr>
        <p:xfrm>
          <a:off x="3429000" y="381000"/>
          <a:ext cx="57150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9"/>
          <p:cNvSpPr/>
          <p:nvPr/>
        </p:nvSpPr>
        <p:spPr>
          <a:xfrm>
            <a:off x="4485317" y="3290500"/>
            <a:ext cx="219932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dirty="0"/>
              <a:t> 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85317" y="3290500"/>
            <a:ext cx="219932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4567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1066800"/>
            <a:ext cx="8153400" cy="914400"/>
          </a:xfrm>
        </p:spPr>
        <p:txBody>
          <a:bodyPr>
            <a:normAutofit/>
          </a:bodyPr>
          <a:lstStyle/>
          <a:p>
            <a:r>
              <a:rPr lang="en-US" sz="3600" b="1" dirty="0"/>
              <a:t>DEGREES OF HYPERTENSION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51703"/>
            <a:ext cx="7924800" cy="4724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 </a:t>
            </a:r>
            <a:r>
              <a:rPr lang="en-US" sz="2800" b="1" dirty="0"/>
              <a:t>Mild :</a:t>
            </a:r>
            <a:r>
              <a:rPr lang="en-US" sz="2400" dirty="0"/>
              <a:t> Systolic blood pressure </a:t>
            </a:r>
            <a:r>
              <a:rPr lang="en-US" sz="2400" b="1" dirty="0"/>
              <a:t>140-149</a:t>
            </a:r>
            <a:r>
              <a:rPr lang="en-US" sz="2400" dirty="0"/>
              <a:t> mmHg 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sz="2400" dirty="0"/>
              <a:t>and diastolic Blood pressure </a:t>
            </a:r>
            <a:r>
              <a:rPr lang="en-US" sz="2400" b="1" dirty="0"/>
              <a:t>90-99</a:t>
            </a:r>
            <a:r>
              <a:rPr lang="en-US" sz="2400" dirty="0"/>
              <a:t> mm Hg.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/>
              <a:t>Moderate :</a:t>
            </a:r>
            <a:r>
              <a:rPr lang="en-US" sz="2400" dirty="0"/>
              <a:t> Systolic blood pressure </a:t>
            </a:r>
            <a:r>
              <a:rPr lang="en-US" sz="2400" b="1" dirty="0"/>
              <a:t>150-159</a:t>
            </a:r>
            <a:r>
              <a:rPr lang="en-US" sz="2400" dirty="0"/>
              <a:t> mmHg and  diastolic blood pressure </a:t>
            </a:r>
            <a:r>
              <a:rPr lang="en-US" sz="2400" b="1" dirty="0"/>
              <a:t>100-109</a:t>
            </a:r>
            <a:r>
              <a:rPr lang="en-US" sz="2400" dirty="0"/>
              <a:t> mmHg.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/>
              <a:t>Severe : </a:t>
            </a:r>
            <a:r>
              <a:rPr lang="en-US" sz="2400" dirty="0"/>
              <a:t>Systolic blood pressure </a:t>
            </a:r>
            <a:r>
              <a:rPr lang="en-US" sz="2400" b="1" dirty="0"/>
              <a:t>&gt;160</a:t>
            </a:r>
            <a:r>
              <a:rPr lang="en-US" sz="2400" dirty="0"/>
              <a:t>mmHg</a:t>
            </a:r>
            <a:r>
              <a:rPr lang="en-US" sz="2400" b="1" dirty="0"/>
              <a:t>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2400" dirty="0"/>
              <a:t>  and diastolic blood pressure </a:t>
            </a:r>
            <a:r>
              <a:rPr lang="en-US" sz="2400" b="1" dirty="0"/>
              <a:t>&gt;110 </a:t>
            </a:r>
            <a:r>
              <a:rPr lang="en-US" sz="2400" dirty="0"/>
              <a:t>mmHg.</a:t>
            </a:r>
            <a:endParaRPr lang="en-US" sz="2400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HYPERTENSIVE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057400"/>
            <a:ext cx="6324600" cy="3657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Chronic Hypertension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Gestational Hypertension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Preeclampsia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Eclampsia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42999"/>
          </a:xfrm>
        </p:spPr>
        <p:txBody>
          <a:bodyPr/>
          <a:lstStyle/>
          <a:p>
            <a:r>
              <a:rPr lang="en-US" b="1" dirty="0"/>
              <a:t>CHRONIC HYPERTENSION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2" y="1447800"/>
            <a:ext cx="5647267" cy="3886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Blood pressure exceeding </a:t>
            </a:r>
            <a:r>
              <a:rPr lang="en-US" sz="2400" b="1" dirty="0"/>
              <a:t>140/90</a:t>
            </a:r>
            <a:r>
              <a:rPr lang="en-US" sz="2400" dirty="0"/>
              <a:t> mmHg </a:t>
            </a:r>
            <a:r>
              <a:rPr lang="en-US" sz="2400" b="1" dirty="0"/>
              <a:t>before pregnancy </a:t>
            </a:r>
            <a:r>
              <a:rPr lang="en-US" sz="2400" dirty="0"/>
              <a:t>or</a:t>
            </a:r>
            <a:r>
              <a:rPr lang="en-US" sz="2400" b="1" dirty="0"/>
              <a:t> before 20 weeks' gestation. </a:t>
            </a:r>
            <a:endParaRPr lang="en-US" b="1" dirty="0"/>
          </a:p>
          <a:p>
            <a:pPr marL="0" indent="0">
              <a:buNone/>
            </a:pPr>
            <a:endParaRPr lang="en-US" sz="2400" b="1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When hypertension is first identified during a woman's pregnancy and she is at less than 20 weeks' gestation</a:t>
            </a:r>
            <a:r>
              <a:rPr lang="en-US" sz="2800" dirty="0"/>
              <a:t>.</a:t>
            </a:r>
          </a:p>
        </p:txBody>
      </p:sp>
      <p:pic>
        <p:nvPicPr>
          <p:cNvPr id="4" name="Picture 3" descr="ooo.jpg"/>
          <p:cNvPicPr>
            <a:picLocks noChangeAspect="1"/>
          </p:cNvPicPr>
          <p:nvPr/>
        </p:nvPicPr>
        <p:blipFill>
          <a:blip r:embed="rId2"/>
          <a:srcRect t="5479" b="5023"/>
          <a:stretch>
            <a:fillRect/>
          </a:stretch>
        </p:blipFill>
        <p:spPr>
          <a:xfrm>
            <a:off x="6629400" y="1752600"/>
            <a:ext cx="2295525" cy="3733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4572001" cy="914400"/>
          </a:xfrm>
        </p:spPr>
        <p:txBody>
          <a:bodyPr/>
          <a:lstStyle/>
          <a:p>
            <a:r>
              <a:rPr lang="en-US" b="1" dirty="0"/>
              <a:t>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524000"/>
            <a:ext cx="7086600" cy="5029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/>
              <a:t>Essential (90%)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/>
              <a:t>Secondary</a:t>
            </a:r>
          </a:p>
          <a:p>
            <a:pPr>
              <a:buNone/>
            </a:pPr>
            <a:r>
              <a:rPr lang="en-US" sz="2400" dirty="0"/>
              <a:t>   </a:t>
            </a:r>
            <a:r>
              <a:rPr lang="en-US" sz="2400" dirty="0">
                <a:sym typeface="Symbol"/>
              </a:rPr>
              <a:t></a:t>
            </a:r>
            <a:r>
              <a:rPr lang="en-US" sz="2400" dirty="0"/>
              <a:t>Renal Disease (PCKD , GN)</a:t>
            </a:r>
          </a:p>
          <a:p>
            <a:pPr>
              <a:buNone/>
            </a:pPr>
            <a:r>
              <a:rPr lang="en-US" sz="2400" dirty="0"/>
              <a:t>   </a:t>
            </a:r>
            <a:r>
              <a:rPr lang="en-US" sz="2400" dirty="0">
                <a:sym typeface="Symbol"/>
              </a:rPr>
              <a:t></a:t>
            </a:r>
            <a:r>
              <a:rPr lang="en-US" sz="2400" dirty="0"/>
              <a:t> Renal vascular Disease ( renal artery stenosis)</a:t>
            </a:r>
          </a:p>
          <a:p>
            <a:pPr>
              <a:buNone/>
            </a:pPr>
            <a:r>
              <a:rPr lang="en-US" sz="2400" dirty="0"/>
              <a:t>   </a:t>
            </a:r>
            <a:r>
              <a:rPr lang="en-US" sz="2400" dirty="0">
                <a:sym typeface="Symbol"/>
              </a:rPr>
              <a:t></a:t>
            </a:r>
            <a:r>
              <a:rPr lang="en-US" sz="2400" dirty="0"/>
              <a:t> Endocrine Disorder   (mineralocorticoid   excess, pheochromocytoma , hyperthyroidism or hypothyroidism ,  inc. growth hormone  hyperparathyroidism)</a:t>
            </a:r>
          </a:p>
          <a:p>
            <a:pPr>
              <a:buNone/>
            </a:pPr>
            <a:r>
              <a:rPr lang="en-US" sz="2400" dirty="0"/>
              <a:t>    </a:t>
            </a:r>
            <a:r>
              <a:rPr lang="en-US" sz="2400" dirty="0">
                <a:sym typeface="Symbol"/>
              </a:rPr>
              <a:t></a:t>
            </a:r>
            <a:r>
              <a:rPr lang="en-US" sz="2400" dirty="0"/>
              <a:t> Coarctation of Aorta</a:t>
            </a:r>
          </a:p>
          <a:p>
            <a:pPr>
              <a:buNone/>
            </a:pPr>
            <a:r>
              <a:rPr lang="en-US" sz="2400" dirty="0"/>
              <a:t>    </a:t>
            </a:r>
            <a:r>
              <a:rPr lang="en-US" sz="2400" dirty="0">
                <a:sym typeface="Symbol"/>
              </a:rPr>
              <a:t> </a:t>
            </a:r>
            <a:r>
              <a:rPr lang="en-US" sz="2400" dirty="0"/>
              <a:t>Oral Contraceptive pills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2436</TotalTime>
  <Words>2046</Words>
  <Application>Microsoft Office PowerPoint</Application>
  <PresentationFormat>On-screen Show (4:3)</PresentationFormat>
  <Paragraphs>268</Paragraphs>
  <Slides>44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6" baseType="lpstr">
      <vt:lpstr>Arial</vt:lpstr>
      <vt:lpstr>Arial Bold</vt:lpstr>
      <vt:lpstr>Arimo</vt:lpstr>
      <vt:lpstr>Calibri</vt:lpstr>
      <vt:lpstr>Calibri (MS)</vt:lpstr>
      <vt:lpstr>Calibri (MS) Bold</vt:lpstr>
      <vt:lpstr>Corbel</vt:lpstr>
      <vt:lpstr>Google Sans</vt:lpstr>
      <vt:lpstr>Noto Sans</vt:lpstr>
      <vt:lpstr>Symbol</vt:lpstr>
      <vt:lpstr>Wingdings</vt:lpstr>
      <vt:lpstr>Parallax</vt:lpstr>
      <vt:lpstr>HYPERTENSIVE DISORDERS OF PREGNANCY AND FETAL GROWTH RESTRICTION </vt:lpstr>
      <vt:lpstr>PowerPoint Presentation</vt:lpstr>
      <vt:lpstr>PowerPoint Presentation</vt:lpstr>
      <vt:lpstr>University Motto, Vision, Values &amp; Goals</vt:lpstr>
      <vt:lpstr>SEQUENCE OF LGIS</vt:lpstr>
      <vt:lpstr>DEGREES OF HYPERTENSION</vt:lpstr>
      <vt:lpstr>HYPERTENSIVE DISORDERS</vt:lpstr>
      <vt:lpstr>CHRONIC HYPERTENSION</vt:lpstr>
      <vt:lpstr>CAUSES</vt:lpstr>
      <vt:lpstr>MANAGEMENT</vt:lpstr>
      <vt:lpstr>MANAGEMENT</vt:lpstr>
      <vt:lpstr>MANAGEMENT</vt:lpstr>
      <vt:lpstr>PowerPoint Presentation</vt:lpstr>
      <vt:lpstr>MANAGEMENT</vt:lpstr>
      <vt:lpstr>GESTATIONAL HYPERTENSION </vt:lpstr>
      <vt:lpstr>PATHOPHYSIOLOGY</vt:lpstr>
      <vt:lpstr>PATHOPHYSIOLOGY</vt:lpstr>
      <vt:lpstr>PATHOPHYSIOLOGY</vt:lpstr>
      <vt:lpstr>RISK FACTORS</vt:lpstr>
      <vt:lpstr>MANAGEMENT</vt:lpstr>
      <vt:lpstr>TIMING OF BIRTH </vt:lpstr>
      <vt:lpstr>POSTNATAL MANAGEMENT</vt:lpstr>
      <vt:lpstr>FETAL GROWTH RESTRICTION</vt:lpstr>
      <vt:lpstr>DEFINATION</vt:lpstr>
      <vt:lpstr>CLASSIFICATION</vt:lpstr>
      <vt:lpstr>CLASSIFICATION</vt:lpstr>
      <vt:lpstr>What is the optimum method of screening for the SGA fetus/neonate and care of “at risk” pregnancies?</vt:lpstr>
      <vt:lpstr>History And Physical Examination </vt:lpstr>
      <vt:lpstr>Optimum method of diagnosing SGA fetus and FGR</vt:lpstr>
      <vt:lpstr>Investigations indicated in SGA fetuses</vt:lpstr>
      <vt:lpstr>Interventions in The Prevention of SGA Fetuses</vt:lpstr>
      <vt:lpstr>   Optimal Method and Frequency of Fetal Surveillance in SGA</vt:lpstr>
      <vt:lpstr>PowerPoint Presentation</vt:lpstr>
      <vt:lpstr>PowerPoint Presentation</vt:lpstr>
      <vt:lpstr>   Optimal Gestation To Deliver The SGA Fetus</vt:lpstr>
      <vt:lpstr>PowerPoint Presentation</vt:lpstr>
      <vt:lpstr>PowerPoint Presentation</vt:lpstr>
      <vt:lpstr>    How the SGA fetus should be delivered?</vt:lpstr>
      <vt:lpstr>PowerPoint Presentation</vt:lpstr>
      <vt:lpstr>PowerPoint Presentation</vt:lpstr>
      <vt:lpstr>Bioethics </vt:lpstr>
      <vt:lpstr>PowerPoint Presentation</vt:lpstr>
      <vt:lpstr>PowerPoint Presentation</vt:lpstr>
      <vt:lpstr>    THANKYOU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DELL</cp:lastModifiedBy>
  <cp:revision>82</cp:revision>
  <dcterms:created xsi:type="dcterms:W3CDTF">2022-09-14T15:54:34Z</dcterms:created>
  <dcterms:modified xsi:type="dcterms:W3CDTF">2025-03-15T04:10:08Z</dcterms:modified>
</cp:coreProperties>
</file>