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2"/>
  </p:notesMasterIdLst>
  <p:sldIdLst>
    <p:sldId id="380" r:id="rId2"/>
    <p:sldId id="381" r:id="rId3"/>
    <p:sldId id="382" r:id="rId4"/>
    <p:sldId id="383" r:id="rId5"/>
    <p:sldId id="384" r:id="rId6"/>
    <p:sldId id="277" r:id="rId7"/>
    <p:sldId id="316" r:id="rId8"/>
    <p:sldId id="355" r:id="rId9"/>
    <p:sldId id="359" r:id="rId10"/>
    <p:sldId id="370" r:id="rId11"/>
    <p:sldId id="363" r:id="rId12"/>
    <p:sldId id="361" r:id="rId13"/>
    <p:sldId id="362" r:id="rId14"/>
    <p:sldId id="356" r:id="rId15"/>
    <p:sldId id="368" r:id="rId16"/>
    <p:sldId id="360" r:id="rId17"/>
    <p:sldId id="357" r:id="rId18"/>
    <p:sldId id="365" r:id="rId19"/>
    <p:sldId id="366" r:id="rId20"/>
    <p:sldId id="358" r:id="rId21"/>
    <p:sldId id="367" r:id="rId22"/>
    <p:sldId id="364" r:id="rId23"/>
    <p:sldId id="324" r:id="rId24"/>
    <p:sldId id="371" r:id="rId25"/>
    <p:sldId id="372" r:id="rId26"/>
    <p:sldId id="373" r:id="rId27"/>
    <p:sldId id="374" r:id="rId28"/>
    <p:sldId id="377" r:id="rId29"/>
    <p:sldId id="378" r:id="rId30"/>
    <p:sldId id="321" r:id="rId31"/>
    <p:sldId id="311" r:id="rId32"/>
    <p:sldId id="312" r:id="rId33"/>
    <p:sldId id="326" r:id="rId34"/>
    <p:sldId id="279" r:id="rId35"/>
    <p:sldId id="313" r:id="rId36"/>
    <p:sldId id="353" r:id="rId37"/>
    <p:sldId id="379" r:id="rId38"/>
    <p:sldId id="287" r:id="rId39"/>
    <p:sldId id="322" r:id="rId40"/>
    <p:sldId id="276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2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76" autoAdjust="0"/>
    <p:restoredTop sz="94660"/>
  </p:normalViewPr>
  <p:slideViewPr>
    <p:cSldViewPr snapToGrid="0">
      <p:cViewPr>
        <p:scale>
          <a:sx n="60" d="100"/>
          <a:sy n="60" d="100"/>
        </p:scale>
        <p:origin x="-996" y="-2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9CEBA05-2F10-437E-89B2-54F4D9FAF478}" type="doc">
      <dgm:prSet loTypeId="urn:microsoft.com/office/officeart/2005/8/layout/gear1#1" loCatId="cycle" qsTypeId="urn:microsoft.com/office/officeart/2005/8/quickstyle/3d5" qsCatId="3D" csTypeId="urn:microsoft.com/office/officeart/2005/8/colors/colorful4" csCatId="colorful" phldr="1"/>
      <dgm:spPr/>
    </dgm:pt>
    <dgm:pt modelId="{DACAB5BA-B8B4-4D66-8B11-1D02259E020B}">
      <dgm:prSet phldrT="[Text]"/>
      <dgm:spPr/>
      <dgm:t>
        <a:bodyPr/>
        <a:lstStyle/>
        <a:p>
          <a:pPr algn="ctr"/>
          <a:r>
            <a:rPr lang="en-US" b="1">
              <a:latin typeface="Arial Black" pitchFamily="34" charset="0"/>
            </a:rPr>
            <a:t>Wisdom</a:t>
          </a:r>
        </a:p>
      </dgm:t>
    </dgm:pt>
    <dgm:pt modelId="{D76093C5-B96B-4182-8418-CFDB341D2418}" type="parTrans" cxnId="{0F63D9BC-9028-4C84-92D9-B4BDAB4F1E91}">
      <dgm:prSet/>
      <dgm:spPr/>
      <dgm:t>
        <a:bodyPr/>
        <a:lstStyle/>
        <a:p>
          <a:pPr algn="ctr"/>
          <a:endParaRPr lang="en-US"/>
        </a:p>
      </dgm:t>
    </dgm:pt>
    <dgm:pt modelId="{23718C41-0A1F-40BF-86BE-8A5476EC271E}" type="sibTrans" cxnId="{0F63D9BC-9028-4C84-92D9-B4BDAB4F1E91}">
      <dgm:prSet/>
      <dgm:spPr/>
      <dgm:t>
        <a:bodyPr/>
        <a:lstStyle/>
        <a:p>
          <a:pPr algn="ctr"/>
          <a:endParaRPr lang="en-US"/>
        </a:p>
      </dgm:t>
    </dgm:pt>
    <dgm:pt modelId="{663C1E13-76F9-4B70-A2F2-CA23180743CE}">
      <dgm:prSet phldrT="[Text]"/>
      <dgm:spPr/>
      <dgm:t>
        <a:bodyPr/>
        <a:lstStyle/>
        <a:p>
          <a:pPr algn="ctr"/>
          <a:r>
            <a:rPr lang="en-US" dirty="0">
              <a:latin typeface="Arial Black" pitchFamily="34" charset="0"/>
            </a:rPr>
            <a:t>Truth</a:t>
          </a:r>
          <a:r>
            <a:rPr lang="en-US" dirty="0"/>
            <a:t> </a:t>
          </a:r>
        </a:p>
      </dgm:t>
    </dgm:pt>
    <dgm:pt modelId="{637C3D51-3F4B-4277-8185-724806355FF8}" type="parTrans" cxnId="{32FAE72D-29B2-4404-A917-2C4136EE3C4F}">
      <dgm:prSet/>
      <dgm:spPr/>
      <dgm:t>
        <a:bodyPr/>
        <a:lstStyle/>
        <a:p>
          <a:pPr algn="ctr"/>
          <a:endParaRPr lang="en-US"/>
        </a:p>
      </dgm:t>
    </dgm:pt>
    <dgm:pt modelId="{188C389E-9423-41DE-9C5E-D4A7E95C7E62}" type="sibTrans" cxnId="{32FAE72D-29B2-4404-A917-2C4136EE3C4F}">
      <dgm:prSet/>
      <dgm:spPr/>
      <dgm:t>
        <a:bodyPr/>
        <a:lstStyle/>
        <a:p>
          <a:pPr algn="ctr"/>
          <a:endParaRPr lang="en-US"/>
        </a:p>
      </dgm:t>
    </dgm:pt>
    <dgm:pt modelId="{399ACE2F-90C5-48B1-9E65-700A32562848}">
      <dgm:prSet phldrT="[Text]"/>
      <dgm:spPr/>
      <dgm:t>
        <a:bodyPr/>
        <a:lstStyle/>
        <a:p>
          <a:pPr algn="ctr"/>
          <a:r>
            <a:rPr lang="en-US" b="1">
              <a:latin typeface="Arial Black" pitchFamily="34" charset="0"/>
            </a:rPr>
            <a:t>Servic</a:t>
          </a:r>
          <a:r>
            <a:rPr lang="en-US">
              <a:latin typeface="Arial Black" pitchFamily="34" charset="0"/>
            </a:rPr>
            <a:t>e</a:t>
          </a:r>
          <a:r>
            <a:rPr lang="en-US"/>
            <a:t> </a:t>
          </a:r>
        </a:p>
      </dgm:t>
    </dgm:pt>
    <dgm:pt modelId="{1911F9CB-1EEA-4FFD-A302-90DCBC7D11BE}" type="parTrans" cxnId="{7C4913C1-9DC8-4658-A4FC-A894F8F82CF0}">
      <dgm:prSet/>
      <dgm:spPr/>
      <dgm:t>
        <a:bodyPr/>
        <a:lstStyle/>
        <a:p>
          <a:pPr algn="ctr"/>
          <a:endParaRPr lang="en-US"/>
        </a:p>
      </dgm:t>
    </dgm:pt>
    <dgm:pt modelId="{DA82EADB-2721-42A0-95EA-F9B5521A38A6}" type="sibTrans" cxnId="{7C4913C1-9DC8-4658-A4FC-A894F8F82CF0}">
      <dgm:prSet/>
      <dgm:spPr/>
      <dgm:t>
        <a:bodyPr/>
        <a:lstStyle/>
        <a:p>
          <a:pPr algn="ctr"/>
          <a:endParaRPr lang="en-US"/>
        </a:p>
      </dgm:t>
    </dgm:pt>
    <dgm:pt modelId="{5ED88519-AC6C-4AA3-B76D-812B93A167E4}" type="pres">
      <dgm:prSet presAssocID="{F9CEBA05-2F10-437E-89B2-54F4D9FAF478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87622A90-D0D8-4EA3-BC0D-D537801AF2B1}" type="pres">
      <dgm:prSet presAssocID="{DACAB5BA-B8B4-4D66-8B11-1D02259E020B}" presName="gear1" presStyleLbl="node1" presStyleIdx="0" presStyleCnt="3" custLinFactNeighborX="-220" custLinFactNeighborY="-22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6B6B41B-120B-4968-AB6A-FC6E7C8EF3C0}" type="pres">
      <dgm:prSet presAssocID="{DACAB5BA-B8B4-4D66-8B11-1D02259E020B}" presName="gear1srcNode" presStyleLbl="node1" presStyleIdx="0" presStyleCnt="3"/>
      <dgm:spPr/>
      <dgm:t>
        <a:bodyPr/>
        <a:lstStyle/>
        <a:p>
          <a:endParaRPr lang="en-US"/>
        </a:p>
      </dgm:t>
    </dgm:pt>
    <dgm:pt modelId="{8BC64EA7-2794-42B6-96C9-F39A52CB985A}" type="pres">
      <dgm:prSet presAssocID="{DACAB5BA-B8B4-4D66-8B11-1D02259E020B}" presName="gear1dstNode" presStyleLbl="node1" presStyleIdx="0" presStyleCnt="3"/>
      <dgm:spPr/>
      <dgm:t>
        <a:bodyPr/>
        <a:lstStyle/>
        <a:p>
          <a:endParaRPr lang="en-US"/>
        </a:p>
      </dgm:t>
    </dgm:pt>
    <dgm:pt modelId="{93300324-D62F-4E58-B882-734182BDB462}" type="pres">
      <dgm:prSet presAssocID="{663C1E13-76F9-4B70-A2F2-CA23180743CE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9330EE9-43E4-4FD4-8144-E92B1DD0FCDF}" type="pres">
      <dgm:prSet presAssocID="{663C1E13-76F9-4B70-A2F2-CA23180743CE}" presName="gear2srcNode" presStyleLbl="node1" presStyleIdx="1" presStyleCnt="3"/>
      <dgm:spPr/>
      <dgm:t>
        <a:bodyPr/>
        <a:lstStyle/>
        <a:p>
          <a:endParaRPr lang="en-US"/>
        </a:p>
      </dgm:t>
    </dgm:pt>
    <dgm:pt modelId="{4822A78E-EAEC-401F-941A-3A84E13E2357}" type="pres">
      <dgm:prSet presAssocID="{663C1E13-76F9-4B70-A2F2-CA23180743CE}" presName="gear2dstNode" presStyleLbl="node1" presStyleIdx="1" presStyleCnt="3"/>
      <dgm:spPr/>
      <dgm:t>
        <a:bodyPr/>
        <a:lstStyle/>
        <a:p>
          <a:endParaRPr lang="en-US"/>
        </a:p>
      </dgm:t>
    </dgm:pt>
    <dgm:pt modelId="{59EDF28D-6C67-49D0-B5A1-DE5C3CBA2292}" type="pres">
      <dgm:prSet presAssocID="{399ACE2F-90C5-48B1-9E65-700A32562848}" presName="gear3" presStyleLbl="node1" presStyleIdx="2" presStyleCnt="3"/>
      <dgm:spPr/>
      <dgm:t>
        <a:bodyPr/>
        <a:lstStyle/>
        <a:p>
          <a:endParaRPr lang="en-US"/>
        </a:p>
      </dgm:t>
    </dgm:pt>
    <dgm:pt modelId="{23DC08E4-3725-4448-BFFF-1CCEA2F2987E}" type="pres">
      <dgm:prSet presAssocID="{399ACE2F-90C5-48B1-9E65-700A32562848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D3EFDB4-E5D1-439A-86D8-1FCF80D959BA}" type="pres">
      <dgm:prSet presAssocID="{399ACE2F-90C5-48B1-9E65-700A32562848}" presName="gear3srcNode" presStyleLbl="node1" presStyleIdx="2" presStyleCnt="3"/>
      <dgm:spPr/>
      <dgm:t>
        <a:bodyPr/>
        <a:lstStyle/>
        <a:p>
          <a:endParaRPr lang="en-US"/>
        </a:p>
      </dgm:t>
    </dgm:pt>
    <dgm:pt modelId="{9815588C-16D0-4475-B64C-847FC87C8C32}" type="pres">
      <dgm:prSet presAssocID="{399ACE2F-90C5-48B1-9E65-700A32562848}" presName="gear3dstNode" presStyleLbl="node1" presStyleIdx="2" presStyleCnt="3"/>
      <dgm:spPr/>
      <dgm:t>
        <a:bodyPr/>
        <a:lstStyle/>
        <a:p>
          <a:endParaRPr lang="en-US"/>
        </a:p>
      </dgm:t>
    </dgm:pt>
    <dgm:pt modelId="{398423B3-DD54-4226-99D7-017EFC1488DF}" type="pres">
      <dgm:prSet presAssocID="{23718C41-0A1F-40BF-86BE-8A5476EC271E}" presName="connector1" presStyleLbl="sibTrans2D1" presStyleIdx="0" presStyleCnt="3"/>
      <dgm:spPr/>
      <dgm:t>
        <a:bodyPr/>
        <a:lstStyle/>
        <a:p>
          <a:endParaRPr lang="en-US"/>
        </a:p>
      </dgm:t>
    </dgm:pt>
    <dgm:pt modelId="{6DF3A3A0-5919-4E69-80DD-61760D6340A0}" type="pres">
      <dgm:prSet presAssocID="{188C389E-9423-41DE-9C5E-D4A7E95C7E62}" presName="connector2" presStyleLbl="sibTrans2D1" presStyleIdx="1" presStyleCnt="3"/>
      <dgm:spPr/>
      <dgm:t>
        <a:bodyPr/>
        <a:lstStyle/>
        <a:p>
          <a:endParaRPr lang="en-US"/>
        </a:p>
      </dgm:t>
    </dgm:pt>
    <dgm:pt modelId="{A09CEA93-9338-4361-A5E6-CF85B6019F5A}" type="pres">
      <dgm:prSet presAssocID="{DA82EADB-2721-42A0-95EA-F9B5521A38A6}" presName="connector3" presStyleLbl="sibTrans2D1" presStyleIdx="2" presStyleCnt="3"/>
      <dgm:spPr/>
      <dgm:t>
        <a:bodyPr/>
        <a:lstStyle/>
        <a:p>
          <a:endParaRPr lang="en-US"/>
        </a:p>
      </dgm:t>
    </dgm:pt>
  </dgm:ptLst>
  <dgm:cxnLst>
    <dgm:cxn modelId="{4EE8EE01-F668-4FCD-A52F-E06B4B919CF3}" type="presOf" srcId="{663C1E13-76F9-4B70-A2F2-CA23180743CE}" destId="{B9330EE9-43E4-4FD4-8144-E92B1DD0FCDF}" srcOrd="1" destOrd="0" presId="urn:microsoft.com/office/officeart/2005/8/layout/gear1#1"/>
    <dgm:cxn modelId="{B746A6E7-CC2E-4636-A949-20A93440631B}" type="presOf" srcId="{399ACE2F-90C5-48B1-9E65-700A32562848}" destId="{7D3EFDB4-E5D1-439A-86D8-1FCF80D959BA}" srcOrd="2" destOrd="0" presId="urn:microsoft.com/office/officeart/2005/8/layout/gear1#1"/>
    <dgm:cxn modelId="{73870712-527F-4A64-9320-BF89DF1657F6}" type="presOf" srcId="{DACAB5BA-B8B4-4D66-8B11-1D02259E020B}" destId="{87622A90-D0D8-4EA3-BC0D-D537801AF2B1}" srcOrd="0" destOrd="0" presId="urn:microsoft.com/office/officeart/2005/8/layout/gear1#1"/>
    <dgm:cxn modelId="{32FAE72D-29B2-4404-A917-2C4136EE3C4F}" srcId="{F9CEBA05-2F10-437E-89B2-54F4D9FAF478}" destId="{663C1E13-76F9-4B70-A2F2-CA23180743CE}" srcOrd="1" destOrd="0" parTransId="{637C3D51-3F4B-4277-8185-724806355FF8}" sibTransId="{188C389E-9423-41DE-9C5E-D4A7E95C7E62}"/>
    <dgm:cxn modelId="{9C3BCB8C-985A-4752-B7F8-6A0697760847}" type="presOf" srcId="{F9CEBA05-2F10-437E-89B2-54F4D9FAF478}" destId="{5ED88519-AC6C-4AA3-B76D-812B93A167E4}" srcOrd="0" destOrd="0" presId="urn:microsoft.com/office/officeart/2005/8/layout/gear1#1"/>
    <dgm:cxn modelId="{7C4913C1-9DC8-4658-A4FC-A894F8F82CF0}" srcId="{F9CEBA05-2F10-437E-89B2-54F4D9FAF478}" destId="{399ACE2F-90C5-48B1-9E65-700A32562848}" srcOrd="2" destOrd="0" parTransId="{1911F9CB-1EEA-4FFD-A302-90DCBC7D11BE}" sibTransId="{DA82EADB-2721-42A0-95EA-F9B5521A38A6}"/>
    <dgm:cxn modelId="{0262C6D0-0D2E-418F-B028-9C70B153B851}" type="presOf" srcId="{663C1E13-76F9-4B70-A2F2-CA23180743CE}" destId="{4822A78E-EAEC-401F-941A-3A84E13E2357}" srcOrd="2" destOrd="0" presId="urn:microsoft.com/office/officeart/2005/8/layout/gear1#1"/>
    <dgm:cxn modelId="{2F13B6D2-2B67-4178-AAA0-6EE3DDDEE0C3}" type="presOf" srcId="{399ACE2F-90C5-48B1-9E65-700A32562848}" destId="{59EDF28D-6C67-49D0-B5A1-DE5C3CBA2292}" srcOrd="0" destOrd="0" presId="urn:microsoft.com/office/officeart/2005/8/layout/gear1#1"/>
    <dgm:cxn modelId="{BAC574B5-231E-4F37-AAB9-BF9B8023063B}" type="presOf" srcId="{23718C41-0A1F-40BF-86BE-8A5476EC271E}" destId="{398423B3-DD54-4226-99D7-017EFC1488DF}" srcOrd="0" destOrd="0" presId="urn:microsoft.com/office/officeart/2005/8/layout/gear1#1"/>
    <dgm:cxn modelId="{E9BAF4A9-8F09-4934-8A92-E4EC6D7CB3CD}" type="presOf" srcId="{DACAB5BA-B8B4-4D66-8B11-1D02259E020B}" destId="{B6B6B41B-120B-4968-AB6A-FC6E7C8EF3C0}" srcOrd="1" destOrd="0" presId="urn:microsoft.com/office/officeart/2005/8/layout/gear1#1"/>
    <dgm:cxn modelId="{10ABF227-1EC9-4903-9D33-16ACE0934042}" type="presOf" srcId="{663C1E13-76F9-4B70-A2F2-CA23180743CE}" destId="{93300324-D62F-4E58-B882-734182BDB462}" srcOrd="0" destOrd="0" presId="urn:microsoft.com/office/officeart/2005/8/layout/gear1#1"/>
    <dgm:cxn modelId="{ADF2662C-0DD1-4E9A-900D-1EA5EF78E048}" type="presOf" srcId="{399ACE2F-90C5-48B1-9E65-700A32562848}" destId="{23DC08E4-3725-4448-BFFF-1CCEA2F2987E}" srcOrd="1" destOrd="0" presId="urn:microsoft.com/office/officeart/2005/8/layout/gear1#1"/>
    <dgm:cxn modelId="{EB0A719E-DD5B-42E2-95C1-CEAC0AC7F101}" type="presOf" srcId="{188C389E-9423-41DE-9C5E-D4A7E95C7E62}" destId="{6DF3A3A0-5919-4E69-80DD-61760D6340A0}" srcOrd="0" destOrd="0" presId="urn:microsoft.com/office/officeart/2005/8/layout/gear1#1"/>
    <dgm:cxn modelId="{0F63D9BC-9028-4C84-92D9-B4BDAB4F1E91}" srcId="{F9CEBA05-2F10-437E-89B2-54F4D9FAF478}" destId="{DACAB5BA-B8B4-4D66-8B11-1D02259E020B}" srcOrd="0" destOrd="0" parTransId="{D76093C5-B96B-4182-8418-CFDB341D2418}" sibTransId="{23718C41-0A1F-40BF-86BE-8A5476EC271E}"/>
    <dgm:cxn modelId="{38C64C8C-7958-4B43-9193-B4B5EB2744E4}" type="presOf" srcId="{DA82EADB-2721-42A0-95EA-F9B5521A38A6}" destId="{A09CEA93-9338-4361-A5E6-CF85B6019F5A}" srcOrd="0" destOrd="0" presId="urn:microsoft.com/office/officeart/2005/8/layout/gear1#1"/>
    <dgm:cxn modelId="{5B0F5E72-441B-4A3F-998F-D2ADB2FF3E30}" type="presOf" srcId="{DACAB5BA-B8B4-4D66-8B11-1D02259E020B}" destId="{8BC64EA7-2794-42B6-96C9-F39A52CB985A}" srcOrd="2" destOrd="0" presId="urn:microsoft.com/office/officeart/2005/8/layout/gear1#1"/>
    <dgm:cxn modelId="{3F2DF6A1-B7E3-42A4-8C8B-D38195D6F7FA}" type="presOf" srcId="{399ACE2F-90C5-48B1-9E65-700A32562848}" destId="{9815588C-16D0-4475-B64C-847FC87C8C32}" srcOrd="3" destOrd="0" presId="urn:microsoft.com/office/officeart/2005/8/layout/gear1#1"/>
    <dgm:cxn modelId="{80B1EC84-DE0D-4BC3-A186-5AFBE4212414}" type="presParOf" srcId="{5ED88519-AC6C-4AA3-B76D-812B93A167E4}" destId="{87622A90-D0D8-4EA3-BC0D-D537801AF2B1}" srcOrd="0" destOrd="0" presId="urn:microsoft.com/office/officeart/2005/8/layout/gear1#1"/>
    <dgm:cxn modelId="{22C02FCF-F660-4B00-857A-D597CB745E6C}" type="presParOf" srcId="{5ED88519-AC6C-4AA3-B76D-812B93A167E4}" destId="{B6B6B41B-120B-4968-AB6A-FC6E7C8EF3C0}" srcOrd="1" destOrd="0" presId="urn:microsoft.com/office/officeart/2005/8/layout/gear1#1"/>
    <dgm:cxn modelId="{072CD0A5-18C4-4DE5-8BA0-6B822D7DD366}" type="presParOf" srcId="{5ED88519-AC6C-4AA3-B76D-812B93A167E4}" destId="{8BC64EA7-2794-42B6-96C9-F39A52CB985A}" srcOrd="2" destOrd="0" presId="urn:microsoft.com/office/officeart/2005/8/layout/gear1#1"/>
    <dgm:cxn modelId="{7F5854E7-A463-407B-B96F-0F780B0B08F6}" type="presParOf" srcId="{5ED88519-AC6C-4AA3-B76D-812B93A167E4}" destId="{93300324-D62F-4E58-B882-734182BDB462}" srcOrd="3" destOrd="0" presId="urn:microsoft.com/office/officeart/2005/8/layout/gear1#1"/>
    <dgm:cxn modelId="{7341F3FF-D356-494F-8326-28DF87E84486}" type="presParOf" srcId="{5ED88519-AC6C-4AA3-B76D-812B93A167E4}" destId="{B9330EE9-43E4-4FD4-8144-E92B1DD0FCDF}" srcOrd="4" destOrd="0" presId="urn:microsoft.com/office/officeart/2005/8/layout/gear1#1"/>
    <dgm:cxn modelId="{60DB0A9E-816A-4F19-8E32-17CBDC1881C1}" type="presParOf" srcId="{5ED88519-AC6C-4AA3-B76D-812B93A167E4}" destId="{4822A78E-EAEC-401F-941A-3A84E13E2357}" srcOrd="5" destOrd="0" presId="urn:microsoft.com/office/officeart/2005/8/layout/gear1#1"/>
    <dgm:cxn modelId="{4FFF6849-BEE2-473E-B0C6-C2D2DD90A9A9}" type="presParOf" srcId="{5ED88519-AC6C-4AA3-B76D-812B93A167E4}" destId="{59EDF28D-6C67-49D0-B5A1-DE5C3CBA2292}" srcOrd="6" destOrd="0" presId="urn:microsoft.com/office/officeart/2005/8/layout/gear1#1"/>
    <dgm:cxn modelId="{CDEF9E11-E260-4CCB-827B-3D6F5AE12DDD}" type="presParOf" srcId="{5ED88519-AC6C-4AA3-B76D-812B93A167E4}" destId="{23DC08E4-3725-4448-BFFF-1CCEA2F2987E}" srcOrd="7" destOrd="0" presId="urn:microsoft.com/office/officeart/2005/8/layout/gear1#1"/>
    <dgm:cxn modelId="{7DED08FB-20F9-45D3-BCEE-79899151828C}" type="presParOf" srcId="{5ED88519-AC6C-4AA3-B76D-812B93A167E4}" destId="{7D3EFDB4-E5D1-439A-86D8-1FCF80D959BA}" srcOrd="8" destOrd="0" presId="urn:microsoft.com/office/officeart/2005/8/layout/gear1#1"/>
    <dgm:cxn modelId="{56D495F6-14DC-4CC6-AC69-FFB6A6271C38}" type="presParOf" srcId="{5ED88519-AC6C-4AA3-B76D-812B93A167E4}" destId="{9815588C-16D0-4475-B64C-847FC87C8C32}" srcOrd="9" destOrd="0" presId="urn:microsoft.com/office/officeart/2005/8/layout/gear1#1"/>
    <dgm:cxn modelId="{E888D47E-1B50-4A48-AC98-9D413088EAD2}" type="presParOf" srcId="{5ED88519-AC6C-4AA3-B76D-812B93A167E4}" destId="{398423B3-DD54-4226-99D7-017EFC1488DF}" srcOrd="10" destOrd="0" presId="urn:microsoft.com/office/officeart/2005/8/layout/gear1#1"/>
    <dgm:cxn modelId="{8D507E54-D73A-4B93-9B7F-E0F31487587E}" type="presParOf" srcId="{5ED88519-AC6C-4AA3-B76D-812B93A167E4}" destId="{6DF3A3A0-5919-4E69-80DD-61760D6340A0}" srcOrd="11" destOrd="0" presId="urn:microsoft.com/office/officeart/2005/8/layout/gear1#1"/>
    <dgm:cxn modelId="{7CE793FD-FCC5-4309-8542-DE4D977ED4FD}" type="presParOf" srcId="{5ED88519-AC6C-4AA3-B76D-812B93A167E4}" destId="{A09CEA93-9338-4361-A5E6-CF85B6019F5A}" srcOrd="12" destOrd="0" presId="urn:microsoft.com/office/officeart/2005/8/layout/gear1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622A90-D0D8-4EA3-BC0D-D537801AF2B1}">
      <dsp:nvSpPr>
        <dsp:cNvPr id="0" name=""/>
        <dsp:cNvSpPr/>
      </dsp:nvSpPr>
      <dsp:spPr>
        <a:xfrm>
          <a:off x="1128526" y="1359205"/>
          <a:ext cx="1383029" cy="1383029"/>
        </a:xfrm>
        <a:prstGeom prst="gear9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kern="1200">
              <a:latin typeface="Arial Black" pitchFamily="34" charset="0"/>
            </a:rPr>
            <a:t>Wisdom</a:t>
          </a:r>
        </a:p>
      </dsp:txBody>
      <dsp:txXfrm>
        <a:off x="1406576" y="1683173"/>
        <a:ext cx="826929" cy="710905"/>
      </dsp:txXfrm>
    </dsp:sp>
    <dsp:sp modelId="{93300324-D62F-4E58-B882-734182BDB462}">
      <dsp:nvSpPr>
        <dsp:cNvPr id="0" name=""/>
        <dsp:cNvSpPr/>
      </dsp:nvSpPr>
      <dsp:spPr>
        <a:xfrm>
          <a:off x="326897" y="1035350"/>
          <a:ext cx="1005839" cy="1005839"/>
        </a:xfrm>
        <a:prstGeom prst="gear6">
          <a:avLst/>
        </a:prstGeom>
        <a:solidFill>
          <a:schemeClr val="accent4">
            <a:hueOff val="5197847"/>
            <a:satOff val="-23984"/>
            <a:lumOff val="883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>
              <a:latin typeface="Arial Black" pitchFamily="34" charset="0"/>
            </a:rPr>
            <a:t>Truth</a:t>
          </a:r>
          <a:r>
            <a:rPr lang="en-US" sz="1000" kern="1200" dirty="0"/>
            <a:t> </a:t>
          </a:r>
        </a:p>
      </dsp:txBody>
      <dsp:txXfrm>
        <a:off x="580120" y="1290103"/>
        <a:ext cx="499393" cy="496333"/>
      </dsp:txXfrm>
    </dsp:sp>
    <dsp:sp modelId="{59EDF28D-6C67-49D0-B5A1-DE5C3CBA2292}">
      <dsp:nvSpPr>
        <dsp:cNvPr id="0" name=""/>
        <dsp:cNvSpPr/>
      </dsp:nvSpPr>
      <dsp:spPr>
        <a:xfrm rot="20700000">
          <a:off x="890270" y="341423"/>
          <a:ext cx="985517" cy="985517"/>
        </a:xfrm>
        <a:prstGeom prst="gear6">
          <a:avLst/>
        </a:prstGeom>
        <a:solidFill>
          <a:schemeClr val="accent4">
            <a:hueOff val="10395693"/>
            <a:satOff val="-47968"/>
            <a:lumOff val="1765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kern="1200">
              <a:latin typeface="Arial Black" pitchFamily="34" charset="0"/>
            </a:rPr>
            <a:t>Servic</a:t>
          </a:r>
          <a:r>
            <a:rPr lang="en-US" sz="1000" kern="1200">
              <a:latin typeface="Arial Black" pitchFamily="34" charset="0"/>
            </a:rPr>
            <a:t>e</a:t>
          </a:r>
          <a:r>
            <a:rPr lang="en-US" sz="1000" kern="1200"/>
            <a:t> </a:t>
          </a:r>
        </a:p>
      </dsp:txBody>
      <dsp:txXfrm rot="-20700000">
        <a:off x="1106423" y="557576"/>
        <a:ext cx="553211" cy="553211"/>
      </dsp:txXfrm>
    </dsp:sp>
    <dsp:sp modelId="{398423B3-DD54-4226-99D7-017EFC1488DF}">
      <dsp:nvSpPr>
        <dsp:cNvPr id="0" name=""/>
        <dsp:cNvSpPr/>
      </dsp:nvSpPr>
      <dsp:spPr>
        <a:xfrm>
          <a:off x="1007811" y="1163264"/>
          <a:ext cx="1770277" cy="1770277"/>
        </a:xfrm>
        <a:prstGeom prst="circularArrow">
          <a:avLst>
            <a:gd name="adj1" fmla="val 4688"/>
            <a:gd name="adj2" fmla="val 299029"/>
            <a:gd name="adj3" fmla="val 2455347"/>
            <a:gd name="adj4" fmla="val 15999134"/>
            <a:gd name="adj5" fmla="val 5469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p3d z="-52400" extrusionH="1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F3A3A0-5919-4E69-80DD-61760D6340A0}">
      <dsp:nvSpPr>
        <dsp:cNvPr id="0" name=""/>
        <dsp:cNvSpPr/>
      </dsp:nvSpPr>
      <dsp:spPr>
        <a:xfrm>
          <a:off x="148765" y="820004"/>
          <a:ext cx="1286217" cy="1286217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4">
            <a:hueOff val="5197847"/>
            <a:satOff val="-23984"/>
            <a:lumOff val="883"/>
            <a:alphaOff val="0"/>
          </a:schemeClr>
        </a:solidFill>
        <a:ln>
          <a:noFill/>
        </a:ln>
        <a:effectLst/>
        <a:sp3d z="-52400" extrusionH="1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9CEA93-9338-4361-A5E6-CF85B6019F5A}">
      <dsp:nvSpPr>
        <dsp:cNvPr id="0" name=""/>
        <dsp:cNvSpPr/>
      </dsp:nvSpPr>
      <dsp:spPr>
        <a:xfrm>
          <a:off x="662310" y="132766"/>
          <a:ext cx="1386801" cy="1386801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4">
            <a:hueOff val="10395693"/>
            <a:satOff val="-47968"/>
            <a:lumOff val="1765"/>
            <a:alphaOff val="0"/>
          </a:schemeClr>
        </a:solidFill>
        <a:ln>
          <a:noFill/>
        </a:ln>
        <a:effectLst/>
        <a:sp3d z="-52400" extrusionH="1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#1">
  <dgm:title val=""/>
  <dgm:desc val=""/>
  <dgm:catLst>
    <dgm:cat type="relationship" pri="109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EED909-80D0-4102-A3C0-9B4409199596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260961-DE37-495C-BBB5-7B5C5529B0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1931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89C75-F408-4FAE-A3CF-345D28FBB655}" type="datetime1">
              <a:rPr lang="en-US" smtClean="0"/>
              <a:t>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CORE CONCEPT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258A4-93E7-48C4-BC13-30970DC65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756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DB391-3915-4BC8-9135-B29DF9A491C2}" type="datetime1">
              <a:rPr lang="en-US" smtClean="0"/>
              <a:t>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CORE CONCEPT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258A4-93E7-48C4-BC13-30970DC65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5514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29AB9-D748-4402-A6EC-8A92A25F5CA8}" type="datetime1">
              <a:rPr lang="en-US" smtClean="0"/>
              <a:t>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CORE CONCEPT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258A4-93E7-48C4-BC13-30970DC65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3839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BF7D3-94CE-4B73-9E85-D25982116B41}" type="datetime1">
              <a:rPr lang="en-US" smtClean="0"/>
              <a:t>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CORE CONCEPT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258A4-93E7-48C4-BC13-30970DC65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6487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3FC94-37AC-41F3-BA83-F26A7CC761C6}" type="datetime1">
              <a:rPr lang="en-US" smtClean="0"/>
              <a:t>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CORE CONCEPT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258A4-93E7-48C4-BC13-30970DC65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7769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B71F3-93A3-4E2A-809C-27E9540CF989}" type="datetime1">
              <a:rPr lang="en-US" smtClean="0"/>
              <a:t>2/28/2025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CORE CONCEPT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258A4-93E7-48C4-BC13-30970DC65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9126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F4C3A-4E5D-4ABD-8F2C-97BD1E5E8DDA}" type="datetime1">
              <a:rPr lang="en-US" smtClean="0"/>
              <a:t>2/28/2025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CORE CONCEPT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258A4-93E7-48C4-BC13-30970DC65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9990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0DF65-97D5-4CB3-9073-237718C0C30E}" type="datetime1">
              <a:rPr lang="en-US" smtClean="0"/>
              <a:t>2/28/2025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CORE CONCEPT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258A4-93E7-48C4-BC13-30970DC65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9794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78A68-69A0-47F8-92EA-A6C0C9730DFB}" type="datetime1">
              <a:rPr lang="en-US" smtClean="0"/>
              <a:t>2/28/2025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CORE CONCEPT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258A4-93E7-48C4-BC13-30970DC65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3284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48885-B902-4DE8-B735-F5649770A0FE}" type="datetime1">
              <a:rPr lang="en-US" smtClean="0"/>
              <a:t>2/28/2025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CORE CONCEPT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258A4-93E7-48C4-BC13-30970DC65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9824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701AB-0530-4AFB-A1DB-630DF75A3B34}" type="datetime1">
              <a:rPr lang="en-US" smtClean="0"/>
              <a:t>2/28/2025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CORE CONCEPT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258A4-93E7-48C4-BC13-30970DC65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7530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097D30-CBA5-428A-A20D-287159FCED3D}" type="datetime1">
              <a:rPr lang="en-US" smtClean="0"/>
              <a:t>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CORE CONCEPT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F258A4-93E7-48C4-BC13-30970DC65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05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researchgate.net/publication/322279908_A_study_on_segments_of_humerus_and_its_clinical_importance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teachmeanatomy.info/" TargetMode="External"/><Relationship Id="rId2" Type="http://schemas.openxmlformats.org/officeDocument/2006/relationships/hyperlink" Target="http://www.anatomyzone.com/" TargetMode="Externa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Logo Bismillah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9600" y="365125"/>
            <a:ext cx="10871200" cy="6188075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core concept</a:t>
            </a:r>
          </a:p>
        </p:txBody>
      </p:sp>
    </p:spTree>
    <p:extLst>
      <p:ext uri="{BB962C8B-B14F-4D97-AF65-F5344CB8AC3E}">
        <p14:creationId xmlns:p14="http://schemas.microsoft.com/office/powerpoint/2010/main" val="676150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DE00B1C-BB9C-66EC-8D24-29618D94A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Features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E42E802-24AB-3C71-65DF-F7F9AE56E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b="1" u="sng" dirty="0"/>
              <a:t>Upper end: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Head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Anatomical  neck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Lesser tubercle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Greater tubercle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Intertubercular sulcus or bicipital groove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Surgical neck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Morphological neck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B014FB91-2649-7C2E-EC81-479A5A08C1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CORE CONCEPT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3FBC8645-6FD5-24F1-252C-E6A72A748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258A4-93E7-48C4-BC13-30970DC65C9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1924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="" xmlns:a16="http://schemas.microsoft.com/office/drawing/2014/main" id="{33E09A4F-9A42-8D2F-35AB-01B28C26A2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CORE CONCEPT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88C849FA-BF2B-9B97-AEFE-969068B1B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258A4-93E7-48C4-BC13-30970DC65C9C}" type="slidenum">
              <a:rPr lang="en-US" smtClean="0"/>
              <a:t>11</a:t>
            </a:fld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="" xmlns:a16="http://schemas.microsoft.com/office/drawing/2014/main" id="{3CFB0E4D-2D88-5DEC-0711-CDF1AFBC2C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2" t="25990" r="23404" b="6063"/>
          <a:stretch/>
        </p:blipFill>
        <p:spPr>
          <a:xfrm>
            <a:off x="627171" y="269393"/>
            <a:ext cx="10937658" cy="6011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6754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="" xmlns:a16="http://schemas.microsoft.com/office/drawing/2014/main" id="{43A0CC0F-5371-39CA-0C33-EEDE14C32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CORE CONCEPT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9110E679-FB89-B20E-0DAC-2372498CA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258A4-93E7-48C4-BC13-30970DC65C9C}" type="slidenum">
              <a:rPr lang="en-US" smtClean="0"/>
              <a:t>12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1023A5D-AA28-2487-31E5-BC41F0F23D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25" t="15111" r="26834" b="8741"/>
          <a:stretch/>
        </p:blipFill>
        <p:spPr>
          <a:xfrm>
            <a:off x="3240148" y="246341"/>
            <a:ext cx="5711704" cy="6110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8063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="" xmlns:a16="http://schemas.microsoft.com/office/drawing/2014/main" id="{0A665797-E46F-5434-FA94-3EA28C1E9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CORE CONCEPT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D4044DD5-D9DA-6E7F-ED10-E1C1A3456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258A4-93E7-48C4-BC13-30970DC65C9C}" type="slidenum">
              <a:rPr lang="en-US" smtClean="0"/>
              <a:t>13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A0A5969-F95E-AD9E-E7CE-97C2961645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34" t="10222" r="27250" b="6074"/>
          <a:stretch/>
        </p:blipFill>
        <p:spPr>
          <a:xfrm>
            <a:off x="3369303" y="136525"/>
            <a:ext cx="5453394" cy="6199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7121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90DDCE3-08A5-F3E9-1D10-1C9D131D4E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4373F55C-0A87-3229-F079-9EFB8B7C63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CORE CONCEPT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84C5EDFB-7E09-0167-1072-1AD2A72F6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258A4-93E7-48C4-BC13-30970DC65C9C}" type="slidenum">
              <a:rPr lang="en-US" smtClean="0"/>
              <a:t>14</a:t>
            </a:fld>
            <a:endParaRPr lang="en-US"/>
          </a:p>
        </p:txBody>
      </p:sp>
      <p:sp>
        <p:nvSpPr>
          <p:cNvPr id="13" name="Content Placeholder 12">
            <a:extLst>
              <a:ext uri="{FF2B5EF4-FFF2-40B4-BE49-F238E27FC236}">
                <a16:creationId xmlns="" xmlns:a16="http://schemas.microsoft.com/office/drawing/2014/main" id="{4DC0BA22-0CAB-29B3-C512-1C0501DCB4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83360"/>
            <a:ext cx="10515600" cy="4693603"/>
          </a:xfrm>
        </p:spPr>
        <p:txBody>
          <a:bodyPr>
            <a:normAutofit fontScale="92500" lnSpcReduction="10000"/>
          </a:bodyPr>
          <a:lstStyle/>
          <a:p>
            <a:r>
              <a:rPr lang="en-US" sz="4000" b="1" u="sng" dirty="0"/>
              <a:t>Shaft: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3200" b="1" dirty="0"/>
              <a:t>Borders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Anterior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Lateral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Medial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3200" b="1" dirty="0"/>
              <a:t>Surfaces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Antero medial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Antero lateral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Posterior surface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97306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="" xmlns:a16="http://schemas.microsoft.com/office/drawing/2014/main" id="{17CF4267-EAC3-0207-038D-4CEE2B9F7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CORE CONCEPT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8A659CAA-C2E3-A23B-CB5B-7833F06C8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258A4-93E7-48C4-BC13-30970DC65C9C}" type="slidenum">
              <a:rPr lang="en-US" smtClean="0"/>
              <a:t>15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42ED075-3014-CAAE-BDCC-45144D84F7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36593" r="40166" b="7314"/>
          <a:stretch/>
        </p:blipFill>
        <p:spPr>
          <a:xfrm>
            <a:off x="1402474" y="412954"/>
            <a:ext cx="9387051" cy="5943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5604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="" xmlns:a16="http://schemas.microsoft.com/office/drawing/2014/main" id="{959B9914-E620-6256-2A39-1F0DDEEAC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CORE CONCEPT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8C531DC9-6B61-5192-C0AE-4AEF022CD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258A4-93E7-48C4-BC13-30970DC65C9C}" type="slidenum">
              <a:rPr lang="en-US" smtClean="0"/>
              <a:t>16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D0688DB-A1AF-BF62-71BE-BEC7D83CD8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83" t="10814" r="27583" b="8445"/>
          <a:stretch/>
        </p:blipFill>
        <p:spPr>
          <a:xfrm>
            <a:off x="1845973" y="152291"/>
            <a:ext cx="8500054" cy="6561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2499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B4D1611-5DF7-5114-00A8-70C6412085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38B1989-3CD8-E87A-7C7A-8813CE664A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452880"/>
            <a:ext cx="5024121" cy="4903470"/>
          </a:xfrm>
        </p:spPr>
        <p:txBody>
          <a:bodyPr>
            <a:normAutofit/>
          </a:bodyPr>
          <a:lstStyle/>
          <a:p>
            <a:r>
              <a:rPr lang="en-US" sz="3900" b="1" u="sng" dirty="0"/>
              <a:t>Lower end: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b="1" dirty="0"/>
              <a:t>Articular part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Capitulum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Trochlea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b="1" dirty="0"/>
              <a:t>Non-articular part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Medial epicondyle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Lateral epicondyle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Medial supracondylar ridge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Lateral supracondylar ridge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FDFDC00C-0B63-DA78-C33A-112B7AE18E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CORE CONCEPT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A9F80046-C738-5FD8-D6C8-F4DF11ADF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258A4-93E7-48C4-BC13-30970DC65C9C}" type="slidenum">
              <a:rPr lang="en-US" smtClean="0"/>
              <a:t>17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8A4A3E79-74F8-6DC8-355A-0BED52173B4A}"/>
              </a:ext>
            </a:extLst>
          </p:cNvPr>
          <p:cNvSpPr txBox="1"/>
          <p:nvPr/>
        </p:nvSpPr>
        <p:spPr>
          <a:xfrm>
            <a:off x="5760720" y="4045923"/>
            <a:ext cx="456184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 startAt="5"/>
            </a:pPr>
            <a:r>
              <a:rPr lang="en-US" sz="2800" dirty="0"/>
              <a:t>Coronoid fossa</a:t>
            </a:r>
          </a:p>
          <a:p>
            <a:pPr marL="342900" indent="-342900">
              <a:buFont typeface="+mj-lt"/>
              <a:buAutoNum type="arabicPeriod" startAt="5"/>
            </a:pPr>
            <a:r>
              <a:rPr lang="en-US" sz="2800" dirty="0"/>
              <a:t>Radial fossa </a:t>
            </a:r>
          </a:p>
          <a:p>
            <a:pPr marL="342900" indent="-342900">
              <a:buFont typeface="+mj-lt"/>
              <a:buAutoNum type="arabicPeriod" startAt="5"/>
            </a:pPr>
            <a:r>
              <a:rPr lang="en-US" sz="2800" dirty="0"/>
              <a:t>Olecranon fossa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80150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="" xmlns:a16="http://schemas.microsoft.com/office/drawing/2014/main" id="{281463AE-84B0-E0D0-33BF-E2A0D133E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CORE CONCEPT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F160ED74-9242-2532-FD51-A38A24F0B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258A4-93E7-48C4-BC13-30970DC65C9C}" type="slidenum">
              <a:rPr lang="en-US" smtClean="0"/>
              <a:t>18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33C81B0-9FA4-02D5-40C3-AE54C39818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4" t="30222" r="25917" b="8592"/>
          <a:stretch/>
        </p:blipFill>
        <p:spPr>
          <a:xfrm>
            <a:off x="501096" y="628079"/>
            <a:ext cx="11189807" cy="5601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1492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="" xmlns:a16="http://schemas.microsoft.com/office/drawing/2014/main" id="{8641C9C5-7103-F4B5-30BA-4A6997D99E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CORE CONCEPT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35F5A5F3-DAA8-4986-E0E1-64E0E4719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258A4-93E7-48C4-BC13-30970DC65C9C}" type="slidenum">
              <a:rPr lang="en-US" smtClean="0"/>
              <a:t>19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E5AC7DC-7FCD-B477-F51E-F73BB696A0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6" t="14223" r="2584" b="7315"/>
          <a:stretch/>
        </p:blipFill>
        <p:spPr>
          <a:xfrm>
            <a:off x="39014" y="490085"/>
            <a:ext cx="12113971" cy="5811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3619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3868" y="593774"/>
            <a:ext cx="9144000" cy="3819507"/>
          </a:xfrm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en-US" sz="4800" b="1" dirty="0" err="1" smtClean="0"/>
              <a:t>Humerus</a:t>
            </a:r>
            <a:r>
              <a:rPr lang="en-US" sz="4800" b="1" dirty="0" smtClean="0"/>
              <a:t> Bone</a:t>
            </a:r>
            <a:endParaRPr lang="en-US" sz="48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5835721"/>
            <a:ext cx="2514600" cy="657545"/>
          </a:xfrm>
        </p:spPr>
        <p:txBody>
          <a:bodyPr/>
          <a:lstStyle/>
          <a:p>
            <a:r>
              <a:rPr lang="en-US" dirty="0" smtClean="0"/>
              <a:t> 1/3/2025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core concept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BA5C075-22FE-4F44-8C39-324DD0E64B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673" y="209597"/>
            <a:ext cx="1707028" cy="148755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10C46253-606C-4DF4-BC5A-39056BB71213}"/>
              </a:ext>
            </a:extLst>
          </p:cNvPr>
          <p:cNvSpPr/>
          <p:nvPr/>
        </p:nvSpPr>
        <p:spPr>
          <a:xfrm>
            <a:off x="3904969" y="3247433"/>
            <a:ext cx="36506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  1st </a:t>
            </a:r>
            <a:r>
              <a:rPr lang="en-US" sz="2800" dirty="0"/>
              <a:t>Year MBBS SGD</a:t>
            </a:r>
            <a:endParaRPr lang="x-none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2B47A9C-6AD1-4760-9C32-E47D0BFB54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9145" y="244277"/>
            <a:ext cx="2138854" cy="16927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F4C359C-2B9B-4172-871C-B0C7194C70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613" y="4770710"/>
            <a:ext cx="2524945" cy="195076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0EFBAD4B-2DB6-4474-812B-EAF90AC75196}"/>
              </a:ext>
            </a:extLst>
          </p:cNvPr>
          <p:cNvSpPr/>
          <p:nvPr/>
        </p:nvSpPr>
        <p:spPr>
          <a:xfrm>
            <a:off x="3231028" y="1417834"/>
            <a:ext cx="4998572" cy="100686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Foundation Module</a:t>
            </a:r>
            <a:endParaRPr lang="x-none" sz="4000" b="1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10752DFA-11A7-48D5-B52A-A93CCE43F985}"/>
              </a:ext>
            </a:extLst>
          </p:cNvPr>
          <p:cNvSpPr/>
          <p:nvPr/>
        </p:nvSpPr>
        <p:spPr>
          <a:xfrm>
            <a:off x="9791272" y="5835721"/>
            <a:ext cx="2147299" cy="52062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Dr</a:t>
            </a:r>
            <a:r>
              <a:rPr lang="en-US" dirty="0"/>
              <a:t> </a:t>
            </a:r>
            <a:r>
              <a:rPr lang="en-US" dirty="0" smtClean="0"/>
              <a:t>Ali </a:t>
            </a:r>
            <a:r>
              <a:rPr lang="en-US" dirty="0" err="1" smtClean="0"/>
              <a:t>Raza</a:t>
            </a:r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31016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319066E-C9C9-3A50-80FB-6A4E25C16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Muscle Attachment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EBFBF025-F353-D0E7-C49B-AB3A811E4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CORE CONCEPT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EA5DB499-313A-9C13-89C5-20EC6BA2E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258A4-93E7-48C4-BC13-30970DC65C9C}" type="slidenum">
              <a:rPr lang="en-US" smtClean="0"/>
              <a:t>20</a:t>
            </a:fld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="" xmlns:a16="http://schemas.microsoft.com/office/drawing/2014/main" id="{08182F7A-4C59-F670-86BA-FF0E078B04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8" t="23407" r="33833" b="10963"/>
          <a:stretch/>
        </p:blipFill>
        <p:spPr>
          <a:xfrm>
            <a:off x="1653462" y="1185361"/>
            <a:ext cx="8885075" cy="5536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9433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="" xmlns:a16="http://schemas.microsoft.com/office/drawing/2014/main" id="{1FAD2F99-43CB-6EFF-A12D-AC574B67F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CORE CONCEPT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26B38B0F-69BB-F542-5F26-E4C6CF1E05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258A4-93E7-48C4-BC13-30970DC65C9C}" type="slidenum">
              <a:rPr lang="en-US" smtClean="0"/>
              <a:t>21</a:t>
            </a:fld>
            <a:endParaRPr lang="en-US"/>
          </a:p>
        </p:txBody>
      </p:sp>
      <p:pic>
        <p:nvPicPr>
          <p:cNvPr id="11" name="Content Placeholder 10">
            <a:extLst>
              <a:ext uri="{FF2B5EF4-FFF2-40B4-BE49-F238E27FC236}">
                <a16:creationId xmlns="" xmlns:a16="http://schemas.microsoft.com/office/drawing/2014/main" id="{BC2F4F63-9F91-97BE-C44A-E07C95EE59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64" t="35993" r="55910" b="5542"/>
          <a:stretch/>
        </p:blipFill>
        <p:spPr>
          <a:xfrm>
            <a:off x="3417015" y="226036"/>
            <a:ext cx="5732937" cy="6495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692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="" xmlns:a16="http://schemas.microsoft.com/office/drawing/2014/main" id="{B5858FEC-1CCA-3A05-7D5E-764036DEE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CORE CONCEPT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AFA80226-6E74-4D85-1C9A-72E75E2D0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258A4-93E7-48C4-BC13-30970DC65C9C}" type="slidenum">
              <a:rPr lang="en-US" smtClean="0"/>
              <a:t>22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A8FA423-A823-7F6D-E4A7-18881E1368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83" t="10074" r="30833" b="5334"/>
          <a:stretch/>
        </p:blipFill>
        <p:spPr>
          <a:xfrm>
            <a:off x="3136650" y="136525"/>
            <a:ext cx="5918699" cy="6613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1911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="" xmlns:a16="http://schemas.microsoft.com/office/drawing/2014/main" id="{C909DF1B-60F3-4ADD-8780-1623E1F697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2060"/>
                </a:solidFill>
              </a:rPr>
              <a:t>Vertical Integration</a:t>
            </a:r>
            <a:endParaRPr lang="x-none" b="1" dirty="0">
              <a:solidFill>
                <a:srgbClr val="002060"/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="" xmlns:a16="http://schemas.microsoft.com/office/drawing/2014/main" id="{117A0AFA-6009-4CD4-883D-D0777A56E6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 of Slides - 6 </a:t>
            </a:r>
            <a:endParaRPr lang="x-non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3EB7361B-B5A5-426C-B900-270E0868F0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CORE CONCEPT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31DA7E6B-75D9-4A40-ACBA-C6AA08398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258A4-93E7-48C4-BC13-30970DC65C9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7741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B34F491-8913-AC72-BA84-56AF3049D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Fractures of Humerus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0821C80-E8DB-0C35-81B3-31785952ED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947160" cy="4351338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b="1" dirty="0"/>
              <a:t>Fracture Head of Humerus </a:t>
            </a:r>
          </a:p>
          <a:p>
            <a:r>
              <a:rPr lang="en-US" dirty="0"/>
              <a:t>Associated with anterior and posterior dislocation of shoulder joint.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D25B9032-3D7D-69FF-A0F0-A7C298046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CORE CONCEPT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C29CB694-E56C-7AAF-BFBE-75CC884B2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258A4-93E7-48C4-BC13-30970DC65C9C}" type="slidenum">
              <a:rPr lang="en-US" smtClean="0"/>
              <a:t>24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BA57BBE0-9F22-72AE-FC52-39C7CC0E0B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9304" y="1182813"/>
            <a:ext cx="7022592" cy="5356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8445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9882DD7-331F-59AF-6502-B7811642EC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5F1DC5C-C6EF-FA78-301C-C6AA912E0A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 startAt="2"/>
            </a:pPr>
            <a:r>
              <a:rPr lang="en-US" b="1" dirty="0"/>
              <a:t>Fracture of Anatomical Neck of Humerus</a:t>
            </a:r>
          </a:p>
          <a:p>
            <a:r>
              <a:rPr lang="en-US" dirty="0"/>
              <a:t>Mostly associated with posterior dislocation of the shoulder joint. 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en-US" b="1" dirty="0"/>
              <a:t>Fracture of Greater Tubercle</a:t>
            </a:r>
          </a:p>
          <a:p>
            <a:r>
              <a:rPr lang="en-US" dirty="0"/>
              <a:t>Associated with direct trauma or violent avulsion of supraspinatus muscle. </a:t>
            </a:r>
          </a:p>
          <a:p>
            <a:r>
              <a:rPr lang="en-US" dirty="0"/>
              <a:t>The fractures of the upper end of the humerus are related to axillary nerve damage.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1A1994F8-A267-D799-2ADA-E3A981A41C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CORE CONCEPT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C9FAF170-A830-7B21-35A8-F22CC42F5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258A4-93E7-48C4-BC13-30970DC65C9C}" type="slidenum">
              <a:rPr lang="en-US" smtClean="0"/>
              <a:t>25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5C7F50E3-3C80-6873-1D6C-2B8B03D015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5882" y="1690688"/>
            <a:ext cx="6196584" cy="3687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8921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6085099-E761-D144-600A-04577CCC22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D782CFD-6D3B-883E-8281-77AB7D986F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221480" cy="4351338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b="1" dirty="0"/>
              <a:t>Fracture of Shaft of Humerus</a:t>
            </a:r>
          </a:p>
          <a:p>
            <a:r>
              <a:rPr lang="en-US" dirty="0"/>
              <a:t>Results from direct trauma or fall on the outstretched hand.</a:t>
            </a:r>
          </a:p>
          <a:p>
            <a:r>
              <a:rPr lang="en-US" dirty="0"/>
              <a:t>Fractures are associated with radial nerve damage.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A45A7623-97EC-FD55-70F7-A032A7318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CORE CONCEPT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87C8ABF6-D54C-5F9C-B7D3-A1B457D17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258A4-93E7-48C4-BC13-30970DC65C9C}" type="slidenum">
              <a:rPr lang="en-US" smtClean="0"/>
              <a:t>26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52A63CC1-8218-B684-ED1D-9F289D7A6C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478" y="755303"/>
            <a:ext cx="5145024" cy="5157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8866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E688606-EAF0-627A-E3CB-C6573E1A65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FD5C7BF-F6DD-A52C-429B-9CEBB83E13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865880" cy="4351338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b="1" dirty="0"/>
              <a:t>Supracondylar Fractures of Humerus</a:t>
            </a:r>
          </a:p>
          <a:p>
            <a:r>
              <a:rPr lang="en-US" dirty="0"/>
              <a:t>Common in children by falling on the outstretched hand.</a:t>
            </a:r>
          </a:p>
          <a:p>
            <a:r>
              <a:rPr lang="en-US" dirty="0"/>
              <a:t>Median nerves and brachial artery may be damaged.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7151CDA8-0C1C-6AE8-27E8-E0A5E9E79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CORE CONCEPT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29C3B9D5-7226-152B-9CF2-258861213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258A4-93E7-48C4-BC13-30970DC65C9C}" type="slidenum">
              <a:rPr lang="en-US" smtClean="0"/>
              <a:t>27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CAF6D0CC-1498-0483-978A-5163DD6B15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3285" y="477520"/>
            <a:ext cx="6920230" cy="6061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8985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="" xmlns:a16="http://schemas.microsoft.com/office/drawing/2014/main" id="{E15DE8D0-3B09-A163-8673-0BD8B3D27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CORE CONCEPT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7030DFD1-E70A-6288-7902-725B6364F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258A4-93E7-48C4-BC13-30970DC65C9C}" type="slidenum">
              <a:rPr lang="en-US" smtClean="0"/>
              <a:t>28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F13B7C28-44E8-DCCE-27F9-684B633D87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7" y="1472247"/>
            <a:ext cx="5715000" cy="36233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D4DEE1E0-D770-9103-ADE3-58E9203808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4776" y="1472247"/>
            <a:ext cx="6117447" cy="3685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3048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="" xmlns:a16="http://schemas.microsoft.com/office/drawing/2014/main" id="{11CE0182-9D1C-5C3C-66CA-EB1C41029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CORE CONCEPT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D1DB0A95-2E72-6BE9-77D5-4247864EF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258A4-93E7-48C4-BC13-30970DC65C9C}" type="slidenum">
              <a:rPr lang="en-US" smtClean="0"/>
              <a:t>29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3D59785E-44C4-81FD-F2FB-B316F14989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17" t="12888" r="22333" b="8741"/>
          <a:stretch/>
        </p:blipFill>
        <p:spPr>
          <a:xfrm>
            <a:off x="3159760" y="981710"/>
            <a:ext cx="7528560" cy="53746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B161596F-D2DE-F343-E65A-436848691817}"/>
              </a:ext>
            </a:extLst>
          </p:cNvPr>
          <p:cNvSpPr txBox="1"/>
          <p:nvPr/>
        </p:nvSpPr>
        <p:spPr>
          <a:xfrm>
            <a:off x="812800" y="2709962"/>
            <a:ext cx="19304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Avulsive</a:t>
            </a:r>
            <a:r>
              <a:rPr lang="en-US" sz="2800" dirty="0"/>
              <a:t> Fracture Of Medial Epicondyle</a:t>
            </a:r>
          </a:p>
        </p:txBody>
      </p:sp>
    </p:spTree>
    <p:extLst>
      <p:ext uri="{BB962C8B-B14F-4D97-AF65-F5344CB8AC3E}">
        <p14:creationId xmlns:p14="http://schemas.microsoft.com/office/powerpoint/2010/main" val="39510048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/>
        </p:nvGraphicFramePr>
        <p:xfrm>
          <a:off x="2209801" y="1905000"/>
          <a:ext cx="2514599" cy="29759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Vision;</a:t>
            </a:r>
            <a:r>
              <a:rPr lang="en-US" sz="3600" b="1" dirty="0"/>
              <a:t> </a:t>
            </a:r>
            <a:r>
              <a:rPr lang="en-US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The Dream/Tomorrow</a:t>
            </a:r>
            <a:endParaRPr lang="en-US" sz="36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itchFamily="18" charset="0"/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1981200" y="1676401"/>
            <a:ext cx="4114800" cy="4449763"/>
          </a:xfrm>
        </p:spPr>
        <p:txBody>
          <a:bodyPr/>
          <a:lstStyle/>
          <a:p>
            <a:r>
              <a:rPr lang="en-US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Motto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6169026" y="1676401"/>
            <a:ext cx="4041775" cy="4449763"/>
          </a:xfrm>
        </p:spPr>
        <p:txBody>
          <a:bodyPr/>
          <a:lstStyle/>
          <a:p>
            <a:pPr lvl="0"/>
            <a:r>
              <a:rPr lang="en-US" dirty="0"/>
              <a:t>To impart evidence based research oriented medical education</a:t>
            </a:r>
          </a:p>
          <a:p>
            <a:pPr lvl="0"/>
            <a:r>
              <a:rPr lang="en-US" dirty="0"/>
              <a:t>To provide best possible patient care</a:t>
            </a:r>
          </a:p>
          <a:p>
            <a:pPr lvl="0"/>
            <a:r>
              <a:rPr lang="en-US" dirty="0"/>
              <a:t>To inculcate the values of mutual respect and ethical practice of medicine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2785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="" xmlns:a16="http://schemas.microsoft.com/office/drawing/2014/main" id="{C3AF9A94-03C1-46DE-B07F-798D603100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2060"/>
                </a:solidFill>
              </a:rPr>
              <a:t>Spiral Integration</a:t>
            </a:r>
            <a:endParaRPr lang="x-none" b="1" dirty="0">
              <a:solidFill>
                <a:srgbClr val="002060"/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="" xmlns:a16="http://schemas.microsoft.com/office/drawing/2014/main" id="{1A5FFDE1-ABE3-437F-B561-616D3520BE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 of Slides - 9 </a:t>
            </a:r>
            <a:endParaRPr lang="x-non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6595B36C-66CC-403B-964B-B761B98100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CORE CONCEPT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FB897D30-E093-4F8B-B344-BCA75E2C2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258A4-93E7-48C4-BC13-30970DC65C9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6362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61A31E5-26F6-4FD4-AFD1-621F95324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2060"/>
                </a:solidFill>
              </a:rPr>
              <a:t>Biomedical Ethics</a:t>
            </a:r>
            <a:endParaRPr lang="x-none" b="1" dirty="0">
              <a:solidFill>
                <a:srgbClr val="002060"/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9DDDE9CF-B7C0-4C27-BA3E-039D1BAA55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2063" y="1479479"/>
            <a:ext cx="11157735" cy="5147351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B67A32B4-EEFB-4A51-A3F8-58ECFDFC6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CORE CONCEPT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9CB68FD0-48E5-49CF-A8C7-27BA453189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258A4-93E7-48C4-BC13-30970DC65C9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1677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203C747-A339-4BDF-BD2D-AE21B0DF16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2060"/>
                </a:solidFill>
              </a:rPr>
              <a:t>Family Medicine</a:t>
            </a:r>
            <a:endParaRPr lang="x-none" b="1" dirty="0">
              <a:solidFill>
                <a:srgbClr val="002060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AC9DF3CB-8D6C-4250-9996-3C02A08A6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CORE CONCEPT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08240E84-9444-4FA4-AEC9-6AD2093BA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258A4-93E7-48C4-BC13-30970DC65C9C}" type="slidenum">
              <a:rPr lang="en-US" smtClean="0"/>
              <a:t>32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="" xmlns:a16="http://schemas.microsoft.com/office/drawing/2014/main" id="{B55F072F-0F6B-6C3D-AD64-C917A6562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389880" cy="4351338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/>
              <a:t>Diagnosis and Initial Management: </a:t>
            </a:r>
            <a:r>
              <a:rPr lang="en-US" dirty="0"/>
              <a:t>Family physicians diagnose and stabilize humerus fractures, prescribing pain relief and referring to specialists if needed.</a:t>
            </a:r>
          </a:p>
          <a:p>
            <a:r>
              <a:rPr lang="en-US" b="1" dirty="0"/>
              <a:t>Monitoring and Follow-up:</a:t>
            </a:r>
            <a:r>
              <a:rPr lang="en-US" dirty="0"/>
              <a:t> They oversee healing progress, address complications, and provide ongoing support during recovery.</a:t>
            </a:r>
          </a:p>
          <a:p>
            <a:r>
              <a:rPr lang="en-US" b="1" dirty="0"/>
              <a:t>Rehabilitation and Referral: </a:t>
            </a:r>
            <a:r>
              <a:rPr lang="en-US" dirty="0"/>
              <a:t>Family physicians coordinate rehabilitation efforts, including physical therapy, and refer to specialists for advanced interventions when necessary.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E2762DFA-6F3C-6EF9-BA0A-141F7F3705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001044"/>
            <a:ext cx="6000750" cy="40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9906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="" xmlns:a16="http://schemas.microsoft.com/office/drawing/2014/main" id="{FC6FD81E-01C6-469F-A517-81DFAC1DB3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2060"/>
                </a:solidFill>
              </a:rPr>
              <a:t>Artificial Intelligence</a:t>
            </a:r>
            <a:endParaRPr lang="x-none" b="1" dirty="0">
              <a:solidFill>
                <a:srgbClr val="002060"/>
              </a:solidFill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="" xmlns:a16="http://schemas.microsoft.com/office/drawing/2014/main" id="{8B455C7D-90FC-8719-33E4-80092CEB27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1. Diagnosis Assistance: </a:t>
            </a:r>
            <a:r>
              <a:rPr lang="en-US" dirty="0"/>
              <a:t>AI algorithms can analyze medical imaging scans to aid in the accurate and efficient detection of humerus fractures, assisting radiologists and clinicians in interpretation.</a:t>
            </a:r>
          </a:p>
          <a:p>
            <a:pPr marL="0" indent="0">
              <a:buNone/>
            </a:pPr>
            <a:r>
              <a:rPr lang="en-US" b="1" dirty="0"/>
              <a:t>2. Treatment Planning: </a:t>
            </a:r>
            <a:r>
              <a:rPr lang="en-US" dirty="0"/>
              <a:t>AI can help clinicians determine the optimal treatment approach for humerus fractures by analyzing patient data, such as fracture characteristics, medical history, and outcomes from similar cases.</a:t>
            </a:r>
          </a:p>
          <a:p>
            <a:pPr marL="0" indent="0">
              <a:buNone/>
            </a:pPr>
            <a:r>
              <a:rPr lang="en-US" b="1" dirty="0"/>
              <a:t>3. Outcome Prediction: </a:t>
            </a:r>
            <a:r>
              <a:rPr lang="en-US" dirty="0"/>
              <a:t>AI models can predict patient outcomes following humerus fracture treatment, providing valuable insights for clinicians in patient management and decision-making.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748D8AD6-7668-4566-8330-9B9D9FE341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CORE CONCEPT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9E266729-9591-491F-B5F1-A833CAFAD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258A4-93E7-48C4-BC13-30970DC65C9C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7798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2060"/>
                </a:solidFill>
              </a:rPr>
              <a:t>Research Article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>
            <a:normAutofit/>
          </a:bodyPr>
          <a:lstStyle/>
          <a:p>
            <a:r>
              <a:rPr lang="en-US" sz="3200" dirty="0"/>
              <a:t>Topic: A study on segments of the humerus and its clinical importance</a:t>
            </a:r>
          </a:p>
          <a:p>
            <a:r>
              <a:rPr lang="en-US" sz="3200" dirty="0"/>
              <a:t>Authors: Prasad  NC, </a:t>
            </a:r>
            <a:r>
              <a:rPr lang="en-US" sz="3200" dirty="0" err="1"/>
              <a:t>Shivashankarappa</a:t>
            </a:r>
            <a:r>
              <a:rPr lang="en-US" sz="3200" dirty="0"/>
              <a:t>  A,  Pavan P  </a:t>
            </a:r>
            <a:r>
              <a:rPr lang="en-US" sz="3200" dirty="0" err="1"/>
              <a:t>Havaldar</a:t>
            </a:r>
            <a:r>
              <a:rPr lang="en-US" sz="3200" dirty="0"/>
              <a:t>,  Shruthi BN, and Shaik Hussain Saheb.</a:t>
            </a:r>
          </a:p>
          <a:p>
            <a:r>
              <a:rPr lang="en-US" sz="3200" dirty="0"/>
              <a:t>Date: 2017</a:t>
            </a:r>
          </a:p>
          <a:p>
            <a:r>
              <a:rPr lang="en-US" sz="3200" dirty="0">
                <a:hlinkClick r:id="rId2"/>
              </a:rPr>
              <a:t>https://www.researchgate.net/publication/322279908_A_study_on_segments_of_humerus_and_its_clinical_importance</a:t>
            </a:r>
            <a:r>
              <a:rPr lang="en-US" sz="3200" dirty="0"/>
              <a:t>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CORE CONCEPT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3140906B-707E-4558-B872-C3B6AD35F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258A4-93E7-48C4-BC13-30970DC65C9C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8632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75E01EA0-EE29-42F7-A621-D47E01288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CORE CONCEPT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456A560A-93DA-4989-8883-DDBE78392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258A4-93E7-48C4-BC13-30970DC65C9C}" type="slidenum">
              <a:rPr lang="en-US" smtClean="0"/>
              <a:t>35</a:t>
            </a:fld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="" xmlns:a16="http://schemas.microsoft.com/office/drawing/2014/main" id="{7DD7D4C2-D841-D3C3-F8A2-620CCA698E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93" t="12157" r="13508" b="6535"/>
          <a:stretch/>
        </p:blipFill>
        <p:spPr>
          <a:xfrm>
            <a:off x="1967262" y="83035"/>
            <a:ext cx="8695247" cy="6774965"/>
          </a:xfrm>
        </p:spPr>
      </p:pic>
    </p:spTree>
    <p:extLst>
      <p:ext uri="{BB962C8B-B14F-4D97-AF65-F5344CB8AC3E}">
        <p14:creationId xmlns:p14="http://schemas.microsoft.com/office/powerpoint/2010/main" val="39544847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F444941-82AD-8756-B708-81276DF37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20395"/>
          </a:xfrm>
        </p:spPr>
        <p:txBody>
          <a:bodyPr>
            <a:normAutofit fontScale="90000"/>
          </a:bodyPr>
          <a:lstStyle/>
          <a:p>
            <a:r>
              <a:rPr lang="en-US" dirty="0"/>
              <a:t>Assessment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9975376-14EB-E44A-15C8-704F5502F8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985520"/>
            <a:ext cx="5181600" cy="5370830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sz="3800" b="1" dirty="0"/>
              <a:t>Q: The bicipital</a:t>
            </a:r>
            <a:r>
              <a:rPr lang="en-US" sz="3800" dirty="0"/>
              <a:t> </a:t>
            </a:r>
            <a:r>
              <a:rPr lang="en-US" sz="3800" b="1" dirty="0"/>
              <a:t>groove is </a:t>
            </a:r>
          </a:p>
          <a:p>
            <a:r>
              <a:rPr lang="en-US" sz="3800" dirty="0"/>
              <a:t>Horizontal groove between lesser and greater tubercles. </a:t>
            </a:r>
          </a:p>
          <a:p>
            <a:r>
              <a:rPr lang="en-US" sz="3800" dirty="0"/>
              <a:t>Contains ascending branch of the anterior circumflex humeral artery.</a:t>
            </a:r>
          </a:p>
          <a:p>
            <a:r>
              <a:rPr lang="en-US" sz="3800" dirty="0"/>
              <a:t>Is located in scapula</a:t>
            </a:r>
          </a:p>
          <a:p>
            <a:r>
              <a:rPr lang="en-US" sz="3800" dirty="0"/>
              <a:t>Gives insertion to sartorius</a:t>
            </a:r>
          </a:p>
          <a:p>
            <a:r>
              <a:rPr lang="en-US" sz="3800" dirty="0"/>
              <a:t>Latissimus dorsi in the roof of the groove.</a:t>
            </a:r>
          </a:p>
          <a:p>
            <a:pPr marL="0" indent="0">
              <a:buNone/>
            </a:pPr>
            <a:r>
              <a:rPr lang="en-US" sz="3800" b="1" dirty="0"/>
              <a:t>Q: About the middle of the humerus</a:t>
            </a:r>
          </a:p>
          <a:p>
            <a:r>
              <a:rPr lang="en-US" sz="3800" dirty="0"/>
              <a:t>Is crossed by the radial groove </a:t>
            </a:r>
          </a:p>
          <a:p>
            <a:r>
              <a:rPr lang="en-US" sz="3800" dirty="0"/>
              <a:t>Is crossed by the ulnar groove </a:t>
            </a:r>
          </a:p>
          <a:p>
            <a:r>
              <a:rPr lang="en-US" sz="3800" dirty="0"/>
              <a:t>Has insertion of the subscapularis</a:t>
            </a:r>
          </a:p>
          <a:p>
            <a:r>
              <a:rPr lang="en-US" sz="3800" dirty="0"/>
              <a:t>Has brachial artery crossing from backwards</a:t>
            </a:r>
          </a:p>
          <a:p>
            <a:r>
              <a:rPr lang="en-US" sz="3800" dirty="0"/>
              <a:t>Is the commonest site of fracture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0368269E-1408-0914-FC12-624DB2F0F8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985520"/>
            <a:ext cx="5181600" cy="5370830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sz="3600" b="1" dirty="0"/>
              <a:t>Q: </a:t>
            </a:r>
            <a:r>
              <a:rPr lang="en-US" sz="3600" b="1" dirty="0">
                <a:solidFill>
                  <a:schemeClr val="tx1"/>
                </a:solidFill>
                <a:effectLst/>
              </a:rPr>
              <a:t>The </a:t>
            </a:r>
            <a:r>
              <a:rPr lang="en-US" sz="3600" b="1" dirty="0"/>
              <a:t>upper end of the humerus presents the following features except</a:t>
            </a:r>
          </a:p>
          <a:p>
            <a:r>
              <a:rPr lang="en-US" sz="3600" dirty="0"/>
              <a:t>Head.</a:t>
            </a:r>
          </a:p>
          <a:p>
            <a:r>
              <a:rPr lang="en-US" sz="3600" dirty="0"/>
              <a:t>Neck.</a:t>
            </a:r>
          </a:p>
          <a:p>
            <a:r>
              <a:rPr lang="en-US" sz="3600" dirty="0"/>
              <a:t>Greater tubercle.</a:t>
            </a:r>
          </a:p>
          <a:p>
            <a:r>
              <a:rPr lang="en-US" sz="3600" dirty="0"/>
              <a:t>Lesser tubercle.</a:t>
            </a:r>
          </a:p>
          <a:p>
            <a:r>
              <a:rPr lang="en-US" sz="3600" dirty="0"/>
              <a:t>Capitulum</a:t>
            </a:r>
          </a:p>
          <a:p>
            <a:pPr marL="0" indent="0">
              <a:buNone/>
            </a:pPr>
            <a:r>
              <a:rPr lang="en-US" sz="3600" b="1" dirty="0">
                <a:solidFill>
                  <a:schemeClr val="tx1"/>
                </a:solidFill>
              </a:rPr>
              <a:t>Q: </a:t>
            </a:r>
            <a:r>
              <a:rPr lang="en-US" sz="3600" b="1" dirty="0"/>
              <a:t>The lower end of the humerus presents the features except:</a:t>
            </a:r>
          </a:p>
          <a:p>
            <a:r>
              <a:rPr lang="en-US" sz="3600" dirty="0"/>
              <a:t>Capitulum, a lateral rounded convex projection.</a:t>
            </a:r>
          </a:p>
          <a:p>
            <a:r>
              <a:rPr lang="en-US" sz="3600" dirty="0"/>
              <a:t>Trochlea, a medial pulley-shaped structure.</a:t>
            </a:r>
          </a:p>
          <a:p>
            <a:r>
              <a:rPr lang="en-US" sz="3600" dirty="0"/>
              <a:t>Radial fossa, a small fossa above the capitulum.</a:t>
            </a:r>
          </a:p>
          <a:p>
            <a:r>
              <a:rPr lang="en-US" sz="3600" dirty="0"/>
              <a:t>Coronoid fossa, a small fossa above the trochlea.</a:t>
            </a:r>
          </a:p>
          <a:p>
            <a:r>
              <a:rPr lang="en-US" sz="3600" dirty="0"/>
              <a:t>Greater tubercle</a:t>
            </a:r>
          </a:p>
          <a:p>
            <a:pPr marL="0" indent="0">
              <a:buNone/>
            </a:pPr>
            <a:endParaRPr lang="en-US" sz="2800" dirty="0">
              <a:solidFill>
                <a:schemeClr val="tx1"/>
              </a:solidFill>
              <a:effectLst/>
            </a:endParaRPr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E8C7DA6-25D5-9827-FA8B-CEFBC171B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CORE CONCEPT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AAA5489-57EA-0919-9AA0-747060A03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258A4-93E7-48C4-BC13-30970DC65C9C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4311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7337D907-468F-0376-3B6C-E7CBB8D39D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5D6AC7D-C029-2C30-9C84-026F78394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20395"/>
          </a:xfrm>
        </p:spPr>
        <p:txBody>
          <a:bodyPr>
            <a:normAutofit fontScale="90000"/>
          </a:bodyPr>
          <a:lstStyle/>
          <a:p>
            <a:r>
              <a:rPr lang="en-US" dirty="0"/>
              <a:t>Key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4B1753C-CA78-BCC0-759D-3E60C8E67A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985520"/>
            <a:ext cx="5181600" cy="5370830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sz="3800" b="1" dirty="0"/>
              <a:t>Q: The bicipital</a:t>
            </a:r>
            <a:r>
              <a:rPr lang="en-US" sz="3800" dirty="0"/>
              <a:t> </a:t>
            </a:r>
            <a:r>
              <a:rPr lang="en-US" sz="3800" b="1" dirty="0"/>
              <a:t>groove is </a:t>
            </a:r>
          </a:p>
          <a:p>
            <a:r>
              <a:rPr lang="en-US" sz="3800" dirty="0"/>
              <a:t>Horizontal groove between lesser and greater tubercles. </a:t>
            </a:r>
          </a:p>
          <a:p>
            <a:r>
              <a:rPr lang="en-US" sz="3800" dirty="0"/>
              <a:t>Contains ascending branch of the anterior circumflex humeral artery.</a:t>
            </a:r>
          </a:p>
          <a:p>
            <a:r>
              <a:rPr lang="en-US" sz="3800" dirty="0"/>
              <a:t>Is located in scapula</a:t>
            </a:r>
          </a:p>
          <a:p>
            <a:r>
              <a:rPr lang="en-US" sz="3800" dirty="0"/>
              <a:t>Gives insertion to sartorius</a:t>
            </a:r>
          </a:p>
          <a:p>
            <a:r>
              <a:rPr lang="en-US" sz="3800" dirty="0"/>
              <a:t>Latissimus dorsi in the roof of the groove.</a:t>
            </a:r>
          </a:p>
          <a:p>
            <a:pPr marL="0" indent="0">
              <a:buNone/>
            </a:pPr>
            <a:r>
              <a:rPr lang="en-US" sz="3800" b="1" dirty="0"/>
              <a:t>Q: About the middle of the humerus</a:t>
            </a:r>
          </a:p>
          <a:p>
            <a:r>
              <a:rPr lang="en-US" sz="3800" dirty="0"/>
              <a:t>Is crossed by the radial groove </a:t>
            </a:r>
          </a:p>
          <a:p>
            <a:r>
              <a:rPr lang="en-US" sz="3800" dirty="0"/>
              <a:t>Is crossed by the ulnar groove </a:t>
            </a:r>
          </a:p>
          <a:p>
            <a:r>
              <a:rPr lang="en-US" sz="3800" dirty="0"/>
              <a:t>Has insertion of the subscapularis</a:t>
            </a:r>
          </a:p>
          <a:p>
            <a:r>
              <a:rPr lang="en-US" sz="3800" dirty="0"/>
              <a:t>Has brachial artery crossing from backwards</a:t>
            </a:r>
          </a:p>
          <a:p>
            <a:r>
              <a:rPr lang="en-US" sz="3800" dirty="0"/>
              <a:t>Is the commonest site of fracture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13B2123D-CE0B-C3EC-12EA-CE498DD35A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985520"/>
            <a:ext cx="5181600" cy="5370830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sz="3600" b="1" dirty="0"/>
              <a:t>Q: </a:t>
            </a:r>
            <a:r>
              <a:rPr lang="en-US" sz="3600" b="1" dirty="0">
                <a:solidFill>
                  <a:schemeClr val="tx1"/>
                </a:solidFill>
                <a:effectLst/>
              </a:rPr>
              <a:t>The </a:t>
            </a:r>
            <a:r>
              <a:rPr lang="en-US" sz="3600" b="1" dirty="0"/>
              <a:t>upper end of the humerus presents the following features except</a:t>
            </a:r>
          </a:p>
          <a:p>
            <a:r>
              <a:rPr lang="en-US" sz="3600" dirty="0"/>
              <a:t>Head.</a:t>
            </a:r>
          </a:p>
          <a:p>
            <a:r>
              <a:rPr lang="en-US" sz="3600" dirty="0"/>
              <a:t>Neck.</a:t>
            </a:r>
          </a:p>
          <a:p>
            <a:r>
              <a:rPr lang="en-US" sz="3600" dirty="0"/>
              <a:t>Greater tubercle.</a:t>
            </a:r>
          </a:p>
          <a:p>
            <a:r>
              <a:rPr lang="en-US" sz="3600" dirty="0"/>
              <a:t>Lesser tubercle.</a:t>
            </a:r>
          </a:p>
          <a:p>
            <a:r>
              <a:rPr lang="en-US" sz="3600" dirty="0"/>
              <a:t>Capitulum</a:t>
            </a:r>
          </a:p>
          <a:p>
            <a:pPr marL="0" indent="0">
              <a:buNone/>
            </a:pPr>
            <a:r>
              <a:rPr lang="en-US" sz="3600" b="1" dirty="0">
                <a:solidFill>
                  <a:schemeClr val="tx1"/>
                </a:solidFill>
              </a:rPr>
              <a:t>Q: </a:t>
            </a:r>
            <a:r>
              <a:rPr lang="en-US" sz="3600" b="1" dirty="0"/>
              <a:t>The lower end of the humerus presents the features except:</a:t>
            </a:r>
          </a:p>
          <a:p>
            <a:r>
              <a:rPr lang="en-US" sz="3600" dirty="0"/>
              <a:t>Capitulum, a lateral rounded convex projection.</a:t>
            </a:r>
          </a:p>
          <a:p>
            <a:r>
              <a:rPr lang="en-US" sz="3600" dirty="0"/>
              <a:t>Trochlea, a medial pulley-shaped structure.</a:t>
            </a:r>
          </a:p>
          <a:p>
            <a:r>
              <a:rPr lang="en-US" sz="3600" dirty="0"/>
              <a:t>Radial fossa, a small fossa above the capitulum.</a:t>
            </a:r>
          </a:p>
          <a:p>
            <a:r>
              <a:rPr lang="en-US" sz="3600" dirty="0"/>
              <a:t>Coronoid fossa, a small fossa above the trochlea.</a:t>
            </a:r>
          </a:p>
          <a:p>
            <a:r>
              <a:rPr lang="en-US" sz="3600" dirty="0"/>
              <a:t>Greater tubercle</a:t>
            </a:r>
          </a:p>
          <a:p>
            <a:pPr marL="0" indent="0">
              <a:buNone/>
            </a:pPr>
            <a:endParaRPr lang="en-US" sz="2800" dirty="0">
              <a:solidFill>
                <a:schemeClr val="tx1"/>
              </a:solidFill>
              <a:effectLst/>
            </a:endParaRPr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A024090-2592-ABC5-1EE3-33BE601F5A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CORE CONCEPT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0C1F1B0-1C15-FE53-3D2D-8071DFC31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258A4-93E7-48C4-BC13-30970DC65C9C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52138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2060"/>
                </a:solidFill>
              </a:rPr>
              <a:t>Learning Resources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1.Clinically Oriented Anatomy by Keith Moore 9th edition.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2.Cunningham’s Manual of Practical Anatomy by G.J. </a:t>
            </a:r>
            <a:r>
              <a:rPr lang="en-US" dirty="0" err="1"/>
              <a:t>Romanes</a:t>
            </a:r>
            <a:r>
              <a:rPr lang="en-US" dirty="0"/>
              <a:t>, 16th edition, Vol-I, II and III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3. </a:t>
            </a:r>
            <a:r>
              <a:rPr lang="en-US" dirty="0">
                <a:hlinkClick r:id="rId2"/>
              </a:rPr>
              <a:t>http://www.anatomyzone.com</a:t>
            </a:r>
            <a:r>
              <a:rPr lang="en-US" dirty="0"/>
              <a:t>  3D anatomy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hlinkClick r:id="rId3"/>
              </a:rPr>
              <a:t>https://teachmeanatomy.info</a:t>
            </a:r>
            <a:r>
              <a:rPr lang="en-US" dirty="0"/>
              <a:t>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CORE CONCEPT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4CEEDCC5-CC9C-4680-BB1D-D92E2031C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258A4-93E7-48C4-BC13-30970DC65C9C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84290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87E28AF-BC4C-42AA-A5FA-1B4B3D77A8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2060"/>
                </a:solidFill>
              </a:rPr>
              <a:t>Use of Digital Library</a:t>
            </a:r>
            <a:endParaRPr lang="x-none" b="1" dirty="0">
              <a:solidFill>
                <a:srgbClr val="00206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ACEF952-C05E-4B01-A9B7-87C7738F59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3000" dirty="0">
                <a:solidFill>
                  <a:schemeClr val="tx1"/>
                </a:solidFill>
              </a:rPr>
              <a:t>1. Go to the website of HEC National Digital Library.</a:t>
            </a:r>
          </a:p>
          <a:p>
            <a:pPr marL="0" indent="0">
              <a:buNone/>
            </a:pPr>
            <a:r>
              <a:rPr lang="en-US" sz="3000" dirty="0">
                <a:solidFill>
                  <a:schemeClr val="tx1"/>
                </a:solidFill>
              </a:rPr>
              <a:t>2. On the Home Page, click on the INSTITUTES.</a:t>
            </a:r>
          </a:p>
          <a:p>
            <a:pPr marL="0" indent="0">
              <a:buNone/>
            </a:pPr>
            <a:r>
              <a:rPr lang="en-US" sz="3000" dirty="0">
                <a:solidFill>
                  <a:schemeClr val="tx1"/>
                </a:solidFill>
              </a:rPr>
              <a:t>3. A page will appear showing the universities from the Public and Private Sector and other Institutes that have access to HEC National Digital Library HNDL.</a:t>
            </a:r>
          </a:p>
          <a:p>
            <a:pPr marL="0" indent="0">
              <a:buNone/>
            </a:pPr>
            <a:r>
              <a:rPr lang="en-US" sz="3000" dirty="0">
                <a:solidFill>
                  <a:schemeClr val="tx1"/>
                </a:solidFill>
              </a:rPr>
              <a:t>4. Select your desired Institute.</a:t>
            </a:r>
          </a:p>
          <a:p>
            <a:pPr marL="0" indent="0">
              <a:buNone/>
            </a:pPr>
            <a:r>
              <a:rPr lang="en-US" sz="3000" dirty="0">
                <a:solidFill>
                  <a:schemeClr val="tx1"/>
                </a:solidFill>
              </a:rPr>
              <a:t>5. A page will appear showing the resources of the institution</a:t>
            </a:r>
          </a:p>
          <a:p>
            <a:pPr marL="0" indent="0">
              <a:buNone/>
            </a:pPr>
            <a:r>
              <a:rPr lang="en-US" sz="3000" dirty="0">
                <a:solidFill>
                  <a:schemeClr val="tx1"/>
                </a:solidFill>
              </a:rPr>
              <a:t>6. Journals and Research will appear</a:t>
            </a:r>
          </a:p>
          <a:p>
            <a:pPr marL="0" indent="0">
              <a:buNone/>
            </a:pPr>
            <a:r>
              <a:rPr lang="en-US" sz="3000" dirty="0">
                <a:solidFill>
                  <a:schemeClr val="tx1"/>
                </a:solidFill>
              </a:rPr>
              <a:t>7. You can find a Journal by clicking on JOURNALS AND DATABASE and entering a keyword to search for your desired journal.</a:t>
            </a:r>
            <a:endParaRPr lang="en-US" sz="3000" dirty="0"/>
          </a:p>
          <a:p>
            <a:pPr marL="0" indent="0">
              <a:buNone/>
            </a:pPr>
            <a:endParaRPr lang="x-non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C367F7BB-06A4-449B-8D90-02E9C1A43C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CORE CONCEPT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ECCEA920-CF75-425A-AFF8-997C31E88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258A4-93E7-48C4-BC13-30970DC65C9C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670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104900"/>
            <a:ext cx="8001000" cy="544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752600" y="304800"/>
            <a:ext cx="86868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prstClr val="black"/>
                </a:solidFill>
                <a:latin typeface="Calibri" panose="020F0502020204030204"/>
              </a:rPr>
              <a:t>Professor Umar Model of Integrated Lecture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/>
              <a:t>4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925839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8800" dirty="0"/>
              <a:t>Thank You!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CORE CONCEPT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59064760-7B93-4359-9EC6-C424806A6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258A4-93E7-48C4-BC13-30970DC65C9C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8668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F444941-82AD-8756-B708-81276DF37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20395"/>
          </a:xfrm>
        </p:spPr>
        <p:txBody>
          <a:bodyPr>
            <a:normAutofit fontScale="90000"/>
          </a:bodyPr>
          <a:lstStyle/>
          <a:p>
            <a:r>
              <a:rPr lang="en-US" dirty="0"/>
              <a:t>Assessment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9975376-14EB-E44A-15C8-704F5502F8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985520"/>
            <a:ext cx="5181600" cy="5370830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sz="3800" b="1" dirty="0"/>
              <a:t>Q: The bicipital</a:t>
            </a:r>
            <a:r>
              <a:rPr lang="en-US" sz="3800" dirty="0"/>
              <a:t> </a:t>
            </a:r>
            <a:r>
              <a:rPr lang="en-US" sz="3800" b="1" dirty="0"/>
              <a:t>groove is </a:t>
            </a:r>
          </a:p>
          <a:p>
            <a:r>
              <a:rPr lang="en-US" sz="3800" dirty="0"/>
              <a:t>Horizontal groove between lesser and greater tubercles. </a:t>
            </a:r>
          </a:p>
          <a:p>
            <a:r>
              <a:rPr lang="en-US" sz="3800" dirty="0"/>
              <a:t>Contains ascending branch of the anterior circumflex humeral artery.</a:t>
            </a:r>
          </a:p>
          <a:p>
            <a:r>
              <a:rPr lang="en-US" sz="3800" dirty="0"/>
              <a:t>Is located in scapula</a:t>
            </a:r>
          </a:p>
          <a:p>
            <a:r>
              <a:rPr lang="en-US" sz="3800" dirty="0"/>
              <a:t>Gives insertion to sartorius</a:t>
            </a:r>
          </a:p>
          <a:p>
            <a:r>
              <a:rPr lang="en-US" sz="3800" dirty="0"/>
              <a:t>Latissimus dorsi in the roof of the groove.</a:t>
            </a:r>
          </a:p>
          <a:p>
            <a:pPr marL="0" indent="0">
              <a:buNone/>
            </a:pPr>
            <a:r>
              <a:rPr lang="en-US" sz="3800" b="1" dirty="0"/>
              <a:t>Q: About the middle of the humerus</a:t>
            </a:r>
          </a:p>
          <a:p>
            <a:r>
              <a:rPr lang="en-US" sz="3800" dirty="0"/>
              <a:t>Is crossed by the radial groove </a:t>
            </a:r>
          </a:p>
          <a:p>
            <a:r>
              <a:rPr lang="en-US" sz="3800" dirty="0"/>
              <a:t>Is crossed by the ulnar groove </a:t>
            </a:r>
          </a:p>
          <a:p>
            <a:r>
              <a:rPr lang="en-US" sz="3800" dirty="0"/>
              <a:t>Has insertion of the subscapularis</a:t>
            </a:r>
          </a:p>
          <a:p>
            <a:r>
              <a:rPr lang="en-US" sz="3800" dirty="0"/>
              <a:t>Has brachial artery crossing from backwards</a:t>
            </a:r>
          </a:p>
          <a:p>
            <a:r>
              <a:rPr lang="en-US" sz="3800" dirty="0"/>
              <a:t>Is the commonest site of fracture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0368269E-1408-0914-FC12-624DB2F0F8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985520"/>
            <a:ext cx="5181600" cy="5370830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sz="3600" b="1" dirty="0"/>
              <a:t>Q: </a:t>
            </a:r>
            <a:r>
              <a:rPr lang="en-US" sz="3600" b="1" dirty="0">
                <a:solidFill>
                  <a:schemeClr val="tx1"/>
                </a:solidFill>
                <a:effectLst/>
              </a:rPr>
              <a:t>The </a:t>
            </a:r>
            <a:r>
              <a:rPr lang="en-US" sz="3600" b="1" dirty="0"/>
              <a:t>upper end of the humerus presents the following features except</a:t>
            </a:r>
          </a:p>
          <a:p>
            <a:r>
              <a:rPr lang="en-US" sz="3600" dirty="0"/>
              <a:t>Head.</a:t>
            </a:r>
          </a:p>
          <a:p>
            <a:r>
              <a:rPr lang="en-US" sz="3600" dirty="0"/>
              <a:t>Neck.</a:t>
            </a:r>
          </a:p>
          <a:p>
            <a:r>
              <a:rPr lang="en-US" sz="3600" dirty="0"/>
              <a:t>Greater tubercle.</a:t>
            </a:r>
          </a:p>
          <a:p>
            <a:r>
              <a:rPr lang="en-US" sz="3600" dirty="0"/>
              <a:t>Lesser tubercle.</a:t>
            </a:r>
          </a:p>
          <a:p>
            <a:r>
              <a:rPr lang="en-US" sz="3600" dirty="0"/>
              <a:t>Capitulum</a:t>
            </a:r>
          </a:p>
          <a:p>
            <a:pPr marL="0" indent="0">
              <a:buNone/>
            </a:pPr>
            <a:r>
              <a:rPr lang="en-US" sz="3600" b="1" dirty="0">
                <a:solidFill>
                  <a:schemeClr val="tx1"/>
                </a:solidFill>
              </a:rPr>
              <a:t>Q: </a:t>
            </a:r>
            <a:r>
              <a:rPr lang="en-US" sz="3600" b="1" dirty="0"/>
              <a:t>The lower end of the humerus presents the features except:</a:t>
            </a:r>
          </a:p>
          <a:p>
            <a:r>
              <a:rPr lang="en-US" sz="3600" dirty="0"/>
              <a:t>Capitulum, a lateral rounded convex projection.</a:t>
            </a:r>
          </a:p>
          <a:p>
            <a:r>
              <a:rPr lang="en-US" sz="3600" dirty="0"/>
              <a:t>Trochlea, a medial pulley-shaped structure.</a:t>
            </a:r>
          </a:p>
          <a:p>
            <a:r>
              <a:rPr lang="en-US" sz="3600" dirty="0"/>
              <a:t>Radial fossa, a small fossa above the capitulum.</a:t>
            </a:r>
          </a:p>
          <a:p>
            <a:r>
              <a:rPr lang="en-US" sz="3600" dirty="0"/>
              <a:t>Coronoid fossa, a small fossa above the trochlea.</a:t>
            </a:r>
          </a:p>
          <a:p>
            <a:r>
              <a:rPr lang="en-US" sz="3600" dirty="0"/>
              <a:t>Greater tubercle</a:t>
            </a:r>
          </a:p>
          <a:p>
            <a:pPr marL="0" indent="0">
              <a:buNone/>
            </a:pPr>
            <a:endParaRPr lang="en-US" sz="2800" dirty="0">
              <a:solidFill>
                <a:schemeClr val="tx1"/>
              </a:solidFill>
              <a:effectLst/>
            </a:endParaRPr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E8C7DA6-25D5-9827-FA8B-CEFBC171B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CORE CONCEPT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AAA5489-57EA-0919-9AA0-747060A03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258A4-93E7-48C4-BC13-30970DC65C9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7771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91515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Learning 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05840"/>
            <a:ext cx="11277600" cy="5401310"/>
          </a:xfrm>
        </p:spPr>
        <p:txBody>
          <a:bodyPr>
            <a:normAutofit fontScale="92500" lnSpcReduction="20000"/>
          </a:bodyPr>
          <a:lstStyle/>
          <a:p>
            <a:pPr marL="514350" indent="-514350">
              <a:buAutoNum type="arabicPeriod"/>
            </a:pPr>
            <a:r>
              <a:rPr lang="en-US" dirty="0"/>
              <a:t>Determine the side</a:t>
            </a:r>
          </a:p>
          <a:p>
            <a:pPr marL="514350" indent="-514350">
              <a:buAutoNum type="arabicPeriod"/>
            </a:pPr>
            <a:r>
              <a:rPr lang="en-US" dirty="0"/>
              <a:t>Demonstrate anatomical position, general features, attachments, and articulation (shoulder and elbow).</a:t>
            </a:r>
          </a:p>
          <a:p>
            <a:pPr marL="514350" indent="-514350">
              <a:buAutoNum type="arabicPeriod"/>
            </a:pPr>
            <a:r>
              <a:rPr lang="en-US" dirty="0"/>
              <a:t>Describe the importance of anatomical and surgical neck of the humerus.</a:t>
            </a:r>
          </a:p>
          <a:p>
            <a:pPr marL="514350" indent="-514350">
              <a:buAutoNum type="arabicPeriod"/>
            </a:pPr>
            <a:r>
              <a:rPr lang="en-US" dirty="0"/>
              <a:t>Correlate axillary, radial, median, and ulnar nerve damage with respect to various fractures of the humerus.</a:t>
            </a:r>
          </a:p>
          <a:p>
            <a:pPr marL="514350" indent="-514350">
              <a:buAutoNum type="arabicPeriod"/>
            </a:pPr>
            <a:r>
              <a:rPr lang="en-US" dirty="0"/>
              <a:t>Describe the significance of the bicipital groove, angle of humeral torsion, and carrying angle.</a:t>
            </a:r>
          </a:p>
          <a:p>
            <a:pPr marL="514350" indent="-514350">
              <a:buAutoNum type="arabicPeriod"/>
            </a:pPr>
            <a:r>
              <a:rPr lang="en-US" dirty="0"/>
              <a:t>Discuss ossification and fractures. </a:t>
            </a:r>
          </a:p>
          <a:p>
            <a:pPr marL="514350" indent="-514350">
              <a:buAutoNum type="arabicPeriod"/>
            </a:pPr>
            <a:r>
              <a:rPr lang="en-US" dirty="0"/>
              <a:t>Understand the curative and preventive healthcare measures.</a:t>
            </a:r>
          </a:p>
          <a:p>
            <a:pPr marL="514350" indent="-514350">
              <a:buAutoNum type="arabicPeriod"/>
            </a:pPr>
            <a:r>
              <a:rPr lang="en-US" dirty="0"/>
              <a:t>Apply the strategic use of artificial intelligence in healthcare. </a:t>
            </a:r>
          </a:p>
          <a:p>
            <a:pPr marL="514350" indent="-514350">
              <a:buAutoNum type="arabicPeriod"/>
            </a:pPr>
            <a:r>
              <a:rPr lang="en-US" dirty="0"/>
              <a:t>Practice principles of bioethics.</a:t>
            </a:r>
          </a:p>
          <a:p>
            <a:pPr marL="514350" indent="-514350">
              <a:buAutoNum type="arabicPeriod"/>
            </a:pPr>
            <a:r>
              <a:rPr lang="en-US" dirty="0"/>
              <a:t>Use the HEC digital library.</a:t>
            </a:r>
          </a:p>
          <a:p>
            <a:pPr marL="514350" indent="-514350">
              <a:buAutoNum type="arabicPeriod"/>
            </a:pPr>
            <a:r>
              <a:rPr lang="en-US" dirty="0"/>
              <a:t>Read a relevant research article.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CORE CONCEPT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8EF29C07-7AC2-49AF-A468-7FD33E1C7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258A4-93E7-48C4-BC13-30970DC65C9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0709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1817CA6-3D33-4CEE-9B00-76C8FEC85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97977"/>
            <a:ext cx="10515600" cy="1289407"/>
          </a:xfrm>
        </p:spPr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                       </a:t>
            </a:r>
            <a:r>
              <a:rPr lang="en-US" sz="6000" b="1" dirty="0">
                <a:solidFill>
                  <a:srgbClr val="002060"/>
                </a:solidFill>
              </a:rPr>
              <a:t>Core Concept</a:t>
            </a:r>
            <a:endParaRPr lang="x-none" sz="6000" b="1" dirty="0">
              <a:solidFill>
                <a:srgbClr val="00206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C2DE296-42B3-47AA-A499-9E6C079E4A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960" y="3088641"/>
            <a:ext cx="10515600" cy="2406347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No of Slides - 15</a:t>
            </a:r>
            <a:endParaRPr lang="x-non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3CE687B7-2BFB-46BE-804B-47DC3EE10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CORE CONCEPT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F3F4C8FD-48DD-4A2E-90A9-0F4B1ECD7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258A4-93E7-48C4-BC13-30970DC65C9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5978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3D2A1F7-8C3C-CCED-3319-19D1C0912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Anatomical Position And Side Determination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BF4AD5B-1BDB-84CF-7661-1350727F5E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The </a:t>
            </a:r>
            <a:r>
              <a:rPr lang="en-US" sz="3200" b="1" dirty="0"/>
              <a:t>rounded head </a:t>
            </a:r>
            <a:r>
              <a:rPr lang="en-US" sz="3200" dirty="0"/>
              <a:t>at the upper end faces medially, backward, and upwards.</a:t>
            </a:r>
          </a:p>
          <a:p>
            <a:r>
              <a:rPr lang="en-US" sz="3200" dirty="0"/>
              <a:t>The </a:t>
            </a:r>
            <a:r>
              <a:rPr lang="en-US" sz="3200" b="1" dirty="0"/>
              <a:t>lesser tubercle, greater tubercle, </a:t>
            </a:r>
            <a:r>
              <a:rPr lang="en-US" sz="3200" dirty="0"/>
              <a:t>and </a:t>
            </a:r>
            <a:r>
              <a:rPr lang="en-US" sz="3200" b="1" dirty="0"/>
              <a:t>vertical groove </a:t>
            </a:r>
            <a:r>
              <a:rPr lang="en-US" sz="3200" dirty="0"/>
              <a:t>at the upper-end face anteriorly.</a:t>
            </a:r>
          </a:p>
          <a:p>
            <a:r>
              <a:rPr lang="en-US" sz="3200" dirty="0"/>
              <a:t>The </a:t>
            </a:r>
            <a:r>
              <a:rPr lang="en-US" sz="3200" b="1" dirty="0"/>
              <a:t>olecranon fossa </a:t>
            </a:r>
            <a:r>
              <a:rPr lang="en-US" sz="3200" dirty="0"/>
              <a:t>on the lower flattened end faces posteriorly.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3B214EB1-3021-59DA-5412-6B55444C07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CORE CONCEPT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3EE74958-081F-5EF7-7CD0-6737026D2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258A4-93E7-48C4-BC13-30970DC65C9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3294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="" xmlns:a16="http://schemas.microsoft.com/office/drawing/2014/main" id="{A511315D-6C66-CD0D-7A15-3035CBF30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CORE CONCEPT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469B7AD9-3C8F-E966-DC96-23A534905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258A4-93E7-48C4-BC13-30970DC65C9C}" type="slidenum">
              <a:rPr lang="en-US" smtClean="0"/>
              <a:t>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A0BE8B4-9EE1-7602-5766-86318C8855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83" t="36000" r="63583" b="5926"/>
          <a:stretch/>
        </p:blipFill>
        <p:spPr>
          <a:xfrm>
            <a:off x="3374981" y="53649"/>
            <a:ext cx="5442037" cy="6750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8950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829</TotalTime>
  <Words>1346</Words>
  <Application>Microsoft Office PowerPoint</Application>
  <PresentationFormat>Custom</PresentationFormat>
  <Paragraphs>268</Paragraphs>
  <Slides>40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1" baseType="lpstr">
      <vt:lpstr>Office Theme</vt:lpstr>
      <vt:lpstr>PowerPoint Presentation</vt:lpstr>
      <vt:lpstr>Humerus Bone</vt:lpstr>
      <vt:lpstr>Vision; The Dream/Tomorrow</vt:lpstr>
      <vt:lpstr>PowerPoint Presentation</vt:lpstr>
      <vt:lpstr>Assessment </vt:lpstr>
      <vt:lpstr>Learning Objectives</vt:lpstr>
      <vt:lpstr>                       Core Concept</vt:lpstr>
      <vt:lpstr>Anatomical Position And Side Determination</vt:lpstr>
      <vt:lpstr>PowerPoint Presentation</vt:lpstr>
      <vt:lpstr>Features</vt:lpstr>
      <vt:lpstr>PowerPoint Presentation</vt:lpstr>
      <vt:lpstr>PowerPoint Presentation</vt:lpstr>
      <vt:lpstr>PowerPoint Presentation</vt:lpstr>
      <vt:lpstr>Cont.</vt:lpstr>
      <vt:lpstr>PowerPoint Presentation</vt:lpstr>
      <vt:lpstr>PowerPoint Presentation</vt:lpstr>
      <vt:lpstr>Cont.</vt:lpstr>
      <vt:lpstr>PowerPoint Presentation</vt:lpstr>
      <vt:lpstr>PowerPoint Presentation</vt:lpstr>
      <vt:lpstr>Muscle Attachment</vt:lpstr>
      <vt:lpstr>PowerPoint Presentation</vt:lpstr>
      <vt:lpstr>PowerPoint Presentation</vt:lpstr>
      <vt:lpstr>Vertical Integration</vt:lpstr>
      <vt:lpstr>Fractures of Humerus </vt:lpstr>
      <vt:lpstr>Cont.</vt:lpstr>
      <vt:lpstr>Cont.</vt:lpstr>
      <vt:lpstr>Cont.</vt:lpstr>
      <vt:lpstr>PowerPoint Presentation</vt:lpstr>
      <vt:lpstr>PowerPoint Presentation</vt:lpstr>
      <vt:lpstr>Spiral Integration</vt:lpstr>
      <vt:lpstr>Biomedical Ethics</vt:lpstr>
      <vt:lpstr>Family Medicine</vt:lpstr>
      <vt:lpstr>Artificial Intelligence</vt:lpstr>
      <vt:lpstr>Research Article</vt:lpstr>
      <vt:lpstr>PowerPoint Presentation</vt:lpstr>
      <vt:lpstr>Assessment </vt:lpstr>
      <vt:lpstr>Key </vt:lpstr>
      <vt:lpstr>Learning Resources</vt:lpstr>
      <vt:lpstr>Use of Digital Library</vt:lpstr>
      <vt:lpstr>Thank You!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Anatomicomedical Terminologies(position and planes)</dc:title>
  <dc:creator>Zeneara Saqib</dc:creator>
  <cp:lastModifiedBy>Dr Raza</cp:lastModifiedBy>
  <cp:revision>154</cp:revision>
  <dcterms:created xsi:type="dcterms:W3CDTF">2023-02-03T17:13:32Z</dcterms:created>
  <dcterms:modified xsi:type="dcterms:W3CDTF">2025-02-28T05:12:36Z</dcterms:modified>
</cp:coreProperties>
</file>