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55"/>
  </p:notesMasterIdLst>
  <p:sldIdLst>
    <p:sldId id="256" r:id="rId2"/>
    <p:sldId id="564" r:id="rId3"/>
    <p:sldId id="322" r:id="rId4"/>
    <p:sldId id="257" r:id="rId5"/>
    <p:sldId id="407" r:id="rId6"/>
    <p:sldId id="371" r:id="rId7"/>
    <p:sldId id="362" r:id="rId8"/>
    <p:sldId id="361" r:id="rId9"/>
    <p:sldId id="400" r:id="rId10"/>
    <p:sldId id="360" r:id="rId11"/>
    <p:sldId id="397" r:id="rId12"/>
    <p:sldId id="363" r:id="rId13"/>
    <p:sldId id="372" r:id="rId14"/>
    <p:sldId id="373" r:id="rId15"/>
    <p:sldId id="374" r:id="rId16"/>
    <p:sldId id="375" r:id="rId17"/>
    <p:sldId id="408" r:id="rId18"/>
    <p:sldId id="409" r:id="rId19"/>
    <p:sldId id="377" r:id="rId20"/>
    <p:sldId id="378" r:id="rId21"/>
    <p:sldId id="406" r:id="rId22"/>
    <p:sldId id="380" r:id="rId23"/>
    <p:sldId id="410" r:id="rId24"/>
    <p:sldId id="382" r:id="rId25"/>
    <p:sldId id="383" r:id="rId26"/>
    <p:sldId id="384" r:id="rId27"/>
    <p:sldId id="386" r:id="rId28"/>
    <p:sldId id="401" r:id="rId29"/>
    <p:sldId id="387" r:id="rId30"/>
    <p:sldId id="388" r:id="rId31"/>
    <p:sldId id="389" r:id="rId32"/>
    <p:sldId id="402" r:id="rId33"/>
    <p:sldId id="390" r:id="rId34"/>
    <p:sldId id="391" r:id="rId35"/>
    <p:sldId id="394" r:id="rId36"/>
    <p:sldId id="399" r:id="rId37"/>
    <p:sldId id="396" r:id="rId38"/>
    <p:sldId id="262" r:id="rId39"/>
    <p:sldId id="326" r:id="rId40"/>
    <p:sldId id="330" r:id="rId41"/>
    <p:sldId id="342" r:id="rId42"/>
    <p:sldId id="263" r:id="rId43"/>
    <p:sldId id="265" r:id="rId44"/>
    <p:sldId id="264" r:id="rId45"/>
    <p:sldId id="327" r:id="rId46"/>
    <p:sldId id="266" r:id="rId47"/>
    <p:sldId id="267" r:id="rId48"/>
    <p:sldId id="350" r:id="rId49"/>
    <p:sldId id="351" r:id="rId50"/>
    <p:sldId id="280" r:id="rId51"/>
    <p:sldId id="277" r:id="rId52"/>
    <p:sldId id="295" r:id="rId53"/>
    <p:sldId id="288" r:id="rId5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78660" autoAdjust="0"/>
  </p:normalViewPr>
  <p:slideViewPr>
    <p:cSldViewPr>
      <p:cViewPr varScale="1">
        <p:scale>
          <a:sx n="61" d="100"/>
          <a:sy n="61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" loCatId="cycle" qsTypeId="urn:microsoft.com/office/officeart/2005/8/quickstyle/3d5" qsCatId="3D" csTypeId="urn:microsoft.com/office/officeart/2005/8/colors/accent1_2" csCatId="accent1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>
              <a:latin typeface="Arial Black" pitchFamily="34" charset="0"/>
            </a:rPr>
            <a:t>Truth</a:t>
          </a:r>
          <a:r>
            <a:rPr lang="en-US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1641" custLinFactNeighborY="-8205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14632" custLinFactNeighborY="-8552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6F8C104-B3EF-4F78-BC95-1F9F23C236A8}" type="presOf" srcId="{399ACE2F-90C5-48B1-9E65-700A32562848}" destId="{23DC08E4-3725-4448-BFFF-1CCEA2F2987E}" srcOrd="1" destOrd="0" presId="urn:microsoft.com/office/officeart/2005/8/layout/gear1"/>
    <dgm:cxn modelId="{668C1721-4342-496F-A00B-948AF1F6E32A}" type="presOf" srcId="{663C1E13-76F9-4B70-A2F2-CA23180743CE}" destId="{4822A78E-EAEC-401F-941A-3A84E13E2357}" srcOrd="2" destOrd="0" presId="urn:microsoft.com/office/officeart/2005/8/layout/gear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F053BD5B-1941-4B93-B892-5CD937D849CA}" type="presOf" srcId="{DA82EADB-2721-42A0-95EA-F9B5521A38A6}" destId="{A09CEA93-9338-4361-A5E6-CF85B6019F5A}" srcOrd="0" destOrd="0" presId="urn:microsoft.com/office/officeart/2005/8/layout/gear1"/>
    <dgm:cxn modelId="{C1B9085C-9448-4F63-A912-D0EA4F072976}" type="presOf" srcId="{663C1E13-76F9-4B70-A2F2-CA23180743CE}" destId="{93300324-D62F-4E58-B882-734182BDB462}" srcOrd="0" destOrd="0" presId="urn:microsoft.com/office/officeart/2005/8/layout/gear1"/>
    <dgm:cxn modelId="{6746F861-B71F-47C4-A7FC-110FB333155A}" type="presOf" srcId="{DACAB5BA-B8B4-4D66-8B11-1D02259E020B}" destId="{B6B6B41B-120B-4968-AB6A-FC6E7C8EF3C0}" srcOrd="1" destOrd="0" presId="urn:microsoft.com/office/officeart/2005/8/layout/gear1"/>
    <dgm:cxn modelId="{14594466-4D0E-4590-A274-46136C88B9B1}" type="presOf" srcId="{399ACE2F-90C5-48B1-9E65-700A32562848}" destId="{9815588C-16D0-4475-B64C-847FC87C8C32}" srcOrd="3" destOrd="0" presId="urn:microsoft.com/office/officeart/2005/8/layout/gear1"/>
    <dgm:cxn modelId="{7871B870-CBE2-45BC-B2D9-2D91AE7708A0}" type="presOf" srcId="{F9CEBA05-2F10-437E-89B2-54F4D9FAF478}" destId="{5ED88519-AC6C-4AA3-B76D-812B93A167E4}" srcOrd="0" destOrd="0" presId="urn:microsoft.com/office/officeart/2005/8/layout/gear1"/>
    <dgm:cxn modelId="{705B8D8B-E1A9-4EE8-A99C-101B11BC59F1}" type="presOf" srcId="{399ACE2F-90C5-48B1-9E65-700A32562848}" destId="{7D3EFDB4-E5D1-439A-86D8-1FCF80D959BA}" srcOrd="2" destOrd="0" presId="urn:microsoft.com/office/officeart/2005/8/layout/gear1"/>
    <dgm:cxn modelId="{FAC9729C-08C1-4501-A4FF-914CB8B3DF4B}" type="presOf" srcId="{DACAB5BA-B8B4-4D66-8B11-1D02259E020B}" destId="{87622A90-D0D8-4EA3-BC0D-D537801AF2B1}" srcOrd="0" destOrd="0" presId="urn:microsoft.com/office/officeart/2005/8/layout/gear1"/>
    <dgm:cxn modelId="{9333F39F-F15C-4D5B-B3B9-7E2C7F12DA81}" type="presOf" srcId="{399ACE2F-90C5-48B1-9E65-700A32562848}" destId="{59EDF28D-6C67-49D0-B5A1-DE5C3CBA2292}" srcOrd="0" destOrd="0" presId="urn:microsoft.com/office/officeart/2005/8/layout/gear1"/>
    <dgm:cxn modelId="{41AA8AA2-ED6C-4D0E-AC27-E55555198CD6}" type="presOf" srcId="{188C389E-9423-41DE-9C5E-D4A7E95C7E62}" destId="{6DF3A3A0-5919-4E69-80DD-61760D6340A0}" srcOrd="0" destOrd="0" presId="urn:microsoft.com/office/officeart/2005/8/layout/gear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2DC427C5-8E36-4651-B870-87F22DD7F683}" type="presOf" srcId="{663C1E13-76F9-4B70-A2F2-CA23180743CE}" destId="{B9330EE9-43E4-4FD4-8144-E92B1DD0FCDF}" srcOrd="1" destOrd="0" presId="urn:microsoft.com/office/officeart/2005/8/layout/gear1"/>
    <dgm:cxn modelId="{AA7CE4E1-915E-4501-91F0-3F02E081267D}" type="presOf" srcId="{DACAB5BA-B8B4-4D66-8B11-1D02259E020B}" destId="{8BC64EA7-2794-42B6-96C9-F39A52CB985A}" srcOrd="2" destOrd="0" presId="urn:microsoft.com/office/officeart/2005/8/layout/gear1"/>
    <dgm:cxn modelId="{C4669EEB-B25F-48C8-985E-DC256AA3B435}" type="presOf" srcId="{23718C41-0A1F-40BF-86BE-8A5476EC271E}" destId="{398423B3-DD54-4226-99D7-017EFC1488DF}" srcOrd="0" destOrd="0" presId="urn:microsoft.com/office/officeart/2005/8/layout/gear1"/>
    <dgm:cxn modelId="{DDDFCE21-2E40-462A-8589-719DBB85D00E}" type="presParOf" srcId="{5ED88519-AC6C-4AA3-B76D-812B93A167E4}" destId="{87622A90-D0D8-4EA3-BC0D-D537801AF2B1}" srcOrd="0" destOrd="0" presId="urn:microsoft.com/office/officeart/2005/8/layout/gear1"/>
    <dgm:cxn modelId="{9A40A722-1EE7-4F5D-B0A2-60F564F5D725}" type="presParOf" srcId="{5ED88519-AC6C-4AA3-B76D-812B93A167E4}" destId="{B6B6B41B-120B-4968-AB6A-FC6E7C8EF3C0}" srcOrd="1" destOrd="0" presId="urn:microsoft.com/office/officeart/2005/8/layout/gear1"/>
    <dgm:cxn modelId="{4BFE6983-EB2F-488D-9E22-8E8AD0108D53}" type="presParOf" srcId="{5ED88519-AC6C-4AA3-B76D-812B93A167E4}" destId="{8BC64EA7-2794-42B6-96C9-F39A52CB985A}" srcOrd="2" destOrd="0" presId="urn:microsoft.com/office/officeart/2005/8/layout/gear1"/>
    <dgm:cxn modelId="{AAF8A552-830D-45D7-A168-5E979B8B4F56}" type="presParOf" srcId="{5ED88519-AC6C-4AA3-B76D-812B93A167E4}" destId="{93300324-D62F-4E58-B882-734182BDB462}" srcOrd="3" destOrd="0" presId="urn:microsoft.com/office/officeart/2005/8/layout/gear1"/>
    <dgm:cxn modelId="{F5E317E4-2558-4678-9427-2D2F7EBDCCDD}" type="presParOf" srcId="{5ED88519-AC6C-4AA3-B76D-812B93A167E4}" destId="{B9330EE9-43E4-4FD4-8144-E92B1DD0FCDF}" srcOrd="4" destOrd="0" presId="urn:microsoft.com/office/officeart/2005/8/layout/gear1"/>
    <dgm:cxn modelId="{592434CE-ACE1-4050-BFDC-257D6DD7BC96}" type="presParOf" srcId="{5ED88519-AC6C-4AA3-B76D-812B93A167E4}" destId="{4822A78E-EAEC-401F-941A-3A84E13E2357}" srcOrd="5" destOrd="0" presId="urn:microsoft.com/office/officeart/2005/8/layout/gear1"/>
    <dgm:cxn modelId="{EB71BF43-B7A8-47B1-A1FC-5D0652E18E27}" type="presParOf" srcId="{5ED88519-AC6C-4AA3-B76D-812B93A167E4}" destId="{59EDF28D-6C67-49D0-B5A1-DE5C3CBA2292}" srcOrd="6" destOrd="0" presId="urn:microsoft.com/office/officeart/2005/8/layout/gear1"/>
    <dgm:cxn modelId="{57BCA9F7-A44A-4C5F-9400-25C0E7D0336D}" type="presParOf" srcId="{5ED88519-AC6C-4AA3-B76D-812B93A167E4}" destId="{23DC08E4-3725-4448-BFFF-1CCEA2F2987E}" srcOrd="7" destOrd="0" presId="urn:microsoft.com/office/officeart/2005/8/layout/gear1"/>
    <dgm:cxn modelId="{89415072-5F67-4278-B76B-98DD6E561944}" type="presParOf" srcId="{5ED88519-AC6C-4AA3-B76D-812B93A167E4}" destId="{7D3EFDB4-E5D1-439A-86D8-1FCF80D959BA}" srcOrd="8" destOrd="0" presId="urn:microsoft.com/office/officeart/2005/8/layout/gear1"/>
    <dgm:cxn modelId="{0F0D6CCA-DF6A-44A8-B4A4-78CA7DDC55C4}" type="presParOf" srcId="{5ED88519-AC6C-4AA3-B76D-812B93A167E4}" destId="{9815588C-16D0-4475-B64C-847FC87C8C32}" srcOrd="9" destOrd="0" presId="urn:microsoft.com/office/officeart/2005/8/layout/gear1"/>
    <dgm:cxn modelId="{B80722D1-6AEA-4A62-BE71-51BF7A8B85FE}" type="presParOf" srcId="{5ED88519-AC6C-4AA3-B76D-812B93A167E4}" destId="{398423B3-DD54-4226-99D7-017EFC1488DF}" srcOrd="10" destOrd="0" presId="urn:microsoft.com/office/officeart/2005/8/layout/gear1"/>
    <dgm:cxn modelId="{8EBE99C2-B164-4C49-BA0A-3352D439FF93}" type="presParOf" srcId="{5ED88519-AC6C-4AA3-B76D-812B93A167E4}" destId="{6DF3A3A0-5919-4E69-80DD-61760D6340A0}" srcOrd="11" destOrd="0" presId="urn:microsoft.com/office/officeart/2005/8/layout/gear1"/>
    <dgm:cxn modelId="{341AB0AE-7BC0-46D5-9297-1AF46C6C2A7D}" type="presParOf" srcId="{5ED88519-AC6C-4AA3-B76D-812B93A167E4}" destId="{A09CEA93-9338-4361-A5E6-CF85B6019F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696888" y="927383"/>
          <a:ext cx="851752" cy="85175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latin typeface="Arial Black" pitchFamily="34" charset="0"/>
            </a:rPr>
            <a:t>Wisdom</a:t>
          </a:r>
        </a:p>
      </dsp:txBody>
      <dsp:txXfrm>
        <a:off x="868128" y="1126902"/>
        <a:ext cx="509272" cy="437818"/>
      </dsp:txXfrm>
    </dsp:sp>
    <dsp:sp modelId="{93300324-D62F-4E58-B882-734182BDB462}">
      <dsp:nvSpPr>
        <dsp:cNvPr id="0" name=""/>
        <dsp:cNvSpPr/>
      </dsp:nvSpPr>
      <dsp:spPr>
        <a:xfrm>
          <a:off x="291962" y="742970"/>
          <a:ext cx="619456" cy="6194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>
              <a:latin typeface="Arial Black" pitchFamily="34" charset="0"/>
            </a:rPr>
            <a:t>Truth</a:t>
          </a:r>
          <a:r>
            <a:rPr lang="en-US" sz="600" kern="1200"/>
            <a:t> </a:t>
          </a:r>
        </a:p>
      </dsp:txBody>
      <dsp:txXfrm>
        <a:off x="447912" y="899862"/>
        <a:ext cx="307556" cy="305672"/>
      </dsp:txXfrm>
    </dsp:sp>
    <dsp:sp modelId="{59EDF28D-6C67-49D0-B5A1-DE5C3CBA2292}">
      <dsp:nvSpPr>
        <dsp:cNvPr id="0" name=""/>
        <dsp:cNvSpPr/>
      </dsp:nvSpPr>
      <dsp:spPr>
        <a:xfrm rot="20700000">
          <a:off x="548282" y="368584"/>
          <a:ext cx="606940" cy="6069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latin typeface="Arial Black" pitchFamily="34" charset="0"/>
            </a:rPr>
            <a:t>Servic</a:t>
          </a:r>
          <a:r>
            <a:rPr lang="en-US" sz="600" kern="1200">
              <a:latin typeface="Arial Black" pitchFamily="34" charset="0"/>
            </a:rPr>
            <a:t>e</a:t>
          </a:r>
          <a:r>
            <a:rPr lang="en-US" sz="600" kern="1200"/>
            <a:t> </a:t>
          </a:r>
        </a:p>
      </dsp:txBody>
      <dsp:txXfrm rot="-20700000">
        <a:off x="681402" y="501704"/>
        <a:ext cx="340701" cy="340701"/>
      </dsp:txXfrm>
    </dsp:sp>
    <dsp:sp modelId="{398423B3-DD54-4226-99D7-017EFC1488DF}">
      <dsp:nvSpPr>
        <dsp:cNvPr id="0" name=""/>
        <dsp:cNvSpPr/>
      </dsp:nvSpPr>
      <dsp:spPr>
        <a:xfrm>
          <a:off x="605934" y="882473"/>
          <a:ext cx="1090243" cy="1090243"/>
        </a:xfrm>
        <a:prstGeom prst="circularArrow">
          <a:avLst>
            <a:gd name="adj1" fmla="val 4687"/>
            <a:gd name="adj2" fmla="val 299029"/>
            <a:gd name="adj3" fmla="val 2378055"/>
            <a:gd name="adj4" fmla="val 1619975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91618" y="670238"/>
          <a:ext cx="792129" cy="7921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407890" y="246996"/>
          <a:ext cx="854075" cy="8540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822F5-A302-4CF0-825D-390701B4B98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2F9AC-5E78-4A80-8AE4-C947FB93F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6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viewarticle/778919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medscape.com/viewarticle/779007" TargetMode="External"/><Relationship Id="rId4" Type="http://schemas.openxmlformats.org/officeDocument/2006/relationships/hyperlink" Target="http://www.medscape.com/viewarticle/778998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7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1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3"/>
              </a:rPr>
              <a:t>SYNTHESIS Expansion trial</a:t>
            </a:r>
            <a:r>
              <a:rPr lang="en-US" dirty="0">
                <a:effectLst/>
              </a:rPr>
              <a:t>, </a:t>
            </a:r>
            <a:r>
              <a:rPr lang="en-US" dirty="0">
                <a:effectLst/>
                <a:hlinkClick r:id="rId4"/>
              </a:rPr>
              <a:t>IMS-III</a:t>
            </a:r>
            <a:r>
              <a:rPr lang="en-US" dirty="0">
                <a:effectLst/>
              </a:rPr>
              <a:t>, </a:t>
            </a:r>
            <a:r>
              <a:rPr lang="en-US" dirty="0">
                <a:effectLst/>
                <a:hlinkClick r:id="rId5"/>
              </a:rPr>
              <a:t>MR RESCUE</a:t>
            </a:r>
            <a:r>
              <a:rPr lang="en-US" dirty="0">
                <a:effectLst/>
              </a:rPr>
              <a:t> negative trials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Solitaire™ FR With the Intention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Thrombectomy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Primary Endovascular Treatment for Acute Ischemic Stroke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 PRIME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Clinical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5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31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vessel stroke: genes association</a:t>
            </a:r>
            <a:r>
              <a:rPr lang="en-US" baseline="0" dirty="0"/>
              <a:t> w 9p21, 6p 21.1, 7q21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2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3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ABCD2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2-day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Stroke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0-3 1.0%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 observation may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unnecessary without another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indication (e.g., new atrial fibrillation)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4-5 4.1% Hospital observation justified in most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6-7 8.1% Hospital observation worthwhile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4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0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9AC-5E78-4A80-8AE4-C947FB93F2A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BE023-2DEB-46D4-9659-F2936F5BE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7EBF7-0EE2-4B9B-AA62-26C19C2525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9349B-8794-439C-B0B2-BEC972724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2F7AA-0FDE-40C7-A592-9AD87BB838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DBB2B-752C-4AE2-91E6-41D743972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69ECD-0688-42AA-841E-A1F6488AE0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62D3D-8538-4E9A-B6BF-410448A1BE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ADC6-23D4-4F3C-B4F6-1F1987BCF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F4C25-5174-4308-8871-6DE528650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ABEDE-11FF-4E3C-A91F-35B9BAA36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C5820D64-AEB3-4339-93FB-972FF6122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19D39DF-6C79-40FC-AE75-241185596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37846" y="842665"/>
            <a:ext cx="80010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600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/>
                <a:latin typeface="Algerian" panose="04020705040A02060702" pitchFamily="82" charset="0"/>
              </a:rPr>
              <a:t>HOW TO APROACH A PATIENT WITH Stroke 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495800"/>
            <a:ext cx="5967046" cy="1752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      </a:t>
            </a:r>
            <a:endParaRPr lang="en-US" sz="3200" b="1" dirty="0">
              <a:cs typeface="Andalus" panose="02020603050405020304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99"/>
                  </a:outerShdw>
                </a:effectLst>
              </a:rPr>
              <a:t>Ischemic Stroke</a:t>
            </a:r>
          </a:p>
        </p:txBody>
      </p:sp>
      <p:pic>
        <p:nvPicPr>
          <p:cNvPr id="11267" name="Picture 2" descr="C:\My Documents\My Pictures\circ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6F7EA"/>
              </a:clrFrom>
              <a:clrTo>
                <a:srgbClr val="F6F7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9381" y="2381897"/>
            <a:ext cx="3602438" cy="3376905"/>
          </a:xfrm>
          <a:noFill/>
        </p:spPr>
      </p:pic>
    </p:spTree>
    <p:extLst>
      <p:ext uri="{BB962C8B-B14F-4D97-AF65-F5344CB8AC3E}">
        <p14:creationId xmlns:p14="http://schemas.microsoft.com/office/powerpoint/2010/main" val="112144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696200" cy="2078736"/>
          </a:xfrm>
        </p:spPr>
        <p:txBody>
          <a:bodyPr/>
          <a:lstStyle/>
          <a:p>
            <a:pPr algn="ctr"/>
            <a:r>
              <a:rPr lang="en-US" dirty="0"/>
              <a:t>Signs and Symptoms of Stroke</a:t>
            </a:r>
            <a:br>
              <a:rPr lang="en-US" dirty="0"/>
            </a:br>
            <a:r>
              <a:rPr lang="en-US" dirty="0"/>
              <a:t>Acute Onset of Neurologic Symptoms and Signs of Central Nervous System Nature</a:t>
            </a:r>
          </a:p>
        </p:txBody>
      </p:sp>
    </p:spTree>
    <p:extLst>
      <p:ext uri="{BB962C8B-B14F-4D97-AF65-F5344CB8AC3E}">
        <p14:creationId xmlns:p14="http://schemas.microsoft.com/office/powerpoint/2010/main" val="181434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064"/>
            <a:ext cx="7848600" cy="1240536"/>
          </a:xfrm>
        </p:spPr>
        <p:txBody>
          <a:bodyPr/>
          <a:lstStyle/>
          <a:p>
            <a:pPr algn="ctr"/>
            <a:r>
              <a:rPr lang="en-US" dirty="0"/>
              <a:t>Acute Onset of Any of the Below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8199120" cy="6946392"/>
          </a:xfrm>
        </p:spPr>
        <p:txBody>
          <a:bodyPr/>
          <a:lstStyle/>
          <a:p>
            <a:r>
              <a:rPr lang="en-US" sz="2000" dirty="0"/>
              <a:t>Hemiparesis or </a:t>
            </a:r>
            <a:r>
              <a:rPr lang="en-US" sz="2000" dirty="0" err="1"/>
              <a:t>quadriparesis</a:t>
            </a:r>
            <a:r>
              <a:rPr lang="en-US" sz="2000" dirty="0"/>
              <a:t> ( latter in basilar occlusion)</a:t>
            </a:r>
          </a:p>
          <a:p>
            <a:r>
              <a:rPr lang="en-US" sz="2000" dirty="0"/>
              <a:t>Facial weakness</a:t>
            </a:r>
          </a:p>
          <a:p>
            <a:r>
              <a:rPr lang="en-US" sz="2000" dirty="0"/>
              <a:t>Aphasia </a:t>
            </a:r>
          </a:p>
          <a:p>
            <a:r>
              <a:rPr lang="en-US" sz="2000" dirty="0"/>
              <a:t>Dysarthria</a:t>
            </a:r>
          </a:p>
          <a:p>
            <a:r>
              <a:rPr lang="en-US" sz="2000" dirty="0"/>
              <a:t>Limb/</a:t>
            </a:r>
            <a:r>
              <a:rPr lang="en-US" sz="2000" dirty="0" err="1"/>
              <a:t>truncal</a:t>
            </a:r>
            <a:r>
              <a:rPr lang="en-US" sz="2000" dirty="0"/>
              <a:t>/gait ataxia +/- nausea &amp; vomiting</a:t>
            </a:r>
          </a:p>
          <a:p>
            <a:r>
              <a:rPr lang="en-US" sz="2000" dirty="0"/>
              <a:t>Vertigo, tinnitus, hearing deficit (posterior circ.)</a:t>
            </a:r>
          </a:p>
          <a:p>
            <a:r>
              <a:rPr lang="en-US" sz="2000" dirty="0"/>
              <a:t>Impairment of vision in homonymous visual field defect</a:t>
            </a:r>
          </a:p>
          <a:p>
            <a:r>
              <a:rPr lang="en-US" sz="2000" dirty="0"/>
              <a:t>Monocular impairment of vision (</a:t>
            </a:r>
            <a:r>
              <a:rPr lang="en-US" sz="2000" dirty="0" err="1"/>
              <a:t>amaurosis</a:t>
            </a:r>
            <a:r>
              <a:rPr lang="en-US" sz="2000" dirty="0"/>
              <a:t> </a:t>
            </a:r>
            <a:r>
              <a:rPr lang="en-US" sz="2000" dirty="0" err="1"/>
              <a:t>fugax</a:t>
            </a:r>
            <a:r>
              <a:rPr lang="en-US" sz="2000" dirty="0"/>
              <a:t>)</a:t>
            </a:r>
          </a:p>
          <a:p>
            <a:r>
              <a:rPr lang="en-US" sz="2000" dirty="0"/>
              <a:t>Diplopia</a:t>
            </a:r>
          </a:p>
          <a:p>
            <a:r>
              <a:rPr lang="en-US" sz="2000" dirty="0"/>
              <a:t>Impairment or loss of consciousness or confusion </a:t>
            </a:r>
          </a:p>
          <a:p>
            <a:r>
              <a:rPr lang="en-US" sz="2000" dirty="0" err="1"/>
              <a:t>Hemineglect</a:t>
            </a:r>
            <a:r>
              <a:rPr lang="en-US" sz="2000" dirty="0"/>
              <a:t> (visual or sensory)</a:t>
            </a:r>
          </a:p>
          <a:p>
            <a:r>
              <a:rPr lang="en-US" sz="2000" dirty="0"/>
              <a:t>Headache (non-specific symptom)</a:t>
            </a:r>
          </a:p>
          <a:p>
            <a:r>
              <a:rPr lang="en-US" sz="2000" dirty="0"/>
              <a:t>New onset seizure (3-4%) or acute new movement abnormality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39" y="2025396"/>
            <a:ext cx="20304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5054" y="4282567"/>
            <a:ext cx="1395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Adopted from AHA</a:t>
            </a:r>
          </a:p>
        </p:txBody>
      </p:sp>
    </p:spTree>
    <p:extLst>
      <p:ext uri="{BB962C8B-B14F-4D97-AF65-F5344CB8AC3E}">
        <p14:creationId xmlns:p14="http://schemas.microsoft.com/office/powerpoint/2010/main" val="152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7772400" cy="914400"/>
          </a:xfrm>
        </p:spPr>
        <p:txBody>
          <a:bodyPr anchorCtr="1"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Differential Diagnosis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8045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Space occupying lesion (tumor, infection/ abscess, Epidural, Subdural Hematomas)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Subarachnoid hemorrhage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Seizures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Tx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	</a:t>
            </a:r>
          </a:p>
          <a:p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Hypoglycemia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Migraine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Syncope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Labyrinthine disorders</a:t>
            </a:r>
          </a:p>
        </p:txBody>
      </p:sp>
    </p:spTree>
    <p:extLst>
      <p:ext uri="{BB962C8B-B14F-4D97-AF65-F5344CB8AC3E}">
        <p14:creationId xmlns:p14="http://schemas.microsoft.com/office/powerpoint/2010/main" val="379586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1295400" y="228600"/>
            <a:ext cx="69024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NIH Stroke Scale</a:t>
            </a:r>
            <a:r>
              <a:rPr lang="en-US" sz="4000" i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838200" y="10668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880" lvl="0" indent="-18288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latin typeface="Arial"/>
              </a:rPr>
              <a:t>Provides a structured, quantifiable neurologic examination</a:t>
            </a:r>
          </a:p>
          <a:p>
            <a:pPr marL="182880" lvl="0" indent="-18288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latin typeface="Arial"/>
              </a:rPr>
              <a:t>NIHSS has 11 parts similar to our neurologic exam</a:t>
            </a:r>
          </a:p>
          <a:p>
            <a:pPr marL="182880" lvl="0" indent="-18288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latin typeface="Arial"/>
              </a:rPr>
              <a:t>Score between 0 and 42</a:t>
            </a:r>
          </a:p>
          <a:p>
            <a:pPr marL="182880" lvl="0" indent="-18288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latin typeface="Arial"/>
              </a:rPr>
              <a:t>NIHSS scores ≥20 indicate a severe stroke</a:t>
            </a:r>
          </a:p>
          <a:p>
            <a:pPr marL="182880" lvl="0" indent="-18288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latin typeface="Arial"/>
              </a:rPr>
              <a:t>NIHSS score on admission has been correlated to stroke outcome</a:t>
            </a:r>
            <a:endParaRPr lang="en-US" sz="2400" b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  <a:p>
            <a:pPr marL="457200" indent="-457200" algn="l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Requires speech/language cards &amp; safety pin.</a:t>
            </a:r>
          </a:p>
          <a:p>
            <a:pPr marL="457200" indent="-457200" algn="l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Quantifies clinical stroke deficit: </a:t>
            </a:r>
          </a:p>
          <a:p>
            <a:pPr marL="1371600" lvl="2" indent="-457200" algn="l"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 &lt; 4    =   mild stroke</a:t>
            </a:r>
          </a:p>
          <a:p>
            <a:pPr marL="1371600" lvl="2" indent="-457200" algn="l"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	&gt; 15  =   poor prognosis if no treatment</a:t>
            </a:r>
          </a:p>
          <a:p>
            <a:pPr marL="1371600" lvl="2" indent="-457200" algn="l"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	&gt; 22  =   </a:t>
            </a: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  <a:sym typeface="Symbol" pitchFamily="18" charset="2"/>
              </a:rPr>
              <a:t></a:t>
            </a: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  <a:sym typeface="Directions MT" pitchFamily="2" charset="2"/>
              </a:rPr>
              <a:t>risk for ICH</a:t>
            </a:r>
            <a:r>
              <a:rPr lang="en-US" sz="2400" b="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Directions MT" pitchFamily="2" charset="2"/>
              </a:rPr>
              <a:t>	</a:t>
            </a:r>
            <a:r>
              <a:rPr lang="en-US" sz="2400" b="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sym typeface="Directions MT" pitchFamily="2" charset="2"/>
              </a:rPr>
              <a:t>	</a:t>
            </a:r>
            <a:r>
              <a:rPr 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sym typeface="Directions MT" pitchFamily="2" charset="2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2199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960120" y="19812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1a.	LOC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1b.	LOC questions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1c.	LOC commands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2.	Best gaze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3.	Visual fields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4.	Facial palsy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5a.	Right arm motor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5b.	Left arm motor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800" b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5181600" y="1905000"/>
            <a:ext cx="4754880" cy="469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6a.	Right leg motor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6b.	Left leg motor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7.		Limb ataxia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8.		Sensory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9.		Best language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10.	</a:t>
            </a:r>
            <a:r>
              <a:rPr lang="en-US" sz="28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Dysarthria</a:t>
            </a:r>
            <a:endParaRPr lang="en-US" sz="2800" b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11.	Extinction/</a:t>
            </a: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		inattention</a:t>
            </a: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731520" y="1447800"/>
            <a:ext cx="5864352" cy="4924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1722120" y="1143000"/>
            <a:ext cx="589788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36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pitchFamily="34" charset="0"/>
              </a:rPr>
              <a:t>Traditional” order of items</a:t>
            </a:r>
            <a:r>
              <a:rPr lang="en-US" sz="36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2785499" y="395153"/>
            <a:ext cx="4754880" cy="12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latin typeface="+mj-lt"/>
                <a:cs typeface="Arial" pitchFamily="34" charset="0"/>
              </a:rPr>
              <a:t>NIH Stroke Scale </a:t>
            </a:r>
          </a:p>
        </p:txBody>
      </p:sp>
    </p:spTree>
    <p:extLst>
      <p:ext uri="{BB962C8B-B14F-4D97-AF65-F5344CB8AC3E}">
        <p14:creationId xmlns:p14="http://schemas.microsoft.com/office/powerpoint/2010/main" val="355089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7772400" cy="9144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2">
                    <a:lumMod val="90000"/>
                  </a:schemeClr>
                </a:solidFill>
                <a:cs typeface="Arial" pitchFamily="34" charset="0"/>
              </a:rPr>
              <a:t>Evaluation &amp;Treatment</a:t>
            </a:r>
          </a:p>
        </p:txBody>
      </p:sp>
    </p:spTree>
    <p:extLst>
      <p:ext uri="{BB962C8B-B14F-4D97-AF65-F5344CB8AC3E}">
        <p14:creationId xmlns:p14="http://schemas.microsoft.com/office/powerpoint/2010/main" val="371316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97864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Initial Treatment</a:t>
            </a:r>
            <a:br>
              <a:rPr lang="en-US" dirty="0"/>
            </a:br>
            <a:r>
              <a:rPr lang="en-US" sz="2400" dirty="0"/>
              <a:t>Table 1. NINDS* and ACLS** Recommended Stroke Evaluation Time Benchmarks for Potential Thrombolysis Candidate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561977"/>
              </p:ext>
            </p:extLst>
          </p:nvPr>
        </p:nvGraphicFramePr>
        <p:xfrm>
          <a:off x="914400" y="1905003"/>
          <a:ext cx="7772400" cy="457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r>
                        <a:rPr lang="en-US" sz="3200" dirty="0"/>
                        <a:t>TIME</a:t>
                      </a:r>
                      <a:r>
                        <a:rPr lang="en-US" sz="3200" baseline="0" dirty="0"/>
                        <a:t> INTERVAL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TIME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sz="2000" dirty="0"/>
                        <a:t>Door to doctor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sz="2000" dirty="0" err="1"/>
                        <a:t>Acess</a:t>
                      </a:r>
                      <a:r>
                        <a:rPr lang="en-US" sz="2000" dirty="0"/>
                        <a:t> to neurological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r>
                        <a:rPr lang="en-US" sz="2000" dirty="0"/>
                        <a:t>Door to CT scan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sz="2000" dirty="0"/>
                        <a:t>Door to CT scan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45 </a:t>
                      </a:r>
                      <a:r>
                        <a:rPr lang="en-US" sz="2000" dirty="0" err="1"/>
                        <a:t>mins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sz="2000" dirty="0"/>
                        <a:t>Door to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 </a:t>
                      </a:r>
                      <a:r>
                        <a:rPr lang="en-US" sz="2000" dirty="0" err="1"/>
                        <a:t>mins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sz="2000" dirty="0"/>
                        <a:t>Admission to stroke unit or 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3 hour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86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60545"/>
              </p:ext>
            </p:extLst>
          </p:nvPr>
        </p:nvGraphicFramePr>
        <p:xfrm>
          <a:off x="914400" y="512064"/>
          <a:ext cx="77724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736">
                <a:tc>
                  <a:txBody>
                    <a:bodyPr/>
                    <a:lstStyle/>
                    <a:p>
                      <a:r>
                        <a:rPr lang="en-US" sz="3200" dirty="0"/>
                        <a:t>Blood Glucose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Blood</a:t>
                      </a:r>
                      <a:r>
                        <a:rPr lang="en-US" sz="3200" baseline="0" dirty="0"/>
                        <a:t> Pressure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Treat Hypoglycemia</a:t>
                      </a:r>
                      <a:r>
                        <a:rPr lang="en-US" sz="2800" baseline="0" dirty="0"/>
                        <a:t> with D50.</a:t>
                      </a:r>
                    </a:p>
                    <a:p>
                      <a:r>
                        <a:rPr lang="en-US" sz="2800" baseline="0" dirty="0"/>
                        <a:t>Treat Hyperglycemia with Insulin If serum glucose &gt;200mg/dl.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Treat</a:t>
                      </a:r>
                      <a:r>
                        <a:rPr lang="en-US" sz="2800" baseline="0" dirty="0"/>
                        <a:t> it with Labetalol or </a:t>
                      </a:r>
                      <a:r>
                        <a:rPr lang="en-US" sz="2800" baseline="0" dirty="0" err="1"/>
                        <a:t>Nicardipine</a:t>
                      </a:r>
                      <a:r>
                        <a:rPr lang="en-US" sz="2800" baseline="0" dirty="0"/>
                        <a:t> or Sodium </a:t>
                      </a:r>
                      <a:r>
                        <a:rPr lang="en-US" sz="2800" baseline="0" dirty="0" err="1"/>
                        <a:t>Nitropruside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6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2667000"/>
            <a:ext cx="6400800" cy="1752600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ctr">
              <a:buFont typeface="Wingdings" pitchFamily="28" charset="2"/>
              <a:buNone/>
            </a:pPr>
            <a:r>
              <a:rPr lang="en-US" sz="28800" b="1" dirty="0">
                <a:solidFill>
                  <a:srgbClr val="FF0000"/>
                </a:solidFill>
                <a:effectLst/>
                <a:latin typeface="Bookman Old Style" pitchFamily="18" charset="0"/>
              </a:rPr>
              <a:t>Code Stroke</a:t>
            </a:r>
          </a:p>
          <a:p>
            <a:pPr marL="0" indent="0" algn="ctr">
              <a:buFont typeface="Wingdings" pitchFamily="28" charset="2"/>
              <a:buNone/>
            </a:pPr>
            <a:r>
              <a:rPr lang="en-US" sz="2800" dirty="0"/>
              <a:t> </a:t>
            </a:r>
            <a:r>
              <a:rPr lang="en-US" sz="14400" b="1" dirty="0"/>
              <a:t>Code Stroke</a:t>
            </a:r>
            <a:r>
              <a:rPr lang="en-US" sz="14400" dirty="0"/>
              <a:t> system,  alerts all the team members including CT, X-ray, EKG, lab, pharmacy and the </a:t>
            </a:r>
            <a:r>
              <a:rPr lang="en-US" sz="14400" b="1" dirty="0"/>
              <a:t>staff.</a:t>
            </a:r>
            <a:endParaRPr lang="en-US" sz="14400" b="1" dirty="0">
              <a:solidFill>
                <a:srgbClr val="FF0000"/>
              </a:solidFill>
              <a:effectLst/>
              <a:latin typeface="Bookman Old Style" pitchFamily="18" charset="0"/>
            </a:endParaRPr>
          </a:p>
          <a:p>
            <a:pPr marL="0" indent="0" algn="ctr">
              <a:buFont typeface="Wingdings" pitchFamily="28" charset="2"/>
              <a:buNone/>
            </a:pPr>
            <a:endParaRPr lang="en-US" sz="14400" b="1" dirty="0"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9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8A2612-0B97-6A5F-FF30-9F1672285B5F}"/>
              </a:ext>
            </a:extLst>
          </p:cNvPr>
          <p:cNvGraphicFramePr/>
          <p:nvPr/>
        </p:nvGraphicFramePr>
        <p:xfrm>
          <a:off x="5228915" y="2555443"/>
          <a:ext cx="1548641" cy="214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D4693239-95D4-A4AC-D1F9-51DA6377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53" y="2946799"/>
            <a:ext cx="2492462" cy="1716305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/>
          <a:p>
            <a:pPr marL="216992" marR="198909" indent="-216992" defTabSz="385763">
              <a:spcAft>
                <a:spcPts val="422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181" dirty="0">
                <a:solidFill>
                  <a:srgbClr val="FFFFFF"/>
                </a:solidFill>
                <a:latin typeface="Calibri" panose="020F0502020204030204" pitchFamily="34" charset="0"/>
              </a:rPr>
              <a:t>To impart evidence based research oriented medical education</a:t>
            </a:r>
          </a:p>
          <a:p>
            <a:pPr marL="216992" indent="-216992" defTabSz="385763"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181" dirty="0">
                <a:solidFill>
                  <a:srgbClr val="FFFFFF"/>
                </a:solidFill>
                <a:latin typeface="Calibri" panose="020F0502020204030204" pitchFamily="34" charset="0"/>
              </a:rPr>
              <a:t>To provide best possible patient care</a:t>
            </a:r>
          </a:p>
          <a:p>
            <a:pPr marL="216992" indent="-216992" defTabSz="385763"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181" dirty="0">
                <a:solidFill>
                  <a:srgbClr val="FFFFFF"/>
                </a:solidFill>
                <a:latin typeface="Calibri" panose="020F0502020204030204" pitchFamily="34" charset="0"/>
              </a:rPr>
              <a:t>To inculcate the values of mutual respect and ethical practice of medicine</a:t>
            </a:r>
          </a:p>
          <a:p>
            <a:pPr marL="216992" indent="-216992" defTabSz="385763">
              <a:buFont typeface="+mj-lt"/>
              <a:buAutoNum type="arabicPeriod"/>
            </a:pPr>
            <a:endParaRPr lang="en-PK" altLang="en-PK" sz="1181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13661-C65A-861C-05F7-FD15E57EA3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65" y="1607462"/>
            <a:ext cx="524798" cy="5456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274898-0D51-69F8-C3DD-3596B495DD56}"/>
              </a:ext>
            </a:extLst>
          </p:cNvPr>
          <p:cNvSpPr txBox="1">
            <a:spLocks/>
          </p:cNvSpPr>
          <p:nvPr/>
        </p:nvSpPr>
        <p:spPr>
          <a:xfrm>
            <a:off x="2736454" y="2153154"/>
            <a:ext cx="4120771" cy="223386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81" b="1" dirty="0"/>
              <a:t>Vision &amp; Mission of RMU </a:t>
            </a:r>
            <a:endParaRPr lang="en-PK" sz="1181" b="1" dirty="0"/>
          </a:p>
        </p:txBody>
      </p:sp>
    </p:spTree>
    <p:extLst>
      <p:ext uri="{BB962C8B-B14F-4D97-AF65-F5344CB8AC3E}">
        <p14:creationId xmlns:p14="http://schemas.microsoft.com/office/powerpoint/2010/main" val="22990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9144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Initial Evaluation 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914400" y="1677955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Cardiac monitoring, pulse-ox, ECG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Stat CT brain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 c-</a:t>
            </a:r>
            <a:r>
              <a:rPr lang="en-US" sz="3200" dirty="0" err="1">
                <a:latin typeface="+mn-lt"/>
              </a:rPr>
              <a:t>xray</a:t>
            </a:r>
            <a:r>
              <a:rPr lang="en-US" sz="3200" dirty="0">
                <a:latin typeface="+mn-lt"/>
              </a:rPr>
              <a:t> 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CBC, Platelet, PT, APTT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 err="1">
                <a:latin typeface="+mn-lt"/>
              </a:rPr>
              <a:t>Accucheck</a:t>
            </a:r>
            <a:r>
              <a:rPr lang="en-US" sz="3200" dirty="0">
                <a:latin typeface="+mn-lt"/>
              </a:rPr>
              <a:t> &amp; blood glucose, serum electrolytes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Cardiac markers, ABG’s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Blood alcohol level, Toxicology screen, Pregnancy test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96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data</a:t>
            </a:r>
          </a:p>
          <a:p>
            <a:r>
              <a:rPr lang="en-US" dirty="0"/>
              <a:t>Cranial assessment</a:t>
            </a:r>
          </a:p>
          <a:p>
            <a:r>
              <a:rPr lang="en-US" dirty="0"/>
              <a:t>Vital signs</a:t>
            </a:r>
          </a:p>
          <a:p>
            <a:r>
              <a:rPr lang="en-US" dirty="0"/>
              <a:t>History taking</a:t>
            </a:r>
          </a:p>
          <a:p>
            <a:r>
              <a:rPr lang="en-US" dirty="0"/>
              <a:t>Sensory assessment</a:t>
            </a:r>
          </a:p>
          <a:p>
            <a:r>
              <a:rPr lang="en-US" dirty="0"/>
              <a:t>Motor assessment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286000"/>
            <a:ext cx="6400800" cy="1752600"/>
          </a:xfrm>
          <a:noFill/>
        </p:spPr>
        <p:txBody>
          <a:bodyPr/>
          <a:lstStyle/>
          <a:p>
            <a:pPr marL="0" indent="0" algn="ctr">
              <a:buFont typeface="Wingdings" pitchFamily="28" charset="2"/>
              <a:buNone/>
            </a:pPr>
            <a:r>
              <a:rPr lang="en-US" sz="5400" b="1" dirty="0">
                <a:solidFill>
                  <a:srgbClr val="FF0000"/>
                </a:solidFill>
                <a:effectLst/>
              </a:rPr>
              <a:t>CT Brain</a:t>
            </a:r>
          </a:p>
        </p:txBody>
      </p:sp>
    </p:spTree>
    <p:extLst>
      <p:ext uri="{BB962C8B-B14F-4D97-AF65-F5344CB8AC3E}">
        <p14:creationId xmlns:p14="http://schemas.microsoft.com/office/powerpoint/2010/main" val="414686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6019800" cy="1240536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Axial </a:t>
            </a:r>
            <a:r>
              <a:rPr lang="en-US" sz="2000" dirty="0" err="1">
                <a:solidFill>
                  <a:schemeClr val="tx1"/>
                </a:solidFill>
              </a:rPr>
              <a:t>noncontrast</a:t>
            </a:r>
            <a:r>
              <a:rPr lang="en-US" sz="2000" dirty="0">
                <a:solidFill>
                  <a:schemeClr val="tx1"/>
                </a:solidFill>
              </a:rPr>
              <a:t> computed tomography (NCCT) demonstrates diffuse </a:t>
            </a:r>
            <a:r>
              <a:rPr lang="en-US" sz="2000" dirty="0" err="1">
                <a:solidFill>
                  <a:schemeClr val="tx1"/>
                </a:solidFill>
              </a:rPr>
              <a:t>hypodensity</a:t>
            </a:r>
            <a:r>
              <a:rPr lang="en-US" sz="2000" dirty="0">
                <a:solidFill>
                  <a:schemeClr val="tx1"/>
                </a:solidFill>
              </a:rPr>
              <a:t> in the right </a:t>
            </a:r>
            <a:r>
              <a:rPr lang="en-US" sz="2000" dirty="0" err="1">
                <a:solidFill>
                  <a:schemeClr val="tx1"/>
                </a:solidFill>
              </a:rPr>
              <a:t>lentiform</a:t>
            </a:r>
            <a:r>
              <a:rPr lang="en-US" sz="2000" dirty="0">
                <a:solidFill>
                  <a:schemeClr val="tx1"/>
                </a:solidFill>
              </a:rPr>
              <a:t> nucleus, with mass effect upon the frontal horn of the right lateral ventricle. The patient is a 70-year-old female with history of left-sided weakness for several hours duration</a:t>
            </a:r>
          </a:p>
        </p:txBody>
      </p:sp>
      <p:pic>
        <p:nvPicPr>
          <p:cNvPr id="1026" name="Picture 2" descr="Axial noncontrast computed tomography (NCCT) dem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171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medscapestatic.com/pi/meds/ckb/41/15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90800"/>
            <a:ext cx="19349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690336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roxima_nova_rgregular"/>
              </a:rPr>
              <a:t>This 60-year-old female underwent NCCT after an episode of left upper extremity weakness. NCCT demonstrates cortical and subcortical </a:t>
            </a:r>
            <a:r>
              <a:rPr lang="en-US" dirty="0" err="1">
                <a:latin typeface="proxima_nova_rgregular"/>
              </a:rPr>
              <a:t>hypodensity</a:t>
            </a:r>
            <a:r>
              <a:rPr lang="en-US" dirty="0">
                <a:latin typeface="proxima_nova_rgregular"/>
              </a:rPr>
              <a:t> involving the right mid to anterior temporal lobe.</a:t>
            </a:r>
            <a:endParaRPr lang="en-US" dirty="0"/>
          </a:p>
        </p:txBody>
      </p:sp>
      <p:pic>
        <p:nvPicPr>
          <p:cNvPr id="1030" name="Picture 6" descr="Noncontrast CT in this 52-year-old male with his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18" y="4724400"/>
            <a:ext cx="2019300" cy="21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A2A2A"/>
                </a:solidFill>
                <a:latin typeface="proxima_nova_rgregular"/>
              </a:rPr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828836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2A2A2A"/>
              </a:solidFill>
              <a:latin typeface="proxima_nova_rgregular"/>
            </a:endParaRPr>
          </a:p>
          <a:p>
            <a:endParaRPr lang="en-US" dirty="0">
              <a:solidFill>
                <a:srgbClr val="2A2A2A"/>
              </a:solidFill>
              <a:latin typeface="proxima_nova_rgregular"/>
            </a:endParaRPr>
          </a:p>
          <a:p>
            <a:endParaRPr lang="en-US" dirty="0">
              <a:solidFill>
                <a:srgbClr val="2A2A2A"/>
              </a:solidFill>
              <a:latin typeface="proxima_nova_rgregular"/>
            </a:endParaRPr>
          </a:p>
          <a:p>
            <a:endParaRPr lang="en-US" dirty="0">
              <a:solidFill>
                <a:srgbClr val="2A2A2A"/>
              </a:solidFill>
              <a:latin typeface="proxima_nova_rgregular"/>
            </a:endParaRPr>
          </a:p>
          <a:p>
            <a:endParaRPr lang="en-US" dirty="0">
              <a:solidFill>
                <a:srgbClr val="2A2A2A"/>
              </a:solidFill>
              <a:latin typeface="proxima_nova_rgregular"/>
            </a:endParaRPr>
          </a:p>
          <a:p>
            <a:endParaRPr lang="en-US" dirty="0">
              <a:solidFill>
                <a:srgbClr val="2A2A2A"/>
              </a:solidFill>
              <a:latin typeface="proxima_nova_rgregular"/>
            </a:endParaRPr>
          </a:p>
          <a:p>
            <a:endParaRPr lang="en-US" dirty="0">
              <a:solidFill>
                <a:srgbClr val="2A2A2A"/>
              </a:solidFill>
              <a:latin typeface="proxima_nova_rgregular"/>
            </a:endParaRPr>
          </a:p>
          <a:p>
            <a:r>
              <a:rPr lang="en-US" dirty="0" err="1">
                <a:latin typeface="proxima_nova_rgregular"/>
              </a:rPr>
              <a:t>Noncontrast</a:t>
            </a:r>
            <a:r>
              <a:rPr lang="en-US" dirty="0">
                <a:latin typeface="proxima_nova_rgregular"/>
              </a:rPr>
              <a:t> CT in this 52-year-old male with history of worsening right-sided weakness and </a:t>
            </a:r>
            <a:r>
              <a:rPr lang="en-US" dirty="0" err="1">
                <a:latin typeface="proxima_nova_rgregular"/>
              </a:rPr>
              <a:t>apahasia</a:t>
            </a:r>
            <a:r>
              <a:rPr lang="en-US" dirty="0">
                <a:latin typeface="proxima_nova_rgregular"/>
              </a:rPr>
              <a:t> demonstrates diffuse </a:t>
            </a:r>
            <a:r>
              <a:rPr lang="en-US" dirty="0" err="1">
                <a:latin typeface="proxima_nova_rgregular"/>
              </a:rPr>
              <a:t>hypodensity</a:t>
            </a:r>
            <a:r>
              <a:rPr lang="en-US" dirty="0">
                <a:latin typeface="proxima_nova_rgregular"/>
              </a:rPr>
              <a:t> and </a:t>
            </a:r>
            <a:r>
              <a:rPr lang="en-US" dirty="0" err="1">
                <a:latin typeface="proxima_nova_rgregular"/>
              </a:rPr>
              <a:t>sulcal</a:t>
            </a:r>
            <a:r>
              <a:rPr lang="en-US" dirty="0">
                <a:latin typeface="proxima_nova_rgregular"/>
              </a:rPr>
              <a:t> effacement.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06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33600"/>
            <a:ext cx="7772400" cy="9144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MRI Brain</a:t>
            </a:r>
          </a:p>
        </p:txBody>
      </p:sp>
    </p:spTree>
    <p:extLst>
      <p:ext uri="{BB962C8B-B14F-4D97-AF65-F5344CB8AC3E}">
        <p14:creationId xmlns:p14="http://schemas.microsoft.com/office/powerpoint/2010/main" val="182044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ri of strok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114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15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cs typeface="Arial" pitchFamily="34" charset="0"/>
              </a:rPr>
              <a:t>Acute Therapy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68580" indent="0">
              <a:lnSpc>
                <a:spcPct val="90000"/>
              </a:lnSpc>
              <a:buNone/>
            </a:pPr>
            <a:endParaRPr lang="en-US" sz="2800" dirty="0">
              <a:effectLst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cs typeface="Arial" pitchFamily="34" charset="0"/>
              </a:rPr>
              <a:t>Intravenous recombinant tissue Plasminogen Activator (IV t-PA) given within 3 hour of symptoms onset in acute ischemic strokes</a:t>
            </a:r>
          </a:p>
          <a:p>
            <a:pPr>
              <a:lnSpc>
                <a:spcPct val="90000"/>
              </a:lnSpc>
              <a:buFont typeface="Wingdings" pitchFamily="28" charset="2"/>
              <a:buNone/>
            </a:pPr>
            <a:endParaRPr lang="en-US" sz="2800" dirty="0">
              <a:effectLst/>
            </a:endParaRPr>
          </a:p>
          <a:p>
            <a:pPr>
              <a:lnSpc>
                <a:spcPct val="90000"/>
              </a:lnSpc>
            </a:pP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877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39825"/>
          </a:xfrm>
          <a:noFill/>
        </p:spPr>
        <p:txBody>
          <a:bodyPr/>
          <a:lstStyle/>
          <a:p>
            <a:pPr algn="ctr"/>
            <a:r>
              <a:rPr lang="en-US" sz="4400" dirty="0">
                <a:effectLst/>
                <a:cs typeface="Arial" pitchFamily="34" charset="0"/>
              </a:rPr>
              <a:t>IV t-PA treatment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362200"/>
            <a:ext cx="8229600" cy="2667000"/>
          </a:xfrm>
          <a:noFill/>
        </p:spPr>
        <p:txBody>
          <a:bodyPr/>
          <a:lstStyle/>
          <a:p>
            <a:r>
              <a:rPr lang="en-US" dirty="0">
                <a:effectLst/>
              </a:rPr>
              <a:t>IV t-PA was FDA approved for acute ischemic stroke Rx based on the NINDS study group</a:t>
            </a:r>
          </a:p>
          <a:p>
            <a:r>
              <a:rPr lang="en-US" dirty="0">
                <a:effectLst/>
              </a:rPr>
              <a:t>Inclusion and 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144563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Intravenous t-PA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FDA approved therapy for acute stroke Rx</a:t>
            </a:r>
          </a:p>
          <a:p>
            <a:r>
              <a:rPr lang="en-US" dirty="0"/>
              <a:t>Window of treatment has been prolonged after ECASSIII to 4.5 hours</a:t>
            </a:r>
          </a:p>
          <a:p>
            <a:r>
              <a:rPr lang="en-US" dirty="0"/>
              <a:t>Not all patients are eligible for the 3 to 4.5 hour window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27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762000" y="533400"/>
            <a:ext cx="731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Inclusion Criteria for IV t-PA</a:t>
            </a:r>
            <a:r>
              <a:rPr lang="en-US" sz="6600" dirty="0">
                <a:latin typeface="+mj-lt"/>
              </a:rPr>
              <a:t> </a:t>
            </a:r>
            <a:b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139890" y="17526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Ischemic Stroke clinically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Persistent neurologic deficit beyond an isolated sensory deficit / ataxia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CT brain: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No Blood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Initiation of Rx within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3 hours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8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606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472059"/>
            <a:ext cx="7772400" cy="914400"/>
          </a:xfrm>
        </p:spPr>
        <p:txBody>
          <a:bodyPr>
            <a:normAutofit/>
          </a:bodyPr>
          <a:lstStyle/>
          <a:p>
            <a:r>
              <a:rPr lang="en-ZA" sz="1856" dirty="0">
                <a:latin typeface="Arial" panose="020B0604020202020204" pitchFamily="34" charset="0"/>
                <a:cs typeface="Arial" panose="020B0604020202020204" pitchFamily="34" charset="0"/>
              </a:rPr>
              <a:t>Sequence Of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80" y="2542925"/>
            <a:ext cx="5277721" cy="2814889"/>
          </a:xfrm>
        </p:spPr>
        <p:txBody>
          <a:bodyPr>
            <a:normAutofit fontScale="77500" lnSpcReduction="20000"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Learning outcomes (1 slide)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Core Subject (24 slides)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EOLA(End of lecture assessment) (1 slide)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Further reading/Digital Library References (I slide)</a:t>
            </a: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( Research, Bioethics, Artificial Intelligence)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760" y="2542925"/>
            <a:ext cx="2855714" cy="22533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AC40D-6E0D-A3DF-31DB-5568FA549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971550"/>
            <a:ext cx="822960" cy="8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4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85800" y="381000"/>
            <a:ext cx="792797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+mj-lt"/>
              </a:rPr>
              <a:t>Exclusion Criteria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85800" y="19812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400" dirty="0">
                <a:latin typeface="+mn-lt"/>
              </a:rPr>
              <a:t>Onset to treatment &gt;3 </a:t>
            </a:r>
            <a:r>
              <a:rPr lang="en-US" sz="2400" dirty="0" err="1">
                <a:latin typeface="+mn-lt"/>
              </a:rPr>
              <a:t>hr</a:t>
            </a:r>
            <a:r>
              <a:rPr lang="en-US" sz="2400" dirty="0">
                <a:latin typeface="+mn-lt"/>
              </a:rPr>
              <a:t> (NINDS)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400" dirty="0">
                <a:latin typeface="+mn-lt"/>
              </a:rPr>
              <a:t>Rapid improvement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Blood on CT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400" dirty="0">
                <a:latin typeface="+mn-lt"/>
              </a:rPr>
              <a:t>Oral anticoagulant &amp; PT&gt;15 sec, INR&gt;1.7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400" dirty="0">
                <a:latin typeface="+mn-lt"/>
              </a:rPr>
              <a:t>Heparin (last 48 </a:t>
            </a:r>
            <a:r>
              <a:rPr lang="en-US" sz="2400" dirty="0" err="1">
                <a:latin typeface="+mn-lt"/>
              </a:rPr>
              <a:t>hr</a:t>
            </a:r>
            <a:r>
              <a:rPr lang="en-US" sz="2400" dirty="0">
                <a:latin typeface="+mn-lt"/>
              </a:rPr>
              <a:t>) &amp; increased  PTT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8" charset="2"/>
              <a:buChar char="n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8" charset="2"/>
              <a:buNone/>
            </a:pPr>
            <a:endParaRPr lang="en-US" sz="2000" dirty="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4648200" y="19812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400" dirty="0">
                <a:latin typeface="+mn-lt"/>
              </a:rPr>
              <a:t>Platelet&lt;100,000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SBP&gt;185 or DBP&gt;110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Aggressive treatment of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b.p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400" dirty="0">
                <a:latin typeface="+mn-lt"/>
              </a:rPr>
              <a:t>Stroke or head trauma (3 months)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400" dirty="0">
                <a:latin typeface="+mn-lt"/>
              </a:rPr>
              <a:t>Major surgery (2 </a:t>
            </a:r>
            <a:r>
              <a:rPr lang="en-US" sz="2400" dirty="0" err="1">
                <a:latin typeface="+mn-lt"/>
              </a:rPr>
              <a:t>wks</a:t>
            </a:r>
            <a:r>
              <a:rPr lang="en-US" sz="24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081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Cont’d Exclusion Criteria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24000" y="1828800"/>
            <a:ext cx="396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800" dirty="0"/>
              <a:t>Prior ICH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800" dirty="0"/>
              <a:t>GI tract/ Urinary bleed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800" dirty="0"/>
              <a:t>Seizure at onset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800" dirty="0"/>
              <a:t>Signs &amp; </a:t>
            </a:r>
            <a:r>
              <a:rPr lang="en-US" sz="2800" dirty="0" err="1"/>
              <a:t>Sx’s</a:t>
            </a:r>
            <a:r>
              <a:rPr lang="en-US" sz="2800" dirty="0"/>
              <a:t> of SAH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800" dirty="0"/>
              <a:t>Non-compressible site of arterial puncture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endParaRPr lang="en-US" sz="3200" dirty="0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4572000" y="2133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8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1085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813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Additional Exclusions </a:t>
            </a:r>
            <a:r>
              <a:rPr lang="en-US" dirty="0"/>
              <a:t>for the 3 to 4.5 Hour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Age≥80 years</a:t>
            </a:r>
          </a:p>
          <a:p>
            <a:r>
              <a:rPr lang="en-US" dirty="0"/>
              <a:t>Any use of anticoagulant regardless of the PT/APTT</a:t>
            </a:r>
          </a:p>
          <a:p>
            <a:r>
              <a:rPr lang="en-US" dirty="0"/>
              <a:t>NIHSS≥25</a:t>
            </a:r>
          </a:p>
          <a:p>
            <a:r>
              <a:rPr lang="en-US" dirty="0"/>
              <a:t>Coexistent history of stroke and diabetes mellitus.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04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 charset="0"/>
              </a:rPr>
              <a:t>Management Post </a:t>
            </a:r>
            <a:r>
              <a:rPr lang="en-US" sz="3600" dirty="0" err="1">
                <a:solidFill>
                  <a:schemeClr val="tx2"/>
                </a:solidFill>
                <a:latin typeface="Arial" charset="0"/>
              </a:rPr>
              <a:t>Thrombolysis</a:t>
            </a:r>
            <a:endParaRPr lang="en-US" sz="3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68891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800" dirty="0">
                <a:latin typeface="+mn-lt"/>
              </a:rPr>
              <a:t>Admit to ICU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800" dirty="0">
                <a:latin typeface="+mn-lt"/>
              </a:rPr>
              <a:t>BP monitoring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800" dirty="0">
                <a:latin typeface="+mn-lt"/>
              </a:rPr>
              <a:t>Treat SBP≥185 and DBP≥110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8" charset="2"/>
              <a:buChar char="§"/>
            </a:pPr>
            <a:r>
              <a:rPr lang="en-US" sz="2800" dirty="0">
                <a:latin typeface="+mn-lt"/>
              </a:rPr>
              <a:t>No anticoagulants, no anti-platelet for 1</a:t>
            </a:r>
            <a:r>
              <a:rPr lang="en-US" sz="2800" baseline="30000" dirty="0">
                <a:latin typeface="+mn-lt"/>
              </a:rPr>
              <a:t>st</a:t>
            </a:r>
            <a:r>
              <a:rPr lang="en-US" sz="2800" dirty="0">
                <a:latin typeface="+mn-lt"/>
              </a:rPr>
              <a:t> 24 </a:t>
            </a:r>
            <a:r>
              <a:rPr lang="en-US" sz="2800" dirty="0" err="1">
                <a:latin typeface="+mn-lt"/>
              </a:rPr>
              <a:t>hr</a:t>
            </a:r>
            <a:r>
              <a:rPr lang="en-US" sz="2800" dirty="0">
                <a:latin typeface="+mn-lt"/>
              </a:rPr>
              <a:t> post t-PA</a:t>
            </a:r>
          </a:p>
        </p:txBody>
      </p:sp>
    </p:spTree>
    <p:extLst>
      <p:ext uri="{BB962C8B-B14F-4D97-AF65-F5344CB8AC3E}">
        <p14:creationId xmlns:p14="http://schemas.microsoft.com/office/powerpoint/2010/main" val="3517053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Cont’d Management of Patients Post-thrombolysis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9144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Worsening of neurologic state---CT brain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ICH---Neurosurgery consult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 Possible surgical intervention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8" charset="2"/>
              <a:buChar char="§"/>
            </a:pPr>
            <a:r>
              <a:rPr lang="en-US" sz="3200" dirty="0">
                <a:latin typeface="+mn-lt"/>
              </a:rPr>
              <a:t>Preferably: no </a:t>
            </a:r>
            <a:r>
              <a:rPr lang="en-US" sz="3200" dirty="0" err="1">
                <a:latin typeface="+mn-lt"/>
              </a:rPr>
              <a:t>foley</a:t>
            </a:r>
            <a:r>
              <a:rPr lang="en-US" sz="3200" dirty="0">
                <a:latin typeface="+mn-lt"/>
              </a:rPr>
              <a:t> or NG for 2 </a:t>
            </a:r>
            <a:r>
              <a:rPr lang="en-US" sz="3200" dirty="0" err="1">
                <a:latin typeface="+mn-lt"/>
              </a:rPr>
              <a:t>hr</a:t>
            </a:r>
            <a:r>
              <a:rPr lang="en-US" sz="3200" dirty="0">
                <a:latin typeface="+mn-lt"/>
              </a:rPr>
              <a:t> &gt; t-PA </a:t>
            </a:r>
          </a:p>
        </p:txBody>
      </p:sp>
    </p:spTree>
    <p:extLst>
      <p:ext uri="{BB962C8B-B14F-4D97-AF65-F5344CB8AC3E}">
        <p14:creationId xmlns:p14="http://schemas.microsoft.com/office/powerpoint/2010/main" val="2234240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en-US" sz="4000" b="1" dirty="0"/>
              <a:t>Acute Interventional Treatment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51864"/>
            <a:ext cx="7772400" cy="457200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dirty="0" err="1"/>
              <a:t>Intraarterial</a:t>
            </a:r>
            <a:r>
              <a:rPr lang="en-US" sz="2400" dirty="0"/>
              <a:t> thrombolysis or mechanical </a:t>
            </a:r>
            <a:r>
              <a:rPr lang="en-US" sz="2400" dirty="0" err="1"/>
              <a:t>thrombectomy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</a:rPr>
              <a:t>Successful recanalization has been shown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PROACT II: intra-arterial pro-</a:t>
            </a:r>
            <a:r>
              <a:rPr lang="en-US" sz="2400" dirty="0" err="1"/>
              <a:t>Urokinase</a:t>
            </a:r>
            <a:r>
              <a:rPr lang="en-US" sz="2400" dirty="0"/>
              <a:t>  was positive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3 interventional studies published in 2013 were negative for  benefit from endovascular Rx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</a:t>
            </a:r>
            <a:r>
              <a:rPr lang="en-US" sz="2400" dirty="0">
                <a:effectLst/>
              </a:rPr>
              <a:t>mplementation of stent retrieval devices (superior in recanalization)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MR CLEAN</a:t>
            </a:r>
            <a:r>
              <a:rPr lang="en-US" sz="2000" dirty="0"/>
              <a:t> (Multicenter Randomized Clinical trial of Endovascular treatment for Acute ischemic stroke in the Netherlands) : positive trial</a:t>
            </a:r>
            <a:r>
              <a:rPr lang="en-US" sz="2400" dirty="0"/>
              <a:t>.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>
              <a:effectLst/>
            </a:endParaRPr>
          </a:p>
          <a:p>
            <a:pPr>
              <a:lnSpc>
                <a:spcPct val="90000"/>
              </a:lnSpc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6834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Endovascular 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At the time being and in the United States the only FDA approved acute treatment for stroke is IV t-PA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Mechanical </a:t>
            </a:r>
            <a:r>
              <a:rPr lang="en-US" sz="2800" dirty="0" err="1"/>
              <a:t>thrombectomy</a:t>
            </a:r>
            <a:r>
              <a:rPr lang="en-US" sz="2800" dirty="0"/>
              <a:t>:  (currently)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Add on-Rx to the standard  FDA approved stroke Rx  IV t-PA in cerebral infarction with proximal large arterial occlusion within 8 hours from onset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Or as alternative Rx in patients who do not qualify for IV t-PA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 basilar artery occlusion the window is prolonged to up to 24 hours for concern of locked in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75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848600" cy="1240536"/>
          </a:xfrm>
        </p:spPr>
        <p:txBody>
          <a:bodyPr/>
          <a:lstStyle/>
          <a:p>
            <a:pPr algn="ctr"/>
            <a:r>
              <a:rPr lang="en-US" dirty="0">
                <a:cs typeface="Arial" pitchFamily="34" charset="0"/>
              </a:rPr>
              <a:t>Poor Outcome Predictors in Ischemic Stroke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Age</a:t>
            </a:r>
          </a:p>
          <a:p>
            <a:pPr>
              <a:lnSpc>
                <a:spcPct val="90000"/>
              </a:lnSpc>
            </a:pPr>
            <a:r>
              <a:rPr lang="en-US" dirty="0"/>
              <a:t>Elevated blood sugar</a:t>
            </a:r>
          </a:p>
          <a:p>
            <a:pPr>
              <a:lnSpc>
                <a:spcPct val="90000"/>
              </a:lnSpc>
            </a:pPr>
            <a:r>
              <a:rPr lang="en-US" dirty="0"/>
              <a:t>Initial NIHSS score which is a measure of the patient’s initial deficit</a:t>
            </a:r>
          </a:p>
          <a:p>
            <a:pPr>
              <a:lnSpc>
                <a:spcPct val="90000"/>
              </a:lnSpc>
            </a:pPr>
            <a:r>
              <a:rPr lang="en-US" dirty="0"/>
              <a:t>Cerebral infarction changes on CT brain</a:t>
            </a:r>
          </a:p>
        </p:txBody>
      </p:sp>
    </p:spTree>
    <p:extLst>
      <p:ext uri="{BB962C8B-B14F-4D97-AF65-F5344CB8AC3E}">
        <p14:creationId xmlns:p14="http://schemas.microsoft.com/office/powerpoint/2010/main" val="351287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43840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</a:rPr>
              <a:t>Is Stroke Preventable??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Primary prevention</a:t>
            </a:r>
          </a:p>
          <a:p>
            <a:r>
              <a:rPr lang="en-US" sz="3600" dirty="0"/>
              <a:t>Secondary prevention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tx2"/>
                </a:solidFill>
              </a:rPr>
              <a:t>Stroke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None/>
              <a:defRPr/>
            </a:pPr>
            <a:r>
              <a:rPr lang="en-US" sz="3200" dirty="0"/>
              <a:t>Stroke is Acute brain injury caused by:</a:t>
            </a:r>
          </a:p>
          <a:p>
            <a:pPr lvl="2">
              <a:lnSpc>
                <a:spcPct val="90000"/>
              </a:lnSpc>
              <a:buClr>
                <a:srgbClr val="FFFF00"/>
              </a:buClr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Ischemic stroke: Reduced blood supply to a region of the brain resulting in brain ischemic and neuronal death (87%)</a:t>
            </a:r>
            <a:endParaRPr lang="en-US" b="1" u="sng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b="1" u="sng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Hemorrhagic stroke: Primary brain hemorrhage  resulting in compression of normal brain tissue (13%)</a:t>
            </a:r>
            <a:endParaRPr lang="en-US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Primary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prevention starts at the level of the physician  playing the role of the primary care and occasionally at  the level of the cardiologist  and the stroke neurologist</a:t>
            </a:r>
          </a:p>
          <a:p>
            <a:pPr algn="r">
              <a:buNone/>
            </a:pPr>
            <a:endParaRPr lang="en-US" dirty="0"/>
          </a:p>
          <a:p>
            <a:r>
              <a:rPr lang="en-US" dirty="0"/>
              <a:t>Key is identification of underlying risk factors and modification and treatment of modifiable risk factors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Primary Prevention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Establishing good medical history and family history</a:t>
            </a:r>
          </a:p>
          <a:p>
            <a:r>
              <a:rPr lang="en-US" dirty="0"/>
              <a:t>Identifying  the patient’s vascular risks including medical illnesses, habits such as smoking and substance use and genetic predisposition through review of significant family history for cardiovascular  risk factors and stroke</a:t>
            </a:r>
          </a:p>
          <a:p>
            <a:r>
              <a:rPr lang="en-US" dirty="0"/>
              <a:t>Exam elements which are key:</a:t>
            </a:r>
            <a:r>
              <a:rPr lang="en-US" dirty="0">
                <a:solidFill>
                  <a:schemeClr val="accent1"/>
                </a:solidFill>
              </a:rPr>
              <a:t> pulse </a:t>
            </a:r>
            <a:r>
              <a:rPr lang="en-US" dirty="0"/>
              <a:t>(rate and establishing how regular), blood pressure, carotid auscultation  (</a:t>
            </a:r>
            <a:r>
              <a:rPr lang="en-US" dirty="0">
                <a:solidFill>
                  <a:schemeClr val="accent1"/>
                </a:solidFill>
              </a:rPr>
              <a:t>bruits</a:t>
            </a:r>
            <a:r>
              <a:rPr lang="en-US" dirty="0"/>
              <a:t>), cardiac auscultation (</a:t>
            </a:r>
            <a:r>
              <a:rPr lang="en-US" dirty="0">
                <a:solidFill>
                  <a:schemeClr val="accent1"/>
                </a:solidFill>
              </a:rPr>
              <a:t>murmurs </a:t>
            </a:r>
            <a:r>
              <a:rPr lang="en-US" dirty="0"/>
              <a:t>and abnormal </a:t>
            </a:r>
            <a:r>
              <a:rPr lang="en-US" dirty="0">
                <a:solidFill>
                  <a:schemeClr val="accent1"/>
                </a:solidFill>
              </a:rPr>
              <a:t>rhythm</a:t>
            </a:r>
            <a:r>
              <a:rPr lang="en-US" dirty="0"/>
              <a:t>), symmetry and detection of pulses, diabetic peripheral changes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8486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tx2"/>
                </a:solidFill>
              </a:rPr>
              <a:t>Identification of Risk Factors for Stroke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438400"/>
            <a:ext cx="75438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Non-modifiable risk factors</a:t>
            </a:r>
          </a:p>
          <a:p>
            <a:pPr eaLnBrk="1" hangingPunct="1">
              <a:defRPr/>
            </a:pPr>
            <a:r>
              <a:rPr lang="en-US" sz="4000" dirty="0"/>
              <a:t>Modifiable risk factors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tx2"/>
                </a:solidFill>
              </a:rPr>
              <a:t>Modifiable Risk Factors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Risk factors that can be controlled by life style changes or by medications or surgery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Non-modifiable Risk Factors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dirty="0"/>
              <a:t>Age: the risk of stroke doubles with every decade after  the age of 55 years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dirty="0"/>
              <a:t>Sex:  lifetime risk in Male&gt;Female but risk in F&gt;M after age of 80 years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dirty="0"/>
              <a:t>Race  and ethnicity:</a:t>
            </a:r>
          </a:p>
          <a:p>
            <a:pPr lvl="1">
              <a:lnSpc>
                <a:spcPct val="90000"/>
              </a:lnSpc>
              <a:buSzPct val="100000"/>
              <a:defRPr/>
            </a:pPr>
            <a:r>
              <a:rPr lang="en-US" dirty="0"/>
              <a:t> Stroke incidence and subtypes: higher in African Americans and Hispanics &gt;Caucasians</a:t>
            </a:r>
          </a:p>
          <a:p>
            <a:pPr lvl="1">
              <a:lnSpc>
                <a:spcPct val="90000"/>
              </a:lnSpc>
              <a:buSzPct val="100000"/>
              <a:defRPr/>
            </a:pPr>
            <a:r>
              <a:rPr lang="en-US" dirty="0"/>
              <a:t>Stroke related mortality is higher in African American population</a:t>
            </a:r>
          </a:p>
          <a:p>
            <a:pPr lvl="1">
              <a:lnSpc>
                <a:spcPct val="90000"/>
              </a:lnSpc>
              <a:buSzPct val="100000"/>
              <a:defRPr/>
            </a:pPr>
            <a:r>
              <a:rPr lang="en-US" dirty="0"/>
              <a:t>Asian population has an increased risk of hemorrhagic stroke  subtype compared to Caucasians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848600" cy="1164336"/>
          </a:xfrm>
        </p:spPr>
        <p:txBody>
          <a:bodyPr/>
          <a:lstStyle/>
          <a:p>
            <a:pPr algn="ctr"/>
            <a:r>
              <a:rPr lang="en-US" dirty="0"/>
              <a:t>Non-modifiable Risk Factors</a:t>
            </a:r>
            <a:br>
              <a:rPr lang="en-US" dirty="0"/>
            </a:br>
            <a:r>
              <a:rPr lang="en-US" sz="3200" dirty="0"/>
              <a:t>Genetic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  history: inherited susceptibility, inherited predisposition to risk factors, similar culture and lifestyle</a:t>
            </a:r>
          </a:p>
          <a:p>
            <a:r>
              <a:rPr lang="en-US" dirty="0" err="1"/>
              <a:t>Hyperhomocysteinemia</a:t>
            </a:r>
            <a:r>
              <a:rPr lang="en-US" dirty="0"/>
              <a:t>:  C677T allele (one or more) of the </a:t>
            </a:r>
            <a:r>
              <a:rPr lang="en-US" dirty="0" err="1"/>
              <a:t>methylenetetrahydrofolate</a:t>
            </a:r>
            <a:r>
              <a:rPr lang="en-US" dirty="0"/>
              <a:t> </a:t>
            </a:r>
            <a:r>
              <a:rPr lang="en-US" dirty="0" err="1"/>
              <a:t>reductase</a:t>
            </a:r>
            <a:r>
              <a:rPr lang="en-US" dirty="0"/>
              <a:t> gene (MTHF)</a:t>
            </a:r>
          </a:p>
          <a:p>
            <a:r>
              <a:rPr lang="en-US" dirty="0"/>
              <a:t>Inherited coagulopathies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Well Documented Modifiable Risk Factors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3200" b="1" dirty="0"/>
              <a:t>Hypertension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/>
              <a:t>Smoking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/>
              <a:t>Diabetes Mellitus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/>
              <a:t>Carotid disease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/>
              <a:t>Cardiac disease: </a:t>
            </a:r>
            <a:r>
              <a:rPr lang="en-US" sz="2800" dirty="0" err="1">
                <a:solidFill>
                  <a:schemeClr val="accent1"/>
                </a:solidFill>
              </a:rPr>
              <a:t>Atrial</a:t>
            </a:r>
            <a:r>
              <a:rPr lang="en-US" sz="2800" dirty="0">
                <a:solidFill>
                  <a:schemeClr val="accent1"/>
                </a:solidFill>
              </a:rPr>
              <a:t> Fibrillation</a:t>
            </a:r>
            <a:r>
              <a:rPr lang="en-US" sz="2800" dirty="0"/>
              <a:t>, Myocardial infarction secondary to coronary artery disease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 err="1"/>
              <a:t>Dyslipidemia</a:t>
            </a:r>
            <a:r>
              <a:rPr lang="en-US" sz="2800" dirty="0"/>
              <a:t> or </a:t>
            </a:r>
            <a:r>
              <a:rPr lang="en-US" sz="2800" dirty="0" err="1"/>
              <a:t>hyperlipidemia</a:t>
            </a:r>
            <a:r>
              <a:rPr lang="en-US" sz="2800" dirty="0"/>
              <a:t> (high cholesterol, high LDL, low HDL)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/>
              <a:t>Migraine with aura in women</a:t>
            </a:r>
          </a:p>
          <a:p>
            <a:pPr>
              <a:lnSpc>
                <a:spcPct val="90000"/>
              </a:lnSpc>
              <a:buSzPct val="100000"/>
              <a:defRPr/>
            </a:pPr>
            <a:r>
              <a:rPr lang="en-US" sz="2800" dirty="0"/>
              <a:t>Obstructive sleep apnea</a:t>
            </a:r>
          </a:p>
          <a:p>
            <a:pPr marL="68580" indent="0" eaLnBrk="1" hangingPunct="1">
              <a:lnSpc>
                <a:spcPct val="90000"/>
              </a:lnSpc>
              <a:buSzPct val="100000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SzPct val="100000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tx2"/>
                </a:solidFill>
              </a:rPr>
              <a:t>Less-Documented Potentially Modifiable Risk Factors 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62000" y="2362200"/>
            <a:ext cx="36957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3200" dirty="0">
                <a:effectLst/>
              </a:rPr>
              <a:t>Obesity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3200" dirty="0">
                <a:effectLst/>
              </a:rPr>
              <a:t>Lack of exercise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3200" dirty="0">
                <a:effectLst/>
              </a:rPr>
              <a:t>Poor diet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3200" dirty="0">
                <a:effectLst/>
              </a:rPr>
              <a:t>Alcohol abuse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3200" dirty="0" err="1">
                <a:effectLst/>
              </a:rPr>
              <a:t>Hyperhomocystei-nemia</a:t>
            </a:r>
            <a:endParaRPr lang="en-US" sz="3200" dirty="0">
              <a:effectLst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53000" y="2133600"/>
            <a:ext cx="3695700" cy="4114800"/>
          </a:xfrm>
        </p:spPr>
        <p:txBody>
          <a:bodyPr>
            <a:normAutofit lnSpcReduction="10000"/>
          </a:bodyPr>
          <a:lstStyle/>
          <a:p>
            <a:pPr eaLnBrk="1" hangingPunct="1">
              <a:buSzPct val="100000"/>
            </a:pPr>
            <a:r>
              <a:rPr lang="en-US" sz="3200" dirty="0">
                <a:effectLst/>
              </a:rPr>
              <a:t>Illicit drug abuse</a:t>
            </a:r>
          </a:p>
          <a:p>
            <a:pPr eaLnBrk="1" hangingPunct="1">
              <a:buSzPct val="100000"/>
            </a:pPr>
            <a:r>
              <a:rPr lang="en-US" sz="3200" dirty="0" err="1">
                <a:effectLst/>
              </a:rPr>
              <a:t>Hypercoagul-opathy</a:t>
            </a:r>
            <a:endParaRPr lang="en-US" sz="3200" dirty="0">
              <a:effectLst/>
            </a:endParaRPr>
          </a:p>
          <a:p>
            <a:pPr eaLnBrk="1" hangingPunct="1">
              <a:buSzPct val="100000"/>
            </a:pPr>
            <a:r>
              <a:rPr lang="en-US" sz="3200" dirty="0"/>
              <a:t>Sickle cell disease</a:t>
            </a:r>
            <a:endParaRPr lang="en-US" sz="3200" dirty="0">
              <a:effectLst/>
            </a:endParaRPr>
          </a:p>
          <a:p>
            <a:pPr eaLnBrk="1" hangingPunct="1">
              <a:buSzPct val="100000"/>
            </a:pPr>
            <a:r>
              <a:rPr lang="en-US" sz="3200" dirty="0">
                <a:effectLst/>
              </a:rPr>
              <a:t>Estrogen/HR hormonal therapy</a:t>
            </a:r>
          </a:p>
          <a:p>
            <a:pPr eaLnBrk="1" hangingPunct="1">
              <a:buSzPct val="100000"/>
            </a:pPr>
            <a:r>
              <a:rPr lang="en-US" sz="3200" dirty="0">
                <a:effectLst/>
              </a:rPr>
              <a:t>Inflammation</a:t>
            </a:r>
          </a:p>
          <a:p>
            <a:pPr eaLnBrk="1" hangingPunct="1">
              <a:buSzPct val="100000"/>
            </a:pPr>
            <a:r>
              <a:rPr lang="en-US" sz="3200" dirty="0">
                <a:effectLst/>
              </a:rPr>
              <a:t>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  <p:bldP spid="2355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history: identify people who have higher risk and counseling those patients</a:t>
            </a:r>
          </a:p>
          <a:p>
            <a:r>
              <a:rPr lang="en-US" dirty="0"/>
              <a:t>Genetic counseling for rare genetic disorders</a:t>
            </a:r>
          </a:p>
          <a:p>
            <a:r>
              <a:rPr lang="en-US" dirty="0"/>
              <a:t>Non-invasive imaging/ screening for patients with specific disorders: screen for cerebral artery aneurysms in patients with ≥ 2 first degree members  with SAH/cerebral aneurysms, polycystic kidney disease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activity is recommended:</a:t>
            </a:r>
          </a:p>
          <a:p>
            <a:pPr lvl="1"/>
            <a:r>
              <a:rPr lang="en-US" dirty="0"/>
              <a:t>Moderate to vigorous intensity aerobic</a:t>
            </a:r>
          </a:p>
          <a:p>
            <a:pPr lvl="1"/>
            <a:r>
              <a:rPr lang="en-US" dirty="0"/>
              <a:t>Suggested ≥ 40 min/ time, 3-4 days /wk 2013 AHA/ACC  guidelines</a:t>
            </a:r>
          </a:p>
          <a:p>
            <a:r>
              <a:rPr lang="en-US" dirty="0"/>
              <a:t>Weight reduction for BMI≥ 25</a:t>
            </a:r>
          </a:p>
          <a:p>
            <a:r>
              <a:rPr lang="en-US" dirty="0"/>
              <a:t>Dietary restriction of salt and increased potassium  in diet (HTN </a:t>
            </a:r>
            <a:r>
              <a:rPr lang="en-US" dirty="0" err="1"/>
              <a:t>conrtol</a:t>
            </a:r>
            <a:r>
              <a:rPr lang="en-US" dirty="0"/>
              <a:t>)</a:t>
            </a:r>
          </a:p>
          <a:p>
            <a:r>
              <a:rPr lang="en-US" dirty="0"/>
              <a:t>DASH, AHA, Mediterranean diets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/>
              <a:t>The AHA/ASA classification broadly characterizes stroke into following four broad subtypes.</a:t>
            </a:r>
          </a:p>
          <a:p>
            <a:r>
              <a:rPr lang="en-US" dirty="0"/>
              <a:t>1.Central nervous system infarction.</a:t>
            </a:r>
          </a:p>
          <a:p>
            <a:r>
              <a:rPr lang="en-US" dirty="0"/>
              <a:t>2.Intracerebral hemorrhage. (ICH)</a:t>
            </a:r>
          </a:p>
          <a:p>
            <a:r>
              <a:rPr lang="en-US" dirty="0"/>
              <a:t>3.Subarachnoid hemorrhage. (SAH)</a:t>
            </a:r>
          </a:p>
          <a:p>
            <a:r>
              <a:rPr lang="en-US" dirty="0"/>
              <a:t>4.Stroke caused by cerebral venous thrombosis.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5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Summary: Primary Prevention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772400" cy="4572000"/>
          </a:xfrm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en-US" dirty="0"/>
              <a:t>Cessation of smoking esp. in women who have migraines with aura and who are on OCPs</a:t>
            </a:r>
          </a:p>
          <a:p>
            <a:pPr eaLnBrk="1" hangingPunct="1">
              <a:buSzPct val="100000"/>
              <a:defRPr/>
            </a:pPr>
            <a:r>
              <a:rPr lang="en-US" dirty="0"/>
              <a:t>Cessation of illicit drugs </a:t>
            </a:r>
          </a:p>
          <a:p>
            <a:pPr>
              <a:buSzPct val="100000"/>
              <a:defRPr/>
            </a:pPr>
            <a:r>
              <a:rPr lang="en-US" dirty="0"/>
              <a:t>Cessation of alcohol or limitation to ≤1 drink/day for women and ≤2 drinks/day for men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2"/>
                </a:solidFill>
              </a:rPr>
              <a:t>Summary: Primary Prevention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/>
              <a:t>Control of BP&lt;140/90 mm Hg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/>
              <a:t>Control of blood sugar but avoid intensive </a:t>
            </a:r>
            <a:r>
              <a:rPr lang="en-US" sz="2800" dirty="0" err="1"/>
              <a:t>glycemic</a:t>
            </a:r>
            <a:r>
              <a:rPr lang="en-US" sz="2800" dirty="0"/>
              <a:t> control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/>
              <a:t>Use of </a:t>
            </a:r>
            <a:r>
              <a:rPr lang="en-US" sz="2800" dirty="0" err="1"/>
              <a:t>statins</a:t>
            </a:r>
            <a:r>
              <a:rPr lang="en-US" sz="2800" dirty="0"/>
              <a:t> in diabetic patients maybe protective and particularly if high risk factors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/>
              <a:t>Maximize medical management with </a:t>
            </a:r>
            <a:r>
              <a:rPr lang="en-US" sz="2800" dirty="0" err="1"/>
              <a:t>statins</a:t>
            </a:r>
            <a:r>
              <a:rPr lang="en-US" sz="2800" dirty="0"/>
              <a:t> and </a:t>
            </a:r>
            <a:r>
              <a:rPr lang="en-US" sz="2800" dirty="0" err="1"/>
              <a:t>antiplatelets</a:t>
            </a:r>
            <a:r>
              <a:rPr lang="en-US" sz="2800" dirty="0"/>
              <a:t> in carotid artery disease</a:t>
            </a:r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800" dirty="0"/>
              <a:t>Anticoagulation is reserved for </a:t>
            </a:r>
            <a:r>
              <a:rPr lang="en-US" sz="2800" dirty="0" err="1"/>
              <a:t>atrial</a:t>
            </a:r>
            <a:r>
              <a:rPr lang="en-US" sz="2800" dirty="0"/>
              <a:t> fibrillation and cardiac thrombi or potent </a:t>
            </a:r>
            <a:r>
              <a:rPr lang="en-US" sz="2800" dirty="0" err="1"/>
              <a:t>hypercoagulable</a:t>
            </a:r>
            <a:r>
              <a:rPr lang="en-US" sz="2800" dirty="0"/>
              <a:t> states (latter in secondary prevention)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Summary: Primary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/>
              <a:t>Use of ACE Inhibitors and or an </a:t>
            </a:r>
            <a:r>
              <a:rPr lang="en-US" dirty="0" err="1"/>
              <a:t>angiotensin</a:t>
            </a:r>
            <a:r>
              <a:rPr lang="en-US" dirty="0"/>
              <a:t>  II receptor blocker (ARB) in diabetes mellitus </a:t>
            </a:r>
          </a:p>
          <a:p>
            <a:r>
              <a:rPr lang="en-US" dirty="0"/>
              <a:t>No documented benefit for aspirin in primary prevention of stroke  (may consider patients with high risk factors) with the exception of some possible benefit for women&gt;65 years old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86553"/>
            <a:ext cx="7086600" cy="1431925"/>
          </a:xfrm>
        </p:spPr>
        <p:txBody>
          <a:bodyPr/>
          <a:lstStyle/>
          <a:p>
            <a:pPr algn="ctr">
              <a:defRPr/>
            </a:pPr>
            <a:r>
              <a:rPr lang="en-US" sz="7200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371492" cy="1992923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  <p:pic>
        <p:nvPicPr>
          <p:cNvPr id="3074" name="Picture 2" descr="Image result for THANK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838200"/>
            <a:ext cx="810650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772400" cy="914400"/>
          </a:xfrm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Anterior and Posterior Cerebral Arterial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7772400" cy="4572000"/>
          </a:xfrm>
        </p:spPr>
        <p:txBody>
          <a:bodyPr/>
          <a:lstStyle/>
          <a:p>
            <a:r>
              <a:rPr lang="en-US" sz="3200" dirty="0">
                <a:cs typeface="Arial" pitchFamily="34" charset="0"/>
              </a:rPr>
              <a:t>Internal carotid arteries and their branches: supply the anterior circulation</a:t>
            </a:r>
          </a:p>
          <a:p>
            <a:r>
              <a:rPr lang="en-US" sz="3200" dirty="0">
                <a:cs typeface="Arial" pitchFamily="34" charset="0"/>
              </a:rPr>
              <a:t>Vertebral arteries and the basilar artery (and their branches): supply the posterior cerebral circulation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3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176" y="152400"/>
            <a:ext cx="7840824" cy="1143000"/>
          </a:xfrm>
        </p:spPr>
        <p:txBody>
          <a:bodyPr/>
          <a:lstStyle/>
          <a:p>
            <a:pPr algn="ctr"/>
            <a:r>
              <a:rPr lang="en-US" sz="3600" dirty="0"/>
              <a:t>Mechanism of Ischemic Stroke and Transient Ischemic Attacks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2176" y="1295400"/>
            <a:ext cx="8345424" cy="7799832"/>
          </a:xfrm>
        </p:spPr>
        <p:txBody>
          <a:bodyPr/>
          <a:lstStyle/>
          <a:p>
            <a:r>
              <a:rPr lang="en-US" sz="2800" dirty="0"/>
              <a:t>Atherosclerotic cerebrovascular disease (20%):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 err="1"/>
              <a:t>Extracranial</a:t>
            </a:r>
            <a:r>
              <a:rPr lang="en-US" sz="2000" dirty="0"/>
              <a:t> carotid or vertebral artery disease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/>
              <a:t>Intracranial </a:t>
            </a:r>
            <a:r>
              <a:rPr lang="en-US" sz="2000" dirty="0" err="1"/>
              <a:t>cerbrovascular</a:t>
            </a:r>
            <a:r>
              <a:rPr lang="en-US" sz="2000" dirty="0"/>
              <a:t> disease</a:t>
            </a:r>
          </a:p>
          <a:p>
            <a:r>
              <a:rPr lang="en-US" sz="2800" dirty="0"/>
              <a:t>Penetrating small arterial disease (25%)</a:t>
            </a:r>
          </a:p>
          <a:p>
            <a:r>
              <a:rPr lang="en-US" sz="2800" dirty="0"/>
              <a:t>Cardiogenic source (33%):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/>
              <a:t>Atrial fibrillation &amp; other </a:t>
            </a:r>
            <a:r>
              <a:rPr lang="en-US" sz="2000" dirty="0" err="1"/>
              <a:t>arrythmias</a:t>
            </a:r>
            <a:endParaRPr lang="en-US" sz="2000" dirty="0"/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/>
              <a:t>Myocardial infarction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 err="1"/>
              <a:t>Valvular</a:t>
            </a:r>
            <a:r>
              <a:rPr lang="en-US" sz="2000" dirty="0"/>
              <a:t> disease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/>
              <a:t>Ventricular thrombi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000" dirty="0"/>
              <a:t>Aortic plaque</a:t>
            </a:r>
            <a:endParaRPr lang="en-US" sz="2800" dirty="0"/>
          </a:p>
          <a:p>
            <a:r>
              <a:rPr lang="en-US" sz="2800" dirty="0"/>
              <a:t>Unusual causes (&lt;5%): dissection, migraine, illicit drugs, vasculitis, venous strokes, hypercoagulability,…</a:t>
            </a:r>
          </a:p>
          <a:p>
            <a:r>
              <a:rPr lang="en-US" sz="2800" dirty="0"/>
              <a:t>Cryptogenic source (no mechanism identified)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0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984" y="762000"/>
            <a:ext cx="77724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Transient Ischemic attack (TIA)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31984" y="19050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Definition: duration of transient neurologic symptoms  lasting less than 1 hour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Transient reduction of blood flow to a region in brain in the absence of evidence of infarction on brain imaging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Mechanisms for TIA similar as for ischemic stroke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Reconstitution of flow to the </a:t>
            </a:r>
            <a:r>
              <a:rPr lang="en-US" sz="2400" dirty="0" err="1"/>
              <a:t>hypoperfused</a:t>
            </a:r>
            <a:r>
              <a:rPr lang="en-US" sz="2400" dirty="0"/>
              <a:t> region hence the resolution of symptoms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Significance of TIAs is increased risk of stroke after a TIA specifically early on after a TIA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Prompt evaluation of mechanism and appropriate treatment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90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Transient Ischemic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ABCD2 score</a:t>
            </a:r>
          </a:p>
          <a:p>
            <a:pPr lvl="1"/>
            <a:r>
              <a:rPr lang="en-US" dirty="0"/>
              <a:t>Age ≥ 60 years: score 1</a:t>
            </a:r>
          </a:p>
          <a:p>
            <a:pPr lvl="1"/>
            <a:r>
              <a:rPr lang="en-US" dirty="0"/>
              <a:t>HTN (≥140/90): score 1</a:t>
            </a:r>
          </a:p>
          <a:p>
            <a:pPr lvl="1"/>
            <a:r>
              <a:rPr lang="en-US" dirty="0"/>
              <a:t>Diabetes mellitus: score 1</a:t>
            </a:r>
          </a:p>
          <a:p>
            <a:pPr lvl="1"/>
            <a:r>
              <a:rPr lang="en-US" dirty="0"/>
              <a:t>TIA duration:  10-59 min (score 1); ≥60min (score2)</a:t>
            </a:r>
          </a:p>
          <a:p>
            <a:pPr lvl="1"/>
            <a:r>
              <a:rPr lang="en-US" dirty="0"/>
              <a:t>Clinical: Hemiparesis with or without speech deficit (score 2); speech impairment without hemiparesis (score 1)</a:t>
            </a:r>
          </a:p>
          <a:p>
            <a:r>
              <a:rPr lang="en-US" dirty="0"/>
              <a:t>Higher ABCD2 scores are associated with greater risk of stroke during the 2, 7, 30, and 90 days</a:t>
            </a:r>
          </a:p>
          <a:p>
            <a:r>
              <a:rPr lang="en-US" dirty="0"/>
              <a:t>Definite admission for ABCD2 score of ≥4</a:t>
            </a:r>
          </a:p>
          <a:p>
            <a:r>
              <a:rPr lang="en-US" dirty="0"/>
              <a:t>Caution to work the TIA patients urgently to address underlying source and treat appropriately</a:t>
            </a:r>
          </a:p>
        </p:txBody>
      </p:sp>
    </p:spTree>
    <p:extLst>
      <p:ext uri="{BB962C8B-B14F-4D97-AF65-F5344CB8AC3E}">
        <p14:creationId xmlns:p14="http://schemas.microsoft.com/office/powerpoint/2010/main" val="3858009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Metro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8496</TotalTime>
  <Words>2095</Words>
  <Application>Microsoft Office PowerPoint</Application>
  <PresentationFormat>On-screen Show (4:3)</PresentationFormat>
  <Paragraphs>351</Paragraphs>
  <Slides>53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Algerian</vt:lpstr>
      <vt:lpstr>Andalus</vt:lpstr>
      <vt:lpstr>Arial</vt:lpstr>
      <vt:lpstr>Arial Black</vt:lpstr>
      <vt:lpstr>Arial Narrow</vt:lpstr>
      <vt:lpstr>Bookman Old Style</vt:lpstr>
      <vt:lpstr>Calibri</vt:lpstr>
      <vt:lpstr>Courier New</vt:lpstr>
      <vt:lpstr>proxima_nova_rgregular</vt:lpstr>
      <vt:lpstr>Tahoma</vt:lpstr>
      <vt:lpstr>Times New Roman</vt:lpstr>
      <vt:lpstr>Wingdings</vt:lpstr>
      <vt:lpstr>Wingdings 2</vt:lpstr>
      <vt:lpstr>Wingdings 3</vt:lpstr>
      <vt:lpstr>Metro</vt:lpstr>
      <vt:lpstr>HOW TO APROACH A PATIENT WITH Stroke </vt:lpstr>
      <vt:lpstr>PowerPoint Presentation</vt:lpstr>
      <vt:lpstr>Sequence Of Lecture</vt:lpstr>
      <vt:lpstr>Stroke</vt:lpstr>
      <vt:lpstr>CLASSIFICATION OF STROKE</vt:lpstr>
      <vt:lpstr>Anterior and Posterior Cerebral Arterial Circulation</vt:lpstr>
      <vt:lpstr>Mechanism of Ischemic Stroke and Transient Ischemic Attacks</vt:lpstr>
      <vt:lpstr>Transient Ischemic attack (TIA)</vt:lpstr>
      <vt:lpstr>Transient Ischemic Stroke</vt:lpstr>
      <vt:lpstr>Ischemic Stroke</vt:lpstr>
      <vt:lpstr>Signs and Symptoms of Stroke Acute Onset of Neurologic Symptoms and Signs of Central Nervous System Nature</vt:lpstr>
      <vt:lpstr>Acute Onset of Any of the Below Symptoms</vt:lpstr>
      <vt:lpstr>Differential Diagnosis </vt:lpstr>
      <vt:lpstr>PowerPoint Presentation</vt:lpstr>
      <vt:lpstr>PowerPoint Presentation</vt:lpstr>
      <vt:lpstr>Evaluation &amp;Treatment</vt:lpstr>
      <vt:lpstr>Initial Treatment Table 1. NINDS* and ACLS** Recommended Stroke Evaluation Time Benchmarks for Potential Thrombolysis Candidate</vt:lpstr>
      <vt:lpstr>PowerPoint Presentation</vt:lpstr>
      <vt:lpstr>PowerPoint Presentation</vt:lpstr>
      <vt:lpstr>PowerPoint Presentation</vt:lpstr>
      <vt:lpstr>DIAGNOSIS:</vt:lpstr>
      <vt:lpstr>PowerPoint Presentation</vt:lpstr>
      <vt:lpstr>Axial noncontrast computed tomography (NCCT) demonstrates diffuse hypodensity in the right lentiform nucleus, with mass effect upon the frontal horn of the right lateral ventricle. The patient is a 70-year-old female with history of left-sided weakness for several hours duration</vt:lpstr>
      <vt:lpstr>MRI Brain</vt:lpstr>
      <vt:lpstr>PowerPoint Presentation</vt:lpstr>
      <vt:lpstr>Acute Therapy</vt:lpstr>
      <vt:lpstr>IV t-PA treatment</vt:lpstr>
      <vt:lpstr>Intravenous t-PA</vt:lpstr>
      <vt:lpstr>PowerPoint Presentation</vt:lpstr>
      <vt:lpstr>PowerPoint Presentation</vt:lpstr>
      <vt:lpstr>PowerPoint Presentation</vt:lpstr>
      <vt:lpstr>Additional Exclusions for the 3 to 4.5 Hour</vt:lpstr>
      <vt:lpstr>PowerPoint Presentation</vt:lpstr>
      <vt:lpstr>PowerPoint Presentation</vt:lpstr>
      <vt:lpstr>Acute Interventional Treatment</vt:lpstr>
      <vt:lpstr>Endovascular Rx</vt:lpstr>
      <vt:lpstr>Poor Outcome Predictors in Ischemic Stroke</vt:lpstr>
      <vt:lpstr>Is Stroke Preventable??</vt:lpstr>
      <vt:lpstr>Prevention</vt:lpstr>
      <vt:lpstr>Primary Prevention</vt:lpstr>
      <vt:lpstr>Primary Prevention Elements</vt:lpstr>
      <vt:lpstr>Identification of Risk Factors for Stroke</vt:lpstr>
      <vt:lpstr>Modifiable Risk Factors</vt:lpstr>
      <vt:lpstr>Non-modifiable Risk Factors</vt:lpstr>
      <vt:lpstr>Non-modifiable Risk Factors Genetic Factors</vt:lpstr>
      <vt:lpstr>Well Documented Modifiable Risk Factors</vt:lpstr>
      <vt:lpstr>Less-Documented Potentially Modifiable Risk Factors </vt:lpstr>
      <vt:lpstr>Summary</vt:lpstr>
      <vt:lpstr>Summary:</vt:lpstr>
      <vt:lpstr>Summary: Primary Prevention</vt:lpstr>
      <vt:lpstr>Summary: Primary Prevention</vt:lpstr>
      <vt:lpstr>Summary: Primary Prevention</vt:lpstr>
      <vt:lpstr>Thank You!</vt:lpstr>
    </vt:vector>
  </TitlesOfParts>
  <Company>HSIS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</dc:title>
  <dc:creator>UCIMC</dc:creator>
  <cp:lastModifiedBy>hamad imran</cp:lastModifiedBy>
  <cp:revision>198</cp:revision>
  <dcterms:created xsi:type="dcterms:W3CDTF">2010-05-18T06:23:33Z</dcterms:created>
  <dcterms:modified xsi:type="dcterms:W3CDTF">2025-02-12T07:11:31Z</dcterms:modified>
</cp:coreProperties>
</file>