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hArMjZ7U3L5CVL+oL2ZvJPCXQq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customschemas.google.com/relationships/presentationmetadata" Target="meta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Blood glucose: (dec. gluconeogenesis, dec. insulin clearance) (AUTOIMMUNE SCREENING: to determine etiology or to predict future hypothyroidism)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MUSCLE ENZYMES: (increased muscle membranes permeability)</a:t>
            </a:r>
            <a:endParaRPr/>
          </a:p>
        </p:txBody>
      </p:sp>
      <p:sp>
        <p:nvSpPr>
          <p:cNvPr id="205" name="Google Shape;20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f63e5cec5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4f63e5cec5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4f63e5cec5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f63e5cec5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f63e5cec5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24f63e5cec5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f63e5cec5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f63e5cec5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4f63e5cec5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ts slide layout">
  <p:cSld name="8_Contents slide layout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/>
          <p:nvPr>
            <p:ph idx="2" type="pic"/>
          </p:nvPr>
        </p:nvSpPr>
        <p:spPr>
          <a:xfrm>
            <a:off x="2102744" y="-1"/>
            <a:ext cx="10089256" cy="675243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abic calligraphy, Bismillah which means, In the Name of Allah, The Most Gracious and The Most Merciful. Layered with liquid marble or watercolor ink background. Vector illustration." id="90" name="Google Shape;90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449" y="546755"/>
            <a:ext cx="11246571" cy="6052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/>
              <a:t>What is hypothyroidism? </a:t>
            </a:r>
            <a:endParaRPr/>
          </a:p>
        </p:txBody>
      </p:sp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2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	A clinical condition that results from inadequate production or action of thyroid hormone.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It can be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Overt</a:t>
            </a:r>
            <a:r>
              <a:rPr lang="en-US"/>
              <a:t>: (</a:t>
            </a:r>
            <a:r>
              <a:rPr lang="en-US" sz="2400"/>
              <a:t>dec. in serum thyroxine levels)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Subclinical</a:t>
            </a:r>
            <a:r>
              <a:rPr lang="en-US"/>
              <a:t>: </a:t>
            </a:r>
            <a:r>
              <a:rPr lang="en-US" sz="2400"/>
              <a:t>(TSH is mildly elevated but T4 levels are normal.)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5" name="Google Shape;1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450" y="-100700"/>
            <a:ext cx="6368149" cy="8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/>
              <a:t>CLASSIFICATION OF HYPOTHYROIDISM</a:t>
            </a:r>
            <a:endParaRPr/>
          </a:p>
        </p:txBody>
      </p:sp>
      <p:sp>
        <p:nvSpPr>
          <p:cNvPr id="161" name="Google Shape;16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Types:-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lang="en-US" sz="3200"/>
              <a:t>Primary hypothyroidism-</a:t>
            </a:r>
            <a:r>
              <a:rPr lang="en-US" sz="3200"/>
              <a:t>--cause within thyroid.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lang="en-US" sz="3200"/>
              <a:t>Secondary hypothyroidism-</a:t>
            </a:r>
            <a:r>
              <a:rPr lang="en-US" sz="3200"/>
              <a:t>--cause within pituitary/ hypothalamus.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2" name="Google Shape;16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450" y="-100700"/>
            <a:ext cx="6368149" cy="8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>
            <p:ph type="title"/>
          </p:nvPr>
        </p:nvSpPr>
        <p:spPr>
          <a:xfrm>
            <a:off x="600891" y="204651"/>
            <a:ext cx="10752909" cy="1345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/>
              <a:t>Etiology of Hypothyroidism: </a:t>
            </a:r>
            <a:endParaRPr/>
          </a:p>
        </p:txBody>
      </p:sp>
      <p:pic>
        <p:nvPicPr>
          <p:cNvPr id="168" name="Google Shape;168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208" y="1470581"/>
            <a:ext cx="7079514" cy="470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450" y="-100700"/>
            <a:ext cx="6368149" cy="8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838200" y="338225"/>
            <a:ext cx="10515600" cy="13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/>
              <a:t>Approach to a patient with hypothyroidism:</a:t>
            </a:r>
            <a:endParaRPr/>
          </a:p>
        </p:txBody>
      </p:sp>
      <p:sp>
        <p:nvSpPr>
          <p:cNvPr id="175" name="Google Shape;175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History</a:t>
            </a:r>
            <a:r>
              <a:rPr lang="en-US"/>
              <a:t>                                                                     </a:t>
            </a:r>
            <a:r>
              <a:rPr b="1" lang="en-US"/>
              <a:t>Examination</a:t>
            </a:r>
            <a:r>
              <a:rPr lang="en-US"/>
              <a:t>                                                                 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6" name="Google Shape;17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4075" y="1702925"/>
            <a:ext cx="6420425" cy="515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450" y="-100700"/>
            <a:ext cx="6368149" cy="8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/>
              <a:t>Facial appearance:</a:t>
            </a:r>
            <a:endParaRPr/>
          </a:p>
        </p:txBody>
      </p:sp>
      <p:sp>
        <p:nvSpPr>
          <p:cNvPr id="183" name="Google Shape;18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Dry , coarse sparse hair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Thinning of lateral eyebrows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Periorbital puffiness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Puffy, dull face with dry skin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Coarse facial features.</a:t>
            </a:r>
            <a:endParaRPr/>
          </a:p>
        </p:txBody>
      </p:sp>
      <p:pic>
        <p:nvPicPr>
          <p:cNvPr id="184" name="Google Shape;18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3026" y="1382894"/>
            <a:ext cx="4316934" cy="479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450" y="-100700"/>
            <a:ext cx="6368149" cy="8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/>
              <a:t>Thyroid dermopathy: </a:t>
            </a:r>
            <a:endParaRPr/>
          </a:p>
        </p:txBody>
      </p:sp>
      <p:sp>
        <p:nvSpPr>
          <p:cNvPr id="191" name="Google Shape;19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PRETIBIAL MYXEDEMA: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Localized,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>
                <a:solidFill>
                  <a:srgbClr val="FF0000"/>
                </a:solidFill>
              </a:rPr>
              <a:t>Nonpitting edema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Commonly of lower extremities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Hyperpigmented,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thickened,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plaque-like skin</a:t>
            </a:r>
            <a:endParaRPr/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4922" y="1289785"/>
            <a:ext cx="5740323" cy="4887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450" y="-100700"/>
            <a:ext cx="6368149" cy="8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US" sz="4800"/>
              <a:t>DIAGNOSIS:</a:t>
            </a:r>
            <a:endParaRPr/>
          </a:p>
        </p:txBody>
      </p:sp>
      <p:sp>
        <p:nvSpPr>
          <p:cNvPr id="199" name="Google Shape;199;p13"/>
          <p:cNvSpPr txBox="1"/>
          <p:nvPr>
            <p:ph idx="1" type="body"/>
          </p:nvPr>
        </p:nvSpPr>
        <p:spPr>
          <a:xfrm>
            <a:off x="838200" y="1451728"/>
            <a:ext cx="105156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</a:pPr>
            <a:r>
              <a:rPr b="1" lang="en-US" sz="3200" u="sng">
                <a:solidFill>
                  <a:schemeClr val="accent1"/>
                </a:solidFill>
              </a:rPr>
              <a:t>LAB INVESTIGATIONS: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lang="en-US" u="sng"/>
              <a:t>THYROID FUNCTION TESTS: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TSH is the most sensitive screening tool (0.40-4.2mIU/L)</a:t>
            </a:r>
            <a:endParaRPr/>
          </a:p>
        </p:txBody>
      </p:sp>
      <p:pic>
        <p:nvPicPr>
          <p:cNvPr id="200" name="Google Shape;2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6928" y="3244850"/>
            <a:ext cx="7924799" cy="32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450" y="-100700"/>
            <a:ext cx="6368149" cy="8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/>
              <a:t>DIAGNOSIS:</a:t>
            </a:r>
            <a:endParaRPr/>
          </a:p>
        </p:txBody>
      </p:sp>
      <p:sp>
        <p:nvSpPr>
          <p:cNvPr id="208" name="Google Shape;208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b="1" lang="en-US" sz="3200" u="sng">
                <a:solidFill>
                  <a:schemeClr val="accent1"/>
                </a:solidFill>
              </a:rPr>
              <a:t>OTHER LAB INVESTIGATIONS: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u="sng"/>
              <a:t>CBC WITH PERIPHERAL FILM: </a:t>
            </a:r>
            <a:r>
              <a:rPr lang="en-US"/>
              <a:t>Normo.;chromic Macrocytic anemia.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u="sng"/>
              <a:t>SERUM ELECTROLYTES:</a:t>
            </a:r>
            <a:r>
              <a:rPr lang="en-US"/>
              <a:t> hyponatremia</a:t>
            </a:r>
            <a:r>
              <a:rPr lang="en-US" u="sng"/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u="sng"/>
              <a:t>BLOOD GLUCOSE</a:t>
            </a:r>
            <a:r>
              <a:rPr lang="en-US"/>
              <a:t>: may be normal/low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u="sng"/>
              <a:t>LIPID PROFILE</a:t>
            </a:r>
            <a:r>
              <a:rPr lang="en-US"/>
              <a:t>: hypercholestrolemia, hypertriglyceridemia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u="sng"/>
              <a:t>MUSCLE ENZYMES</a:t>
            </a:r>
            <a:r>
              <a:rPr b="1" lang="en-US"/>
              <a:t>: </a:t>
            </a:r>
            <a:r>
              <a:rPr lang="en-US"/>
              <a:t>CPK, AST, LDH may be raised 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u="sng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1" lang="en-US" u="sng"/>
              <a:t>AUTOIMMUNE SCREENING</a:t>
            </a:r>
            <a:r>
              <a:rPr lang="en-US"/>
              <a:t>: Serum anti-TPO Antibodies, Serum anti-Tg (thyroglobulin) Ab,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09" name="Google Shape;2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450" y="-100700"/>
            <a:ext cx="6368149" cy="8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/>
              <a:t>DIAGNOSIS: </a:t>
            </a:r>
            <a:endParaRPr/>
          </a:p>
        </p:txBody>
      </p:sp>
      <p:sp>
        <p:nvSpPr>
          <p:cNvPr id="215" name="Google Shape;215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/>
              <a:t>ECG</a:t>
            </a:r>
            <a:r>
              <a:rPr lang="en-US"/>
              <a:t>:  bradycardia, low voltae, proloned PR interval, T wave abnormalities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b="1" lang="en-US" u="sng">
                <a:solidFill>
                  <a:schemeClr val="accent1"/>
                </a:solidFill>
              </a:rPr>
              <a:t>IMAGING STUDIES: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u="sng"/>
              <a:t>ULTRASOUND NECK AND THYROID</a:t>
            </a:r>
            <a:r>
              <a:rPr lang="en-US"/>
              <a:t>: thyroid nodules, infiltrations.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u="sng"/>
              <a:t>CHEST XRAY: </a:t>
            </a:r>
            <a:r>
              <a:rPr lang="en-US"/>
              <a:t>for pericardial effusion/ superadded pulmonary infections.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u="sng"/>
              <a:t>ECHOCARDIOGRAPHY: </a:t>
            </a:r>
            <a:r>
              <a:rPr lang="en-US"/>
              <a:t>when pericardial effusion is suspected.</a:t>
            </a:r>
            <a:endParaRPr/>
          </a:p>
        </p:txBody>
      </p:sp>
      <p:pic>
        <p:nvPicPr>
          <p:cNvPr id="216" name="Google Shape;21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450" y="-24500"/>
            <a:ext cx="6368149" cy="8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/>
          <p:nvPr>
            <p:ph type="title"/>
          </p:nvPr>
        </p:nvSpPr>
        <p:spPr>
          <a:xfrm>
            <a:off x="574766" y="5686697"/>
            <a:ext cx="10779034" cy="8061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/>
              <a:t>Pericardial effusion in a patient with hypothyroidism</a:t>
            </a:r>
            <a:endParaRPr/>
          </a:p>
        </p:txBody>
      </p:sp>
      <p:pic>
        <p:nvPicPr>
          <p:cNvPr id="222" name="Google Shape;222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6198" y="897467"/>
            <a:ext cx="5284200" cy="43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450" y="-100700"/>
            <a:ext cx="6368149" cy="8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f63e5cec5_0_23"/>
          <p:cNvSpPr txBox="1"/>
          <p:nvPr>
            <p:ph type="title"/>
          </p:nvPr>
        </p:nvSpPr>
        <p:spPr>
          <a:xfrm>
            <a:off x="1562875" y="382625"/>
            <a:ext cx="8811300" cy="992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Professor Umar’s Model of  Integrated Lecture </a:t>
            </a:r>
            <a:endParaRPr sz="4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/>
          </a:p>
        </p:txBody>
      </p:sp>
      <p:pic>
        <p:nvPicPr>
          <p:cNvPr descr="C:\Users\User\Downloads\WhatsApp Image 2022-10-11 at 2.02.06 PM.jpeg" id="97" name="Google Shape;97;g24f63e5cec5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5200" y="1586200"/>
            <a:ext cx="7942500" cy="49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4f63e5cec5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054" y="511205"/>
            <a:ext cx="1065368" cy="992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802" r="16802" t="0"/>
          <a:stretch/>
        </p:blipFill>
        <p:spPr>
          <a:xfrm>
            <a:off x="904973" y="-1"/>
            <a:ext cx="11287027" cy="675243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29" name="Google Shape;229;p17"/>
          <p:cNvSpPr/>
          <p:nvPr/>
        </p:nvSpPr>
        <p:spPr>
          <a:xfrm>
            <a:off x="-188535" y="105566"/>
            <a:ext cx="509534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endParaRPr b="1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/>
              <a:t>TREATMENT: </a:t>
            </a:r>
            <a:endParaRPr/>
          </a:p>
        </p:txBody>
      </p:sp>
      <p:sp>
        <p:nvSpPr>
          <p:cNvPr id="235" name="Google Shape;235;p18"/>
          <p:cNvSpPr txBox="1"/>
          <p:nvPr>
            <p:ph idx="1" type="body"/>
          </p:nvPr>
        </p:nvSpPr>
        <p:spPr>
          <a:xfrm>
            <a:off x="838200" y="1690688"/>
            <a:ext cx="10059186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/>
              <a:t>THYROID HORMONE REPLACEMENT: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Levothyroxine(LT4) 1.6ug/kg/day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Usual starting dose in 50-75ug/day.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/>
              <a:t>Elderly/ patients with IHD</a:t>
            </a:r>
            <a:r>
              <a:rPr lang="en-US" sz="3200"/>
              <a:t>: starting dose is ¼ to ½ of expected dosage (25-50ug/day), should be adjusted in small increments every 4-6 weeks</a:t>
            </a:r>
            <a:endParaRPr/>
          </a:p>
        </p:txBody>
      </p:sp>
      <p:pic>
        <p:nvPicPr>
          <p:cNvPr id="236" name="Google Shape;2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9873" y="1966340"/>
            <a:ext cx="2673927" cy="2099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99951" y="234265"/>
            <a:ext cx="1658256" cy="167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7450" y="-100700"/>
            <a:ext cx="6368149" cy="8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/>
              <a:t>TREATMENT: </a:t>
            </a:r>
            <a:endParaRPr/>
          </a:p>
        </p:txBody>
      </p:sp>
      <p:sp>
        <p:nvSpPr>
          <p:cNvPr id="244" name="Google Shape;244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Thyroxine has half life of seven days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Clinical benefit begins in 3-5 days.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Reduction in wt. and periorbital puffiness occurs quickly.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Skin and Hair changes need 3 to 6 months.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45" name="Google Shape;2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1420" y="365125"/>
            <a:ext cx="1658256" cy="167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450" y="-100700"/>
            <a:ext cx="6368149" cy="8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/>
              <a:t>MONITORING AND FOLLOW UP: </a:t>
            </a:r>
            <a:endParaRPr/>
          </a:p>
        </p:txBody>
      </p:sp>
      <p:sp>
        <p:nvSpPr>
          <p:cNvPr id="252" name="Google Shape;252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Dosing changes should be made every 4-6 weeks until TSH is in target range.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Target serum TSH is to the lower part of reference range (0.5- 2 mU/L) and serum T4 normal or even slightly raised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/>
              <a:t>After dose is stabilized</a:t>
            </a:r>
            <a:r>
              <a:rPr lang="en-US" sz="3200"/>
              <a:t>: follow-up every 6months to 1 year with clinical evaluations and TSH monitoring.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53" name="Google Shape;2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7572" y="365125"/>
            <a:ext cx="1653636" cy="166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450" y="-100700"/>
            <a:ext cx="6368149" cy="8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0075" y="718591"/>
            <a:ext cx="7145517" cy="609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80396" y="189940"/>
            <a:ext cx="1658256" cy="167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2450" y="-100700"/>
            <a:ext cx="6333150" cy="8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Clinical Case </a:t>
            </a:r>
            <a:endParaRPr/>
          </a:p>
        </p:txBody>
      </p:sp>
      <p:sp>
        <p:nvSpPr>
          <p:cNvPr id="267" name="Google Shape;267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50-yr-old housewife presents with the complaints of progressive weight gain of 15kg in 6 months, postural dizziness, memory loss, slow speech, deepening of her voice, dry skin, constipation and cold intolerance.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On examination, </a:t>
            </a:r>
            <a:r>
              <a:rPr lang="en-US"/>
              <a:t>she has a temperature of 96.8 F, pulse 58/min and regular, BP 110/60. She is moderately obese, speaks slowly and has a puffy face, with pale, thick and dry skin. The thyroid gland is not palpable. The deep tendon reflex time is delayed. 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What is the likely diagnosis?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68" name="Google Shape;2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450" y="-100700"/>
            <a:ext cx="6368149" cy="8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/>
              <a:t>MYXEDEMA COMA</a:t>
            </a:r>
            <a:endParaRPr/>
          </a:p>
        </p:txBody>
      </p:sp>
      <p:sp>
        <p:nvSpPr>
          <p:cNvPr id="274" name="Google Shape;274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rare life threatening presentation of prolonged hypothyroidism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Precipitants :</a:t>
            </a:r>
            <a:r>
              <a:rPr lang="en-US"/>
              <a:t>Intercurrent systemic illness, myocardial infarction, stroke and trauma/surgery, narcotic/hypnotic drugs.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Clinical Presentation: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Looks Hypothyroid, age more than 65 yrs, altered sensorium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Hypothermia, Hyporeflexia, Hypoglycemia, Bradycardia,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Complications: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Heart failure , fluid electrolyte abnormalities, coma , seizures,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75" name="Google Shape;27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4961" y="146957"/>
            <a:ext cx="1791305" cy="155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450" y="-100700"/>
            <a:ext cx="6368149" cy="8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/>
              <a:t>MYXEDEMA COMA:</a:t>
            </a:r>
            <a:endParaRPr/>
          </a:p>
        </p:txBody>
      </p:sp>
      <p:sp>
        <p:nvSpPr>
          <p:cNvPr id="282" name="Google Shape;282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/>
              <a:t>Treatment 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Preferably in intensive care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Send blood for T3, T4, TSH, CBC, U&amp;E, Cultures, Cortisol, ABGs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Give high flow oxygen if cyanosed.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Correct any hypoglycemia and hypothermia.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Give T3 5-20µg I.V. slowly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Give Hydrocortisone 100mg per 8 hours I.V. if pituitary hypothyroidism is suspected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I.V. 0.9% saline, (avoid precipitating LVF)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If infection suspected give broad spectrum antibiotics 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83" name="Google Shape;28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400" y="325062"/>
            <a:ext cx="1904427" cy="165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450" y="-100700"/>
            <a:ext cx="6368149" cy="8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/>
              <a:t>HYPOTHYROIDISM IN PREGNANCY: </a:t>
            </a:r>
            <a:endParaRPr/>
          </a:p>
        </p:txBody>
      </p:sp>
      <p:sp>
        <p:nvSpPr>
          <p:cNvPr id="290" name="Google Shape;290;p25"/>
          <p:cNvSpPr txBox="1"/>
          <p:nvPr>
            <p:ph idx="1" type="body"/>
          </p:nvPr>
        </p:nvSpPr>
        <p:spPr>
          <a:xfrm>
            <a:off x="838200" y="1470581"/>
            <a:ext cx="10515600" cy="470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higher incidence of stillbirths, miscarriages and congenital abnormalities with untreated hypothyroidism.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Pregnant women: About 25% higher doses.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91" name="Google Shape;29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6743" y="3047215"/>
            <a:ext cx="87249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170" y="3259802"/>
            <a:ext cx="2004730" cy="239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8050" y="0"/>
            <a:ext cx="6940025" cy="6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/>
              <a:t>Research and Bioethics</a:t>
            </a:r>
            <a:endParaRPr/>
          </a:p>
        </p:txBody>
      </p:sp>
      <p:sp>
        <p:nvSpPr>
          <p:cNvPr id="299" name="Google Shape;299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00" name="Google Shape;30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8922" y="419023"/>
            <a:ext cx="1390008" cy="618188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pic>
        <p:nvPicPr>
          <p:cNvPr id="301" name="Google Shape;3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5175" y="126725"/>
            <a:ext cx="7345325" cy="82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Clinical Case </a:t>
            </a:r>
            <a:endParaRPr/>
          </a:p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50-yr-old housewife presents with the complaints of progressive weight gain of 15kg in 6 months, postural dizziness, memory loss, slow speech, deepening of her voice, dry skin, constipation and cold intolerance.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On examination, </a:t>
            </a:r>
            <a:r>
              <a:rPr lang="en-US"/>
              <a:t>she has a temperature of 96.8 F, pulse 58/min and regular, BP 110/60. She is moderately obese, speaks slowly and has a puffy face, with pale, thick and dry skin. The thyroid gland is not palpable. The deep tendon reflex time is delayed. 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What is the likely diagnosis?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/>
              <a:t>COMMUNICATION SKILLS: </a:t>
            </a:r>
            <a:endParaRPr/>
          </a:p>
        </p:txBody>
      </p:sp>
      <p:sp>
        <p:nvSpPr>
          <p:cNvPr id="307" name="Google Shape;307;p27"/>
          <p:cNvSpPr txBox="1"/>
          <p:nvPr>
            <p:ph idx="1" type="body"/>
          </p:nvPr>
        </p:nvSpPr>
        <p:spPr>
          <a:xfrm>
            <a:off x="838200" y="1432874"/>
            <a:ext cx="10515600" cy="4744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3000"/>
              <a:t>Patient Counselling: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000"/>
              <a:t>Thyroxine should be taken as a single dose , early morning, 30 min before eating.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000"/>
              <a:t>Brand consistency is recommended.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000"/>
              <a:t>Fibre and bran products may impair absorption, as also medicines like cholestyramine, colestipol, sucralfate, aluminum hydroxide.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000"/>
              <a:t>Do not modify dose or stop treatment without consultation.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000"/>
              <a:t>Overtreatment may lad to decrease bone mineral density and cardiac problems.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000"/>
              <a:t>Increase dietary iodine intake. Increase iron rich foods, fruits and green leafy vegetables.</a:t>
            </a:r>
            <a:endParaRPr/>
          </a:p>
        </p:txBody>
      </p:sp>
      <p:pic>
        <p:nvPicPr>
          <p:cNvPr id="308" name="Google Shape;30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075" y="0"/>
            <a:ext cx="7196550" cy="7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 txBox="1"/>
          <p:nvPr>
            <p:ph type="title"/>
          </p:nvPr>
        </p:nvSpPr>
        <p:spPr>
          <a:xfrm>
            <a:off x="838200" y="179109"/>
            <a:ext cx="10515600" cy="15115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/>
              <a:t>RESEARCH:</a:t>
            </a:r>
            <a:endParaRPr/>
          </a:p>
        </p:txBody>
      </p:sp>
      <p:pic>
        <p:nvPicPr>
          <p:cNvPr id="314" name="Google Shape;314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51" y="1310325"/>
            <a:ext cx="6114542" cy="295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9072" y="3054285"/>
            <a:ext cx="5828281" cy="333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0075" y="0"/>
            <a:ext cx="7196550" cy="7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References:</a:t>
            </a:r>
            <a:endParaRPr/>
          </a:p>
        </p:txBody>
      </p:sp>
      <p:sp>
        <p:nvSpPr>
          <p:cNvPr id="322" name="Google Shape;322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/>
              <a:t>Davidson, S. et al. (2023) ‘Endocrinology’, in Davidson’s principles and practice of medicine. London ; New York ; Oxford ; Philadelphia ; St. Louis ; Sydney: Elsevier, pp. 655–699.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/>
              <a:t>McPhee, S.J., Rabow, M.W. and McQuaid, K.R. (2023) ‘Endocrine disorders’, in Current Medical Diagnosis Treatment 2023. New York: McGraw-Hill, p. 1099.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/>
              <a:t>Zammitt, N. and Sandilands, E.A. (2022) in Essentials of Kumar and Clark’s Clinical Medicine. Edinburgh: Elsevier.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254" y="129236"/>
            <a:ext cx="9945278" cy="6359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type="ctrTitle"/>
          </p:nvPr>
        </p:nvSpPr>
        <p:spPr>
          <a:xfrm>
            <a:off x="2922308" y="1122363"/>
            <a:ext cx="774569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/>
              <a:t>HYPOTHYROIDISM</a:t>
            </a:r>
            <a:endParaRPr/>
          </a:p>
        </p:txBody>
      </p:sp>
      <p:sp>
        <p:nvSpPr>
          <p:cNvPr id="110" name="Google Shape;110;p3"/>
          <p:cNvSpPr txBox="1"/>
          <p:nvPr>
            <p:ph idx="1" type="subTitle"/>
          </p:nvPr>
        </p:nvSpPr>
        <p:spPr>
          <a:xfrm>
            <a:off x="2922308" y="3602038"/>
            <a:ext cx="774569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Dr Sana Ahmed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SR Medicine Unit 1, BBH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MBBS, FCPS Medicine, MRCP (UK), CHPE 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097" y="1740780"/>
            <a:ext cx="2311211" cy="3722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/>
              <a:t>LEARNING OBJECTIVES:</a:t>
            </a:r>
            <a:endParaRPr/>
          </a:p>
        </p:txBody>
      </p:sp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At the end of this session students should be able to: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Clinically correlate the pathophysiology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of thyroid-hormone axis with common causes of hypothyroidism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Enlist the common causes of hypothyroidism.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Understand the clinical features of a patient with hypothyroidism.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Formulate an investigation and treatment plan for a patient with hypothyroidism.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Understand the salient features of hypothyroidism in pregnancy and elderly patients.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2770" y="365125"/>
            <a:ext cx="3072986" cy="2460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US" sz="4800"/>
              <a:t>Hypothalamic-pituitary-thyroid axis:</a:t>
            </a:r>
            <a:endParaRPr/>
          </a:p>
        </p:txBody>
      </p:sp>
      <p:pic>
        <p:nvPicPr>
          <p:cNvPr id="124" name="Google Shape;124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4629" y="1825625"/>
            <a:ext cx="3922742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7625" y="0"/>
            <a:ext cx="6996400" cy="79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f63e5cec5_0_3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g24f63e5cec5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7225" y="959950"/>
            <a:ext cx="6492877" cy="561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4f63e5cec5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7625" y="0"/>
            <a:ext cx="6996400" cy="79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f63e5cec5_0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Pathophysiology of Hypothyroidism</a:t>
            </a:r>
            <a:r>
              <a:rPr lang="en-US"/>
              <a:t>: </a:t>
            </a:r>
            <a:endParaRPr/>
          </a:p>
        </p:txBody>
      </p:sp>
      <p:pic>
        <p:nvPicPr>
          <p:cNvPr id="140" name="Google Shape;140;g24f63e5cec5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700" y="1517650"/>
            <a:ext cx="8724899" cy="511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4f63e5cec5_0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7625" y="0"/>
            <a:ext cx="6996400" cy="79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/>
              <a:t>Core Concept</a:t>
            </a:r>
            <a:endParaRPr/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629" y="4900412"/>
            <a:ext cx="1658256" cy="167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0697" y="179109"/>
            <a:ext cx="2011731" cy="2516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2023-05-31T18:10:32Z</dcterms:created>
  <dc:creator>Dr. Sana AhmedSR MU1 BBH</dc:creator>
</cp:coreProperties>
</file>