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77" r:id="rId4"/>
    <p:sldId id="278" r:id="rId5"/>
    <p:sldId id="280" r:id="rId6"/>
    <p:sldId id="259" r:id="rId7"/>
    <p:sldId id="260" r:id="rId8"/>
    <p:sldId id="301" r:id="rId9"/>
    <p:sldId id="300" r:id="rId10"/>
    <p:sldId id="295" r:id="rId11"/>
    <p:sldId id="303" r:id="rId12"/>
    <p:sldId id="304" r:id="rId13"/>
    <p:sldId id="321" r:id="rId14"/>
    <p:sldId id="322" r:id="rId15"/>
    <p:sldId id="323" r:id="rId16"/>
    <p:sldId id="324" r:id="rId17"/>
    <p:sldId id="326" r:id="rId18"/>
    <p:sldId id="327" r:id="rId19"/>
    <p:sldId id="328" r:id="rId20"/>
    <p:sldId id="313" r:id="rId21"/>
    <p:sldId id="314" r:id="rId22"/>
    <p:sldId id="315" r:id="rId23"/>
    <p:sldId id="331" r:id="rId24"/>
    <p:sldId id="332" r:id="rId25"/>
    <p:sldId id="333" r:id="rId26"/>
    <p:sldId id="336" r:id="rId27"/>
    <p:sldId id="338" r:id="rId28"/>
    <p:sldId id="318" r:id="rId29"/>
    <p:sldId id="340" r:id="rId30"/>
    <p:sldId id="341" r:id="rId31"/>
    <p:sldId id="343" r:id="rId32"/>
    <p:sldId id="344" r:id="rId33"/>
    <p:sldId id="285" r:id="rId34"/>
    <p:sldId id="289" r:id="rId35"/>
    <p:sldId id="291" r:id="rId36"/>
    <p:sldId id="345" r:id="rId3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p:cViewPr varScale="1">
        <p:scale>
          <a:sx n="86" d="100"/>
          <a:sy n="86" d="100"/>
        </p:scale>
        <p:origin x="30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05/03/2025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10</a:t>
            </a:fld>
            <a:endParaRPr lang="en-GB"/>
          </a:p>
        </p:txBody>
      </p:sp>
    </p:spTree>
    <p:extLst>
      <p:ext uri="{BB962C8B-B14F-4D97-AF65-F5344CB8AC3E}">
        <p14:creationId xmlns:p14="http://schemas.microsoft.com/office/powerpoint/2010/main" val="256619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36</a:t>
            </a:fld>
            <a:endParaRPr lang="en-GB"/>
          </a:p>
        </p:txBody>
      </p:sp>
    </p:spTree>
    <p:extLst>
      <p:ext uri="{BB962C8B-B14F-4D97-AF65-F5344CB8AC3E}">
        <p14:creationId xmlns:p14="http://schemas.microsoft.com/office/powerpoint/2010/main" val="33262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3/5/2025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56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0" y="216"/>
            <a:ext cx="12192000" cy="1028699"/>
          </a:xfrm>
          <a:prstGeom prst="rect">
            <a:avLst/>
          </a:prstGeom>
        </p:spPr>
      </p:pic>
      <p:pic>
        <p:nvPicPr>
          <p:cNvPr id="18" name="bg object 18"/>
          <p:cNvPicPr/>
          <p:nvPr/>
        </p:nvPicPr>
        <p:blipFill>
          <a:blip r:embed="rId10" cstate="print"/>
          <a:stretch>
            <a:fillRect/>
          </a:stretch>
        </p:blipFill>
        <p:spPr>
          <a:xfrm>
            <a:off x="5867972" y="0"/>
            <a:ext cx="6324027" cy="599910"/>
          </a:xfrm>
          <a:prstGeom prst="rect">
            <a:avLst/>
          </a:prstGeom>
        </p:spPr>
      </p:pic>
      <p:pic>
        <p:nvPicPr>
          <p:cNvPr id="19" name="bg object 19"/>
          <p:cNvPicPr/>
          <p:nvPr/>
        </p:nvPicPr>
        <p:blipFill>
          <a:blip r:embed="rId11" cstate="print"/>
          <a:stretch>
            <a:fillRect/>
          </a:stretch>
        </p:blipFill>
        <p:spPr>
          <a:xfrm>
            <a:off x="0" y="0"/>
            <a:ext cx="11848668" cy="1092462"/>
          </a:xfrm>
          <a:prstGeom prst="rect">
            <a:avLst/>
          </a:prstGeom>
        </p:spPr>
      </p:pic>
      <p:pic>
        <p:nvPicPr>
          <p:cNvPr id="20" name="bg object 20"/>
          <p:cNvPicPr/>
          <p:nvPr/>
        </p:nvPicPr>
        <p:blipFill>
          <a:blip r:embed="rId12"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hajournals.org/doi/full/10.1161/CIRCULATIONAHA.114.009029#tab1fn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37" y="-152400"/>
            <a:ext cx="10701510" cy="1810329"/>
          </a:xfrm>
          <a:prstGeom prst="rect">
            <a:avLst/>
          </a:prstGeom>
        </p:spPr>
        <p:txBody>
          <a:bodyPr vert="horz" wrap="square" lIns="0" tIns="421221" rIns="0" bIns="0" rtlCol="0">
            <a:spAutoFit/>
          </a:bodyPr>
          <a:lstStyle/>
          <a:p>
            <a:pPr marL="453390" marR="619125" algn="ctr">
              <a:lnSpc>
                <a:spcPct val="100000"/>
              </a:lnSpc>
              <a:spcBef>
                <a:spcPts val="335"/>
              </a:spcBef>
            </a:pPr>
            <a:r>
              <a:rPr lang="en-GB" sz="3600" b="0" i="0" spc="-80" dirty="0" smtClean="0"/>
              <a:t/>
            </a:r>
            <a:br>
              <a:rPr lang="en-GB" sz="3600" b="0" i="0" spc="-80" dirty="0" smtClean="0"/>
            </a:br>
            <a:r>
              <a:rPr lang="en-GB" sz="3600" b="0" i="0" spc="-80" dirty="0" smtClean="0"/>
              <a:t>CLASSIFICATION OF HYPERTENSION IN PREGNANCY </a:t>
            </a:r>
            <a:r>
              <a:rPr lang="en-GB" sz="1800" b="0" i="0" spc="-80" dirty="0"/>
              <a:t/>
            </a:r>
            <a:br>
              <a:rPr lang="en-GB" sz="1800" b="0" i="0" spc="-80" dirty="0"/>
            </a:br>
            <a:r>
              <a:rPr lang="en-GB" sz="1800" b="0" i="0" spc="-80" dirty="0" smtClean="0"/>
              <a:t>                                                                                                                                                        </a:t>
            </a:r>
            <a:r>
              <a:rPr lang="en-GB" sz="1800" b="0" i="0" dirty="0" smtClean="0"/>
              <a:t>CORE CONCEPT</a:t>
            </a:r>
            <a:endParaRPr sz="1800" dirty="0"/>
          </a:p>
        </p:txBody>
      </p:sp>
      <p:sp>
        <p:nvSpPr>
          <p:cNvPr id="3" name="object 3"/>
          <p:cNvSpPr txBox="1"/>
          <p:nvPr/>
        </p:nvSpPr>
        <p:spPr>
          <a:xfrm>
            <a:off x="688340" y="1943226"/>
            <a:ext cx="10800715" cy="4609595"/>
          </a:xfrm>
          <a:prstGeom prst="rect">
            <a:avLst/>
          </a:prstGeom>
        </p:spPr>
        <p:txBody>
          <a:bodyPr vert="horz" wrap="square" lIns="0" tIns="13335" rIns="0" bIns="0" rtlCol="0">
            <a:spAutoFit/>
          </a:bodyPr>
          <a:lstStyle/>
          <a:p>
            <a:pPr marL="12065" marR="5080" algn="just">
              <a:lnSpc>
                <a:spcPct val="100000"/>
              </a:lnSpc>
              <a:spcBef>
                <a:spcPts val="105"/>
              </a:spcBef>
              <a:buClr>
                <a:srgbClr val="0AD0D9"/>
              </a:buClr>
              <a:buSzPct val="90625"/>
              <a:tabLst>
                <a:tab pos="286385" algn="l"/>
                <a:tab pos="356235" algn="l"/>
              </a:tabLst>
            </a:pPr>
            <a:endParaRPr lang="en-GB" sz="3200" dirty="0" smtClean="0">
              <a:latin typeface="Constantia"/>
              <a:cs typeface="Constantia"/>
            </a:endParaRPr>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a:t>Chronic hypertension </a:t>
            </a:r>
            <a:r>
              <a:rPr lang="en-GB" sz="2000" dirty="0"/>
              <a:t>is defined as blood pressure exceeding 140/90 mm Hg before pregnancy or before 20 weeks' gestation. </a:t>
            </a:r>
            <a:endParaRPr lang="en-GB" sz="2000" dirty="0" smtClean="0"/>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smtClean="0"/>
              <a:t>Gestational </a:t>
            </a:r>
            <a:r>
              <a:rPr lang="en-GB" sz="2000" b="1" dirty="0"/>
              <a:t>hypertension </a:t>
            </a:r>
            <a:r>
              <a:rPr lang="en-GB" sz="2000" dirty="0"/>
              <a:t>refers to hypertension with onset in the latter part of pregnancy (&gt;20 weeks' gestation) without any other features of </a:t>
            </a:r>
            <a:r>
              <a:rPr lang="en-GB" sz="2000" dirty="0" smtClean="0"/>
              <a:t>preeclampsia </a:t>
            </a:r>
            <a:r>
              <a:rPr lang="en-GB" sz="2000" dirty="0"/>
              <a:t>and followed by normalization of the blood pressure </a:t>
            </a:r>
            <a:r>
              <a:rPr lang="en-GB" sz="2000" dirty="0" smtClean="0"/>
              <a:t>postpartum.</a:t>
            </a:r>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b="1" dirty="0" smtClean="0"/>
              <a:t>Pre-</a:t>
            </a:r>
            <a:r>
              <a:rPr lang="en-GB" sz="2000" b="1" dirty="0" err="1" smtClean="0"/>
              <a:t>eclampsia</a:t>
            </a:r>
            <a:r>
              <a:rPr lang="en-GB" sz="2000" dirty="0" smtClean="0"/>
              <a:t> is a multi-system disorder unique to human pregnancy characterised by hypertension and involvement of one or more other organ systems and/or the </a:t>
            </a:r>
            <a:r>
              <a:rPr lang="en-GB" sz="2000" dirty="0" err="1" smtClean="0"/>
              <a:t>fetus</a:t>
            </a:r>
            <a:r>
              <a:rPr lang="en-GB" sz="2000" dirty="0" smtClean="0"/>
              <a:t>. </a:t>
            </a:r>
          </a:p>
          <a:p>
            <a:pPr marL="12065" marR="5080" algn="just">
              <a:lnSpc>
                <a:spcPct val="100000"/>
              </a:lnSpc>
              <a:spcBef>
                <a:spcPts val="105"/>
              </a:spcBef>
              <a:buClr>
                <a:srgbClr val="0AD0D9"/>
              </a:buClr>
              <a:buSzPct val="90625"/>
              <a:tabLst>
                <a:tab pos="286385" algn="l"/>
                <a:tab pos="356235" algn="l"/>
              </a:tabLst>
            </a:pPr>
            <a:endParaRPr lang="en-GB" sz="2000" dirty="0" smtClean="0"/>
          </a:p>
          <a:p>
            <a:pPr marL="286385" marR="5080" indent="-274320" algn="just">
              <a:lnSpc>
                <a:spcPct val="100000"/>
              </a:lnSpc>
              <a:spcBef>
                <a:spcPts val="105"/>
              </a:spcBef>
              <a:buClr>
                <a:srgbClr val="0AD0D9"/>
              </a:buClr>
              <a:buSzPct val="90625"/>
              <a:buFont typeface="Wingdings"/>
              <a:buChar char=""/>
              <a:tabLst>
                <a:tab pos="286385" algn="l"/>
                <a:tab pos="356235" algn="l"/>
              </a:tabLst>
            </a:pPr>
            <a:r>
              <a:rPr lang="en-GB" sz="2000" dirty="0" smtClean="0"/>
              <a:t>Raised blood pressure is commonly but not always  the first manifestation. </a:t>
            </a:r>
          </a:p>
          <a:p>
            <a:r>
              <a:rPr lang="en-GB" sz="2000" dirty="0" smtClean="0"/>
              <a:t>    </a:t>
            </a:r>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sz="2000" dirty="0">
              <a:latin typeface="Constantia"/>
              <a:cs typeface="Constantia"/>
            </a:endParaRPr>
          </a:p>
        </p:txBody>
      </p:sp>
      <p:pic>
        <p:nvPicPr>
          <p:cNvPr id="4" name="object 4"/>
          <p:cNvPicPr/>
          <p:nvPr/>
        </p:nvPicPr>
        <p:blipFill>
          <a:blip r:embed="rId3" cstate="print"/>
          <a:stretch>
            <a:fillRect/>
          </a:stretch>
        </p:blipFill>
        <p:spPr>
          <a:xfrm>
            <a:off x="10672573" y="0"/>
            <a:ext cx="1519427" cy="1264920"/>
          </a:xfrm>
          <a:prstGeom prst="rect">
            <a:avLst/>
          </a:prstGeom>
        </p:spPr>
      </p:pic>
    </p:spTree>
    <p:extLst>
      <p:ext uri="{BB962C8B-B14F-4D97-AF65-F5344CB8AC3E}">
        <p14:creationId xmlns:p14="http://schemas.microsoft.com/office/powerpoint/2010/main" val="342398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525"/>
            <a:ext cx="10790910" cy="1152525"/>
          </a:xfrm>
        </p:spPr>
        <p:txBody>
          <a:bodyPr/>
          <a:lstStyle/>
          <a:p>
            <a:pPr algn="ctr">
              <a:buClr>
                <a:schemeClr val="accent1"/>
              </a:buClr>
            </a:pPr>
            <a:r>
              <a:rPr lang="en-GB" sz="3200" i="0" spc="-80" dirty="0" smtClean="0"/>
              <a:t/>
            </a:r>
            <a:br>
              <a:rPr lang="en-GB" sz="3200" i="0" spc="-80" dirty="0" smtClean="0"/>
            </a:br>
            <a:r>
              <a:rPr lang="en-GB" sz="3200" i="0" spc="-80" dirty="0" smtClean="0"/>
              <a:t>CLASSIFICATION </a:t>
            </a:r>
            <a:r>
              <a:rPr lang="en-GB" sz="3200" i="0" spc="-80" dirty="0"/>
              <a:t>OF HYPERTENSION IN PREGNANCY </a:t>
            </a:r>
            <a:r>
              <a:rPr lang="en-GB" sz="3200" b="0" i="0" spc="-80" dirty="0"/>
              <a:t/>
            </a:r>
            <a:br>
              <a:rPr lang="en-GB" sz="3200" b="0" i="0" spc="-80" dirty="0"/>
            </a:br>
            <a:r>
              <a:rPr lang="en-GB" sz="3200" b="0" i="0" spc="-80" dirty="0"/>
              <a:t>                                                                                                                                                        </a:t>
            </a:r>
            <a:r>
              <a:rPr lang="en-GB" sz="3200" b="0" i="0" spc="-80" dirty="0" smtClean="0"/>
              <a:t>                                     </a:t>
            </a:r>
            <a:endParaRPr lang="en-GB" sz="2000" dirty="0"/>
          </a:p>
        </p:txBody>
      </p:sp>
      <p:sp>
        <p:nvSpPr>
          <p:cNvPr id="3" name="Text Placeholder 2"/>
          <p:cNvSpPr>
            <a:spLocks noGrp="1"/>
          </p:cNvSpPr>
          <p:nvPr>
            <p:ph type="body" idx="1"/>
          </p:nvPr>
        </p:nvSpPr>
        <p:spPr>
          <a:xfrm>
            <a:off x="678814" y="1368552"/>
            <a:ext cx="10834370" cy="4616648"/>
          </a:xfrm>
        </p:spPr>
        <p:txBody>
          <a:bodyPr/>
          <a:lstStyle/>
          <a:p>
            <a:pPr algn="r"/>
            <a:r>
              <a:rPr lang="en-GB" sz="2000" dirty="0" smtClean="0">
                <a:solidFill>
                  <a:schemeClr val="accent1"/>
                </a:solidFill>
                <a:latin typeface="+mj-lt"/>
              </a:rPr>
              <a:t>CORE CONCEPT</a:t>
            </a:r>
          </a:p>
          <a:p>
            <a:endParaRPr lang="en-GB" sz="2000" b="1" dirty="0">
              <a:latin typeface="+mj-lt"/>
            </a:endParaRPr>
          </a:p>
          <a:p>
            <a:r>
              <a:rPr lang="en-GB" sz="2000" b="1" dirty="0" smtClean="0">
                <a:latin typeface="+mj-lt"/>
              </a:rPr>
              <a:t>Preeclampsia</a:t>
            </a:r>
            <a:r>
              <a:rPr lang="en-GB" sz="2000" dirty="0" smtClean="0">
                <a:latin typeface="+mj-lt"/>
              </a:rPr>
              <a:t> </a:t>
            </a:r>
            <a:r>
              <a:rPr lang="en-GB" sz="2000" dirty="0">
                <a:latin typeface="+mj-lt"/>
              </a:rPr>
              <a:t>is defined as the presence of </a:t>
            </a:r>
            <a:r>
              <a:rPr lang="en-GB" sz="2000" dirty="0" smtClean="0">
                <a:latin typeface="+mj-lt"/>
              </a:rPr>
              <a:t>:</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smtClean="0">
                <a:latin typeface="+mj-lt"/>
              </a:rPr>
              <a:t>A </a:t>
            </a:r>
            <a:r>
              <a:rPr lang="en-GB" sz="2000" dirty="0">
                <a:latin typeface="+mj-lt"/>
              </a:rPr>
              <a:t>systolic blood pressure (SBP) greater than or equal to 140 mm Hg or a diastolic blood pressure (DBP) greater than or equal to 90 mm Hg or higher, on two occasions at least 4 hours apart in a previously </a:t>
            </a:r>
            <a:r>
              <a:rPr lang="en-GB" sz="2000" dirty="0" smtClean="0">
                <a:latin typeface="+mj-lt"/>
              </a:rPr>
              <a:t>normotensive patient           </a:t>
            </a:r>
          </a:p>
          <a:p>
            <a:pPr>
              <a:buClr>
                <a:schemeClr val="accent1"/>
              </a:buClr>
            </a:pPr>
            <a:r>
              <a:rPr lang="en-GB" sz="2000" dirty="0">
                <a:latin typeface="+mj-lt"/>
              </a:rPr>
              <a:t> </a:t>
            </a:r>
            <a:r>
              <a:rPr lang="en-GB" sz="2000" dirty="0" smtClean="0">
                <a:latin typeface="+mj-lt"/>
              </a:rPr>
              <a:t>                                                                             OR</a:t>
            </a:r>
            <a:r>
              <a:rPr lang="en-GB" sz="2000" dirty="0">
                <a:latin typeface="+mj-lt"/>
              </a:rPr>
              <a:t>  </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SBP </a:t>
            </a:r>
            <a:r>
              <a:rPr lang="en-GB" sz="2000" dirty="0">
                <a:latin typeface="+mj-lt"/>
              </a:rPr>
              <a:t>greater than or equal to 160 mm Hg or a DBP greater than or equal to 110 mm Hg or </a:t>
            </a:r>
            <a:r>
              <a:rPr lang="en-GB" sz="2000" dirty="0" smtClean="0">
                <a:latin typeface="+mj-lt"/>
              </a:rPr>
              <a:t>higher</a:t>
            </a:r>
          </a:p>
          <a:p>
            <a:pPr>
              <a:buClr>
                <a:schemeClr val="accent1"/>
              </a:buClr>
            </a:pPr>
            <a:endParaRPr lang="en-GB" sz="2000" dirty="0">
              <a:latin typeface="+mj-lt"/>
            </a:endParaRPr>
          </a:p>
          <a:p>
            <a:pPr>
              <a:buClr>
                <a:schemeClr val="accent1"/>
              </a:buClr>
            </a:pPr>
            <a:r>
              <a:rPr lang="en-GB" sz="2000" dirty="0" smtClean="0">
                <a:latin typeface="+mj-lt"/>
              </a:rPr>
              <a:t>In addition to the blood pressure criteria :</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P</a:t>
            </a:r>
            <a:r>
              <a:rPr lang="en-GB" sz="2000" dirty="0" smtClean="0">
                <a:latin typeface="+mj-lt"/>
              </a:rPr>
              <a:t>roteinuria </a:t>
            </a:r>
            <a:r>
              <a:rPr lang="en-GB" sz="2000" dirty="0">
                <a:latin typeface="+mj-lt"/>
              </a:rPr>
              <a:t>of greater than or equal to 0.3 grams in a 24-hour urine </a:t>
            </a:r>
            <a:r>
              <a:rPr lang="en-GB" sz="2000" dirty="0" smtClean="0">
                <a:latin typeface="+mj-lt"/>
              </a:rPr>
              <a:t>specimen</a:t>
            </a:r>
          </a:p>
          <a:p>
            <a:pPr marL="342900" indent="-342900">
              <a:buClr>
                <a:schemeClr val="accent1"/>
              </a:buClr>
              <a:buFont typeface="Wingdings" pitchFamily="2" charset="2"/>
              <a:buChar char="q"/>
            </a:pPr>
            <a:r>
              <a:rPr lang="en-GB" sz="2000" dirty="0" smtClean="0">
                <a:latin typeface="+mj-lt"/>
              </a:rPr>
              <a:t>A </a:t>
            </a:r>
            <a:r>
              <a:rPr lang="en-GB" sz="2000" dirty="0">
                <a:latin typeface="+mj-lt"/>
              </a:rPr>
              <a:t>protein (mg/</a:t>
            </a:r>
            <a:r>
              <a:rPr lang="en-GB" sz="2000" dirty="0" err="1">
                <a:latin typeface="+mj-lt"/>
              </a:rPr>
              <a:t>dL</a:t>
            </a:r>
            <a:r>
              <a:rPr lang="en-GB" sz="2000" dirty="0">
                <a:latin typeface="+mj-lt"/>
              </a:rPr>
              <a:t>)/</a:t>
            </a:r>
            <a:r>
              <a:rPr lang="en-GB" sz="2000" dirty="0" err="1">
                <a:latin typeface="+mj-lt"/>
              </a:rPr>
              <a:t>creatinine</a:t>
            </a:r>
            <a:r>
              <a:rPr lang="en-GB" sz="2000" dirty="0">
                <a:latin typeface="+mj-lt"/>
              </a:rPr>
              <a:t> (mg/</a:t>
            </a:r>
            <a:r>
              <a:rPr lang="en-GB" sz="2000" dirty="0" err="1">
                <a:latin typeface="+mj-lt"/>
              </a:rPr>
              <a:t>dL</a:t>
            </a:r>
            <a:r>
              <a:rPr lang="en-GB" sz="2000" dirty="0">
                <a:latin typeface="+mj-lt"/>
              </a:rPr>
              <a:t>) ratio of 0.3 or </a:t>
            </a:r>
            <a:r>
              <a:rPr lang="en-GB" sz="2000" dirty="0" smtClean="0">
                <a:latin typeface="+mj-lt"/>
              </a:rPr>
              <a:t>higher or </a:t>
            </a:r>
            <a:r>
              <a:rPr lang="en-GB" sz="2000" dirty="0">
                <a:latin typeface="+mj-lt"/>
              </a:rPr>
              <a:t>a urine dipstick protein of 1+ (if a quantitative measurement is unavailable) is required to diagnose preeclampsia</a:t>
            </a:r>
          </a:p>
        </p:txBody>
      </p:sp>
      <p:pic>
        <p:nvPicPr>
          <p:cNvPr id="4" name="object 4"/>
          <p:cNvPicPr/>
          <p:nvPr/>
        </p:nvPicPr>
        <p:blipFill>
          <a:blip r:embed="rId2" cstate="print"/>
          <a:stretch>
            <a:fillRect/>
          </a:stretch>
        </p:blipFill>
        <p:spPr>
          <a:xfrm>
            <a:off x="10820400" y="0"/>
            <a:ext cx="1371600" cy="1368552"/>
          </a:xfrm>
          <a:prstGeom prst="rect">
            <a:avLst/>
          </a:prstGeom>
        </p:spPr>
      </p:pic>
    </p:spTree>
    <p:extLst>
      <p:ext uri="{BB962C8B-B14F-4D97-AF65-F5344CB8AC3E}">
        <p14:creationId xmlns:p14="http://schemas.microsoft.com/office/powerpoint/2010/main" val="275010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477328"/>
          </a:xfrm>
        </p:spPr>
        <p:txBody>
          <a:bodyPr/>
          <a:lstStyle/>
          <a:p>
            <a:r>
              <a:rPr lang="en-GB" sz="3200" i="0" dirty="0" smtClean="0"/>
              <a:t/>
            </a:r>
            <a:br>
              <a:rPr lang="en-GB" sz="3200" i="0" dirty="0" smtClean="0"/>
            </a:br>
            <a:r>
              <a:rPr lang="en-GB" sz="3200" i="0" dirty="0" smtClean="0"/>
              <a:t>PREECLAMPSIA WITH SEVERE FEATURES</a:t>
            </a:r>
            <a:br>
              <a:rPr lang="en-GB" sz="3200" i="0" dirty="0" smtClean="0"/>
            </a:br>
            <a:r>
              <a:rPr lang="en-GB" sz="3200" i="0" dirty="0"/>
              <a:t> </a:t>
            </a:r>
            <a:r>
              <a:rPr lang="en-GB" sz="3200" i="0" dirty="0" smtClean="0"/>
              <a:t>                                                                               </a:t>
            </a:r>
            <a:r>
              <a:rPr lang="en-GB" sz="2000" b="0" i="0" dirty="0" smtClean="0"/>
              <a:t>CORE CONCEPT</a:t>
            </a:r>
            <a:endParaRPr lang="en-GB" sz="2000" b="0" i="0" dirty="0"/>
          </a:p>
        </p:txBody>
      </p:sp>
      <p:sp>
        <p:nvSpPr>
          <p:cNvPr id="3" name="Text Placeholder 2"/>
          <p:cNvSpPr>
            <a:spLocks noGrp="1"/>
          </p:cNvSpPr>
          <p:nvPr>
            <p:ph type="body" idx="1"/>
          </p:nvPr>
        </p:nvSpPr>
        <p:spPr>
          <a:xfrm>
            <a:off x="609600" y="1295400"/>
            <a:ext cx="10834370" cy="5847755"/>
          </a:xfrm>
        </p:spPr>
        <p:txBody>
          <a:bodyPr/>
          <a:lstStyle/>
          <a:p>
            <a:endParaRPr lang="en-GB" sz="2000" dirty="0" smtClean="0">
              <a:latin typeface="+mj-lt"/>
            </a:endParaRPr>
          </a:p>
          <a:p>
            <a:r>
              <a:rPr lang="en-GB" sz="2000" dirty="0" smtClean="0">
                <a:latin typeface="+mj-lt"/>
              </a:rPr>
              <a:t>It is </a:t>
            </a:r>
            <a:r>
              <a:rPr lang="en-GB" sz="2000" dirty="0">
                <a:latin typeface="+mj-lt"/>
              </a:rPr>
              <a:t>defined as the presence of one of the following symptoms or signs in the presence of preeclampsia</a:t>
            </a:r>
            <a:r>
              <a:rPr lang="en-GB" sz="2000" baseline="30000" dirty="0">
                <a:latin typeface="+mj-lt"/>
              </a:rPr>
              <a:t> </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SBP of 160 mm Hg or higher or DBP of 110 mm Hg or higher, on two occasions at least 4 hours </a:t>
            </a:r>
            <a:r>
              <a:rPr lang="en-GB" sz="2000" dirty="0" smtClean="0">
                <a:latin typeface="+mj-lt"/>
              </a:rPr>
              <a:t>apart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Impaired </a:t>
            </a:r>
            <a:r>
              <a:rPr lang="en-GB" sz="2000" dirty="0">
                <a:latin typeface="+mj-lt"/>
              </a:rPr>
              <a:t>hepatic function as indicated by abnormally elevated blood concentrations of liver enzymes (to double the normal </a:t>
            </a:r>
            <a:r>
              <a:rPr lang="en-GB" sz="2000" dirty="0" smtClean="0">
                <a:latin typeface="+mj-lt"/>
              </a:rPr>
              <a:t>concentration)</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evere </a:t>
            </a:r>
            <a:r>
              <a:rPr lang="en-GB" sz="2000" dirty="0">
                <a:latin typeface="+mj-lt"/>
              </a:rPr>
              <a:t>persistent upper quadrant or </a:t>
            </a:r>
            <a:r>
              <a:rPr lang="en-GB" sz="2000" dirty="0" err="1">
                <a:latin typeface="+mj-lt"/>
              </a:rPr>
              <a:t>epigastric</a:t>
            </a:r>
            <a:r>
              <a:rPr lang="en-GB" sz="2000" dirty="0">
                <a:latin typeface="+mj-lt"/>
              </a:rPr>
              <a:t> pain that does not respond to </a:t>
            </a:r>
            <a:r>
              <a:rPr lang="en-GB" sz="2000" dirty="0" smtClean="0">
                <a:latin typeface="+mj-lt"/>
              </a:rPr>
              <a:t>pharmacotherapy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Progressive renal insufficiency (serum </a:t>
            </a:r>
            <a:r>
              <a:rPr lang="en-GB" sz="2000" dirty="0" err="1">
                <a:latin typeface="+mj-lt"/>
              </a:rPr>
              <a:t>creatinine</a:t>
            </a:r>
            <a:r>
              <a:rPr lang="en-GB" sz="2000" dirty="0">
                <a:latin typeface="+mj-lt"/>
              </a:rPr>
              <a:t> concentration &gt;1.1 mg/</a:t>
            </a:r>
            <a:r>
              <a:rPr lang="en-GB" sz="2000" dirty="0" err="1">
                <a:latin typeface="+mj-lt"/>
              </a:rPr>
              <a:t>dL</a:t>
            </a:r>
            <a:r>
              <a:rPr lang="en-GB" sz="2000" dirty="0">
                <a:latin typeface="+mj-lt"/>
              </a:rPr>
              <a:t> or a doubling of the serum </a:t>
            </a:r>
            <a:r>
              <a:rPr lang="en-GB" sz="2000" dirty="0" err="1">
                <a:latin typeface="+mj-lt"/>
              </a:rPr>
              <a:t>creatinine</a:t>
            </a:r>
            <a:r>
              <a:rPr lang="en-GB" sz="2000" dirty="0">
                <a:latin typeface="+mj-lt"/>
              </a:rPr>
              <a:t> concentration in the absence of other renal disease</a:t>
            </a:r>
            <a:r>
              <a:rPr lang="en-GB" sz="2000" dirty="0" smtClean="0">
                <a:latin typeface="+mj-lt"/>
              </a:rPr>
              <a:t>)</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New-onset cerebral or visual </a:t>
            </a:r>
            <a:r>
              <a:rPr lang="en-GB" sz="2000" dirty="0" smtClean="0">
                <a:latin typeface="+mj-lt"/>
              </a:rPr>
              <a:t>disturbances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Thrombocytopenia (platelet count &lt; 100,000/</a:t>
            </a:r>
            <a:r>
              <a:rPr lang="en-GB" sz="2000" dirty="0" err="1">
                <a:latin typeface="+mj-lt"/>
              </a:rPr>
              <a:t>μL</a:t>
            </a:r>
            <a:r>
              <a:rPr lang="en-GB" sz="2000" dirty="0">
                <a:latin typeface="+mj-lt"/>
              </a:rPr>
              <a:t>)</a:t>
            </a:r>
          </a:p>
          <a:p>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54549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
            <a:ext cx="9800310" cy="1785104"/>
          </a:xfrm>
        </p:spPr>
        <p:txBody>
          <a:bodyPr/>
          <a:lstStyle/>
          <a:p>
            <a:pPr algn="r">
              <a:buClr>
                <a:schemeClr val="accent1"/>
              </a:buClr>
            </a:pPr>
            <a:r>
              <a:rPr lang="en-GB" sz="3200" b="0" i="0" spc="-80" dirty="0" smtClean="0"/>
              <a:t/>
            </a:r>
            <a:br>
              <a:rPr lang="en-GB" sz="3200" b="0" i="0" spc="-80" dirty="0" smtClean="0"/>
            </a:br>
            <a:r>
              <a:rPr lang="en-GB" sz="3200" i="0" spc="-80" dirty="0" smtClean="0"/>
              <a:t>CLASSIFICATION </a:t>
            </a:r>
            <a:r>
              <a:rPr lang="en-GB" sz="3200" i="0" spc="-80" dirty="0"/>
              <a:t>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CONCEPT</a:t>
            </a:r>
            <a:endParaRPr lang="en-GB" sz="2000" dirty="0"/>
          </a:p>
        </p:txBody>
      </p:sp>
      <p:sp>
        <p:nvSpPr>
          <p:cNvPr id="3" name="Text Placeholder 2"/>
          <p:cNvSpPr>
            <a:spLocks noGrp="1"/>
          </p:cNvSpPr>
          <p:nvPr>
            <p:ph type="body" idx="1"/>
          </p:nvPr>
        </p:nvSpPr>
        <p:spPr>
          <a:xfrm>
            <a:off x="678814" y="1946274"/>
            <a:ext cx="10834370" cy="4001095"/>
          </a:xfrm>
        </p:spPr>
        <p:txBody>
          <a:bodyPr/>
          <a:lstStyle/>
          <a:p>
            <a:r>
              <a:rPr lang="en-GB" sz="2000" dirty="0">
                <a:latin typeface="+mj-lt"/>
              </a:rPr>
              <a:t>In a patient with new-onset hypertension without </a:t>
            </a:r>
            <a:r>
              <a:rPr lang="en-GB" sz="2000" dirty="0" smtClean="0">
                <a:latin typeface="+mj-lt"/>
              </a:rPr>
              <a:t>proteinuria the </a:t>
            </a:r>
            <a:r>
              <a:rPr lang="en-GB" sz="2000" dirty="0">
                <a:latin typeface="+mj-lt"/>
              </a:rPr>
              <a:t>new onset of any of the following is diagnostic of preeclampsia</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Platelet count below </a:t>
            </a:r>
            <a:r>
              <a:rPr lang="en-GB" sz="2000" dirty="0" smtClean="0">
                <a:latin typeface="+mj-lt"/>
              </a:rPr>
              <a:t>100,000/</a:t>
            </a:r>
            <a:r>
              <a:rPr lang="en-GB" sz="2000" dirty="0" err="1" smtClean="0">
                <a:latin typeface="+mj-lt"/>
              </a:rPr>
              <a:t>μL</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Serum </a:t>
            </a:r>
            <a:r>
              <a:rPr lang="en-GB" sz="2000" dirty="0" err="1">
                <a:latin typeface="+mj-lt"/>
              </a:rPr>
              <a:t>creatinine</a:t>
            </a:r>
            <a:r>
              <a:rPr lang="en-GB" sz="2000" dirty="0">
                <a:latin typeface="+mj-lt"/>
              </a:rPr>
              <a:t> level above 1.1 mg/</a:t>
            </a:r>
            <a:r>
              <a:rPr lang="en-GB" sz="2000" dirty="0" err="1">
                <a:latin typeface="+mj-lt"/>
              </a:rPr>
              <a:t>dL</a:t>
            </a:r>
            <a:r>
              <a:rPr lang="en-GB" sz="2000" dirty="0">
                <a:latin typeface="+mj-lt"/>
              </a:rPr>
              <a:t> or doubling of serum </a:t>
            </a:r>
            <a:r>
              <a:rPr lang="en-GB" sz="2000" dirty="0" err="1">
                <a:latin typeface="+mj-lt"/>
              </a:rPr>
              <a:t>creatinine</a:t>
            </a:r>
            <a:r>
              <a:rPr lang="en-GB" sz="2000" dirty="0">
                <a:latin typeface="+mj-lt"/>
              </a:rPr>
              <a:t> in the absence of other renal </a:t>
            </a:r>
            <a:r>
              <a:rPr lang="en-GB" sz="2000" dirty="0" smtClean="0">
                <a:latin typeface="+mj-lt"/>
              </a:rPr>
              <a:t>disease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transaminase levels at least twice the normal </a:t>
            </a:r>
            <a:r>
              <a:rPr lang="en-GB" sz="2000" dirty="0" smtClean="0">
                <a:latin typeface="+mj-lt"/>
              </a:rPr>
              <a:t>concentrations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Cerebral or visual </a:t>
            </a:r>
            <a:r>
              <a:rPr lang="en-GB" sz="2000" dirty="0" smtClean="0">
                <a:latin typeface="+mj-lt"/>
              </a:rPr>
              <a:t>symptoms</a:t>
            </a: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99844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r>
              <a:rPr lang="en-GB" sz="3200" dirty="0" smtClean="0"/>
              <a:t/>
            </a:r>
            <a:br>
              <a:rPr lang="en-GB" sz="3200" dirty="0" smtClean="0"/>
            </a:br>
            <a:r>
              <a:rPr lang="en-GB" sz="3200" i="0" spc="-80" dirty="0"/>
              <a:t>CLASSIFICATION 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CONCEPT</a:t>
            </a:r>
            <a:endParaRPr lang="en-GB" sz="3200" dirty="0"/>
          </a:p>
        </p:txBody>
      </p:sp>
      <p:sp>
        <p:nvSpPr>
          <p:cNvPr id="3" name="Text Placeholder 2"/>
          <p:cNvSpPr>
            <a:spLocks noGrp="1"/>
          </p:cNvSpPr>
          <p:nvPr>
            <p:ph type="body" idx="1"/>
          </p:nvPr>
        </p:nvSpPr>
        <p:spPr>
          <a:xfrm>
            <a:off x="678814" y="1946274"/>
            <a:ext cx="10834370" cy="3693319"/>
          </a:xfrm>
        </p:spPr>
        <p:txBody>
          <a:bodyPr/>
          <a:lstStyle/>
          <a:p>
            <a:pPr>
              <a:buClr>
                <a:schemeClr val="accent1"/>
              </a:buClr>
            </a:pPr>
            <a:r>
              <a:rPr lang="en-GB" sz="2000" b="1" dirty="0" err="1" smtClean="0">
                <a:latin typeface="+mj-lt"/>
              </a:rPr>
              <a:t>Eclampsia</a:t>
            </a:r>
            <a:r>
              <a:rPr lang="en-GB" sz="2000" b="1" dirty="0" smtClean="0">
                <a:latin typeface="+mj-lt"/>
              </a:rPr>
              <a:t> </a:t>
            </a:r>
            <a:r>
              <a:rPr lang="en-GB" sz="2000" dirty="0">
                <a:latin typeface="+mj-lt"/>
              </a:rPr>
              <a:t> is defined as seizures that cannot be attributable to other causes in a woman with preeclampsia. </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endParaRPr lang="en-GB" sz="2000" dirty="0" smtClean="0">
              <a:latin typeface="+mj-lt"/>
            </a:endParaRPr>
          </a:p>
          <a:p>
            <a:pPr>
              <a:buClr>
                <a:schemeClr val="accent1"/>
              </a:buClr>
            </a:pPr>
            <a:r>
              <a:rPr lang="en-GB" sz="2000" b="1" dirty="0">
                <a:latin typeface="+mj-lt"/>
              </a:rPr>
              <a:t>Superimposed </a:t>
            </a:r>
            <a:r>
              <a:rPr lang="en-GB" sz="2000" b="1" dirty="0" smtClean="0">
                <a:latin typeface="+mj-lt"/>
              </a:rPr>
              <a:t>preeclampsia </a:t>
            </a:r>
            <a:r>
              <a:rPr lang="en-GB" sz="2000" dirty="0" smtClean="0">
                <a:latin typeface="+mj-lt"/>
              </a:rPr>
              <a:t>on </a:t>
            </a:r>
            <a:r>
              <a:rPr lang="en-GB" sz="2000" dirty="0">
                <a:latin typeface="+mj-lt"/>
              </a:rPr>
              <a:t>chronic </a:t>
            </a:r>
            <a:r>
              <a:rPr lang="en-GB" sz="2000" dirty="0" smtClean="0">
                <a:latin typeface="+mj-lt"/>
              </a:rPr>
              <a:t>hypertension is </a:t>
            </a:r>
            <a:r>
              <a:rPr lang="en-GB" sz="2000" dirty="0">
                <a:latin typeface="+mj-lt"/>
              </a:rPr>
              <a:t>characterized </a:t>
            </a:r>
            <a:r>
              <a:rPr lang="en-GB" sz="2000" dirty="0" smtClean="0">
                <a:latin typeface="+mj-lt"/>
              </a:rPr>
              <a:t>by:</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New-onset </a:t>
            </a:r>
            <a:r>
              <a:rPr lang="en-GB" sz="2000" dirty="0">
                <a:latin typeface="+mj-lt"/>
              </a:rPr>
              <a:t>proteinuria (≥300 mg/24 h) in a woman with hypertension but no proteinuria before 20 weeks' gestation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Sudden increase in proteinuria or BP or a platelet count of less than 100,000/mm</a:t>
            </a:r>
            <a:r>
              <a:rPr lang="en-GB" sz="2000" baseline="30000" dirty="0" smtClean="0">
                <a:latin typeface="+mj-lt"/>
              </a:rPr>
              <a:t>3</a:t>
            </a:r>
            <a:r>
              <a:rPr lang="en-GB" sz="2000" dirty="0" smtClean="0">
                <a:latin typeface="+mj-lt"/>
              </a:rPr>
              <a:t> in a woman with hypertension and proteinuria before 20 weeks' gestation.</a:t>
            </a:r>
          </a:p>
          <a:p>
            <a:pPr>
              <a:buClr>
                <a:schemeClr val="accent1"/>
              </a:buClr>
            </a:pPr>
            <a:endParaRPr lang="en-GB" sz="2000" dirty="0" smtClean="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38862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785104"/>
          </a:xfrm>
        </p:spPr>
        <p:txBody>
          <a:bodyPr/>
          <a:lstStyle/>
          <a:p>
            <a:pPr algn="r"/>
            <a:r>
              <a:rPr lang="en-GB" sz="3200" dirty="0" smtClean="0"/>
              <a:t/>
            </a:r>
            <a:br>
              <a:rPr lang="en-GB" sz="3200" dirty="0" smtClean="0"/>
            </a:br>
            <a:r>
              <a:rPr lang="en-GB" sz="3200" i="0" spc="-80" dirty="0"/>
              <a:t>CLASSIFICATION OF HYPERTENSION IN PREGNANCY </a:t>
            </a:r>
            <a:r>
              <a:rPr lang="en-GB" sz="3200" b="0" i="0" spc="-80" dirty="0"/>
              <a:t/>
            </a:r>
            <a:br>
              <a:rPr lang="en-GB" sz="3200" b="0" i="0" spc="-80" dirty="0"/>
            </a:br>
            <a:r>
              <a:rPr lang="en-GB" sz="3200" b="0" i="0" spc="-80" dirty="0"/>
              <a:t>                                                                                                                                                                               </a:t>
            </a:r>
            <a:r>
              <a:rPr lang="en-GB" sz="3200" b="0" i="0" spc="-80" dirty="0" smtClean="0"/>
              <a:t> </a:t>
            </a:r>
            <a:r>
              <a:rPr lang="en-GB" sz="2000" b="0" i="0" dirty="0" smtClean="0"/>
              <a:t>CORE CONCEPT</a:t>
            </a:r>
            <a:endParaRPr lang="en-GB" sz="3200" dirty="0"/>
          </a:p>
        </p:txBody>
      </p:sp>
      <p:sp>
        <p:nvSpPr>
          <p:cNvPr id="3" name="Text Placeholder 2"/>
          <p:cNvSpPr>
            <a:spLocks noGrp="1"/>
          </p:cNvSpPr>
          <p:nvPr>
            <p:ph type="body" idx="1"/>
          </p:nvPr>
        </p:nvSpPr>
        <p:spPr>
          <a:xfrm>
            <a:off x="678814" y="1946274"/>
            <a:ext cx="10834370" cy="3508653"/>
          </a:xfrm>
        </p:spPr>
        <p:txBody>
          <a:bodyPr/>
          <a:lstStyle/>
          <a:p>
            <a:pPr>
              <a:buClr>
                <a:schemeClr val="accent1"/>
              </a:buClr>
            </a:pPr>
            <a:endParaRPr lang="en-GB" sz="2000" dirty="0" smtClean="0">
              <a:latin typeface="+mj-lt"/>
            </a:endParaRPr>
          </a:p>
          <a:p>
            <a:pPr>
              <a:buClr>
                <a:schemeClr val="accent1"/>
              </a:buClr>
            </a:pPr>
            <a:endParaRPr lang="en-GB" sz="2000" b="1" dirty="0" smtClean="0">
              <a:latin typeface="+mj-lt"/>
            </a:endParaRPr>
          </a:p>
          <a:p>
            <a:pPr>
              <a:buClr>
                <a:schemeClr val="accent1"/>
              </a:buClr>
            </a:pPr>
            <a:r>
              <a:rPr lang="en-GB" sz="2000" b="1" dirty="0" smtClean="0">
                <a:latin typeface="+mj-lt"/>
              </a:rPr>
              <a:t>HELLP syndrome </a:t>
            </a:r>
            <a:r>
              <a:rPr lang="en-GB" sz="2000" dirty="0" smtClean="0">
                <a:latin typeface="+mj-lt"/>
              </a:rPr>
              <a:t>(</a:t>
            </a:r>
            <a:r>
              <a:rPr lang="en-GB" sz="2000" dirty="0" err="1" smtClean="0">
                <a:latin typeface="+mj-lt"/>
              </a:rPr>
              <a:t>hemolysis</a:t>
            </a:r>
            <a:r>
              <a:rPr lang="en-GB" sz="2000" dirty="0">
                <a:latin typeface="+mj-lt"/>
              </a:rPr>
              <a:t>, elevated liver enzyme, low platelets) </a:t>
            </a:r>
            <a:r>
              <a:rPr lang="en-GB" sz="2000" dirty="0" smtClean="0">
                <a:latin typeface="+mj-lt"/>
              </a:rPr>
              <a:t> may </a:t>
            </a:r>
            <a:r>
              <a:rPr lang="en-GB" sz="2000" dirty="0">
                <a:latin typeface="+mj-lt"/>
              </a:rPr>
              <a:t>be an outcome of severe </a:t>
            </a:r>
            <a:r>
              <a:rPr lang="en-GB" sz="2000" dirty="0" smtClean="0">
                <a:latin typeface="+mj-lt"/>
              </a:rPr>
              <a:t>preeclampsia </a:t>
            </a:r>
            <a:r>
              <a:rPr lang="en-GB" sz="2000" dirty="0">
                <a:latin typeface="+mj-lt"/>
              </a:rPr>
              <a:t>although some </a:t>
            </a:r>
            <a:r>
              <a:rPr lang="en-GB" sz="2000" dirty="0" smtClean="0">
                <a:latin typeface="+mj-lt"/>
              </a:rPr>
              <a:t> </a:t>
            </a:r>
            <a:r>
              <a:rPr lang="en-GB" sz="2000" dirty="0">
                <a:latin typeface="+mj-lt"/>
              </a:rPr>
              <a:t>believe it to have an unrelated </a:t>
            </a:r>
            <a:r>
              <a:rPr lang="en-GB" sz="2000" dirty="0" err="1">
                <a:latin typeface="+mj-lt"/>
              </a:rPr>
              <a:t>etiology</a:t>
            </a:r>
            <a:r>
              <a:rPr lang="en-GB" sz="2000" dirty="0">
                <a:latin typeface="+mj-lt"/>
              </a:rPr>
              <a:t>. </a:t>
            </a:r>
          </a:p>
          <a:p>
            <a:pPr>
              <a:buClr>
                <a:schemeClr val="accent1"/>
              </a:buClr>
            </a:pP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This </a:t>
            </a:r>
            <a:r>
              <a:rPr lang="en-GB" sz="2000" dirty="0">
                <a:latin typeface="+mj-lt"/>
              </a:rPr>
              <a:t>syndrome has been associated with particularly high maternal and perinatal morbidity and mortality rates and may be present without hypertension </a:t>
            </a:r>
            <a:r>
              <a:rPr lang="en-GB" sz="2000" dirty="0" smtClean="0">
                <a:latin typeface="+mj-lt"/>
              </a:rPr>
              <a:t>or in </a:t>
            </a:r>
            <a:r>
              <a:rPr lang="en-GB" sz="2000" dirty="0">
                <a:latin typeface="+mj-lt"/>
              </a:rPr>
              <a:t>some </a:t>
            </a:r>
            <a:r>
              <a:rPr lang="en-GB" sz="2000" dirty="0" smtClean="0">
                <a:latin typeface="+mj-lt"/>
              </a:rPr>
              <a:t>cases </a:t>
            </a:r>
            <a:r>
              <a:rPr lang="en-GB" sz="2000" dirty="0">
                <a:latin typeface="+mj-lt"/>
              </a:rPr>
              <a:t>without proteinuria.</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98686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ctr"/>
            <a:r>
              <a:rPr lang="en-GB" sz="3200" dirty="0" smtClean="0"/>
              <a:t/>
            </a:r>
            <a:br>
              <a:rPr lang="en-GB" sz="3200" dirty="0" smtClean="0"/>
            </a:br>
            <a:r>
              <a:rPr lang="en-GB" sz="3200" i="0" spc="-80" dirty="0" smtClean="0"/>
              <a:t>ETIOLOGY AND PATHOGENESIS</a:t>
            </a:r>
            <a:br>
              <a:rPr lang="en-GB" sz="3200" i="0" spc="-80" dirty="0" smtClean="0"/>
            </a:br>
            <a:r>
              <a:rPr lang="en-GB" sz="3200" i="0" spc="-80" dirty="0" smtClean="0"/>
              <a:t>                                                                                         </a:t>
            </a:r>
            <a:br>
              <a:rPr lang="en-GB" sz="3200" i="0" spc="-80" dirty="0" smtClean="0"/>
            </a:br>
            <a:r>
              <a:rPr lang="en-GB" sz="3200" i="0" spc="-80" dirty="0"/>
              <a:t> </a:t>
            </a: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447800"/>
            <a:ext cx="10834370" cy="5355312"/>
          </a:xfrm>
        </p:spPr>
        <p:txBody>
          <a:bodyPr/>
          <a:lstStyle/>
          <a:p>
            <a:pPr>
              <a:buClr>
                <a:schemeClr val="accent1"/>
              </a:buClr>
            </a:pP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exact cause remains </a:t>
            </a:r>
            <a:r>
              <a:rPr lang="en-GB" sz="2000" dirty="0" smtClean="0">
                <a:latin typeface="+mj-lt"/>
              </a:rPr>
              <a:t>unclear </a:t>
            </a:r>
            <a:r>
              <a:rPr lang="en-GB" sz="2000" dirty="0">
                <a:latin typeface="+mj-lt"/>
              </a:rPr>
              <a:t>but factors include abnormal placental development </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smtClean="0">
                <a:latin typeface="+mj-lt"/>
              </a:rPr>
              <a:t>Placental Ischemia</a:t>
            </a:r>
            <a:r>
              <a:rPr lang="en-GB" sz="2000" dirty="0">
                <a:latin typeface="+mj-lt"/>
              </a:rPr>
              <a:t> </a:t>
            </a:r>
            <a:r>
              <a:rPr lang="en-GB" sz="2000" dirty="0" smtClean="0">
                <a:latin typeface="+mj-lt"/>
              </a:rPr>
              <a:t>leading </a:t>
            </a:r>
            <a:r>
              <a:rPr lang="en-GB" sz="2000" dirty="0">
                <a:latin typeface="+mj-lt"/>
              </a:rPr>
              <a:t>to the release of </a:t>
            </a:r>
            <a:r>
              <a:rPr lang="en-GB" sz="2000" dirty="0" err="1">
                <a:latin typeface="+mj-lt"/>
              </a:rPr>
              <a:t>antiangiogenic</a:t>
            </a:r>
            <a:r>
              <a:rPr lang="en-GB" sz="2000" dirty="0">
                <a:latin typeface="+mj-lt"/>
              </a:rPr>
              <a:t> factors into maternal </a:t>
            </a:r>
            <a:r>
              <a:rPr lang="en-GB" sz="2000" dirty="0" smtClean="0">
                <a:latin typeface="+mj-lt"/>
              </a:rPr>
              <a:t>circulation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Endothelial </a:t>
            </a:r>
            <a:r>
              <a:rPr lang="en-GB" sz="2000" dirty="0" smtClean="0">
                <a:latin typeface="+mj-lt"/>
              </a:rPr>
              <a:t>Dysfunction which results </a:t>
            </a:r>
            <a:r>
              <a:rPr lang="en-GB" sz="2000" dirty="0">
                <a:latin typeface="+mj-lt"/>
              </a:rPr>
              <a:t>in vasoconstriction and increased blood </a:t>
            </a:r>
            <a:r>
              <a:rPr lang="en-GB" sz="2000" dirty="0" smtClean="0">
                <a:latin typeface="+mj-lt"/>
              </a:rPr>
              <a:t>pressure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Maternal immunologic </a:t>
            </a:r>
            <a:r>
              <a:rPr lang="en-GB" sz="2000" dirty="0" smtClean="0">
                <a:latin typeface="+mj-lt"/>
              </a:rPr>
              <a:t>intolerance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Abnormal placental </a:t>
            </a:r>
            <a:r>
              <a:rPr lang="en-GB" sz="2000" dirty="0" smtClean="0">
                <a:latin typeface="+mj-lt"/>
              </a:rPr>
              <a:t>implantation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Genetic, nutritional, and environmental </a:t>
            </a:r>
            <a:r>
              <a:rPr lang="en-GB" sz="2000" dirty="0" smtClean="0">
                <a:latin typeface="+mj-lt"/>
              </a:rPr>
              <a:t>factors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Cardiovascular and inflammatory changes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57242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2462213"/>
          </a:xfrm>
        </p:spPr>
        <p:txBody>
          <a:bodyPr/>
          <a:lstStyle/>
          <a:p>
            <a:pPr algn="l"/>
            <a:r>
              <a:rPr lang="en-GB" sz="3200" i="0" dirty="0" smtClean="0"/>
              <a:t/>
            </a:r>
            <a:br>
              <a:rPr lang="en-GB" sz="3200" i="0" dirty="0" smtClean="0"/>
            </a:br>
            <a:r>
              <a:rPr lang="en-GB" sz="3200" i="0" dirty="0" smtClean="0"/>
              <a:t>MATERNAL PERSONAL RISK FACTORS FOR PREECLAMPSIA</a:t>
            </a:r>
            <a:r>
              <a:rPr lang="en-GB" sz="3200" dirty="0"/>
              <a:t/>
            </a:r>
            <a:br>
              <a:rPr lang="en-GB" sz="3200" dirty="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457200" y="1143000"/>
            <a:ext cx="10834370" cy="5970865"/>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smtClean="0">
                <a:latin typeface="+mj-lt"/>
              </a:rPr>
              <a:t>First pregnancy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New </a:t>
            </a:r>
            <a:r>
              <a:rPr lang="en-GB" sz="2000" dirty="0" smtClean="0">
                <a:latin typeface="+mj-lt"/>
              </a:rPr>
              <a:t>partner/paternity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Age younger than 18 years or older than 35 </a:t>
            </a:r>
            <a:r>
              <a:rPr lang="en-GB" sz="2000" dirty="0" smtClean="0">
                <a:latin typeface="+mj-lt"/>
              </a:rPr>
              <a:t>years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History of </a:t>
            </a:r>
            <a:r>
              <a:rPr lang="en-GB" sz="2000" dirty="0" smtClean="0">
                <a:latin typeface="+mj-lt"/>
              </a:rPr>
              <a:t>preeclampsia</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Family history of preeclampsia in a first-degree </a:t>
            </a:r>
            <a:r>
              <a:rPr lang="en-GB" sz="2000" dirty="0" smtClean="0">
                <a:latin typeface="+mj-lt"/>
              </a:rPr>
              <a:t>relative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Black </a:t>
            </a:r>
            <a:r>
              <a:rPr lang="en-GB" sz="2000" dirty="0" smtClean="0">
                <a:latin typeface="+mj-lt"/>
              </a:rPr>
              <a:t>race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Obesity (BMI ≥30</a:t>
            </a:r>
            <a:r>
              <a:rPr lang="en-GB" sz="2000" dirty="0" smtClean="0">
                <a:latin typeface="+mj-lt"/>
              </a:rPr>
              <a: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Interpregnancy</a:t>
            </a:r>
            <a:r>
              <a:rPr lang="en-GB" sz="2000" dirty="0">
                <a:latin typeface="+mj-lt"/>
              </a:rPr>
              <a:t> interval less than 2 years or longer than 10 years</a:t>
            </a:r>
          </a:p>
          <a:p>
            <a:endParaRPr lang="en-GB" sz="2000" dirty="0"/>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2580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r>
              <a:rPr lang="en-GB" sz="3200" i="0" dirty="0" smtClean="0"/>
              <a:t/>
            </a:r>
            <a:br>
              <a:rPr lang="en-GB" sz="3200" i="0" dirty="0" smtClean="0"/>
            </a:br>
            <a:r>
              <a:rPr lang="en-GB" sz="3200" i="0" dirty="0" smtClean="0"/>
              <a:t>MATERNAL MEDICAL RISK FACTORS FOR PREECLAMPSIA</a:t>
            </a:r>
            <a:r>
              <a:rPr lang="en-GB" sz="3200" dirty="0" smtClean="0"/>
              <a:t/>
            </a:r>
            <a:br>
              <a:rPr lang="en-GB" sz="3200" dirty="0" smtClean="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5663089"/>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n-lt"/>
              </a:rPr>
              <a:t>Chronic hypertension </a:t>
            </a:r>
            <a:r>
              <a:rPr lang="en-GB" sz="2000" dirty="0">
                <a:latin typeface="+mn-lt"/>
              </a:rPr>
              <a:t>especially when secondary to such disorders </a:t>
            </a:r>
            <a:r>
              <a:rPr lang="en-GB" sz="2000" dirty="0" smtClean="0">
                <a:latin typeface="+mn-lt"/>
              </a:rPr>
              <a:t>like </a:t>
            </a:r>
            <a:r>
              <a:rPr lang="en-GB" sz="2000" dirty="0" err="1" smtClean="0">
                <a:latin typeface="+mn-lt"/>
              </a:rPr>
              <a:t>hypercortisolism</a:t>
            </a:r>
            <a:r>
              <a:rPr lang="en-GB" sz="2000" dirty="0">
                <a:latin typeface="+mn-lt"/>
              </a:rPr>
              <a:t>, </a:t>
            </a:r>
            <a:r>
              <a:rPr lang="en-GB" sz="2000" dirty="0" err="1" smtClean="0">
                <a:latin typeface="+mn-lt"/>
              </a:rPr>
              <a:t>hyperaldosteronism</a:t>
            </a:r>
            <a:r>
              <a:rPr lang="en-GB" sz="2000" dirty="0" smtClean="0">
                <a:latin typeface="+mn-lt"/>
              </a:rPr>
              <a:t> , </a:t>
            </a:r>
            <a:r>
              <a:rPr lang="en-GB" sz="2000" dirty="0" err="1">
                <a:latin typeface="+mn-lt"/>
              </a:rPr>
              <a:t>pheochromocytoma</a:t>
            </a:r>
            <a:r>
              <a:rPr lang="en-GB" sz="2000" dirty="0">
                <a:latin typeface="+mn-lt"/>
              </a:rPr>
              <a:t>, or renal artery </a:t>
            </a:r>
            <a:r>
              <a:rPr lang="en-GB" sz="2000" dirty="0" smtClean="0">
                <a:latin typeface="+mn-lt"/>
              </a:rPr>
              <a:t>stenosis</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err="1">
                <a:latin typeface="+mn-lt"/>
              </a:rPr>
              <a:t>Preexisting</a:t>
            </a:r>
            <a:r>
              <a:rPr lang="en-GB" sz="2000" dirty="0">
                <a:latin typeface="+mn-lt"/>
              </a:rPr>
              <a:t> diabetes (type </a:t>
            </a:r>
            <a:r>
              <a:rPr lang="en-GB" sz="2000" dirty="0" smtClean="0">
                <a:latin typeface="+mn-lt"/>
              </a:rPr>
              <a:t>1or</a:t>
            </a:r>
            <a:r>
              <a:rPr lang="en-GB" sz="2000" dirty="0">
                <a:latin typeface="+mn-lt"/>
              </a:rPr>
              <a:t> type </a:t>
            </a:r>
            <a:r>
              <a:rPr lang="en-GB" sz="2000" dirty="0" smtClean="0">
                <a:latin typeface="+mn-lt"/>
              </a:rPr>
              <a:t>2)  </a:t>
            </a:r>
            <a:r>
              <a:rPr lang="en-GB" sz="2000" dirty="0">
                <a:latin typeface="+mn-lt"/>
              </a:rPr>
              <a:t>especially with </a:t>
            </a:r>
            <a:r>
              <a:rPr lang="en-GB" sz="2000" dirty="0" err="1">
                <a:latin typeface="+mn-lt"/>
              </a:rPr>
              <a:t>microvascular</a:t>
            </a:r>
            <a:r>
              <a:rPr lang="en-GB" sz="2000" dirty="0">
                <a:latin typeface="+mn-lt"/>
              </a:rPr>
              <a:t> </a:t>
            </a:r>
            <a:r>
              <a:rPr lang="en-GB" sz="2000" dirty="0" smtClean="0">
                <a:latin typeface="+mn-lt"/>
              </a:rPr>
              <a:t>disease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Renal </a:t>
            </a:r>
            <a:r>
              <a:rPr lang="en-GB" sz="2000" dirty="0" smtClean="0">
                <a:latin typeface="+mn-lt"/>
              </a:rPr>
              <a:t>disease</a:t>
            </a:r>
          </a:p>
          <a:p>
            <a:pPr marL="342900" indent="-342900">
              <a:buClr>
                <a:schemeClr val="accent1"/>
              </a:buClr>
              <a:buFont typeface="Wingdings" pitchFamily="2" charset="2"/>
              <a:buChar char="q"/>
            </a:pPr>
            <a:endParaRPr lang="en-GB" sz="2000" dirty="0">
              <a:latin typeface="+mn-lt"/>
            </a:endParaRPr>
          </a:p>
          <a:p>
            <a:pPr marL="342900" indent="-342900">
              <a:buClr>
                <a:schemeClr val="accent1"/>
              </a:buClr>
              <a:buFont typeface="Wingdings" pitchFamily="2" charset="2"/>
              <a:buChar char="q"/>
            </a:pPr>
            <a:r>
              <a:rPr lang="en-GB" sz="2000" dirty="0">
                <a:latin typeface="+mn-lt"/>
              </a:rPr>
              <a:t>Systemic lupus </a:t>
            </a:r>
            <a:r>
              <a:rPr lang="en-GB" sz="2000" dirty="0" err="1" smtClean="0">
                <a:latin typeface="+mn-lt"/>
              </a:rPr>
              <a:t>erythematosus</a:t>
            </a:r>
            <a:endParaRPr lang="en-GB" sz="2000" dirty="0" smtClean="0">
              <a:latin typeface="+mn-lt"/>
            </a:endParaRP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smtClean="0">
                <a:latin typeface="+mn-lt"/>
              </a:rPr>
              <a:t>Obesity</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smtClean="0">
                <a:latin typeface="+mn-lt"/>
              </a:rPr>
              <a:t>Thrombophilia</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History of </a:t>
            </a:r>
            <a:r>
              <a:rPr lang="en-GB" sz="2000" dirty="0" smtClean="0">
                <a:latin typeface="+mn-lt"/>
              </a:rPr>
              <a:t>migraine</a:t>
            </a:r>
          </a:p>
          <a:p>
            <a:pPr>
              <a:buClr>
                <a:schemeClr val="accent1"/>
              </a:buClr>
            </a:pPr>
            <a:endParaRPr lang="en-GB" sz="2000" dirty="0">
              <a:latin typeface="+mn-lt"/>
            </a:endParaRPr>
          </a:p>
          <a:p>
            <a:pPr marL="342900" indent="-342900">
              <a:buClr>
                <a:schemeClr val="accent1"/>
              </a:buClr>
              <a:buFont typeface="Wingdings" pitchFamily="2" charset="2"/>
              <a:buChar char="q"/>
            </a:pPr>
            <a:r>
              <a:rPr lang="en-GB" sz="2000" dirty="0">
                <a:latin typeface="+mn-lt"/>
              </a:rPr>
              <a:t>Use of selective serotonin uptake inhibitor antidepressants (SSRIs) beyond the first trimester</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98073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5"/>
            <a:ext cx="10896600" cy="2462213"/>
          </a:xfrm>
        </p:spPr>
        <p:txBody>
          <a:bodyPr/>
          <a:lstStyle/>
          <a:p>
            <a:pPr algn="l"/>
            <a:r>
              <a:rPr lang="en-GB" sz="3200" i="0" dirty="0" smtClean="0"/>
              <a:t/>
            </a:r>
            <a:br>
              <a:rPr lang="en-GB" sz="3200" i="0" dirty="0" smtClean="0"/>
            </a:br>
            <a:r>
              <a:rPr lang="en-GB" sz="3200" i="0" dirty="0" smtClean="0"/>
              <a:t>PLACENTAL  RISK FACTORS FOR PREECLAMPSIA</a:t>
            </a:r>
            <a:r>
              <a:rPr lang="en-GB" sz="3200" dirty="0" smtClean="0"/>
              <a:t/>
            </a:r>
            <a:br>
              <a:rPr lang="en-GB" sz="3200" dirty="0" smtClean="0"/>
            </a:br>
            <a:r>
              <a:rPr lang="en-GB" sz="3200" i="0" spc="-80" dirty="0" smtClean="0"/>
              <a:t/>
            </a:r>
            <a:br>
              <a:rPr lang="en-GB" sz="3200" i="0" spc="-80" dirty="0" smtClean="0"/>
            </a:br>
            <a:r>
              <a:rPr lang="en-GB" sz="3200" i="0" spc="-80" dirty="0" smtClean="0"/>
              <a:t>                                                                                          </a:t>
            </a:r>
            <a:r>
              <a:rPr lang="en-GB" sz="2000" b="0" i="0" spc="-80" dirty="0" smtClean="0"/>
              <a:t>HORIZONATL INTEGRATION</a:t>
            </a:r>
            <a:r>
              <a:rPr lang="en-GB" sz="3200" b="0" i="0" spc="-80" dirty="0"/>
              <a:t/>
            </a:r>
            <a:br>
              <a:rPr lang="en-GB" sz="3200" b="0" i="0" spc="-80" dirty="0"/>
            </a:br>
            <a:r>
              <a:rPr lang="en-GB" sz="3200" b="0" i="0" spc="-80" dirty="0"/>
              <a:t>                                                                                                                                                                </a:t>
            </a:r>
            <a:endParaRPr lang="en-GB" sz="3200" dirty="0"/>
          </a:p>
        </p:txBody>
      </p:sp>
      <p:sp>
        <p:nvSpPr>
          <p:cNvPr id="3" name="Text Placeholder 2"/>
          <p:cNvSpPr>
            <a:spLocks noGrp="1"/>
          </p:cNvSpPr>
          <p:nvPr>
            <p:ph type="body" idx="1"/>
          </p:nvPr>
        </p:nvSpPr>
        <p:spPr>
          <a:xfrm>
            <a:off x="381000" y="1676400"/>
            <a:ext cx="11658600" cy="2893100"/>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Multiple </a:t>
            </a:r>
            <a:r>
              <a:rPr lang="en-GB" sz="2000" dirty="0" smtClean="0">
                <a:latin typeface="+mj-lt"/>
              </a:rPr>
              <a:t>gestations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Hydrops</a:t>
            </a:r>
            <a:r>
              <a:rPr lang="en-GB" sz="2000" dirty="0">
                <a:latin typeface="+mj-lt"/>
              </a:rPr>
              <a:t> </a:t>
            </a:r>
            <a:r>
              <a:rPr lang="en-GB" sz="2000" dirty="0" err="1" smtClean="0">
                <a:latin typeface="+mj-lt"/>
              </a:rPr>
              <a:t>fetalis</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Gestational trophoblastic </a:t>
            </a:r>
            <a:r>
              <a:rPr lang="en-GB" sz="2000" dirty="0" smtClean="0">
                <a:latin typeface="+mj-lt"/>
              </a:rPr>
              <a:t>disease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Triploidy</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93339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77000" y="4343400"/>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dirty="0" smtClean="0">
                <a:latin typeface="Constantia"/>
                <a:cs typeface="Constantia"/>
              </a:rPr>
              <a:t>Dr </a:t>
            </a:r>
            <a:r>
              <a:rPr lang="en-GB" sz="2400" dirty="0" smtClean="0">
                <a:latin typeface="Constantia"/>
                <a:cs typeface="Constantia"/>
              </a:rPr>
              <a:t>Muhammad </a:t>
            </a:r>
            <a:r>
              <a:rPr lang="en-GB" sz="2400" dirty="0" err="1" smtClean="0">
                <a:latin typeface="Constantia"/>
                <a:cs typeface="Constantia"/>
              </a:rPr>
              <a:t>Arif</a:t>
            </a:r>
            <a:r>
              <a:rPr lang="en-GB" sz="2400" dirty="0" smtClean="0">
                <a:latin typeface="Constantia"/>
                <a:cs typeface="Constantia"/>
              </a:rPr>
              <a:t> </a:t>
            </a:r>
            <a:r>
              <a:rPr lang="en-GB" sz="2400" dirty="0" smtClean="0">
                <a:latin typeface="Constantia"/>
                <a:cs typeface="Constantia"/>
              </a:rPr>
              <a:t/>
            </a:r>
            <a:br>
              <a:rPr lang="en-GB" sz="2400" dirty="0" smtClean="0">
                <a:latin typeface="Constantia"/>
                <a:cs typeface="Constantia"/>
              </a:rPr>
            </a:br>
            <a:r>
              <a:rPr lang="en-GB" sz="2400" dirty="0" smtClean="0">
                <a:latin typeface="Constantia"/>
                <a:cs typeface="Constantia"/>
              </a:rPr>
              <a:t>Associate </a:t>
            </a:r>
            <a:r>
              <a:rPr lang="en-GB" sz="2400" dirty="0" smtClean="0">
                <a:latin typeface="Constantia"/>
                <a:cs typeface="Constantia"/>
              </a:rPr>
              <a:t>Professor  Medicine</a:t>
            </a:r>
            <a:br>
              <a:rPr lang="en-GB" sz="2400" dirty="0" smtClean="0">
                <a:latin typeface="Constantia"/>
                <a:cs typeface="Constantia"/>
              </a:rPr>
            </a:br>
            <a:r>
              <a:rPr lang="en-GB" sz="2400" dirty="0" smtClean="0">
                <a:latin typeface="Constantia"/>
                <a:cs typeface="Constantia"/>
              </a:rPr>
              <a:t>RMU/HFH</a:t>
            </a:r>
            <a:endParaRPr sz="2400" dirty="0">
              <a:latin typeface="Constantia"/>
              <a:cs typeface="Constantia"/>
            </a:endParaRPr>
          </a:p>
        </p:txBody>
      </p:sp>
      <p:pic>
        <p:nvPicPr>
          <p:cNvPr id="4" name="object 4"/>
          <p:cNvPicPr/>
          <p:nvPr/>
        </p:nvPicPr>
        <p:blipFill>
          <a:blip r:embed="rId2" cstate="print"/>
          <a:stretch>
            <a:fillRect/>
          </a:stretch>
        </p:blipFill>
        <p:spPr>
          <a:xfrm>
            <a:off x="9759695" y="91439"/>
            <a:ext cx="1805940" cy="1749551"/>
          </a:xfrm>
          <a:prstGeom prst="rect">
            <a:avLst/>
          </a:prstGeom>
        </p:spPr>
      </p:pic>
      <p:sp>
        <p:nvSpPr>
          <p:cNvPr id="5" name="Rectangle 4"/>
          <p:cNvSpPr/>
          <p:nvPr/>
        </p:nvSpPr>
        <p:spPr>
          <a:xfrm>
            <a:off x="914400" y="2209800"/>
            <a:ext cx="906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HYPERTENSION AND PREGNANCY</a:t>
            </a:r>
            <a:endParaRPr lang="en-GB"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2308324"/>
          </a:xfrm>
        </p:spPr>
        <p:txBody>
          <a:bodyPr/>
          <a:lstStyle/>
          <a:p>
            <a:r>
              <a:rPr lang="en-GB" sz="3200" b="0" i="0" dirty="0" smtClean="0"/>
              <a:t/>
            </a:r>
            <a:br>
              <a:rPr lang="en-GB" sz="3200" b="0" i="0" dirty="0" smtClean="0"/>
            </a:br>
            <a:r>
              <a:rPr lang="en-GB" sz="3200" i="0" dirty="0" smtClean="0"/>
              <a:t>EVALUATION OF HYPERTENSION IN PREGNANCY</a:t>
            </a:r>
            <a:r>
              <a:rPr lang="en-GB" b="0" i="0" dirty="0" smtClean="0"/>
              <a:t/>
            </a:r>
            <a:br>
              <a:rPr lang="en-GB" b="0" i="0" dirty="0" smtClean="0"/>
            </a:br>
            <a:r>
              <a:rPr lang="en-GB" b="0" i="0" dirty="0" smtClean="0"/>
              <a:t>                                                               </a:t>
            </a:r>
            <a:r>
              <a:rPr lang="en-GB" sz="2000" b="0" i="0" dirty="0" smtClean="0"/>
              <a:t>CORE CONCEPT</a:t>
            </a:r>
            <a:r>
              <a:rPr lang="en-GB" b="0" i="0" dirty="0"/>
              <a:t/>
            </a:r>
            <a:br>
              <a:rPr lang="en-GB" b="0" i="0" dirty="0"/>
            </a:br>
            <a:endParaRPr lang="en-GB" dirty="0"/>
          </a:p>
        </p:txBody>
      </p:sp>
      <p:sp>
        <p:nvSpPr>
          <p:cNvPr id="3" name="Text Placeholder 2"/>
          <p:cNvSpPr>
            <a:spLocks noGrp="1"/>
          </p:cNvSpPr>
          <p:nvPr>
            <p:ph type="body" idx="1"/>
          </p:nvPr>
        </p:nvSpPr>
        <p:spPr>
          <a:xfrm>
            <a:off x="152400" y="2209800"/>
            <a:ext cx="10834370" cy="4739759"/>
          </a:xfrm>
        </p:spPr>
        <p:txBody>
          <a:bodyPr/>
          <a:lstStyle/>
          <a:p>
            <a:pPr marL="342900" indent="-342900">
              <a:buClr>
                <a:schemeClr val="accent1"/>
              </a:buClr>
              <a:buFont typeface="Wingdings" pitchFamily="2" charset="2"/>
              <a:buChar char="q"/>
            </a:pPr>
            <a:r>
              <a:rPr lang="en-GB" sz="2000" dirty="0" smtClean="0">
                <a:latin typeface="+mj-lt"/>
              </a:rPr>
              <a:t>Differentiating chronic </a:t>
            </a:r>
            <a:r>
              <a:rPr lang="en-GB" sz="2000" dirty="0">
                <a:latin typeface="+mj-lt"/>
              </a:rPr>
              <a:t>hypertension or </a:t>
            </a:r>
            <a:r>
              <a:rPr lang="en-GB" sz="2000" dirty="0" smtClean="0">
                <a:latin typeface="+mj-lt"/>
              </a:rPr>
              <a:t> </a:t>
            </a:r>
            <a:r>
              <a:rPr lang="en-GB" sz="2000" dirty="0">
                <a:latin typeface="+mj-lt"/>
              </a:rPr>
              <a:t>preeclampsia is sometimes a </a:t>
            </a:r>
            <a:r>
              <a:rPr lang="en-GB" sz="2000" dirty="0" smtClean="0">
                <a:latin typeface="+mj-lt"/>
              </a:rPr>
              <a:t>challenge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a:t>
            </a:r>
            <a:r>
              <a:rPr lang="en-GB" sz="2000" dirty="0" smtClean="0">
                <a:latin typeface="+mj-lt"/>
              </a:rPr>
              <a:t>ypertension </a:t>
            </a:r>
            <a:r>
              <a:rPr lang="en-GB" sz="2000" dirty="0">
                <a:latin typeface="+mj-lt"/>
              </a:rPr>
              <a:t>before 20 weeks' gestation is almost always due to chronic </a:t>
            </a:r>
            <a:r>
              <a:rPr lang="en-GB" sz="2000" dirty="0" smtClean="0">
                <a:latin typeface="+mj-lt"/>
              </a:rPr>
              <a:t>hypertension</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New-onset </a:t>
            </a:r>
            <a:r>
              <a:rPr lang="en-GB" sz="2000" dirty="0">
                <a:latin typeface="+mj-lt"/>
              </a:rPr>
              <a:t>or worsening hypertension after 20 weeks' gestation should lead to a careful evaluation for manifestations of preeclampsia</a:t>
            </a:r>
            <a:r>
              <a:rPr lang="en-GB" sz="2000" dirty="0" smtClean="0">
                <a:latin typeface="+mj-lt"/>
              </a:rPr>
              <a: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P</a:t>
            </a:r>
            <a:r>
              <a:rPr lang="en-GB" sz="2000" dirty="0" smtClean="0">
                <a:latin typeface="+mj-lt"/>
              </a:rPr>
              <a:t>reeclampsia </a:t>
            </a:r>
            <a:r>
              <a:rPr lang="en-GB" sz="2000" dirty="0">
                <a:latin typeface="+mj-lt"/>
              </a:rPr>
              <a:t>is rare before the third </a:t>
            </a:r>
            <a:r>
              <a:rPr lang="en-GB" sz="2000" dirty="0" smtClean="0">
                <a:latin typeface="+mj-lt"/>
              </a:rPr>
              <a:t>trimester</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diagnosis of severe hypertension or preeclampsia in the first or early second trimester necessitates exclusion of gestational trophoblastic disease and/or molar </a:t>
            </a:r>
            <a:r>
              <a:rPr lang="en-GB" sz="2000" dirty="0" smtClean="0">
                <a:latin typeface="+mj-lt"/>
              </a:rPr>
              <a:t>pregnancy</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a:latin typeface="+mj-lt"/>
              </a:rPr>
              <a:t>Preeclampsia in a previous pregnancy is strongly associated with recurrence in subsequent pregnancies</a:t>
            </a: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78086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546"/>
            <a:ext cx="14249400" cy="1969770"/>
          </a:xfrm>
        </p:spPr>
        <p:txBody>
          <a:bodyPr/>
          <a:lstStyle/>
          <a:p>
            <a:pPr algn="ctr"/>
            <a:r>
              <a:rPr lang="en-GB" sz="3200" i="0" dirty="0" smtClean="0"/>
              <a:t/>
            </a:r>
            <a:br>
              <a:rPr lang="en-GB" sz="3200" i="0" dirty="0" smtClean="0"/>
            </a:br>
            <a:r>
              <a:rPr lang="en-GB" sz="2800" i="0" dirty="0" smtClean="0"/>
              <a:t>PHYSICAL FINDINGS IN PATIENTS WITH PRECLAMPSIA</a:t>
            </a:r>
            <a:r>
              <a:rPr lang="en-GB" sz="3200" i="0" dirty="0" smtClean="0"/>
              <a:t/>
            </a:r>
            <a:br>
              <a:rPr lang="en-GB" sz="3200" i="0" dirty="0" smtClean="0"/>
            </a:br>
            <a:r>
              <a:rPr lang="en-GB" sz="3200" i="0" dirty="0" smtClean="0"/>
              <a:t>                                                                                              </a:t>
            </a:r>
            <a:br>
              <a:rPr lang="en-GB" sz="3200" i="0" dirty="0" smtClean="0"/>
            </a:br>
            <a:r>
              <a:rPr lang="en-GB" sz="3200" i="0" dirty="0"/>
              <a:t> </a:t>
            </a:r>
            <a:r>
              <a:rPr lang="en-GB" sz="3200" i="0" dirty="0" smtClean="0"/>
              <a:t>                                                 </a:t>
            </a:r>
            <a:r>
              <a:rPr lang="en-GB" sz="2000" b="0" i="0" dirty="0" smtClean="0"/>
              <a:t>CORE CONCEPT</a:t>
            </a:r>
            <a:endParaRPr lang="en-GB" sz="2000" b="0" i="0" dirty="0"/>
          </a:p>
        </p:txBody>
      </p:sp>
      <p:sp>
        <p:nvSpPr>
          <p:cNvPr id="3" name="Text Placeholder 2"/>
          <p:cNvSpPr>
            <a:spLocks noGrp="1"/>
          </p:cNvSpPr>
          <p:nvPr>
            <p:ph type="body" idx="1"/>
          </p:nvPr>
        </p:nvSpPr>
        <p:spPr>
          <a:xfrm>
            <a:off x="678814" y="1946274"/>
            <a:ext cx="10834370" cy="3939540"/>
          </a:xfrm>
        </p:spPr>
        <p:txBody>
          <a:bodyPr/>
          <a:lstStyle/>
          <a:p>
            <a:pPr>
              <a:buClr>
                <a:schemeClr val="accent1"/>
              </a:buClr>
            </a:pPr>
            <a:r>
              <a:rPr lang="en-GB" sz="2000" dirty="0" smtClean="0">
                <a:latin typeface="+mj-lt"/>
              </a:rPr>
              <a:t>Preeclampsia with </a:t>
            </a:r>
            <a:r>
              <a:rPr lang="en-GB" sz="2000" dirty="0">
                <a:latin typeface="+mj-lt"/>
              </a:rPr>
              <a:t>severe features display end-organ effects and may complain of the following</a:t>
            </a:r>
            <a:r>
              <a:rPr lang="en-GB" sz="2000" dirty="0" smtClean="0">
                <a:latin typeface="+mj-lt"/>
              </a:rPr>
              <a: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Headache</a:t>
            </a:r>
          </a:p>
          <a:p>
            <a:pPr marL="342900" indent="-342900">
              <a:buClr>
                <a:schemeClr val="accent1"/>
              </a:buClr>
              <a:buFont typeface="Wingdings" pitchFamily="2" charset="2"/>
              <a:buChar char="q"/>
            </a:pPr>
            <a:r>
              <a:rPr lang="en-GB" sz="2000" dirty="0">
                <a:latin typeface="+mj-lt"/>
              </a:rPr>
              <a:t>Visual disturbances: Blurred, scintillating </a:t>
            </a:r>
            <a:r>
              <a:rPr lang="en-GB" sz="2000" dirty="0" err="1">
                <a:latin typeface="+mj-lt"/>
              </a:rPr>
              <a:t>scotomata</a:t>
            </a:r>
            <a:endParaRPr lang="en-GB" sz="2000" dirty="0">
              <a:latin typeface="+mj-lt"/>
            </a:endParaRPr>
          </a:p>
          <a:p>
            <a:pPr marL="342900" indent="-342900">
              <a:buClr>
                <a:schemeClr val="accent1"/>
              </a:buClr>
              <a:buFont typeface="Wingdings" pitchFamily="2" charset="2"/>
              <a:buChar char="q"/>
            </a:pPr>
            <a:r>
              <a:rPr lang="en-GB" sz="2000" dirty="0">
                <a:latin typeface="+mj-lt"/>
              </a:rPr>
              <a:t>Altered mental status</a:t>
            </a:r>
          </a:p>
          <a:p>
            <a:pPr marL="342900" indent="-342900">
              <a:buClr>
                <a:schemeClr val="accent1"/>
              </a:buClr>
              <a:buFont typeface="Wingdings" pitchFamily="2" charset="2"/>
              <a:buChar char="q"/>
            </a:pPr>
            <a:r>
              <a:rPr lang="en-GB" sz="2000" dirty="0">
                <a:latin typeface="+mj-lt"/>
              </a:rPr>
              <a:t>Blindness: May be cortical</a:t>
            </a:r>
            <a:r>
              <a:rPr lang="en-GB" sz="2000" baseline="30000" dirty="0">
                <a:latin typeface="+mj-lt"/>
              </a:rPr>
              <a:t> </a:t>
            </a:r>
            <a:r>
              <a:rPr lang="en-GB" sz="2000" dirty="0" smtClean="0">
                <a:latin typeface="+mj-lt"/>
              </a:rPr>
              <a:t>or </a:t>
            </a:r>
            <a:r>
              <a:rPr lang="en-GB" sz="2000" dirty="0">
                <a:latin typeface="+mj-lt"/>
              </a:rPr>
              <a:t>retinal</a:t>
            </a:r>
          </a:p>
          <a:p>
            <a:pPr marL="342900" indent="-342900">
              <a:buClr>
                <a:schemeClr val="accent1"/>
              </a:buClr>
              <a:buFont typeface="Wingdings" pitchFamily="2" charset="2"/>
              <a:buChar char="q"/>
            </a:pPr>
            <a:r>
              <a:rPr lang="en-GB" sz="2000" dirty="0" err="1">
                <a:latin typeface="+mj-lt"/>
              </a:rPr>
              <a:t>Dyspnea</a:t>
            </a:r>
            <a:endParaRPr lang="en-GB" sz="2000" dirty="0">
              <a:latin typeface="+mj-lt"/>
            </a:endParaRPr>
          </a:p>
          <a:p>
            <a:pPr marL="342900" indent="-342900">
              <a:buClr>
                <a:schemeClr val="accent1"/>
              </a:buClr>
              <a:buFont typeface="Wingdings" pitchFamily="2" charset="2"/>
              <a:buChar char="q"/>
            </a:pPr>
            <a:r>
              <a:rPr lang="en-GB" sz="2000" dirty="0" err="1">
                <a:latin typeface="+mj-lt"/>
              </a:rPr>
              <a:t>Edema</a:t>
            </a:r>
            <a:endParaRPr lang="en-GB" sz="2000" dirty="0">
              <a:latin typeface="+mj-lt"/>
            </a:endParaRPr>
          </a:p>
          <a:p>
            <a:pPr marL="342900" indent="-342900">
              <a:buClr>
                <a:schemeClr val="accent1"/>
              </a:buClr>
              <a:buFont typeface="Wingdings" pitchFamily="2" charset="2"/>
              <a:buChar char="q"/>
            </a:pPr>
            <a:r>
              <a:rPr lang="en-GB" sz="2000" dirty="0" err="1">
                <a:latin typeface="+mj-lt"/>
              </a:rPr>
              <a:t>Epigastric</a:t>
            </a:r>
            <a:r>
              <a:rPr lang="en-GB" sz="2000" dirty="0">
                <a:latin typeface="+mj-lt"/>
              </a:rPr>
              <a:t> or right upper quadrant abdominal pain</a:t>
            </a:r>
          </a:p>
          <a:p>
            <a:pPr marL="342900" indent="-342900">
              <a:buClr>
                <a:schemeClr val="accent1"/>
              </a:buClr>
              <a:buFont typeface="Wingdings" pitchFamily="2" charset="2"/>
              <a:buChar char="q"/>
            </a:pPr>
            <a:r>
              <a:rPr lang="en-GB" sz="2000" dirty="0">
                <a:latin typeface="+mj-lt"/>
              </a:rPr>
              <a:t>Weakness or malaise ,</a:t>
            </a:r>
            <a:r>
              <a:rPr lang="en-GB" sz="2000" dirty="0" smtClean="0">
                <a:latin typeface="+mj-lt"/>
              </a:rPr>
              <a:t> </a:t>
            </a:r>
            <a:r>
              <a:rPr lang="en-GB" sz="2000" dirty="0">
                <a:latin typeface="+mj-lt"/>
              </a:rPr>
              <a:t>evidence of </a:t>
            </a:r>
            <a:r>
              <a:rPr lang="en-GB" sz="2000" dirty="0" err="1">
                <a:latin typeface="+mj-lt"/>
              </a:rPr>
              <a:t>hemolytic</a:t>
            </a:r>
            <a:r>
              <a:rPr lang="en-GB" sz="2000" dirty="0">
                <a:latin typeface="+mj-lt"/>
              </a:rPr>
              <a:t> </a:t>
            </a:r>
            <a:r>
              <a:rPr lang="en-GB" sz="2000" dirty="0" err="1">
                <a:latin typeface="+mj-lt"/>
              </a:rPr>
              <a:t>anemia</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28885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               LABORATORY EVALUATION</a:t>
            </a:r>
            <a:br>
              <a:rPr lang="en-GB" sz="3200" i="0" dirty="0" smtClean="0"/>
            </a:br>
            <a:r>
              <a:rPr lang="en-GB" sz="3200" i="0" dirty="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678814" y="1946274"/>
            <a:ext cx="10834370" cy="5478423"/>
          </a:xfrm>
        </p:spPr>
        <p:txBody>
          <a:bodyPr/>
          <a:lstStyle/>
          <a:p>
            <a:r>
              <a:rPr lang="en-GB" sz="2000" dirty="0" smtClean="0">
                <a:latin typeface="+mj-lt"/>
              </a:rPr>
              <a:t>All </a:t>
            </a:r>
            <a:r>
              <a:rPr lang="en-GB" sz="2000" dirty="0">
                <a:latin typeface="+mj-lt"/>
              </a:rPr>
              <a:t>women who present with new-onset hypertension should have the following laboratory tests</a:t>
            </a:r>
            <a:r>
              <a:rPr lang="en-GB" sz="2000" dirty="0" smtClean="0">
                <a:latin typeface="+mj-lt"/>
              </a:rPr>
              <a:t>:</a:t>
            </a:r>
          </a:p>
          <a:p>
            <a:endParaRPr lang="en-GB" sz="2000" dirty="0">
              <a:latin typeface="+mj-lt"/>
            </a:endParaRPr>
          </a:p>
          <a:p>
            <a:pPr marL="342900" indent="-342900">
              <a:buClr>
                <a:schemeClr val="accent1"/>
              </a:buClr>
              <a:buFont typeface="Wingdings" pitchFamily="2" charset="2"/>
              <a:buChar char="q"/>
            </a:pPr>
            <a:r>
              <a:rPr lang="en-GB" sz="2000" dirty="0">
                <a:latin typeface="+mj-lt"/>
              </a:rPr>
              <a:t>Complete blood cell (CBC) count</a:t>
            </a:r>
          </a:p>
          <a:p>
            <a:pPr marL="342900" indent="-342900">
              <a:buClr>
                <a:schemeClr val="accent1"/>
              </a:buClr>
              <a:buFont typeface="Wingdings" pitchFamily="2" charset="2"/>
              <a:buChar char="q"/>
            </a:pPr>
            <a:r>
              <a:rPr lang="en-GB" sz="2000" dirty="0">
                <a:latin typeface="+mj-lt"/>
              </a:rPr>
              <a:t>Serum alanine aminotransferase (ALT) and aspartate aminotransferase (AST) levels</a:t>
            </a:r>
          </a:p>
          <a:p>
            <a:pPr marL="342900" indent="-342900">
              <a:buClr>
                <a:schemeClr val="accent1"/>
              </a:buClr>
              <a:buFont typeface="Wingdings" pitchFamily="2" charset="2"/>
              <a:buChar char="q"/>
            </a:pPr>
            <a:r>
              <a:rPr lang="en-GB" sz="2000" dirty="0">
                <a:latin typeface="+mj-lt"/>
              </a:rPr>
              <a:t>Serum </a:t>
            </a:r>
            <a:r>
              <a:rPr lang="en-GB" sz="2000" dirty="0" err="1" smtClean="0">
                <a:latin typeface="+mj-lt"/>
              </a:rPr>
              <a:t>creatinine</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Urine testing for </a:t>
            </a:r>
            <a:r>
              <a:rPr lang="en-GB" sz="2000" dirty="0" err="1" smtClean="0">
                <a:latin typeface="+mj-lt"/>
              </a:rPr>
              <a:t>protienuria</a:t>
            </a:r>
            <a:r>
              <a:rPr lang="en-GB" sz="2000" dirty="0" smtClean="0">
                <a:latin typeface="+mj-lt"/>
              </a:rPr>
              <a:t> documentation</a:t>
            </a:r>
            <a:endParaRPr lang="en-GB" sz="2000" dirty="0">
              <a:latin typeface="+mj-lt"/>
            </a:endParaRPr>
          </a:p>
          <a:p>
            <a:pPr marL="342900" indent="-342900">
              <a:buClr>
                <a:schemeClr val="accent1"/>
              </a:buClr>
              <a:buFont typeface="Wingdings" pitchFamily="2" charset="2"/>
              <a:buChar char="q"/>
            </a:pPr>
            <a:r>
              <a:rPr lang="en-GB" sz="2000" dirty="0">
                <a:latin typeface="+mj-lt"/>
              </a:rPr>
              <a:t>Uric acid</a:t>
            </a:r>
          </a:p>
          <a:p>
            <a:pPr marL="342900" indent="-342900">
              <a:buClr>
                <a:schemeClr val="accent1"/>
              </a:buClr>
              <a:buFont typeface="Wingdings" pitchFamily="2" charset="2"/>
              <a:buChar char="q"/>
            </a:pPr>
            <a:r>
              <a:rPr lang="en-GB" sz="2000" dirty="0">
                <a:latin typeface="+mj-lt"/>
              </a:rPr>
              <a:t>A</a:t>
            </a:r>
            <a:r>
              <a:rPr lang="en-GB" sz="2000" dirty="0" smtClean="0">
                <a:latin typeface="+mj-lt"/>
              </a:rPr>
              <a:t> </a:t>
            </a:r>
            <a:r>
              <a:rPr lang="en-GB" sz="2000" dirty="0">
                <a:latin typeface="+mj-lt"/>
              </a:rPr>
              <a:t>peripheral smear </a:t>
            </a: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erum </a:t>
            </a:r>
            <a:r>
              <a:rPr lang="en-GB" sz="2000" dirty="0">
                <a:latin typeface="+mj-lt"/>
              </a:rPr>
              <a:t>lactate dehydrogenase (LDH) levels </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Coagulation </a:t>
            </a:r>
            <a:r>
              <a:rPr lang="en-GB" sz="2000" dirty="0">
                <a:latin typeface="+mj-lt"/>
              </a:rPr>
              <a:t>profile (</a:t>
            </a:r>
            <a:r>
              <a:rPr lang="en-GB" sz="2000" dirty="0" err="1">
                <a:latin typeface="+mj-lt"/>
              </a:rPr>
              <a:t>prothrombin</a:t>
            </a:r>
            <a:r>
              <a:rPr lang="en-GB" sz="2000" dirty="0">
                <a:latin typeface="+mj-lt"/>
              </a:rPr>
              <a:t> time [PT], activated partial [</a:t>
            </a:r>
            <a:r>
              <a:rPr lang="en-GB" sz="2000" dirty="0" err="1">
                <a:latin typeface="+mj-lt"/>
              </a:rPr>
              <a:t>aPTT</a:t>
            </a:r>
            <a:r>
              <a:rPr lang="en-GB" sz="2000" dirty="0">
                <a:latin typeface="+mj-lt"/>
              </a:rPr>
              <a:t>], and fibrinogen</a:t>
            </a:r>
            <a:r>
              <a:rPr lang="en-GB" sz="2000" dirty="0" smtClean="0">
                <a:latin typeface="+mj-lt"/>
              </a:rPr>
              <a:t>)</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The presence of </a:t>
            </a:r>
            <a:r>
              <a:rPr lang="en-GB" sz="2000" dirty="0" err="1">
                <a:latin typeface="+mj-lt"/>
              </a:rPr>
              <a:t>schistocytes</a:t>
            </a:r>
            <a:r>
              <a:rPr lang="en-GB" sz="2000" dirty="0">
                <a:latin typeface="+mj-lt"/>
              </a:rPr>
              <a:t>, burr cells, or </a:t>
            </a:r>
            <a:r>
              <a:rPr lang="en-GB" sz="2000" dirty="0" err="1">
                <a:latin typeface="+mj-lt"/>
              </a:rPr>
              <a:t>echinocytes</a:t>
            </a:r>
            <a:r>
              <a:rPr lang="en-GB" sz="2000" dirty="0">
                <a:latin typeface="+mj-lt"/>
              </a:rPr>
              <a:t> on peripheral smears, or elevated indirect bilirubin and low serum </a:t>
            </a:r>
            <a:r>
              <a:rPr lang="en-GB" sz="2000" dirty="0" err="1">
                <a:latin typeface="+mj-lt"/>
              </a:rPr>
              <a:t>haptoglobin</a:t>
            </a:r>
            <a:r>
              <a:rPr lang="en-GB" sz="2000" dirty="0">
                <a:latin typeface="+mj-lt"/>
              </a:rPr>
              <a:t> </a:t>
            </a:r>
            <a:r>
              <a:rPr lang="en-GB" sz="2000" dirty="0" smtClean="0">
                <a:latin typeface="+mj-lt"/>
              </a:rPr>
              <a:t>levels </a:t>
            </a:r>
            <a:r>
              <a:rPr lang="en-GB" sz="2000" dirty="0">
                <a:latin typeface="+mj-lt"/>
              </a:rPr>
              <a:t>may be used as evidence of </a:t>
            </a:r>
            <a:r>
              <a:rPr lang="en-GB" sz="2000" dirty="0" err="1">
                <a:latin typeface="+mj-lt"/>
              </a:rPr>
              <a:t>hemolysis</a:t>
            </a:r>
            <a:r>
              <a:rPr lang="en-GB" sz="2000" dirty="0">
                <a:latin typeface="+mj-lt"/>
              </a:rPr>
              <a:t> in diagnosing HELLP </a:t>
            </a:r>
            <a:r>
              <a:rPr lang="en-GB" sz="2000" dirty="0" smtClean="0">
                <a:latin typeface="+mj-lt"/>
              </a:rPr>
              <a:t>syndrome</a:t>
            </a:r>
          </a:p>
          <a:p>
            <a:pPr marL="342900" indent="-342900">
              <a:buClr>
                <a:schemeClr val="accent1"/>
              </a:buClr>
              <a:buFont typeface="Wingdings" pitchFamily="2" charset="2"/>
              <a:buChar char="q"/>
            </a:pPr>
            <a:r>
              <a:rPr lang="en-GB" sz="2000" dirty="0" smtClean="0">
                <a:latin typeface="+mj-lt"/>
              </a:rPr>
              <a:t>Ultrasound for </a:t>
            </a:r>
            <a:r>
              <a:rPr lang="en-GB" sz="2000" dirty="0" err="1" smtClean="0">
                <a:latin typeface="+mj-lt"/>
              </a:rPr>
              <a:t>fetal</a:t>
            </a:r>
            <a:r>
              <a:rPr lang="en-GB" sz="2000" dirty="0" smtClean="0">
                <a:latin typeface="+mj-lt"/>
              </a:rPr>
              <a:t> wellbeing / CTG </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45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685800" y="1905000"/>
            <a:ext cx="10834370" cy="4862870"/>
          </a:xfrm>
        </p:spPr>
        <p:txBody>
          <a:bodyPr/>
          <a:lstStyle/>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The optimal management of a woman with preeclampsia depends on gestational age and disease severity.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Because </a:t>
            </a:r>
            <a:r>
              <a:rPr lang="en-GB" sz="2000" dirty="0">
                <a:latin typeface="+mj-lt"/>
              </a:rPr>
              <a:t>delivery is the only cure for </a:t>
            </a:r>
            <a:r>
              <a:rPr lang="en-GB" sz="2000" dirty="0" smtClean="0">
                <a:latin typeface="+mj-lt"/>
              </a:rPr>
              <a:t>preeclampsia </a:t>
            </a:r>
            <a:r>
              <a:rPr lang="en-GB" sz="2000" dirty="0">
                <a:latin typeface="+mj-lt"/>
              </a:rPr>
              <a:t>clinicians must try to minimize maternal risk while maximizing </a:t>
            </a:r>
            <a:r>
              <a:rPr lang="en-GB" sz="2000" dirty="0" err="1">
                <a:latin typeface="+mj-lt"/>
              </a:rPr>
              <a:t>fetal</a:t>
            </a:r>
            <a:r>
              <a:rPr lang="en-GB" sz="2000" dirty="0">
                <a:latin typeface="+mj-lt"/>
              </a:rPr>
              <a:t> maturity.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primary objective is the safety of the mother and then the delivery of a healthy </a:t>
            </a:r>
            <a:r>
              <a:rPr lang="en-GB" sz="2000" dirty="0" err="1">
                <a:latin typeface="+mj-lt"/>
              </a:rPr>
              <a:t>newborn</a:t>
            </a:r>
            <a:r>
              <a:rPr lang="en-GB" sz="2000" dirty="0">
                <a:latin typeface="+mj-lt"/>
              </a:rPr>
              <a:t>.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Obstetric </a:t>
            </a:r>
            <a:r>
              <a:rPr lang="en-GB" sz="2000" dirty="0">
                <a:latin typeface="+mj-lt"/>
              </a:rPr>
              <a:t>consultation should be sought early to coordinate transfer to an obstetric </a:t>
            </a:r>
            <a:r>
              <a:rPr lang="en-GB" sz="2000" dirty="0" smtClean="0">
                <a:latin typeface="+mj-lt"/>
              </a:rPr>
              <a:t>floor as </a:t>
            </a:r>
            <a:r>
              <a:rPr lang="en-GB" sz="2000" dirty="0">
                <a:latin typeface="+mj-lt"/>
              </a:rPr>
              <a:t>appropriate.</a:t>
            </a:r>
            <a:r>
              <a:rPr lang="en-GB" sz="2000" baseline="30000" dirty="0">
                <a:latin typeface="+mj-lt"/>
              </a:rPr>
              <a:t> </a:t>
            </a:r>
            <a:endParaRPr lang="en-GB" sz="2000" baseline="30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with preeclampsia without severe features are often induced after 37 weeks' gestation.</a:t>
            </a: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685800" y="1905000"/>
            <a:ext cx="10834370" cy="3323987"/>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Before </a:t>
            </a:r>
            <a:r>
              <a:rPr lang="en-GB" sz="2000" dirty="0" smtClean="0">
                <a:latin typeface="+mj-lt"/>
              </a:rPr>
              <a:t>this </a:t>
            </a:r>
            <a:r>
              <a:rPr lang="en-GB" sz="2000" dirty="0">
                <a:latin typeface="+mj-lt"/>
              </a:rPr>
              <a:t>the immature </a:t>
            </a:r>
            <a:r>
              <a:rPr lang="en-GB" sz="2000" dirty="0" err="1">
                <a:latin typeface="+mj-lt"/>
              </a:rPr>
              <a:t>fetus</a:t>
            </a:r>
            <a:r>
              <a:rPr lang="en-GB" sz="2000" dirty="0">
                <a:latin typeface="+mj-lt"/>
              </a:rPr>
              <a:t> is treated with expectant management with corticosteroids to accelerate lung maturity in preparation for early </a:t>
            </a:r>
            <a:r>
              <a:rPr lang="en-GB" sz="2000" dirty="0" smtClean="0">
                <a:latin typeface="+mj-lt"/>
              </a:rPr>
              <a:t>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In patients with preeclampsia with severe </a:t>
            </a:r>
            <a:r>
              <a:rPr lang="en-GB" sz="2000" dirty="0" smtClean="0">
                <a:latin typeface="+mj-lt"/>
              </a:rPr>
              <a:t>features </a:t>
            </a:r>
            <a:r>
              <a:rPr lang="en-GB" sz="2000" dirty="0">
                <a:latin typeface="+mj-lt"/>
              </a:rPr>
              <a:t>induction of delivery should be considered after 34 weeks' </a:t>
            </a:r>
            <a:r>
              <a:rPr lang="en-GB" sz="2000" dirty="0" smtClean="0">
                <a:latin typeface="+mj-lt"/>
              </a:rPr>
              <a:t>gestation</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In the emergency </a:t>
            </a:r>
            <a:r>
              <a:rPr lang="en-GB" sz="2000" dirty="0" smtClean="0">
                <a:latin typeface="+mj-lt"/>
              </a:rPr>
              <a:t>setting </a:t>
            </a:r>
            <a:r>
              <a:rPr lang="en-GB" sz="2000" dirty="0">
                <a:latin typeface="+mj-lt"/>
              </a:rPr>
              <a:t>control of BP and seizures should be </a:t>
            </a:r>
            <a:r>
              <a:rPr lang="en-GB" sz="2000" dirty="0" smtClean="0">
                <a:latin typeface="+mj-lt"/>
              </a:rPr>
              <a:t>priorities</a:t>
            </a:r>
            <a:endParaRPr lang="en-GB" sz="2000" dirty="0">
              <a:latin typeface="+mj-lt"/>
            </a:endParaRPr>
          </a:p>
          <a:p>
            <a:r>
              <a:rPr lang="en-GB" dirty="0"/>
              <a:t/>
            </a:r>
            <a:br>
              <a:rPr lang="en-GB"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               CRITERIA FOR DELIVERY</a:t>
            </a:r>
            <a:r>
              <a:rPr lang="en-GB" sz="3200" b="0" i="0" dirty="0"/>
              <a:t/>
            </a:r>
            <a:br>
              <a:rPr lang="en-GB" sz="3200" b="0" i="0" dirty="0"/>
            </a:br>
            <a:r>
              <a:rPr lang="en-GB" sz="3200" b="0" i="0" dirty="0"/>
              <a:t> </a:t>
            </a:r>
            <a:r>
              <a:rPr lang="en-GB" sz="3200" b="0" i="0" dirty="0" smtClean="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381000" y="1905000"/>
            <a:ext cx="5257800" cy="3908762"/>
          </a:xfrm>
        </p:spPr>
        <p:txBody>
          <a:bodyPr/>
          <a:lstStyle/>
          <a:p>
            <a:pPr marL="342900" indent="-342900">
              <a:buClr>
                <a:schemeClr val="accent1"/>
              </a:buClr>
              <a:buFont typeface="Wingdings" pitchFamily="2" charset="2"/>
              <a:buChar char="Ø"/>
            </a:pPr>
            <a:r>
              <a:rPr lang="en-GB" sz="1800" dirty="0" err="1">
                <a:latin typeface="+mn-lt"/>
              </a:rPr>
              <a:t>Nonreassuring</a:t>
            </a:r>
            <a:r>
              <a:rPr lang="en-GB" sz="1800" dirty="0">
                <a:latin typeface="+mn-lt"/>
              </a:rPr>
              <a:t> </a:t>
            </a:r>
            <a:r>
              <a:rPr lang="en-GB" sz="1800" dirty="0" err="1">
                <a:latin typeface="+mn-lt"/>
              </a:rPr>
              <a:t>fetal</a:t>
            </a:r>
            <a:r>
              <a:rPr lang="en-GB" sz="1800" dirty="0">
                <a:latin typeface="+mn-lt"/>
              </a:rPr>
              <a:t> testing including </a:t>
            </a:r>
            <a:r>
              <a:rPr lang="en-GB" sz="1800" dirty="0" err="1">
                <a:latin typeface="+mn-lt"/>
              </a:rPr>
              <a:t>nonreassuring</a:t>
            </a:r>
            <a:r>
              <a:rPr lang="en-GB" sz="1800" dirty="0">
                <a:latin typeface="+mn-lt"/>
              </a:rPr>
              <a:t> </a:t>
            </a:r>
            <a:r>
              <a:rPr lang="en-GB" sz="1800" dirty="0" err="1">
                <a:latin typeface="+mn-lt"/>
              </a:rPr>
              <a:t>nonstress</a:t>
            </a:r>
            <a:r>
              <a:rPr lang="en-GB" sz="1800" dirty="0">
                <a:latin typeface="+mn-lt"/>
              </a:rPr>
              <a:t> test, biophysical profile score, and/or persistent absent or reversed diastolic flow on umbilical artery Doppler </a:t>
            </a:r>
            <a:r>
              <a:rPr lang="en-GB" sz="1800" dirty="0" err="1">
                <a:latin typeface="+mn-lt"/>
              </a:rPr>
              <a:t>velocimetry</a:t>
            </a:r>
            <a:endParaRPr lang="en-GB" sz="1800" dirty="0">
              <a:latin typeface="+mn-lt"/>
            </a:endParaRPr>
          </a:p>
          <a:p>
            <a:pPr marL="342900" indent="-342900">
              <a:buClr>
                <a:schemeClr val="accent1"/>
              </a:buClr>
              <a:buFont typeface="Wingdings" pitchFamily="2" charset="2"/>
              <a:buChar char="Ø"/>
            </a:pPr>
            <a:r>
              <a:rPr lang="en-GB" sz="1800" dirty="0">
                <a:latin typeface="+mn-lt"/>
              </a:rPr>
              <a:t>Ruptured membranes</a:t>
            </a:r>
          </a:p>
          <a:p>
            <a:pPr marL="342900" indent="-342900">
              <a:buClr>
                <a:schemeClr val="accent1"/>
              </a:buClr>
              <a:buFont typeface="Wingdings" pitchFamily="2" charset="2"/>
              <a:buChar char="Ø"/>
            </a:pPr>
            <a:r>
              <a:rPr lang="en-GB" sz="1800" dirty="0">
                <a:latin typeface="+mn-lt"/>
              </a:rPr>
              <a:t>Uncontrollable BP (unresponsive to medical therapy)</a:t>
            </a:r>
          </a:p>
          <a:p>
            <a:pPr marL="342900" indent="-342900">
              <a:buClr>
                <a:schemeClr val="accent1"/>
              </a:buClr>
              <a:buFont typeface="Wingdings" pitchFamily="2" charset="2"/>
              <a:buChar char="Ø"/>
            </a:pPr>
            <a:r>
              <a:rPr lang="en-GB" sz="1800" dirty="0" err="1">
                <a:latin typeface="+mn-lt"/>
              </a:rPr>
              <a:t>Oligohydramnios</a:t>
            </a:r>
            <a:r>
              <a:rPr lang="en-GB" sz="1800" dirty="0">
                <a:latin typeface="+mn-lt"/>
              </a:rPr>
              <a:t>, with amniotic fluid index (AFI) of less than 5 cm</a:t>
            </a:r>
          </a:p>
          <a:p>
            <a:pPr marL="342900" indent="-342900">
              <a:buClr>
                <a:schemeClr val="accent1"/>
              </a:buClr>
              <a:buFont typeface="Wingdings" pitchFamily="2" charset="2"/>
              <a:buChar char="Ø"/>
            </a:pPr>
            <a:r>
              <a:rPr lang="en-GB" sz="1800" dirty="0">
                <a:latin typeface="+mn-lt"/>
              </a:rPr>
              <a:t>Severe intrauterine growth restriction in which the estimated </a:t>
            </a:r>
            <a:r>
              <a:rPr lang="en-GB" sz="1800" dirty="0" err="1">
                <a:latin typeface="+mn-lt"/>
              </a:rPr>
              <a:t>fetal</a:t>
            </a:r>
            <a:r>
              <a:rPr lang="en-GB" sz="1800" dirty="0">
                <a:latin typeface="+mn-lt"/>
              </a:rPr>
              <a:t> weight is less than 5</a:t>
            </a:r>
            <a:r>
              <a:rPr lang="en-GB" sz="1800" dirty="0" smtClean="0">
                <a:latin typeface="+mn-lt"/>
              </a:rPr>
              <a:t>%</a:t>
            </a:r>
          </a:p>
          <a:p>
            <a:pPr marL="342900" indent="-342900">
              <a:buClr>
                <a:schemeClr val="accent1"/>
              </a:buClr>
              <a:buFont typeface="Wingdings" pitchFamily="2" charset="2"/>
              <a:buChar char="Ø"/>
            </a:pPr>
            <a:r>
              <a:rPr lang="en-GB" sz="1800" dirty="0">
                <a:latin typeface="+mn-lt"/>
              </a:rPr>
              <a:t>Oliguria (&lt; 500 mL/24 hours)</a:t>
            </a:r>
          </a:p>
          <a:p>
            <a:pPr marL="342900" indent="-342900">
              <a:buClr>
                <a:schemeClr val="accent1"/>
              </a:buClr>
              <a:buFont typeface="Wingdings" pitchFamily="2" charset="2"/>
              <a:buChar char="Ø"/>
            </a:pPr>
            <a:r>
              <a:rPr lang="en-GB" sz="1800" dirty="0">
                <a:latin typeface="+mn-lt"/>
              </a:rPr>
              <a:t>Serum </a:t>
            </a:r>
            <a:r>
              <a:rPr lang="en-GB" sz="1800" dirty="0" err="1">
                <a:latin typeface="+mn-lt"/>
              </a:rPr>
              <a:t>creatinine</a:t>
            </a:r>
            <a:r>
              <a:rPr lang="en-GB" sz="1800" dirty="0">
                <a:latin typeface="+mn-lt"/>
              </a:rPr>
              <a:t> level of at least 1.5 mg/</a:t>
            </a:r>
            <a:r>
              <a:rPr lang="en-GB" sz="1800" dirty="0" err="1">
                <a:latin typeface="+mn-lt"/>
              </a:rPr>
              <a:t>dL</a:t>
            </a:r>
            <a:endParaRPr lang="en-GB" sz="1800" dirty="0">
              <a:latin typeface="+mn-lt"/>
            </a:endParaRPr>
          </a:p>
          <a:p>
            <a:pPr marL="342900" indent="-342900">
              <a:buClr>
                <a:schemeClr val="accent1"/>
              </a:buClr>
              <a:buFont typeface="Wingdings" pitchFamily="2" charset="2"/>
              <a:buChar char="q"/>
            </a:pPr>
            <a:endParaRPr lang="en-GB" sz="2000" dirty="0">
              <a:latin typeface="+mj-lt"/>
            </a:endParaRPr>
          </a:p>
        </p:txBody>
      </p:sp>
      <p:sp>
        <p:nvSpPr>
          <p:cNvPr id="4" name="Text Placeholder 2"/>
          <p:cNvSpPr txBox="1">
            <a:spLocks/>
          </p:cNvSpPr>
          <p:nvPr/>
        </p:nvSpPr>
        <p:spPr>
          <a:xfrm>
            <a:off x="6344816" y="1981200"/>
            <a:ext cx="5715000" cy="3693319"/>
          </a:xfrm>
          <a:prstGeom prst="rect">
            <a:avLst/>
          </a:prstGeom>
        </p:spPr>
        <p:txBody>
          <a:bodyPr wrap="square" lIns="0" tIns="0" rIns="0" bIns="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Clr>
                <a:schemeClr val="accent1"/>
              </a:buClr>
              <a:buFont typeface="Wingdings" pitchFamily="2" charset="2"/>
              <a:buChar char="Ø"/>
            </a:pPr>
            <a:r>
              <a:rPr lang="en-GB" sz="2000" dirty="0" smtClean="0">
                <a:latin typeface="+mj-lt"/>
              </a:rPr>
              <a:t>Pulmonary </a:t>
            </a:r>
            <a:r>
              <a:rPr lang="en-GB" sz="2000" dirty="0" err="1" smtClean="0">
                <a:latin typeface="+mj-lt"/>
              </a:rPr>
              <a:t>edema</a:t>
            </a:r>
            <a:endParaRPr lang="en-GB" sz="2000" dirty="0" smtClean="0">
              <a:latin typeface="+mj-lt"/>
            </a:endParaRPr>
          </a:p>
          <a:p>
            <a:pPr marL="342900" indent="-342900">
              <a:buClr>
                <a:schemeClr val="accent1"/>
              </a:buClr>
              <a:buFont typeface="Wingdings" pitchFamily="2" charset="2"/>
              <a:buChar char="Ø"/>
            </a:pPr>
            <a:r>
              <a:rPr lang="en-GB" sz="2000" dirty="0" smtClean="0">
                <a:latin typeface="+mj-lt"/>
              </a:rPr>
              <a:t>Shortness of breath or chest pain with pulse </a:t>
            </a:r>
            <a:r>
              <a:rPr lang="en-GB" sz="2000" dirty="0" err="1" smtClean="0">
                <a:latin typeface="+mj-lt"/>
              </a:rPr>
              <a:t>oximetry</a:t>
            </a:r>
            <a:r>
              <a:rPr lang="en-GB" sz="2000" dirty="0" smtClean="0">
                <a:latin typeface="+mj-lt"/>
              </a:rPr>
              <a:t> of &lt; 94% on room air</a:t>
            </a:r>
          </a:p>
          <a:p>
            <a:pPr marL="342900" indent="-342900">
              <a:buClr>
                <a:schemeClr val="accent1"/>
              </a:buClr>
              <a:buFont typeface="Wingdings" pitchFamily="2" charset="2"/>
              <a:buChar char="Ø"/>
            </a:pPr>
            <a:r>
              <a:rPr lang="en-GB" sz="2000" dirty="0" smtClean="0">
                <a:latin typeface="+mj-lt"/>
              </a:rPr>
              <a:t>Headache that is persistent and severe</a:t>
            </a:r>
          </a:p>
          <a:p>
            <a:pPr marL="342900" indent="-342900">
              <a:buClr>
                <a:schemeClr val="accent1"/>
              </a:buClr>
              <a:buFont typeface="Wingdings" pitchFamily="2" charset="2"/>
              <a:buChar char="Ø"/>
            </a:pPr>
            <a:r>
              <a:rPr lang="en-GB" sz="2000" dirty="0" smtClean="0">
                <a:latin typeface="+mj-lt"/>
              </a:rPr>
              <a:t>Right upper quadrant tenderness</a:t>
            </a:r>
          </a:p>
          <a:p>
            <a:pPr marL="342900" indent="-342900">
              <a:buClr>
                <a:schemeClr val="accent1"/>
              </a:buClr>
              <a:buFont typeface="Wingdings" pitchFamily="2" charset="2"/>
              <a:buChar char="Ø"/>
            </a:pPr>
            <a:r>
              <a:rPr lang="en-GB" sz="2000" dirty="0" smtClean="0">
                <a:latin typeface="+mj-lt"/>
              </a:rPr>
              <a:t>Development of HELLP (</a:t>
            </a:r>
            <a:r>
              <a:rPr lang="en-GB" sz="2000" dirty="0" err="1" smtClean="0">
                <a:latin typeface="+mj-lt"/>
              </a:rPr>
              <a:t>hemolysis</a:t>
            </a:r>
            <a:r>
              <a:rPr lang="en-GB" sz="2000" dirty="0" smtClean="0">
                <a:latin typeface="+mj-lt"/>
              </a:rPr>
              <a:t>, elevated liver enzyme, low platelets) syndrome</a:t>
            </a:r>
          </a:p>
          <a:p>
            <a:pPr marL="342900" indent="-342900">
              <a:buClr>
                <a:schemeClr val="accent1"/>
              </a:buClr>
              <a:buFont typeface="Wingdings" pitchFamily="2" charset="2"/>
              <a:buChar char="Ø"/>
            </a:pPr>
            <a:r>
              <a:rPr lang="en-GB" sz="2000" dirty="0" err="1" smtClean="0">
                <a:latin typeface="+mj-lt"/>
              </a:rPr>
              <a:t>Eclampsia</a:t>
            </a:r>
            <a:endParaRPr lang="en-GB" sz="2000" dirty="0" smtClean="0">
              <a:latin typeface="+mj-lt"/>
            </a:endParaRPr>
          </a:p>
          <a:p>
            <a:pPr marL="342900" indent="-342900">
              <a:buClr>
                <a:schemeClr val="accent1"/>
              </a:buClr>
              <a:buFont typeface="Wingdings" pitchFamily="2" charset="2"/>
              <a:buChar char="Ø"/>
            </a:pPr>
            <a:r>
              <a:rPr lang="en-GB" sz="2000" dirty="0" smtClean="0">
                <a:latin typeface="+mj-lt"/>
              </a:rPr>
              <a:t>Platelet count less than 100,000/</a:t>
            </a:r>
            <a:r>
              <a:rPr lang="el-GR" sz="2000" dirty="0" smtClean="0">
                <a:latin typeface="+mj-lt"/>
              </a:rPr>
              <a:t>μ</a:t>
            </a:r>
            <a:r>
              <a:rPr lang="en-GB" sz="2000" dirty="0" smtClean="0">
                <a:latin typeface="+mj-lt"/>
              </a:rPr>
              <a:t>L</a:t>
            </a:r>
          </a:p>
          <a:p>
            <a:pPr marL="342900" indent="-342900">
              <a:buClr>
                <a:schemeClr val="accent1"/>
              </a:buClr>
              <a:buFont typeface="Wingdings" pitchFamily="2" charset="2"/>
              <a:buChar char="Ø"/>
            </a:pPr>
            <a:r>
              <a:rPr lang="en-GB" sz="2000" dirty="0" smtClean="0">
                <a:latin typeface="+mj-lt"/>
              </a:rPr>
              <a:t>Placental abruption</a:t>
            </a:r>
          </a:p>
          <a:p>
            <a:pPr marL="342900" indent="-342900">
              <a:buClr>
                <a:schemeClr val="accent1"/>
              </a:buClr>
              <a:buFont typeface="Wingdings" pitchFamily="2" charset="2"/>
              <a:buChar char="Ø"/>
            </a:pPr>
            <a:r>
              <a:rPr lang="en-GB" sz="2000" dirty="0" smtClean="0">
                <a:latin typeface="+mj-lt"/>
              </a:rPr>
              <a:t>Unexplained coagulopathy</a:t>
            </a:r>
          </a:p>
          <a:p>
            <a:pPr>
              <a:buClr>
                <a:schemeClr val="accent1"/>
              </a:buClr>
            </a:pPr>
            <a:endParaRPr lang="en-GB" sz="2000" dirty="0" smtClean="0">
              <a:latin typeface="+mj-lt"/>
            </a:endParaRPr>
          </a:p>
        </p:txBody>
      </p:sp>
      <p:pic>
        <p:nvPicPr>
          <p:cNvPr id="5"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35184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SEIZURE TREATMENT AND PROPHYLAXIS  </a:t>
            </a:r>
            <a:br>
              <a:rPr lang="en-GB" sz="3200" i="0" dirty="0" smtClean="0"/>
            </a:br>
            <a:r>
              <a:rPr lang="en-GB" sz="3200" i="0" dirty="0"/>
              <a:t> </a:t>
            </a:r>
            <a:r>
              <a:rPr lang="en-GB" sz="3200" i="0" dirty="0" smtClean="0"/>
              <a:t>                                                                                           </a:t>
            </a:r>
            <a:r>
              <a:rPr lang="en-GB" sz="2000" b="0" i="0" dirty="0" smtClean="0"/>
              <a:t>CORE CONCEPT</a:t>
            </a:r>
            <a:endParaRPr lang="en-GB" sz="2000" b="0" i="0" dirty="0"/>
          </a:p>
        </p:txBody>
      </p:sp>
      <p:sp>
        <p:nvSpPr>
          <p:cNvPr id="3" name="Text Placeholder 2"/>
          <p:cNvSpPr>
            <a:spLocks noGrp="1"/>
          </p:cNvSpPr>
          <p:nvPr>
            <p:ph type="body" idx="1"/>
          </p:nvPr>
        </p:nvSpPr>
        <p:spPr>
          <a:xfrm>
            <a:off x="609600" y="1371600"/>
            <a:ext cx="10834370" cy="5539978"/>
          </a:xfrm>
        </p:spPr>
        <p:txBody>
          <a:bodyPr/>
          <a:lstStyle/>
          <a:p>
            <a:pPr>
              <a:buClr>
                <a:schemeClr val="accent1"/>
              </a:buClr>
            </a:pPr>
            <a:r>
              <a:rPr lang="en-GB" sz="2000" dirty="0" smtClean="0">
                <a:latin typeface="+mj-lt"/>
              </a:rPr>
              <a:t>The </a:t>
            </a:r>
            <a:r>
              <a:rPr lang="en-GB" sz="2000" dirty="0">
                <a:latin typeface="+mj-lt"/>
              </a:rPr>
              <a:t>American College of Obstetricians and </a:t>
            </a:r>
            <a:r>
              <a:rPr lang="en-GB" sz="2000" dirty="0" err="1">
                <a:latin typeface="+mj-lt"/>
              </a:rPr>
              <a:t>Gynecologists</a:t>
            </a:r>
            <a:r>
              <a:rPr lang="en-GB" sz="2000" dirty="0">
                <a:latin typeface="+mj-lt"/>
              </a:rPr>
              <a:t> (</a:t>
            </a:r>
            <a:r>
              <a:rPr lang="en-GB" sz="2000" dirty="0" smtClean="0">
                <a:latin typeface="+mj-lt"/>
              </a:rPr>
              <a:t>ACOG) support </a:t>
            </a:r>
            <a:r>
              <a:rPr lang="en-GB" sz="2000" dirty="0">
                <a:latin typeface="+mj-lt"/>
              </a:rPr>
              <a:t>the short-term (usually &lt; 48 hours) use of magnesium </a:t>
            </a:r>
            <a:r>
              <a:rPr lang="en-GB" sz="2000" dirty="0" err="1">
                <a:latin typeface="+mj-lt"/>
              </a:rPr>
              <a:t>sulfate</a:t>
            </a:r>
            <a:r>
              <a:rPr lang="en-GB" sz="2000" dirty="0">
                <a:latin typeface="+mj-lt"/>
              </a:rPr>
              <a:t> in obstetric care for conditions and treatment durations that include the </a:t>
            </a:r>
            <a:r>
              <a:rPr lang="en-GB" sz="2000" dirty="0" smtClean="0">
                <a:latin typeface="+mj-lt"/>
              </a:rPr>
              <a:t>following:</a:t>
            </a:r>
          </a:p>
          <a:p>
            <a:pPr>
              <a:buClr>
                <a:schemeClr val="accent1"/>
              </a:buClr>
            </a:pP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
            </a:r>
            <a:r>
              <a:rPr lang="en-GB" sz="2000" dirty="0" smtClean="0">
                <a:latin typeface="+mj-lt"/>
              </a:rPr>
              <a:t>revention </a:t>
            </a:r>
            <a:r>
              <a:rPr lang="en-GB" sz="2000" dirty="0">
                <a:latin typeface="+mj-lt"/>
              </a:rPr>
              <a:t>and treatment of seizures in women with preeclampsia or </a:t>
            </a:r>
            <a:r>
              <a:rPr lang="en-GB" sz="2000" dirty="0" err="1" smtClean="0">
                <a:latin typeface="+mj-lt"/>
              </a:rPr>
              <a:t>eclampsia</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err="1">
                <a:latin typeface="+mj-lt"/>
              </a:rPr>
              <a:t>F</a:t>
            </a:r>
            <a:r>
              <a:rPr lang="en-GB" sz="2000" dirty="0" err="1" smtClean="0">
                <a:latin typeface="+mj-lt"/>
              </a:rPr>
              <a:t>etal</a:t>
            </a:r>
            <a:r>
              <a:rPr lang="en-GB" sz="2000" dirty="0" smtClean="0">
                <a:latin typeface="+mj-lt"/>
              </a:rPr>
              <a:t> </a:t>
            </a:r>
            <a:r>
              <a:rPr lang="en-GB" sz="2000" dirty="0" err="1">
                <a:latin typeface="+mj-lt"/>
              </a:rPr>
              <a:t>neuroprotection</a:t>
            </a:r>
            <a:r>
              <a:rPr lang="en-GB" sz="2000" dirty="0">
                <a:latin typeface="+mj-lt"/>
              </a:rPr>
              <a:t> before anticipated early preterm (&lt; 32 weeks of gestation) </a:t>
            </a:r>
            <a:r>
              <a:rPr lang="en-GB" sz="2000" dirty="0" smtClean="0">
                <a:latin typeface="+mj-lt"/>
              </a:rPr>
              <a:t>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hort-term </a:t>
            </a:r>
            <a:r>
              <a:rPr lang="en-GB" sz="2000" dirty="0">
                <a:latin typeface="+mj-lt"/>
              </a:rPr>
              <a:t>prolongation of pregnancy (≤48 hours) to allow for the administration of antenatal corticosteroids in pregnant women who are at risk of preterm delivery within 7 </a:t>
            </a:r>
            <a:r>
              <a:rPr lang="en-GB" sz="2000" dirty="0" smtClean="0">
                <a:latin typeface="+mj-lt"/>
              </a:rPr>
              <a:t>days</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t>The basic principles of airway, breathing, and circulation (ABC) should always be followed as a general principle of seizure management.</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Ø"/>
            </a:pPr>
            <a:endParaRPr lang="en-GB" sz="2000" dirty="0">
              <a:latin typeface="+mj-lt"/>
            </a:endParaRPr>
          </a:p>
          <a:p>
            <a:pPr>
              <a:buClr>
                <a:schemeClr val="accent1"/>
              </a:buClr>
            </a:pPr>
            <a:r>
              <a:rPr lang="en-GB" sz="2000" dirty="0">
                <a:latin typeface="+mj-lt"/>
              </a:rPr>
              <a:t/>
            </a: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888188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SEIZURE TREATMENT AND PROPHYLAXIS  </a:t>
            </a:r>
            <a:br>
              <a:rPr lang="en-GB" sz="3200" i="0" dirty="0" smtClean="0"/>
            </a:br>
            <a:r>
              <a:rPr lang="en-GB" sz="3200" i="0" dirty="0"/>
              <a:t> </a:t>
            </a:r>
            <a:r>
              <a:rPr lang="en-GB" sz="3200" i="0" dirty="0" smtClean="0"/>
              <a:t>                                                                                           </a:t>
            </a:r>
            <a:r>
              <a:rPr lang="en-GB" sz="2000" b="0" i="0" dirty="0" smtClean="0"/>
              <a:t>CORE CONCEPT </a:t>
            </a:r>
            <a:endParaRPr lang="en-GB" sz="2000" b="0" i="0" dirty="0"/>
          </a:p>
        </p:txBody>
      </p:sp>
      <p:sp>
        <p:nvSpPr>
          <p:cNvPr id="3" name="Text Placeholder 2"/>
          <p:cNvSpPr>
            <a:spLocks noGrp="1"/>
          </p:cNvSpPr>
          <p:nvPr>
            <p:ph type="body" idx="1"/>
          </p:nvPr>
        </p:nvSpPr>
        <p:spPr>
          <a:xfrm>
            <a:off x="609600" y="1371600"/>
            <a:ext cx="10834370" cy="5847755"/>
          </a:xfrm>
        </p:spPr>
        <p:txBody>
          <a:bodyPr/>
          <a:lstStyle/>
          <a:p>
            <a:pPr>
              <a:buClr>
                <a:schemeClr val="accent1"/>
              </a:buClr>
            </a:pPr>
            <a:endParaRPr lang="en-GB" sz="2000" dirty="0">
              <a:latin typeface="+mn-lt"/>
            </a:endParaRPr>
          </a:p>
          <a:p>
            <a:pPr marL="342900" indent="-342900">
              <a:buClr>
                <a:schemeClr val="accent1"/>
              </a:buClr>
              <a:buFont typeface="Wingdings" pitchFamily="2" charset="2"/>
              <a:buChar char="Ø"/>
            </a:pPr>
            <a:r>
              <a:rPr lang="en-GB" sz="2000" dirty="0" smtClean="0">
                <a:latin typeface="+mn-lt"/>
              </a:rPr>
              <a:t>Active </a:t>
            </a:r>
            <a:r>
              <a:rPr lang="en-GB" sz="2000" dirty="0">
                <a:latin typeface="+mn-lt"/>
              </a:rPr>
              <a:t>seizures should be treated with intravenous magnesium </a:t>
            </a:r>
            <a:r>
              <a:rPr lang="en-GB" sz="2000" dirty="0" err="1">
                <a:latin typeface="+mn-lt"/>
              </a:rPr>
              <a:t>sulfate</a:t>
            </a:r>
            <a:r>
              <a:rPr lang="en-GB" sz="2000" dirty="0">
                <a:latin typeface="+mn-lt"/>
              </a:rPr>
              <a:t> as a first-line agent.</a:t>
            </a:r>
            <a:r>
              <a:rPr lang="en-GB" sz="2000" baseline="30000" dirty="0">
                <a:latin typeface="+mn-lt"/>
              </a:rPr>
              <a:t> </a:t>
            </a: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r>
              <a:rPr lang="en-GB" sz="2000" baseline="30000" dirty="0">
                <a:latin typeface="+mn-lt"/>
              </a:rPr>
              <a:t> </a:t>
            </a:r>
            <a:r>
              <a:rPr lang="en-GB" sz="2000" dirty="0">
                <a:latin typeface="+mn-lt"/>
              </a:rPr>
              <a:t>A loading dose of 4 g should be given by an infusion pump over 5-10 </a:t>
            </a:r>
            <a:r>
              <a:rPr lang="en-GB" sz="2000" dirty="0" smtClean="0">
                <a:latin typeface="+mn-lt"/>
              </a:rPr>
              <a:t>minutes </a:t>
            </a:r>
            <a:r>
              <a:rPr lang="en-GB" sz="2000" dirty="0">
                <a:latin typeface="+mn-lt"/>
              </a:rPr>
              <a:t>followed by an infusion of 1 g/h maintained for 24 hours after the last seizure</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smtClean="0">
              <a:latin typeface="+mn-lt"/>
            </a:endParaRPr>
          </a:p>
          <a:p>
            <a:pPr marL="342900" indent="-342900">
              <a:buClr>
                <a:schemeClr val="accent1"/>
              </a:buClr>
              <a:buFont typeface="Wingdings" pitchFamily="2" charset="2"/>
              <a:buChar char="Ø"/>
            </a:pPr>
            <a:r>
              <a:rPr lang="en-GB" sz="2000" dirty="0" smtClean="0">
                <a:latin typeface="+mn-lt"/>
              </a:rPr>
              <a:t> </a:t>
            </a:r>
            <a:r>
              <a:rPr lang="en-GB" sz="2000" dirty="0">
                <a:latin typeface="+mn-lt"/>
              </a:rPr>
              <a:t>Recurrent seizures should be treated with an additional bolus of 2 g or an increase in the infusion rate to 1.5 g or 2 g per hour</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Prophylactic treatment with magnesium </a:t>
            </a:r>
            <a:r>
              <a:rPr lang="en-GB" sz="2000" dirty="0" err="1">
                <a:latin typeface="+mn-lt"/>
              </a:rPr>
              <a:t>sulfate</a:t>
            </a:r>
            <a:r>
              <a:rPr lang="en-GB" sz="2000" dirty="0">
                <a:latin typeface="+mn-lt"/>
              </a:rPr>
              <a:t> is indicated for all patients with severe </a:t>
            </a:r>
            <a:r>
              <a:rPr lang="en-GB" sz="2000" dirty="0" smtClean="0">
                <a:latin typeface="+mn-lt"/>
              </a:rPr>
              <a:t>preeclampsia.</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For </a:t>
            </a:r>
            <a:r>
              <a:rPr lang="en-GB" sz="2000" dirty="0" err="1">
                <a:latin typeface="+mn-lt"/>
              </a:rPr>
              <a:t>eclamptic</a:t>
            </a:r>
            <a:r>
              <a:rPr lang="en-GB" sz="2000" dirty="0">
                <a:latin typeface="+mn-lt"/>
              </a:rPr>
              <a:t> seizures that are refractory to magnesium </a:t>
            </a:r>
            <a:r>
              <a:rPr lang="en-GB" sz="2000" dirty="0" err="1">
                <a:latin typeface="+mn-lt"/>
              </a:rPr>
              <a:t>sulfate</a:t>
            </a:r>
            <a:r>
              <a:rPr lang="en-GB" sz="2000" dirty="0">
                <a:latin typeface="+mn-lt"/>
              </a:rPr>
              <a:t>, </a:t>
            </a:r>
            <a:r>
              <a:rPr lang="en-GB" sz="2000" dirty="0" err="1">
                <a:latin typeface="+mn-lt"/>
              </a:rPr>
              <a:t>lorazepam</a:t>
            </a:r>
            <a:r>
              <a:rPr lang="en-GB" sz="2000" dirty="0">
                <a:latin typeface="+mn-lt"/>
              </a:rPr>
              <a:t> and phenytoin may be used as second-line agents.</a:t>
            </a:r>
          </a:p>
          <a:p>
            <a:pPr marL="342900" indent="-342900">
              <a:buClr>
                <a:schemeClr val="accent1"/>
              </a:buClr>
              <a:buFont typeface="Wingdings" pitchFamily="2" charset="2"/>
              <a:buChar char="Ø"/>
            </a:pPr>
            <a:endParaRPr lang="en-GB" sz="2000" dirty="0">
              <a:latin typeface="+mn-lt"/>
            </a:endParaRPr>
          </a:p>
          <a:p>
            <a:pPr>
              <a:buClr>
                <a:schemeClr val="accent1"/>
              </a:buClr>
            </a:pPr>
            <a:r>
              <a:rPr lang="en-GB" sz="2000" dirty="0">
                <a:latin typeface="+mj-lt"/>
              </a:rPr>
              <a:t/>
            </a:r>
            <a:br>
              <a:rPr lang="en-GB" sz="2000" dirty="0">
                <a:latin typeface="+mj-lt"/>
              </a:rPr>
            </a:b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029008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TREATMENT OF ACUTE HYPERTENSION IN PREGNANCY</a:t>
            </a:r>
            <a:r>
              <a:rPr lang="en-GB" dirty="0"/>
              <a:t/>
            </a:r>
            <a:br>
              <a:rPr lang="en-GB" dirty="0"/>
            </a:br>
            <a:endParaRPr lang="en-GB" dirty="0"/>
          </a:p>
        </p:txBody>
      </p:sp>
      <p:sp>
        <p:nvSpPr>
          <p:cNvPr id="3" name="Text Placeholder 2"/>
          <p:cNvSpPr>
            <a:spLocks noGrp="1"/>
          </p:cNvSpPr>
          <p:nvPr>
            <p:ph type="body" idx="1"/>
          </p:nvPr>
        </p:nvSpPr>
        <p:spPr>
          <a:xfrm>
            <a:off x="678814" y="1946274"/>
            <a:ext cx="10834370" cy="3816429"/>
          </a:xfrm>
        </p:spPr>
        <p:txBody>
          <a:bodyPr/>
          <a:lstStyle/>
          <a:p>
            <a:r>
              <a:rPr lang="en-GB" sz="2000" dirty="0" smtClean="0">
                <a:latin typeface="Calibri" pitchFamily="34" charset="0"/>
                <a:ea typeface="Calibri" pitchFamily="34" charset="0"/>
                <a:cs typeface="Calibri" pitchFamily="34" charset="0"/>
              </a:rPr>
              <a:t>Acute </a:t>
            </a:r>
            <a:r>
              <a:rPr lang="en-GB" sz="2000" dirty="0">
                <a:latin typeface="Calibri" pitchFamily="34" charset="0"/>
                <a:ea typeface="Calibri" pitchFamily="34" charset="0"/>
                <a:cs typeface="Calibri" pitchFamily="34" charset="0"/>
              </a:rPr>
              <a:t>severe hypertension in pregnancy is a medical </a:t>
            </a:r>
            <a:r>
              <a:rPr lang="en-GB" sz="2000" dirty="0" smtClean="0">
                <a:latin typeface="Calibri" pitchFamily="34" charset="0"/>
                <a:ea typeface="Calibri" pitchFamily="34" charset="0"/>
                <a:cs typeface="Calibri" pitchFamily="34" charset="0"/>
              </a:rPr>
              <a:t>emergency.</a:t>
            </a:r>
          </a:p>
          <a:p>
            <a:endParaRPr lang="en-GB" sz="2000" dirty="0">
              <a:latin typeface="Calibri" pitchFamily="34" charset="0"/>
              <a:ea typeface="Calibri" pitchFamily="34" charset="0"/>
              <a:cs typeface="Calibri" pitchFamily="34" charset="0"/>
            </a:endParaRPr>
          </a:p>
          <a:p>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smtClean="0">
                <a:latin typeface="Calibri" pitchFamily="34" charset="0"/>
                <a:ea typeface="Calibri" pitchFamily="34" charset="0"/>
                <a:cs typeface="Calibri" pitchFamily="34" charset="0"/>
              </a:rPr>
              <a:t> Treatment required to </a:t>
            </a:r>
            <a:r>
              <a:rPr lang="en-GB" sz="2000" dirty="0">
                <a:latin typeface="Calibri" pitchFamily="34" charset="0"/>
                <a:ea typeface="Calibri" pitchFamily="34" charset="0"/>
                <a:cs typeface="Calibri" pitchFamily="34" charset="0"/>
              </a:rPr>
              <a:t>lower blood pressures within 30 minutes of confirmation to reduce risk of maternal stroke. </a:t>
            </a:r>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endParaRPr lang="en-GB" sz="2000" dirty="0" smtClean="0">
              <a:latin typeface="Calibri" pitchFamily="34" charset="0"/>
              <a:ea typeface="Calibri" pitchFamily="34" charset="0"/>
              <a:cs typeface="Calibri" pitchFamily="34" charset="0"/>
            </a:endParaRPr>
          </a:p>
          <a:p>
            <a:pPr>
              <a:buClr>
                <a:schemeClr val="accent1"/>
              </a:buClr>
            </a:pPr>
            <a:r>
              <a:rPr lang="en-GB" sz="2000" dirty="0" smtClean="0">
                <a:latin typeface="Calibri" pitchFamily="34" charset="0"/>
                <a:ea typeface="Calibri" pitchFamily="34" charset="0"/>
                <a:cs typeface="Calibri" pitchFamily="34" charset="0"/>
              </a:rPr>
              <a:t> </a:t>
            </a:r>
            <a:r>
              <a:rPr lang="en-GB" sz="2000" dirty="0">
                <a:latin typeface="Calibri" pitchFamily="34" charset="0"/>
                <a:ea typeface="Calibri" pitchFamily="34" charset="0"/>
                <a:cs typeface="Calibri" pitchFamily="34" charset="0"/>
              </a:rPr>
              <a:t>According to the February 2015 ACOG Committee Opinion </a:t>
            </a:r>
            <a:r>
              <a:rPr lang="en-GB" sz="2000" dirty="0" smtClean="0">
                <a:latin typeface="Calibri" pitchFamily="34" charset="0"/>
                <a:ea typeface="Calibri" pitchFamily="34" charset="0"/>
                <a:cs typeface="Calibri" pitchFamily="34" charset="0"/>
              </a:rPr>
              <a:t>“Emergent </a:t>
            </a:r>
            <a:r>
              <a:rPr lang="en-GB" sz="2000" dirty="0">
                <a:latin typeface="Calibri" pitchFamily="34" charset="0"/>
                <a:ea typeface="Calibri" pitchFamily="34" charset="0"/>
                <a:cs typeface="Calibri" pitchFamily="34" charset="0"/>
              </a:rPr>
              <a:t>Therapy for Acute-Onset, Severe Hypertension During Pregnancy and the Post-Partum Period</a:t>
            </a:r>
            <a:r>
              <a:rPr lang="en-GB" sz="2000" dirty="0" smtClean="0">
                <a:latin typeface="Calibri" pitchFamily="34" charset="0"/>
                <a:ea typeface="Calibri" pitchFamily="34" charset="0"/>
                <a:cs typeface="Calibri" pitchFamily="34" charset="0"/>
              </a:rPr>
              <a:t>,”:</a:t>
            </a:r>
          </a:p>
          <a:p>
            <a:pPr marL="342900" indent="-342900">
              <a:buClr>
                <a:schemeClr val="accent1"/>
              </a:buClr>
              <a:buFont typeface="Wingdings" pitchFamily="2" charset="2"/>
              <a:buChar char="q"/>
            </a:pPr>
            <a:endParaRPr lang="en-GB" sz="2000" dirty="0" smtClean="0">
              <a:latin typeface="Calibri" pitchFamily="34" charset="0"/>
              <a:ea typeface="Calibri" pitchFamily="34" charset="0"/>
              <a:cs typeface="Calibri" pitchFamily="34" charset="0"/>
            </a:endParaRPr>
          </a:p>
          <a:p>
            <a:pPr marL="342900" indent="-342900">
              <a:buClr>
                <a:schemeClr val="accent1"/>
              </a:buClr>
              <a:buFont typeface="Wingdings" pitchFamily="2" charset="2"/>
              <a:buChar char="q"/>
            </a:pPr>
            <a:r>
              <a:rPr lang="en-GB" sz="2000" dirty="0" smtClean="0">
                <a:latin typeface="Calibri" pitchFamily="34" charset="0"/>
                <a:ea typeface="Calibri" pitchFamily="34" charset="0"/>
                <a:cs typeface="Calibri" pitchFamily="34" charset="0"/>
              </a:rPr>
              <a:t> </a:t>
            </a:r>
            <a:r>
              <a:rPr lang="en-GB" sz="2000" dirty="0">
                <a:latin typeface="Calibri" pitchFamily="34" charset="0"/>
                <a:ea typeface="Calibri" pitchFamily="34" charset="0"/>
                <a:cs typeface="Calibri" pitchFamily="34" charset="0"/>
              </a:rPr>
              <a:t>F</a:t>
            </a:r>
            <a:r>
              <a:rPr lang="en-GB" sz="2000" dirty="0" smtClean="0">
                <a:latin typeface="Calibri" pitchFamily="34" charset="0"/>
                <a:ea typeface="Calibri" pitchFamily="34" charset="0"/>
                <a:cs typeface="Calibri" pitchFamily="34" charset="0"/>
              </a:rPr>
              <a:t>irst </a:t>
            </a:r>
            <a:r>
              <a:rPr lang="en-GB" sz="2000" dirty="0">
                <a:latin typeface="Calibri" pitchFamily="34" charset="0"/>
                <a:ea typeface="Calibri" pitchFamily="34" charset="0"/>
                <a:cs typeface="Calibri" pitchFamily="34" charset="0"/>
              </a:rPr>
              <a:t>line options for treatment include oral immediate-release </a:t>
            </a:r>
            <a:r>
              <a:rPr lang="en-GB" sz="2000" dirty="0" err="1">
                <a:latin typeface="Calibri" pitchFamily="34" charset="0"/>
                <a:ea typeface="Calibri" pitchFamily="34" charset="0"/>
                <a:cs typeface="Calibri" pitchFamily="34" charset="0"/>
              </a:rPr>
              <a:t>nifedipine</a:t>
            </a:r>
            <a:r>
              <a:rPr lang="en-GB" sz="2000" dirty="0">
                <a:latin typeface="Calibri" pitchFamily="34" charset="0"/>
                <a:ea typeface="Calibri" pitchFamily="34" charset="0"/>
                <a:cs typeface="Calibri" pitchFamily="34" charset="0"/>
              </a:rPr>
              <a:t>, IV labetalol, and IV hydralazine.</a:t>
            </a:r>
            <a:r>
              <a:rPr lang="en-GB" sz="2000" baseline="30000" dirty="0">
                <a:latin typeface="Calibri" pitchFamily="34" charset="0"/>
                <a:ea typeface="Calibri" pitchFamily="34" charset="0"/>
                <a:cs typeface="Calibri" pitchFamily="34" charset="0"/>
              </a:rPr>
              <a:t> </a:t>
            </a:r>
            <a:endParaRPr lang="en-GB" sz="2000" dirty="0">
              <a:latin typeface="Calibri" pitchFamily="34" charset="0"/>
              <a:ea typeface="Calibri" pitchFamily="34" charset="0"/>
              <a:cs typeface="Calibri" pitchFamily="34" charset="0"/>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741930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TREATMENT OF ACUTE HYPERTENSION IN PREGNANCY</a:t>
            </a:r>
            <a:r>
              <a:rPr lang="en-GB" dirty="0"/>
              <a:t/>
            </a:r>
            <a:br>
              <a:rPr lang="en-GB" dirty="0"/>
            </a:br>
            <a:endParaRPr lang="en-GB" dirty="0"/>
          </a:p>
        </p:txBody>
      </p:sp>
      <p:sp>
        <p:nvSpPr>
          <p:cNvPr id="3" name="Text Placeholder 2"/>
          <p:cNvSpPr>
            <a:spLocks noGrp="1"/>
          </p:cNvSpPr>
          <p:nvPr>
            <p:ph type="body" idx="1"/>
          </p:nvPr>
        </p:nvSpPr>
        <p:spPr>
          <a:xfrm>
            <a:off x="678814" y="1946274"/>
            <a:ext cx="10834370" cy="4431983"/>
          </a:xfrm>
        </p:spPr>
        <p:txBody>
          <a:bodyPr/>
          <a:lstStyle/>
          <a:p>
            <a:pPr marL="342900" indent="-342900">
              <a:buClr>
                <a:schemeClr val="accent1"/>
              </a:buClr>
              <a:buFont typeface="Wingdings" pitchFamily="2" charset="2"/>
              <a:buChar char="q"/>
            </a:pPr>
            <a:r>
              <a:rPr lang="en-GB" sz="2000" dirty="0">
                <a:latin typeface="+mj-lt"/>
              </a:rPr>
              <a:t>Diuretics should be </a:t>
            </a:r>
            <a:r>
              <a:rPr lang="en-GB" sz="2000" dirty="0" smtClean="0">
                <a:latin typeface="+mj-lt"/>
              </a:rPr>
              <a:t>avoided</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Aggressive volume resuscitation may lead to pulmonary </a:t>
            </a:r>
            <a:r>
              <a:rPr lang="en-GB" sz="2000" dirty="0" err="1" smtClean="0">
                <a:latin typeface="+mj-lt"/>
              </a:rPr>
              <a:t>edema</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fluid restricted when possible, at least until the period of postpartum </a:t>
            </a:r>
            <a:r>
              <a:rPr lang="en-GB" sz="2000" dirty="0" smtClean="0">
                <a:latin typeface="+mj-lt"/>
              </a:rPr>
              <a:t>diuresis</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Central venous pressure (CVP) or pulmonary artery pressure monitoring may be indicated in critical </a:t>
            </a:r>
            <a:r>
              <a:rPr lang="en-GB" sz="2000" dirty="0" smtClean="0">
                <a:latin typeface="+mj-lt"/>
              </a:rPr>
              <a:t>cases</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A CVP of 5 mm Hg in women with no heart disease indicates sufficient intravascular volume, and maintenance fluids alone are </a:t>
            </a:r>
            <a:r>
              <a:rPr lang="en-GB" sz="2000" dirty="0" smtClean="0">
                <a:latin typeface="+mj-lt"/>
              </a:rPr>
              <a:t>sufficient</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Total fluids should generally be limited to 80 mL/</a:t>
            </a:r>
            <a:r>
              <a:rPr lang="en-GB" sz="2000" dirty="0" err="1">
                <a:latin typeface="+mj-lt"/>
              </a:rPr>
              <a:t>hr</a:t>
            </a:r>
            <a:r>
              <a:rPr lang="en-GB" sz="2000" dirty="0">
                <a:latin typeface="+mj-lt"/>
              </a:rPr>
              <a:t> or 1 mL/kg/</a:t>
            </a:r>
            <a:r>
              <a:rPr lang="en-GB" sz="2000" dirty="0" err="1">
                <a:latin typeface="+mj-lt"/>
              </a:rPr>
              <a:t>hr</a:t>
            </a:r>
            <a:endParaRPr lang="en-GB" sz="2000" dirty="0">
              <a:latin typeface="+mj-lt"/>
            </a:endParaRPr>
          </a:p>
          <a:p>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1976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r>
              <a:rPr lang="en-GB" dirty="0" smtClean="0"/>
              <a:t/>
            </a:r>
            <a:br>
              <a:rPr lang="en-GB" dirty="0" smtClean="0"/>
            </a:br>
            <a:r>
              <a:rPr lang="en-GB" dirty="0" smtClean="0"/>
              <a:t/>
            </a:r>
            <a:br>
              <a:rPr lang="en-GB" dirty="0" smtClean="0"/>
            </a:br>
            <a:r>
              <a:rPr lang="en-GB" dirty="0" smtClean="0"/>
              <a:t/>
            </a:r>
            <a:br>
              <a:rPr lang="en-GB" dirty="0" smtClean="0"/>
            </a:br>
            <a:r>
              <a:rPr lang="en-GB" sz="2400" dirty="0" smtClean="0">
                <a:latin typeface="Constantia" pitchFamily="18" charset="0"/>
              </a:rPr>
              <a:t>Mission Statement:  </a:t>
            </a:r>
            <a:r>
              <a:rPr lang="en-GB" sz="2400" b="0" i="0" dirty="0" smtClean="0">
                <a:solidFill>
                  <a:schemeClr val="tx1">
                    <a:lumMod val="75000"/>
                    <a:lumOff val="25000"/>
                  </a:schemeClr>
                </a:solidFill>
                <a:latin typeface="Constantia" pitchFamily="18" charset="0"/>
              </a:rPr>
              <a:t>To </a:t>
            </a:r>
            <a:r>
              <a:rPr lang="en-GB" sz="2400" b="0" i="0" dirty="0">
                <a:solidFill>
                  <a:schemeClr val="tx1">
                    <a:lumMod val="75000"/>
                    <a:lumOff val="25000"/>
                  </a:schemeClr>
                </a:solidFill>
                <a:latin typeface="Constantia" pitchFamily="18" charset="0"/>
              </a:rPr>
              <a:t>impart evidence based research oriented health professional education in order to provide best possible patient care and inculcate the values of mutual respect, ethical practice of healthcare and social accountability</a:t>
            </a:r>
            <a:r>
              <a:rPr lang="en-GB" sz="2400" b="0" i="0" dirty="0" smtClean="0">
                <a:solidFill>
                  <a:schemeClr val="tx1">
                    <a:lumMod val="75000"/>
                    <a:lumOff val="25000"/>
                  </a:schemeClr>
                </a:solidFill>
                <a:latin typeface="Constantia" pitchFamily="18" charset="0"/>
              </a:rPr>
              <a: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Vision: </a:t>
            </a:r>
            <a:r>
              <a:rPr lang="en-GB" sz="2400" b="0" i="0" dirty="0">
                <a:solidFill>
                  <a:schemeClr val="tx1">
                    <a:lumMod val="75000"/>
                    <a:lumOff val="25000"/>
                  </a:schemeClr>
                </a:solidFill>
                <a:latin typeface="Constantia" pitchFamily="18" charset="0"/>
              </a:rPr>
              <a:t>Highly recognized and accredited centre of excellence in Medical Education, using evidence-based training techniques for development of highly competent health professionals, who are lifelong experiential learner and are socially accountable.</a:t>
            </a:r>
            <a:r>
              <a:rPr lang="en-GB" sz="2400" b="0" i="0" dirty="0">
                <a:latin typeface="Constantia" pitchFamily="18" charset="0"/>
              </a:rPr>
              <a:t/>
            </a:r>
            <a:br>
              <a:rPr lang="en-GB" sz="2400" b="0" i="0" dirty="0">
                <a:latin typeface="Constantia" pitchFamily="18" charset="0"/>
              </a:rPr>
            </a:br>
            <a:r>
              <a:rPr lang="en-GB" sz="2400" b="0" i="0" dirty="0" smtClean="0">
                <a:solidFill>
                  <a:schemeClr val="tx1">
                    <a:lumMod val="75000"/>
                    <a:lumOff val="25000"/>
                  </a:schemeClr>
                </a:solidFill>
                <a:latin typeface="Constantia" pitchFamily="18" charset="0"/>
              </a:rPr>
              <a:t/>
            </a:r>
            <a:br>
              <a:rPr lang="en-GB" sz="2400" b="0" i="0" dirty="0" smtClean="0">
                <a:solidFill>
                  <a:schemeClr val="tx1">
                    <a:lumMod val="75000"/>
                    <a:lumOff val="25000"/>
                  </a:schemeClr>
                </a:solidFill>
                <a:latin typeface="Constantia" pitchFamily="18" charset="0"/>
              </a:rPr>
            </a:br>
            <a:r>
              <a:rPr lang="en-GB" sz="2400" dirty="0" smtClean="0">
                <a:latin typeface="Constantia" pitchFamily="18" charset="0"/>
              </a:rPr>
              <a:t>Values:</a:t>
            </a:r>
            <a:r>
              <a:rPr lang="en-GB" sz="2400" b="0" dirty="0">
                <a:latin typeface="Constantia" pitchFamily="18" charset="0"/>
              </a:rPr>
              <a:t> </a:t>
            </a:r>
            <a:r>
              <a:rPr lang="en-GB" sz="2400" b="0" i="0" dirty="0" smtClean="0">
                <a:solidFill>
                  <a:schemeClr val="tx1">
                    <a:lumMod val="75000"/>
                    <a:lumOff val="25000"/>
                  </a:schemeClr>
                </a:solidFill>
                <a:latin typeface="Constantia" pitchFamily="18" charset="0"/>
              </a:rPr>
              <a:t>Merit</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Pursuit </a:t>
            </a:r>
            <a:r>
              <a:rPr lang="en-GB" sz="2400" b="0" i="0" dirty="0">
                <a:solidFill>
                  <a:schemeClr val="tx1">
                    <a:lumMod val="75000"/>
                    <a:lumOff val="25000"/>
                  </a:schemeClr>
                </a:solidFill>
                <a:latin typeface="Constantia" pitchFamily="18" charset="0"/>
              </a:rPr>
              <a:t>of </a:t>
            </a:r>
            <a:r>
              <a:rPr lang="en-GB" sz="2400" b="0" i="0" dirty="0" smtClean="0">
                <a:solidFill>
                  <a:schemeClr val="tx1">
                    <a:lumMod val="75000"/>
                    <a:lumOff val="25000"/>
                  </a:schemeClr>
                </a:solidFill>
                <a:latin typeface="Constantia" pitchFamily="18" charset="0"/>
              </a:rPr>
              <a:t>Excellence</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Integrity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Diversity </a:t>
            </a:r>
            <a:r>
              <a:rPr lang="en-GB" sz="2400" b="0" i="0" dirty="0">
                <a:solidFill>
                  <a:schemeClr val="tx1">
                    <a:lumMod val="75000"/>
                    <a:lumOff val="25000"/>
                  </a:schemeClr>
                </a:solidFill>
                <a:latin typeface="Constantia" pitchFamily="18" charset="0"/>
              </a:rPr>
              <a:t>&amp; </a:t>
            </a:r>
            <a:r>
              <a:rPr lang="en-GB" sz="2400" b="0" i="0" dirty="0" smtClean="0">
                <a:solidFill>
                  <a:schemeClr val="tx1">
                    <a:lumMod val="75000"/>
                    <a:lumOff val="25000"/>
                  </a:schemeClr>
                </a:solidFill>
                <a:latin typeface="Constantia" pitchFamily="18" charset="0"/>
              </a:rPr>
              <a:t>Inclusivity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Social Impact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MOTO</a:t>
            </a:r>
            <a:r>
              <a:rPr lang="en-GB" sz="240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Service                   Truth              Wisdom</a:t>
            </a:r>
            <a:r>
              <a:rPr lang="en-GB" sz="2400" dirty="0"/>
              <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646605"/>
          </a:xfrm>
        </p:spPr>
        <p:txBody>
          <a:bodyPr/>
          <a:lstStyle/>
          <a:p>
            <a:r>
              <a:rPr lang="en-GB" sz="3200" i="0" dirty="0" smtClean="0"/>
              <a:t/>
            </a:r>
            <a:br>
              <a:rPr lang="en-GB" sz="3200" i="0" dirty="0" smtClean="0"/>
            </a:br>
            <a:r>
              <a:rPr lang="en-GB" sz="3200" i="0" dirty="0" smtClean="0"/>
              <a:t>POSTPARTUM CARE                                     </a:t>
            </a:r>
            <a:r>
              <a:rPr lang="en-GB" sz="2000" b="0" i="0" dirty="0" smtClean="0"/>
              <a:t>HORIZONTAL INTEGRATION</a:t>
            </a:r>
            <a:r>
              <a:rPr lang="en-GB" dirty="0"/>
              <a:t/>
            </a:r>
            <a:br>
              <a:rPr lang="en-GB" dirty="0"/>
            </a:br>
            <a:endParaRPr lang="en-GB" dirty="0"/>
          </a:p>
        </p:txBody>
      </p:sp>
      <p:sp>
        <p:nvSpPr>
          <p:cNvPr id="3" name="Text Placeholder 2"/>
          <p:cNvSpPr>
            <a:spLocks noGrp="1"/>
          </p:cNvSpPr>
          <p:nvPr>
            <p:ph type="body" idx="1"/>
          </p:nvPr>
        </p:nvSpPr>
        <p:spPr>
          <a:xfrm>
            <a:off x="533400" y="990600"/>
            <a:ext cx="10834370" cy="5663089"/>
          </a:xfrm>
        </p:spPr>
        <p:txBody>
          <a:bodyPr/>
          <a:lstStyle/>
          <a:p>
            <a:pPr marL="342900" indent="-342900">
              <a:buClr>
                <a:schemeClr val="accent1"/>
              </a:buClr>
              <a:buFont typeface="Wingdings" pitchFamily="2" charset="2"/>
              <a:buChar char="q"/>
            </a:pPr>
            <a:r>
              <a:rPr lang="en-GB" sz="2000" dirty="0">
                <a:latin typeface="+mj-lt"/>
              </a:rPr>
              <a:t>Many patients will have a brief (up to 6 hours) period of oliguria following </a:t>
            </a:r>
            <a:r>
              <a:rPr lang="en-GB" sz="2000" dirty="0" smtClean="0">
                <a:latin typeface="+mj-lt"/>
              </a:rPr>
              <a:t>delivery</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Magnesium </a:t>
            </a:r>
            <a:r>
              <a:rPr lang="en-GB" sz="2000" dirty="0" err="1">
                <a:latin typeface="+mj-lt"/>
              </a:rPr>
              <a:t>sulfate</a:t>
            </a:r>
            <a:r>
              <a:rPr lang="en-GB" sz="2000" dirty="0">
                <a:latin typeface="+mj-lt"/>
              </a:rPr>
              <a:t> seizure prophylaxis is continued for 24 hours </a:t>
            </a:r>
            <a:r>
              <a:rPr lang="en-GB" sz="2000" dirty="0" smtClean="0">
                <a:latin typeface="+mj-lt"/>
              </a:rPr>
              <a:t>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Liver function tests and platelet counts must document decreasing values prior to hospital </a:t>
            </a:r>
            <a:r>
              <a:rPr lang="en-GB" sz="2000" dirty="0" smtClean="0">
                <a:latin typeface="+mj-lt"/>
              </a:rPr>
              <a:t>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Elevated BP may be controlled with </a:t>
            </a:r>
            <a:r>
              <a:rPr lang="en-GB" sz="2000" dirty="0" err="1">
                <a:latin typeface="+mj-lt"/>
              </a:rPr>
              <a:t>nifedipine</a:t>
            </a:r>
            <a:r>
              <a:rPr lang="en-GB" sz="2000" dirty="0">
                <a:latin typeface="+mj-lt"/>
              </a:rPr>
              <a:t> or labetalol </a:t>
            </a:r>
            <a:r>
              <a:rPr lang="en-GB" sz="2000" dirty="0" smtClean="0">
                <a:latin typeface="+mj-lt"/>
              </a:rPr>
              <a:t>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If a patient is discharged with BP </a:t>
            </a:r>
            <a:r>
              <a:rPr lang="en-GB" sz="2000" dirty="0" smtClean="0">
                <a:latin typeface="+mj-lt"/>
              </a:rPr>
              <a:t>medication reassessment </a:t>
            </a:r>
            <a:r>
              <a:rPr lang="en-GB" sz="2000" dirty="0">
                <a:latin typeface="+mj-lt"/>
              </a:rPr>
              <a:t>and a BP check should be </a:t>
            </a:r>
            <a:r>
              <a:rPr lang="en-GB" sz="2000" dirty="0" smtClean="0">
                <a:latin typeface="+mj-lt"/>
              </a:rPr>
              <a:t>performed </a:t>
            </a:r>
            <a:r>
              <a:rPr lang="en-GB" sz="2000" dirty="0">
                <a:latin typeface="+mj-lt"/>
              </a:rPr>
              <a:t>at the </a:t>
            </a:r>
            <a:r>
              <a:rPr lang="en-GB" sz="2000" dirty="0" smtClean="0">
                <a:latin typeface="+mj-lt"/>
              </a:rPr>
              <a:t>latest </a:t>
            </a:r>
            <a:r>
              <a:rPr lang="en-GB" sz="2000" dirty="0">
                <a:latin typeface="+mj-lt"/>
              </a:rPr>
              <a:t>1 week after </a:t>
            </a:r>
            <a:r>
              <a:rPr lang="en-GB" sz="2000" dirty="0" smtClean="0">
                <a:latin typeface="+mj-lt"/>
              </a:rPr>
              <a:t>discharge</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Unless a woman has undiagnosed chronic hypertension, in most cases of preeclampsia, the BP returns to baseline by 12 </a:t>
            </a:r>
            <a:r>
              <a:rPr lang="en-GB" sz="2000" dirty="0" smtClean="0">
                <a:latin typeface="+mj-lt"/>
              </a:rPr>
              <a:t>weeks postpartum</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a:latin typeface="+mj-lt"/>
              </a:rPr>
              <a:t>Patients should be carefully monitored for recurrent </a:t>
            </a:r>
            <a:r>
              <a:rPr lang="en-GB" sz="2000" dirty="0" smtClean="0">
                <a:latin typeface="+mj-lt"/>
              </a:rPr>
              <a:t>preeclampsia which </a:t>
            </a:r>
            <a:r>
              <a:rPr lang="en-GB" sz="2000" dirty="0">
                <a:latin typeface="+mj-lt"/>
              </a:rPr>
              <a:t>may develop up to 4 weeks </a:t>
            </a:r>
            <a:r>
              <a:rPr lang="en-GB" sz="2000" dirty="0" smtClean="0">
                <a:latin typeface="+mj-lt"/>
              </a:rPr>
              <a:t>postpartum </a:t>
            </a:r>
            <a:r>
              <a:rPr lang="en-GB" sz="2000" dirty="0">
                <a:latin typeface="+mj-lt"/>
              </a:rPr>
              <a:t>and for </a:t>
            </a:r>
            <a:r>
              <a:rPr lang="en-GB" sz="2000" dirty="0" err="1">
                <a:latin typeface="+mj-lt"/>
              </a:rPr>
              <a:t>eclampsia</a:t>
            </a:r>
            <a:r>
              <a:rPr lang="en-GB" sz="2000" dirty="0">
                <a:latin typeface="+mj-lt"/>
              </a:rPr>
              <a:t> that has occurred up to 6 weeks after delivery</a:t>
            </a:r>
          </a:p>
          <a:p>
            <a:r>
              <a:rPr lang="en-GB" sz="2000" dirty="0"/>
              <a:t/>
            </a:r>
            <a:br>
              <a:rPr lang="en-GB" sz="2000" dirty="0"/>
            </a:br>
            <a:endParaRPr lang="en-GB" dirty="0"/>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509209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dirty="0" smtClean="0">
              <a:solidFill>
                <a:schemeClr val="accent1"/>
              </a:solidFill>
              <a:latin typeface="Calibri"/>
              <a:cs typeface="Calibri"/>
            </a:endParaRPr>
          </a:p>
          <a:p>
            <a:pPr marL="12700">
              <a:lnSpc>
                <a:spcPct val="100000"/>
              </a:lnSpc>
              <a:spcBef>
                <a:spcPts val="100"/>
              </a:spcBef>
            </a:pPr>
            <a:r>
              <a:rPr lang="en-GB" sz="2000" spc="-20" dirty="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228600" y="2086689"/>
            <a:ext cx="5562600" cy="4780155"/>
          </a:xfrm>
          <a:prstGeom prst="rect">
            <a:avLst/>
          </a:prstGeom>
        </p:spPr>
        <p:txBody>
          <a:bodyPr vert="horz" wrap="square" lIns="0" tIns="12065" rIns="0" bIns="0" rtlCol="0">
            <a:spAutoFit/>
          </a:bodyPr>
          <a:lstStyle/>
          <a:p>
            <a:r>
              <a:rPr lang="en-GB" sz="2400" b="1" dirty="0" smtClean="0">
                <a:solidFill>
                  <a:schemeClr val="accent1"/>
                </a:solidFill>
                <a:latin typeface="+mj-lt"/>
              </a:rPr>
              <a:t>Maternal Complications</a:t>
            </a:r>
          </a:p>
          <a:p>
            <a:endParaRPr lang="en-GB" sz="2400" b="1" dirty="0">
              <a:solidFill>
                <a:schemeClr val="accent1"/>
              </a:solidFill>
              <a:latin typeface="+mj-lt"/>
            </a:endParaRPr>
          </a:p>
          <a:p>
            <a:r>
              <a:rPr lang="en-GB" sz="2000" b="1" dirty="0">
                <a:solidFill>
                  <a:schemeClr val="accent1"/>
                </a:solidFill>
                <a:latin typeface="+mj-lt"/>
              </a:rPr>
              <a:t>Neurological</a:t>
            </a:r>
            <a:endParaRPr lang="en-GB" sz="2000" dirty="0">
              <a:solidFill>
                <a:schemeClr val="accent1"/>
              </a:solidFill>
              <a:latin typeface="+mj-lt"/>
            </a:endParaRPr>
          </a:p>
          <a:p>
            <a:pPr lvl="1"/>
            <a:r>
              <a:rPr lang="en-GB" sz="2000" dirty="0">
                <a:latin typeface="+mj-lt"/>
              </a:rPr>
              <a:t>Recurrent seizures (status </a:t>
            </a:r>
            <a:r>
              <a:rPr lang="en-GB" sz="2000" dirty="0" err="1">
                <a:latin typeface="+mj-lt"/>
              </a:rPr>
              <a:t>epilepticus</a:t>
            </a:r>
            <a:r>
              <a:rPr lang="en-GB" sz="2000" dirty="0">
                <a:latin typeface="+mj-lt"/>
              </a:rPr>
              <a:t>)</a:t>
            </a:r>
          </a:p>
          <a:p>
            <a:pPr lvl="1"/>
            <a:r>
              <a:rPr lang="en-GB" sz="2000" dirty="0">
                <a:latin typeface="+mj-lt"/>
              </a:rPr>
              <a:t>Cerebral </a:t>
            </a:r>
            <a:r>
              <a:rPr lang="en-GB" sz="2000" dirty="0" err="1">
                <a:latin typeface="+mj-lt"/>
              </a:rPr>
              <a:t>edema</a:t>
            </a:r>
            <a:endParaRPr lang="en-GB" sz="2000" dirty="0">
              <a:latin typeface="+mj-lt"/>
            </a:endParaRPr>
          </a:p>
          <a:p>
            <a:pPr lvl="1"/>
            <a:r>
              <a:rPr lang="en-GB" sz="2000" dirty="0">
                <a:latin typeface="+mj-lt"/>
              </a:rPr>
              <a:t>Intracranial </a:t>
            </a:r>
            <a:r>
              <a:rPr lang="en-GB" sz="2000" dirty="0" err="1">
                <a:latin typeface="+mj-lt"/>
              </a:rPr>
              <a:t>hemorrhage</a:t>
            </a:r>
            <a:r>
              <a:rPr lang="en-GB" sz="2000" dirty="0">
                <a:latin typeface="+mj-lt"/>
              </a:rPr>
              <a:t> (stroke)</a:t>
            </a:r>
          </a:p>
          <a:p>
            <a:pPr lvl="1"/>
            <a:r>
              <a:rPr lang="en-GB" sz="2000" dirty="0">
                <a:latin typeface="+mj-lt"/>
              </a:rPr>
              <a:t>Cortical blindness</a:t>
            </a:r>
          </a:p>
          <a:p>
            <a:r>
              <a:rPr lang="en-GB" sz="2000" b="1" dirty="0">
                <a:solidFill>
                  <a:schemeClr val="accent1"/>
                </a:solidFill>
                <a:latin typeface="+mj-lt"/>
              </a:rPr>
              <a:t>Cardiovascular</a:t>
            </a:r>
            <a:endParaRPr lang="en-GB" sz="2000" dirty="0">
              <a:solidFill>
                <a:schemeClr val="accent1"/>
              </a:solidFill>
              <a:latin typeface="+mj-lt"/>
            </a:endParaRPr>
          </a:p>
          <a:p>
            <a:pPr lvl="1"/>
            <a:r>
              <a:rPr lang="en-GB" sz="2000" dirty="0">
                <a:latin typeface="+mj-lt"/>
              </a:rPr>
              <a:t>Hypertensive crisis</a:t>
            </a:r>
          </a:p>
          <a:p>
            <a:pPr lvl="1"/>
            <a:r>
              <a:rPr lang="en-GB" sz="2000" dirty="0">
                <a:latin typeface="+mj-lt"/>
              </a:rPr>
              <a:t>Myocardial infarction</a:t>
            </a:r>
          </a:p>
          <a:p>
            <a:pPr lvl="1"/>
            <a:r>
              <a:rPr lang="en-GB" sz="2000" dirty="0">
                <a:latin typeface="+mj-lt"/>
              </a:rPr>
              <a:t>Pulmonary </a:t>
            </a:r>
            <a:r>
              <a:rPr lang="en-GB" sz="2000" dirty="0" err="1">
                <a:latin typeface="+mj-lt"/>
              </a:rPr>
              <a:t>edema</a:t>
            </a:r>
            <a:endParaRPr lang="en-GB" sz="2000" dirty="0">
              <a:latin typeface="+mj-lt"/>
            </a:endParaRPr>
          </a:p>
          <a:p>
            <a:pPr lvl="1"/>
            <a:r>
              <a:rPr lang="en-GB" sz="2000" dirty="0">
                <a:latin typeface="+mj-lt"/>
              </a:rPr>
              <a:t>Disseminated intravascular coagulation (DIC)</a:t>
            </a:r>
          </a:p>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7" name="object 4"/>
          <p:cNvSpPr txBox="1">
            <a:spLocks/>
          </p:cNvSpPr>
          <p:nvPr/>
        </p:nvSpPr>
        <p:spPr>
          <a:xfrm>
            <a:off x="6019800" y="2209800"/>
            <a:ext cx="5562600" cy="4349268"/>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Renal</a:t>
            </a:r>
            <a:endParaRPr lang="en-GB" sz="2000" dirty="0" smtClean="0">
              <a:solidFill>
                <a:schemeClr val="accent1"/>
              </a:solidFill>
              <a:latin typeface="+mj-lt"/>
            </a:endParaRPr>
          </a:p>
          <a:p>
            <a:pPr lvl="1"/>
            <a:r>
              <a:rPr lang="en-GB" sz="2000" dirty="0" smtClean="0">
                <a:latin typeface="+mj-lt"/>
              </a:rPr>
              <a:t>Acute kidney injury (AKI)</a:t>
            </a:r>
          </a:p>
          <a:p>
            <a:pPr lvl="1"/>
            <a:r>
              <a:rPr lang="en-GB" sz="2000" dirty="0" smtClean="0">
                <a:latin typeface="+mj-lt"/>
              </a:rPr>
              <a:t>Oliguria or anuria</a:t>
            </a:r>
          </a:p>
          <a:p>
            <a:pPr lvl="1"/>
            <a:r>
              <a:rPr lang="en-GB" sz="2000" dirty="0" smtClean="0">
                <a:latin typeface="+mj-lt"/>
              </a:rPr>
              <a:t>Proteinuria progression</a:t>
            </a:r>
          </a:p>
          <a:p>
            <a:r>
              <a:rPr lang="en-GB" sz="2000" b="1" dirty="0" smtClean="0">
                <a:solidFill>
                  <a:schemeClr val="accent1"/>
                </a:solidFill>
                <a:latin typeface="+mj-lt"/>
              </a:rPr>
              <a:t>Hepatic</a:t>
            </a:r>
            <a:endParaRPr lang="en-GB" sz="2000" dirty="0" smtClean="0">
              <a:solidFill>
                <a:schemeClr val="accent1"/>
              </a:solidFill>
              <a:latin typeface="+mj-lt"/>
            </a:endParaRPr>
          </a:p>
          <a:p>
            <a:pPr lvl="1"/>
            <a:r>
              <a:rPr lang="en-GB" sz="2000" dirty="0" smtClean="0">
                <a:latin typeface="+mj-lt"/>
              </a:rPr>
              <a:t>Liver rupture or </a:t>
            </a:r>
            <a:r>
              <a:rPr lang="en-GB" sz="2000" dirty="0" err="1" smtClean="0">
                <a:latin typeface="+mj-lt"/>
              </a:rPr>
              <a:t>hemorrhage</a:t>
            </a:r>
            <a:endParaRPr lang="en-GB" sz="2000" dirty="0" smtClean="0">
              <a:latin typeface="+mj-lt"/>
            </a:endParaRPr>
          </a:p>
          <a:p>
            <a:pPr lvl="1"/>
            <a:r>
              <a:rPr lang="en-GB" sz="2000" dirty="0" smtClean="0">
                <a:latin typeface="+mj-lt"/>
              </a:rPr>
              <a:t>Elevated liver enzymes (HELLP syndrome)</a:t>
            </a:r>
          </a:p>
          <a:p>
            <a:pPr lvl="1"/>
            <a:endParaRPr lang="en-GB" sz="2000" dirty="0" smtClean="0">
              <a:latin typeface="+mj-lt"/>
            </a:endParaRPr>
          </a:p>
          <a:p>
            <a:r>
              <a:rPr lang="en-GB" sz="2000" b="1" dirty="0" smtClean="0">
                <a:solidFill>
                  <a:schemeClr val="accent1"/>
                </a:solidFill>
                <a:latin typeface="+mj-lt"/>
              </a:rPr>
              <a:t>Hematologic</a:t>
            </a:r>
            <a:endParaRPr lang="en-GB" sz="2000" dirty="0" smtClean="0">
              <a:solidFill>
                <a:schemeClr val="accent1"/>
              </a:solidFill>
              <a:latin typeface="+mj-lt"/>
            </a:endParaRPr>
          </a:p>
          <a:p>
            <a:pPr lvl="1"/>
            <a:r>
              <a:rPr lang="en-GB" sz="2000" dirty="0" smtClean="0">
                <a:latin typeface="+mj-lt"/>
              </a:rPr>
              <a:t>DIC (excessive clotting and bleeding)</a:t>
            </a:r>
          </a:p>
          <a:p>
            <a:pPr lvl="1"/>
            <a:r>
              <a:rPr lang="en-GB" sz="2000" dirty="0" smtClean="0">
                <a:latin typeface="+mj-lt"/>
              </a:rPr>
              <a:t>Thrombocytopenia</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161103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smtClean="0">
              <a:solidFill>
                <a:schemeClr val="accent1"/>
              </a:solidFill>
              <a:latin typeface="Calibri"/>
              <a:cs typeface="Calibri"/>
            </a:endParaRPr>
          </a:p>
          <a:p>
            <a:pPr marL="12700">
              <a:lnSpc>
                <a:spcPct val="100000"/>
              </a:lnSpc>
              <a:spcBef>
                <a:spcPts val="100"/>
              </a:spcBef>
            </a:pPr>
            <a:r>
              <a:rPr lang="en-GB" sz="2000" spc="-2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4665" y="1219200"/>
            <a:ext cx="5562600" cy="963725"/>
          </a:xfrm>
          <a:prstGeom prst="rect">
            <a:avLst/>
          </a:prstGeom>
        </p:spPr>
        <p:txBody>
          <a:bodyPr vert="horz" wrap="square" lIns="0" tIns="12065" rIns="0" bIns="0" rtlCol="0">
            <a:spAutoFit/>
          </a:bodyPr>
          <a:lstStyle/>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6" name="object 4"/>
          <p:cNvSpPr txBox="1">
            <a:spLocks/>
          </p:cNvSpPr>
          <p:nvPr/>
        </p:nvSpPr>
        <p:spPr>
          <a:xfrm>
            <a:off x="838200" y="1295400"/>
            <a:ext cx="10849947" cy="4657044"/>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Obstetric </a:t>
            </a:r>
            <a:r>
              <a:rPr lang="en-GB" sz="2000" b="1" dirty="0" err="1" smtClean="0">
                <a:solidFill>
                  <a:schemeClr val="accent1"/>
                </a:solidFill>
                <a:latin typeface="+mj-lt"/>
              </a:rPr>
              <a:t>Compliactions</a:t>
            </a:r>
            <a:r>
              <a:rPr lang="en-GB" sz="2000" b="1" dirty="0" smtClean="0">
                <a:solidFill>
                  <a:schemeClr val="accent1"/>
                </a:solidFill>
                <a:latin typeface="+mj-lt"/>
              </a:rPr>
              <a:t> </a:t>
            </a:r>
          </a:p>
          <a:p>
            <a:r>
              <a:rPr lang="en-GB" sz="2000" dirty="0" smtClean="0">
                <a:latin typeface="+mj-lt"/>
              </a:rPr>
              <a:t>Placental abruption</a:t>
            </a:r>
          </a:p>
          <a:p>
            <a:r>
              <a:rPr lang="en-GB" sz="2000" dirty="0" smtClean="0">
                <a:latin typeface="+mj-lt"/>
              </a:rPr>
              <a:t>Postpartum </a:t>
            </a:r>
            <a:r>
              <a:rPr lang="en-GB" sz="2000" dirty="0" err="1" smtClean="0">
                <a:latin typeface="+mj-lt"/>
              </a:rPr>
              <a:t>hemorrhage</a:t>
            </a:r>
            <a:r>
              <a:rPr lang="en-GB" sz="2000" dirty="0" smtClean="0">
                <a:latin typeface="+mj-lt"/>
              </a:rPr>
              <a:t> (PPH)</a:t>
            </a:r>
          </a:p>
          <a:p>
            <a:r>
              <a:rPr lang="en-GB" sz="2000" dirty="0" smtClean="0">
                <a:latin typeface="+mj-lt"/>
              </a:rPr>
              <a:t>Uterine </a:t>
            </a:r>
            <a:r>
              <a:rPr lang="en-GB" sz="2000" dirty="0" err="1" smtClean="0">
                <a:latin typeface="+mj-lt"/>
              </a:rPr>
              <a:t>atony</a:t>
            </a:r>
            <a:endParaRPr lang="en-GB" sz="2000" dirty="0" smtClean="0">
              <a:latin typeface="+mj-lt"/>
            </a:endParaRPr>
          </a:p>
          <a:p>
            <a:r>
              <a:rPr lang="en-GB" sz="2000" dirty="0" err="1" smtClean="0">
                <a:latin typeface="+mj-lt"/>
              </a:rPr>
              <a:t>Eclampsia</a:t>
            </a:r>
            <a:r>
              <a:rPr lang="en-GB" sz="2000" dirty="0" smtClean="0">
                <a:latin typeface="+mj-lt"/>
              </a:rPr>
              <a:t> remains a leading cause of maternal mortality globally.</a:t>
            </a:r>
          </a:p>
          <a:p>
            <a:endParaRPr lang="en-GB" sz="2000" dirty="0" smtClean="0">
              <a:latin typeface="+mj-lt"/>
            </a:endParaRPr>
          </a:p>
          <a:p>
            <a:r>
              <a:rPr lang="en-GB" sz="2000" b="1" dirty="0" err="1" smtClean="0">
                <a:solidFill>
                  <a:schemeClr val="accent1"/>
                </a:solidFill>
                <a:latin typeface="+mj-lt"/>
              </a:rPr>
              <a:t>Fetal</a:t>
            </a:r>
            <a:r>
              <a:rPr lang="en-GB" sz="2000" b="1" dirty="0" smtClean="0">
                <a:solidFill>
                  <a:schemeClr val="accent1"/>
                </a:solidFill>
                <a:latin typeface="+mj-lt"/>
              </a:rPr>
              <a:t> Complications</a:t>
            </a:r>
          </a:p>
          <a:p>
            <a:r>
              <a:rPr lang="en-GB" sz="2000" dirty="0" smtClean="0">
                <a:latin typeface="+mj-lt"/>
              </a:rPr>
              <a:t>Intrauterine Growth Restriction (IUGR) </a:t>
            </a:r>
          </a:p>
          <a:p>
            <a:r>
              <a:rPr lang="en-GB" sz="2000" dirty="0" smtClean="0">
                <a:latin typeface="+mj-lt"/>
              </a:rPr>
              <a:t>Preterm Birth</a:t>
            </a:r>
          </a:p>
          <a:p>
            <a:r>
              <a:rPr lang="en-GB" sz="2000" dirty="0" err="1" smtClean="0">
                <a:latin typeface="+mj-lt"/>
              </a:rPr>
              <a:t>Fetal</a:t>
            </a:r>
            <a:r>
              <a:rPr lang="en-GB" sz="2000" dirty="0" smtClean="0">
                <a:latin typeface="+mj-lt"/>
              </a:rPr>
              <a:t> Distress</a:t>
            </a:r>
            <a:endParaRPr lang="en-GB" sz="2000" dirty="0">
              <a:latin typeface="+mj-lt"/>
            </a:endParaRPr>
          </a:p>
          <a:p>
            <a:r>
              <a:rPr lang="en-GB" sz="2000" dirty="0" smtClean="0">
                <a:latin typeface="+mj-lt"/>
              </a:rPr>
              <a:t>Stillbirth or Intrauterine </a:t>
            </a:r>
            <a:r>
              <a:rPr lang="en-GB" sz="2000" dirty="0" err="1" smtClean="0">
                <a:latin typeface="+mj-lt"/>
              </a:rPr>
              <a:t>Fetal</a:t>
            </a:r>
            <a:r>
              <a:rPr lang="en-GB" sz="2000" dirty="0" smtClean="0">
                <a:latin typeface="+mj-lt"/>
              </a:rPr>
              <a:t> Demise (IUFD)</a:t>
            </a:r>
          </a:p>
          <a:p>
            <a:r>
              <a:rPr lang="en-GB" sz="2000" dirty="0" smtClean="0">
                <a:latin typeface="+mj-lt"/>
              </a:rPr>
              <a:t>Neonatal Hypoxia &amp; Neurodevelopmental Delay</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2459620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Preventive Strategies </a:t>
            </a:r>
            <a:r>
              <a:rPr lang="en-GB" sz="3200" dirty="0" smtClean="0"/>
              <a:t>/</a:t>
            </a:r>
            <a:r>
              <a:rPr lang="en-GB" sz="3200" i="0" dirty="0" smtClean="0"/>
              <a:t>Public Health</a:t>
            </a:r>
            <a:endParaRPr sz="3200" i="0" dirty="0"/>
          </a:p>
        </p:txBody>
      </p:sp>
      <p:sp>
        <p:nvSpPr>
          <p:cNvPr id="3" name="object 3"/>
          <p:cNvSpPr txBox="1"/>
          <p:nvPr/>
        </p:nvSpPr>
        <p:spPr>
          <a:xfrm>
            <a:off x="6781801" y="1348485"/>
            <a:ext cx="3880612" cy="382156"/>
          </a:xfrm>
          <a:prstGeom prst="rect">
            <a:avLst/>
          </a:prstGeom>
        </p:spPr>
        <p:txBody>
          <a:bodyPr vert="horz" wrap="square" lIns="0" tIns="12700" rIns="0" bIns="0" rtlCol="0">
            <a:spAutoFit/>
          </a:bodyPr>
          <a:lstStyle/>
          <a:p>
            <a:pPr marL="12700">
              <a:lnSpc>
                <a:spcPct val="100000"/>
              </a:lnSpc>
              <a:spcBef>
                <a:spcPts val="100"/>
              </a:spcBef>
            </a:pPr>
            <a:r>
              <a:rPr lang="en-GB" sz="2400" spc="-20" dirty="0" smtClean="0">
                <a:solidFill>
                  <a:srgbClr val="04607A"/>
                </a:solidFill>
                <a:latin typeface="Calibri"/>
                <a:cs typeface="Calibri"/>
              </a:rPr>
              <a:t>VERTICAL</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sz="2400" dirty="0">
              <a:latin typeface="Calibri"/>
              <a:cs typeface="Calibri"/>
            </a:endParaRPr>
          </a:p>
        </p:txBody>
      </p:sp>
      <p:sp>
        <p:nvSpPr>
          <p:cNvPr id="4" name="object 4"/>
          <p:cNvSpPr txBox="1">
            <a:spLocks noGrp="1"/>
          </p:cNvSpPr>
          <p:nvPr>
            <p:ph type="body" idx="1"/>
          </p:nvPr>
        </p:nvSpPr>
        <p:spPr>
          <a:xfrm>
            <a:off x="678814" y="1946274"/>
            <a:ext cx="10834370" cy="4474943"/>
          </a:xfrm>
          <a:prstGeom prst="rect">
            <a:avLst/>
          </a:prstGeom>
        </p:spPr>
        <p:txBody>
          <a:bodyPr vert="horz" wrap="square" lIns="0" tIns="12065" rIns="0" bIns="0" rtlCol="0">
            <a:spAutoFit/>
          </a:bodyPr>
          <a:lstStyle/>
          <a:p>
            <a:pPr marL="20955" marR="5080">
              <a:spcBef>
                <a:spcPts val="95"/>
              </a:spcBef>
              <a:buClr>
                <a:srgbClr val="0AD0D9"/>
              </a:buClr>
              <a:buSzPct val="91071"/>
              <a:tabLst>
                <a:tab pos="295910" algn="l"/>
                <a:tab pos="322580" algn="l"/>
              </a:tabLst>
            </a:pPr>
            <a:r>
              <a:rPr lang="en-GB" sz="2000" dirty="0" smtClean="0">
                <a:latin typeface="+mj-lt"/>
              </a:rPr>
              <a:t>Advise </a:t>
            </a:r>
            <a:r>
              <a:rPr lang="en-GB" sz="2000" dirty="0">
                <a:latin typeface="+mj-lt"/>
              </a:rPr>
              <a:t>pregnant women at high risk of pre-</a:t>
            </a:r>
            <a:r>
              <a:rPr lang="en-GB" sz="2000" dirty="0" err="1">
                <a:latin typeface="+mj-lt"/>
              </a:rPr>
              <a:t>eclampsia</a:t>
            </a:r>
            <a:r>
              <a:rPr lang="en-GB" sz="2000" dirty="0">
                <a:latin typeface="+mj-lt"/>
              </a:rPr>
              <a:t> to take 75 mg to 150 mg of aspirin daily from 12 weeks until the birth of the baby. Women at high risk are those with any of the </a:t>
            </a:r>
            <a:r>
              <a:rPr lang="en-GB" sz="2000" dirty="0" smtClean="0">
                <a:latin typeface="+mj-lt"/>
              </a:rPr>
              <a:t>following</a:t>
            </a:r>
          </a:p>
          <a:p>
            <a:pPr marL="20955" marR="5080">
              <a:spcBef>
                <a:spcPts val="95"/>
              </a:spcBef>
              <a:buClr>
                <a:srgbClr val="0AD0D9"/>
              </a:buClr>
              <a:buSzPct val="91071"/>
              <a:tabLst>
                <a:tab pos="295910" algn="l"/>
                <a:tab pos="322580" algn="l"/>
              </a:tabLst>
            </a:pP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hypertensive disease during a previous pregnancy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chronic kidney disease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autoimmune disease such as systemic lupus </a:t>
            </a:r>
            <a:r>
              <a:rPr lang="en-GB" sz="2000" dirty="0" err="1">
                <a:latin typeface="+mj-lt"/>
              </a:rPr>
              <a:t>erythematosus</a:t>
            </a:r>
            <a:r>
              <a:rPr lang="en-GB" sz="2000" dirty="0">
                <a:latin typeface="+mj-lt"/>
              </a:rPr>
              <a:t> or </a:t>
            </a:r>
            <a:r>
              <a:rPr lang="en-GB" sz="2000" dirty="0" err="1">
                <a:latin typeface="+mj-lt"/>
              </a:rPr>
              <a:t>antiphospholipid</a:t>
            </a:r>
            <a:r>
              <a:rPr lang="en-GB" sz="2000" dirty="0">
                <a:latin typeface="+mj-lt"/>
              </a:rPr>
              <a:t> syndrome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type 1 or type 2 diabetes </a:t>
            </a:r>
            <a:endParaRPr lang="en-GB" sz="2000" dirty="0" smtClean="0">
              <a:latin typeface="+mj-lt"/>
            </a:endParaRPr>
          </a:p>
          <a:p>
            <a:pPr marL="295910" marR="5080" indent="-274955">
              <a:spcBef>
                <a:spcPts val="95"/>
              </a:spcBef>
              <a:buClr>
                <a:srgbClr val="0AD0D9"/>
              </a:buClr>
              <a:buSzPct val="91071"/>
              <a:buFont typeface="Wingdings"/>
              <a:buChar char=""/>
              <a:tabLst>
                <a:tab pos="295910" algn="l"/>
                <a:tab pos="322580" algn="l"/>
              </a:tabLst>
            </a:pPr>
            <a:r>
              <a:rPr lang="en-GB" sz="2000" dirty="0" smtClean="0">
                <a:latin typeface="+mj-lt"/>
              </a:rPr>
              <a:t> </a:t>
            </a:r>
            <a:r>
              <a:rPr lang="en-GB" sz="2000" dirty="0">
                <a:latin typeface="+mj-lt"/>
              </a:rPr>
              <a:t>chronic </a:t>
            </a:r>
            <a:r>
              <a:rPr lang="en-GB" sz="2000" dirty="0" smtClean="0">
                <a:latin typeface="+mj-lt"/>
              </a:rPr>
              <a:t>hypertension</a:t>
            </a:r>
            <a:endParaRPr lang="en-GB" sz="2000" dirty="0">
              <a:latin typeface="+mj-lt"/>
            </a:endParaRPr>
          </a:p>
          <a:p>
            <a:pPr marL="20955" marR="5080">
              <a:spcBef>
                <a:spcPts val="95"/>
              </a:spcBef>
              <a:buClr>
                <a:srgbClr val="0AD0D9"/>
              </a:buClr>
              <a:buSzPct val="91071"/>
              <a:tabLst>
                <a:tab pos="295910" algn="l"/>
                <a:tab pos="322580" algn="l"/>
              </a:tabLst>
            </a:pPr>
            <a:endParaRPr lang="en-GB" sz="2000" dirty="0" smtClean="0">
              <a:latin typeface="+mj-lt"/>
            </a:endParaRPr>
          </a:p>
          <a:p>
            <a:pPr marL="20955" marR="5080">
              <a:spcBef>
                <a:spcPts val="95"/>
              </a:spcBef>
              <a:buClr>
                <a:srgbClr val="0AD0D9"/>
              </a:buClr>
              <a:buSzPct val="91071"/>
              <a:tabLst>
                <a:tab pos="295910" algn="l"/>
                <a:tab pos="322580" algn="l"/>
              </a:tabLst>
            </a:pPr>
            <a:r>
              <a:rPr lang="en-GB" sz="2000" b="1" dirty="0">
                <a:solidFill>
                  <a:schemeClr val="accent1"/>
                </a:solidFill>
              </a:rPr>
              <a:t>Preconception Care &amp; Early Identification</a:t>
            </a:r>
            <a:endParaRPr lang="en-GB" sz="2000" b="1" dirty="0" smtClean="0">
              <a:solidFill>
                <a:schemeClr val="accent1"/>
              </a:solidFill>
              <a:latin typeface="+mj-lt"/>
            </a:endParaRPr>
          </a:p>
          <a:p>
            <a:pPr marL="20955" marR="5080">
              <a:spcBef>
                <a:spcPts val="95"/>
              </a:spcBef>
              <a:buClr>
                <a:srgbClr val="0AD0D9"/>
              </a:buClr>
              <a:buSzPct val="91071"/>
              <a:tabLst>
                <a:tab pos="295910" algn="l"/>
                <a:tab pos="322580" algn="l"/>
              </a:tabLst>
            </a:pPr>
            <a:r>
              <a:rPr lang="en-GB" sz="2000" dirty="0" smtClean="0">
                <a:latin typeface="+mj-lt"/>
              </a:rPr>
              <a:t> </a:t>
            </a:r>
          </a:p>
          <a:p>
            <a:pPr marL="295910" marR="5080" indent="-274955">
              <a:spcBef>
                <a:spcPts val="95"/>
              </a:spcBef>
              <a:buClr>
                <a:srgbClr val="0AD0D9"/>
              </a:buClr>
              <a:buSzPct val="91071"/>
              <a:buFont typeface="Wingdings"/>
              <a:buChar char=""/>
              <a:tabLst>
                <a:tab pos="295910" algn="l"/>
                <a:tab pos="322580" algn="l"/>
              </a:tabLst>
            </a:pPr>
            <a:r>
              <a:rPr lang="en-GB" sz="2000" b="1" dirty="0"/>
              <a:t>Screening for Risk Factors</a:t>
            </a:r>
            <a:r>
              <a:rPr lang="en-GB" sz="2000" dirty="0"/>
              <a:t> </a:t>
            </a:r>
          </a:p>
          <a:p>
            <a:pPr marL="295910" marR="5080" indent="-274955">
              <a:spcBef>
                <a:spcPts val="95"/>
              </a:spcBef>
              <a:buClr>
                <a:srgbClr val="0AD0D9"/>
              </a:buClr>
              <a:buSzPct val="91071"/>
              <a:buFont typeface="Wingdings"/>
              <a:buChar char=""/>
              <a:tabLst>
                <a:tab pos="295910" algn="l"/>
                <a:tab pos="322580" algn="l"/>
              </a:tabLst>
            </a:pPr>
            <a:r>
              <a:rPr lang="en-GB" sz="2000" b="1" dirty="0" smtClean="0"/>
              <a:t>Optimizing </a:t>
            </a:r>
            <a:r>
              <a:rPr lang="en-GB" sz="2000" b="1" dirty="0"/>
              <a:t>Maternal Health</a:t>
            </a:r>
            <a:r>
              <a:rPr lang="en-GB" sz="2000" dirty="0"/>
              <a:t> </a:t>
            </a:r>
            <a:endParaRPr lang="en-GB" sz="2000" dirty="0" smtClean="0"/>
          </a:p>
          <a:p>
            <a:pPr marL="295910" marR="5080" indent="-274955">
              <a:spcBef>
                <a:spcPts val="95"/>
              </a:spcBef>
              <a:buClr>
                <a:srgbClr val="0AD0D9"/>
              </a:buClr>
              <a:buSzPct val="91071"/>
              <a:buFont typeface="Wingdings"/>
              <a:buChar char=""/>
              <a:tabLst>
                <a:tab pos="295910" algn="l"/>
                <a:tab pos="322580" algn="l"/>
              </a:tabLst>
            </a:pPr>
            <a:r>
              <a:rPr lang="en-GB" sz="2000" dirty="0" smtClean="0"/>
              <a:t>P</a:t>
            </a:r>
            <a:r>
              <a:rPr lang="en-GB" sz="2000" b="1" dirty="0" smtClean="0"/>
              <a:t>reconception </a:t>
            </a:r>
            <a:r>
              <a:rPr lang="en-GB" sz="2000" b="1" dirty="0" err="1"/>
              <a:t>Counseling</a:t>
            </a:r>
            <a:r>
              <a:rPr lang="en-GB" sz="2000" dirty="0"/>
              <a:t> </a:t>
            </a:r>
            <a:endParaRPr lang="en-GB" sz="2000" dirty="0" smtClean="0"/>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1106087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64920"/>
            <a:ext cx="8763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RECENT ADVANCES/RESARCH ARTICLE</a:t>
            </a:r>
            <a:endParaRPr sz="3200" i="0" dirty="0"/>
          </a:p>
        </p:txBody>
      </p:sp>
      <p:sp>
        <p:nvSpPr>
          <p:cNvPr id="4" name="object 4"/>
          <p:cNvSpPr txBox="1">
            <a:spLocks noGrp="1"/>
          </p:cNvSpPr>
          <p:nvPr>
            <p:ph type="body" idx="1"/>
          </p:nvPr>
        </p:nvSpPr>
        <p:spPr>
          <a:xfrm>
            <a:off x="457200" y="838200"/>
            <a:ext cx="10834370" cy="1304844"/>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b="1" spc="-20" dirty="0"/>
          </a:p>
          <a:p>
            <a:r>
              <a:rPr lang="en-GB" dirty="0"/>
              <a:t>Treatment for Mild Chronic Hypertension during Pregnancy</a:t>
            </a:r>
          </a:p>
          <a:p>
            <a:r>
              <a:rPr lang="en-GB" spc="-10" dirty="0" smtClean="0">
                <a:solidFill>
                  <a:schemeClr val="accent5">
                    <a:lumMod val="40000"/>
                    <a:lumOff val="60000"/>
                  </a:schemeClr>
                </a:solidFill>
              </a:rPr>
              <a:t> </a:t>
            </a:r>
            <a:r>
              <a:rPr lang="pt-BR" sz="2000" b="1" dirty="0"/>
              <a:t>N</a:t>
            </a:r>
            <a:r>
              <a:rPr lang="pt-BR" sz="2000" b="1" dirty="0">
                <a:latin typeface="+mj-lt"/>
              </a:rPr>
              <a:t> Engl J Med </a:t>
            </a:r>
            <a:r>
              <a:rPr lang="pt-BR" sz="2000" b="1" dirty="0" smtClean="0">
                <a:latin typeface="+mj-lt"/>
              </a:rPr>
              <a:t>2022;386:1781-1792 DOI</a:t>
            </a:r>
            <a:r>
              <a:rPr lang="pt-BR" sz="2000" b="1" dirty="0">
                <a:latin typeface="+mj-lt"/>
              </a:rPr>
              <a:t>: </a:t>
            </a:r>
            <a:r>
              <a:rPr lang="pt-BR" sz="2000" b="1" dirty="0" smtClean="0">
                <a:latin typeface="+mj-lt"/>
              </a:rPr>
              <a:t>10.1056/NEJMoa2201295  </a:t>
            </a:r>
            <a:r>
              <a:rPr lang="pt-BR" sz="2000" b="1" u="sng" dirty="0" smtClean="0">
                <a:latin typeface="+mj-lt"/>
              </a:rPr>
              <a:t>VOL</a:t>
            </a:r>
            <a:r>
              <a:rPr lang="pt-BR" sz="2000" b="1" u="sng" dirty="0">
                <a:latin typeface="+mj-lt"/>
              </a:rPr>
              <a:t>. 386 NO. 19</a:t>
            </a:r>
            <a:endParaRPr lang="pt-BR" sz="2000" b="1" dirty="0">
              <a:latin typeface="+mj-lt"/>
            </a:endParaRPr>
          </a:p>
        </p:txBody>
      </p:sp>
      <p:pic>
        <p:nvPicPr>
          <p:cNvPr id="5" name="object 5"/>
          <p:cNvPicPr/>
          <p:nvPr/>
        </p:nvPicPr>
        <p:blipFill>
          <a:blip r:embed="rId2" cstate="print"/>
          <a:stretch>
            <a:fillRect/>
          </a:stretch>
        </p:blipFill>
        <p:spPr>
          <a:xfrm>
            <a:off x="10096500" y="0"/>
            <a:ext cx="2095500" cy="137769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11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smtClean="0"/>
              <a:t>MULTIDISCIPLINARY APPROACH</a:t>
            </a:r>
            <a:r>
              <a:rPr lang="en-GB" sz="4500" spc="-10" dirty="0" smtClean="0"/>
              <a:t/>
            </a:r>
            <a:br>
              <a:rPr lang="en-GB" sz="4500" spc="-10" dirty="0" smtClean="0"/>
            </a:br>
            <a:r>
              <a:rPr lang="en-GB" sz="4500" spc="-10" dirty="0" smtClean="0"/>
              <a:t>                            </a:t>
            </a:r>
            <a:r>
              <a:rPr lang="en-GB" sz="2400" dirty="0" smtClean="0"/>
              <a:t>VERTICAL/HORIZONTAL </a:t>
            </a:r>
            <a:r>
              <a:rPr lang="en-GB" sz="2400" dirty="0"/>
              <a:t>INTEGRATION</a:t>
            </a:r>
            <a:r>
              <a:rPr lang="en-GB" sz="2400" spc="-10" dirty="0" smtClean="0"/>
              <a:t>                      </a:t>
            </a:r>
            <a:r>
              <a:rPr lang="en-GB" sz="4800" dirty="0"/>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smtClean="0"/>
              <a:t>The management of hypertension in pregnancy requires a </a:t>
            </a:r>
            <a:r>
              <a:rPr lang="en-GB" sz="2400" b="1" dirty="0" smtClean="0">
                <a:solidFill>
                  <a:schemeClr val="tx2">
                    <a:lumMod val="60000"/>
                    <a:lumOff val="40000"/>
                  </a:schemeClr>
                </a:solidFill>
              </a:rPr>
              <a:t>vertically integrated, multidisciplinary approach</a:t>
            </a:r>
            <a:r>
              <a:rPr lang="en-GB" sz="2400" dirty="0" smtClean="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Effective management involves collaboration among </a:t>
            </a:r>
            <a:r>
              <a:rPr lang="en-GB" sz="2400" b="1" dirty="0" smtClean="0">
                <a:solidFill>
                  <a:schemeClr val="tx2">
                    <a:lumMod val="60000"/>
                    <a:lumOff val="40000"/>
                  </a:schemeClr>
                </a:solidFill>
              </a:rPr>
              <a:t>obstetricians, neurologist, </a:t>
            </a:r>
            <a:r>
              <a:rPr lang="en-GB" sz="2400" b="1" dirty="0" err="1" smtClean="0">
                <a:solidFill>
                  <a:schemeClr val="tx2">
                    <a:lumMod val="60000"/>
                    <a:lumOff val="40000"/>
                  </a:schemeClr>
                </a:solidFill>
              </a:rPr>
              <a:t>pediatricians</a:t>
            </a:r>
            <a:r>
              <a:rPr lang="en-GB" sz="2400" b="1" dirty="0" smtClean="0">
                <a:solidFill>
                  <a:schemeClr val="tx2">
                    <a:lumMod val="60000"/>
                    <a:lumOff val="40000"/>
                  </a:schemeClr>
                </a:solidFill>
              </a:rPr>
              <a:t>, nutritionists, and internal medicine specialists</a:t>
            </a:r>
            <a:r>
              <a:rPr lang="en-GB" sz="2400" dirty="0">
                <a:solidFill>
                  <a:schemeClr val="tx2">
                    <a:lumMod val="60000"/>
                    <a:lumOff val="40000"/>
                  </a:schemeClr>
                </a:solidFill>
              </a:rPr>
              <a:t> </a:t>
            </a:r>
            <a:r>
              <a:rPr lang="en-GB" sz="2400" dirty="0" smtClean="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extLst>
      <p:ext uri="{BB962C8B-B14F-4D97-AF65-F5344CB8AC3E}">
        <p14:creationId xmlns:p14="http://schemas.microsoft.com/office/powerpoint/2010/main" val="2550273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5305" y="838200"/>
            <a:ext cx="5386917" cy="553998"/>
          </a:xfrm>
          <a:solidFill>
            <a:schemeClr val="accent2"/>
          </a:solidFill>
          <a:ln>
            <a:solidFill>
              <a:schemeClr val="accent6">
                <a:lumMod val="60000"/>
                <a:lumOff val="40000"/>
              </a:schemeClr>
            </a:solidFill>
          </a:ln>
        </p:spPr>
        <p:txBody>
          <a:bodyPr/>
          <a:lstStyle/>
          <a:p>
            <a:pPr algn="ctr"/>
            <a:r>
              <a:rPr lang="en-US" dirty="0" smtClean="0"/>
              <a:t>Resources/References</a:t>
            </a:r>
          </a:p>
          <a:p>
            <a:pPr algn="ct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smtClean="0"/>
              <a:t>RCOG GUIDELINES</a:t>
            </a:r>
            <a:endParaRPr lang="en-US"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646331"/>
          </a:xfrm>
          <a:prstGeom prst="rect">
            <a:avLst/>
          </a:prstGeom>
          <a:noFill/>
          <a:ln>
            <a:solidFill>
              <a:schemeClr val="accent1"/>
            </a:solidFill>
          </a:ln>
        </p:spPr>
        <p:txBody>
          <a:bodyPr wrap="square" rtlCol="0">
            <a:spAutoFit/>
          </a:bodyPr>
          <a:lstStyle/>
          <a:p>
            <a:pPr algn="ctr"/>
            <a:r>
              <a:rPr lang="en-US" dirty="0" smtClean="0">
                <a:solidFill>
                  <a:srgbClr val="C00000"/>
                </a:solidFill>
              </a:rPr>
              <a:t>MEDSCAPE</a:t>
            </a:r>
          </a:p>
          <a:p>
            <a:pPr algn="ctr"/>
            <a:r>
              <a:rPr lang="en-US" dirty="0" smtClean="0">
                <a:solidFill>
                  <a:srgbClr val="C00000"/>
                </a:solidFill>
              </a:rPr>
              <a:t>RCOG Guidelines</a:t>
            </a:r>
            <a:endParaRPr lang="en-US" dirty="0">
              <a:solidFill>
                <a:srgbClr val="C00000"/>
              </a:solidFill>
            </a:endParaRPr>
          </a:p>
        </p:txBody>
      </p:sp>
      <p:sp>
        <p:nvSpPr>
          <p:cNvPr id="2" name="Text Placeholder 1"/>
          <p:cNvSpPr>
            <a:spLocks noGrp="1"/>
          </p:cNvSpPr>
          <p:nvPr>
            <p:ph type="body" sz="quarter" idx="3"/>
          </p:nvPr>
        </p:nvSpPr>
        <p:spPr/>
        <p:txBody>
          <a:bodyPr/>
          <a:lstStyle/>
          <a:p>
            <a:endParaRPr lang="en-GB" dirty="0"/>
          </a:p>
        </p:txBody>
      </p:sp>
      <p:pic>
        <p:nvPicPr>
          <p:cNvPr id="2050"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096000" y="0"/>
            <a:ext cx="6096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SEQUENCE OF LGIS</a:t>
            </a:r>
            <a:endParaRPr lang="en-GB" i="0" dirty="0"/>
          </a:p>
        </p:txBody>
      </p:sp>
      <p:sp>
        <p:nvSpPr>
          <p:cNvPr id="3" name="Text Placeholder 2"/>
          <p:cNvSpPr>
            <a:spLocks noGrp="1"/>
          </p:cNvSpPr>
          <p:nvPr>
            <p:ph type="body" idx="1"/>
          </p:nvPr>
        </p:nvSpPr>
        <p:spPr>
          <a:xfrm>
            <a:off x="533400" y="2590800"/>
            <a:ext cx="11208386" cy="3877985"/>
          </a:xfrm>
        </p:spPr>
        <p:txBody>
          <a:bodyPr/>
          <a:lstStyle/>
          <a:p>
            <a:r>
              <a:rPr lang="en-GB" dirty="0" smtClean="0">
                <a:latin typeface="+mj-lt"/>
              </a:rPr>
              <a:t>Learning Objectives</a:t>
            </a:r>
          </a:p>
          <a:p>
            <a:r>
              <a:rPr lang="en-GB" dirty="0" smtClean="0">
                <a:latin typeface="+mj-lt"/>
              </a:rPr>
              <a:t>Introduction /</a:t>
            </a:r>
            <a:r>
              <a:rPr lang="en-GB" dirty="0" err="1" smtClean="0">
                <a:latin typeface="+mj-lt"/>
              </a:rPr>
              <a:t>Etiology</a:t>
            </a:r>
            <a:r>
              <a:rPr lang="en-GB" dirty="0" smtClean="0">
                <a:latin typeface="+mj-lt"/>
              </a:rPr>
              <a:t>/ Classification of Hypertension in Pregnancy (Core Concept)</a:t>
            </a:r>
          </a:p>
          <a:p>
            <a:r>
              <a:rPr lang="en-GB" dirty="0" smtClean="0">
                <a:latin typeface="+mj-lt"/>
              </a:rPr>
              <a:t>Related Pathophysiology(Horizontal Integration)</a:t>
            </a:r>
          </a:p>
          <a:p>
            <a:r>
              <a:rPr lang="en-GB" dirty="0" smtClean="0">
                <a:latin typeface="+mj-lt"/>
              </a:rPr>
              <a:t>Diagnosis and Management of Hypertension in Pregnancy ( Core Concept)</a:t>
            </a:r>
          </a:p>
          <a:p>
            <a:r>
              <a:rPr lang="en-GB" dirty="0" smtClean="0">
                <a:latin typeface="+mj-lt"/>
              </a:rPr>
              <a:t>Complications of Hypertension in Pregnancy(Vertical Integration)</a:t>
            </a:r>
          </a:p>
          <a:p>
            <a:r>
              <a:rPr lang="en-GB" dirty="0" smtClean="0">
                <a:latin typeface="+mj-lt"/>
              </a:rPr>
              <a:t>Family Medicine/Research/MDM/Ethics</a:t>
            </a:r>
            <a:endParaRPr lang="en-GB" dirty="0">
              <a:latin typeface="+mj-lt"/>
            </a:endParaRPr>
          </a:p>
          <a:p>
            <a:endParaRPr lang="en-GB" dirty="0" smtClean="0"/>
          </a:p>
          <a:p>
            <a:endParaRPr lang="en-GB" dirty="0" smtClean="0"/>
          </a:p>
        </p:txBody>
      </p:sp>
    </p:spTree>
    <p:extLst>
      <p:ext uri="{BB962C8B-B14F-4D97-AF65-F5344CB8AC3E}">
        <p14:creationId xmlns:p14="http://schemas.microsoft.com/office/powerpoint/2010/main" val="138502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Prof </a:t>
            </a:r>
            <a:r>
              <a:rPr lang="en-GB" i="0" dirty="0" err="1" smtClean="0"/>
              <a:t>Umer</a:t>
            </a:r>
            <a:r>
              <a:rPr lang="en-GB" i="0" dirty="0" smtClean="0"/>
              <a:t> Model of Integrated Lecture</a:t>
            </a:r>
            <a:endParaRPr lang="en-GB" i="0" dirty="0"/>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5279009"/>
          </a:xfrm>
          <a:prstGeom prst="rect">
            <a:avLst/>
          </a:prstGeom>
        </p:spPr>
        <p:txBody>
          <a:bodyPr vert="horz" wrap="square" lIns="0" tIns="13335" rIns="0" bIns="0" rtlCol="0">
            <a:spAutoFit/>
          </a:bodyPr>
          <a:lstStyle/>
          <a:p>
            <a:pPr marL="833755" algn="ctr">
              <a:lnSpc>
                <a:spcPct val="100000"/>
              </a:lnSpc>
              <a:spcBef>
                <a:spcPts val="105"/>
              </a:spcBef>
            </a:pPr>
            <a:r>
              <a:rPr lang="en-GB" sz="2900" dirty="0" smtClean="0">
                <a:solidFill>
                  <a:srgbClr val="04607A"/>
                </a:solidFill>
                <a:latin typeface="Calibri"/>
                <a:cs typeface="Calibri"/>
              </a:rPr>
              <a:t>                              </a:t>
            </a:r>
            <a:r>
              <a:rPr sz="2400" dirty="0" smtClean="0">
                <a:solidFill>
                  <a:srgbClr val="04607A"/>
                </a:solidFill>
                <a:latin typeface="Calibri"/>
                <a:cs typeface="Calibri"/>
              </a:rPr>
              <a:t>CORE</a:t>
            </a:r>
            <a:r>
              <a:rPr sz="2400" spc="-75"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a:lnSpc>
                <a:spcPct val="100000"/>
              </a:lnSpc>
              <a:spcBef>
                <a:spcPts val="1705"/>
              </a:spcBef>
            </a:pPr>
            <a:endParaRPr sz="2000" dirty="0">
              <a:latin typeface="+mj-lt"/>
              <a:cs typeface="Calibri"/>
            </a:endParaRPr>
          </a:p>
          <a:p>
            <a:pPr marL="286385" marR="581025" indent="-274320">
              <a:lnSpc>
                <a:spcPct val="100000"/>
              </a:lnSpc>
              <a:buChar char="⚫"/>
              <a:tabLst>
                <a:tab pos="286385" algn="l"/>
                <a:tab pos="451484" algn="l"/>
              </a:tabLst>
            </a:pPr>
            <a:r>
              <a:rPr sz="2000" dirty="0" smtClean="0">
                <a:solidFill>
                  <a:srgbClr val="0AD0D9"/>
                </a:solidFill>
                <a:latin typeface="+mj-lt"/>
                <a:cs typeface="Segoe UI Symbol"/>
              </a:rPr>
              <a:t>	</a:t>
            </a:r>
            <a:r>
              <a:rPr sz="2000" dirty="0" smtClean="0">
                <a:latin typeface="+mj-lt"/>
                <a:cs typeface="Constantia"/>
              </a:rPr>
              <a:t>Recall</a:t>
            </a:r>
            <a:r>
              <a:rPr sz="2000" spc="-20" dirty="0" smtClean="0">
                <a:latin typeface="+mj-lt"/>
                <a:cs typeface="Constantia"/>
              </a:rPr>
              <a:t> </a:t>
            </a:r>
            <a:r>
              <a:rPr sz="2000" spc="-25" dirty="0">
                <a:latin typeface="+mj-lt"/>
                <a:cs typeface="Constantia"/>
              </a:rPr>
              <a:t>Etiology,</a:t>
            </a:r>
            <a:r>
              <a:rPr sz="2000" spc="-55" dirty="0">
                <a:latin typeface="+mj-lt"/>
                <a:cs typeface="Constantia"/>
              </a:rPr>
              <a:t> </a:t>
            </a:r>
            <a:r>
              <a:rPr sz="2000" spc="-10" dirty="0">
                <a:latin typeface="+mj-lt"/>
                <a:cs typeface="Constantia"/>
              </a:rPr>
              <a:t>pathophysiology</a:t>
            </a:r>
            <a:r>
              <a:rPr sz="2000" spc="-195" dirty="0">
                <a:latin typeface="+mj-lt"/>
                <a:cs typeface="Constantia"/>
              </a:rPr>
              <a:t> </a:t>
            </a:r>
            <a:r>
              <a:rPr sz="2000" dirty="0">
                <a:latin typeface="+mj-lt"/>
                <a:cs typeface="Constantia"/>
              </a:rPr>
              <a:t>of</a:t>
            </a:r>
            <a:r>
              <a:rPr sz="2000" spc="55" dirty="0">
                <a:latin typeface="+mj-lt"/>
                <a:cs typeface="Constantia"/>
              </a:rPr>
              <a:t> </a:t>
            </a:r>
            <a:r>
              <a:rPr lang="en-GB" sz="2000" dirty="0" smtClean="0">
                <a:latin typeface="+mj-lt"/>
                <a:cs typeface="Constantia"/>
              </a:rPr>
              <a:t>Hypertension </a:t>
            </a:r>
            <a:r>
              <a:rPr sz="2000" spc="-25" dirty="0" smtClean="0">
                <a:latin typeface="+mj-lt"/>
                <a:cs typeface="Constantia"/>
              </a:rPr>
              <a:t>in </a:t>
            </a:r>
            <a:r>
              <a:rPr sz="2000" spc="-10" dirty="0" smtClean="0">
                <a:latin typeface="+mj-lt"/>
                <a:cs typeface="Constantia"/>
              </a:rPr>
              <a:t>pregnancy</a:t>
            </a:r>
            <a:endParaRPr sz="2000" dirty="0">
              <a:latin typeface="+mj-lt"/>
              <a:cs typeface="Constantia"/>
            </a:endParaRP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rPr>
              <a:t>   Identify the risk factors and populations at  risk for developing </a:t>
            </a:r>
            <a:r>
              <a:rPr lang="en-GB" sz="2000" dirty="0" smtClean="0">
                <a:latin typeface="+mj-lt"/>
                <a:cs typeface="Constantia"/>
              </a:rPr>
              <a:t>Hypertension </a:t>
            </a:r>
            <a:r>
              <a:rPr lang="en-GB" sz="2000" spc="-25" dirty="0" smtClean="0">
                <a:latin typeface="+mj-lt"/>
                <a:cs typeface="Constantia"/>
              </a:rPr>
              <a:t>in </a:t>
            </a:r>
            <a:r>
              <a:rPr lang="en-GB" sz="2000" spc="-10" dirty="0" smtClean="0">
                <a:latin typeface="+mj-lt"/>
                <a:cs typeface="Constantia"/>
              </a:rPr>
              <a:t>pregnancy</a:t>
            </a: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cs typeface="Constantia"/>
              </a:rPr>
              <a:t>   Classification of Hypertension </a:t>
            </a:r>
            <a:r>
              <a:rPr lang="en-GB" sz="2000" spc="-25" dirty="0" smtClean="0">
                <a:latin typeface="+mj-lt"/>
                <a:cs typeface="Constantia"/>
              </a:rPr>
              <a:t>in </a:t>
            </a:r>
            <a:r>
              <a:rPr lang="en-GB" sz="2000" spc="-10" dirty="0" smtClean="0">
                <a:latin typeface="+mj-lt"/>
                <a:cs typeface="Constantia"/>
              </a:rPr>
              <a:t>pregnancy</a:t>
            </a:r>
            <a:endParaRPr lang="en-GB" sz="2000" dirty="0" smtClean="0">
              <a:latin typeface="+mj-lt"/>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Discuss the diagnostic criteria </a:t>
            </a:r>
          </a:p>
          <a:p>
            <a:pPr marL="286385" marR="861694" indent="-274955">
              <a:spcBef>
                <a:spcPts val="625"/>
              </a:spcBef>
              <a:buClr>
                <a:srgbClr val="0AD0D9"/>
              </a:buClr>
              <a:buSzPct val="94230"/>
              <a:buFont typeface="Segoe UI Symbol"/>
              <a:buChar char="⚫"/>
              <a:tabLst>
                <a:tab pos="286385" algn="l"/>
                <a:tab pos="3242945" algn="l"/>
              </a:tabLst>
            </a:pPr>
            <a:r>
              <a:rPr lang="en-GB" sz="2000" dirty="0" smtClean="0">
                <a:latin typeface="+mj-lt"/>
              </a:rPr>
              <a:t>   Explain the maternal and </a:t>
            </a:r>
            <a:r>
              <a:rPr lang="en-GB" sz="2000" dirty="0" err="1" smtClean="0">
                <a:latin typeface="+mj-lt"/>
              </a:rPr>
              <a:t>fetal</a:t>
            </a:r>
            <a:r>
              <a:rPr lang="en-GB" sz="2000" dirty="0" smtClean="0">
                <a:latin typeface="+mj-lt"/>
              </a:rPr>
              <a:t> complications associated with </a:t>
            </a:r>
            <a:r>
              <a:rPr lang="en-GB" sz="2000" dirty="0" smtClean="0">
                <a:latin typeface="+mj-lt"/>
                <a:cs typeface="Constantia"/>
              </a:rPr>
              <a:t>Hypertension </a:t>
            </a:r>
            <a:r>
              <a:rPr lang="en-GB" sz="2000" spc="-25" dirty="0" smtClean="0">
                <a:latin typeface="+mj-lt"/>
                <a:cs typeface="Constantia"/>
              </a:rPr>
              <a:t>in </a:t>
            </a:r>
            <a:r>
              <a:rPr lang="en-GB" sz="2000" spc="-10" dirty="0" smtClean="0">
                <a:latin typeface="+mj-lt"/>
                <a:cs typeface="Constantia"/>
              </a:rPr>
              <a:t>pregnancy</a:t>
            </a:r>
            <a:endParaRPr lang="en-GB" sz="2000" dirty="0" smtClean="0">
              <a:latin typeface="+mj-lt"/>
              <a:cs typeface="Constantia"/>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Describe the lifestyle modifications recommended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a:latin typeface="+mj-lt"/>
              </a:rPr>
              <a:t> </a:t>
            </a:r>
            <a:r>
              <a:rPr lang="en-GB" sz="2000" dirty="0" smtClean="0">
                <a:latin typeface="+mj-lt"/>
              </a:rPr>
              <a:t>  Compare the pharmacological options available for management.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spc="-10" dirty="0" smtClean="0">
                <a:latin typeface="+mj-lt"/>
                <a:cs typeface="Constantia"/>
              </a:rPr>
              <a:t>   </a:t>
            </a:r>
            <a:r>
              <a:rPr lang="en-GB" sz="2000" dirty="0" smtClean="0">
                <a:latin typeface="+mj-lt"/>
              </a:rPr>
              <a:t>Explain the importance of postpartum screening and lifestyle interventions</a:t>
            </a:r>
          </a:p>
          <a:p>
            <a:pPr marL="11430" marR="861694">
              <a:lnSpc>
                <a:spcPct val="100000"/>
              </a:lnSpc>
              <a:spcBef>
                <a:spcPts val="625"/>
              </a:spcBef>
              <a:buClr>
                <a:srgbClr val="0AD0D9"/>
              </a:buClr>
              <a:buSzPct val="94230"/>
              <a:tabLst>
                <a:tab pos="286385" algn="l"/>
                <a:tab pos="3242945" algn="l"/>
              </a:tabLst>
            </a:pPr>
            <a:r>
              <a:rPr lang="en-GB" sz="2000" dirty="0" smtClean="0">
                <a:latin typeface="+mj-lt"/>
              </a:rPr>
              <a:t>        to prevent future complications.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000" dirty="0" smtClean="0">
                <a:latin typeface="+mj-lt"/>
              </a:rPr>
              <a:t>   Identify public health strategies/MDM for early detection and management in at-</a:t>
            </a:r>
          </a:p>
          <a:p>
            <a:pPr marL="11430" marR="861694">
              <a:lnSpc>
                <a:spcPct val="100000"/>
              </a:lnSpc>
              <a:spcBef>
                <a:spcPts val="625"/>
              </a:spcBef>
              <a:buClr>
                <a:srgbClr val="0AD0D9"/>
              </a:buClr>
              <a:buSzPct val="94230"/>
              <a:tabLst>
                <a:tab pos="286385" algn="l"/>
                <a:tab pos="3242945" algn="l"/>
              </a:tabLst>
            </a:pPr>
            <a:r>
              <a:rPr lang="en-GB" sz="2000" dirty="0" smtClean="0">
                <a:latin typeface="+mj-lt"/>
              </a:rPr>
              <a:t>        risk populations.</a:t>
            </a:r>
            <a:endParaRPr lang="en-GB" sz="2000" dirty="0">
              <a:latin typeface="+mj-l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264920"/>
            <a:ext cx="10955655" cy="5091779"/>
          </a:xfrm>
          <a:prstGeom prst="rect">
            <a:avLst/>
          </a:prstGeom>
        </p:spPr>
        <p:txBody>
          <a:bodyPr vert="horz" wrap="square" lIns="0" tIns="13335" rIns="0" bIns="0" rtlCol="0">
            <a:spAutoFit/>
          </a:bodyPr>
          <a:lstStyle/>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Hypertension is the most common medical problem encountered during pregnancy complicating up to 10% of pregnancies. </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smtClean="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 In the United States from 2017 to 2019  prevalence of hypertensive disorders in pregnancy at delivery rose from 13.3% to 15.9%.</a:t>
            </a: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endParaRPr lang="en-GB" sz="2000" dirty="0" smtClean="0">
              <a:latin typeface="+mj-lt"/>
              <a:cs typeface="Constantia"/>
            </a:endParaRPr>
          </a:p>
          <a:p>
            <a:pPr marL="354965" marR="5080" indent="-342900" algn="just">
              <a:lnSpc>
                <a:spcPct val="100000"/>
              </a:lnSpc>
              <a:spcBef>
                <a:spcPts val="105"/>
              </a:spcBef>
              <a:buClr>
                <a:srgbClr val="0AD0D9"/>
              </a:buClr>
              <a:buSzPct val="90625"/>
              <a:buFont typeface="Wingdings" pitchFamily="2" charset="2"/>
              <a:buChar char="q"/>
              <a:tabLst>
                <a:tab pos="286385" algn="l"/>
                <a:tab pos="356235" algn="l"/>
              </a:tabLst>
            </a:pPr>
            <a:r>
              <a:rPr lang="en-GB" sz="2000" dirty="0" smtClean="0">
                <a:latin typeface="+mj-lt"/>
                <a:cs typeface="Constantia"/>
              </a:rPr>
              <a:t>Hypertensive disorders during pregnancy are classified into 4 categories as recommended by the National High Blood Pressure Education Program Working Group on High Blood Pressure in Pregnancy </a:t>
            </a:r>
          </a:p>
          <a:p>
            <a:pPr marL="12065" marR="5080" algn="just">
              <a:lnSpc>
                <a:spcPct val="100000"/>
              </a:lnSpc>
              <a:spcBef>
                <a:spcPts val="105"/>
              </a:spcBef>
              <a:buClr>
                <a:srgbClr val="0AD0D9"/>
              </a:buClr>
              <a:buSzPct val="90625"/>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Preeclampsia-</a:t>
            </a:r>
            <a:r>
              <a:rPr lang="en-GB" sz="2000" dirty="0" err="1" smtClean="0">
                <a:latin typeface="+mj-lt"/>
                <a:cs typeface="Constantia"/>
              </a:rPr>
              <a:t>eclampsia</a:t>
            </a: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Preeclampsia superimposed on chronic hypertension</a:t>
            </a: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endParaRPr lang="en-GB" sz="2000" dirty="0" smtClean="0">
              <a:latin typeface="+mj-lt"/>
              <a:cs typeface="Constantia"/>
            </a:endParaRPr>
          </a:p>
          <a:p>
            <a:pPr marL="469265" marR="5080" indent="-457200" algn="just">
              <a:lnSpc>
                <a:spcPct val="100000"/>
              </a:lnSpc>
              <a:spcBef>
                <a:spcPts val="105"/>
              </a:spcBef>
              <a:buClr>
                <a:srgbClr val="0AD0D9"/>
              </a:buClr>
              <a:buSzPct val="90625"/>
              <a:buFont typeface="+mj-lt"/>
              <a:buAutoNum type="arabicPeriod"/>
              <a:tabLst>
                <a:tab pos="286385" algn="l"/>
                <a:tab pos="356235" algn="l"/>
              </a:tabLst>
            </a:pPr>
            <a:r>
              <a:rPr lang="en-GB" sz="2000" dirty="0" smtClean="0">
                <a:latin typeface="+mj-lt"/>
                <a:cs typeface="Constantia"/>
              </a:rPr>
              <a:t>Gestational hypertension/pregnancy-induced hypertension (PIH)</a:t>
            </a:r>
            <a:endParaRPr sz="2000" dirty="0">
              <a:latin typeface="+mj-lt"/>
              <a:cs typeface="Constantia"/>
            </a:endParaRPr>
          </a:p>
        </p:txBody>
      </p:sp>
      <p:pic>
        <p:nvPicPr>
          <p:cNvPr id="4" name="object 4"/>
          <p:cNvPicPr/>
          <p:nvPr/>
        </p:nvPicPr>
        <p:blipFill>
          <a:blip r:embed="rId2" cstate="print"/>
          <a:stretch>
            <a:fillRect/>
          </a:stretch>
        </p:blipFill>
        <p:spPr>
          <a:xfrm>
            <a:off x="10672573" y="0"/>
            <a:ext cx="1519427" cy="1264920"/>
          </a:xfrm>
          <a:prstGeom prst="rect">
            <a:avLst/>
          </a:prstGeom>
        </p:spPr>
      </p:pic>
      <p:sp>
        <p:nvSpPr>
          <p:cNvPr id="5" name="Title 4"/>
          <p:cNvSpPr>
            <a:spLocks noGrp="1"/>
          </p:cNvSpPr>
          <p:nvPr>
            <p:ph type="title"/>
          </p:nvPr>
        </p:nvSpPr>
        <p:spPr>
          <a:xfrm>
            <a:off x="457200" y="280035"/>
            <a:ext cx="9800310" cy="984885"/>
          </a:xfrm>
        </p:spPr>
        <p:txBody>
          <a:bodyPr/>
          <a:lstStyle/>
          <a:p>
            <a:r>
              <a:rPr lang="en-GB" sz="3200" i="0" dirty="0" smtClean="0"/>
              <a:t>                                    INTRODUCTION</a:t>
            </a:r>
            <a:r>
              <a:rPr lang="en-GB" sz="3200" dirty="0" smtClean="0"/>
              <a:t/>
            </a:r>
            <a:br>
              <a:rPr lang="en-GB" sz="3200" dirty="0" smtClean="0"/>
            </a:br>
            <a:r>
              <a:rPr lang="en-GB" sz="3200" dirty="0"/>
              <a:t> </a:t>
            </a:r>
            <a:r>
              <a:rPr lang="en-GB" sz="3200" dirty="0" smtClean="0"/>
              <a:t>                                                                        </a:t>
            </a:r>
            <a:r>
              <a:rPr lang="en-GB" sz="2000" b="0" i="0" dirty="0" smtClean="0"/>
              <a:t>CORE CONCEPT</a:t>
            </a:r>
            <a:endParaRPr lang="en-GB" sz="2000" b="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87760" cy="1631216"/>
          </a:xfrm>
        </p:spPr>
        <p:txBody>
          <a:bodyPr/>
          <a:lstStyle/>
          <a:p>
            <a:pPr algn="r"/>
            <a:r>
              <a:rPr lang="en-GB" i="0" dirty="0"/>
              <a:t>PHYSIOLOGICAL CHANGES DURING PREGNANCY</a:t>
            </a:r>
            <a:br>
              <a:rPr lang="en-GB" i="0" dirty="0"/>
            </a:br>
            <a:r>
              <a:rPr lang="en-GB" sz="2000" b="0" i="0" dirty="0"/>
              <a:t>VERTICAL INTEGRATION</a:t>
            </a:r>
            <a:endParaRPr lang="en-GB" dirty="0"/>
          </a:p>
        </p:txBody>
      </p:sp>
      <p:sp>
        <p:nvSpPr>
          <p:cNvPr id="3" name="Text Placeholder 2"/>
          <p:cNvSpPr>
            <a:spLocks noGrp="1"/>
          </p:cNvSpPr>
          <p:nvPr>
            <p:ph type="body" idx="1"/>
          </p:nvPr>
        </p:nvSpPr>
        <p:spPr>
          <a:xfrm>
            <a:off x="678814" y="1946274"/>
            <a:ext cx="10834370" cy="3898503"/>
          </a:xfrm>
        </p:spPr>
        <p:txBody>
          <a:bodyPr/>
          <a:lstStyle/>
          <a:p>
            <a:pPr marL="342900" indent="-342900">
              <a:buClr>
                <a:schemeClr val="tx2"/>
              </a:buClr>
              <a:buFont typeface="Wingdings" pitchFamily="2" charset="2"/>
              <a:buChar char="q"/>
            </a:pPr>
            <a:r>
              <a:rPr lang="en-GB" sz="2000" dirty="0">
                <a:latin typeface="+mj-lt"/>
              </a:rPr>
              <a:t>Pregnancy is associated with vasodilation of the systemic vasculature and the maternal kidneys</a:t>
            </a:r>
            <a:r>
              <a:rPr lang="en-GB" sz="2000" dirty="0" smtClean="0">
                <a:latin typeface="+mj-lt"/>
              </a:rPr>
              <a:t>.</a:t>
            </a:r>
          </a:p>
          <a:p>
            <a:pPr>
              <a:buClr>
                <a:schemeClr val="tx2"/>
              </a:buClr>
            </a:pPr>
            <a:endParaRPr lang="en-GB" sz="2000" dirty="0" smtClean="0">
              <a:latin typeface="+mj-lt"/>
            </a:endParaRPr>
          </a:p>
          <a:p>
            <a:pPr marL="342900" indent="-342900">
              <a:buClr>
                <a:schemeClr val="tx2"/>
              </a:buClr>
              <a:buFont typeface="Wingdings" pitchFamily="2" charset="2"/>
              <a:buChar char="q"/>
            </a:pPr>
            <a:r>
              <a:rPr lang="en-GB" sz="2000" dirty="0" smtClean="0">
                <a:latin typeface="+mj-lt"/>
              </a:rPr>
              <a:t>The </a:t>
            </a:r>
            <a:r>
              <a:rPr lang="en-GB" sz="2000" dirty="0">
                <a:latin typeface="+mj-lt"/>
              </a:rPr>
              <a:t>systemic vasodilation of pregnancy occurs as early as at 5 weeks </a:t>
            </a:r>
            <a:r>
              <a:rPr lang="en-GB" sz="2000" dirty="0" smtClean="0">
                <a:latin typeface="+mj-lt"/>
              </a:rPr>
              <a:t>and  </a:t>
            </a:r>
            <a:r>
              <a:rPr lang="en-GB" sz="2000" dirty="0">
                <a:latin typeface="+mj-lt"/>
              </a:rPr>
              <a:t>there is a substantial decrease in peripheral vascular </a:t>
            </a:r>
            <a:r>
              <a:rPr lang="en-GB" sz="2000" dirty="0" smtClean="0">
                <a:latin typeface="+mj-lt"/>
              </a:rPr>
              <a:t>resistance.</a:t>
            </a:r>
          </a:p>
          <a:p>
            <a:pPr marL="342900" indent="-342900">
              <a:buClr>
                <a:schemeClr val="tx2"/>
              </a:buClr>
              <a:buFont typeface="Wingdings" pitchFamily="2" charset="2"/>
              <a:buChar char="q"/>
            </a:pPr>
            <a:endParaRPr lang="en-GB" sz="2000" dirty="0" smtClean="0">
              <a:latin typeface="+mj-lt"/>
            </a:endParaRPr>
          </a:p>
          <a:p>
            <a:pPr marL="342900" indent="-342900">
              <a:buClr>
                <a:schemeClr val="tx2"/>
              </a:buClr>
              <a:buFont typeface="Wingdings" pitchFamily="2" charset="2"/>
              <a:buChar char="q"/>
            </a:pPr>
            <a:r>
              <a:rPr lang="en-GB" sz="2000" dirty="0" smtClean="0">
                <a:latin typeface="+mj-lt"/>
              </a:rPr>
              <a:t>It </a:t>
            </a:r>
            <a:r>
              <a:rPr lang="en-GB" sz="2000" dirty="0">
                <a:latin typeface="+mj-lt"/>
              </a:rPr>
              <a:t>decreases to a nadir during the middle of the second trimester with a subsequent plateau or slight increase for the remainder of the </a:t>
            </a:r>
            <a:r>
              <a:rPr lang="en-GB" sz="2000" dirty="0" smtClean="0">
                <a:latin typeface="+mj-lt"/>
              </a:rPr>
              <a:t>pregnancy.</a:t>
            </a:r>
          </a:p>
          <a:p>
            <a:pPr>
              <a:buClr>
                <a:schemeClr val="tx2"/>
              </a:buClr>
            </a:pPr>
            <a:endParaRPr lang="en-GB" sz="2000" dirty="0" smtClean="0">
              <a:latin typeface="+mj-lt"/>
            </a:endParaRPr>
          </a:p>
          <a:p>
            <a:pPr marL="342900" indent="-342900">
              <a:buClr>
                <a:schemeClr val="tx2"/>
              </a:buClr>
              <a:buFont typeface="Wingdings" pitchFamily="2" charset="2"/>
              <a:buChar char="q"/>
            </a:pPr>
            <a:endParaRPr lang="en-GB" sz="2000" baseline="30000" dirty="0">
              <a:latin typeface="+mj-lt"/>
            </a:endParaRPr>
          </a:p>
          <a:p>
            <a:pPr marL="342900" indent="-342900">
              <a:buClr>
                <a:schemeClr val="tx2"/>
              </a:buClr>
              <a:buFont typeface="Wingdings" pitchFamily="2" charset="2"/>
              <a:buChar char="q"/>
            </a:pPr>
            <a:r>
              <a:rPr lang="en-GB" sz="2000" dirty="0" smtClean="0">
                <a:latin typeface="+mj-lt"/>
              </a:rPr>
              <a:t>The </a:t>
            </a:r>
            <a:r>
              <a:rPr lang="en-GB" sz="2000" dirty="0">
                <a:latin typeface="+mj-lt"/>
              </a:rPr>
              <a:t>decrease is ≈35% to 40% of baseline</a:t>
            </a:r>
            <a:r>
              <a:rPr lang="en-GB" sz="2000" dirty="0" smtClean="0">
                <a:latin typeface="+mj-lt"/>
              </a:rPr>
              <a:t>.</a:t>
            </a:r>
          </a:p>
          <a:p>
            <a:pPr marL="342900" indent="-342900">
              <a:buClr>
                <a:schemeClr val="tx2"/>
              </a:buClr>
              <a:buFont typeface="Wingdings" pitchFamily="2" charset="2"/>
              <a:buChar char="q"/>
            </a:pPr>
            <a:endParaRPr lang="en-GB" sz="2000" dirty="0" smtClean="0">
              <a:latin typeface="+mj-lt"/>
            </a:endParaRPr>
          </a:p>
          <a:p>
            <a:pPr>
              <a:buClr>
                <a:schemeClr val="tx2"/>
              </a:buClr>
            </a:pPr>
            <a:endParaRPr lang="en-GB" sz="2000" dirty="0" smtClean="0">
              <a:latin typeface="+mj-lt"/>
            </a:endParaRPr>
          </a:p>
          <a:p>
            <a:pPr marL="342900" indent="-342900">
              <a:buClr>
                <a:schemeClr val="tx2"/>
              </a:buClr>
              <a:buFont typeface="Wingdings" pitchFamily="2" charset="2"/>
              <a:buChar char="q"/>
            </a:pPr>
            <a:r>
              <a:rPr lang="en-GB" sz="2000" dirty="0">
                <a:latin typeface="+mj-lt"/>
              </a:rPr>
              <a:t>B</a:t>
            </a:r>
            <a:r>
              <a:rPr lang="en-GB" sz="2000" dirty="0" smtClean="0">
                <a:latin typeface="+mj-lt"/>
              </a:rPr>
              <a:t>y </a:t>
            </a:r>
            <a:r>
              <a:rPr lang="en-GB" sz="2000" dirty="0">
                <a:latin typeface="+mj-lt"/>
              </a:rPr>
              <a:t>2 weeks after </a:t>
            </a:r>
            <a:r>
              <a:rPr lang="en-GB" sz="2000" dirty="0" smtClean="0">
                <a:latin typeface="+mj-lt"/>
              </a:rPr>
              <a:t>delivery maternal </a:t>
            </a:r>
            <a:r>
              <a:rPr lang="en-GB" sz="2000" dirty="0" err="1">
                <a:latin typeface="+mj-lt"/>
              </a:rPr>
              <a:t>hemodynamics</a:t>
            </a:r>
            <a:r>
              <a:rPr lang="en-GB" sz="2000" dirty="0">
                <a:latin typeface="+mj-lt"/>
              </a:rPr>
              <a:t> have largely returned to </a:t>
            </a:r>
            <a:r>
              <a:rPr lang="en-GB" sz="2000" dirty="0" err="1">
                <a:latin typeface="+mj-lt"/>
              </a:rPr>
              <a:t>nonpregnant</a:t>
            </a:r>
            <a:r>
              <a:rPr lang="en-GB" sz="2000" dirty="0">
                <a:latin typeface="+mj-lt"/>
              </a:rPr>
              <a:t> </a:t>
            </a:r>
            <a:r>
              <a:rPr lang="en-GB" sz="2000" dirty="0" smtClean="0">
                <a:latin typeface="+mj-lt"/>
              </a:rPr>
              <a:t>levels.</a:t>
            </a:r>
            <a:endParaRPr lang="en-GB" sz="2000" dirty="0">
              <a:latin typeface="+mj-lt"/>
            </a:endParaRPr>
          </a:p>
        </p:txBody>
      </p:sp>
    </p:spTree>
    <p:extLst>
      <p:ext uri="{BB962C8B-B14F-4D97-AF65-F5344CB8AC3E}">
        <p14:creationId xmlns:p14="http://schemas.microsoft.com/office/powerpoint/2010/main" val="383585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0"/>
            <a:ext cx="11459160" cy="969496"/>
          </a:xfrm>
        </p:spPr>
        <p:txBody>
          <a:bodyPr/>
          <a:lstStyle/>
          <a:p>
            <a:pPr algn="r"/>
            <a:r>
              <a:rPr lang="en-GB" i="0" dirty="0" smtClean="0"/>
              <a:t>PHYSIOLOGICAL CHANGES DURING PREGNANCY</a:t>
            </a:r>
            <a:br>
              <a:rPr lang="en-GB" i="0" dirty="0" smtClean="0"/>
            </a:br>
            <a:r>
              <a:rPr lang="en-GB" sz="2000" b="0" i="0" dirty="0" smtClean="0"/>
              <a:t>VERTICAL INTEGRATION</a:t>
            </a:r>
            <a:endParaRPr lang="en-GB" sz="2000" b="0" i="0" dirty="0"/>
          </a:p>
        </p:txBody>
      </p:sp>
      <p:sp>
        <p:nvSpPr>
          <p:cNvPr id="3" name="Text Placeholder 2"/>
          <p:cNvSpPr>
            <a:spLocks noGrp="1"/>
          </p:cNvSpPr>
          <p:nvPr>
            <p:ph type="body"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760042675"/>
              </p:ext>
            </p:extLst>
          </p:nvPr>
        </p:nvGraphicFramePr>
        <p:xfrm>
          <a:off x="76200" y="1066800"/>
          <a:ext cx="12115800" cy="5882594"/>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gridCol w="2019300">
                  <a:extLst>
                    <a:ext uri="{9D8B030D-6E8A-4147-A177-3AD203B41FA5}">
                      <a16:colId xmlns:a16="http://schemas.microsoft.com/office/drawing/2014/main" val="20005"/>
                    </a:ext>
                  </a:extLst>
                </a:gridCol>
              </a:tblGrid>
              <a:tr h="414620">
                <a:tc>
                  <a:txBody>
                    <a:bodyPr/>
                    <a:lstStyle/>
                    <a:p>
                      <a:pPr algn="ctr" fontAlgn="b"/>
                      <a:r>
                        <a:rPr lang="en-GB" sz="1800" b="1" dirty="0">
                          <a:effectLst/>
                        </a:rPr>
                        <a:t>Preconception</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4">
                  <a:txBody>
                    <a:bodyPr/>
                    <a:lstStyle/>
                    <a:p>
                      <a:pPr algn="ctr" fontAlgn="b"/>
                      <a:r>
                        <a:rPr lang="en-GB" sz="1800" b="1" dirty="0">
                          <a:effectLst/>
                        </a:rPr>
                        <a:t>Pregnancy</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800" b="1" dirty="0" err="1">
                          <a:effectLst/>
                        </a:rPr>
                        <a:t>Labor</a:t>
                      </a:r>
                      <a:endParaRPr lang="en-GB" sz="1800" b="1" dirty="0">
                        <a:effectLst/>
                      </a:endParaRP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6683">
                <a:tc>
                  <a:txBody>
                    <a:bodyPr/>
                    <a:lstStyle/>
                    <a:p>
                      <a:pPr algn="l" fontAlgn="b"/>
                      <a:r>
                        <a:rPr lang="en-GB" sz="1800" b="1" dirty="0">
                          <a:effectLst/>
                        </a:rPr>
                        <a:t>Baseline</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First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a:effectLst/>
                        </a:rPr>
                        <a:t>Second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b"/>
                      <a:r>
                        <a:rPr lang="en-GB" sz="1800" dirty="0">
                          <a:effectLst/>
                        </a:rPr>
                        <a:t>Third Trimester</a:t>
                      </a:r>
                    </a:p>
                  </a:txBody>
                  <a:tcPr marL="48394" marR="48394" marT="24197" marB="24197"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4620">
                <a:tc>
                  <a:txBody>
                    <a:bodyPr/>
                    <a:lstStyle/>
                    <a:p>
                      <a:pPr algn="l" fontAlgn="t"/>
                      <a:r>
                        <a:rPr lang="en-GB" sz="1800" b="1">
                          <a:effectLst/>
                        </a:rPr>
                        <a:t>Hemodynamic</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CO</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SVR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HR</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2557">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BP</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(Pain)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4620">
                <a:tc>
                  <a:txBody>
                    <a:bodyPr/>
                    <a:lstStyle/>
                    <a:p>
                      <a:pPr algn="l" fontAlgn="t"/>
                      <a:r>
                        <a:rPr lang="en-GB" sz="1800" b="1">
                          <a:effectLst/>
                        </a:rPr>
                        <a:t>Neurohumoral</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ctr" fontAlgn="t"/>
                      <a:r>
                        <a:rPr lang="en-GB" sz="1800" b="1" dirty="0">
                          <a:effectLst/>
                        </a:rPr>
                        <a:t>↑</a:t>
                      </a:r>
                      <a:r>
                        <a:rPr lang="en-GB" sz="1800" b="0" dirty="0">
                          <a:effectLst/>
                        </a:rPr>
                        <a:t> Sympathetic activity</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4620">
                <a:tc>
                  <a:txBody>
                    <a:bodyPr/>
                    <a:lstStyle/>
                    <a:p>
                      <a:pPr algn="l" fontAlgn="t"/>
                      <a:r>
                        <a:rPr lang="en-GB" sz="1800" b="1">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1">
                          <a:effectLst/>
                        </a:rPr>
                        <a:t>↑</a:t>
                      </a:r>
                      <a:r>
                        <a:rPr lang="en-GB" sz="1800" b="0">
                          <a:effectLst/>
                        </a:rPr>
                        <a:t> Estrogen/progesterone/relaxin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06683">
                <a:tc>
                  <a:txBody>
                    <a:bodyPr/>
                    <a:lstStyle/>
                    <a:p>
                      <a:pPr algn="l" fontAlgn="t"/>
                      <a:r>
                        <a:rPr lang="en-GB" sz="1800" b="1">
                          <a:effectLst/>
                        </a:rPr>
                        <a:t>Renin/angiotensin</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Plasma volume</a:t>
                      </a:r>
                      <a:r>
                        <a:rPr lang="en-GB" sz="1800" b="0" u="none" strike="noStrike">
                          <a:effectLst/>
                          <a:hlinkClick r:id="rId2"/>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dirty="0">
                          <a:effectLst/>
                        </a:rPr>
                        <a:t>↑↑↑↑↑</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06683">
                <a:tc>
                  <a:txBody>
                    <a:bodyPr/>
                    <a:lstStyle/>
                    <a:p>
                      <a:pPr algn="l" fontAlgn="t"/>
                      <a:r>
                        <a:rPr lang="en-GB" sz="1800" b="1">
                          <a:effectLst/>
                        </a:rPr>
                        <a:t>RBC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RBC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t>
                      </a:r>
                      <a:r>
                        <a:rPr lang="en-GB" sz="1800" b="0" dirty="0" err="1">
                          <a:effectLst/>
                        </a:rPr>
                        <a:t>Autotransfusion</a:t>
                      </a:r>
                      <a:r>
                        <a:rPr lang="en-GB" sz="1800" b="0" dirty="0">
                          <a:effectLst/>
                        </a:rPr>
                        <a: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606683">
                <a:tc>
                  <a:txBody>
                    <a:bodyPr/>
                    <a:lstStyle/>
                    <a:p>
                      <a:pPr algn="l" fontAlgn="t"/>
                      <a:r>
                        <a:rPr lang="en-GB" sz="1800" b="1" dirty="0">
                          <a:effectLst/>
                        </a:rPr>
                        <a:t>Structural changes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LV wall mass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1">
                          <a:effectLst/>
                        </a:rPr>
                        <a:t>↑</a:t>
                      </a:r>
                      <a:endParaRPr lang="en-GB" sz="1800" b="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14620">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a:effectLst/>
                        </a:rPr>
                        <a:t>Chamber sizes</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a:effectLst/>
                        </a:rPr>
                        <a:t>4-Chamber enlargement</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22557">
                <a:tc>
                  <a:txBody>
                    <a:bodyPr/>
                    <a:lstStyle/>
                    <a:p>
                      <a:pPr algn="l" fontAlgn="t"/>
                      <a:r>
                        <a:rPr lang="en-GB" sz="1800" b="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GB" sz="1800" b="0" dirty="0">
                          <a:effectLst/>
                        </a:rPr>
                        <a:t>Aorta</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gridSpan="3">
                  <a:txBody>
                    <a:bodyPr/>
                    <a:lstStyle/>
                    <a:p>
                      <a:pPr algn="l" fontAlgn="t"/>
                      <a:r>
                        <a:rPr lang="en-GB" sz="1800" b="0" dirty="0">
                          <a:effectLst/>
                        </a:rPr>
                        <a:t>Increased </a:t>
                      </a:r>
                      <a:r>
                        <a:rPr lang="en-GB" sz="1800" b="0" dirty="0" err="1">
                          <a:effectLst/>
                        </a:rPr>
                        <a:t>distensibility</a:t>
                      </a:r>
                      <a:endParaRPr lang="en-GB" sz="1800" b="0" dirty="0">
                        <a:effectLst/>
                      </a:endParaRP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a:txBody>
                    <a:bodyPr/>
                    <a:lstStyle/>
                    <a:p>
                      <a:pPr algn="l" fontAlgn="t"/>
                      <a:r>
                        <a:rPr lang="en-GB" sz="1800" b="0" dirty="0">
                          <a:effectLst/>
                        </a:rPr>
                        <a:t> </a:t>
                      </a:r>
                    </a:p>
                  </a:txBody>
                  <a:tcPr marL="48394" marR="48394" marT="24197" marB="24197">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509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10763</TotalTime>
  <Words>1736</Words>
  <Application>Microsoft Office PowerPoint</Application>
  <PresentationFormat>Widescreen</PresentationFormat>
  <Paragraphs>465</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Constantia</vt:lpstr>
      <vt:lpstr>Segoe UI Symbol</vt:lpstr>
      <vt:lpstr>Wingdings</vt:lpstr>
      <vt:lpstr>Office Theme</vt:lpstr>
      <vt:lpstr>PowerPoint Presentation</vt:lpstr>
      <vt:lpstr>Dr Muhammad Arif  Associate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INTRODUCTION                                                                          CORE CONCEPT</vt:lpstr>
      <vt:lpstr>PHYSIOLOGICAL CHANGES DURING PREGNANCY VERTICAL INTEGRATION</vt:lpstr>
      <vt:lpstr>PHYSIOLOGICAL CHANGES DURING PREGNANCY VERTICAL INTEGRATION</vt:lpstr>
      <vt:lpstr> CLASSIFICATION OF HYPERTENSION IN PREGNANCY                                                                                                                                                          CORE CONCEPT</vt:lpstr>
      <vt:lpstr> CLASSIFICATION OF HYPERTENSION IN PREGNANCY                                                                                                                                                                                               </vt:lpstr>
      <vt:lpstr> PREECLAMPSIA WITH SEVERE FEATURES                                                                                 CORE CONCEPT</vt:lpstr>
      <vt:lpstr> CLASSIFICATION OF HYPERTENSION IN PREGNANCY                                                                                                                                                                                 CORE CONCEPT</vt:lpstr>
      <vt:lpstr> CLASSIFICATION OF HYPERTENSION IN PREGNANCY                                                                                                                                                                                  CORE CONCEPT</vt:lpstr>
      <vt:lpstr> CLASSIFICATION OF HYPERTENSION IN PREGNANCY                                                                                                                                                                                  CORE CONCEPT</vt:lpstr>
      <vt:lpstr> ETIOLOGY AND PATHOGENESIS                                                                                                                                                                   HORIZONATL INTEGRATION                                                                                                                                                                 </vt:lpstr>
      <vt:lpstr> MATERNAL PERSONAL RISK FACTORS FOR PREECLAMPSIA                                                                                            HORIZONATL INTEGRATION                                                                                                                                                                 </vt:lpstr>
      <vt:lpstr> MATERNAL MEDICAL RISK FACTORS FOR PREECLAMPSIA                                                                                            HORIZONATL INTEGRATION                                                                                                                                                                 </vt:lpstr>
      <vt:lpstr> PLACENTAL  RISK FACTORS FOR PREECLAMPSIA                                                                                            HORIZONATL INTEGRATION                                                                                                                                                                 </vt:lpstr>
      <vt:lpstr> EVALUATION OF HYPERTENSION IN PREGNANCY                                                                CORE CONCEPT </vt:lpstr>
      <vt:lpstr> PHYSICAL FINDINGS IN PATIENTS WITH PRECLAMPSIA                                                                                                                                                  CORE CONCEPT</vt:lpstr>
      <vt:lpstr>                LABORATORY EVALUATION                                                                                      CORE CONCEPT </vt:lpstr>
      <vt:lpstr>                MANAGEMENT OF PREECLAMPSIA                                                                                       CORE CONCEPT </vt:lpstr>
      <vt:lpstr>                MANAGEMENT OF PREECLAMPSIA                                                                                       CORE CONCEPT </vt:lpstr>
      <vt:lpstr>                CRITERIA FOR DELIVERY                                                                                         CORE CONCEPT </vt:lpstr>
      <vt:lpstr> SEIZURE TREATMENT AND PROPHYLAXIS                                                                                               CORE CONCEPT</vt:lpstr>
      <vt:lpstr> SEIZURE TREATMENT AND PROPHYLAXIS                                                                                               CORE CONCEPT </vt:lpstr>
      <vt:lpstr> TREATMENT OF ACUTE HYPERTENSION IN PREGNANCY </vt:lpstr>
      <vt:lpstr> TREATMENT OF ACUTE HYPERTENSION IN PREGNANCY </vt:lpstr>
      <vt:lpstr> POSTPARTUM CARE                                     HORIZONTAL INTEGRATION </vt:lpstr>
      <vt:lpstr>COMPLICATIONS OF PREECLAMPSIA </vt:lpstr>
      <vt:lpstr>COMPLICATIONS OF PREECLAMPSIA </vt:lpstr>
      <vt:lpstr>Preventive Strategies /Public Health</vt:lpstr>
      <vt:lpstr>RECENT ADVANCES/RESARCH ARTICLE</vt:lpstr>
      <vt:lpstr>MULTIDISCIPLINARY APPROACH                             VERTICAL/HORIZONTAL INTEGRATION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waleed rana</cp:lastModifiedBy>
  <cp:revision>77</cp:revision>
  <dcterms:created xsi:type="dcterms:W3CDTF">2025-02-04T15:05:08Z</dcterms:created>
  <dcterms:modified xsi:type="dcterms:W3CDTF">2025-03-05T06:35:36Z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