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1"/>
    <p:sldMasterId id="2147483783" r:id="rId2"/>
  </p:sldMasterIdLst>
  <p:notesMasterIdLst>
    <p:notesMasterId r:id="rId35"/>
  </p:notesMasterIdLst>
  <p:sldIdLst>
    <p:sldId id="293" r:id="rId3"/>
    <p:sldId id="256" r:id="rId4"/>
    <p:sldId id="286" r:id="rId5"/>
    <p:sldId id="290" r:id="rId6"/>
    <p:sldId id="287" r:id="rId7"/>
    <p:sldId id="288" r:id="rId8"/>
    <p:sldId id="29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91" r:id="rId32"/>
    <p:sldId id="292" r:id="rId33"/>
    <p:sldId id="285" r:id="rId34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9" autoAdjust="0"/>
  </p:normalViewPr>
  <p:slideViewPr>
    <p:cSldViewPr snapToGrid="0">
      <p:cViewPr varScale="1">
        <p:scale>
          <a:sx n="56" d="100"/>
          <a:sy n="56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690B-11E1-458D-9C69-5A63AE5B75C5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DB114-ECAE-49D7-8CAE-B089F022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DB114-ECAE-49D7-8CAE-B089F02236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DB114-ECAE-49D7-8CAE-B089F02236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7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6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12-Feb-25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076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67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6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1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90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6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12-Feb-25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21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02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73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7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4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12-Feb-25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1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12-Feb-25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6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12-Feb-25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4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12-Feb-25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4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12-Feb-25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12-Feb-25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4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12-Feb-25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8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C6F6-3A10-44E5-A0D5-9EBB59768C2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58CC-F0F9-4AA7-8992-03C4ED6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9661" cy="6852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24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143000" y="6615112"/>
            <a:ext cx="6858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457200" y="1143000"/>
            <a:ext cx="8227080" cy="1064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Pathophysiology </a:t>
            </a:r>
            <a:endParaRPr/>
          </a:p>
        </p:txBody>
      </p:sp>
      <p:sp>
        <p:nvSpPr>
          <p:cNvPr id="395" name="CustomShape 2"/>
          <p:cNvSpPr/>
          <p:nvPr/>
        </p:nvSpPr>
        <p:spPr>
          <a:xfrm>
            <a:off x="457200" y="2249280"/>
            <a:ext cx="8227080" cy="4322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" sz="2800">
                <a:solidFill>
                  <a:srgbClr val="000000"/>
                </a:solidFill>
                <a:latin typeface="Georgia"/>
              </a:rPr>
              <a:t>Normal Blood pressure is maintained by four mechanisms:</a:t>
            </a: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Sympathetic Nervous System Activities</a:t>
            </a: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Activities of Vascular Endothelium</a:t>
            </a: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Activities of Renal System</a:t>
            </a: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Activities of Endocrine System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457200" y="1143000"/>
            <a:ext cx="8227080" cy="1064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Sympathetic nervous system involvement</a:t>
            </a:r>
            <a:endParaRPr/>
          </a:p>
        </p:txBody>
      </p:sp>
      <p:sp>
        <p:nvSpPr>
          <p:cNvPr id="397" name="CustomShape 2"/>
          <p:cNvSpPr/>
          <p:nvPr/>
        </p:nvSpPr>
        <p:spPr>
          <a:xfrm>
            <a:off x="457200" y="2249280"/>
            <a:ext cx="8227080" cy="4322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Falling BP activates sympathetic nervous system. It increases heart rate and cardiac contraction.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Increased heart rate and cardiac contraction cause peripheral arteriolar vasoconstriction and promote release of renin from kidney.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So ultimately blood pressure is increased by increased systemic vascular resistance and increased cardiac output.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457200" y="1143000"/>
            <a:ext cx="8227080" cy="1064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Activities of vascular endothelium</a:t>
            </a:r>
            <a:endParaRPr/>
          </a:p>
        </p:txBody>
      </p:sp>
      <p:sp>
        <p:nvSpPr>
          <p:cNvPr id="399" name="CustomShape 2"/>
          <p:cNvSpPr/>
          <p:nvPr/>
        </p:nvSpPr>
        <p:spPr>
          <a:xfrm>
            <a:off x="457200" y="2249280"/>
            <a:ext cx="8227080" cy="4322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Vascular endothelium produces vasoactive substances and growth factors e.g nitric acid, endothelin etc.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These substances are potent vasoconstrictors and increase the blood pressure by increasing peripheral vascular resistance.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457200" y="1143000"/>
            <a:ext cx="8227080" cy="1064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Renal System Involvement</a:t>
            </a:r>
            <a:endParaRPr/>
          </a:p>
        </p:txBody>
      </p:sp>
      <p:pic>
        <p:nvPicPr>
          <p:cNvPr id="401" name="Content Placeholder 5"/>
          <p:cNvPicPr/>
          <p:nvPr/>
        </p:nvPicPr>
        <p:blipFill>
          <a:blip r:embed="rId2"/>
          <a:stretch>
            <a:fillRect/>
          </a:stretch>
        </p:blipFill>
        <p:spPr>
          <a:xfrm>
            <a:off x="3194280" y="2249640"/>
            <a:ext cx="2753280" cy="432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57200" y="1143000"/>
            <a:ext cx="8227080" cy="1064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Endocrine System </a:t>
            </a:r>
            <a:endParaRPr/>
          </a:p>
        </p:txBody>
      </p:sp>
      <p:sp>
        <p:nvSpPr>
          <p:cNvPr id="403" name="CustomShape 2"/>
          <p:cNvSpPr/>
          <p:nvPr/>
        </p:nvSpPr>
        <p:spPr>
          <a:xfrm>
            <a:off x="457200" y="2249280"/>
            <a:ext cx="8227080" cy="4322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When angiotensin-II is stimulated in adrenal cortex, it results in aldosterone secretion.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Aldosterone stimulates kidneys to retain sodium and water. Thus the BP and cardiac output will get increased.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Etiology </a:t>
            </a:r>
            <a:endParaRPr/>
          </a:p>
        </p:txBody>
      </p:sp>
      <p:sp>
        <p:nvSpPr>
          <p:cNvPr id="405" name="CustomShape 2"/>
          <p:cNvSpPr/>
          <p:nvPr/>
        </p:nvSpPr>
        <p:spPr>
          <a:xfrm>
            <a:off x="457200" y="2249280"/>
            <a:ext cx="8226360" cy="432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Primary Hypertension: elevation in BP without any identified cause. 90-95%.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Secondary hypertension: elevation in BP due to an exact cause. 5-10 %.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</p:sp>
      <p:pic>
        <p:nvPicPr>
          <p:cNvPr id="407" name="Picture 406"/>
          <p:cNvPicPr/>
          <p:nvPr/>
        </p:nvPicPr>
        <p:blipFill>
          <a:blip r:embed="rId2"/>
          <a:stretch>
            <a:fillRect/>
          </a:stretch>
        </p:blipFill>
        <p:spPr>
          <a:xfrm>
            <a:off x="2377440" y="1645920"/>
            <a:ext cx="4752000" cy="411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Risk Factors </a:t>
            </a:r>
            <a:endParaRPr/>
          </a:p>
        </p:txBody>
      </p:sp>
      <p:graphicFrame>
        <p:nvGraphicFramePr>
          <p:cNvPr id="409" name="Table 2"/>
          <p:cNvGraphicFramePr/>
          <p:nvPr/>
        </p:nvGraphicFramePr>
        <p:xfrm>
          <a:off x="457200" y="2249640"/>
          <a:ext cx="8226360" cy="41115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Georgia"/>
                        </a:rPr>
                        <a:t>Modifiable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Georgia"/>
                        </a:rPr>
                        <a:t>Non-Modifiable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Weight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Family history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Stress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Age 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Unhealthy diet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Gender 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Addictions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Race and ethnicity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Sedentary lifestyle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Diabetes mellitus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Georgia"/>
                        </a:rPr>
                        <a:t>Other chronic diseases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Clinical Features</a:t>
            </a:r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457200" y="2249280"/>
            <a:ext cx="8226360" cy="432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" sz="2200">
                <a:solidFill>
                  <a:srgbClr val="000000"/>
                </a:solidFill>
                <a:latin typeface="Georgia"/>
              </a:rPr>
              <a:t> Sometimes hypertension does not cause any symptoms; hence known as silent killer disease.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200">
                <a:solidFill>
                  <a:srgbClr val="000000"/>
                </a:solidFill>
                <a:latin typeface="Georgia"/>
              </a:rPr>
              <a:t>In some patients symptoms develop: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severe headache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blurred vision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dizziness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nausea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vomiting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epistaxis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SOB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irregular heartbeat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papilledema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facial flushing</a:t>
            </a:r>
            <a:endParaRPr/>
          </a:p>
          <a:p>
            <a:pPr>
              <a:lnSpc>
                <a:spcPct val="100000"/>
              </a:lnSpc>
            </a:pPr>
            <a:r>
              <a:rPr lang="en" sz="2200">
                <a:solidFill>
                  <a:srgbClr val="000000"/>
                </a:solidFill>
                <a:latin typeface="Georgia"/>
              </a:rPr>
              <a:t>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Complications </a:t>
            </a:r>
            <a:endParaRPr/>
          </a:p>
        </p:txBody>
      </p:sp>
      <p:sp>
        <p:nvSpPr>
          <p:cNvPr id="413" name="CustomShape 2"/>
          <p:cNvSpPr/>
          <p:nvPr/>
        </p:nvSpPr>
        <p:spPr>
          <a:xfrm>
            <a:off x="457200" y="2332080"/>
            <a:ext cx="4035240" cy="4522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000000"/>
                </a:solidFill>
                <a:latin typeface="Georgia"/>
              </a:rPr>
              <a:t>Central nervous system</a:t>
            </a:r>
            <a:r>
              <a:rPr lang="en" sz="2000">
                <a:solidFill>
                  <a:srgbClr val="000000"/>
                </a:solidFill>
                <a:latin typeface="Georgia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Georgia"/>
              </a:rPr>
              <a:t>     Stroke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Georgia"/>
              </a:rPr>
              <a:t>     Hypertensive Encephalopathy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Georgia"/>
              </a:rPr>
              <a:t>     Subarachanoid Hemorrhage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Georgia"/>
              </a:rPr>
              <a:t>     Multi infarct Dementia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000000"/>
                </a:solidFill>
                <a:latin typeface="Georgia"/>
              </a:rPr>
              <a:t>Eyes </a:t>
            </a:r>
            <a:r>
              <a:rPr lang="en" sz="2400">
                <a:solidFill>
                  <a:srgbClr val="000000"/>
                </a:solidFill>
                <a:latin typeface="Georgia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Georgia"/>
              </a:rPr>
              <a:t>     Hypertensive Retinopathy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000000"/>
                </a:solidFill>
                <a:latin typeface="Georgia"/>
              </a:rPr>
              <a:t>     Blindness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14" name="CustomShape 3"/>
          <p:cNvSpPr/>
          <p:nvPr/>
        </p:nvSpPr>
        <p:spPr>
          <a:xfrm>
            <a:off x="4648320" y="1905120"/>
            <a:ext cx="4035240" cy="4522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438086"/>
                </a:solidFill>
                <a:latin typeface="Georgia"/>
              </a:rPr>
              <a:t>Cardiovascular system</a:t>
            </a:r>
            <a:r>
              <a:rPr lang="en" sz="2400">
                <a:solidFill>
                  <a:srgbClr val="438086"/>
                </a:solidFill>
                <a:latin typeface="Georgia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en" sz="2400">
                <a:solidFill>
                  <a:srgbClr val="438086"/>
                </a:solidFill>
                <a:latin typeface="Georgia"/>
              </a:rPr>
              <a:t>     Ventricular Hypertrophy</a:t>
            </a:r>
            <a:endParaRPr/>
          </a:p>
          <a:p>
            <a:pPr>
              <a:lnSpc>
                <a:spcPct val="100000"/>
              </a:lnSpc>
            </a:pPr>
            <a:r>
              <a:rPr lang="en" sz="2400">
                <a:solidFill>
                  <a:srgbClr val="438086"/>
                </a:solidFill>
                <a:latin typeface="Georgia"/>
              </a:rPr>
              <a:t>     Ischemic Heart disease</a:t>
            </a:r>
            <a:endParaRPr/>
          </a:p>
          <a:p>
            <a:pPr>
              <a:lnSpc>
                <a:spcPct val="100000"/>
              </a:lnSpc>
            </a:pPr>
            <a:r>
              <a:rPr lang="en" sz="2400">
                <a:solidFill>
                  <a:srgbClr val="438086"/>
                </a:solidFill>
                <a:latin typeface="Georgia"/>
              </a:rPr>
              <a:t>     Heart Failure</a:t>
            </a:r>
            <a:endParaRPr/>
          </a:p>
          <a:p>
            <a:pPr>
              <a:lnSpc>
                <a:spcPct val="100000"/>
              </a:lnSpc>
            </a:pPr>
            <a:r>
              <a:rPr lang="en" sz="2400">
                <a:solidFill>
                  <a:srgbClr val="438086"/>
                </a:solidFill>
                <a:latin typeface="Georgia"/>
              </a:rPr>
              <a:t>     Aneurysm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438086"/>
                </a:solidFill>
                <a:latin typeface="Georgia"/>
              </a:rPr>
              <a:t>Kidneys</a:t>
            </a:r>
            <a:r>
              <a:rPr lang="en" sz="2000">
                <a:solidFill>
                  <a:srgbClr val="438086"/>
                </a:solidFill>
                <a:latin typeface="Georgia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438086"/>
                </a:solidFill>
                <a:latin typeface="Georgia"/>
              </a:rPr>
              <a:t>     Nephropathy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438086"/>
                </a:solidFill>
                <a:latin typeface="Georgia"/>
              </a:rPr>
              <a:t>     Proteinuria</a:t>
            </a:r>
            <a:endParaRPr/>
          </a:p>
          <a:p>
            <a:pPr>
              <a:lnSpc>
                <a:spcPct val="100000"/>
              </a:lnSpc>
            </a:pPr>
            <a:r>
              <a:rPr lang="en" sz="2000">
                <a:solidFill>
                  <a:srgbClr val="438086"/>
                </a:solidFill>
                <a:latin typeface="Georgia"/>
              </a:rPr>
              <a:t>     Renal failure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457200" y="984738"/>
            <a:ext cx="8454960" cy="1885071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" sz="8000" dirty="0" smtClean="0"/>
              <a:t>HYPERTENSION</a:t>
            </a:r>
            <a:endParaRPr sz="8000" dirty="0"/>
          </a:p>
        </p:txBody>
      </p:sp>
      <p:sp>
        <p:nvSpPr>
          <p:cNvPr id="389" name="CustomShape 2"/>
          <p:cNvSpPr/>
          <p:nvPr/>
        </p:nvSpPr>
        <p:spPr>
          <a:xfrm>
            <a:off x="457200" y="3899880"/>
            <a:ext cx="4949640" cy="1749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" sz="2400" dirty="0">
                <a:solidFill>
                  <a:srgbClr val="424456"/>
                </a:solidFill>
                <a:latin typeface="Georgia"/>
              </a:rPr>
              <a:t>Dr Abrar Akbar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en" sz="2400" dirty="0" smtClean="0">
                <a:solidFill>
                  <a:srgbClr val="424456"/>
                </a:solidFill>
                <a:latin typeface="Georgia"/>
              </a:rPr>
              <a:t>Associate </a:t>
            </a:r>
            <a:r>
              <a:rPr lang="en" sz="2400" dirty="0">
                <a:solidFill>
                  <a:srgbClr val="424456"/>
                </a:solidFill>
                <a:latin typeface="Georgia"/>
              </a:rPr>
              <a:t>Professor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en" sz="2400" dirty="0">
                <a:solidFill>
                  <a:srgbClr val="424456"/>
                </a:solidFill>
                <a:latin typeface="Georgia"/>
              </a:rPr>
              <a:t>Medical ICU, HFH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Investigations </a:t>
            </a:r>
            <a:endParaRPr/>
          </a:p>
        </p:txBody>
      </p:sp>
      <p:sp>
        <p:nvSpPr>
          <p:cNvPr id="416" name="CustomShape 2"/>
          <p:cNvSpPr/>
          <p:nvPr/>
        </p:nvSpPr>
        <p:spPr>
          <a:xfrm>
            <a:off x="457200" y="2057400"/>
            <a:ext cx="8226360" cy="432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History and physical examination</a:t>
            </a: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urinalysis- for blood, protein, glucose</a:t>
            </a: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CBC, RFTs and serum electrolytes</a:t>
            </a: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BSR</a:t>
            </a: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Serum total and hdl cholesterol</a:t>
            </a: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TFTs</a:t>
            </a: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ECG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58640" y="914400"/>
            <a:ext cx="8226360" cy="8668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Specialized Investigations</a:t>
            </a:r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425520" y="1920240"/>
            <a:ext cx="8226360" cy="4698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000000"/>
                </a:solidFill>
                <a:latin typeface="Georgia"/>
              </a:rPr>
              <a:t>CXR</a:t>
            </a:r>
            <a:r>
              <a:rPr lang="en" sz="2400">
                <a:solidFill>
                  <a:srgbClr val="000000"/>
                </a:solidFill>
                <a:latin typeface="Georgia"/>
              </a:rPr>
              <a:t>: to detect cardiomegaly, coarctation of aorta, heart failure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000000"/>
                </a:solidFill>
                <a:latin typeface="Georgia"/>
              </a:rPr>
              <a:t>Ambulatory BP recording</a:t>
            </a:r>
            <a:r>
              <a:rPr lang="en" sz="2400">
                <a:solidFill>
                  <a:srgbClr val="000000"/>
                </a:solidFill>
                <a:latin typeface="Georgia"/>
              </a:rPr>
              <a:t>: to assess borderline or ‘white-coat’ hypertension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000000"/>
                </a:solidFill>
                <a:latin typeface="Georgia"/>
              </a:rPr>
              <a:t>Echocardiogram</a:t>
            </a:r>
            <a:r>
              <a:rPr lang="en" sz="2400">
                <a:solidFill>
                  <a:srgbClr val="000000"/>
                </a:solidFill>
                <a:latin typeface="Georgia"/>
              </a:rPr>
              <a:t>: to detect or quantify left ventricular hypertrophy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000000"/>
                </a:solidFill>
                <a:latin typeface="Georgia"/>
              </a:rPr>
              <a:t>Renal Ultrasound</a:t>
            </a:r>
            <a:r>
              <a:rPr lang="en" sz="2400">
                <a:solidFill>
                  <a:srgbClr val="000000"/>
                </a:solidFill>
                <a:latin typeface="Georgia"/>
              </a:rPr>
              <a:t>: to detect possible renal disease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000000"/>
                </a:solidFill>
                <a:latin typeface="Georgia"/>
              </a:rPr>
              <a:t>Urinary catecholamines</a:t>
            </a:r>
            <a:r>
              <a:rPr lang="en" sz="2400">
                <a:solidFill>
                  <a:srgbClr val="000000"/>
                </a:solidFill>
                <a:latin typeface="Georgia"/>
              </a:rPr>
              <a:t>: to detect possible pheochromocytoma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000000"/>
                </a:solidFill>
                <a:latin typeface="Georgia"/>
              </a:rPr>
              <a:t>Urinary cortisol and dexamethasone suppression test</a:t>
            </a:r>
            <a:r>
              <a:rPr lang="en" sz="2400">
                <a:solidFill>
                  <a:srgbClr val="000000"/>
                </a:solidFill>
                <a:latin typeface="Georgia"/>
              </a:rPr>
              <a:t>: to detect possible cushing's syndrome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400" b="1">
                <a:solidFill>
                  <a:srgbClr val="000000"/>
                </a:solidFill>
                <a:latin typeface="Georgia"/>
              </a:rPr>
              <a:t>Plasma renin activity and aldosterone</a:t>
            </a:r>
            <a:r>
              <a:rPr lang="en" sz="2400">
                <a:solidFill>
                  <a:srgbClr val="000000"/>
                </a:solidFill>
                <a:latin typeface="Georgia"/>
              </a:rPr>
              <a:t>: to detect possible primary aldosteronism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Management </a:t>
            </a:r>
            <a:endParaRPr/>
          </a:p>
        </p:txBody>
      </p:sp>
      <p:sp>
        <p:nvSpPr>
          <p:cNvPr id="420" name="CustomShape 2"/>
          <p:cNvSpPr/>
          <p:nvPr/>
        </p:nvSpPr>
        <p:spPr>
          <a:xfrm>
            <a:off x="457200" y="2249280"/>
            <a:ext cx="8226360" cy="432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" sz="2800">
                <a:solidFill>
                  <a:srgbClr val="000000"/>
                </a:solidFill>
                <a:latin typeface="Georgia"/>
              </a:rPr>
              <a:t>Management of hypertension is two pronged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Lifestyle modification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rebuchet MS"/>
              <a:buAutoNum type="arabicParenR"/>
            </a:pPr>
            <a:r>
              <a:rPr lang="en" sz="2800">
                <a:solidFill>
                  <a:srgbClr val="000000"/>
                </a:solidFill>
                <a:latin typeface="Georgia"/>
              </a:rPr>
              <a:t>Pharmacological therapy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Lifestyle modification</a:t>
            </a:r>
            <a:endParaRPr/>
          </a:p>
        </p:txBody>
      </p:sp>
      <p:sp>
        <p:nvSpPr>
          <p:cNvPr id="422" name="CustomShape 2"/>
          <p:cNvSpPr/>
          <p:nvPr/>
        </p:nvSpPr>
        <p:spPr>
          <a:xfrm>
            <a:off x="457200" y="2249280"/>
            <a:ext cx="8226360" cy="432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Weight reduction 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DASH diet (dietary approaches to stop hypertension)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Dietary sodium reduction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Exercise 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Stress management 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Reduced alcohol intake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59000" y="457200"/>
            <a:ext cx="8226360" cy="1278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Intervention Thresholds</a:t>
            </a:r>
            <a:endParaRPr/>
          </a:p>
        </p:txBody>
      </p:sp>
      <p:sp>
        <p:nvSpPr>
          <p:cNvPr id="424" name="CustomShape 2"/>
          <p:cNvSpPr/>
          <p:nvPr/>
        </p:nvSpPr>
        <p:spPr>
          <a:xfrm>
            <a:off x="457200" y="1645920"/>
            <a:ext cx="8226360" cy="4925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Clinic BP &lt;140/90:  offer to check BP at least every 5 years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Clinic BP </a:t>
            </a:r>
            <a:r>
              <a:rPr lang="en" sz="2800">
                <a:solidFill>
                  <a:srgbClr val="000000"/>
                </a:solidFill>
                <a:latin typeface="Calibri"/>
              </a:rPr>
              <a:t>≥140/90:  offer ABPM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" sz="2800">
                <a:solidFill>
                  <a:srgbClr val="000000"/>
                </a:solidFill>
                <a:latin typeface="Calibri"/>
              </a:rPr>
              <a:t>ABPM ≥135/85                   ABPM ≥150/95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" sz="2800">
                <a:solidFill>
                  <a:srgbClr val="000000"/>
                </a:solidFill>
                <a:latin typeface="Calibri"/>
              </a:rPr>
              <a:t>Lifestyle intervention    antihypertensive drugs</a:t>
            </a:r>
            <a:endParaRPr/>
          </a:p>
          <a:p>
            <a:pPr>
              <a:lnSpc>
                <a:spcPct val="100000"/>
              </a:lnSpc>
            </a:pPr>
            <a:r>
              <a:rPr lang="en" sz="2800">
                <a:solidFill>
                  <a:srgbClr val="000000"/>
                </a:solidFill>
                <a:latin typeface="Calibri"/>
              </a:rPr>
              <a:t>Patient education</a:t>
            </a:r>
            <a:endParaRPr/>
          </a:p>
          <a:p>
            <a:pPr>
              <a:lnSpc>
                <a:spcPct val="100000"/>
              </a:lnSpc>
            </a:pPr>
            <a:r>
              <a:rPr lang="en" sz="2800">
                <a:solidFill>
                  <a:srgbClr val="000000"/>
                </a:solidFill>
                <a:latin typeface="Calibri"/>
              </a:rPr>
              <a:t>Annual review</a:t>
            </a: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Clinic BP ≥180/100: antihypertensive drugs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5" name="CustomShape 3"/>
          <p:cNvSpPr/>
          <p:nvPr/>
        </p:nvSpPr>
        <p:spPr>
          <a:xfrm flipH="1">
            <a:off x="2359440" y="3733920"/>
            <a:ext cx="1063440" cy="377640"/>
          </a:xfrm>
          <a:prstGeom prst="straightConnector1">
            <a:avLst/>
          </a:prstGeom>
          <a:ln w="9360">
            <a:solidFill>
              <a:srgbClr val="53548A"/>
            </a:solidFill>
            <a:round/>
            <a:tailEnd type="triangle" w="med" len="med"/>
          </a:ln>
        </p:spPr>
      </p:sp>
      <p:sp>
        <p:nvSpPr>
          <p:cNvPr id="426" name="CustomShape 4"/>
          <p:cNvSpPr/>
          <p:nvPr/>
        </p:nvSpPr>
        <p:spPr>
          <a:xfrm>
            <a:off x="3429000" y="3733920"/>
            <a:ext cx="1216080" cy="377640"/>
          </a:xfrm>
          <a:prstGeom prst="straightConnector1">
            <a:avLst/>
          </a:prstGeom>
          <a:ln w="9360">
            <a:solidFill>
              <a:srgbClr val="53548A"/>
            </a:solidFill>
            <a:round/>
            <a:tailEnd type="triangle" w="med" len="med"/>
          </a:ln>
        </p:spPr>
      </p:sp>
      <p:sp>
        <p:nvSpPr>
          <p:cNvPr id="427" name="CustomShape 5"/>
          <p:cNvSpPr/>
          <p:nvPr/>
        </p:nvSpPr>
        <p:spPr>
          <a:xfrm>
            <a:off x="1981080" y="4724280"/>
            <a:ext cx="360" cy="301680"/>
          </a:xfrm>
          <a:prstGeom prst="straightConnector1">
            <a:avLst/>
          </a:prstGeom>
          <a:ln w="9360">
            <a:solidFill>
              <a:srgbClr val="53548A"/>
            </a:solidFill>
            <a:round/>
            <a:tailEnd type="triangle" w="med" len="med"/>
          </a:ln>
        </p:spPr>
      </p:sp>
      <p:sp>
        <p:nvSpPr>
          <p:cNvPr id="428" name="CustomShape 6"/>
          <p:cNvSpPr/>
          <p:nvPr/>
        </p:nvSpPr>
        <p:spPr>
          <a:xfrm>
            <a:off x="5334120" y="4724280"/>
            <a:ext cx="360" cy="377640"/>
          </a:xfrm>
          <a:prstGeom prst="straightConnector1">
            <a:avLst/>
          </a:prstGeom>
          <a:ln w="9360">
            <a:solidFill>
              <a:srgbClr val="53548A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Pharmacological Therapy</a:t>
            </a:r>
            <a:endParaRPr/>
          </a:p>
        </p:txBody>
      </p:sp>
      <p:sp>
        <p:nvSpPr>
          <p:cNvPr id="430" name="CustomShape 2"/>
          <p:cNvSpPr/>
          <p:nvPr/>
        </p:nvSpPr>
        <p:spPr>
          <a:xfrm>
            <a:off x="457200" y="2249280"/>
            <a:ext cx="8226360" cy="432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 b="1">
                <a:solidFill>
                  <a:srgbClr val="000000"/>
                </a:solidFill>
                <a:latin typeface="Georgia"/>
              </a:rPr>
              <a:t>Diuretics</a:t>
            </a:r>
            <a:r>
              <a:rPr lang="en" sz="2800">
                <a:solidFill>
                  <a:srgbClr val="000000"/>
                </a:solidFill>
                <a:latin typeface="Georgia"/>
              </a:rPr>
              <a:t>: thiazides or loop diuretics are used. They inhibit sodium reabsorption. E.g chlorothiazide, furosemide.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 b="1">
                <a:solidFill>
                  <a:srgbClr val="000000"/>
                </a:solidFill>
                <a:latin typeface="Georgia"/>
              </a:rPr>
              <a:t>ACE Inhibitors</a:t>
            </a:r>
            <a:r>
              <a:rPr lang="en" sz="2800">
                <a:solidFill>
                  <a:srgbClr val="000000"/>
                </a:solidFill>
                <a:latin typeface="Georgia"/>
              </a:rPr>
              <a:t>: reduce conversion of angiotensin-I to angiotensin-II and prevent vasoconstriction. Should be used with care in patients with impaired renal functions.  E.g captopril, enalapril.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</p:sp>
      <p:sp>
        <p:nvSpPr>
          <p:cNvPr id="432" name="CustomShape 2"/>
          <p:cNvSpPr/>
          <p:nvPr/>
        </p:nvSpPr>
        <p:spPr>
          <a:xfrm>
            <a:off x="380880" y="1447920"/>
            <a:ext cx="8226360" cy="432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 b="1">
                <a:solidFill>
                  <a:srgbClr val="000000"/>
                </a:solidFill>
                <a:latin typeface="Georgia"/>
              </a:rPr>
              <a:t>Angiotensin receptor Blockers</a:t>
            </a:r>
            <a:r>
              <a:rPr lang="en" sz="2800">
                <a:solidFill>
                  <a:srgbClr val="000000"/>
                </a:solidFill>
                <a:latin typeface="Georgia"/>
              </a:rPr>
              <a:t>: have similar efficacy to ACE inhibitors but do not cause cough. E.g valsartan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 b="1">
                <a:solidFill>
                  <a:srgbClr val="000000"/>
                </a:solidFill>
                <a:latin typeface="Georgia"/>
              </a:rPr>
              <a:t>Calcium Channel Blockers</a:t>
            </a:r>
            <a:r>
              <a:rPr lang="en" sz="2800">
                <a:solidFill>
                  <a:srgbClr val="000000"/>
                </a:solidFill>
                <a:latin typeface="Georgia"/>
              </a:rPr>
              <a:t>: block movement of extracellular calcium into cell thus causing vasodilation. E.g amlodipine.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 b="1">
                <a:solidFill>
                  <a:srgbClr val="000000"/>
                </a:solidFill>
                <a:latin typeface="Georgia"/>
              </a:rPr>
              <a:t>Beta- blockers</a:t>
            </a:r>
            <a:r>
              <a:rPr lang="en" sz="2800">
                <a:solidFill>
                  <a:srgbClr val="000000"/>
                </a:solidFill>
                <a:latin typeface="Georgia"/>
              </a:rPr>
              <a:t>: reduce workload of heart and blood vessels, no longer used as first line antihypertensive. Not used in patients with heart failure. E.g metoprolol, bisoprolol.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</p:sp>
      <p:sp>
        <p:nvSpPr>
          <p:cNvPr id="434" name="CustomShape 2"/>
          <p:cNvSpPr/>
          <p:nvPr/>
        </p:nvSpPr>
        <p:spPr>
          <a:xfrm>
            <a:off x="457200" y="1447920"/>
            <a:ext cx="8226360" cy="432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 b="1">
                <a:solidFill>
                  <a:srgbClr val="000000"/>
                </a:solidFill>
                <a:latin typeface="Georgia"/>
              </a:rPr>
              <a:t>Combined alpha and beta blockers</a:t>
            </a:r>
            <a:r>
              <a:rPr lang="en" sz="2800">
                <a:solidFill>
                  <a:srgbClr val="000000"/>
                </a:solidFill>
                <a:latin typeface="Georgia"/>
              </a:rPr>
              <a:t>: sometimes more effective than beta blockers alone. E.g labetalol.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 b="1">
                <a:solidFill>
                  <a:srgbClr val="000000"/>
                </a:solidFill>
                <a:latin typeface="Georgia"/>
              </a:rPr>
              <a:t>Vasodilators</a:t>
            </a:r>
            <a:r>
              <a:rPr lang="en" sz="2800">
                <a:solidFill>
                  <a:srgbClr val="000000"/>
                </a:solidFill>
                <a:latin typeface="Georgia"/>
              </a:rPr>
              <a:t>: act directly on the muscles in the walls of arteries. E.g hydralazine.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 b="1">
                <a:solidFill>
                  <a:srgbClr val="000000"/>
                </a:solidFill>
                <a:latin typeface="Georgia"/>
              </a:rPr>
              <a:t>Aspirin and Statins </a:t>
            </a:r>
            <a:r>
              <a:rPr lang="en" sz="2800">
                <a:solidFill>
                  <a:srgbClr val="000000"/>
                </a:solidFill>
                <a:latin typeface="Georgia"/>
              </a:rPr>
              <a:t>reduce the cardiovascular risk associated with hypertension.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</p:sp>
      <p:pic>
        <p:nvPicPr>
          <p:cNvPr id="436" name="Picture 435"/>
          <p:cNvPicPr/>
          <p:nvPr/>
        </p:nvPicPr>
        <p:blipFill>
          <a:blip r:embed="rId2"/>
          <a:stretch>
            <a:fillRect/>
          </a:stretch>
        </p:blipFill>
        <p:spPr>
          <a:xfrm>
            <a:off x="1645920" y="1371600"/>
            <a:ext cx="5731200" cy="47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1059840" y="1648440"/>
            <a:ext cx="2272680" cy="547920"/>
          </a:xfrm>
          <a:prstGeom prst="rect">
            <a:avLst/>
          </a:prstGeom>
          <a:gradFill>
            <a:gsLst>
              <a:gs pos="0">
                <a:srgbClr val="FCFCFF"/>
              </a:gs>
              <a:gs pos="100000">
                <a:srgbClr val="C1C1DC"/>
              </a:gs>
            </a:gsLst>
            <a:path path="circle"/>
          </a:gradFill>
        </p:spPr>
        <p:txBody>
          <a:bodyPr lIns="57240" tIns="57240" rIns="57240" bIns="57240" anchor="ctr"/>
          <a:lstStyle/>
          <a:p>
            <a:pPr algn="ctr">
              <a:lnSpc>
                <a:spcPct val="90000"/>
              </a:lnSpc>
            </a:pPr>
            <a:r>
              <a:rPr lang="en" sz="1500">
                <a:solidFill>
                  <a:srgbClr val="000000"/>
                </a:solidFill>
                <a:latin typeface="Georgia"/>
              </a:rPr>
              <a:t>Age &lt;55 yrs</a:t>
            </a:r>
            <a:endParaRPr/>
          </a:p>
        </p:txBody>
      </p:sp>
      <p:sp>
        <p:nvSpPr>
          <p:cNvPr id="438" name="CustomShape 2"/>
          <p:cNvSpPr/>
          <p:nvPr/>
        </p:nvSpPr>
        <p:spPr>
          <a:xfrm>
            <a:off x="4800600" y="1638360"/>
            <a:ext cx="2323800" cy="616680"/>
          </a:xfrm>
          <a:prstGeom prst="rect">
            <a:avLst/>
          </a:prstGeom>
          <a:gradFill>
            <a:gsLst>
              <a:gs pos="0">
                <a:srgbClr val="FCFCFF"/>
              </a:gs>
              <a:gs pos="100000">
                <a:srgbClr val="C1C1DC"/>
              </a:gs>
            </a:gsLst>
            <a:path path="circle"/>
          </a:gradFill>
        </p:spPr>
        <p:txBody>
          <a:bodyPr lIns="57240" tIns="57240" rIns="57240" bIns="57240" anchor="ctr"/>
          <a:lstStyle/>
          <a:p>
            <a:pPr algn="ctr">
              <a:lnSpc>
                <a:spcPct val="90000"/>
              </a:lnSpc>
            </a:pPr>
            <a:r>
              <a:rPr lang="en" sz="1500">
                <a:solidFill>
                  <a:srgbClr val="000000"/>
                </a:solidFill>
                <a:latin typeface="Georgia"/>
              </a:rPr>
              <a:t>Age &gt; 55 years</a:t>
            </a:r>
            <a:endParaRPr/>
          </a:p>
        </p:txBody>
      </p:sp>
      <p:sp>
        <p:nvSpPr>
          <p:cNvPr id="439" name="CustomShape 3"/>
          <p:cNvSpPr/>
          <p:nvPr/>
        </p:nvSpPr>
        <p:spPr>
          <a:xfrm>
            <a:off x="4800600" y="2629080"/>
            <a:ext cx="2732760" cy="663840"/>
          </a:xfrm>
          <a:prstGeom prst="rect">
            <a:avLst/>
          </a:prstGeom>
          <a:gradFill>
            <a:gsLst>
              <a:gs pos="0">
                <a:srgbClr val="FCFCFF"/>
              </a:gs>
              <a:gs pos="100000">
                <a:srgbClr val="C1C1DC"/>
              </a:gs>
            </a:gsLst>
            <a:path path="circle"/>
          </a:gradFill>
        </p:spPr>
        <p:txBody>
          <a:bodyPr lIns="57240" tIns="57240" rIns="57240" bIns="57240" anchor="ctr"/>
          <a:lstStyle/>
          <a:p>
            <a:pPr algn="ctr">
              <a:lnSpc>
                <a:spcPct val="90000"/>
              </a:lnSpc>
            </a:pPr>
            <a:r>
              <a:rPr lang="en" sz="1500">
                <a:solidFill>
                  <a:srgbClr val="000000"/>
                </a:solidFill>
                <a:latin typeface="Georgia"/>
              </a:rPr>
              <a:t>Calcium channel blocker</a:t>
            </a:r>
            <a:endParaRPr/>
          </a:p>
        </p:txBody>
      </p:sp>
      <p:sp>
        <p:nvSpPr>
          <p:cNvPr id="440" name="CustomShape 4"/>
          <p:cNvSpPr/>
          <p:nvPr/>
        </p:nvSpPr>
        <p:spPr>
          <a:xfrm>
            <a:off x="861480" y="2632680"/>
            <a:ext cx="2640600" cy="682920"/>
          </a:xfrm>
          <a:prstGeom prst="rect">
            <a:avLst/>
          </a:prstGeom>
          <a:gradFill>
            <a:gsLst>
              <a:gs pos="0">
                <a:srgbClr val="FCFCFF"/>
              </a:gs>
              <a:gs pos="100000">
                <a:srgbClr val="C1C1DC"/>
              </a:gs>
            </a:gsLst>
            <a:path path="circle"/>
          </a:gradFill>
        </p:spPr>
        <p:txBody>
          <a:bodyPr lIns="57240" tIns="57240" rIns="57240" bIns="57240" anchor="ctr"/>
          <a:lstStyle/>
          <a:p>
            <a:pPr algn="ctr">
              <a:lnSpc>
                <a:spcPct val="90000"/>
              </a:lnSpc>
            </a:pPr>
            <a:r>
              <a:rPr lang="en" sz="1500">
                <a:solidFill>
                  <a:srgbClr val="000000"/>
                </a:solidFill>
                <a:latin typeface="Georgia"/>
              </a:rPr>
              <a:t>Ace Inhibitors or ARBs</a:t>
            </a:r>
            <a:endParaRPr/>
          </a:p>
        </p:txBody>
      </p:sp>
      <p:sp>
        <p:nvSpPr>
          <p:cNvPr id="441" name="CustomShape 5"/>
          <p:cNvSpPr/>
          <p:nvPr/>
        </p:nvSpPr>
        <p:spPr>
          <a:xfrm>
            <a:off x="2209680" y="4913280"/>
            <a:ext cx="4392720" cy="1285920"/>
          </a:xfrm>
          <a:prstGeom prst="rect">
            <a:avLst/>
          </a:prstGeom>
          <a:gradFill>
            <a:gsLst>
              <a:gs pos="0">
                <a:srgbClr val="FCFCFF"/>
              </a:gs>
              <a:gs pos="100000">
                <a:srgbClr val="C1C1DC"/>
              </a:gs>
            </a:gsLst>
            <a:path path="circle"/>
          </a:gradFill>
        </p:spPr>
        <p:txBody>
          <a:bodyPr lIns="49680" tIns="49680" rIns="49680" bIns="49680" anchor="ctr"/>
          <a:lstStyle/>
          <a:p>
            <a:pPr algn="ctr">
              <a:lnSpc>
                <a:spcPct val="90000"/>
              </a:lnSpc>
            </a:pPr>
            <a:r>
              <a:rPr lang="en" sz="1300">
                <a:solidFill>
                  <a:srgbClr val="000000"/>
                </a:solidFill>
                <a:latin typeface="Georgia"/>
              </a:rPr>
              <a:t>ACE inhibitor/ARB + calcium channel blocker + thiazide diuretuic + further diuretic or alpha or beta blockers</a:t>
            </a:r>
            <a:endParaRPr/>
          </a:p>
        </p:txBody>
      </p:sp>
      <p:sp>
        <p:nvSpPr>
          <p:cNvPr id="442" name="CustomShape 6"/>
          <p:cNvSpPr/>
          <p:nvPr/>
        </p:nvSpPr>
        <p:spPr>
          <a:xfrm>
            <a:off x="1295280" y="4191120"/>
            <a:ext cx="6324840" cy="407520"/>
          </a:xfrm>
          <a:prstGeom prst="rect">
            <a:avLst/>
          </a:prstGeom>
          <a:gradFill>
            <a:gsLst>
              <a:gs pos="0">
                <a:srgbClr val="FCFCFF"/>
              </a:gs>
              <a:gs pos="100000">
                <a:srgbClr val="C1C1DC"/>
              </a:gs>
            </a:gsLst>
            <a:path path="circle"/>
          </a:gradFill>
        </p:spPr>
        <p:txBody>
          <a:bodyPr lIns="57240" tIns="57240" rIns="57240" bIns="57240" anchor="ctr"/>
          <a:lstStyle/>
          <a:p>
            <a:pPr algn="ctr">
              <a:lnSpc>
                <a:spcPct val="90000"/>
              </a:lnSpc>
            </a:pPr>
            <a:r>
              <a:rPr lang="en" sz="1500">
                <a:solidFill>
                  <a:srgbClr val="000000"/>
                </a:solidFill>
                <a:latin typeface="Georgia"/>
              </a:rPr>
              <a:t>ACE inhibitor/ARB + calcium channel blocker+ thiazide diuretic</a:t>
            </a:r>
            <a:endParaRPr/>
          </a:p>
        </p:txBody>
      </p:sp>
      <p:sp>
        <p:nvSpPr>
          <p:cNvPr id="443" name="CustomShape 7"/>
          <p:cNvSpPr/>
          <p:nvPr/>
        </p:nvSpPr>
        <p:spPr>
          <a:xfrm>
            <a:off x="1828800" y="3623760"/>
            <a:ext cx="4668120" cy="306360"/>
          </a:xfrm>
          <a:prstGeom prst="rect">
            <a:avLst/>
          </a:prstGeom>
          <a:gradFill>
            <a:gsLst>
              <a:gs pos="0">
                <a:srgbClr val="FCFCFF"/>
              </a:gs>
              <a:gs pos="100000">
                <a:srgbClr val="C1C1DC"/>
              </a:gs>
            </a:gsLst>
            <a:path path="circle"/>
          </a:gradFill>
        </p:spPr>
        <p:txBody>
          <a:bodyPr lIns="57240" tIns="57240" rIns="57240" bIns="57240" anchor="ctr"/>
          <a:lstStyle/>
          <a:p>
            <a:pPr algn="ctr">
              <a:lnSpc>
                <a:spcPct val="90000"/>
              </a:lnSpc>
            </a:pPr>
            <a:r>
              <a:rPr lang="en" sz="1500">
                <a:solidFill>
                  <a:srgbClr val="000000"/>
                </a:solidFill>
                <a:latin typeface="Georgia"/>
              </a:rPr>
              <a:t>ACE inhibitor/ARB + calcium channel blocker</a:t>
            </a:r>
            <a:endParaRPr/>
          </a:p>
        </p:txBody>
      </p:sp>
      <p:sp>
        <p:nvSpPr>
          <p:cNvPr id="444" name="CustomShape 8"/>
          <p:cNvSpPr/>
          <p:nvPr/>
        </p:nvSpPr>
        <p:spPr>
          <a:xfrm>
            <a:off x="457200" y="533520"/>
            <a:ext cx="8226360" cy="1063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Drug combinations</a:t>
            </a:r>
            <a:endParaRPr/>
          </a:p>
        </p:txBody>
      </p:sp>
      <p:sp>
        <p:nvSpPr>
          <p:cNvPr id="445" name="CustomShape 9"/>
          <p:cNvSpPr/>
          <p:nvPr/>
        </p:nvSpPr>
        <p:spPr>
          <a:xfrm>
            <a:off x="2286000" y="2286000"/>
            <a:ext cx="225360" cy="301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19080">
            <a:solidFill>
              <a:srgbClr val="3D3E66"/>
            </a:solidFill>
            <a:round/>
          </a:ln>
        </p:spPr>
      </p:sp>
      <p:sp>
        <p:nvSpPr>
          <p:cNvPr id="446" name="CustomShape 10"/>
          <p:cNvSpPr/>
          <p:nvPr/>
        </p:nvSpPr>
        <p:spPr>
          <a:xfrm>
            <a:off x="6019920" y="2362320"/>
            <a:ext cx="225360" cy="225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19080">
            <a:solidFill>
              <a:srgbClr val="3D3E66"/>
            </a:solidFill>
            <a:round/>
          </a:ln>
        </p:spPr>
      </p:sp>
      <p:sp>
        <p:nvSpPr>
          <p:cNvPr id="447" name="CustomShape 11"/>
          <p:cNvSpPr/>
          <p:nvPr/>
        </p:nvSpPr>
        <p:spPr>
          <a:xfrm>
            <a:off x="2362320" y="3429000"/>
            <a:ext cx="225360" cy="149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19080">
            <a:solidFill>
              <a:srgbClr val="3D3E66"/>
            </a:solidFill>
            <a:round/>
          </a:ln>
        </p:spPr>
      </p:sp>
      <p:sp>
        <p:nvSpPr>
          <p:cNvPr id="448" name="CustomShape 12"/>
          <p:cNvSpPr/>
          <p:nvPr/>
        </p:nvSpPr>
        <p:spPr>
          <a:xfrm>
            <a:off x="6019920" y="3429000"/>
            <a:ext cx="225360" cy="149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19080">
            <a:solidFill>
              <a:srgbClr val="3D3E66"/>
            </a:solidFill>
            <a:round/>
          </a:ln>
        </p:spPr>
      </p:sp>
      <p:sp>
        <p:nvSpPr>
          <p:cNvPr id="449" name="CustomShape 13"/>
          <p:cNvSpPr/>
          <p:nvPr/>
        </p:nvSpPr>
        <p:spPr>
          <a:xfrm>
            <a:off x="4267080" y="4038480"/>
            <a:ext cx="73080" cy="73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19080">
            <a:solidFill>
              <a:srgbClr val="3D3E66"/>
            </a:solidFill>
            <a:round/>
          </a:ln>
        </p:spPr>
      </p:sp>
      <p:sp>
        <p:nvSpPr>
          <p:cNvPr id="450" name="CustomShape 14"/>
          <p:cNvSpPr/>
          <p:nvPr/>
        </p:nvSpPr>
        <p:spPr>
          <a:xfrm>
            <a:off x="4267080" y="4648320"/>
            <a:ext cx="73080" cy="149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19080">
            <a:solidFill>
              <a:srgbClr val="3D3E66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341"/>
            <a:ext cx="8229240" cy="1145160"/>
          </a:xfrm>
        </p:spPr>
        <p:txBody>
          <a:bodyPr/>
          <a:lstStyle/>
          <a:p>
            <a:pPr algn="ctr"/>
            <a:r>
              <a:rPr lang="en-US" dirty="0" smtClean="0"/>
              <a:t>UNIVERSITY MOTTO, VISION, </a:t>
            </a:r>
            <a:br>
              <a:rPr lang="en-US" dirty="0" smtClean="0"/>
            </a:br>
            <a:r>
              <a:rPr lang="en-US" dirty="0" smtClean="0"/>
              <a:t>VALUES &amp;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224287" y="1604520"/>
            <a:ext cx="8462153" cy="4761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b="1" u="sng" dirty="0" smtClean="0"/>
              <a:t>MISSION STATEMENT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To impart evidence-based research-oriented health professional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education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Best possible patient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Mutual respect, ethical practice of healthcare and social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accountability.</a:t>
            </a:r>
          </a:p>
          <a:p>
            <a:pPr marL="0" indent="0">
              <a:buNone/>
            </a:pPr>
            <a:r>
              <a:rPr lang="en-US" sz="2400" b="1" u="sng" dirty="0" smtClean="0"/>
              <a:t> </a:t>
            </a:r>
          </a:p>
          <a:p>
            <a:pPr marL="0" indent="0">
              <a:buNone/>
            </a:pPr>
            <a:r>
              <a:rPr lang="en-US" sz="2400" b="1" u="sng" dirty="0" smtClean="0"/>
              <a:t>VISION AND VALUES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Highly recognized and accredited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of excellence in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Medical </a:t>
            </a:r>
            <a:r>
              <a:rPr lang="en-US" sz="2400" dirty="0" err="1" smtClean="0"/>
              <a:t>Education,Using</a:t>
            </a:r>
            <a:r>
              <a:rPr lang="en-US" sz="2400" dirty="0" smtClean="0"/>
              <a:t> evidence-based training techniques</a:t>
            </a:r>
          </a:p>
          <a:p>
            <a:r>
              <a:rPr lang="en-US" sz="2400" dirty="0" smtClean="0"/>
              <a:t>     for development of highly Competent health professionals,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who are lifelong experiential learner and are Socially accountable.</a:t>
            </a:r>
          </a:p>
          <a:p>
            <a:pPr marL="0" indent="0">
              <a:buNone/>
            </a:pPr>
            <a:r>
              <a:rPr lang="en-US" sz="1800" b="1" u="sng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97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10551" y="1418760"/>
            <a:ext cx="8375889" cy="5258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Oparil</a:t>
            </a:r>
            <a:r>
              <a:rPr lang="en-US" dirty="0"/>
              <a:t> S, </a:t>
            </a:r>
            <a:r>
              <a:rPr lang="en-US" dirty="0" err="1"/>
              <a:t>Acelajado</a:t>
            </a:r>
            <a:r>
              <a:rPr lang="en-US" dirty="0"/>
              <a:t> MC, </a:t>
            </a:r>
            <a:r>
              <a:rPr lang="en-US" dirty="0" err="1"/>
              <a:t>Bakris</a:t>
            </a:r>
            <a:r>
              <a:rPr lang="en-US" dirty="0"/>
              <a:t> GL, </a:t>
            </a:r>
            <a:r>
              <a:rPr lang="en-US" dirty="0" err="1"/>
              <a:t>Berlowitz</a:t>
            </a:r>
            <a:r>
              <a:rPr lang="en-US" dirty="0"/>
              <a:t> DR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Cífková</a:t>
            </a:r>
            <a:r>
              <a:rPr lang="en-US" dirty="0"/>
              <a:t> R, </a:t>
            </a:r>
            <a:r>
              <a:rPr lang="en-US" dirty="0" err="1"/>
              <a:t>Dominiczak</a:t>
            </a:r>
            <a:r>
              <a:rPr lang="en-US" dirty="0"/>
              <a:t> AF, </a:t>
            </a:r>
            <a:r>
              <a:rPr lang="en-US" dirty="0" err="1"/>
              <a:t>Grassi</a:t>
            </a:r>
            <a:r>
              <a:rPr lang="en-US" dirty="0"/>
              <a:t> G, Jordan </a:t>
            </a:r>
            <a:r>
              <a:rPr lang="en-US" dirty="0" smtClean="0"/>
              <a:t>J</a:t>
            </a:r>
          </a:p>
          <a:p>
            <a:pPr marL="0" indent="0">
              <a:buNone/>
            </a:pPr>
            <a:r>
              <a:rPr lang="en-US" dirty="0" smtClean="0"/>
              <a:t>, </a:t>
            </a:r>
            <a:r>
              <a:rPr lang="en-US" dirty="0" err="1"/>
              <a:t>Poulter</a:t>
            </a:r>
            <a:r>
              <a:rPr lang="en-US" dirty="0"/>
              <a:t> NR, Rodgers A, </a:t>
            </a:r>
            <a:r>
              <a:rPr lang="en-US" dirty="0" err="1"/>
              <a:t>Whelton</a:t>
            </a:r>
            <a:r>
              <a:rPr lang="en-US" dirty="0"/>
              <a:t> PK.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Hypertension</a:t>
            </a:r>
            <a:r>
              <a:rPr lang="en-US" dirty="0"/>
              <a:t>. Nature reviews. Disease primers.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2018 </a:t>
            </a:r>
            <a:r>
              <a:rPr lang="en-US" dirty="0"/>
              <a:t>Mar 22;4:18014.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RESEARCH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963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1214438"/>
            <a:ext cx="8046360" cy="508635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    Before </a:t>
            </a:r>
            <a:r>
              <a:rPr lang="en-US" sz="2800" dirty="0"/>
              <a:t>doing any </a:t>
            </a:r>
            <a:r>
              <a:rPr lang="en-US" sz="2800" dirty="0" smtClean="0"/>
              <a:t>medical treatment</a:t>
            </a:r>
            <a:r>
              <a:rPr lang="en-US" sz="2800" dirty="0"/>
              <a:t>, </a:t>
            </a:r>
            <a:r>
              <a:rPr lang="en-US" sz="2800" dirty="0" smtClean="0"/>
              <a:t>informed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</a:t>
            </a:r>
            <a:r>
              <a:rPr lang="en-US" sz="2800" dirty="0"/>
              <a:t>consent must be taken </a:t>
            </a:r>
            <a:endParaRPr lang="en-US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Prognosis should be explained to patients </a:t>
            </a:r>
          </a:p>
          <a:p>
            <a:pPr marL="457200" lvl="1"/>
            <a:r>
              <a:rPr lang="en-US" sz="2800" dirty="0" smtClean="0"/>
              <a:t>     and attendants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ETHICS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906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</p:sp>
      <p:sp>
        <p:nvSpPr>
          <p:cNvPr id="470" name="CustomShape 2"/>
          <p:cNvSpPr/>
          <p:nvPr/>
        </p:nvSpPr>
        <p:spPr>
          <a:xfrm>
            <a:off x="457200" y="1676520"/>
            <a:ext cx="8226360" cy="4522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" sz="9600">
                <a:solidFill>
                  <a:srgbClr val="000000"/>
                </a:solidFill>
                <a:latin typeface="Georgia"/>
              </a:rPr>
              <a:t>Thank You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183520" cy="6161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GOALS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   The </a:t>
            </a:r>
            <a:r>
              <a:rPr lang="en-US" sz="2400" dirty="0"/>
              <a:t>Undergraduate Integrated Learning Program is geared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to  </a:t>
            </a:r>
            <a:r>
              <a:rPr lang="en-US" sz="2400" dirty="0"/>
              <a:t>Provide you with quality medical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   Provide </a:t>
            </a:r>
            <a:r>
              <a:rPr lang="en-US" sz="2400" dirty="0"/>
              <a:t>thorough grounding in the basic theoretical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concepts </a:t>
            </a:r>
            <a:r>
              <a:rPr lang="en-US" sz="2400" dirty="0"/>
              <a:t>underpinning the practice of medicine. 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   Develop </a:t>
            </a:r>
            <a:r>
              <a:rPr lang="en-US" sz="2400" dirty="0"/>
              <a:t>and polish the skills required for providing </a:t>
            </a:r>
            <a:r>
              <a:rPr lang="en-US" sz="2400" dirty="0" smtClean="0"/>
              <a:t>medical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/>
              <a:t>services at all levels of the Health </a:t>
            </a:r>
            <a:r>
              <a:rPr lang="en-US" sz="2400" dirty="0" smtClean="0"/>
              <a:t>care delivery </a:t>
            </a:r>
            <a:r>
              <a:rPr lang="en-US" sz="2400" dirty="0"/>
              <a:t>system. </a:t>
            </a:r>
          </a:p>
          <a:p>
            <a:r>
              <a:rPr lang="en-US" sz="2400" dirty="0" smtClean="0"/>
              <a:t>•     </a:t>
            </a:r>
            <a:r>
              <a:rPr lang="en-US" sz="2400" dirty="0"/>
              <a:t>Help you attain and maintain the highest possible levels of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ethical </a:t>
            </a:r>
            <a:r>
              <a:rPr lang="en-US" sz="2400" dirty="0"/>
              <a:t>and professional conduct in </a:t>
            </a:r>
            <a:r>
              <a:rPr lang="en-US" sz="2400" dirty="0" smtClean="0"/>
              <a:t>your future </a:t>
            </a:r>
            <a:r>
              <a:rPr lang="en-US" sz="2400" dirty="0"/>
              <a:t>life. </a:t>
            </a:r>
          </a:p>
          <a:p>
            <a:r>
              <a:rPr lang="en-US" sz="2400" dirty="0" smtClean="0"/>
              <a:t>•    </a:t>
            </a:r>
            <a:r>
              <a:rPr lang="en-US" sz="2400" dirty="0"/>
              <a:t>Kindle a spirit of inquiry and acquisition of knowledge to </a:t>
            </a:r>
            <a:r>
              <a:rPr lang="en-US" sz="2400" dirty="0" smtClean="0"/>
              <a:t>help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/>
              <a:t>you attain personal and professional </a:t>
            </a:r>
            <a:r>
              <a:rPr lang="en-US" sz="2400" dirty="0" smtClean="0"/>
              <a:t>growth </a:t>
            </a:r>
            <a:r>
              <a:rPr lang="en-US" sz="2400" dirty="0"/>
              <a:t>&amp; excellence.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640720" y="227880"/>
            <a:ext cx="45719" cy="675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700465" y="1190451"/>
            <a:ext cx="8046360" cy="48652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Learning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Definition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Integration with pathophysiology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Types and risk factors of Hypertension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Related Clinical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Investigations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Research articles related to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SEQUENCE OF LGIS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1846054"/>
            <a:ext cx="8229240" cy="486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b="1" u="sng" dirty="0"/>
              <a:t>AT THE END OF THIS LECTURE STUDENTS </a:t>
            </a:r>
            <a:r>
              <a:rPr lang="en-US" sz="2000" b="1" u="sng" dirty="0" smtClean="0"/>
              <a:t>SHALL </a:t>
            </a:r>
            <a:r>
              <a:rPr lang="en-US" sz="2000" b="1" u="sng" dirty="0"/>
              <a:t>BE ABLE TO LEARN</a:t>
            </a:r>
            <a:r>
              <a:rPr lang="en-US" sz="2000" b="1" u="sng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Definition and causes of Hypertension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Classification of Hypertension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Pathophysiology of Hypertension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igns and symptoms of Hypertension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</a:t>
            </a:r>
            <a:r>
              <a:rPr lang="en-US" dirty="0" smtClean="0"/>
              <a:t>nvestigations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</a:t>
            </a:r>
            <a:r>
              <a:rPr lang="en-US" dirty="0" smtClean="0"/>
              <a:t>edical management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Recent advances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E</a:t>
            </a:r>
            <a:r>
              <a:rPr lang="en-US" dirty="0" smtClean="0"/>
              <a:t>thics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113"/>
            <a:ext cx="8229240" cy="1155940"/>
          </a:xfrm>
        </p:spPr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830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 UMER MODEL OF INTEGRTED LECTURE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1604519"/>
            <a:ext cx="8046360" cy="50205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6634"/>
            <a:ext cx="8046360" cy="51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7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" sz="4000">
                <a:solidFill>
                  <a:srgbClr val="424456"/>
                </a:solidFill>
                <a:latin typeface="Trebuchet MS"/>
              </a:rPr>
              <a:t>Definition</a:t>
            </a:r>
            <a:endParaRPr/>
          </a:p>
        </p:txBody>
      </p:sp>
      <p:sp>
        <p:nvSpPr>
          <p:cNvPr id="391" name="CustomShape 2"/>
          <p:cNvSpPr/>
          <p:nvPr/>
        </p:nvSpPr>
        <p:spPr>
          <a:xfrm>
            <a:off x="457200" y="2249280"/>
            <a:ext cx="8226360" cy="432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Hypertension is a long term medical condition in which blood pressure in the arteries is persistently elevated.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•"/>
            </a:pPr>
            <a:r>
              <a:rPr lang="en" sz="2800">
                <a:solidFill>
                  <a:srgbClr val="000000"/>
                </a:solidFill>
                <a:latin typeface="Georgia"/>
              </a:rPr>
              <a:t>Persistent systolic BP more than or equal to 140 mmHg and/or diastolic BP more than or equal to 90 mmHg.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457200" y="1143000"/>
            <a:ext cx="8226360" cy="1063440"/>
          </a:xfrm>
          <a:prstGeom prst="rect">
            <a:avLst/>
          </a:prstGeom>
        </p:spPr>
      </p:sp>
      <p:pic>
        <p:nvPicPr>
          <p:cNvPr id="393" name="Picture 392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1463040"/>
            <a:ext cx="5160240" cy="462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1063</Words>
  <Application>Microsoft Office PowerPoint</Application>
  <PresentationFormat>On-screen Show (4:3)</PresentationFormat>
  <Paragraphs>210</Paragraphs>
  <Slides>32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Trebuchet MS</vt:lpstr>
      <vt:lpstr>Wingdings</vt:lpstr>
      <vt:lpstr>1_Office Theme</vt:lpstr>
      <vt:lpstr>2_Office Theme</vt:lpstr>
      <vt:lpstr>PowerPoint Presentation</vt:lpstr>
      <vt:lpstr>PowerPoint Presentation</vt:lpstr>
      <vt:lpstr>UNIVERSITY MOTTO, VISION,  VALUES &amp; GOALS</vt:lpstr>
      <vt:lpstr>PowerPoint Presentation</vt:lpstr>
      <vt:lpstr>SEQUENCE OF LGIS</vt:lpstr>
      <vt:lpstr>LEARNING OBJECTIVES</vt:lpstr>
      <vt:lpstr>PROF UMER MODEL OF INTEGRTED 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</vt:lpstr>
      <vt:lpstr>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19</cp:revision>
  <dcterms:modified xsi:type="dcterms:W3CDTF">2025-02-12T00:20:18Z</dcterms:modified>
</cp:coreProperties>
</file>