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6"/>
  </p:notesMasterIdLst>
  <p:sldIdLst>
    <p:sldId id="256" r:id="rId2"/>
    <p:sldId id="285" r:id="rId3"/>
    <p:sldId id="286" r:id="rId4"/>
    <p:sldId id="287" r:id="rId5"/>
    <p:sldId id="304" r:id="rId6"/>
    <p:sldId id="282" r:id="rId7"/>
    <p:sldId id="279" r:id="rId8"/>
    <p:sldId id="257" r:id="rId9"/>
    <p:sldId id="258" r:id="rId10"/>
    <p:sldId id="280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1" r:id="rId23"/>
    <p:sldId id="270" r:id="rId24"/>
    <p:sldId id="272" r:id="rId25"/>
    <p:sldId id="273" r:id="rId26"/>
    <p:sldId id="274" r:id="rId27"/>
    <p:sldId id="275" r:id="rId28"/>
    <p:sldId id="276" r:id="rId29"/>
    <p:sldId id="319" r:id="rId30"/>
    <p:sldId id="321" r:id="rId31"/>
    <p:sldId id="322" r:id="rId32"/>
    <p:sldId id="320" r:id="rId33"/>
    <p:sldId id="323" r:id="rId34"/>
    <p:sldId id="324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41" y="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3ADE4-49A1-49FA-AB5B-8F777F783C17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972C2-8682-4FC5-9EF3-7F567A13C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2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972C2-8682-4FC5-9EF3-7F567A13C1C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ydrogen_cyanide" TargetMode="External"/><Relationship Id="rId2" Type="http://schemas.openxmlformats.org/officeDocument/2006/relationships/hyperlink" Target="https://pubchem.ncbi.nlm.nih.gov/compound/Hydrogen-Cyani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encedirect.com/topics/pharmacology-toxicology-and-pharmaceutical-science/hydrogen-cyanid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838200"/>
            <a:ext cx="5864860" cy="1674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540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HYDROCYANIC</a:t>
            </a:r>
            <a:r>
              <a:rPr sz="5400" spc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</a:t>
            </a:r>
            <a:endParaRPr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2" b="10599"/>
          <a:stretch/>
        </p:blipFill>
        <p:spPr>
          <a:xfrm>
            <a:off x="2895600" y="2590800"/>
            <a:ext cx="3048000" cy="2541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419600" y="5562600"/>
            <a:ext cx="45448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solidFill>
                  <a:schemeClr val="accent1"/>
                </a:solidFill>
              </a:rPr>
              <a:t>Dr.</a:t>
            </a:r>
            <a:r>
              <a:rPr lang="en-GB" sz="2000" b="1" dirty="0">
                <a:solidFill>
                  <a:schemeClr val="accent1"/>
                </a:solidFill>
              </a:rPr>
              <a:t> </a:t>
            </a:r>
            <a:r>
              <a:rPr lang="en-GB" sz="2000" b="1" dirty="0" err="1">
                <a:solidFill>
                  <a:schemeClr val="accent1"/>
                </a:solidFill>
              </a:rPr>
              <a:t>Filza</a:t>
            </a:r>
            <a:r>
              <a:rPr lang="en-GB" sz="2000" b="1" dirty="0">
                <a:solidFill>
                  <a:schemeClr val="accent1"/>
                </a:solidFill>
              </a:rPr>
              <a:t> Ali &amp; Dr </a:t>
            </a:r>
            <a:r>
              <a:rPr lang="en-GB" sz="2000" b="1" dirty="0" err="1">
                <a:solidFill>
                  <a:schemeClr val="accent1"/>
                </a:solidFill>
              </a:rPr>
              <a:t>Naila</a:t>
            </a:r>
            <a:r>
              <a:rPr lang="en-GB" sz="2000" b="1" dirty="0">
                <a:solidFill>
                  <a:schemeClr val="accent1"/>
                </a:solidFill>
              </a:rPr>
              <a:t> </a:t>
            </a:r>
          </a:p>
          <a:p>
            <a:r>
              <a:rPr lang="en-GB" sz="2000" b="1">
                <a:solidFill>
                  <a:schemeClr val="accent1"/>
                </a:solidFill>
              </a:rPr>
              <a:t>Forensic </a:t>
            </a:r>
            <a:r>
              <a:rPr lang="en-GB" sz="2000" b="1" dirty="0">
                <a:solidFill>
                  <a:schemeClr val="accent1"/>
                </a:solidFill>
              </a:rPr>
              <a:t>Medicine &amp; Toxicology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914400"/>
            <a:ext cx="4269903" cy="518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002" y="508819"/>
            <a:ext cx="3774488" cy="5181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43600" y="381000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entury Schoolbook" pitchFamily="18" charset="0"/>
              </a:rPr>
              <a:t>Apricot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401097"/>
            <a:ext cx="30072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-10" dirty="0">
                <a:latin typeface="Century Schoolbook"/>
                <a:cs typeface="Century Schoolbook"/>
              </a:rPr>
              <a:t>Bitter Almonds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34202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09600" y="685800"/>
            <a:ext cx="7848600" cy="45756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100"/>
              </a:spcBef>
              <a:tabLst>
                <a:tab pos="2174875" algn="l"/>
                <a:tab pos="4505960" algn="l"/>
                <a:tab pos="6444615" algn="l"/>
              </a:tabLst>
            </a:pPr>
            <a:r>
              <a:rPr lang="en-US" sz="2800" dirty="0">
                <a:latin typeface="Century Schoolbook"/>
                <a:cs typeface="Century Schoolbook"/>
              </a:rPr>
              <a:t>T</a:t>
            </a:r>
            <a:r>
              <a:rPr lang="en-US" sz="2800" spc="-10" dirty="0">
                <a:latin typeface="Century Schoolbook"/>
                <a:cs typeface="Century Schoolbook"/>
              </a:rPr>
              <a:t>h</a:t>
            </a:r>
            <a:r>
              <a:rPr lang="en-US" sz="2800" dirty="0">
                <a:latin typeface="Century Schoolbook"/>
                <a:cs typeface="Century Schoolbook"/>
              </a:rPr>
              <a:t>e </a:t>
            </a:r>
            <a:r>
              <a:rPr lang="en-US" sz="2800" b="1" dirty="0">
                <a:latin typeface="Century Schoolbook"/>
                <a:cs typeface="Century Schoolbook"/>
              </a:rPr>
              <a:t>cy</a:t>
            </a:r>
            <a:r>
              <a:rPr lang="en-US" sz="2800" b="1" spc="-10" dirty="0">
                <a:latin typeface="Century Schoolbook"/>
                <a:cs typeface="Century Schoolbook"/>
              </a:rPr>
              <a:t>a</a:t>
            </a:r>
            <a:r>
              <a:rPr lang="en-US" sz="2800" b="1" dirty="0">
                <a:latin typeface="Century Schoolbook"/>
                <a:cs typeface="Century Schoolbook"/>
              </a:rPr>
              <a:t>n</a:t>
            </a:r>
            <a:r>
              <a:rPr lang="en-US" sz="2800" b="1" spc="-20" dirty="0">
                <a:latin typeface="Century Schoolbook"/>
                <a:cs typeface="Century Schoolbook"/>
              </a:rPr>
              <a:t>i</a:t>
            </a:r>
            <a:r>
              <a:rPr lang="en-US" sz="2800" b="1" spc="-5" dirty="0">
                <a:latin typeface="Century Schoolbook"/>
                <a:cs typeface="Century Schoolbook"/>
              </a:rPr>
              <a:t>de</a:t>
            </a:r>
            <a:r>
              <a:rPr lang="en-US" sz="2800" b="1" dirty="0">
                <a:latin typeface="Century Schoolbook"/>
                <a:cs typeface="Century Schoolbook"/>
              </a:rPr>
              <a:t>s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lang="en-US" sz="2800" spc="-5" dirty="0">
                <a:latin typeface="Century Schoolbook"/>
                <a:cs typeface="Century Schoolbook"/>
              </a:rPr>
              <a:t>are </a:t>
            </a:r>
            <a:r>
              <a:rPr lang="en-US" sz="2800" dirty="0">
                <a:latin typeface="Century Schoolbook"/>
                <a:cs typeface="Century Schoolbook"/>
              </a:rPr>
              <a:t>white </a:t>
            </a:r>
            <a:r>
              <a:rPr lang="en-US" sz="2800" b="1" spc="-5" dirty="0">
                <a:latin typeface="Century Schoolbook"/>
                <a:cs typeface="Century Schoolbook"/>
              </a:rPr>
              <a:t>po</a:t>
            </a:r>
            <a:r>
              <a:rPr lang="en-US" sz="2800" b="1" spc="-15" dirty="0">
                <a:latin typeface="Century Schoolbook"/>
                <a:cs typeface="Century Schoolbook"/>
              </a:rPr>
              <a:t>w</a:t>
            </a:r>
            <a:r>
              <a:rPr lang="en-US" sz="2800" b="1" spc="-5" dirty="0">
                <a:latin typeface="Century Schoolbook"/>
                <a:cs typeface="Century Schoolbook"/>
              </a:rPr>
              <a:t>der</a:t>
            </a:r>
            <a:r>
              <a:rPr lang="en-US" sz="2800" b="1" dirty="0">
                <a:latin typeface="Century Schoolbook"/>
                <a:cs typeface="Century Schoolbook"/>
              </a:rPr>
              <a:t>s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lang="en-US" sz="2800" spc="-5" dirty="0">
                <a:latin typeface="Century Schoolbook"/>
                <a:cs typeface="Century Schoolbook"/>
              </a:rPr>
              <a:t>an</a:t>
            </a:r>
            <a:r>
              <a:rPr lang="en-US" sz="2800" dirty="0">
                <a:latin typeface="Century Schoolbook"/>
                <a:cs typeface="Century Schoolbook"/>
              </a:rPr>
              <a:t>d </a:t>
            </a:r>
            <a:r>
              <a:rPr lang="en-US" sz="2800" spc="-5" dirty="0">
                <a:latin typeface="Century Schoolbook"/>
                <a:cs typeface="Century Schoolbook"/>
              </a:rPr>
              <a:t>ar</a:t>
            </a:r>
            <a:r>
              <a:rPr lang="en-US" sz="2800" dirty="0">
                <a:latin typeface="Century Schoolbook"/>
                <a:cs typeface="Century Schoolbook"/>
              </a:rPr>
              <a:t>e us</a:t>
            </a:r>
            <a:r>
              <a:rPr lang="en-US" sz="2800" spc="-15" dirty="0">
                <a:latin typeface="Century Schoolbook"/>
                <a:cs typeface="Century Schoolbook"/>
              </a:rPr>
              <a:t>e</a:t>
            </a:r>
            <a:r>
              <a:rPr lang="en-US" sz="2800" dirty="0">
                <a:latin typeface="Century Schoolbook"/>
                <a:cs typeface="Century Schoolbook"/>
              </a:rPr>
              <a:t>d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spc="-15" dirty="0">
                <a:latin typeface="Century Schoolbook"/>
                <a:cs typeface="Century Schoolbook"/>
              </a:rPr>
              <a:t>in </a:t>
            </a:r>
            <a:r>
              <a:rPr sz="2800" spc="-10" dirty="0">
                <a:latin typeface="Century Schoolbook"/>
                <a:cs typeface="Century Schoolbook"/>
              </a:rPr>
              <a:t>photography,</a:t>
            </a:r>
            <a:r>
              <a:rPr lang="en-US"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electroplating,</a:t>
            </a:r>
            <a:r>
              <a:rPr lang="en-US" sz="2800" spc="-5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metallurgy,</a:t>
            </a:r>
            <a:r>
              <a:rPr lang="en-US" sz="2800" spc="-5" dirty="0">
                <a:latin typeface="Century Schoolbook"/>
                <a:cs typeface="Century Schoolbook"/>
              </a:rPr>
              <a:t> </a:t>
            </a:r>
            <a:r>
              <a:rPr sz="2800" spc="-10" dirty="0">
                <a:latin typeface="Century Schoolbook"/>
                <a:cs typeface="Century Schoolbook"/>
              </a:rPr>
              <a:t>tanning,</a:t>
            </a:r>
            <a:r>
              <a:rPr lang="en-US" sz="2800" spc="-10" dirty="0">
                <a:latin typeface="Century Schoolbook"/>
                <a:cs typeface="Century Schoolbook"/>
              </a:rPr>
              <a:t> </a:t>
            </a:r>
            <a:r>
              <a:rPr sz="2800" dirty="0">
                <a:latin typeface="Century Schoolbook"/>
                <a:cs typeface="Century Schoolbook"/>
              </a:rPr>
              <a:t>fumig</a:t>
            </a:r>
            <a:r>
              <a:rPr sz="2800" spc="-10" dirty="0">
                <a:latin typeface="Century Schoolbook"/>
                <a:cs typeface="Century Schoolbook"/>
              </a:rPr>
              <a:t>a</a:t>
            </a:r>
            <a:r>
              <a:rPr sz="2800" spc="-5" dirty="0">
                <a:latin typeface="Century Schoolbook"/>
                <a:cs typeface="Century Schoolbook"/>
              </a:rPr>
              <a:t>tio</a:t>
            </a:r>
            <a:r>
              <a:rPr sz="2800" dirty="0">
                <a:latin typeface="Century Schoolbook"/>
                <a:cs typeface="Century Schoolbook"/>
              </a:rPr>
              <a:t>n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o</a:t>
            </a:r>
            <a:r>
              <a:rPr sz="2800" dirty="0">
                <a:latin typeface="Century Schoolbook"/>
                <a:cs typeface="Century Schoolbook"/>
              </a:rPr>
              <a:t>f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dirty="0">
                <a:latin typeface="Century Schoolbook"/>
                <a:cs typeface="Century Schoolbook"/>
              </a:rPr>
              <a:t>sh</a:t>
            </a:r>
            <a:r>
              <a:rPr sz="2800" spc="-15" dirty="0">
                <a:latin typeface="Century Schoolbook"/>
                <a:cs typeface="Century Schoolbook"/>
              </a:rPr>
              <a:t>i</a:t>
            </a:r>
            <a:r>
              <a:rPr sz="2800" spc="-5" dirty="0">
                <a:latin typeface="Century Schoolbook"/>
                <a:cs typeface="Century Schoolbook"/>
              </a:rPr>
              <a:t>p</a:t>
            </a:r>
            <a:r>
              <a:rPr sz="2800" dirty="0">
                <a:latin typeface="Century Schoolbook"/>
                <a:cs typeface="Century Schoolbook"/>
              </a:rPr>
              <a:t>s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an</a:t>
            </a:r>
            <a:r>
              <a:rPr sz="2800" dirty="0">
                <a:latin typeface="Century Schoolbook"/>
                <a:cs typeface="Century Schoolbook"/>
              </a:rPr>
              <a:t>d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i</a:t>
            </a:r>
            <a:r>
              <a:rPr sz="2800" dirty="0">
                <a:latin typeface="Century Schoolbook"/>
                <a:cs typeface="Century Schoolbook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entury Schoolbook"/>
                <a:cs typeface="Century Schoolbook"/>
              </a:rPr>
              <a:t>a</a:t>
            </a:r>
            <a:r>
              <a:rPr sz="2800" spc="-5" dirty="0">
                <a:latin typeface="Century Schoolbook"/>
                <a:cs typeface="Century Schoolbook"/>
              </a:rPr>
              <a:t>gric</a:t>
            </a:r>
            <a:r>
              <a:rPr sz="2800" spc="-20" dirty="0">
                <a:latin typeface="Century Schoolbook"/>
                <a:cs typeface="Century Schoolbook"/>
              </a:rPr>
              <a:t>u</a:t>
            </a:r>
            <a:r>
              <a:rPr sz="2800" dirty="0">
                <a:latin typeface="Century Schoolbook"/>
                <a:cs typeface="Century Schoolbook"/>
              </a:rPr>
              <a:t>lture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dirty="0">
                <a:latin typeface="Century Schoolbook"/>
                <a:cs typeface="Century Schoolbook"/>
              </a:rPr>
              <a:t>to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spc="-15" dirty="0">
                <a:latin typeface="Century Schoolbook"/>
                <a:cs typeface="Century Schoolbook"/>
              </a:rPr>
              <a:t>p</a:t>
            </a:r>
            <a:r>
              <a:rPr sz="2800" dirty="0">
                <a:latin typeface="Century Schoolbook"/>
                <a:cs typeface="Century Schoolbook"/>
              </a:rPr>
              <a:t>reve</a:t>
            </a:r>
            <a:r>
              <a:rPr sz="2800" spc="-15" dirty="0">
                <a:latin typeface="Century Schoolbook"/>
                <a:cs typeface="Century Schoolbook"/>
              </a:rPr>
              <a:t>n</a:t>
            </a:r>
            <a:r>
              <a:rPr sz="2800" dirty="0">
                <a:latin typeface="Century Schoolbook"/>
                <a:cs typeface="Century Schoolbook"/>
              </a:rPr>
              <a:t>t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plant</a:t>
            </a:r>
            <a:r>
              <a:rPr sz="2800" spc="-10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decay.</a:t>
            </a:r>
            <a:endParaRPr lang="en-US" sz="2800" spc="-5" dirty="0">
              <a:latin typeface="Century Schoolbook"/>
              <a:cs typeface="Century Schoolbook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  <a:tabLst>
                <a:tab pos="2174875" algn="l"/>
                <a:tab pos="4505960" algn="l"/>
                <a:tab pos="6444615" algn="l"/>
              </a:tabLst>
            </a:pPr>
            <a:endParaRPr lang="en-US" sz="2800" spc="-5" dirty="0">
              <a:latin typeface="Century Schoolbook"/>
              <a:cs typeface="Century Schoolbook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  <a:tabLst>
                <a:tab pos="2174875" algn="l"/>
                <a:tab pos="4505960" algn="l"/>
                <a:tab pos="6444615" algn="l"/>
              </a:tabLst>
            </a:pPr>
            <a:endParaRPr lang="en-US" sz="2800" spc="-5" dirty="0">
              <a:latin typeface="Century Schoolbook"/>
              <a:cs typeface="Century Schoolbook"/>
            </a:endParaRPr>
          </a:p>
          <a:p>
            <a:pPr marL="12700" algn="just">
              <a:lnSpc>
                <a:spcPct val="150000"/>
              </a:lnSpc>
              <a:spcBef>
                <a:spcPts val="100"/>
              </a:spcBef>
              <a:tabLst>
                <a:tab pos="2174875" algn="l"/>
                <a:tab pos="4505960" algn="l"/>
                <a:tab pos="6444615" algn="l"/>
              </a:tabLst>
            </a:pPr>
            <a:r>
              <a:rPr lang="en-US" sz="2800" b="1" spc="-5" dirty="0">
                <a:latin typeface="Century Schoolbook"/>
                <a:cs typeface="Century Schoolbook"/>
              </a:rPr>
              <a:t>        Calico Printing </a:t>
            </a:r>
            <a:endParaRPr lang="en-US" sz="2800" b="1" dirty="0">
              <a:latin typeface="Century Schoolbook"/>
              <a:cs typeface="Century Schoolbook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946" y="3200400"/>
            <a:ext cx="3878854" cy="35740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E678059-7E0E-7001-4B26-00F074BE4864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20009"/>
            <a:ext cx="46367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/>
              <a:t>HYDROCYANIC</a:t>
            </a:r>
            <a:r>
              <a:rPr sz="3000" b="1" spc="-65" dirty="0"/>
              <a:t> </a:t>
            </a:r>
            <a:r>
              <a:rPr sz="3000" b="1" spc="-5" dirty="0"/>
              <a:t>ACID:-</a:t>
            </a:r>
            <a:endParaRPr sz="3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71600"/>
            <a:ext cx="700786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entury Schoolbook"/>
                <a:cs typeface="Century Schoolbook"/>
              </a:rPr>
              <a:t>IMPORTANT</a:t>
            </a:r>
            <a:r>
              <a:rPr sz="2400" b="1" spc="-35" dirty="0">
                <a:latin typeface="Century Schoolbook"/>
                <a:cs typeface="Century Schoolbook"/>
              </a:rPr>
              <a:t> </a:t>
            </a:r>
            <a:r>
              <a:rPr sz="2400" b="1" spc="-5" dirty="0">
                <a:latin typeface="Century Schoolbook"/>
                <a:cs typeface="Century Schoolbook"/>
              </a:rPr>
              <a:t>Derivatives:-</a:t>
            </a:r>
            <a:endParaRPr sz="24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2039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Century Schoolbook"/>
                <a:cs typeface="Century Schoolbook"/>
              </a:rPr>
              <a:t>Hydrogen</a:t>
            </a:r>
            <a:r>
              <a:rPr sz="2400" spc="-3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cyanide.</a:t>
            </a:r>
            <a:endParaRPr sz="24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2039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Acrylonitrite.</a:t>
            </a:r>
            <a:endParaRPr sz="24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2045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Cyanogen</a:t>
            </a:r>
            <a:r>
              <a:rPr sz="2400" dirty="0">
                <a:latin typeface="Century Schoolbook"/>
                <a:cs typeface="Century Schoolbook"/>
              </a:rPr>
              <a:t> chloride.</a:t>
            </a:r>
          </a:p>
          <a:p>
            <a:pPr marL="527685" indent="-515620">
              <a:lnSpc>
                <a:spcPct val="100000"/>
              </a:lnSpc>
              <a:spcBef>
                <a:spcPts val="2039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Cyanaides.</a:t>
            </a:r>
            <a:endParaRPr sz="24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2039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Century Schoolbook"/>
                <a:cs typeface="Century Schoolbook"/>
              </a:rPr>
              <a:t>Nitroprussides.</a:t>
            </a:r>
          </a:p>
          <a:p>
            <a:pPr marL="527685" indent="-515620">
              <a:lnSpc>
                <a:spcPct val="100000"/>
              </a:lnSpc>
              <a:spcBef>
                <a:spcPts val="2039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Cyanogenetic glycosides.</a:t>
            </a:r>
            <a:endParaRPr sz="24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DC5B8E-84F9-7EB0-1E7B-8F8221DFBF9A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7366"/>
            <a:ext cx="137350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/>
              <a:t>USES</a:t>
            </a:r>
            <a:r>
              <a:rPr sz="3000" b="1" spc="-10" dirty="0"/>
              <a:t>:</a:t>
            </a:r>
            <a:r>
              <a:rPr sz="3000" b="1" dirty="0"/>
              <a:t>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143000"/>
            <a:ext cx="8153400" cy="45070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09613" indent="-696913">
              <a:lnSpc>
                <a:spcPct val="100000"/>
              </a:lnSpc>
              <a:spcBef>
                <a:spcPts val="105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Fumigant.</a:t>
            </a:r>
          </a:p>
          <a:p>
            <a:pPr marL="709613" indent="-696913">
              <a:lnSpc>
                <a:spcPct val="100000"/>
              </a:lnSpc>
              <a:spcBef>
                <a:spcPts val="2160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Chemical</a:t>
            </a:r>
            <a:r>
              <a:rPr sz="2600" spc="-2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synthesis.</a:t>
            </a:r>
          </a:p>
          <a:p>
            <a:pPr marL="709613" indent="-696913">
              <a:lnSpc>
                <a:spcPct val="100000"/>
              </a:lnSpc>
              <a:spcBef>
                <a:spcPts val="2160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Production of synthetic</a:t>
            </a:r>
            <a:r>
              <a:rPr sz="2600" spc="-4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rubber.</a:t>
            </a:r>
          </a:p>
          <a:p>
            <a:pPr marL="709613" indent="-696913">
              <a:lnSpc>
                <a:spcPct val="100000"/>
              </a:lnSpc>
              <a:spcBef>
                <a:spcPts val="2165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Metal</a:t>
            </a:r>
            <a:r>
              <a:rPr sz="2600" spc="-25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cleaning.</a:t>
            </a:r>
          </a:p>
          <a:p>
            <a:pPr marL="709613" indent="-696913">
              <a:lnSpc>
                <a:spcPct val="100000"/>
              </a:lnSpc>
              <a:spcBef>
                <a:spcPts val="2160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Hardening.</a:t>
            </a:r>
          </a:p>
          <a:p>
            <a:pPr marL="709613" indent="-696913">
              <a:lnSpc>
                <a:spcPct val="100000"/>
              </a:lnSpc>
              <a:spcBef>
                <a:spcPts val="2160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Refining and in </a:t>
            </a:r>
            <a:r>
              <a:rPr sz="2600" spc="-5" dirty="0">
                <a:latin typeface="Century Schoolbook"/>
                <a:cs typeface="Century Schoolbook"/>
              </a:rPr>
              <a:t>the </a:t>
            </a:r>
            <a:r>
              <a:rPr sz="2600" dirty="0">
                <a:latin typeface="Century Schoolbook"/>
                <a:cs typeface="Century Schoolbook"/>
              </a:rPr>
              <a:t>recovery</a:t>
            </a:r>
            <a:r>
              <a:rPr sz="2600" spc="25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of</a:t>
            </a:r>
            <a:r>
              <a:rPr sz="2600" spc="-25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gold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entury Schoolbook"/>
                <a:cs typeface="Century Schoolbook"/>
              </a:rPr>
              <a:t>from</a:t>
            </a:r>
            <a:r>
              <a:rPr sz="2600" spc="-7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ores.</a:t>
            </a:r>
          </a:p>
          <a:p>
            <a:pPr marL="709613" indent="-696913">
              <a:lnSpc>
                <a:spcPct val="100000"/>
              </a:lnSpc>
              <a:spcBef>
                <a:spcPts val="2160"/>
              </a:spcBef>
              <a:buAutoNum type="romanLcParenBoth"/>
              <a:tabLst>
                <a:tab pos="739775" algn="l"/>
              </a:tabLst>
            </a:pPr>
            <a:r>
              <a:rPr sz="2600" dirty="0">
                <a:latin typeface="Century Schoolbook"/>
                <a:cs typeface="Century Schoolbook"/>
              </a:rPr>
              <a:t>Photography.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B1C692-5548-EDD1-04A5-767D8540176D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89909"/>
            <a:ext cx="22974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/>
              <a:t>SOURCES:-</a:t>
            </a:r>
            <a:endParaRPr sz="3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371600"/>
            <a:ext cx="7924800" cy="369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1965" algn="l"/>
              </a:tabLst>
            </a:pPr>
            <a:r>
              <a:rPr sz="2600" spc="-5" dirty="0">
                <a:latin typeface="Century Schoolbook"/>
                <a:cs typeface="Century Schoolbook"/>
              </a:rPr>
              <a:t>(i)</a:t>
            </a:r>
            <a:r>
              <a:rPr sz="2600" spc="-5" dirty="0">
                <a:latin typeface="Times New Roman"/>
                <a:cs typeface="Times New Roman"/>
              </a:rPr>
              <a:t>	</a:t>
            </a:r>
            <a:r>
              <a:rPr sz="2600" dirty="0">
                <a:latin typeface="Century Schoolbook"/>
                <a:cs typeface="Century Schoolbook"/>
              </a:rPr>
              <a:t>Seeds of </a:t>
            </a:r>
            <a:r>
              <a:rPr sz="2600" spc="-10" dirty="0">
                <a:latin typeface="Century Schoolbook"/>
                <a:cs typeface="Century Schoolbook"/>
              </a:rPr>
              <a:t>apple, </a:t>
            </a:r>
            <a:r>
              <a:rPr sz="2600" spc="-5" dirty="0">
                <a:latin typeface="Century Schoolbook"/>
                <a:cs typeface="Century Schoolbook"/>
              </a:rPr>
              <a:t>cherry, peach, apricot, </a:t>
            </a:r>
            <a:r>
              <a:rPr sz="2600" spc="-10" dirty="0">
                <a:latin typeface="Century Schoolbook"/>
                <a:cs typeface="Century Schoolbook"/>
              </a:rPr>
              <a:t>plum,</a:t>
            </a:r>
            <a:r>
              <a:rPr sz="2600" spc="55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jet</a:t>
            </a:r>
            <a:endParaRPr sz="2600" dirty="0">
              <a:latin typeface="Century Schoolbook"/>
              <a:cs typeface="Century School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17475" algn="just">
              <a:lnSpc>
                <a:spcPct val="100000"/>
              </a:lnSpc>
            </a:pPr>
            <a:r>
              <a:rPr sz="2600" spc="-5" dirty="0">
                <a:latin typeface="Century Schoolbook"/>
                <a:cs typeface="Century Schoolbook"/>
              </a:rPr>
              <a:t>berry bush and</a:t>
            </a:r>
            <a:r>
              <a:rPr sz="2600" spc="-15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Toyon.</a:t>
            </a:r>
            <a:endParaRPr sz="2600" dirty="0">
              <a:latin typeface="Century Schoolbook"/>
              <a:cs typeface="Century Schoolbook"/>
            </a:endParaRPr>
          </a:p>
          <a:p>
            <a:pPr marL="117475" marR="5080" indent="-13970" algn="just">
              <a:lnSpc>
                <a:spcPct val="200100"/>
              </a:lnSpc>
              <a:spcBef>
                <a:spcPts val="600"/>
              </a:spcBef>
            </a:pPr>
            <a:r>
              <a:rPr sz="2600" b="1" spc="-5" dirty="0">
                <a:latin typeface="Century Schoolbook"/>
                <a:cs typeface="Century Schoolbook"/>
              </a:rPr>
              <a:t>Fatal</a:t>
            </a:r>
            <a:r>
              <a:rPr sz="2600" spc="-5" dirty="0">
                <a:latin typeface="Century Schoolbook"/>
                <a:cs typeface="Century Schoolbook"/>
              </a:rPr>
              <a:t> </a:t>
            </a:r>
            <a:r>
              <a:rPr sz="2600" b="1" spc="-5" dirty="0">
                <a:latin typeface="Century Schoolbook"/>
                <a:cs typeface="Century Schoolbook"/>
              </a:rPr>
              <a:t>dose</a:t>
            </a:r>
            <a:r>
              <a:rPr sz="2600" spc="-5" dirty="0">
                <a:latin typeface="Century Schoolbook"/>
                <a:cs typeface="Century Schoolbook"/>
              </a:rPr>
              <a:t> </a:t>
            </a:r>
            <a:r>
              <a:rPr sz="2600" spc="-10" dirty="0">
                <a:latin typeface="Century Schoolbook"/>
                <a:cs typeface="Century Schoolbook"/>
              </a:rPr>
              <a:t>of </a:t>
            </a:r>
            <a:r>
              <a:rPr sz="2600" spc="-5" dirty="0">
                <a:latin typeface="Century Schoolbook"/>
                <a:cs typeface="Century Schoolbook"/>
              </a:rPr>
              <a:t>these seeds varies </a:t>
            </a:r>
            <a:r>
              <a:rPr sz="2600" dirty="0">
                <a:latin typeface="Century Schoolbook"/>
                <a:cs typeface="Century Schoolbook"/>
              </a:rPr>
              <a:t>from </a:t>
            </a:r>
            <a:r>
              <a:rPr sz="2600" b="1" spc="-5" dirty="0">
                <a:latin typeface="Century Schoolbook"/>
                <a:cs typeface="Century Schoolbook"/>
              </a:rPr>
              <a:t>5-25</a:t>
            </a:r>
            <a:r>
              <a:rPr sz="2600" spc="-5" dirty="0">
                <a:latin typeface="Century Schoolbook"/>
                <a:cs typeface="Century Schoolbook"/>
              </a:rPr>
              <a:t> </a:t>
            </a:r>
            <a:r>
              <a:rPr sz="2600" b="1" dirty="0">
                <a:latin typeface="Century Schoolbook"/>
                <a:cs typeface="Century Schoolbook"/>
              </a:rPr>
              <a:t>seeds</a:t>
            </a:r>
            <a:r>
              <a:rPr sz="2600" dirty="0">
                <a:latin typeface="Century Schoolbook"/>
                <a:cs typeface="Century Schoolbook"/>
              </a:rPr>
              <a:t>  for a </a:t>
            </a:r>
            <a:r>
              <a:rPr sz="2600" spc="-5" dirty="0">
                <a:latin typeface="Century Schoolbook"/>
                <a:cs typeface="Century Schoolbook"/>
              </a:rPr>
              <a:t>small child. </a:t>
            </a:r>
            <a:r>
              <a:rPr sz="2600" dirty="0">
                <a:latin typeface="Century Schoolbook"/>
                <a:cs typeface="Century Schoolbook"/>
              </a:rPr>
              <a:t>They </a:t>
            </a:r>
            <a:r>
              <a:rPr sz="2600" spc="-5" dirty="0">
                <a:latin typeface="Century Schoolbook"/>
                <a:cs typeface="Century Schoolbook"/>
              </a:rPr>
              <a:t>are </a:t>
            </a:r>
            <a:r>
              <a:rPr sz="2600" spc="-10" dirty="0">
                <a:latin typeface="Century Schoolbook"/>
                <a:cs typeface="Century Schoolbook"/>
              </a:rPr>
              <a:t>only dangerous </a:t>
            </a:r>
            <a:r>
              <a:rPr sz="2600" dirty="0">
                <a:latin typeface="Century Schoolbook"/>
                <a:cs typeface="Century Schoolbook"/>
              </a:rPr>
              <a:t>if </a:t>
            </a:r>
            <a:r>
              <a:rPr sz="2600" spc="-5" dirty="0">
                <a:latin typeface="Century Schoolbook"/>
                <a:cs typeface="Century Schoolbook"/>
              </a:rPr>
              <a:t>the  </a:t>
            </a:r>
            <a:r>
              <a:rPr sz="2600" dirty="0">
                <a:latin typeface="Century Schoolbook"/>
                <a:cs typeface="Century Schoolbook"/>
              </a:rPr>
              <a:t>seed </a:t>
            </a:r>
            <a:r>
              <a:rPr sz="2600" b="1" dirty="0">
                <a:latin typeface="Century Schoolbook"/>
                <a:cs typeface="Century Schoolbook"/>
              </a:rPr>
              <a:t>capsule</a:t>
            </a:r>
            <a:r>
              <a:rPr sz="2600" dirty="0">
                <a:latin typeface="Century Schoolbook"/>
                <a:cs typeface="Century Schoolbook"/>
              </a:rPr>
              <a:t> is</a:t>
            </a:r>
            <a:r>
              <a:rPr sz="2600" spc="-45" dirty="0">
                <a:latin typeface="Century Schoolbook"/>
                <a:cs typeface="Century Schoolbook"/>
              </a:rPr>
              <a:t> </a:t>
            </a:r>
            <a:r>
              <a:rPr sz="2600" b="1" spc="-5" dirty="0">
                <a:latin typeface="Century Schoolbook"/>
                <a:cs typeface="Century Schoolbook"/>
              </a:rPr>
              <a:t>broken</a:t>
            </a:r>
            <a:r>
              <a:rPr sz="2600" spc="-5" dirty="0">
                <a:latin typeface="Century Schoolbook"/>
                <a:cs typeface="Century Schoolbook"/>
              </a:rPr>
              <a:t>.</a:t>
            </a:r>
            <a:endParaRPr sz="26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4B4105-2954-5879-DA01-F345F087E088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655" y="589909"/>
            <a:ext cx="40303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/>
              <a:t>MODE </a:t>
            </a:r>
            <a:r>
              <a:rPr sz="3000" b="1" dirty="0"/>
              <a:t>OF</a:t>
            </a:r>
            <a:r>
              <a:rPr sz="3000" b="1" spc="-75" dirty="0"/>
              <a:t> </a:t>
            </a:r>
            <a:r>
              <a:rPr sz="3000" b="1" spc="-5" dirty="0"/>
              <a:t>ACTION:-</a:t>
            </a:r>
            <a:endParaRPr sz="3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329055"/>
            <a:ext cx="7848600" cy="438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Century Schoolbook"/>
                <a:cs typeface="Century Schoolbook"/>
              </a:rPr>
              <a:t>Cyanide poisons </a:t>
            </a:r>
            <a:r>
              <a:rPr sz="2600" spc="-5" dirty="0">
                <a:latin typeface="Century Schoolbook"/>
                <a:cs typeface="Century Schoolbook"/>
              </a:rPr>
              <a:t>by inhibiting the</a:t>
            </a:r>
            <a:r>
              <a:rPr sz="2600" spc="-20" dirty="0">
                <a:latin typeface="Century Schoolbook"/>
                <a:cs typeface="Century Schoolbook"/>
              </a:rPr>
              <a:t> </a:t>
            </a:r>
            <a:r>
              <a:rPr sz="2600" b="1" dirty="0">
                <a:latin typeface="Century Schoolbook"/>
                <a:cs typeface="Century Schoolbook"/>
              </a:rPr>
              <a:t>cytochrome</a:t>
            </a:r>
          </a:p>
          <a:p>
            <a:pPr marL="12700" marR="74930" algn="just">
              <a:lnSpc>
                <a:spcPct val="200000"/>
              </a:lnSpc>
            </a:pPr>
            <a:r>
              <a:rPr sz="2600" b="1" dirty="0">
                <a:latin typeface="Century Schoolbook"/>
                <a:cs typeface="Century Schoolbook"/>
              </a:rPr>
              <a:t>Oxidase</a:t>
            </a:r>
            <a:r>
              <a:rPr sz="2600" dirty="0">
                <a:latin typeface="Century Schoolbook"/>
                <a:cs typeface="Century Schoolbook"/>
              </a:rPr>
              <a:t> </a:t>
            </a:r>
            <a:r>
              <a:rPr sz="2600" b="1" spc="-5" dirty="0">
                <a:latin typeface="Century Schoolbook"/>
                <a:cs typeface="Century Schoolbook"/>
              </a:rPr>
              <a:t>system</a:t>
            </a:r>
            <a:r>
              <a:rPr sz="2600" spc="-5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for oxygen </a:t>
            </a:r>
            <a:r>
              <a:rPr sz="2600" spc="-5" dirty="0">
                <a:latin typeface="Century Schoolbook"/>
                <a:cs typeface="Century Schoolbook"/>
              </a:rPr>
              <a:t>utilization </a:t>
            </a:r>
            <a:r>
              <a:rPr sz="2600" dirty="0">
                <a:latin typeface="Century Schoolbook"/>
                <a:cs typeface="Century Schoolbook"/>
              </a:rPr>
              <a:t>in </a:t>
            </a:r>
            <a:r>
              <a:rPr sz="2600" spc="-5" dirty="0">
                <a:latin typeface="Century Schoolbook"/>
                <a:cs typeface="Century Schoolbook"/>
              </a:rPr>
              <a:t>the  cells. </a:t>
            </a:r>
            <a:r>
              <a:rPr sz="2600" dirty="0">
                <a:latin typeface="Century Schoolbook"/>
                <a:cs typeface="Century Schoolbook"/>
              </a:rPr>
              <a:t>Cyanide </a:t>
            </a:r>
            <a:r>
              <a:rPr sz="2600" spc="-5" dirty="0">
                <a:latin typeface="Century Schoolbook"/>
                <a:cs typeface="Century Schoolbook"/>
              </a:rPr>
              <a:t>first </a:t>
            </a:r>
            <a:r>
              <a:rPr sz="2600" dirty="0">
                <a:latin typeface="Century Schoolbook"/>
                <a:cs typeface="Century Schoolbook"/>
              </a:rPr>
              <a:t>causes a marked increase  in </a:t>
            </a:r>
            <a:r>
              <a:rPr sz="2600" b="1" spc="-5" dirty="0">
                <a:latin typeface="Century Schoolbook"/>
                <a:cs typeface="Century Schoolbook"/>
              </a:rPr>
              <a:t>respiration</a:t>
            </a:r>
            <a:r>
              <a:rPr sz="2600" spc="-5" dirty="0">
                <a:latin typeface="Century Schoolbook"/>
                <a:cs typeface="Century Schoolbook"/>
              </a:rPr>
              <a:t> by affecting chemoreceptor's </a:t>
            </a:r>
            <a:r>
              <a:rPr sz="2600" dirty="0">
                <a:latin typeface="Century Schoolbook"/>
                <a:cs typeface="Century Schoolbook"/>
              </a:rPr>
              <a:t>in  </a:t>
            </a:r>
            <a:r>
              <a:rPr sz="2600" spc="-5" dirty="0">
                <a:latin typeface="Century Schoolbook"/>
                <a:cs typeface="Century Schoolbook"/>
              </a:rPr>
              <a:t>the </a:t>
            </a:r>
            <a:r>
              <a:rPr sz="2600" dirty="0">
                <a:latin typeface="Century Schoolbook"/>
                <a:cs typeface="Century Schoolbook"/>
              </a:rPr>
              <a:t>carotid </a:t>
            </a:r>
            <a:r>
              <a:rPr sz="2600" spc="-5" dirty="0">
                <a:latin typeface="Century Schoolbook"/>
                <a:cs typeface="Century Schoolbook"/>
              </a:rPr>
              <a:t>body </a:t>
            </a:r>
            <a:r>
              <a:rPr sz="2600" dirty="0">
                <a:latin typeface="Century Schoolbook"/>
                <a:cs typeface="Century Schoolbook"/>
              </a:rPr>
              <a:t>and respiratory centre </a:t>
            </a:r>
            <a:r>
              <a:rPr sz="2600" spc="-5" dirty="0">
                <a:latin typeface="Century Schoolbook"/>
                <a:cs typeface="Century Schoolbook"/>
              </a:rPr>
              <a:t>and  then </a:t>
            </a:r>
            <a:r>
              <a:rPr sz="2600" b="1" dirty="0">
                <a:latin typeface="Century Schoolbook"/>
                <a:cs typeface="Century Schoolbook"/>
              </a:rPr>
              <a:t>paraly</a:t>
            </a:r>
            <a:r>
              <a:rPr lang="en-US" sz="2600" b="1" dirty="0">
                <a:latin typeface="Century Schoolbook"/>
                <a:cs typeface="Century Schoolbook"/>
              </a:rPr>
              <a:t>z</a:t>
            </a:r>
            <a:r>
              <a:rPr lang="en-US" sz="2600" dirty="0">
                <a:latin typeface="Century Schoolbook"/>
                <a:cs typeface="Century Schoolbook"/>
              </a:rPr>
              <a:t>e</a:t>
            </a:r>
            <a:r>
              <a:rPr sz="260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all</a:t>
            </a:r>
            <a:r>
              <a:rPr sz="2600" spc="-1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cells.</a:t>
            </a:r>
            <a:endParaRPr sz="26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C5AD14-5372-5BBF-BC57-141DD57BFBB0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659766"/>
            <a:ext cx="45948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/>
              <a:t>CLINICAL</a:t>
            </a:r>
            <a:r>
              <a:rPr sz="3000" b="1" spc="-30" dirty="0"/>
              <a:t> </a:t>
            </a:r>
            <a:r>
              <a:rPr sz="3000" b="1" spc="-10" dirty="0"/>
              <a:t>FINDINGS:-</a:t>
            </a:r>
            <a:endParaRPr sz="3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434738"/>
            <a:ext cx="7620000" cy="16132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0250" algn="l"/>
                <a:tab pos="2172335" algn="l"/>
                <a:tab pos="4451350" algn="l"/>
                <a:tab pos="4882515" algn="l"/>
                <a:tab pos="6406515" algn="l"/>
              </a:tabLst>
            </a:pPr>
            <a:r>
              <a:rPr sz="2600" dirty="0">
                <a:latin typeface="Century Schoolbook"/>
                <a:cs typeface="Century Schoolbook"/>
              </a:rPr>
              <a:t>The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entury Schoolbook"/>
                <a:cs typeface="Century Schoolbook"/>
              </a:rPr>
              <a:t>pr</a:t>
            </a:r>
            <a:r>
              <a:rPr sz="2600" spc="-10" dirty="0">
                <a:latin typeface="Century Schoolbook"/>
                <a:cs typeface="Century Schoolbook"/>
              </a:rPr>
              <a:t>i</a:t>
            </a:r>
            <a:r>
              <a:rPr sz="2600" dirty="0">
                <a:latin typeface="Century Schoolbook"/>
                <a:cs typeface="Century Schoolbook"/>
              </a:rPr>
              <a:t>nc</a:t>
            </a:r>
            <a:r>
              <a:rPr sz="2600" spc="-15" dirty="0">
                <a:latin typeface="Century Schoolbook"/>
                <a:cs typeface="Century Schoolbook"/>
              </a:rPr>
              <a:t>i</a:t>
            </a:r>
            <a:r>
              <a:rPr sz="2600" spc="-5" dirty="0">
                <a:latin typeface="Century Schoolbook"/>
                <a:cs typeface="Century Schoolbook"/>
              </a:rPr>
              <a:t>pa</a:t>
            </a:r>
            <a:r>
              <a:rPr sz="2600" dirty="0">
                <a:latin typeface="Century Schoolbook"/>
                <a:cs typeface="Century Schoolbook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m</a:t>
            </a:r>
            <a:r>
              <a:rPr sz="2600" spc="-15" dirty="0">
                <a:latin typeface="Century Schoolbook"/>
                <a:cs typeface="Century Schoolbook"/>
              </a:rPr>
              <a:t>a</a:t>
            </a:r>
            <a:r>
              <a:rPr sz="2600" dirty="0">
                <a:latin typeface="Century Schoolbook"/>
                <a:cs typeface="Century Schoolbook"/>
              </a:rPr>
              <a:t>nifes</a:t>
            </a:r>
            <a:r>
              <a:rPr sz="2600" spc="5" dirty="0">
                <a:latin typeface="Century Schoolbook"/>
                <a:cs typeface="Century Schoolbook"/>
              </a:rPr>
              <a:t>t</a:t>
            </a:r>
            <a:r>
              <a:rPr sz="2600" spc="-5" dirty="0">
                <a:latin typeface="Century Schoolbook"/>
                <a:cs typeface="Century Schoolbook"/>
              </a:rPr>
              <a:t>atio</a:t>
            </a:r>
            <a:r>
              <a:rPr sz="2600" spc="-15" dirty="0">
                <a:latin typeface="Century Schoolbook"/>
                <a:cs typeface="Century Schoolbook"/>
              </a:rPr>
              <a:t>n</a:t>
            </a:r>
            <a:r>
              <a:rPr sz="2600" dirty="0">
                <a:latin typeface="Century Schoolbook"/>
                <a:cs typeface="Century Schoolbook"/>
              </a:rPr>
              <a:t>s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Century Schoolbook"/>
                <a:cs typeface="Century Schoolbook"/>
              </a:rPr>
              <a:t>o</a:t>
            </a:r>
            <a:r>
              <a:rPr sz="2600" dirty="0">
                <a:latin typeface="Century Schoolbook"/>
                <a:cs typeface="Century Schoolbook"/>
              </a:rPr>
              <a:t>f</a:t>
            </a:r>
            <a:r>
              <a:rPr lang="en-US" sz="260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po</a:t>
            </a:r>
            <a:r>
              <a:rPr sz="2600" spc="-15" dirty="0">
                <a:latin typeface="Century Schoolbook"/>
                <a:cs typeface="Century Schoolbook"/>
              </a:rPr>
              <a:t>i</a:t>
            </a:r>
            <a:r>
              <a:rPr sz="2600" dirty="0">
                <a:latin typeface="Century Schoolbook"/>
                <a:cs typeface="Century Schoolbook"/>
              </a:rPr>
              <a:t>so</a:t>
            </a:r>
            <a:r>
              <a:rPr sz="2600" spc="-10" dirty="0">
                <a:latin typeface="Century Schoolbook"/>
                <a:cs typeface="Century Schoolbook"/>
              </a:rPr>
              <a:t>n</a:t>
            </a:r>
            <a:r>
              <a:rPr sz="2600" dirty="0">
                <a:latin typeface="Century Schoolbook"/>
                <a:cs typeface="Century Schoolbook"/>
              </a:rPr>
              <a:t>ing</a:t>
            </a:r>
            <a:r>
              <a:rPr lang="en-US" sz="260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with</a:t>
            </a:r>
          </a:p>
          <a:p>
            <a:pPr marL="32384" marR="6985">
              <a:lnSpc>
                <a:spcPct val="150000"/>
              </a:lnSpc>
              <a:tabLst>
                <a:tab pos="1002665" algn="l"/>
                <a:tab pos="2795905" algn="l"/>
                <a:tab pos="3470910" algn="l"/>
                <a:tab pos="4439285" algn="l"/>
                <a:tab pos="6297930" algn="l"/>
              </a:tabLst>
            </a:pPr>
            <a:r>
              <a:rPr lang="en-US" sz="2600" spc="-5" dirty="0">
                <a:latin typeface="Century Schoolbook"/>
                <a:cs typeface="Century Schoolbook"/>
              </a:rPr>
              <a:t>t</a:t>
            </a:r>
            <a:r>
              <a:rPr sz="2600" spc="-5" dirty="0">
                <a:latin typeface="Century Schoolbook"/>
                <a:cs typeface="Century Schoolbook"/>
              </a:rPr>
              <a:t>hes</a:t>
            </a:r>
            <a:r>
              <a:rPr sz="2600" dirty="0">
                <a:latin typeface="Century Schoolbook"/>
                <a:cs typeface="Century Schoolbook"/>
              </a:rPr>
              <a:t>e</a:t>
            </a:r>
            <a:r>
              <a:rPr lang="en-US" sz="26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compo</a:t>
            </a:r>
            <a:r>
              <a:rPr sz="2600" spc="-10" dirty="0">
                <a:latin typeface="Century Schoolbook"/>
                <a:cs typeface="Century Schoolbook"/>
              </a:rPr>
              <a:t>u</a:t>
            </a:r>
            <a:r>
              <a:rPr sz="2600" dirty="0">
                <a:latin typeface="Century Schoolbook"/>
                <a:cs typeface="Century Schoolbook"/>
              </a:rPr>
              <a:t>nds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entury Schoolbook"/>
                <a:cs typeface="Century Schoolbook"/>
              </a:rPr>
              <a:t>a</a:t>
            </a:r>
            <a:r>
              <a:rPr sz="2600" spc="-15" dirty="0">
                <a:latin typeface="Century Schoolbook"/>
                <a:cs typeface="Century Schoolbook"/>
              </a:rPr>
              <a:t>r</a:t>
            </a:r>
            <a:r>
              <a:rPr sz="2600" dirty="0">
                <a:latin typeface="Century Schoolbook"/>
                <a:cs typeface="Century Schoolbook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dirty="0">
                <a:latin typeface="Century Schoolbook"/>
                <a:cs typeface="Century Schoolbook"/>
              </a:rPr>
              <a:t>rap</a:t>
            </a:r>
            <a:r>
              <a:rPr sz="2600" spc="-10" dirty="0">
                <a:latin typeface="Century Schoolbook"/>
                <a:cs typeface="Century Schoolbook"/>
              </a:rPr>
              <a:t>i</a:t>
            </a:r>
            <a:r>
              <a:rPr sz="2600" dirty="0">
                <a:latin typeface="Century Schoolbook"/>
                <a:cs typeface="Century Schoolbook"/>
              </a:rPr>
              <a:t>d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Century Schoolbook"/>
                <a:cs typeface="Century Schoolbook"/>
              </a:rPr>
              <a:t>r</a:t>
            </a:r>
            <a:r>
              <a:rPr sz="2600" dirty="0">
                <a:latin typeface="Century Schoolbook"/>
                <a:cs typeface="Century Schoolbook"/>
              </a:rPr>
              <a:t>esp</a:t>
            </a:r>
            <a:r>
              <a:rPr sz="2600" spc="-15" dirty="0">
                <a:latin typeface="Century Schoolbook"/>
                <a:cs typeface="Century Schoolbook"/>
              </a:rPr>
              <a:t>i</a:t>
            </a:r>
            <a:r>
              <a:rPr sz="2600" dirty="0">
                <a:latin typeface="Century Schoolbook"/>
                <a:cs typeface="Century Schoolbook"/>
              </a:rPr>
              <a:t>ratio</a:t>
            </a:r>
            <a:r>
              <a:rPr sz="2600" spc="-15" dirty="0">
                <a:latin typeface="Century Schoolbook"/>
                <a:cs typeface="Century Schoolbook"/>
              </a:rPr>
              <a:t>n</a:t>
            </a:r>
            <a:r>
              <a:rPr sz="2600" dirty="0">
                <a:latin typeface="Century Schoolbook"/>
                <a:cs typeface="Century Schoolbook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Century Schoolbook"/>
                <a:cs typeface="Century Schoolbook"/>
              </a:rPr>
              <a:t>blood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pressure </a:t>
            </a:r>
            <a:r>
              <a:rPr sz="2600" dirty="0">
                <a:latin typeface="Century Schoolbook"/>
                <a:cs typeface="Century Schoolbook"/>
              </a:rPr>
              <a:t>fall, convulsions </a:t>
            </a:r>
            <a:r>
              <a:rPr sz="2600" spc="-5" dirty="0">
                <a:latin typeface="Century Schoolbook"/>
                <a:cs typeface="Century Schoolbook"/>
              </a:rPr>
              <a:t>and</a:t>
            </a:r>
            <a:r>
              <a:rPr sz="2600" spc="-8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coma.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02F5CD-FEBD-4104-C57D-C8B52B03011C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66110"/>
            <a:ext cx="52139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3925" algn="l"/>
              </a:tabLst>
            </a:pPr>
            <a:r>
              <a:rPr sz="3000" b="1" spc="-5" dirty="0"/>
              <a:t>(A)</a:t>
            </a:r>
            <a:r>
              <a:rPr sz="3000" b="1" spc="-5" dirty="0">
                <a:latin typeface="Times New Roman"/>
                <a:cs typeface="Times New Roman"/>
              </a:rPr>
              <a:t>	</a:t>
            </a:r>
            <a:r>
              <a:rPr sz="3000" b="1" spc="-5" dirty="0"/>
              <a:t>ACUTE</a:t>
            </a:r>
            <a:r>
              <a:rPr sz="3000" b="1" spc="-40" dirty="0"/>
              <a:t> </a:t>
            </a:r>
            <a:r>
              <a:rPr sz="3000" b="1" spc="-5" dirty="0"/>
              <a:t>POISONING:-</a:t>
            </a:r>
            <a:endParaRPr sz="300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524000"/>
            <a:ext cx="5598160" cy="2875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entury Schoolbook"/>
                <a:cs typeface="Century Schoolbook"/>
              </a:rPr>
              <a:t>If the dose </a:t>
            </a:r>
            <a:r>
              <a:rPr sz="2400" b="1" spc="-5" dirty="0">
                <a:latin typeface="Century Schoolbook"/>
                <a:cs typeface="Century Schoolbook"/>
              </a:rPr>
              <a:t>is large, </a:t>
            </a:r>
            <a:r>
              <a:rPr sz="2400" b="1" dirty="0">
                <a:latin typeface="Century Schoolbook"/>
                <a:cs typeface="Century Schoolbook"/>
              </a:rPr>
              <a:t>then there </a:t>
            </a:r>
            <a:r>
              <a:rPr sz="2400" b="1" spc="-5" dirty="0">
                <a:latin typeface="Century Schoolbook"/>
                <a:cs typeface="Century Schoolbook"/>
              </a:rPr>
              <a:t>is</a:t>
            </a:r>
            <a:r>
              <a:rPr sz="2400" b="1" spc="-90" dirty="0">
                <a:latin typeface="Century Schoolbook"/>
                <a:cs typeface="Century Schoolbook"/>
              </a:rPr>
              <a:t> </a:t>
            </a:r>
            <a:r>
              <a:rPr sz="2400" b="1" spc="-5" dirty="0">
                <a:latin typeface="Century Schoolbook"/>
                <a:cs typeface="Century Schoolbook"/>
              </a:rPr>
              <a:t>:</a:t>
            </a:r>
            <a:endParaRPr sz="2400" dirty="0">
              <a:latin typeface="Century Schoolbook"/>
              <a:cs typeface="Century School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buAutoNum type="romanLcParenBoth"/>
              <a:tabLst>
                <a:tab pos="927100" algn="l"/>
                <a:tab pos="927735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Immediate</a:t>
            </a:r>
            <a:r>
              <a:rPr sz="2400" spc="-1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unconsciousness.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Century Schoolbook"/>
              <a:buAutoNum type="romanLcParenBoth"/>
            </a:pPr>
            <a:endParaRPr sz="3000" dirty="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buAutoNum type="romanLcParenBoth"/>
              <a:tabLst>
                <a:tab pos="927100" algn="l"/>
                <a:tab pos="927735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Convulsions.</a:t>
            </a:r>
            <a:endParaRPr sz="2400" dirty="0">
              <a:latin typeface="Century Schoolbook"/>
              <a:cs typeface="Century Schoolbook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entury Schoolbook"/>
              <a:buAutoNum type="romanLcParenBoth"/>
            </a:pPr>
            <a:endParaRPr sz="3000" dirty="0">
              <a:latin typeface="Times New Roman"/>
              <a:cs typeface="Times New Roman"/>
            </a:endParaRPr>
          </a:p>
          <a:p>
            <a:pPr marL="927100" indent="-915035">
              <a:lnSpc>
                <a:spcPct val="100000"/>
              </a:lnSpc>
              <a:buAutoNum type="romanLcParenBoth"/>
              <a:tabLst>
                <a:tab pos="927100" algn="l"/>
                <a:tab pos="927735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death </a:t>
            </a:r>
            <a:r>
              <a:rPr sz="2400" dirty="0">
                <a:latin typeface="Century Schoolbook"/>
                <a:cs typeface="Century Schoolbook"/>
              </a:rPr>
              <a:t>within </a:t>
            </a:r>
            <a:r>
              <a:rPr sz="2400" spc="-5" dirty="0">
                <a:latin typeface="Century Schoolbook"/>
                <a:cs typeface="Century Schoolbook"/>
              </a:rPr>
              <a:t>1-15</a:t>
            </a:r>
            <a:r>
              <a:rPr sz="2400" spc="-4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minutes.</a:t>
            </a:r>
            <a:endParaRPr sz="24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9C2BF8-7AAA-CFB7-F752-FDB4C73936EF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304800"/>
            <a:ext cx="7846060" cy="6220806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-635">
              <a:lnSpc>
                <a:spcPct val="117000"/>
              </a:lnSpc>
              <a:spcBef>
                <a:spcPts val="190"/>
              </a:spcBef>
            </a:pP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INGESTION, 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INHALATION OR ABSORPTION THROUGH  THE SKIN </a:t>
            </a:r>
            <a:r>
              <a:rPr sz="2400" b="1" spc="10" dirty="0">
                <a:solidFill>
                  <a:schemeClr val="accent6"/>
                </a:solidFill>
                <a:latin typeface="Century Schoolbook"/>
                <a:cs typeface="Century Schoolbook"/>
              </a:rPr>
              <a:t>CAUSES</a:t>
            </a:r>
            <a:r>
              <a:rPr sz="2400" b="1" spc="370" dirty="0">
                <a:solidFill>
                  <a:schemeClr val="accent6"/>
                </a:solidFill>
                <a:latin typeface="Century Schoolbook"/>
                <a:cs typeface="Century Schoolbook"/>
              </a:rPr>
              <a:t> 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FOLLOWING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SYMPTOMS:-</a:t>
            </a:r>
            <a:endParaRPr sz="2400" b="1" dirty="0">
              <a:solidFill>
                <a:schemeClr val="accent6"/>
              </a:solidFill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2045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Century Schoolbook"/>
                <a:cs typeface="Century Schoolbook"/>
              </a:rPr>
              <a:t>Dizziness.</a:t>
            </a: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Century Schoolbook"/>
                <a:cs typeface="Century Schoolbook"/>
              </a:rPr>
              <a:t>Increased</a:t>
            </a:r>
            <a:r>
              <a:rPr sz="2600" spc="-2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respiration.</a:t>
            </a:r>
            <a:endParaRPr sz="26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Century Schoolbook"/>
                <a:cs typeface="Century Schoolbook"/>
              </a:rPr>
              <a:t>Vomiting.</a:t>
            </a:r>
            <a:endParaRPr sz="26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Century Schoolbook"/>
                <a:cs typeface="Century Schoolbook"/>
              </a:rPr>
              <a:t>Flushing </a:t>
            </a:r>
            <a:r>
              <a:rPr sz="2600" dirty="0">
                <a:latin typeface="Century Schoolbook"/>
                <a:cs typeface="Century Schoolbook"/>
              </a:rPr>
              <a:t>of</a:t>
            </a:r>
            <a:r>
              <a:rPr sz="2600" spc="-3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face.</a:t>
            </a: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Century Schoolbook"/>
                <a:cs typeface="Century Schoolbook"/>
              </a:rPr>
              <a:t>headache.</a:t>
            </a: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Century Schoolbook"/>
                <a:cs typeface="Century Schoolbook"/>
              </a:rPr>
              <a:t>drowsiness.</a:t>
            </a:r>
            <a:endParaRPr sz="26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Century Schoolbook"/>
                <a:cs typeface="Century Schoolbook"/>
              </a:rPr>
              <a:t>drop </a:t>
            </a:r>
            <a:r>
              <a:rPr sz="2600" dirty="0">
                <a:latin typeface="Century Schoolbook"/>
                <a:cs typeface="Century Schoolbook"/>
              </a:rPr>
              <a:t>in </a:t>
            </a:r>
            <a:r>
              <a:rPr sz="2600" spc="-5" dirty="0">
                <a:latin typeface="Century Schoolbook"/>
                <a:cs typeface="Century Schoolbook"/>
              </a:rPr>
              <a:t>blood</a:t>
            </a:r>
            <a:r>
              <a:rPr sz="2600" spc="-5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pressure</a:t>
            </a:r>
            <a:endParaRPr sz="26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Century Schoolbook"/>
                <a:cs typeface="Century Schoolbook"/>
              </a:rPr>
              <a:t>rapid</a:t>
            </a:r>
            <a:r>
              <a:rPr sz="2600" spc="-25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pulse.</a:t>
            </a:r>
            <a:endParaRPr sz="2600" dirty="0">
              <a:latin typeface="Century Schoolbook"/>
              <a:cs typeface="Century Schoolbook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Century Schoolbook"/>
                <a:cs typeface="Century Schoolbook"/>
              </a:rPr>
              <a:t>unconsciousness.</a:t>
            </a: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Century Schoolbook"/>
                <a:cs typeface="Century Schoolbook"/>
              </a:rPr>
              <a:t>convulsions.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DF22F6-D3E5-05BB-2587-27F98334AB77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465" y="80480"/>
            <a:ext cx="255333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/>
              <a:t>F</a:t>
            </a:r>
            <a:r>
              <a:rPr b="1" dirty="0"/>
              <a:t>ATAL</a:t>
            </a:r>
            <a:r>
              <a:rPr b="1" spc="110" dirty="0"/>
              <a:t> </a:t>
            </a:r>
            <a:r>
              <a:rPr sz="3000" b="1" spc="-5" dirty="0"/>
              <a:t>D</a:t>
            </a:r>
            <a:r>
              <a:rPr b="1" spc="-5" dirty="0"/>
              <a:t>OSE</a:t>
            </a:r>
            <a:r>
              <a:rPr sz="3000" b="1" spc="-5" dirty="0"/>
              <a:t>:-</a:t>
            </a:r>
            <a:endParaRPr sz="3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143000"/>
            <a:ext cx="7772400" cy="49494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5"/>
              </a:spcBef>
            </a:pPr>
            <a:r>
              <a:rPr sz="2400" spc="-5" dirty="0">
                <a:latin typeface="Century Schoolbook"/>
                <a:cs typeface="Century Schoolbook"/>
              </a:rPr>
              <a:t>50-60 </a:t>
            </a:r>
            <a:r>
              <a:rPr sz="2400" dirty="0">
                <a:latin typeface="Century Schoolbook"/>
                <a:cs typeface="Century Schoolbook"/>
              </a:rPr>
              <a:t>mg of </a:t>
            </a:r>
            <a:r>
              <a:rPr sz="2400" spc="-5" dirty="0">
                <a:latin typeface="Century Schoolbook"/>
                <a:cs typeface="Century Schoolbook"/>
              </a:rPr>
              <a:t>pure </a:t>
            </a:r>
            <a:r>
              <a:rPr sz="2400" spc="-10" dirty="0">
                <a:latin typeface="Century Schoolbook"/>
                <a:cs typeface="Century Schoolbook"/>
              </a:rPr>
              <a:t>acid, </a:t>
            </a:r>
            <a:r>
              <a:rPr sz="2400" spc="-5" dirty="0">
                <a:latin typeface="Century Schoolbook"/>
                <a:cs typeface="Century Schoolbook"/>
              </a:rPr>
              <a:t>30 </a:t>
            </a:r>
            <a:r>
              <a:rPr sz="2400" spc="-10" dirty="0">
                <a:latin typeface="Century Schoolbook"/>
                <a:cs typeface="Century Schoolbook"/>
              </a:rPr>
              <a:t>drops of pharmacopoeial  </a:t>
            </a:r>
            <a:r>
              <a:rPr sz="2400" spc="-5" dirty="0">
                <a:latin typeface="Century Schoolbook"/>
                <a:cs typeface="Century Schoolbook"/>
              </a:rPr>
              <a:t>preparation, 60 drops </a:t>
            </a:r>
            <a:r>
              <a:rPr sz="2400" spc="-10" dirty="0">
                <a:latin typeface="Century Schoolbook"/>
                <a:cs typeface="Century Schoolbook"/>
              </a:rPr>
              <a:t>of </a:t>
            </a:r>
            <a:r>
              <a:rPr sz="2400" spc="-5" dirty="0">
                <a:latin typeface="Century Schoolbook"/>
                <a:cs typeface="Century Schoolbook"/>
              </a:rPr>
              <a:t>crude </a:t>
            </a:r>
            <a:r>
              <a:rPr sz="2400" dirty="0">
                <a:latin typeface="Century Schoolbook"/>
                <a:cs typeface="Century Schoolbook"/>
              </a:rPr>
              <a:t>oil of </a:t>
            </a:r>
            <a:r>
              <a:rPr sz="2400" spc="-5" dirty="0">
                <a:latin typeface="Century Schoolbook"/>
                <a:cs typeface="Century Schoolbook"/>
              </a:rPr>
              <a:t>bitter almonds,  and 200 </a:t>
            </a:r>
            <a:r>
              <a:rPr sz="2400" dirty="0">
                <a:latin typeface="Century Schoolbook"/>
                <a:cs typeface="Century Schoolbook"/>
              </a:rPr>
              <a:t>mg of </a:t>
            </a:r>
            <a:r>
              <a:rPr sz="2400" spc="-5" dirty="0">
                <a:latin typeface="Century Schoolbook"/>
                <a:cs typeface="Century Schoolbook"/>
              </a:rPr>
              <a:t>potassium</a:t>
            </a:r>
            <a:r>
              <a:rPr sz="2400" spc="-1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cyanide.</a:t>
            </a:r>
            <a:endParaRPr sz="2400" dirty="0">
              <a:latin typeface="Century Schoolbook"/>
              <a:cs typeface="Century School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b="1" spc="-5" dirty="0">
                <a:latin typeface="Century Schoolbook"/>
                <a:cs typeface="Century Schoolbook"/>
              </a:rPr>
              <a:t>F</a:t>
            </a:r>
            <a:r>
              <a:rPr sz="2400" b="1" spc="-5" dirty="0">
                <a:latin typeface="Century Schoolbook"/>
                <a:cs typeface="Century Schoolbook"/>
              </a:rPr>
              <a:t>ATAL</a:t>
            </a:r>
            <a:r>
              <a:rPr sz="2400" b="1" spc="-55" dirty="0">
                <a:latin typeface="Century Schoolbook"/>
                <a:cs typeface="Century Schoolbook"/>
              </a:rPr>
              <a:t> </a:t>
            </a:r>
            <a:r>
              <a:rPr sz="2800" b="1" dirty="0">
                <a:latin typeface="Century Schoolbook"/>
                <a:cs typeface="Century Schoolbook"/>
              </a:rPr>
              <a:t>P</a:t>
            </a:r>
            <a:r>
              <a:rPr sz="2400" b="1" dirty="0">
                <a:latin typeface="Century Schoolbook"/>
                <a:cs typeface="Century Schoolbook"/>
              </a:rPr>
              <a:t>ERIOD</a:t>
            </a:r>
            <a:r>
              <a:rPr sz="2800" b="1" dirty="0">
                <a:latin typeface="Century Schoolbook"/>
                <a:cs typeface="Century Schoolbook"/>
              </a:rPr>
              <a:t>:-</a:t>
            </a:r>
            <a:endParaRPr sz="2800" dirty="0">
              <a:latin typeface="Century Schoolbook"/>
              <a:cs typeface="Century Schoolbook"/>
            </a:endParaRPr>
          </a:p>
          <a:p>
            <a:pPr marL="12700" marR="6350" algn="just">
              <a:lnSpc>
                <a:spcPct val="150000"/>
              </a:lnSpc>
              <a:spcBef>
                <a:spcPts val="55"/>
              </a:spcBef>
            </a:pPr>
            <a:r>
              <a:rPr sz="2400" spc="-5" dirty="0">
                <a:latin typeface="Century Schoolbook"/>
                <a:cs typeface="Century Schoolbook"/>
              </a:rPr>
              <a:t>In </a:t>
            </a:r>
            <a:r>
              <a:rPr sz="2400" dirty="0">
                <a:latin typeface="Century Schoolbook"/>
                <a:cs typeface="Century Schoolbook"/>
              </a:rPr>
              <a:t>some </a:t>
            </a:r>
            <a:r>
              <a:rPr sz="2400" spc="-5" dirty="0">
                <a:latin typeface="Century Schoolbook"/>
                <a:cs typeface="Century Schoolbook"/>
              </a:rPr>
              <a:t>cases death </a:t>
            </a:r>
            <a:r>
              <a:rPr sz="2400" dirty="0">
                <a:latin typeface="Century Schoolbook"/>
                <a:cs typeface="Century Schoolbook"/>
              </a:rPr>
              <a:t>is </a:t>
            </a:r>
            <a:r>
              <a:rPr sz="2400" spc="-5" dirty="0">
                <a:latin typeface="Century Schoolbook"/>
                <a:cs typeface="Century Schoolbook"/>
              </a:rPr>
              <a:t>immediate but </a:t>
            </a:r>
            <a:r>
              <a:rPr sz="2400" spc="-10" dirty="0">
                <a:latin typeface="Century Schoolbook"/>
                <a:cs typeface="Century Schoolbook"/>
              </a:rPr>
              <a:t>the average  </a:t>
            </a:r>
            <a:r>
              <a:rPr sz="2400" spc="-5" dirty="0">
                <a:latin typeface="Century Schoolbook"/>
                <a:cs typeface="Century Schoolbook"/>
              </a:rPr>
              <a:t>period may be taken as </a:t>
            </a:r>
            <a:r>
              <a:rPr sz="2400" spc="-10" dirty="0">
                <a:latin typeface="Century Schoolbook"/>
                <a:cs typeface="Century Schoolbook"/>
              </a:rPr>
              <a:t>about </a:t>
            </a:r>
            <a:r>
              <a:rPr sz="2400" spc="-5" dirty="0">
                <a:latin typeface="Century Schoolbook"/>
                <a:cs typeface="Century Schoolbook"/>
              </a:rPr>
              <a:t>2-10 minutes </a:t>
            </a:r>
            <a:r>
              <a:rPr sz="2400" dirty="0">
                <a:latin typeface="Century Schoolbook"/>
                <a:cs typeface="Century Schoolbook"/>
              </a:rPr>
              <a:t>for  </a:t>
            </a:r>
            <a:r>
              <a:rPr sz="2400" spc="-10" dirty="0">
                <a:latin typeface="Century Schoolbook"/>
                <a:cs typeface="Century Schoolbook"/>
              </a:rPr>
              <a:t>hydrocyanic </a:t>
            </a:r>
            <a:r>
              <a:rPr sz="2400" spc="-5" dirty="0">
                <a:latin typeface="Century Schoolbook"/>
                <a:cs typeface="Century Schoolbook"/>
              </a:rPr>
              <a:t>acid </a:t>
            </a:r>
            <a:r>
              <a:rPr sz="2400" spc="-10" dirty="0">
                <a:latin typeface="Century Schoolbook"/>
                <a:cs typeface="Century Schoolbook"/>
              </a:rPr>
              <a:t>and </a:t>
            </a:r>
            <a:r>
              <a:rPr sz="2400" spc="-5" dirty="0">
                <a:latin typeface="Century Schoolbook"/>
                <a:cs typeface="Century Schoolbook"/>
              </a:rPr>
              <a:t>30 minutes </a:t>
            </a:r>
            <a:r>
              <a:rPr sz="2400" dirty="0">
                <a:latin typeface="Century Schoolbook"/>
                <a:cs typeface="Century Schoolbook"/>
              </a:rPr>
              <a:t>for </a:t>
            </a:r>
            <a:r>
              <a:rPr sz="2400" spc="-5" dirty="0">
                <a:latin typeface="Century Schoolbook"/>
                <a:cs typeface="Century Schoolbook"/>
              </a:rPr>
              <a:t>sodium </a:t>
            </a:r>
            <a:r>
              <a:rPr sz="2400" dirty="0">
                <a:latin typeface="Century Schoolbook"/>
                <a:cs typeface="Century Schoolbook"/>
              </a:rPr>
              <a:t>or  </a:t>
            </a:r>
            <a:r>
              <a:rPr sz="2400" spc="-5" dirty="0">
                <a:latin typeface="Century Schoolbook"/>
                <a:cs typeface="Century Schoolbook"/>
              </a:rPr>
              <a:t>potassium</a:t>
            </a:r>
            <a:r>
              <a:rPr sz="2400" spc="-2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cyanide.</a:t>
            </a:r>
            <a:endParaRPr sz="24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35A34C-D755-8257-831A-87A843A3DEB2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292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Motto</a:t>
            </a:r>
            <a:r>
              <a:rPr spc="-110" dirty="0"/>
              <a:t> </a:t>
            </a:r>
            <a:r>
              <a:rPr spc="-40" dirty="0"/>
              <a:t>of</a:t>
            </a:r>
            <a:r>
              <a:rPr spc="-110" dirty="0"/>
              <a:t> </a:t>
            </a:r>
            <a:r>
              <a:rPr spc="-25" dirty="0"/>
              <a:t>RMU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3617" y="1082347"/>
            <a:ext cx="4620004" cy="475517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6AAC27A2-C062-493C-A668-452CF3F8E4F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13404"/>
            <a:ext cx="487743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CHRONIC</a:t>
            </a:r>
            <a:r>
              <a:rPr sz="3000" spc="-10" dirty="0"/>
              <a:t> </a:t>
            </a:r>
            <a:r>
              <a:rPr sz="3000" spc="-5" dirty="0"/>
              <a:t>POISONING:-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219200"/>
            <a:ext cx="7204709" cy="3598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sz="2400" b="1" dirty="0">
                <a:latin typeface="Century Schoolbook"/>
                <a:cs typeface="Century Schoolbook"/>
              </a:rPr>
              <a:t>Repeated </a:t>
            </a:r>
            <a:r>
              <a:rPr sz="2400" b="1" spc="-5" dirty="0">
                <a:latin typeface="Century Schoolbook"/>
                <a:cs typeface="Century Schoolbook"/>
              </a:rPr>
              <a:t>inhalation </a:t>
            </a:r>
            <a:r>
              <a:rPr sz="2400" b="1" dirty="0">
                <a:latin typeface="Century Schoolbook"/>
                <a:cs typeface="Century Schoolbook"/>
              </a:rPr>
              <a:t>of </a:t>
            </a:r>
            <a:r>
              <a:rPr sz="2400" b="1" spc="-5" dirty="0">
                <a:latin typeface="Century Schoolbook"/>
                <a:cs typeface="Century Schoolbook"/>
              </a:rPr>
              <a:t>small </a:t>
            </a:r>
            <a:r>
              <a:rPr sz="2400" b="1" dirty="0">
                <a:latin typeface="Century Schoolbook"/>
                <a:cs typeface="Century Schoolbook"/>
              </a:rPr>
              <a:t>amount</a:t>
            </a:r>
            <a:r>
              <a:rPr sz="2400" b="1" spc="-30" dirty="0">
                <a:latin typeface="Century Schoolbook"/>
                <a:cs typeface="Century Schoolbook"/>
              </a:rPr>
              <a:t> </a:t>
            </a:r>
            <a:r>
              <a:rPr sz="2400" b="1" spc="-5" dirty="0">
                <a:latin typeface="Century Schoolbook"/>
                <a:cs typeface="Century Schoolbook"/>
              </a:rPr>
              <a:t>causes:-</a:t>
            </a:r>
            <a:endParaRPr sz="2400" dirty="0">
              <a:latin typeface="Century Schoolbook"/>
              <a:cs typeface="Century Schoolbook"/>
            </a:endParaRPr>
          </a:p>
          <a:p>
            <a:pPr marL="584200" indent="-572135">
              <a:lnSpc>
                <a:spcPct val="150000"/>
              </a:lnSpc>
              <a:spcBef>
                <a:spcPts val="2570"/>
              </a:spcBef>
              <a:buClr>
                <a:srgbClr val="FE8537"/>
              </a:buClr>
              <a:buSzPct val="68750"/>
              <a:buAutoNum type="romanLcPeriod"/>
              <a:tabLst>
                <a:tab pos="584200" algn="l"/>
                <a:tab pos="584835" algn="l"/>
              </a:tabLst>
            </a:pPr>
            <a:r>
              <a:rPr lang="en-US" sz="2400" spc="-5" dirty="0">
                <a:latin typeface="Century Schoolbook"/>
                <a:cs typeface="Century Schoolbook"/>
              </a:rPr>
              <a:t>Dizziness.</a:t>
            </a:r>
            <a:endParaRPr lang="en-US" sz="3000" dirty="0">
              <a:latin typeface="Times New Roman"/>
              <a:cs typeface="Times New Roman"/>
            </a:endParaRPr>
          </a:p>
          <a:p>
            <a:pPr marL="584200" indent="-572135">
              <a:lnSpc>
                <a:spcPct val="150000"/>
              </a:lnSpc>
              <a:buClr>
                <a:srgbClr val="FE8537"/>
              </a:buClr>
              <a:buSzPct val="68750"/>
              <a:buAutoNum type="romanLcPeriod"/>
              <a:tabLst>
                <a:tab pos="584200" algn="l"/>
                <a:tab pos="584835" algn="l"/>
              </a:tabLst>
            </a:pPr>
            <a:r>
              <a:rPr lang="en-US" sz="2400" dirty="0">
                <a:latin typeface="Century Schoolbook"/>
                <a:cs typeface="Century Schoolbook"/>
              </a:rPr>
              <a:t>Weakness.</a:t>
            </a:r>
            <a:endParaRPr lang="en-US" sz="3000" dirty="0">
              <a:latin typeface="Times New Roman"/>
              <a:cs typeface="Times New Roman"/>
            </a:endParaRPr>
          </a:p>
          <a:p>
            <a:pPr marL="584200" indent="-572135">
              <a:lnSpc>
                <a:spcPct val="150000"/>
              </a:lnSpc>
              <a:buClr>
                <a:srgbClr val="FE8537"/>
              </a:buClr>
              <a:buSzPct val="68750"/>
              <a:buAutoNum type="romanLcPeriod"/>
              <a:tabLst>
                <a:tab pos="584200" algn="l"/>
                <a:tab pos="584835" algn="l"/>
              </a:tabLst>
            </a:pPr>
            <a:r>
              <a:rPr lang="en-US" sz="2400" dirty="0">
                <a:latin typeface="Century Schoolbook"/>
                <a:cs typeface="Century Schoolbook"/>
              </a:rPr>
              <a:t>Congestion of</a:t>
            </a:r>
            <a:r>
              <a:rPr lang="en-US" sz="2400" spc="-30" dirty="0">
                <a:latin typeface="Century Schoolbook"/>
                <a:cs typeface="Century Schoolbook"/>
              </a:rPr>
              <a:t> </a:t>
            </a:r>
            <a:r>
              <a:rPr lang="en-US" sz="2400" spc="-5" dirty="0">
                <a:latin typeface="Century Schoolbook"/>
                <a:cs typeface="Century Schoolbook"/>
              </a:rPr>
              <a:t>Lungs.</a:t>
            </a:r>
            <a:endParaRPr lang="en-US" sz="3000" dirty="0">
              <a:latin typeface="Times New Roman"/>
              <a:cs typeface="Times New Roman"/>
            </a:endParaRPr>
          </a:p>
          <a:p>
            <a:pPr marL="584200" indent="-572135">
              <a:lnSpc>
                <a:spcPct val="150000"/>
              </a:lnSpc>
              <a:buClr>
                <a:srgbClr val="FE8537"/>
              </a:buClr>
              <a:buSzPct val="68750"/>
              <a:buAutoNum type="romanLcPeriod"/>
              <a:tabLst>
                <a:tab pos="584200" algn="l"/>
                <a:tab pos="584835" algn="l"/>
              </a:tabLst>
            </a:pPr>
            <a:r>
              <a:rPr lang="en-US" sz="2400" dirty="0">
                <a:latin typeface="Century Schoolbook"/>
                <a:cs typeface="Century Schoolbook"/>
              </a:rPr>
              <a:t>Hoarseness.</a:t>
            </a:r>
            <a:endParaRPr lang="en-US" sz="3000" dirty="0">
              <a:latin typeface="Times New Roman"/>
              <a:cs typeface="Times New Roman"/>
            </a:endParaRPr>
          </a:p>
          <a:p>
            <a:pPr marL="584200" indent="-572135">
              <a:lnSpc>
                <a:spcPct val="150000"/>
              </a:lnSpc>
              <a:buClr>
                <a:srgbClr val="FE8537"/>
              </a:buClr>
              <a:buSzPct val="68750"/>
              <a:buAutoNum type="romanLcPeriod"/>
              <a:tabLst>
                <a:tab pos="584200" algn="l"/>
                <a:tab pos="584835" algn="l"/>
              </a:tabLst>
            </a:pPr>
            <a:r>
              <a:rPr lang="en-US" sz="2400" spc="-5" dirty="0">
                <a:latin typeface="Century Schoolbook"/>
                <a:cs typeface="Century Schoolbook"/>
              </a:rPr>
              <a:t>Conjunctivitis.</a:t>
            </a:r>
            <a:endParaRPr lang="en-US" sz="24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3E6AC0-82D5-9537-0BFC-ACB7AE832A93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621524"/>
            <a:ext cx="7693660" cy="32646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8975" indent="-676275">
              <a:lnSpc>
                <a:spcPct val="150000"/>
              </a:lnSpc>
              <a:spcBef>
                <a:spcPts val="100"/>
              </a:spcBef>
              <a:buClr>
                <a:srgbClr val="E75C00"/>
              </a:buClr>
              <a:buSzPct val="75000"/>
              <a:buAutoNum type="romanLcPeriod" startAt="6"/>
              <a:tabLst>
                <a:tab pos="688975" algn="l"/>
              </a:tabLst>
            </a:pPr>
            <a:r>
              <a:rPr lang="en-US" sz="2400" dirty="0">
                <a:latin typeface="Century Schoolbook"/>
                <a:cs typeface="Century Schoolbook"/>
              </a:rPr>
              <a:t>Loss of</a:t>
            </a:r>
            <a:r>
              <a:rPr lang="en-US" sz="2400" spc="-20" dirty="0">
                <a:latin typeface="Century Schoolbook"/>
                <a:cs typeface="Century Schoolbook"/>
              </a:rPr>
              <a:t> </a:t>
            </a:r>
            <a:r>
              <a:rPr lang="en-US" sz="2400" spc="-5" dirty="0">
                <a:latin typeface="Century Schoolbook"/>
                <a:cs typeface="Century Schoolbook"/>
              </a:rPr>
              <a:t>appetite.</a:t>
            </a:r>
            <a:endParaRPr lang="en-US" sz="3000" dirty="0">
              <a:latin typeface="Times New Roman"/>
              <a:cs typeface="Times New Roman"/>
            </a:endParaRPr>
          </a:p>
          <a:p>
            <a:pPr marL="688975" indent="-676275">
              <a:lnSpc>
                <a:spcPct val="150000"/>
              </a:lnSpc>
              <a:buClr>
                <a:srgbClr val="E75C00"/>
              </a:buClr>
              <a:buSzPct val="75000"/>
              <a:buAutoNum type="romanLcPeriod" startAt="6"/>
              <a:tabLst>
                <a:tab pos="688975" algn="l"/>
              </a:tabLst>
            </a:pPr>
            <a:r>
              <a:rPr lang="en-US" sz="2400" dirty="0">
                <a:latin typeface="Century Schoolbook"/>
                <a:cs typeface="Century Schoolbook"/>
              </a:rPr>
              <a:t>Weight</a:t>
            </a:r>
            <a:r>
              <a:rPr lang="en-US" sz="2400" spc="-25" dirty="0">
                <a:latin typeface="Century Schoolbook"/>
                <a:cs typeface="Century Schoolbook"/>
              </a:rPr>
              <a:t> </a:t>
            </a:r>
            <a:r>
              <a:rPr lang="en-US" sz="2400" dirty="0">
                <a:latin typeface="Century Schoolbook"/>
                <a:cs typeface="Century Schoolbook"/>
              </a:rPr>
              <a:t>loss.</a:t>
            </a:r>
            <a:endParaRPr lang="en-US" sz="3000" dirty="0">
              <a:latin typeface="Times New Roman"/>
              <a:cs typeface="Times New Roman"/>
            </a:endParaRPr>
          </a:p>
          <a:p>
            <a:pPr marL="688975" indent="-676275">
              <a:lnSpc>
                <a:spcPct val="150000"/>
              </a:lnSpc>
              <a:buClr>
                <a:srgbClr val="E75C00"/>
              </a:buClr>
              <a:buSzPct val="75000"/>
              <a:buAutoNum type="romanLcPeriod" startAt="6"/>
              <a:tabLst>
                <a:tab pos="688975" algn="l"/>
              </a:tabLst>
            </a:pPr>
            <a:r>
              <a:rPr lang="en-US" sz="2400" spc="-5" dirty="0">
                <a:latin typeface="Century Schoolbook"/>
                <a:cs typeface="Century Schoolbook"/>
              </a:rPr>
              <a:t>Mental</a:t>
            </a:r>
            <a:r>
              <a:rPr lang="en-US" sz="2400" spc="-20" dirty="0">
                <a:latin typeface="Century Schoolbook"/>
                <a:cs typeface="Century Schoolbook"/>
              </a:rPr>
              <a:t> </a:t>
            </a:r>
            <a:r>
              <a:rPr lang="en-US" sz="2400" spc="-5" dirty="0">
                <a:latin typeface="Century Schoolbook"/>
                <a:cs typeface="Century Schoolbook"/>
              </a:rPr>
              <a:t>deterioration.</a:t>
            </a:r>
            <a:endParaRPr lang="en-US" sz="3000" dirty="0">
              <a:latin typeface="Times New Roman"/>
              <a:cs typeface="Times New Roman"/>
            </a:endParaRPr>
          </a:p>
          <a:p>
            <a:pPr marL="688975" indent="-676275">
              <a:lnSpc>
                <a:spcPct val="150000"/>
              </a:lnSpc>
              <a:buClr>
                <a:srgbClr val="E75C00"/>
              </a:buClr>
              <a:buSzPct val="75000"/>
              <a:buAutoNum type="romanLcPeriod" startAt="6"/>
              <a:tabLst>
                <a:tab pos="688975" algn="l"/>
              </a:tabLst>
            </a:pPr>
            <a:r>
              <a:rPr lang="en-US" sz="2400" spc="-5" dirty="0">
                <a:latin typeface="Century Schoolbook"/>
                <a:cs typeface="Century Schoolbook"/>
              </a:rPr>
              <a:t>Tropical ataxic</a:t>
            </a:r>
            <a:r>
              <a:rPr lang="en-US" sz="2400" spc="-35" dirty="0">
                <a:latin typeface="Century Schoolbook"/>
                <a:cs typeface="Century Schoolbook"/>
              </a:rPr>
              <a:t> </a:t>
            </a:r>
            <a:r>
              <a:rPr lang="en-US" sz="2400" spc="-5" dirty="0">
                <a:latin typeface="Century Schoolbook"/>
                <a:cs typeface="Century Schoolbook"/>
              </a:rPr>
              <a:t>neuropathy.</a:t>
            </a:r>
            <a:endParaRPr lang="en-US" sz="2400" dirty="0">
              <a:latin typeface="Century Schoolbook"/>
              <a:cs typeface="Century Schoolbook"/>
            </a:endParaRPr>
          </a:p>
          <a:p>
            <a:pPr marL="688975" indent="-676275">
              <a:lnSpc>
                <a:spcPct val="150000"/>
              </a:lnSpc>
              <a:buClr>
                <a:srgbClr val="E75C00"/>
              </a:buClr>
              <a:buSzPct val="75000"/>
              <a:buAutoNum type="romanLcPeriod" startAt="6"/>
              <a:tabLst>
                <a:tab pos="688975" algn="l"/>
              </a:tabLst>
            </a:pPr>
            <a:r>
              <a:rPr lang="en-US" sz="2400" spc="-5" dirty="0">
                <a:latin typeface="Century Schoolbook"/>
                <a:cs typeface="Century Schoolbook"/>
              </a:rPr>
              <a:t>Thyroid </a:t>
            </a:r>
            <a:r>
              <a:rPr lang="en-US" sz="2400" dirty="0">
                <a:latin typeface="Century Schoolbook"/>
                <a:cs typeface="Century Schoolbook"/>
              </a:rPr>
              <a:t>* </a:t>
            </a:r>
            <a:r>
              <a:rPr lang="en-US" sz="2400" spc="-5" dirty="0">
                <a:latin typeface="Century Schoolbook"/>
                <a:cs typeface="Century Schoolbook"/>
              </a:rPr>
              <a:t>insufficiency </a:t>
            </a:r>
            <a:r>
              <a:rPr lang="en-US" sz="2400" dirty="0">
                <a:latin typeface="Century Schoolbook"/>
                <a:cs typeface="Century Schoolbook"/>
              </a:rPr>
              <a:t>occurs </a:t>
            </a:r>
            <a:r>
              <a:rPr lang="en-US" sz="2400" spc="-5" dirty="0">
                <a:latin typeface="Century Schoolbook"/>
                <a:cs typeface="Century Schoolbook"/>
              </a:rPr>
              <a:t>as </a:t>
            </a:r>
            <a:r>
              <a:rPr lang="en-US" sz="2400" dirty="0">
                <a:latin typeface="Century Schoolbook"/>
                <a:cs typeface="Century Schoolbook"/>
              </a:rPr>
              <a:t>a result</a:t>
            </a:r>
            <a:r>
              <a:rPr lang="en-US" sz="2400" spc="-114" dirty="0">
                <a:latin typeface="Century Schoolbook"/>
                <a:cs typeface="Century Schoolbook"/>
              </a:rPr>
              <a:t> </a:t>
            </a:r>
            <a:r>
              <a:rPr lang="en-US" sz="2400" dirty="0">
                <a:latin typeface="Century Schoolbook"/>
                <a:cs typeface="Century Schoolbook"/>
              </a:rPr>
              <a:t>of  conversion of </a:t>
            </a:r>
            <a:r>
              <a:rPr lang="en-US" sz="2400" spc="-5" dirty="0">
                <a:latin typeface="Century Schoolbook"/>
                <a:cs typeface="Century Schoolbook"/>
              </a:rPr>
              <a:t>cyanide to</a:t>
            </a:r>
            <a:r>
              <a:rPr lang="en-US" sz="2400" spc="-55" dirty="0">
                <a:latin typeface="Century Schoolbook"/>
                <a:cs typeface="Century Schoolbook"/>
              </a:rPr>
              <a:t> </a:t>
            </a:r>
            <a:r>
              <a:rPr lang="en-US" sz="2400" spc="-5" dirty="0" err="1">
                <a:latin typeface="Century Schoolbook"/>
                <a:cs typeface="Century Schoolbook"/>
              </a:rPr>
              <a:t>thiocyanate</a:t>
            </a:r>
            <a:r>
              <a:rPr sz="2400" spc="-5" dirty="0">
                <a:latin typeface="Century Schoolbook"/>
                <a:cs typeface="Century Schoolbook"/>
              </a:rPr>
              <a:t>.</a:t>
            </a:r>
            <a:endParaRPr sz="2400" dirty="0">
              <a:latin typeface="Century Schoolbook"/>
              <a:cs typeface="Century School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54808-E6AB-2F26-7B45-1E0218259562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2732"/>
            <a:ext cx="27552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/>
              <a:t>TREA</a:t>
            </a:r>
            <a:r>
              <a:rPr sz="2800" b="1" spc="-15" dirty="0"/>
              <a:t>T</a:t>
            </a:r>
            <a:r>
              <a:rPr sz="2800" b="1" spc="-5" dirty="0"/>
              <a:t>MEN</a:t>
            </a:r>
            <a:r>
              <a:rPr sz="2800" b="1" spc="-10" dirty="0"/>
              <a:t>T</a:t>
            </a:r>
            <a:r>
              <a:rPr sz="2800" b="1" spc="-5" dirty="0"/>
              <a:t>:-</a:t>
            </a:r>
            <a:endParaRPr sz="28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170173"/>
            <a:ext cx="7844155" cy="4888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400" b="1" dirty="0">
                <a:latin typeface="Century Schoolbook"/>
                <a:cs typeface="Century Schoolbook"/>
              </a:rPr>
              <a:t>(A) </a:t>
            </a:r>
            <a:r>
              <a:rPr sz="2600" b="1" dirty="0">
                <a:latin typeface="Century Schoolbook"/>
                <a:cs typeface="Century Schoolbook"/>
              </a:rPr>
              <a:t>INHALED</a:t>
            </a:r>
            <a:r>
              <a:rPr sz="2600" b="1" spc="-10" dirty="0">
                <a:latin typeface="Century Schoolbook"/>
                <a:cs typeface="Century Schoolbook"/>
              </a:rPr>
              <a:t> </a:t>
            </a:r>
            <a:r>
              <a:rPr sz="2600" b="1" spc="-5" dirty="0">
                <a:latin typeface="Century Schoolbook"/>
                <a:cs typeface="Century Schoolbook"/>
              </a:rPr>
              <a:t>CYANIDE.</a:t>
            </a:r>
            <a:endParaRPr sz="2600" dirty="0">
              <a:latin typeface="Century Schoolbook"/>
              <a:cs typeface="Century Schoolbook"/>
            </a:endParaRPr>
          </a:p>
          <a:p>
            <a:pPr marL="12700" algn="just">
              <a:lnSpc>
                <a:spcPct val="100000"/>
              </a:lnSpc>
              <a:spcBef>
                <a:spcPts val="2160"/>
              </a:spcBef>
            </a:pPr>
            <a:r>
              <a:rPr sz="2600" b="1" spc="-5" dirty="0">
                <a:latin typeface="Century Schoolbook"/>
                <a:cs typeface="Century Schoolbook"/>
              </a:rPr>
              <a:t>(i) Emergency</a:t>
            </a:r>
            <a:r>
              <a:rPr sz="2600" b="1" spc="-265" dirty="0">
                <a:latin typeface="Century Schoolbook"/>
                <a:cs typeface="Century Schoolbook"/>
              </a:rPr>
              <a:t> </a:t>
            </a:r>
            <a:r>
              <a:rPr sz="2600" b="1" dirty="0">
                <a:latin typeface="Century Schoolbook"/>
                <a:cs typeface="Century Schoolbook"/>
              </a:rPr>
              <a:t>measures.</a:t>
            </a:r>
            <a:endParaRPr sz="2600" dirty="0">
              <a:latin typeface="Century Schoolbook"/>
              <a:cs typeface="Century Schoolbook"/>
            </a:endParaRPr>
          </a:p>
          <a:p>
            <a:pPr marL="469900" indent="-457834" algn="just">
              <a:lnSpc>
                <a:spcPct val="100000"/>
              </a:lnSpc>
              <a:spcBef>
                <a:spcPts val="2160"/>
              </a:spcBef>
              <a:buClr>
                <a:srgbClr val="FE8537"/>
              </a:buClr>
              <a:buSzPct val="69230"/>
              <a:buAutoNum type="alphaLcParenR"/>
              <a:tabLst>
                <a:tab pos="470534" algn="l"/>
              </a:tabLst>
            </a:pPr>
            <a:r>
              <a:rPr sz="2600" dirty="0">
                <a:latin typeface="Century Schoolbook"/>
                <a:cs typeface="Century Schoolbook"/>
              </a:rPr>
              <a:t>Remove </a:t>
            </a:r>
            <a:r>
              <a:rPr sz="2600" spc="-5" dirty="0">
                <a:latin typeface="Century Schoolbook"/>
                <a:cs typeface="Century Schoolbook"/>
              </a:rPr>
              <a:t>to </a:t>
            </a:r>
            <a:r>
              <a:rPr sz="2600" dirty="0">
                <a:latin typeface="Century Schoolbook"/>
                <a:cs typeface="Century Schoolbook"/>
              </a:rPr>
              <a:t>uncontaminated</a:t>
            </a:r>
            <a:r>
              <a:rPr sz="2600" spc="-7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atmosphere.</a:t>
            </a:r>
            <a:endParaRPr sz="2600" dirty="0">
              <a:latin typeface="Century Schoolbook"/>
              <a:cs typeface="Century Schoolbook"/>
            </a:endParaRPr>
          </a:p>
          <a:p>
            <a:pPr marL="469900" marR="5080" indent="-457834" algn="just">
              <a:lnSpc>
                <a:spcPct val="150000"/>
              </a:lnSpc>
              <a:spcBef>
                <a:spcPts val="605"/>
              </a:spcBef>
              <a:buClr>
                <a:srgbClr val="FE8537"/>
              </a:buClr>
              <a:buSzPct val="69230"/>
              <a:buAutoNum type="alphaLcParenR"/>
              <a:tabLst>
                <a:tab pos="470534" algn="l"/>
              </a:tabLst>
            </a:pPr>
            <a:r>
              <a:rPr sz="2600" dirty="0">
                <a:latin typeface="Century Schoolbook"/>
                <a:cs typeface="Century Schoolbook"/>
              </a:rPr>
              <a:t>Give </a:t>
            </a:r>
            <a:r>
              <a:rPr sz="2600" b="1" spc="-5" dirty="0">
                <a:latin typeface="Century Schoolbook"/>
                <a:cs typeface="Century Schoolbook"/>
              </a:rPr>
              <a:t>amyl</a:t>
            </a:r>
            <a:r>
              <a:rPr sz="2600" spc="-5" dirty="0">
                <a:latin typeface="Century Schoolbook"/>
                <a:cs typeface="Century Schoolbook"/>
              </a:rPr>
              <a:t> </a:t>
            </a:r>
            <a:r>
              <a:rPr sz="2600" b="1" dirty="0">
                <a:latin typeface="Century Schoolbook"/>
                <a:cs typeface="Century Schoolbook"/>
              </a:rPr>
              <a:t>nitrite</a:t>
            </a:r>
            <a:r>
              <a:rPr sz="2600" dirty="0">
                <a:latin typeface="Century Schoolbook"/>
                <a:cs typeface="Century Schoolbook"/>
              </a:rPr>
              <a:t> inhalation, 1 ampoule </a:t>
            </a:r>
            <a:r>
              <a:rPr sz="2600" spc="-5" dirty="0">
                <a:latin typeface="Century Schoolbook"/>
                <a:cs typeface="Century Schoolbook"/>
              </a:rPr>
              <a:t>(0.2  ml), </a:t>
            </a:r>
            <a:r>
              <a:rPr sz="2600" dirty="0">
                <a:latin typeface="Century Schoolbook"/>
                <a:cs typeface="Century Schoolbook"/>
              </a:rPr>
              <a:t>every 5 </a:t>
            </a:r>
            <a:r>
              <a:rPr sz="2600" spc="-5" dirty="0">
                <a:latin typeface="Century Schoolbook"/>
                <a:cs typeface="Century Schoolbook"/>
              </a:rPr>
              <a:t>minutes. </a:t>
            </a:r>
            <a:r>
              <a:rPr sz="2600" dirty="0">
                <a:latin typeface="Century Schoolbook"/>
                <a:cs typeface="Century Schoolbook"/>
              </a:rPr>
              <a:t>Stop </a:t>
            </a:r>
            <a:r>
              <a:rPr sz="2600" spc="-5" dirty="0">
                <a:latin typeface="Century Schoolbook"/>
                <a:cs typeface="Century Schoolbook"/>
              </a:rPr>
              <a:t>administration if the  systolic </a:t>
            </a:r>
            <a:r>
              <a:rPr sz="2600" dirty="0">
                <a:latin typeface="Century Schoolbook"/>
                <a:cs typeface="Century Schoolbook"/>
              </a:rPr>
              <a:t>blood </a:t>
            </a:r>
            <a:r>
              <a:rPr sz="2600" spc="-5" dirty="0">
                <a:latin typeface="Century Schoolbook"/>
                <a:cs typeface="Century Schoolbook"/>
              </a:rPr>
              <a:t>pressure </a:t>
            </a:r>
            <a:r>
              <a:rPr sz="2600" dirty="0">
                <a:latin typeface="Century Schoolbook"/>
                <a:cs typeface="Century Schoolbook"/>
              </a:rPr>
              <a:t>goes below 80 mm</a:t>
            </a:r>
            <a:r>
              <a:rPr sz="2600" spc="-50" dirty="0">
                <a:latin typeface="Century Schoolbook"/>
                <a:cs typeface="Century Schoolbook"/>
              </a:rPr>
              <a:t> </a:t>
            </a:r>
            <a:r>
              <a:rPr sz="2600" dirty="0">
                <a:latin typeface="Century Schoolbook"/>
                <a:cs typeface="Century Schoolbook"/>
              </a:rPr>
              <a:t>Hg.</a:t>
            </a:r>
          </a:p>
          <a:p>
            <a:pPr marL="469900" marR="5080" indent="-457834" algn="just">
              <a:lnSpc>
                <a:spcPct val="150000"/>
              </a:lnSpc>
              <a:spcBef>
                <a:spcPts val="600"/>
              </a:spcBef>
              <a:buClr>
                <a:srgbClr val="FE8537"/>
              </a:buClr>
              <a:buSzPct val="69230"/>
              <a:buAutoNum type="alphaLcParenR"/>
              <a:tabLst>
                <a:tab pos="470534" algn="l"/>
              </a:tabLst>
            </a:pPr>
            <a:r>
              <a:rPr sz="2600" dirty="0">
                <a:latin typeface="Century Schoolbook"/>
                <a:cs typeface="Century Schoolbook"/>
              </a:rPr>
              <a:t>Give </a:t>
            </a:r>
            <a:r>
              <a:rPr sz="2600" spc="-5" dirty="0">
                <a:latin typeface="Century Schoolbook"/>
                <a:cs typeface="Century Schoolbook"/>
              </a:rPr>
              <a:t>artificial </a:t>
            </a:r>
            <a:r>
              <a:rPr sz="2600" dirty="0">
                <a:latin typeface="Century Schoolbook"/>
                <a:cs typeface="Century Schoolbook"/>
              </a:rPr>
              <a:t>respiration with 100% </a:t>
            </a:r>
            <a:r>
              <a:rPr sz="2600" b="1" dirty="0">
                <a:latin typeface="Century Schoolbook"/>
                <a:cs typeface="Century Schoolbook"/>
              </a:rPr>
              <a:t>oxygen</a:t>
            </a:r>
            <a:r>
              <a:rPr sz="2600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in  </a:t>
            </a:r>
            <a:r>
              <a:rPr sz="2600" dirty="0">
                <a:latin typeface="Century Schoolbook"/>
                <a:cs typeface="Century Schoolbook"/>
              </a:rPr>
              <a:t>order </a:t>
            </a:r>
            <a:r>
              <a:rPr sz="2600" spc="-5" dirty="0">
                <a:latin typeface="Century Schoolbook"/>
                <a:cs typeface="Century Schoolbook"/>
              </a:rPr>
              <a:t>to maintain </a:t>
            </a:r>
            <a:r>
              <a:rPr sz="2600" dirty="0">
                <a:latin typeface="Century Schoolbook"/>
                <a:cs typeface="Century Schoolbook"/>
              </a:rPr>
              <a:t>high blood </a:t>
            </a:r>
            <a:r>
              <a:rPr sz="2600" spc="5" dirty="0">
                <a:latin typeface="Century Schoolbook"/>
                <a:cs typeface="Century Schoolbook"/>
              </a:rPr>
              <a:t>oxygen</a:t>
            </a:r>
            <a:r>
              <a:rPr sz="2600" spc="-55" dirty="0">
                <a:latin typeface="Century Schoolbook"/>
                <a:cs typeface="Century Schoolbook"/>
              </a:rPr>
              <a:t> </a:t>
            </a:r>
            <a:r>
              <a:rPr sz="2600" spc="-5" dirty="0">
                <a:latin typeface="Century Schoolbook"/>
                <a:cs typeface="Century Schoolbook"/>
              </a:rPr>
              <a:t>tension.</a:t>
            </a:r>
            <a:endParaRPr sz="26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81F948-7C75-1822-3374-123BE75CD3DD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98805"/>
            <a:ext cx="32372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E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MODE </a:t>
            </a:r>
            <a:r>
              <a:rPr sz="2400" dirty="0">
                <a:solidFill>
                  <a:schemeClr val="accent6"/>
                </a:solidFill>
                <a:latin typeface="Century Schoolbook"/>
                <a:cs typeface="Century Schoolbook"/>
              </a:rPr>
              <a:t>OF</a:t>
            </a:r>
            <a:r>
              <a:rPr sz="2400" spc="-105" dirty="0">
                <a:solidFill>
                  <a:schemeClr val="accent6"/>
                </a:solidFill>
                <a:latin typeface="Century Schoolbook"/>
                <a:cs typeface="Century Schoolbook"/>
              </a:rPr>
              <a:t> 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DEATH:</a:t>
            </a:r>
            <a:endParaRPr sz="2400" dirty="0">
              <a:solidFill>
                <a:schemeClr val="accent6"/>
              </a:solidFill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6638" y="546889"/>
            <a:ext cx="359956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-5" dirty="0" err="1">
                <a:solidFill>
                  <a:schemeClr val="tx1"/>
                </a:solidFill>
                <a:latin typeface="Century Schoolbook"/>
                <a:cs typeface="Century Schoolbook"/>
              </a:rPr>
              <a:t>histotoxic</a:t>
            </a:r>
            <a:r>
              <a:rPr lang="en-GB" sz="2800" spc="-5" dirty="0">
                <a:solidFill>
                  <a:schemeClr val="tx1"/>
                </a:solidFill>
                <a:latin typeface="Century Schoolbook"/>
                <a:cs typeface="Century Schoolbook"/>
              </a:rPr>
              <a:t> anoxia</a:t>
            </a:r>
            <a:r>
              <a:rPr lang="en-US" sz="2800" b="0" spc="-5" dirty="0">
                <a:solidFill>
                  <a:schemeClr val="tx1"/>
                </a:solidFill>
                <a:latin typeface="Century Schoolbook"/>
                <a:cs typeface="Century Schoolbook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9591" y="1300227"/>
            <a:ext cx="7700009" cy="44909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100"/>
              </a:spcBef>
              <a:buClr>
                <a:srgbClr val="FE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solidFill>
                  <a:schemeClr val="accent6"/>
                </a:solidFill>
                <a:latin typeface="Century Schoolbook"/>
                <a:cs typeface="Century Schoolbook"/>
              </a:rPr>
              <a:t>AUTOPSY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 </a:t>
            </a:r>
            <a:r>
              <a:rPr sz="2400" b="1" spc="-5" dirty="0">
                <a:solidFill>
                  <a:schemeClr val="accent6"/>
                </a:solidFill>
                <a:latin typeface="Century Schoolbook"/>
                <a:cs typeface="Century Schoolbook"/>
              </a:rPr>
              <a:t>FINDINGS:</a:t>
            </a:r>
            <a:endParaRPr sz="2400" dirty="0">
              <a:solidFill>
                <a:schemeClr val="accent6"/>
              </a:solidFill>
              <a:latin typeface="Century Schoolbook"/>
              <a:cs typeface="Century Schoolbook"/>
            </a:endParaRPr>
          </a:p>
          <a:p>
            <a:pPr marL="287020" marR="10795" indent="-274320" algn="just">
              <a:lnSpc>
                <a:spcPct val="150000"/>
              </a:lnSpc>
              <a:spcBef>
                <a:spcPts val="600"/>
              </a:spcBef>
              <a:buClr>
                <a:srgbClr val="FE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Century Schoolbook"/>
                <a:cs typeface="Century Schoolbook"/>
              </a:rPr>
              <a:t>On opening </a:t>
            </a:r>
            <a:r>
              <a:rPr sz="2400" spc="-5" dirty="0">
                <a:latin typeface="Century Schoolbook"/>
                <a:cs typeface="Century Schoolbook"/>
              </a:rPr>
              <a:t>the </a:t>
            </a:r>
            <a:r>
              <a:rPr sz="2400" dirty="0">
                <a:latin typeface="Century Schoolbook"/>
                <a:cs typeface="Century Schoolbook"/>
              </a:rPr>
              <a:t>skull, </a:t>
            </a:r>
            <a:r>
              <a:rPr sz="2400" spc="-5" dirty="0">
                <a:latin typeface="Century Schoolbook"/>
                <a:cs typeface="Century Schoolbook"/>
              </a:rPr>
              <a:t>there </a:t>
            </a:r>
            <a:r>
              <a:rPr sz="2400" dirty="0">
                <a:latin typeface="Century Schoolbook"/>
                <a:cs typeface="Century Schoolbook"/>
              </a:rPr>
              <a:t>is odor of </a:t>
            </a:r>
            <a:r>
              <a:rPr sz="2400" spc="-5" dirty="0">
                <a:latin typeface="Century Schoolbook"/>
                <a:cs typeface="Century Schoolbook"/>
              </a:rPr>
              <a:t>bitter  almonds. </a:t>
            </a:r>
            <a:r>
              <a:rPr sz="2400" dirty="0">
                <a:latin typeface="Century Schoolbook"/>
                <a:cs typeface="Century Schoolbook"/>
              </a:rPr>
              <a:t>There is congestion </a:t>
            </a:r>
            <a:r>
              <a:rPr sz="2400" spc="-5" dirty="0">
                <a:latin typeface="Century Schoolbook"/>
                <a:cs typeface="Century Schoolbook"/>
              </a:rPr>
              <a:t>and </a:t>
            </a:r>
            <a:r>
              <a:rPr sz="2400" dirty="0">
                <a:latin typeface="Century Schoolbook"/>
                <a:cs typeface="Century Schoolbook"/>
              </a:rPr>
              <a:t>corrosion of</a:t>
            </a:r>
            <a:r>
              <a:rPr sz="2400" spc="-19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the  gastric</a:t>
            </a:r>
            <a:r>
              <a:rPr sz="2400" spc="-2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mucosa.</a:t>
            </a:r>
            <a:endParaRPr sz="2400" dirty="0">
              <a:latin typeface="Century Schoolbook"/>
              <a:cs typeface="Century Schoolbook"/>
            </a:endParaRPr>
          </a:p>
          <a:p>
            <a:pPr marL="287020" marR="5080" indent="-274320" algn="just">
              <a:lnSpc>
                <a:spcPct val="150100"/>
              </a:lnSpc>
              <a:spcBef>
                <a:spcPts val="595"/>
              </a:spcBef>
              <a:buClr>
                <a:srgbClr val="FE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Century Schoolbook"/>
                <a:cs typeface="Century Schoolbook"/>
              </a:rPr>
              <a:t>Non-specific findings of </a:t>
            </a:r>
            <a:r>
              <a:rPr sz="2400" spc="-5" dirty="0">
                <a:latin typeface="Century Schoolbook"/>
                <a:cs typeface="Century Schoolbook"/>
              </a:rPr>
              <a:t>Asphyxia </a:t>
            </a:r>
            <a:r>
              <a:rPr sz="2400" dirty="0">
                <a:latin typeface="Century Schoolbook"/>
                <a:cs typeface="Century Schoolbook"/>
              </a:rPr>
              <a:t>like</a:t>
            </a:r>
            <a:r>
              <a:rPr sz="2400" spc="-20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congestion,  fluidity of </a:t>
            </a:r>
            <a:r>
              <a:rPr sz="2400" spc="-5" dirty="0">
                <a:latin typeface="Century Schoolbook"/>
                <a:cs typeface="Century Schoolbook"/>
              </a:rPr>
              <a:t>the blood, pulmonary </a:t>
            </a:r>
            <a:r>
              <a:rPr sz="2400" dirty="0">
                <a:latin typeface="Century Schoolbook"/>
                <a:cs typeface="Century Schoolbook"/>
              </a:rPr>
              <a:t>edema </a:t>
            </a:r>
            <a:r>
              <a:rPr sz="2400" spc="-5" dirty="0">
                <a:latin typeface="Century Schoolbook"/>
                <a:cs typeface="Century Schoolbook"/>
              </a:rPr>
              <a:t>and  petechial </a:t>
            </a:r>
            <a:r>
              <a:rPr sz="2400" dirty="0">
                <a:latin typeface="Century Schoolbook"/>
                <a:cs typeface="Century Schoolbook"/>
              </a:rPr>
              <a:t>hemorrhage is</a:t>
            </a:r>
            <a:r>
              <a:rPr sz="2400" spc="-5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present.</a:t>
            </a:r>
            <a:endParaRPr lang="en-US" sz="2400" spc="-5" dirty="0">
              <a:latin typeface="Century Schoolbook"/>
              <a:cs typeface="Century Schoolbook"/>
            </a:endParaRPr>
          </a:p>
          <a:p>
            <a:pPr marL="287020" marR="5080" indent="-274320" algn="just">
              <a:lnSpc>
                <a:spcPct val="150100"/>
              </a:lnSpc>
              <a:spcBef>
                <a:spcPts val="595"/>
              </a:spcBef>
              <a:buClr>
                <a:srgbClr val="FE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en-US" sz="2400" spc="-5" dirty="0">
                <a:latin typeface="Century Schoolbook"/>
                <a:cs typeface="Century Schoolbook"/>
              </a:rPr>
              <a:t>PM lividity is PINK in color.</a:t>
            </a:r>
            <a:endParaRPr sz="2400" dirty="0">
              <a:latin typeface="Century Schoolbook"/>
              <a:cs typeface="Century Schoolbook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9641D6-FE0C-AB05-FEF5-F06BB91C53BB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151E7C-9ECC-585E-6612-CF2B6F61A5CC}"/>
              </a:ext>
            </a:extLst>
          </p:cNvPr>
          <p:cNvSpPr/>
          <p:nvPr/>
        </p:nvSpPr>
        <p:spPr>
          <a:xfrm>
            <a:off x="6172200" y="21554"/>
            <a:ext cx="29718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2851785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51230" algn="l"/>
              </a:tabLst>
            </a:pPr>
            <a:r>
              <a:rPr sz="3100" b="1" spc="-10" dirty="0"/>
              <a:t>(ii)</a:t>
            </a:r>
            <a:r>
              <a:rPr sz="3100" b="1" spc="-5" dirty="0"/>
              <a:t>Antidote.</a:t>
            </a:r>
            <a:endParaRPr sz="310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1" y="1250945"/>
            <a:ext cx="7541259" cy="4980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entury Schoolbook"/>
                <a:cs typeface="Century Schoolbook"/>
              </a:rPr>
              <a:t>(a) </a:t>
            </a:r>
            <a:r>
              <a:rPr sz="2800" b="1" spc="-5" dirty="0">
                <a:latin typeface="Century Schoolbook"/>
                <a:cs typeface="Century Schoolbook"/>
              </a:rPr>
              <a:t>Sodium </a:t>
            </a:r>
            <a:r>
              <a:rPr sz="2800" b="1" spc="-10" dirty="0">
                <a:latin typeface="Century Schoolbook"/>
                <a:cs typeface="Century Schoolbook"/>
              </a:rPr>
              <a:t>nitrite: </a:t>
            </a:r>
            <a:endParaRPr lang="en-US" sz="2800" b="1" spc="-10" dirty="0">
              <a:latin typeface="Century Schoolbook"/>
              <a:cs typeface="Century Schoolbook"/>
            </a:endParaRPr>
          </a:p>
          <a:p>
            <a:pPr marL="12700" indent="46038" algn="just">
              <a:lnSpc>
                <a:spcPct val="150000"/>
              </a:lnSpc>
              <a:spcBef>
                <a:spcPts val="95"/>
              </a:spcBef>
            </a:pPr>
            <a:r>
              <a:rPr sz="2800" spc="-5" dirty="0">
                <a:latin typeface="Century Schoolbook"/>
                <a:cs typeface="Century Schoolbook"/>
              </a:rPr>
              <a:t>Give 3% sodium</a:t>
            </a:r>
            <a:r>
              <a:rPr sz="2800" spc="210" dirty="0">
                <a:latin typeface="Century Schoolbook"/>
                <a:cs typeface="Century Schoolbook"/>
              </a:rPr>
              <a:t> </a:t>
            </a:r>
            <a:r>
              <a:rPr sz="2800" dirty="0">
                <a:latin typeface="Century Schoolbook"/>
                <a:cs typeface="Century Schoolbook"/>
              </a:rPr>
              <a:t>nitrite</a:t>
            </a:r>
            <a:r>
              <a:rPr lang="en-US" sz="2800" dirty="0">
                <a:latin typeface="Century Schoolbook"/>
                <a:cs typeface="Century Schoolbook"/>
              </a:rPr>
              <a:t> </a:t>
            </a:r>
            <a:r>
              <a:rPr sz="2800" dirty="0">
                <a:latin typeface="Century Schoolbook"/>
                <a:cs typeface="Century Schoolbook"/>
              </a:rPr>
              <a:t>solution </a:t>
            </a:r>
            <a:r>
              <a:rPr sz="2800" spc="-5" dirty="0">
                <a:latin typeface="Century Schoolbook"/>
                <a:cs typeface="Century Schoolbook"/>
              </a:rPr>
              <a:t>I/V at rate of 2.5- 5 ml/minute. Stop  administration if </a:t>
            </a:r>
            <a:r>
              <a:rPr sz="2800" spc="-10" dirty="0">
                <a:latin typeface="Century Schoolbook"/>
                <a:cs typeface="Century Schoolbook"/>
              </a:rPr>
              <a:t>the </a:t>
            </a:r>
            <a:r>
              <a:rPr sz="2800" spc="-5" dirty="0">
                <a:latin typeface="Century Schoolbook"/>
                <a:cs typeface="Century Schoolbook"/>
              </a:rPr>
              <a:t>systolic </a:t>
            </a:r>
            <a:r>
              <a:rPr sz="2800" dirty="0">
                <a:latin typeface="Century Schoolbook"/>
                <a:cs typeface="Century Schoolbook"/>
              </a:rPr>
              <a:t>blood </a:t>
            </a:r>
            <a:r>
              <a:rPr sz="2800" spc="-10" dirty="0">
                <a:latin typeface="Century Schoolbook"/>
                <a:cs typeface="Century Schoolbook"/>
              </a:rPr>
              <a:t>pressure  </a:t>
            </a:r>
            <a:r>
              <a:rPr sz="2800" spc="-5" dirty="0">
                <a:latin typeface="Century Schoolbook"/>
                <a:cs typeface="Century Schoolbook"/>
              </a:rPr>
              <a:t>goes below 80 mm. Hg. Administration</a:t>
            </a:r>
            <a:r>
              <a:rPr lang="en-US" sz="2800" spc="-5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of</a:t>
            </a:r>
            <a:r>
              <a:rPr lang="en-US" sz="2800" spc="-5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nitrite</a:t>
            </a:r>
            <a:r>
              <a:rPr lang="en-US" sz="2800" spc="-5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forms</a:t>
            </a:r>
            <a:r>
              <a:rPr lang="en-US" sz="2800" spc="-5" dirty="0">
                <a:latin typeface="Century Schoolbook"/>
                <a:cs typeface="Century Schoolbook"/>
              </a:rPr>
              <a:t> </a:t>
            </a:r>
            <a:r>
              <a:rPr sz="2800" b="1" spc="-5" dirty="0" err="1">
                <a:latin typeface="Century Schoolbook"/>
                <a:cs typeface="Century Schoolbook"/>
              </a:rPr>
              <a:t>methemoglobin</a:t>
            </a:r>
            <a:r>
              <a:rPr sz="2800" spc="-5" dirty="0">
                <a:latin typeface="Century Schoolbook"/>
                <a:cs typeface="Century Schoolbook"/>
              </a:rPr>
              <a:t> which combines with cyanide to form, </a:t>
            </a:r>
            <a:r>
              <a:rPr sz="2800" b="1" spc="-5" dirty="0">
                <a:latin typeface="Century Schoolbook"/>
                <a:cs typeface="Century Schoolbook"/>
              </a:rPr>
              <a:t>cyanmethemoglobin</a:t>
            </a:r>
            <a:r>
              <a:rPr sz="2800" spc="-5" dirty="0">
                <a:latin typeface="Century Schoolbook"/>
                <a:cs typeface="Century Schoolbook"/>
              </a:rPr>
              <a:t>  </a:t>
            </a:r>
            <a:r>
              <a:rPr sz="2800" spc="-10" dirty="0">
                <a:latin typeface="Century Schoolbook"/>
                <a:cs typeface="Century Schoolbook"/>
              </a:rPr>
              <a:t>which </a:t>
            </a:r>
            <a:r>
              <a:rPr sz="2800" spc="-5" dirty="0">
                <a:latin typeface="Century Schoolbook"/>
                <a:cs typeface="Century Schoolbook"/>
              </a:rPr>
              <a:t>is non</a:t>
            </a:r>
            <a:r>
              <a:rPr sz="2800" spc="50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toxic.</a:t>
            </a:r>
            <a:endParaRPr sz="28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83CAA2-95CB-5945-EE2E-F0D862A7E2AE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718629"/>
            <a:ext cx="7845424" cy="57583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6" marR="5715" indent="-457200" algn="just">
              <a:lnSpc>
                <a:spcPct val="160000"/>
              </a:lnSpc>
              <a:spcBef>
                <a:spcPts val="600"/>
              </a:spcBef>
              <a:buClr>
                <a:srgbClr val="FE8537"/>
              </a:buClr>
              <a:buSzPct val="69642"/>
              <a:buFont typeface="Arial" pitchFamily="34" charset="0"/>
              <a:buChar char="•"/>
              <a:tabLst>
                <a:tab pos="470534" algn="l"/>
              </a:tabLst>
            </a:pPr>
            <a:r>
              <a:rPr sz="2800" b="1" spc="-5" dirty="0">
                <a:latin typeface="Century Schoolbook"/>
                <a:cs typeface="Century Schoolbook"/>
              </a:rPr>
              <a:t>Sodium Thiosulfate</a:t>
            </a:r>
            <a:r>
              <a:rPr sz="2800" spc="-5" dirty="0">
                <a:latin typeface="Century Schoolbook"/>
                <a:cs typeface="Century Schoolbook"/>
              </a:rPr>
              <a:t>: Follow sodium  </a:t>
            </a:r>
            <a:r>
              <a:rPr lang="en-US" sz="2800" spc="-5" dirty="0">
                <a:latin typeface="Century Schoolbook"/>
                <a:cs typeface="Century Schoolbook"/>
              </a:rPr>
              <a:t>  </a:t>
            </a:r>
            <a:r>
              <a:rPr sz="2800" spc="-5" dirty="0">
                <a:latin typeface="Century Schoolbook"/>
                <a:cs typeface="Century Schoolbook"/>
              </a:rPr>
              <a:t>nitrite with </a:t>
            </a:r>
            <a:r>
              <a:rPr sz="2800" dirty="0">
                <a:latin typeface="Century Schoolbook"/>
                <a:cs typeface="Century Schoolbook"/>
              </a:rPr>
              <a:t>25% 5ml./minute </a:t>
            </a:r>
            <a:r>
              <a:rPr sz="2800" spc="-5" dirty="0" err="1">
                <a:latin typeface="Century Schoolbook"/>
                <a:cs typeface="Century Schoolbook"/>
              </a:rPr>
              <a:t>Thiosulphate</a:t>
            </a:r>
            <a:r>
              <a:rPr sz="2800" spc="-5" dirty="0">
                <a:latin typeface="Century Schoolbook"/>
                <a:cs typeface="Century Schoolbook"/>
              </a:rPr>
              <a:t>  </a:t>
            </a:r>
            <a:r>
              <a:rPr lang="en-US" sz="2800" spc="-5" dirty="0">
                <a:latin typeface="Century Schoolbook"/>
                <a:cs typeface="Century Schoolbook"/>
              </a:rPr>
              <a:t>which </a:t>
            </a:r>
            <a:r>
              <a:rPr sz="2800" spc="-5" dirty="0">
                <a:latin typeface="Century Schoolbook"/>
                <a:cs typeface="Century Schoolbook"/>
              </a:rPr>
              <a:t>convert </a:t>
            </a:r>
            <a:r>
              <a:rPr sz="2800" spc="-10" dirty="0">
                <a:latin typeface="Century Schoolbook"/>
                <a:cs typeface="Century Schoolbook"/>
              </a:rPr>
              <a:t>cyanide </a:t>
            </a:r>
            <a:r>
              <a:rPr sz="2800" spc="-5" dirty="0">
                <a:latin typeface="Century Schoolbook"/>
                <a:cs typeface="Century Schoolbook"/>
              </a:rPr>
              <a:t>to</a:t>
            </a:r>
            <a:r>
              <a:rPr sz="2800" spc="15" dirty="0">
                <a:latin typeface="Century Schoolbook"/>
                <a:cs typeface="Century Schoolbook"/>
              </a:rPr>
              <a:t> </a:t>
            </a:r>
            <a:r>
              <a:rPr sz="2800" spc="-5" dirty="0" err="1">
                <a:latin typeface="Century Schoolbook"/>
                <a:cs typeface="Century Schoolbook"/>
              </a:rPr>
              <a:t>thiocyanate</a:t>
            </a:r>
            <a:r>
              <a:rPr sz="2800" spc="-5" dirty="0">
                <a:latin typeface="Century Schoolbook"/>
                <a:cs typeface="Century Schoolbook"/>
              </a:rPr>
              <a:t>.</a:t>
            </a:r>
            <a:endParaRPr lang="en-US" sz="2800" dirty="0">
              <a:latin typeface="Century Schoolbook"/>
              <a:cs typeface="Century Schoolbook"/>
            </a:endParaRPr>
          </a:p>
          <a:p>
            <a:pPr marL="469266" marR="5715" indent="-457200" algn="just">
              <a:lnSpc>
                <a:spcPct val="160000"/>
              </a:lnSpc>
              <a:spcBef>
                <a:spcPts val="600"/>
              </a:spcBef>
              <a:buClr>
                <a:srgbClr val="FE8537"/>
              </a:buClr>
              <a:buSzPct val="69642"/>
              <a:buFont typeface="Arial" pitchFamily="34" charset="0"/>
              <a:buChar char="•"/>
              <a:tabLst>
                <a:tab pos="470534" algn="l"/>
              </a:tabLst>
            </a:pPr>
            <a:r>
              <a:rPr sz="2800" spc="-5" dirty="0" err="1">
                <a:latin typeface="Century Schoolbook"/>
                <a:cs typeface="Century Schoolbook"/>
              </a:rPr>
              <a:t>Hydrox</a:t>
            </a:r>
            <a:r>
              <a:rPr lang="en-US" sz="2800" spc="-5" dirty="0" err="1">
                <a:latin typeface="Century Schoolbook"/>
                <a:cs typeface="Century Schoolbook"/>
              </a:rPr>
              <a:t>y</a:t>
            </a:r>
            <a:r>
              <a:rPr sz="2800" spc="-5" dirty="0" err="1">
                <a:latin typeface="Century Schoolbook"/>
                <a:cs typeface="Century Schoolbook"/>
              </a:rPr>
              <a:t>cobalamin</a:t>
            </a:r>
            <a:r>
              <a:rPr sz="2800" spc="-5" dirty="0">
                <a:latin typeface="Century Schoolbook"/>
                <a:cs typeface="Century Schoolbook"/>
              </a:rPr>
              <a:t> has </a:t>
            </a:r>
            <a:r>
              <a:rPr sz="2800" dirty="0">
                <a:latin typeface="Century Schoolbook"/>
                <a:cs typeface="Century Schoolbook"/>
              </a:rPr>
              <a:t>also been </a:t>
            </a:r>
            <a:r>
              <a:rPr sz="2800" spc="-5" dirty="0">
                <a:latin typeface="Century Schoolbook"/>
                <a:cs typeface="Century Schoolbook"/>
              </a:rPr>
              <a:t>suggested  </a:t>
            </a:r>
            <a:r>
              <a:rPr sz="2800" dirty="0">
                <a:latin typeface="Century Schoolbook"/>
                <a:cs typeface="Century Schoolbook"/>
              </a:rPr>
              <a:t>as an</a:t>
            </a:r>
            <a:r>
              <a:rPr sz="2800" spc="5" dirty="0">
                <a:latin typeface="Century Schoolbook"/>
                <a:cs typeface="Century Schoolbook"/>
              </a:rPr>
              <a:t> </a:t>
            </a:r>
            <a:r>
              <a:rPr sz="2800" spc="-5" dirty="0">
                <a:latin typeface="Century Schoolbook"/>
                <a:cs typeface="Century Schoolbook"/>
              </a:rPr>
              <a:t>antidote.</a:t>
            </a:r>
            <a:endParaRPr lang="en-US" sz="2800" spc="-5" dirty="0">
              <a:latin typeface="Century Schoolbook"/>
              <a:cs typeface="Century Schoolbook"/>
            </a:endParaRPr>
          </a:p>
          <a:p>
            <a:pPr marL="469266" marR="5715" indent="-457200" algn="just">
              <a:lnSpc>
                <a:spcPct val="160000"/>
              </a:lnSpc>
              <a:spcBef>
                <a:spcPts val="600"/>
              </a:spcBef>
              <a:buClr>
                <a:srgbClr val="FE8537"/>
              </a:buClr>
              <a:buSzPct val="69642"/>
              <a:buFont typeface="Arial" pitchFamily="34" charset="0"/>
              <a:buChar char="•"/>
              <a:tabLst>
                <a:tab pos="470534" algn="l"/>
              </a:tabLst>
            </a:pPr>
            <a:r>
              <a:rPr lang="en-US" sz="2800" dirty="0">
                <a:latin typeface="Century Schoolbook"/>
                <a:cs typeface="Century Schoolbook"/>
              </a:rPr>
              <a:t>Antidote for sodium nitrite/</a:t>
            </a:r>
            <a:r>
              <a:rPr lang="en-US" sz="2800" dirty="0" err="1">
                <a:latin typeface="Century Schoolbook"/>
                <a:cs typeface="Century Schoolbook"/>
              </a:rPr>
              <a:t>Amylnitrite</a:t>
            </a:r>
            <a:r>
              <a:rPr lang="en-US" sz="2800" dirty="0">
                <a:latin typeface="Century Schoolbook"/>
                <a:cs typeface="Century Schoolbook"/>
              </a:rPr>
              <a:t>  is    Methylene Blue.</a:t>
            </a:r>
          </a:p>
          <a:p>
            <a:pPr marL="469266" marR="5715" indent="-457200" algn="just">
              <a:lnSpc>
                <a:spcPct val="160000"/>
              </a:lnSpc>
              <a:spcBef>
                <a:spcPts val="600"/>
              </a:spcBef>
              <a:buClr>
                <a:srgbClr val="FE8537"/>
              </a:buClr>
              <a:buSzPct val="69642"/>
              <a:buFont typeface="Arial" pitchFamily="34" charset="0"/>
              <a:buChar char="•"/>
              <a:tabLst>
                <a:tab pos="470534" algn="l"/>
              </a:tabLst>
            </a:pPr>
            <a:endParaRPr sz="2800" dirty="0">
              <a:latin typeface="Century Schoolbook"/>
              <a:cs typeface="Century School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9A27A3-7698-1F99-1A71-B100DD833325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13410"/>
            <a:ext cx="7921625" cy="563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chemeClr val="accent6"/>
                </a:solidFill>
                <a:latin typeface="Century Schoolbook"/>
                <a:cs typeface="Century Schoolbook"/>
              </a:rPr>
              <a:t>(B) INGESTED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 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CYANIDE:</a:t>
            </a:r>
            <a:endParaRPr sz="2400" dirty="0">
              <a:solidFill>
                <a:schemeClr val="accent6"/>
              </a:solidFill>
              <a:latin typeface="Century Schoolbook"/>
              <a:cs typeface="Century Schoolbook"/>
            </a:endParaRPr>
          </a:p>
          <a:p>
            <a:pPr marL="12700" algn="just">
              <a:lnSpc>
                <a:spcPct val="100000"/>
              </a:lnSpc>
              <a:spcBef>
                <a:spcPts val="2039"/>
              </a:spcBef>
            </a:pPr>
            <a:r>
              <a:rPr sz="2400" b="1" spc="-5" dirty="0">
                <a:latin typeface="Century Schoolbook"/>
                <a:cs typeface="Century Schoolbook"/>
              </a:rPr>
              <a:t>(i) Emergency</a:t>
            </a:r>
            <a:r>
              <a:rPr sz="2400" b="1" dirty="0">
                <a:latin typeface="Century Schoolbook"/>
                <a:cs typeface="Century Schoolbook"/>
              </a:rPr>
              <a:t> measures</a:t>
            </a:r>
            <a:endParaRPr sz="2400" dirty="0">
              <a:latin typeface="Century Schoolbook"/>
              <a:cs typeface="Century Schoolbook"/>
            </a:endParaRPr>
          </a:p>
          <a:p>
            <a:pPr marL="469900" marR="8255" indent="-457834" algn="just">
              <a:lnSpc>
                <a:spcPct val="150100"/>
              </a:lnSpc>
              <a:spcBef>
                <a:spcPts val="595"/>
              </a:spcBef>
              <a:buClr>
                <a:srgbClr val="FE8537"/>
              </a:buClr>
              <a:buSzPct val="68750"/>
              <a:buAutoNum type="arabicPeriod"/>
              <a:tabLst>
                <a:tab pos="470534" algn="l"/>
              </a:tabLst>
            </a:pPr>
            <a:r>
              <a:rPr sz="2400" b="1" spc="-5" dirty="0">
                <a:latin typeface="Century Schoolbook"/>
                <a:cs typeface="Century Schoolbook"/>
              </a:rPr>
              <a:t>Amylnitrite</a:t>
            </a:r>
            <a:r>
              <a:rPr sz="2400" spc="-5" dirty="0">
                <a:latin typeface="Century Schoolbook"/>
                <a:cs typeface="Century Schoolbook"/>
              </a:rPr>
              <a:t> </a:t>
            </a:r>
            <a:r>
              <a:rPr sz="2400" b="1" spc="-5" dirty="0">
                <a:latin typeface="Century Schoolbook"/>
                <a:cs typeface="Century Schoolbook"/>
              </a:rPr>
              <a:t>inhalation, </a:t>
            </a:r>
            <a:r>
              <a:rPr sz="2400" dirty="0">
                <a:latin typeface="Century Schoolbook"/>
                <a:cs typeface="Century Schoolbook"/>
              </a:rPr>
              <a:t>1 </a:t>
            </a:r>
            <a:r>
              <a:rPr sz="2400" spc="-5" dirty="0">
                <a:latin typeface="Century Schoolbook"/>
                <a:cs typeface="Century Schoolbook"/>
              </a:rPr>
              <a:t>ampoule </a:t>
            </a:r>
            <a:r>
              <a:rPr sz="2400" dirty="0">
                <a:latin typeface="Century Schoolbook"/>
                <a:cs typeface="Century Schoolbook"/>
              </a:rPr>
              <a:t>(0.2 </a:t>
            </a:r>
            <a:r>
              <a:rPr sz="2400" spc="-5" dirty="0">
                <a:latin typeface="Century Schoolbook"/>
                <a:cs typeface="Century Schoolbook"/>
              </a:rPr>
              <a:t>ml) </a:t>
            </a:r>
            <a:r>
              <a:rPr sz="2400" dirty="0">
                <a:latin typeface="Century Schoolbook"/>
                <a:cs typeface="Century Schoolbook"/>
              </a:rPr>
              <a:t>every 5  </a:t>
            </a:r>
            <a:r>
              <a:rPr sz="2400" spc="-5" dirty="0">
                <a:latin typeface="Century Schoolbook"/>
                <a:cs typeface="Century Schoolbook"/>
              </a:rPr>
              <a:t>minutes.</a:t>
            </a:r>
            <a:endParaRPr sz="2400" dirty="0">
              <a:latin typeface="Century Schoolbook"/>
              <a:cs typeface="Century Schoolbook"/>
            </a:endParaRPr>
          </a:p>
          <a:p>
            <a:pPr marL="469900" marR="5715" indent="-457834" algn="just">
              <a:lnSpc>
                <a:spcPct val="1501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470534" algn="l"/>
              </a:tabLst>
            </a:pPr>
            <a:r>
              <a:rPr sz="2400" spc="-5" dirty="0">
                <a:latin typeface="Century Schoolbook"/>
                <a:cs typeface="Century Schoolbook"/>
              </a:rPr>
              <a:t>Gastric </a:t>
            </a:r>
            <a:r>
              <a:rPr sz="2400" spc="-10" dirty="0">
                <a:latin typeface="Century Schoolbook"/>
                <a:cs typeface="Century Schoolbook"/>
              </a:rPr>
              <a:t>lavage </a:t>
            </a:r>
            <a:r>
              <a:rPr sz="2400" spc="-5" dirty="0">
                <a:latin typeface="Century Schoolbook"/>
                <a:cs typeface="Century Schoolbook"/>
              </a:rPr>
              <a:t>should be delayed until nitrite and  thiosulfate antidotes have been</a:t>
            </a:r>
            <a:r>
              <a:rPr sz="2400" spc="-2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given.</a:t>
            </a:r>
            <a:endParaRPr sz="2400" dirty="0">
              <a:latin typeface="Century Schoolbook"/>
              <a:cs typeface="Century Schoolbook"/>
            </a:endParaRPr>
          </a:p>
          <a:p>
            <a:pPr marL="469900" marR="5080" indent="-457834" algn="just">
              <a:lnSpc>
                <a:spcPct val="150000"/>
              </a:lnSpc>
              <a:spcBef>
                <a:spcPts val="600"/>
              </a:spcBef>
              <a:buClr>
                <a:srgbClr val="FE8537"/>
              </a:buClr>
              <a:buSzPct val="68750"/>
              <a:buAutoNum type="arabicPeriod"/>
              <a:tabLst>
                <a:tab pos="470534" algn="l"/>
              </a:tabLst>
            </a:pPr>
            <a:r>
              <a:rPr sz="2400" dirty="0">
                <a:latin typeface="Century Schoolbook"/>
                <a:cs typeface="Century Schoolbook"/>
              </a:rPr>
              <a:t>Give </a:t>
            </a:r>
            <a:r>
              <a:rPr sz="2400" spc="-5" dirty="0">
                <a:latin typeface="Century Schoolbook"/>
                <a:cs typeface="Century Schoolbook"/>
              </a:rPr>
              <a:t>artificial respiration </a:t>
            </a:r>
            <a:r>
              <a:rPr sz="2400" dirty="0">
                <a:latin typeface="Century Schoolbook"/>
                <a:cs typeface="Century Schoolbook"/>
              </a:rPr>
              <a:t>with </a:t>
            </a:r>
            <a:r>
              <a:rPr sz="2400" b="1" spc="-5" dirty="0">
                <a:latin typeface="Century Schoolbook"/>
                <a:cs typeface="Century Schoolbook"/>
              </a:rPr>
              <a:t>100%</a:t>
            </a:r>
            <a:r>
              <a:rPr sz="2400" spc="-5" dirty="0">
                <a:latin typeface="Century Schoolbook"/>
                <a:cs typeface="Century Schoolbook"/>
              </a:rPr>
              <a:t> </a:t>
            </a:r>
            <a:r>
              <a:rPr sz="2400" b="1" spc="-5" dirty="0">
                <a:latin typeface="Century Schoolbook"/>
                <a:cs typeface="Century Schoolbook"/>
              </a:rPr>
              <a:t>oxygen</a:t>
            </a:r>
            <a:r>
              <a:rPr sz="2400" spc="-5" dirty="0">
                <a:latin typeface="Century Schoolbook"/>
                <a:cs typeface="Century Schoolbook"/>
              </a:rPr>
              <a:t> </a:t>
            </a:r>
            <a:r>
              <a:rPr sz="2400" spc="-10" dirty="0">
                <a:latin typeface="Century Schoolbook"/>
                <a:cs typeface="Century Schoolbook"/>
              </a:rPr>
              <a:t>in </a:t>
            </a:r>
            <a:r>
              <a:rPr sz="2400" spc="-5" dirty="0">
                <a:latin typeface="Century Schoolbook"/>
                <a:cs typeface="Century Schoolbook"/>
              </a:rPr>
              <a:t>order  </a:t>
            </a:r>
            <a:r>
              <a:rPr sz="2400" dirty="0">
                <a:latin typeface="Century Schoolbook"/>
                <a:cs typeface="Century Schoolbook"/>
              </a:rPr>
              <a:t>to </a:t>
            </a:r>
            <a:r>
              <a:rPr sz="2400" spc="-5" dirty="0">
                <a:latin typeface="Century Schoolbook"/>
                <a:cs typeface="Century Schoolbook"/>
              </a:rPr>
              <a:t>maintain high blood oxygen </a:t>
            </a:r>
            <a:r>
              <a:rPr sz="2400" spc="-10" dirty="0">
                <a:latin typeface="Century Schoolbook"/>
                <a:cs typeface="Century Schoolbook"/>
              </a:rPr>
              <a:t>tension. </a:t>
            </a:r>
            <a:r>
              <a:rPr sz="2400" spc="-5" dirty="0">
                <a:latin typeface="Century Schoolbook"/>
                <a:cs typeface="Century Schoolbook"/>
              </a:rPr>
              <a:t>Prognosis in  acute cyanide poisoning, survival </a:t>
            </a:r>
            <a:r>
              <a:rPr sz="2400" dirty="0">
                <a:latin typeface="Century Schoolbook"/>
                <a:cs typeface="Century Schoolbook"/>
              </a:rPr>
              <a:t>for 4 </a:t>
            </a:r>
            <a:r>
              <a:rPr sz="2400" spc="-5" dirty="0">
                <a:latin typeface="Century Schoolbook"/>
                <a:cs typeface="Century Schoolbook"/>
              </a:rPr>
              <a:t>hours </a:t>
            </a:r>
            <a:r>
              <a:rPr sz="2400" dirty="0">
                <a:latin typeface="Century Schoolbook"/>
                <a:cs typeface="Century Schoolbook"/>
              </a:rPr>
              <a:t>is  </a:t>
            </a:r>
            <a:r>
              <a:rPr sz="2400" spc="-5" dirty="0">
                <a:latin typeface="Century Schoolbook"/>
                <a:cs typeface="Century Schoolbook"/>
              </a:rPr>
              <a:t>usually </a:t>
            </a:r>
            <a:r>
              <a:rPr sz="2400" dirty="0">
                <a:latin typeface="Century Schoolbook"/>
                <a:cs typeface="Century Schoolbook"/>
              </a:rPr>
              <a:t>followed </a:t>
            </a:r>
            <a:r>
              <a:rPr sz="2400" spc="-5" dirty="0">
                <a:latin typeface="Century Schoolbook"/>
                <a:cs typeface="Century Schoolbook"/>
              </a:rPr>
              <a:t>by</a:t>
            </a:r>
            <a:r>
              <a:rPr sz="2400" spc="-5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recovery.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D00558-4795-09F3-0963-7A040D07DB89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37845"/>
            <a:ext cx="491363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dirty="0"/>
              <a:t>MEDICO-LEGAL</a:t>
            </a:r>
            <a:r>
              <a:rPr sz="2300" b="1" spc="-95" dirty="0"/>
              <a:t> </a:t>
            </a:r>
            <a:r>
              <a:rPr sz="2300" b="1" dirty="0"/>
              <a:t>IMPORTANCE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174163"/>
            <a:ext cx="8150860" cy="49273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50000"/>
              </a:lnSpc>
            </a:pPr>
            <a:r>
              <a:rPr sz="2400" dirty="0">
                <a:latin typeface="Century Schoolbook"/>
                <a:cs typeface="Century Schoolbook"/>
              </a:rPr>
              <a:t>Suicidal, homicidal </a:t>
            </a:r>
            <a:r>
              <a:rPr sz="2400" spc="-5" dirty="0">
                <a:latin typeface="Century Schoolbook"/>
                <a:cs typeface="Century Schoolbook"/>
              </a:rPr>
              <a:t>and accidental </a:t>
            </a:r>
            <a:r>
              <a:rPr sz="2400" dirty="0">
                <a:latin typeface="Century Schoolbook"/>
                <a:cs typeface="Century Schoolbook"/>
              </a:rPr>
              <a:t>cases </a:t>
            </a:r>
            <a:r>
              <a:rPr sz="2400" spc="-5" dirty="0">
                <a:latin typeface="Century Schoolbook"/>
                <a:cs typeface="Century Schoolbook"/>
              </a:rPr>
              <a:t>are </a:t>
            </a:r>
            <a:r>
              <a:rPr sz="2400" dirty="0">
                <a:latin typeface="Century Schoolbook"/>
                <a:cs typeface="Century Schoolbook"/>
              </a:rPr>
              <a:t>common</a:t>
            </a:r>
            <a:r>
              <a:rPr sz="2400" spc="-19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but</a:t>
            </a:r>
            <a:endParaRPr sz="2400" dirty="0">
              <a:latin typeface="Century Schoolbook"/>
              <a:cs typeface="Century Schoolbook"/>
            </a:endParaRPr>
          </a:p>
          <a:p>
            <a:pPr indent="12700" algn="just">
              <a:lnSpc>
                <a:spcPct val="150000"/>
              </a:lnSpc>
            </a:pPr>
            <a:r>
              <a:rPr sz="2400" spc="-5" dirty="0">
                <a:latin typeface="Century Schoolbook"/>
                <a:cs typeface="Century Schoolbook"/>
              </a:rPr>
              <a:t>principally </a:t>
            </a:r>
            <a:r>
              <a:rPr sz="2400" dirty="0">
                <a:latin typeface="Century Schoolbook"/>
                <a:cs typeface="Century Schoolbook"/>
              </a:rPr>
              <a:t>used as suicidal agent as its common </a:t>
            </a:r>
            <a:r>
              <a:rPr sz="2400" spc="-5" dirty="0">
                <a:latin typeface="Century Schoolbook"/>
                <a:cs typeface="Century Schoolbook"/>
              </a:rPr>
              <a:t>usage </a:t>
            </a:r>
            <a:r>
              <a:rPr sz="2400" dirty="0">
                <a:latin typeface="Century Schoolbook"/>
                <a:cs typeface="Century Schoolbook"/>
              </a:rPr>
              <a:t>in</a:t>
            </a:r>
            <a:r>
              <a:rPr sz="2400" spc="-21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the</a:t>
            </a:r>
            <a:r>
              <a:rPr lang="en-US" sz="2400" spc="-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gardens </a:t>
            </a:r>
            <a:r>
              <a:rPr sz="2400" spc="-5" dirty="0">
                <a:latin typeface="Century Schoolbook"/>
                <a:cs typeface="Century Schoolbook"/>
              </a:rPr>
              <a:t>and </a:t>
            </a:r>
            <a:r>
              <a:rPr sz="2400" dirty="0">
                <a:latin typeface="Century Schoolbook"/>
                <a:cs typeface="Century Schoolbook"/>
              </a:rPr>
              <a:t>in </a:t>
            </a:r>
            <a:r>
              <a:rPr sz="2400" spc="-5" dirty="0">
                <a:latin typeface="Century Schoolbook"/>
                <a:cs typeface="Century Schoolbook"/>
              </a:rPr>
              <a:t>photography,also </a:t>
            </a:r>
            <a:r>
              <a:rPr sz="2400" dirty="0">
                <a:latin typeface="Century Schoolbook"/>
                <a:cs typeface="Century Schoolbook"/>
              </a:rPr>
              <a:t>used </a:t>
            </a:r>
            <a:r>
              <a:rPr sz="2400" spc="-5" dirty="0">
                <a:latin typeface="Century Schoolbook"/>
                <a:cs typeface="Century Schoolbook"/>
              </a:rPr>
              <a:t>as </a:t>
            </a:r>
            <a:r>
              <a:rPr sz="2400" dirty="0">
                <a:latin typeface="Century Schoolbook"/>
                <a:cs typeface="Century Schoolbook"/>
              </a:rPr>
              <a:t>cattle</a:t>
            </a:r>
            <a:r>
              <a:rPr sz="2400" spc="-120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poison.</a:t>
            </a:r>
          </a:p>
          <a:p>
            <a:pPr marR="5080" indent="12700" algn="just">
              <a:lnSpc>
                <a:spcPct val="150000"/>
              </a:lnSpc>
            </a:pPr>
            <a:r>
              <a:rPr sz="2400" b="1" dirty="0">
                <a:latin typeface="Century Schoolbook"/>
                <a:cs typeface="Century Schoolbook"/>
              </a:rPr>
              <a:t>Rasputin</a:t>
            </a:r>
            <a:r>
              <a:rPr sz="2400" dirty="0">
                <a:latin typeface="Century Schoolbook"/>
                <a:cs typeface="Century Schoolbook"/>
              </a:rPr>
              <a:t> was given </a:t>
            </a:r>
            <a:r>
              <a:rPr sz="2400" b="1" dirty="0">
                <a:latin typeface="Century Schoolbook"/>
                <a:cs typeface="Century Schoolbook"/>
              </a:rPr>
              <a:t>Potassium</a:t>
            </a:r>
            <a:r>
              <a:rPr sz="2400" dirty="0">
                <a:latin typeface="Century Schoolbook"/>
                <a:cs typeface="Century Schoolbook"/>
              </a:rPr>
              <a:t> </a:t>
            </a:r>
            <a:r>
              <a:rPr sz="2400" b="1" dirty="0">
                <a:latin typeface="Century Schoolbook"/>
                <a:cs typeface="Century Schoolbook"/>
              </a:rPr>
              <a:t>cyanide</a:t>
            </a:r>
            <a:r>
              <a:rPr sz="2400" dirty="0">
                <a:latin typeface="Century Schoolbook"/>
                <a:cs typeface="Century Schoolbook"/>
              </a:rPr>
              <a:t>, he survived because he  was suffering from severe </a:t>
            </a:r>
            <a:r>
              <a:rPr sz="2400" spc="-5" dirty="0">
                <a:latin typeface="Century Schoolbook"/>
                <a:cs typeface="Century Schoolbook"/>
              </a:rPr>
              <a:t>gastritis and </a:t>
            </a:r>
            <a:r>
              <a:rPr sz="2400" dirty="0">
                <a:latin typeface="Century Schoolbook"/>
                <a:cs typeface="Century Schoolbook"/>
              </a:rPr>
              <a:t>achlorhydria because  he used </a:t>
            </a:r>
            <a:r>
              <a:rPr sz="2400" spc="-5" dirty="0">
                <a:latin typeface="Century Schoolbook"/>
                <a:cs typeface="Century Schoolbook"/>
              </a:rPr>
              <a:t>to drink </a:t>
            </a:r>
            <a:r>
              <a:rPr sz="2400" dirty="0">
                <a:latin typeface="Century Schoolbook"/>
                <a:cs typeface="Century Schoolbook"/>
              </a:rPr>
              <a:t>alcohol. </a:t>
            </a:r>
            <a:r>
              <a:rPr sz="2400" spc="-5" dirty="0">
                <a:latin typeface="Century Schoolbook"/>
                <a:cs typeface="Century Schoolbook"/>
              </a:rPr>
              <a:t>Another </a:t>
            </a:r>
            <a:r>
              <a:rPr sz="2400" dirty="0">
                <a:latin typeface="Century Schoolbook"/>
                <a:cs typeface="Century Schoolbook"/>
              </a:rPr>
              <a:t>reason is </a:t>
            </a:r>
            <a:r>
              <a:rPr sz="2400" spc="-5" dirty="0">
                <a:latin typeface="Century Schoolbook"/>
                <a:cs typeface="Century Schoolbook"/>
              </a:rPr>
              <a:t>that the </a:t>
            </a:r>
            <a:r>
              <a:rPr sz="2400" dirty="0">
                <a:latin typeface="Century Schoolbook"/>
                <a:cs typeface="Century Schoolbook"/>
              </a:rPr>
              <a:t>KCN</a:t>
            </a:r>
            <a:r>
              <a:rPr sz="2400" spc="-17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given  </a:t>
            </a:r>
            <a:r>
              <a:rPr sz="2400" spc="-5" dirty="0">
                <a:latin typeface="Century Schoolbook"/>
                <a:cs typeface="Century Schoolbook"/>
              </a:rPr>
              <a:t>to </a:t>
            </a:r>
            <a:r>
              <a:rPr sz="2400" dirty="0">
                <a:latin typeface="Century Schoolbook"/>
                <a:cs typeface="Century Schoolbook"/>
              </a:rPr>
              <a:t>him was </a:t>
            </a:r>
            <a:r>
              <a:rPr sz="2400" spc="-5" dirty="0">
                <a:latin typeface="Century Schoolbook"/>
                <a:cs typeface="Century Schoolbook"/>
              </a:rPr>
              <a:t>quite </a:t>
            </a:r>
            <a:r>
              <a:rPr sz="2400" dirty="0">
                <a:latin typeface="Century Schoolbook"/>
                <a:cs typeface="Century Schoolbook"/>
              </a:rPr>
              <a:t>old </a:t>
            </a:r>
            <a:r>
              <a:rPr sz="2400" spc="-5" dirty="0">
                <a:latin typeface="Century Schoolbook"/>
                <a:cs typeface="Century Schoolbook"/>
              </a:rPr>
              <a:t>and </a:t>
            </a:r>
            <a:r>
              <a:rPr sz="2400" dirty="0">
                <a:latin typeface="Century Schoolbook"/>
                <a:cs typeface="Century Schoolbook"/>
              </a:rPr>
              <a:t>not effective</a:t>
            </a:r>
            <a:r>
              <a:rPr sz="2400" spc="-18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0A3F1B-B0C5-35D7-7F91-74E300A12BF8}"/>
              </a:ext>
            </a:extLst>
          </p:cNvPr>
          <p:cNvSpPr/>
          <p:nvPr/>
        </p:nvSpPr>
        <p:spPr>
          <a:xfrm>
            <a:off x="6172200" y="21554"/>
            <a:ext cx="29718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66668"/>
            <a:ext cx="8074660" cy="26443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50000"/>
              </a:lnSpc>
              <a:spcBef>
                <a:spcPts val="100"/>
              </a:spcBef>
              <a:tabLst>
                <a:tab pos="2159000" algn="l"/>
                <a:tab pos="2943860" algn="l"/>
                <a:tab pos="5304155" algn="l"/>
                <a:tab pos="7195820" algn="l"/>
              </a:tabLst>
            </a:pP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P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O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ISONED</a:t>
            </a:r>
            <a:r>
              <a:rPr sz="2400" b="1" dirty="0">
                <a:solidFill>
                  <a:schemeClr val="accent6"/>
                </a:solidFill>
                <a:latin typeface="Times New Roman"/>
                <a:cs typeface="Times New Roman"/>
              </a:rPr>
              <a:t>	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B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Y</a:t>
            </a:r>
            <a:r>
              <a:rPr sz="2400" b="1" dirty="0">
                <a:solidFill>
                  <a:schemeClr val="accent6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P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O</a:t>
            </a:r>
            <a:r>
              <a:rPr sz="2400" b="1" spc="-5" dirty="0">
                <a:solidFill>
                  <a:schemeClr val="accent6"/>
                </a:solidFill>
                <a:latin typeface="Century Schoolbook"/>
                <a:cs typeface="Century Schoolbook"/>
              </a:rPr>
              <a:t>TASSI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UM</a:t>
            </a:r>
            <a:r>
              <a:rPr sz="2400" b="1" dirty="0">
                <a:solidFill>
                  <a:schemeClr val="accent6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C</a:t>
            </a:r>
            <a:r>
              <a:rPr sz="2400" b="1" spc="-15" dirty="0">
                <a:solidFill>
                  <a:schemeClr val="accent6"/>
                </a:solidFill>
                <a:latin typeface="Century Schoolbook"/>
                <a:cs typeface="Century Schoolbook"/>
              </a:rPr>
              <a:t>Y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A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N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I</a:t>
            </a:r>
            <a:r>
              <a:rPr sz="2400" b="1" spc="5" dirty="0">
                <a:solidFill>
                  <a:schemeClr val="accent6"/>
                </a:solidFill>
                <a:latin typeface="Century Schoolbook"/>
                <a:cs typeface="Century Schoolbook"/>
              </a:rPr>
              <a:t>D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E</a:t>
            </a:r>
            <a:r>
              <a:rPr sz="2400" b="1" dirty="0">
                <a:solidFill>
                  <a:schemeClr val="accent6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- </a:t>
            </a:r>
            <a:r>
              <a:rPr sz="2400" b="1" dirty="0">
                <a:solidFill>
                  <a:schemeClr val="accent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CORROSION OF </a:t>
            </a:r>
            <a:r>
              <a:rPr sz="2400" b="1" spc="-5" dirty="0">
                <a:solidFill>
                  <a:schemeClr val="accent6"/>
                </a:solidFill>
                <a:latin typeface="Century Schoolbook"/>
                <a:cs typeface="Century Schoolbook"/>
              </a:rPr>
              <a:t>THE GASTRIC</a:t>
            </a:r>
            <a:r>
              <a:rPr sz="2400" b="1" spc="-55" dirty="0">
                <a:solidFill>
                  <a:schemeClr val="accent6"/>
                </a:solidFill>
                <a:latin typeface="Century Schoolbook"/>
                <a:cs typeface="Century Schoolbook"/>
              </a:rPr>
              <a:t> </a:t>
            </a:r>
            <a:r>
              <a:rPr sz="2400" b="1" dirty="0">
                <a:solidFill>
                  <a:schemeClr val="accent6"/>
                </a:solidFill>
                <a:latin typeface="Century Schoolbook"/>
                <a:cs typeface="Century Schoolbook"/>
              </a:rPr>
              <a:t>MUCOSA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Century Schoolbook"/>
                <a:cs typeface="Century Schoolbook"/>
              </a:rPr>
              <a:t>Death</a:t>
            </a:r>
            <a:r>
              <a:rPr sz="2400" spc="25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occurred</a:t>
            </a:r>
            <a:r>
              <a:rPr sz="2400" spc="24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a</a:t>
            </a:r>
            <a:r>
              <a:rPr sz="2400" spc="22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few</a:t>
            </a:r>
            <a:r>
              <a:rPr sz="2400" spc="250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minutes</a:t>
            </a:r>
            <a:r>
              <a:rPr sz="2400" spc="24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after</a:t>
            </a:r>
            <a:r>
              <a:rPr sz="2400" spc="23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ingestion.</a:t>
            </a:r>
            <a:r>
              <a:rPr sz="2400" spc="245" dirty="0">
                <a:latin typeface="Century Schoolbook"/>
                <a:cs typeface="Century Schoolbook"/>
              </a:rPr>
              <a:t> </a:t>
            </a:r>
            <a:r>
              <a:rPr sz="2400" spc="-5" dirty="0">
                <a:latin typeface="Century Schoolbook"/>
                <a:cs typeface="Century Schoolbook"/>
              </a:rPr>
              <a:t>The</a:t>
            </a:r>
            <a:r>
              <a:rPr lang="en-US" sz="2400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effect of sodium </a:t>
            </a:r>
            <a:r>
              <a:rPr sz="2400" spc="-5" dirty="0">
                <a:latin typeface="Century Schoolbook"/>
                <a:cs typeface="Century Schoolbook"/>
              </a:rPr>
              <a:t>cyanide </a:t>
            </a:r>
            <a:r>
              <a:rPr sz="2400" dirty="0">
                <a:latin typeface="Century Schoolbook"/>
                <a:cs typeface="Century Schoolbook"/>
              </a:rPr>
              <a:t>is</a:t>
            </a:r>
            <a:r>
              <a:rPr sz="2400" spc="-60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similar.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D0F5C4-2502-AF0F-D843-4BA38FB8A2B0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375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https://pubchem.ncbi.nlm.nih.gov/compound/Hydrogen-Cyanide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https://en.wikipedia.org/wiki/Hydrogen_cyanide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https://www.sciencedirect.com/topics/pharmacology-toxicology-and-pharmaceutical-science/hydrogen-cyanide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506646-F979-D677-02BA-999CAB79CF9D}"/>
              </a:ext>
            </a:extLst>
          </p:cNvPr>
          <p:cNvSpPr/>
          <p:nvPr/>
        </p:nvSpPr>
        <p:spPr>
          <a:xfrm>
            <a:off x="7924800" y="21554"/>
            <a:ext cx="1219200" cy="253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179481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082204"/>
            <a:ext cx="1816100" cy="4693592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59"/>
              </a:spcBef>
            </a:pPr>
            <a:r>
              <a:rPr lang="en-US" sz="3000" spc="-65" dirty="0" err="1">
                <a:solidFill>
                  <a:srgbClr val="FFFFFF"/>
                </a:solidFill>
                <a:latin typeface="Corbel"/>
                <a:cs typeface="Corbel"/>
              </a:rPr>
              <a:t>Visin</a:t>
            </a:r>
            <a:r>
              <a:rPr lang="en-US" sz="3000" spc="-6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lang="en-US" sz="3000" spc="-65" dirty="0" err="1">
                <a:solidFill>
                  <a:srgbClr val="FFFFFF"/>
                </a:solidFill>
                <a:latin typeface="Corbel"/>
                <a:cs typeface="Corbel"/>
              </a:rPr>
              <a:t>sion</a:t>
            </a:r>
            <a:r>
              <a:rPr lang="en-US" sz="3000" spc="-65" dirty="0">
                <a:solidFill>
                  <a:srgbClr val="FFFFFF"/>
                </a:solidFill>
                <a:latin typeface="Corbel"/>
                <a:cs typeface="Corbel"/>
              </a:rPr>
              <a:t> of </a:t>
            </a:r>
            <a:r>
              <a:rPr lang="en-US" sz="3000" spc="-65" dirty="0">
                <a:latin typeface="Corbel"/>
                <a:cs typeface="Corbel"/>
              </a:rPr>
              <a:t>Rawalpindi Medical University The Dream/ Tomorrow</a:t>
            </a:r>
          </a:p>
          <a:p>
            <a:pPr marL="12700" marR="5080">
              <a:lnSpc>
                <a:spcPct val="90000"/>
              </a:lnSpc>
              <a:spcBef>
                <a:spcPts val="459"/>
              </a:spcBef>
            </a:pPr>
            <a:r>
              <a:rPr lang="en-US" sz="3000" spc="-65" dirty="0">
                <a:latin typeface="Corbel"/>
                <a:cs typeface="Corbel"/>
              </a:rPr>
              <a:t> Rawalpindi Medical University The Dream/ Tomorrow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76600" y="2320289"/>
            <a:ext cx="5334000" cy="17575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impart</a:t>
            </a:r>
            <a:r>
              <a:rPr sz="20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evidence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based</a:t>
            </a:r>
            <a:r>
              <a:rPr sz="20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research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oriented</a:t>
            </a:r>
            <a:endParaRPr sz="2000" dirty="0">
              <a:latin typeface="Corbel"/>
              <a:cs typeface="Corbel"/>
            </a:endParaRPr>
          </a:p>
          <a:p>
            <a:pPr marL="195580">
              <a:lnSpc>
                <a:spcPts val="2280"/>
              </a:lnSpc>
            </a:pP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medical</a:t>
            </a:r>
            <a:r>
              <a:rPr sz="20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education</a:t>
            </a:r>
            <a:endParaRPr sz="20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provide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best possible</a:t>
            </a:r>
            <a:r>
              <a:rPr sz="20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patient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care</a:t>
            </a:r>
            <a:endParaRPr sz="2000" dirty="0">
              <a:latin typeface="Corbel"/>
              <a:cs typeface="Corbel"/>
            </a:endParaRPr>
          </a:p>
          <a:p>
            <a:pPr marL="195580" marR="5080" indent="-182880">
              <a:lnSpc>
                <a:spcPts val="2160"/>
              </a:lnSpc>
              <a:spcBef>
                <a:spcPts val="1230"/>
              </a:spcBef>
            </a:pPr>
            <a:r>
              <a:rPr sz="2000" spc="-104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000" spc="16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0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inculcate</a:t>
            </a:r>
            <a:r>
              <a:rPr sz="20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values</a:t>
            </a:r>
            <a:r>
              <a:rPr sz="20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mutual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respect</a:t>
            </a:r>
            <a:r>
              <a:rPr sz="20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ethical</a:t>
            </a:r>
            <a:r>
              <a:rPr sz="20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practice</a:t>
            </a:r>
            <a:r>
              <a:rPr sz="20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000" spc="-10" dirty="0">
                <a:solidFill>
                  <a:srgbClr val="585858"/>
                </a:solidFill>
                <a:latin typeface="Corbel"/>
                <a:cs typeface="Corbel"/>
              </a:rPr>
              <a:t> medicine</a:t>
            </a:r>
            <a:endParaRPr sz="2000" dirty="0">
              <a:latin typeface="Corbel"/>
              <a:cs typeface="Corbel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A50B65FD-9B4B-6A10-C439-8F6D71ABA01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Biomedical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determination of a patient's death is of considerable medical and ethical significance.</a:t>
            </a:r>
          </a:p>
          <a:p>
            <a:r>
              <a:rPr lang="en-GB" dirty="0"/>
              <a:t>Death is a biological concept with social implications. </a:t>
            </a:r>
          </a:p>
          <a:p>
            <a:r>
              <a:rPr lang="en-GB" dirty="0"/>
              <a:t>Acting with honesty, transparency, respect, and integrity is critical to trust in the patient-physician relationship, and the profession, in life and in death.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4B7609-6169-3A25-32ED-7DA5DADDA159}"/>
              </a:ext>
            </a:extLst>
          </p:cNvPr>
          <p:cNvSpPr/>
          <p:nvPr/>
        </p:nvSpPr>
        <p:spPr>
          <a:xfrm>
            <a:off x="8077200" y="21554"/>
            <a:ext cx="1066800" cy="253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1981684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Family Medicine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r>
              <a:rPr lang="en-US" dirty="0"/>
              <a:t>Initial management should be focused on acute stabilization and supportive care till the correct substance is identified</a:t>
            </a:r>
          </a:p>
          <a:p>
            <a:r>
              <a:rPr lang="en-US" dirty="0"/>
              <a:t>🞂​Plan of management is to provide supportive care, prevention of poison absorption, use of antidote wherever is indicated, and enhancement of elimination techniques.</a:t>
            </a:r>
          </a:p>
          <a:p>
            <a:r>
              <a:rPr lang="en-US" dirty="0"/>
              <a:t>🞂​The most commonly used include activated  charcoal, acetylcysteine, naloxone, sodium bicarbonate, atropine, flumazenil, therapeutic antibodies and various vitamins.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13544C-7BBB-AF37-F649-F8BE8A24CA9D}"/>
              </a:ext>
            </a:extLst>
          </p:cNvPr>
          <p:cNvSpPr/>
          <p:nvPr/>
        </p:nvSpPr>
        <p:spPr>
          <a:xfrm>
            <a:off x="6629400" y="21554"/>
            <a:ext cx="25146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Family Medicine  </a:t>
            </a:r>
          </a:p>
        </p:txBody>
      </p:sp>
    </p:spTree>
    <p:extLst>
      <p:ext uri="{BB962C8B-B14F-4D97-AF65-F5344CB8AC3E}">
        <p14:creationId xmlns:p14="http://schemas.microsoft.com/office/powerpoint/2010/main" val="1237870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191" y="-12953"/>
            <a:ext cx="9169400" cy="746125"/>
            <a:chOff x="-12191" y="-12953"/>
            <a:chExt cx="9169400" cy="746125"/>
          </a:xfrm>
        </p:grpSpPr>
        <p:sp>
          <p:nvSpPr>
            <p:cNvPr id="3" name="object 3"/>
            <p:cNvSpPr/>
            <p:nvPr/>
          </p:nvSpPr>
          <p:spPr>
            <a:xfrm>
              <a:off x="762" y="0"/>
              <a:ext cx="9143365" cy="367030"/>
            </a:xfrm>
            <a:custGeom>
              <a:avLst/>
              <a:gdLst/>
              <a:ahLst/>
              <a:cxnLst/>
              <a:rect l="l" t="t" r="r" b="b"/>
              <a:pathLst>
                <a:path w="9143365" h="367030">
                  <a:moveTo>
                    <a:pt x="0" y="0"/>
                  </a:moveTo>
                  <a:lnTo>
                    <a:pt x="0" y="366522"/>
                  </a:lnTo>
                  <a:lnTo>
                    <a:pt x="9143238" y="366522"/>
                  </a:lnTo>
                  <a:lnTo>
                    <a:pt x="91432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2" y="0"/>
              <a:ext cx="9143365" cy="367030"/>
            </a:xfrm>
            <a:custGeom>
              <a:avLst/>
              <a:gdLst/>
              <a:ahLst/>
              <a:cxnLst/>
              <a:rect l="l" t="t" r="r" b="b"/>
              <a:pathLst>
                <a:path w="9143365" h="367030">
                  <a:moveTo>
                    <a:pt x="0" y="0"/>
                  </a:moveTo>
                  <a:lnTo>
                    <a:pt x="0" y="366522"/>
                  </a:lnTo>
                  <a:lnTo>
                    <a:pt x="9143238" y="366522"/>
                  </a:lnTo>
                </a:path>
              </a:pathLst>
            </a:custGeom>
            <a:ln w="25908">
              <a:solidFill>
                <a:srgbClr val="5C46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70976" y="0"/>
              <a:ext cx="573024" cy="73304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7542" y="794384"/>
            <a:ext cx="691245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BE9000"/>
                </a:solidFill>
                <a:latin typeface="Calibri"/>
                <a:cs typeface="Calibri"/>
              </a:rPr>
              <a:t>How</a:t>
            </a:r>
            <a:r>
              <a:rPr sz="3600" b="1" spc="-80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spc="-100" dirty="0">
                <a:solidFill>
                  <a:srgbClr val="BE9000"/>
                </a:solidFill>
                <a:latin typeface="Calibri"/>
                <a:cs typeface="Calibri"/>
              </a:rPr>
              <a:t>To</a:t>
            </a:r>
            <a:r>
              <a:rPr sz="3600" b="1" spc="-35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BE9000"/>
                </a:solidFill>
                <a:latin typeface="Calibri"/>
                <a:cs typeface="Calibri"/>
              </a:rPr>
              <a:t>Access</a:t>
            </a:r>
            <a:r>
              <a:rPr sz="3600" b="1" spc="-45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BE9000"/>
                </a:solidFill>
                <a:latin typeface="Calibri"/>
                <a:cs typeface="Calibri"/>
              </a:rPr>
              <a:t>Digital</a:t>
            </a:r>
            <a:r>
              <a:rPr sz="3600" b="1" spc="-30" dirty="0">
                <a:solidFill>
                  <a:srgbClr val="BE9000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BE9000"/>
                </a:solidFill>
                <a:latin typeface="Calibri"/>
                <a:cs typeface="Calibri"/>
              </a:rPr>
              <a:t>Library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630959"/>
            <a:ext cx="8153400" cy="5067669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  <a:tabLst>
                <a:tab pos="183515" algn="l"/>
              </a:tabLst>
            </a:pP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Steps</a:t>
            </a:r>
            <a:r>
              <a:rPr sz="2400" spc="-85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 Light"/>
                <a:cs typeface="Calibri Light"/>
              </a:rPr>
              <a:t>to</a:t>
            </a:r>
            <a:r>
              <a:rPr sz="2400" spc="-70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Access</a:t>
            </a:r>
            <a:r>
              <a:rPr sz="2400" spc="-85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HEC</a:t>
            </a:r>
            <a:r>
              <a:rPr sz="2400" spc="-75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Digital</a:t>
            </a:r>
            <a:r>
              <a:rPr sz="2400" spc="-70" dirty="0">
                <a:solidFill>
                  <a:srgbClr val="1F2023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 Light"/>
                <a:cs typeface="Calibri Light"/>
              </a:rPr>
              <a:t>Library</a:t>
            </a:r>
            <a:endParaRPr sz="2400" dirty="0">
              <a:latin typeface="Calibri Light"/>
              <a:cs typeface="Calibri Light"/>
            </a:endParaRPr>
          </a:p>
          <a:p>
            <a:pPr marL="199390" indent="-190500">
              <a:lnSpc>
                <a:spcPct val="100000"/>
              </a:lnSpc>
              <a:spcBef>
                <a:spcPts val="565"/>
              </a:spcBef>
              <a:buSzPct val="94871"/>
              <a:buAutoNum type="arabicPeriod"/>
              <a:tabLst>
                <a:tab pos="199390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Go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to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the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website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of</a:t>
            </a:r>
            <a:r>
              <a:rPr sz="2400" spc="-3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HEC</a:t>
            </a:r>
            <a:r>
              <a:rPr sz="2400" spc="-6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National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Digital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Library.</a:t>
            </a:r>
            <a:endParaRPr sz="2400" dirty="0">
              <a:latin typeface="Calibri"/>
              <a:cs typeface="Calibri"/>
            </a:endParaRPr>
          </a:p>
          <a:p>
            <a:pPr marL="199390" indent="-190500">
              <a:lnSpc>
                <a:spcPct val="100000"/>
              </a:lnSpc>
              <a:spcBef>
                <a:spcPts val="565"/>
              </a:spcBef>
              <a:buSzPct val="94871"/>
              <a:buAutoNum type="arabicPeriod"/>
              <a:tabLst>
                <a:tab pos="199390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On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Home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Page,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click</a:t>
            </a:r>
            <a:r>
              <a:rPr sz="2400" spc="-2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on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the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INSTITUTES.</a:t>
            </a:r>
            <a:endParaRPr sz="2400" dirty="0">
              <a:latin typeface="Calibri"/>
              <a:cs typeface="Calibri"/>
            </a:endParaRPr>
          </a:p>
          <a:p>
            <a:pPr marL="184785" marR="27305" indent="-176530">
              <a:lnSpc>
                <a:spcPct val="90000"/>
              </a:lnSpc>
              <a:spcBef>
                <a:spcPts val="800"/>
              </a:spcBef>
              <a:buSzPct val="94871"/>
              <a:buAutoNum type="arabicPeriod"/>
              <a:tabLst>
                <a:tab pos="184785" algn="l"/>
                <a:tab pos="198755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page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will appear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showing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the</a:t>
            </a:r>
            <a:r>
              <a:rPr sz="2400" spc="-3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universities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from</a:t>
            </a:r>
            <a:r>
              <a:rPr sz="2400" spc="-2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Public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Private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Sector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and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other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Institutes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which</a:t>
            </a:r>
            <a:r>
              <a:rPr sz="2400" spc="-4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have</a:t>
            </a:r>
            <a:r>
              <a:rPr sz="2400" spc="-3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access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to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HEC</a:t>
            </a:r>
            <a:r>
              <a:rPr sz="2400" spc="-5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National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Digital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Library</a:t>
            </a:r>
            <a:r>
              <a:rPr sz="2400" spc="-5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F2023"/>
                </a:solidFill>
                <a:latin typeface="Calibri"/>
                <a:cs typeface="Calibri"/>
              </a:rPr>
              <a:t>HNDL.</a:t>
            </a:r>
            <a:endParaRPr sz="2400" dirty="0">
              <a:latin typeface="Calibri"/>
              <a:cs typeface="Calibri"/>
            </a:endParaRPr>
          </a:p>
          <a:p>
            <a:pPr marL="199390" indent="-190500">
              <a:lnSpc>
                <a:spcPct val="100000"/>
              </a:lnSpc>
              <a:spcBef>
                <a:spcPts val="565"/>
              </a:spcBef>
              <a:buSzPct val="94871"/>
              <a:buAutoNum type="arabicPeriod"/>
              <a:tabLst>
                <a:tab pos="199390" algn="l"/>
              </a:tabLst>
            </a:pP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Select</a:t>
            </a:r>
            <a:r>
              <a:rPr sz="2400" spc="-45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your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2023"/>
                </a:solidFill>
                <a:latin typeface="Calibri"/>
                <a:cs typeface="Calibri"/>
              </a:rPr>
              <a:t>desired</a:t>
            </a:r>
            <a:r>
              <a:rPr sz="2400" spc="-60" dirty="0">
                <a:solidFill>
                  <a:srgbClr val="1F2023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2023"/>
                </a:solidFill>
                <a:latin typeface="Calibri"/>
                <a:cs typeface="Calibri"/>
              </a:rPr>
              <a:t>Institute.</a:t>
            </a:r>
            <a:endParaRPr sz="2400" dirty="0">
              <a:latin typeface="Calibri"/>
              <a:cs typeface="Calibri"/>
            </a:endParaRPr>
          </a:p>
          <a:p>
            <a:pPr marL="12065" marR="658495" lvl="1">
              <a:lnSpc>
                <a:spcPts val="2110"/>
              </a:lnSpc>
              <a:spcBef>
                <a:spcPts val="825"/>
              </a:spcBef>
              <a:tabLst>
                <a:tab pos="184785" algn="l"/>
              </a:tabLst>
            </a:pPr>
            <a:r>
              <a:rPr sz="2400" dirty="0">
                <a:latin typeface="Calibri"/>
                <a:cs typeface="Calibri"/>
              </a:rPr>
              <a:t>5.A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page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appear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showing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resources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 	</a:t>
            </a:r>
            <a:r>
              <a:rPr sz="2400" spc="-10" dirty="0">
                <a:latin typeface="Calibri"/>
                <a:cs typeface="Calibri"/>
              </a:rPr>
              <a:t>institution</a:t>
            </a:r>
            <a:endParaRPr sz="2400" dirty="0">
              <a:latin typeface="Calibri"/>
              <a:cs typeface="Calibri"/>
            </a:endParaRPr>
          </a:p>
          <a:p>
            <a:pPr marL="12700" lvl="1">
              <a:lnSpc>
                <a:spcPct val="100000"/>
              </a:lnSpc>
              <a:spcBef>
                <a:spcPts val="535"/>
              </a:spcBef>
              <a:tabLst>
                <a:tab pos="183515" algn="l"/>
              </a:tabLst>
            </a:pPr>
            <a:r>
              <a:rPr sz="2400" dirty="0">
                <a:latin typeface="Calibri"/>
                <a:cs typeface="Calibri"/>
              </a:rPr>
              <a:t>6.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Journals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10" dirty="0">
                <a:latin typeface="Calibri"/>
                <a:cs typeface="Calibri"/>
              </a:rPr>
              <a:t> appear</a:t>
            </a:r>
            <a:endParaRPr sz="2400" dirty="0">
              <a:latin typeface="Calibri"/>
              <a:cs typeface="Calibri"/>
            </a:endParaRPr>
          </a:p>
          <a:p>
            <a:pPr marL="12065" marR="5080" lvl="1">
              <a:lnSpc>
                <a:spcPct val="90100"/>
              </a:lnSpc>
              <a:spcBef>
                <a:spcPts val="795"/>
              </a:spcBef>
              <a:tabLst>
                <a:tab pos="184785" algn="l"/>
              </a:tabLst>
            </a:pPr>
            <a:r>
              <a:rPr sz="2400" dirty="0">
                <a:latin typeface="Calibri"/>
                <a:cs typeface="Calibri"/>
              </a:rPr>
              <a:t>7.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You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find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Journal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clicking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JOURNALS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spc="-45" dirty="0">
                <a:latin typeface="Calibri"/>
                <a:cs typeface="Calibri"/>
              </a:rPr>
              <a:t>DATABASE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enter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keyword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search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your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desired 	journal.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515350" cy="111547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TEXT BOOKS &amp; PRACTICAL NOTEBOOK: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90358" cy="4894901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Principles &amp; Practice of Forensic Medicine.				</a:t>
            </a:r>
          </a:p>
          <a:p>
            <a:pPr marL="0" indent="0">
              <a:buNone/>
            </a:pPr>
            <a:r>
              <a:rPr lang="en-US" sz="3600" dirty="0"/>
              <a:t>   by </a:t>
            </a:r>
            <a:r>
              <a:rPr lang="en-US" sz="3600" dirty="0" err="1"/>
              <a:t>Nasib</a:t>
            </a:r>
            <a:r>
              <a:rPr lang="en-US" sz="3600" dirty="0"/>
              <a:t> R. </a:t>
            </a:r>
            <a:r>
              <a:rPr lang="en-US" sz="3600" dirty="0" err="1"/>
              <a:t>Awan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Parikh’s Textbook of Medical Jurisprudence, 			</a:t>
            </a:r>
          </a:p>
          <a:p>
            <a:pPr marL="0" indent="0">
              <a:buNone/>
            </a:pPr>
            <a:r>
              <a:rPr lang="en-US" sz="3600" dirty="0"/>
              <a:t>    Forensic Medicine &amp; Toxicology.	</a:t>
            </a:r>
          </a:p>
          <a:p>
            <a:pPr marL="0" indent="0">
              <a:buNone/>
            </a:pPr>
            <a:endParaRPr lang="en-US" sz="6200" dirty="0">
              <a:latin typeface="+mj-lt"/>
            </a:endParaRPr>
          </a:p>
          <a:p>
            <a:r>
              <a:rPr lang="en-US" sz="3600" dirty="0"/>
              <a:t>Practical Manual Of Forensic Medicine 			</a:t>
            </a:r>
          </a:p>
          <a:p>
            <a:pPr marL="0" indent="0">
              <a:buNone/>
            </a:pPr>
            <a:r>
              <a:rPr lang="en-US" sz="3600" dirty="0"/>
              <a:t>   &amp; Toxicology</a:t>
            </a:r>
            <a:r>
              <a:rPr lang="en-US" dirty="0">
                <a:latin typeface="+mj-lt"/>
              </a:rPr>
              <a:t>			</a:t>
            </a:r>
            <a:endParaRPr lang="en-US" sz="4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86000"/>
            <a:ext cx="1447800" cy="1846868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2DA1A858-1344-E966-CA6E-9B361F8CD78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-29901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0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25495" y="3115055"/>
            <a:ext cx="5550535" cy="1874520"/>
            <a:chOff x="2825495" y="3115055"/>
            <a:chExt cx="5550535" cy="18745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0067" y="3537204"/>
              <a:ext cx="5541263" cy="14478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830067" y="3537204"/>
              <a:ext cx="5541645" cy="1447800"/>
            </a:xfrm>
            <a:custGeom>
              <a:avLst/>
              <a:gdLst/>
              <a:ahLst/>
              <a:cxnLst/>
              <a:rect l="l" t="t" r="r" b="b"/>
              <a:pathLst>
                <a:path w="5541645" h="1447800">
                  <a:moveTo>
                    <a:pt x="0" y="1447800"/>
                  </a:moveTo>
                  <a:lnTo>
                    <a:pt x="5541263" y="1447800"/>
                  </a:lnTo>
                  <a:lnTo>
                    <a:pt x="5541263" y="0"/>
                  </a:lnTo>
                  <a:lnTo>
                    <a:pt x="0" y="0"/>
                  </a:lnTo>
                  <a:lnTo>
                    <a:pt x="0" y="1447800"/>
                  </a:lnTo>
                  <a:close/>
                </a:path>
              </a:pathLst>
            </a:custGeom>
            <a:ln w="9144">
              <a:solidFill>
                <a:srgbClr val="BABA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6035" y="3115055"/>
              <a:ext cx="4360164" cy="88696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930778"/>
            <a:ext cx="180403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0" dirty="0"/>
              <a:t>Prof</a:t>
            </a:r>
            <a:r>
              <a:rPr sz="3000" spc="-200" dirty="0"/>
              <a:t> </a:t>
            </a:r>
            <a:r>
              <a:rPr sz="3000" spc="-60" dirty="0"/>
              <a:t>Umar’s </a:t>
            </a:r>
            <a:r>
              <a:rPr sz="3000" spc="-90" dirty="0"/>
              <a:t>LGIS</a:t>
            </a:r>
            <a:r>
              <a:rPr sz="3000" spc="-85" dirty="0"/>
              <a:t> </a:t>
            </a:r>
            <a:r>
              <a:rPr sz="3000" spc="-20" dirty="0"/>
              <a:t>Model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2825495" y="1389888"/>
            <a:ext cx="5843270" cy="4573905"/>
            <a:chOff x="2825495" y="1389888"/>
            <a:chExt cx="5843270" cy="457390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5307" y="1409700"/>
              <a:ext cx="5803392" cy="45339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835401" y="1399794"/>
              <a:ext cx="5823585" cy="4554220"/>
            </a:xfrm>
            <a:custGeom>
              <a:avLst/>
              <a:gdLst/>
              <a:ahLst/>
              <a:cxnLst/>
              <a:rect l="l" t="t" r="r" b="b"/>
              <a:pathLst>
                <a:path w="5823584" h="4554220">
                  <a:moveTo>
                    <a:pt x="0" y="4553711"/>
                  </a:moveTo>
                  <a:lnTo>
                    <a:pt x="5823204" y="4553711"/>
                  </a:lnTo>
                  <a:lnTo>
                    <a:pt x="5823204" y="0"/>
                  </a:lnTo>
                  <a:lnTo>
                    <a:pt x="0" y="0"/>
                  </a:lnTo>
                  <a:lnTo>
                    <a:pt x="0" y="4553711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4">
            <a:extLst>
              <a:ext uri="{FF2B5EF4-FFF2-40B4-BE49-F238E27FC236}">
                <a16:creationId xmlns:a16="http://schemas.microsoft.com/office/drawing/2014/main" id="{2BEBB3A8-AA4E-0BDD-0000-70FE08915BC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18" y="914401"/>
            <a:ext cx="5481904" cy="685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ell MT" pitchFamily="18" charset="0"/>
              </a:rPr>
              <a:t>SEQUENCE OF LGIS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Bell MT" pitchFamily="18" charset="0"/>
              </a:rPr>
              <a:t>Learning Objectives </a:t>
            </a:r>
          </a:p>
          <a:p>
            <a:r>
              <a:rPr lang="en-US" sz="2800" dirty="0">
                <a:latin typeface="Bell MT" pitchFamily="18" charset="0"/>
              </a:rPr>
              <a:t>Core concept </a:t>
            </a:r>
            <a:r>
              <a:rPr lang="en-US" sz="2800" i="1" dirty="0">
                <a:latin typeface="Bell MT" pitchFamily="18" charset="0"/>
              </a:rPr>
              <a:t>70 %</a:t>
            </a:r>
          </a:p>
          <a:p>
            <a:r>
              <a:rPr lang="en-US" sz="2800" dirty="0">
                <a:latin typeface="Bell MT" pitchFamily="18" charset="0"/>
              </a:rPr>
              <a:t>Horizontal integration related to Pathology and Pharmacology </a:t>
            </a:r>
            <a:r>
              <a:rPr lang="en-US" sz="2800" i="1" dirty="0">
                <a:latin typeface="Bell MT" pitchFamily="18" charset="0"/>
              </a:rPr>
              <a:t>15 %</a:t>
            </a:r>
          </a:p>
          <a:p>
            <a:r>
              <a:rPr lang="en-US" sz="28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2800" i="1" dirty="0">
                <a:latin typeface="Bell MT" pitchFamily="18" charset="0"/>
              </a:rPr>
              <a:t>10%</a:t>
            </a:r>
          </a:p>
          <a:p>
            <a:r>
              <a:rPr lang="en-US" sz="2800" dirty="0">
                <a:latin typeface="Bell MT" pitchFamily="18" charset="0"/>
              </a:rPr>
              <a:t>Research article relevant to the topic </a:t>
            </a:r>
            <a:r>
              <a:rPr lang="en-US" sz="2800" i="1" dirty="0">
                <a:latin typeface="Bell MT" pitchFamily="18" charset="0"/>
              </a:rPr>
              <a:t>3%</a:t>
            </a:r>
          </a:p>
          <a:p>
            <a:r>
              <a:rPr lang="en-US" sz="2800" dirty="0">
                <a:latin typeface="Bell MT" pitchFamily="18" charset="0"/>
              </a:rPr>
              <a:t>Ethics and family medicine </a:t>
            </a:r>
            <a:r>
              <a:rPr lang="en-US" sz="2800" i="1" dirty="0">
                <a:latin typeface="Bell MT" pitchFamily="18" charset="0"/>
              </a:rPr>
              <a:t>2%</a:t>
            </a: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D8A33198-0C00-5BBE-0167-E4658C4BE77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3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40" y="527447"/>
            <a:ext cx="5102860" cy="61555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Learning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7848600" cy="49449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>
                <a:latin typeface="Century Schoolbook" pitchFamily="18" charset="0"/>
              </a:rPr>
              <a:t>Students will be able to:</a:t>
            </a:r>
          </a:p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sz="2400" dirty="0">
                <a:latin typeface="Century Schoolbook" pitchFamily="18" charset="0"/>
              </a:rPr>
              <a:t>Briefly explain the properties and uses of Hydrocyanic acid/ cyanide.</a:t>
            </a:r>
          </a:p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sz="2400" dirty="0">
                <a:latin typeface="Century Schoolbook" pitchFamily="18" charset="0"/>
              </a:rPr>
              <a:t>Describe the Mode of action and Clinical findings of acute and chronic cyanide poisoning. </a:t>
            </a:r>
          </a:p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sz="2400" dirty="0">
                <a:latin typeface="Century Schoolbook" pitchFamily="18" charset="0"/>
              </a:rPr>
              <a:t>State the Autopsy findings &amp; Treatment of Hydrocyanic acid/ cyanide.</a:t>
            </a:r>
          </a:p>
          <a:p>
            <a:pPr marL="285750" indent="-28575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sz="2400" dirty="0">
                <a:latin typeface="Century Schoolbook" pitchFamily="18" charset="0"/>
              </a:rPr>
              <a:t>Describe its Medico legal aspects.</a:t>
            </a:r>
          </a:p>
        </p:txBody>
      </p:sp>
    </p:spTree>
    <p:extLst>
      <p:ext uri="{BB962C8B-B14F-4D97-AF65-F5344CB8AC3E}">
        <p14:creationId xmlns:p14="http://schemas.microsoft.com/office/powerpoint/2010/main" val="107859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76400"/>
            <a:ext cx="4191000" cy="48776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76250"/>
            <a:ext cx="4114800" cy="514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D958C43-AE00-FA7B-EE4E-D53848157026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  <p:extLst>
      <p:ext uri="{BB962C8B-B14F-4D97-AF65-F5344CB8AC3E}">
        <p14:creationId xmlns:p14="http://schemas.microsoft.com/office/powerpoint/2010/main" val="364346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0" y="568960"/>
            <a:ext cx="46609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10" dirty="0"/>
              <a:t>HYDROCYANIC </a:t>
            </a:r>
            <a:r>
              <a:rPr sz="2800" b="1" spc="-5" dirty="0"/>
              <a:t>ACID  </a:t>
            </a:r>
            <a:r>
              <a:rPr sz="2800" b="1" spc="-10" dirty="0"/>
              <a:t>(V</a:t>
            </a:r>
            <a:r>
              <a:rPr sz="2250" b="1" spc="-10" dirty="0"/>
              <a:t>EGETABLE </a:t>
            </a:r>
            <a:r>
              <a:rPr sz="2800" b="1" spc="-5" dirty="0"/>
              <a:t>A</a:t>
            </a:r>
            <a:r>
              <a:rPr sz="2250" b="1" spc="-5" dirty="0"/>
              <a:t>CID</a:t>
            </a:r>
            <a:r>
              <a:rPr sz="2250" b="1" spc="240" dirty="0"/>
              <a:t> </a:t>
            </a:r>
            <a:r>
              <a:rPr sz="2800" b="1" spc="-5" dirty="0"/>
              <a:t>P</a:t>
            </a:r>
            <a:r>
              <a:rPr sz="2250" b="1" spc="-5" dirty="0"/>
              <a:t>OISON</a:t>
            </a:r>
            <a:r>
              <a:rPr sz="2800" b="1" spc="-5" dirty="0"/>
              <a:t>)</a:t>
            </a:r>
            <a:endParaRPr sz="2800" b="1" dirty="0"/>
          </a:p>
        </p:txBody>
      </p:sp>
      <p:sp>
        <p:nvSpPr>
          <p:cNvPr id="5" name="object 5"/>
          <p:cNvSpPr txBox="1">
            <a:spLocks noGrp="1"/>
          </p:cNvSpPr>
          <p:nvPr>
            <p:ph sz="quarter" idx="1"/>
          </p:nvPr>
        </p:nvSpPr>
        <p:spPr>
          <a:xfrm>
            <a:off x="583566" y="1524000"/>
            <a:ext cx="7646034" cy="4814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lang="en-US" dirty="0"/>
              <a:t>Hyd</a:t>
            </a:r>
            <a:r>
              <a:rPr lang="en-US" spc="-20" dirty="0"/>
              <a:t>r</a:t>
            </a:r>
            <a:r>
              <a:rPr lang="en-US" dirty="0"/>
              <a:t>o</a:t>
            </a:r>
            <a:r>
              <a:rPr lang="en-US" spc="-15" dirty="0"/>
              <a:t>c</a:t>
            </a:r>
            <a:r>
              <a:rPr lang="en-US" spc="-5" dirty="0"/>
              <a:t>yani</a:t>
            </a:r>
            <a:r>
              <a:rPr lang="en-US" dirty="0"/>
              <a:t>c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/>
              <a:t>aci</a:t>
            </a:r>
            <a:r>
              <a:rPr lang="en-US" dirty="0"/>
              <a:t>d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pc="-5" dirty="0"/>
              <a:t>i</a:t>
            </a:r>
            <a:r>
              <a:rPr lang="en-US" dirty="0"/>
              <a:t>s a </a:t>
            </a:r>
            <a:r>
              <a:rPr lang="en-US" spc="15" dirty="0"/>
              <a:t>g</a:t>
            </a:r>
            <a:r>
              <a:rPr lang="en-US" dirty="0"/>
              <a:t>eneral protoplasmic </a:t>
            </a:r>
            <a:r>
              <a:rPr spc="-5" dirty="0"/>
              <a:t>poison. It </a:t>
            </a:r>
            <a:r>
              <a:rPr dirty="0"/>
              <a:t>inhibits </a:t>
            </a:r>
            <a:r>
              <a:rPr spc="-5" dirty="0"/>
              <a:t>the cytochro</a:t>
            </a:r>
            <a:r>
              <a:rPr lang="en-US" spc="-5" dirty="0"/>
              <a:t>me</a:t>
            </a:r>
            <a:r>
              <a:rPr spc="-5" dirty="0"/>
              <a:t> oxida</a:t>
            </a:r>
            <a:r>
              <a:rPr lang="en-US" spc="-5" dirty="0"/>
              <a:t>s</a:t>
            </a:r>
            <a:r>
              <a:rPr spc="-5" dirty="0"/>
              <a:t>e  system for </a:t>
            </a:r>
            <a:r>
              <a:rPr dirty="0"/>
              <a:t>oxygen utilization </a:t>
            </a:r>
            <a:r>
              <a:rPr spc="-5" dirty="0"/>
              <a:t>in cells. </a:t>
            </a:r>
            <a:r>
              <a:rPr dirty="0"/>
              <a:t>Death </a:t>
            </a:r>
            <a:r>
              <a:rPr spc="-5" dirty="0"/>
              <a:t>is  due to cytotoxic or </a:t>
            </a:r>
            <a:r>
              <a:rPr b="1" dirty="0"/>
              <a:t>histotoxic</a:t>
            </a:r>
            <a:r>
              <a:rPr dirty="0"/>
              <a:t> </a:t>
            </a:r>
            <a:r>
              <a:rPr b="1" dirty="0"/>
              <a:t>anoxia</a:t>
            </a:r>
            <a:r>
              <a:rPr dirty="0"/>
              <a:t>, </a:t>
            </a:r>
            <a:r>
              <a:rPr spc="-5" dirty="0"/>
              <a:t>although  the blood may contain </a:t>
            </a:r>
            <a:r>
              <a:rPr dirty="0"/>
              <a:t>a normal oxygen </a:t>
            </a:r>
            <a:r>
              <a:rPr spc="-5" dirty="0"/>
              <a:t>content.  </a:t>
            </a:r>
            <a:r>
              <a:rPr dirty="0"/>
              <a:t>Other </a:t>
            </a:r>
            <a:r>
              <a:rPr spc="-5" dirty="0"/>
              <a:t>enzyme systems are also </a:t>
            </a:r>
            <a:r>
              <a:rPr dirty="0"/>
              <a:t>inhibited but </a:t>
            </a:r>
            <a:r>
              <a:rPr spc="-10" dirty="0"/>
              <a:t>to  </a:t>
            </a:r>
            <a:r>
              <a:rPr spc="-5" dirty="0"/>
              <a:t>lesser degree. Cyanides </a:t>
            </a:r>
            <a:r>
              <a:rPr dirty="0"/>
              <a:t>show, </a:t>
            </a:r>
            <a:r>
              <a:rPr spc="-5" dirty="0"/>
              <a:t>in addition, </a:t>
            </a:r>
            <a:r>
              <a:rPr dirty="0"/>
              <a:t>a  </a:t>
            </a:r>
            <a:r>
              <a:rPr b="1" dirty="0"/>
              <a:t>corrosive</a:t>
            </a:r>
            <a:r>
              <a:rPr dirty="0"/>
              <a:t> effect on </a:t>
            </a:r>
            <a:r>
              <a:rPr spc="-5" dirty="0"/>
              <a:t>the mucous</a:t>
            </a:r>
            <a:r>
              <a:rPr spc="-75" dirty="0"/>
              <a:t> </a:t>
            </a:r>
            <a:r>
              <a:rPr dirty="0"/>
              <a:t>membrane.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49BD4C-818F-98FD-B6E4-301B88E3117A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8170" y="232880"/>
            <a:ext cx="763143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/>
              <a:t>HYDROCYANIC </a:t>
            </a:r>
            <a:r>
              <a:rPr sz="3000" b="1" dirty="0"/>
              <a:t>ACID A</a:t>
            </a:r>
            <a:r>
              <a:rPr b="1" dirty="0"/>
              <a:t>ND</a:t>
            </a:r>
            <a:r>
              <a:rPr b="1" spc="150" dirty="0"/>
              <a:t> </a:t>
            </a:r>
            <a:r>
              <a:rPr sz="3000" b="1" spc="-5" dirty="0"/>
              <a:t>CYANIDES</a:t>
            </a:r>
            <a:endParaRPr sz="30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436371"/>
            <a:ext cx="792226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E8537"/>
              </a:buClr>
              <a:buSzPct val="68750"/>
              <a:buFont typeface="Wingdings"/>
              <a:buChar char=""/>
              <a:tabLst>
                <a:tab pos="287020" algn="l"/>
                <a:tab pos="2285365" algn="l"/>
                <a:tab pos="3178175" algn="l"/>
                <a:tab pos="3970654" algn="l"/>
                <a:tab pos="5146040" algn="l"/>
                <a:tab pos="5690235" algn="l"/>
                <a:tab pos="7467600" algn="l"/>
              </a:tabLst>
            </a:pPr>
            <a:r>
              <a:rPr sz="2400" dirty="0">
                <a:latin typeface="Century Schoolbook"/>
                <a:cs typeface="Century Schoolbook"/>
              </a:rPr>
              <a:t>Hydroc</a:t>
            </a:r>
            <a:r>
              <a:rPr sz="2400" spc="-5" dirty="0">
                <a:latin typeface="Century Schoolbook"/>
                <a:cs typeface="Century Schoolbook"/>
              </a:rPr>
              <a:t>ya</a:t>
            </a:r>
            <a:r>
              <a:rPr sz="2400" spc="-25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ic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Schoolbook"/>
                <a:cs typeface="Century Schoolbook"/>
              </a:rPr>
              <a:t>aci</a:t>
            </a:r>
            <a:r>
              <a:rPr sz="2400" spc="-10" dirty="0">
                <a:latin typeface="Century Schoolbook"/>
                <a:cs typeface="Century Schoolbook"/>
              </a:rPr>
              <a:t>d</a:t>
            </a:r>
            <a:r>
              <a:rPr sz="2400" dirty="0">
                <a:latin typeface="Century Schoolbook"/>
                <a:cs typeface="Century Schoolbook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Schoolbook"/>
                <a:cs typeface="Century Schoolbook"/>
              </a:rPr>
              <a:t>als</a:t>
            </a:r>
            <a:r>
              <a:rPr sz="2400" dirty="0">
                <a:latin typeface="Century Schoolbook"/>
                <a:cs typeface="Century Schoolbook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entury Schoolbook"/>
                <a:cs typeface="Century Schoolbook"/>
              </a:rPr>
              <a:t>kn</a:t>
            </a:r>
            <a:r>
              <a:rPr sz="2400" spc="-10" dirty="0">
                <a:latin typeface="Century Schoolbook"/>
                <a:cs typeface="Century Schoolbook"/>
              </a:rPr>
              <a:t>o</a:t>
            </a:r>
            <a:r>
              <a:rPr sz="2400" dirty="0">
                <a:latin typeface="Century Schoolbook"/>
                <a:cs typeface="Century Schoolbook"/>
              </a:rPr>
              <a:t>wn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Schoolbook"/>
                <a:cs typeface="Century Schoolbook"/>
              </a:rPr>
              <a:t>a</a:t>
            </a:r>
            <a:r>
              <a:rPr sz="2400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entury Schoolbook"/>
                <a:cs typeface="Century Schoolbook"/>
              </a:rPr>
              <a:t>cya</a:t>
            </a:r>
            <a:r>
              <a:rPr sz="2400" spc="-10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ogen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5" dirty="0">
                <a:latin typeface="Century Schoolbook"/>
                <a:cs typeface="Century Schoolbook"/>
              </a:rPr>
              <a:t>or</a:t>
            </a:r>
            <a:endParaRPr sz="2400" dirty="0">
              <a:latin typeface="Century Schoolbook"/>
              <a:cs typeface="Century Schoolbook"/>
            </a:endParaRPr>
          </a:p>
          <a:p>
            <a:pPr marL="286385" marR="5080" algn="just">
              <a:lnSpc>
                <a:spcPct val="200000"/>
              </a:lnSpc>
            </a:pPr>
            <a:r>
              <a:rPr sz="2400" b="1" spc="-5" dirty="0">
                <a:latin typeface="Century Schoolbook"/>
                <a:cs typeface="Century Schoolbook"/>
              </a:rPr>
              <a:t>prussic</a:t>
            </a:r>
            <a:r>
              <a:rPr sz="2400" spc="-5" dirty="0">
                <a:latin typeface="Century Schoolbook"/>
                <a:cs typeface="Century Schoolbook"/>
              </a:rPr>
              <a:t> </a:t>
            </a:r>
            <a:r>
              <a:rPr sz="2400" b="1" spc="-10" dirty="0">
                <a:latin typeface="Century Schoolbook"/>
                <a:cs typeface="Century Schoolbook"/>
              </a:rPr>
              <a:t>acid</a:t>
            </a:r>
            <a:r>
              <a:rPr sz="2400" spc="-10" dirty="0">
                <a:latin typeface="Century Schoolbook"/>
                <a:cs typeface="Century Schoolbook"/>
              </a:rPr>
              <a:t>, </a:t>
            </a:r>
            <a:r>
              <a:rPr sz="2400" spc="-5" dirty="0">
                <a:latin typeface="Century Schoolbook"/>
                <a:cs typeface="Century Schoolbook"/>
              </a:rPr>
              <a:t>is </a:t>
            </a:r>
            <a:r>
              <a:rPr sz="2400" dirty="0">
                <a:latin typeface="Century Schoolbook"/>
                <a:cs typeface="Century Schoolbook"/>
              </a:rPr>
              <a:t>a </a:t>
            </a:r>
            <a:r>
              <a:rPr sz="2400" spc="-5" dirty="0">
                <a:latin typeface="Century Schoolbook"/>
                <a:cs typeface="Century Schoolbook"/>
              </a:rPr>
              <a:t>colorless gas </a:t>
            </a:r>
            <a:r>
              <a:rPr sz="2400" dirty="0">
                <a:latin typeface="Century Schoolbook"/>
                <a:cs typeface="Century Schoolbook"/>
              </a:rPr>
              <a:t>with a </a:t>
            </a:r>
            <a:r>
              <a:rPr sz="2400" spc="-5" dirty="0">
                <a:latin typeface="Century Schoolbook"/>
                <a:cs typeface="Century Schoolbook"/>
              </a:rPr>
              <a:t>penetrating  </a:t>
            </a:r>
            <a:r>
              <a:rPr sz="2400" dirty="0">
                <a:latin typeface="Century Schoolbook"/>
                <a:cs typeface="Century Schoolbook"/>
              </a:rPr>
              <a:t>odour resembling </a:t>
            </a:r>
            <a:r>
              <a:rPr sz="2400" spc="-5" dirty="0">
                <a:latin typeface="Century Schoolbook"/>
                <a:cs typeface="Century Schoolbook"/>
              </a:rPr>
              <a:t>that </a:t>
            </a:r>
            <a:r>
              <a:rPr sz="2400" dirty="0">
                <a:latin typeface="Century Schoolbook"/>
                <a:cs typeface="Century Schoolbook"/>
              </a:rPr>
              <a:t>of </a:t>
            </a:r>
            <a:r>
              <a:rPr sz="2400" b="1" spc="-10" dirty="0">
                <a:latin typeface="Century Schoolbook"/>
                <a:cs typeface="Century Schoolbook"/>
              </a:rPr>
              <a:t>bitter</a:t>
            </a:r>
            <a:r>
              <a:rPr sz="2400" spc="-10" dirty="0">
                <a:latin typeface="Century Schoolbook"/>
                <a:cs typeface="Century Schoolbook"/>
              </a:rPr>
              <a:t> </a:t>
            </a:r>
            <a:r>
              <a:rPr sz="2400" b="1" spc="-10" dirty="0">
                <a:latin typeface="Century Schoolbook"/>
                <a:cs typeface="Century Schoolbook"/>
              </a:rPr>
              <a:t>almonds</a:t>
            </a:r>
            <a:r>
              <a:rPr sz="2400" spc="-10" dirty="0">
                <a:latin typeface="Century Schoolbook"/>
                <a:cs typeface="Century Schoolbook"/>
              </a:rPr>
              <a:t>. </a:t>
            </a:r>
            <a:r>
              <a:rPr sz="2400" spc="-5" dirty="0">
                <a:latin typeface="Century Schoolbook"/>
                <a:cs typeface="Century Schoolbook"/>
              </a:rPr>
              <a:t>Liquid  hydrocyanic </a:t>
            </a:r>
            <a:r>
              <a:rPr sz="2400" spc="-10" dirty="0">
                <a:latin typeface="Century Schoolbook"/>
                <a:cs typeface="Century Schoolbook"/>
              </a:rPr>
              <a:t>acid </a:t>
            </a:r>
            <a:r>
              <a:rPr sz="2400" spc="-5" dirty="0">
                <a:latin typeface="Century Schoolbook"/>
                <a:cs typeface="Century Schoolbook"/>
              </a:rPr>
              <a:t>is </a:t>
            </a:r>
            <a:r>
              <a:rPr sz="2400" dirty="0">
                <a:latin typeface="Century Schoolbook"/>
                <a:cs typeface="Century Schoolbook"/>
              </a:rPr>
              <a:t>a </a:t>
            </a:r>
            <a:r>
              <a:rPr sz="2400" spc="-5" dirty="0">
                <a:latin typeface="Century Schoolbook"/>
                <a:cs typeface="Century Schoolbook"/>
              </a:rPr>
              <a:t>highly volatile colorless fluid.  Hydrocyanic acid combines </a:t>
            </a:r>
            <a:r>
              <a:rPr sz="2400" spc="-10" dirty="0">
                <a:latin typeface="Century Schoolbook"/>
                <a:cs typeface="Century Schoolbook"/>
              </a:rPr>
              <a:t>with </a:t>
            </a:r>
            <a:r>
              <a:rPr sz="2400" spc="-5" dirty="0">
                <a:latin typeface="Century Schoolbook"/>
                <a:cs typeface="Century Schoolbook"/>
              </a:rPr>
              <a:t>bases </a:t>
            </a:r>
            <a:r>
              <a:rPr sz="2400" dirty="0">
                <a:latin typeface="Century Schoolbook"/>
                <a:cs typeface="Century Schoolbook"/>
              </a:rPr>
              <a:t>of several  </a:t>
            </a:r>
            <a:r>
              <a:rPr sz="2400" b="1" spc="-5" dirty="0">
                <a:latin typeface="Century Schoolbook"/>
                <a:cs typeface="Century Schoolbook"/>
              </a:rPr>
              <a:t>metals</a:t>
            </a:r>
            <a:r>
              <a:rPr sz="2400" spc="-5" dirty="0">
                <a:latin typeface="Century Schoolbook"/>
                <a:cs typeface="Century Schoolbook"/>
              </a:rPr>
              <a:t> and </a:t>
            </a:r>
            <a:r>
              <a:rPr sz="2400" dirty="0">
                <a:latin typeface="Century Schoolbook"/>
                <a:cs typeface="Century Schoolbook"/>
              </a:rPr>
              <a:t>strong </a:t>
            </a:r>
            <a:r>
              <a:rPr sz="2400" spc="-5" dirty="0">
                <a:latin typeface="Century Schoolbook"/>
                <a:cs typeface="Century Schoolbook"/>
              </a:rPr>
              <a:t>alkalis </a:t>
            </a:r>
            <a:r>
              <a:rPr sz="2400" dirty="0">
                <a:latin typeface="Century Schoolbook"/>
                <a:cs typeface="Century Schoolbook"/>
              </a:rPr>
              <a:t>to form</a:t>
            </a:r>
            <a:r>
              <a:rPr sz="2400" spc="-30" dirty="0">
                <a:latin typeface="Century Schoolbook"/>
                <a:cs typeface="Century Schoolbook"/>
              </a:rPr>
              <a:t> </a:t>
            </a:r>
            <a:r>
              <a:rPr sz="2400" b="1" spc="-5" dirty="0">
                <a:latin typeface="Century Schoolbook"/>
                <a:cs typeface="Century Schoolbook"/>
              </a:rPr>
              <a:t>cyanides(salts</a:t>
            </a:r>
            <a:r>
              <a:rPr sz="2400" spc="-5" dirty="0">
                <a:latin typeface="Century Schoolbook"/>
                <a:cs typeface="Century Schoolbook"/>
              </a:rPr>
              <a:t>).</a:t>
            </a:r>
            <a:endParaRPr sz="2400" dirty="0">
              <a:latin typeface="Century Schoolbook"/>
              <a:cs typeface="Century Schoolbook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313750-AEF4-C5FA-BDC7-B6D148E02EE7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1470</Words>
  <Application>Microsoft Office PowerPoint</Application>
  <PresentationFormat>On-screen Show (4:3)</PresentationFormat>
  <Paragraphs>189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Arial</vt:lpstr>
      <vt:lpstr>Arial MT</vt:lpstr>
      <vt:lpstr>Bell MT</vt:lpstr>
      <vt:lpstr>Calibri</vt:lpstr>
      <vt:lpstr>Calibri Light</vt:lpstr>
      <vt:lpstr>Century Schoolbook</vt:lpstr>
      <vt:lpstr>Corbel</vt:lpstr>
      <vt:lpstr>Times New Roman</vt:lpstr>
      <vt:lpstr>Wingdings</vt:lpstr>
      <vt:lpstr>Wingdings 2</vt:lpstr>
      <vt:lpstr>Oriel</vt:lpstr>
      <vt:lpstr>HYDROCYANIC ACID</vt:lpstr>
      <vt:lpstr>Motto of RMU</vt:lpstr>
      <vt:lpstr>PowerPoint Presentation</vt:lpstr>
      <vt:lpstr>Prof Umar’s LGIS Model</vt:lpstr>
      <vt:lpstr>SEQUENCE OF LGIS</vt:lpstr>
      <vt:lpstr>Learning outcomes</vt:lpstr>
      <vt:lpstr>PowerPoint Presentation</vt:lpstr>
      <vt:lpstr>HYDROCYANIC ACID  (VEGETABLE ACID POISON)</vt:lpstr>
      <vt:lpstr>HYDROCYANIC ACID AND CYANIDES</vt:lpstr>
      <vt:lpstr>PowerPoint Presentation</vt:lpstr>
      <vt:lpstr>PowerPoint Presentation</vt:lpstr>
      <vt:lpstr>HYDROCYANIC ACID:-</vt:lpstr>
      <vt:lpstr>USES:-</vt:lpstr>
      <vt:lpstr>SOURCES:-</vt:lpstr>
      <vt:lpstr>MODE OF ACTION:-</vt:lpstr>
      <vt:lpstr>CLINICAL FINDINGS:-</vt:lpstr>
      <vt:lpstr>(A) ACUTE POISONING:-</vt:lpstr>
      <vt:lpstr>PowerPoint Presentation</vt:lpstr>
      <vt:lpstr>FATAL DOSE:-</vt:lpstr>
      <vt:lpstr>CHRONIC POISONING:-</vt:lpstr>
      <vt:lpstr>PowerPoint Presentation</vt:lpstr>
      <vt:lpstr>TREATMENT:-</vt:lpstr>
      <vt:lpstr>histotoxic anoxia.</vt:lpstr>
      <vt:lpstr>(ii)Antidote.</vt:lpstr>
      <vt:lpstr>PowerPoint Presentation</vt:lpstr>
      <vt:lpstr>PowerPoint Presentation</vt:lpstr>
      <vt:lpstr>MEDICO-LEGAL IMPORTANCE</vt:lpstr>
      <vt:lpstr>PowerPoint Presentation</vt:lpstr>
      <vt:lpstr>Research</vt:lpstr>
      <vt:lpstr>Biomedical Ethics</vt:lpstr>
      <vt:lpstr>Family Medicine</vt:lpstr>
      <vt:lpstr>How To Access Digital Library</vt:lpstr>
      <vt:lpstr>TEXT BOOKS &amp; PRACTICAL NOTEBOOK: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HYDROCYANIC ACID</dc:title>
  <cp:lastModifiedBy>54</cp:lastModifiedBy>
  <cp:revision>49</cp:revision>
  <dcterms:created xsi:type="dcterms:W3CDTF">2019-09-30T06:51:29Z</dcterms:created>
  <dcterms:modified xsi:type="dcterms:W3CDTF">2025-02-25T17:42:35Z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2018-03-27T00:00:00Z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2018-03-27T00:00:00Z</vt:filetime>
  </property>
</Properties>
</file>