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31"/>
  </p:notesMasterIdLst>
  <p:sldIdLst>
    <p:sldId id="370" r:id="rId2"/>
    <p:sldId id="406" r:id="rId3"/>
    <p:sldId id="408" r:id="rId4"/>
    <p:sldId id="407" r:id="rId5"/>
    <p:sldId id="330" r:id="rId6"/>
    <p:sldId id="257" r:id="rId7"/>
    <p:sldId id="258" r:id="rId8"/>
    <p:sldId id="371" r:id="rId9"/>
    <p:sldId id="260" r:id="rId10"/>
    <p:sldId id="384" r:id="rId11"/>
    <p:sldId id="409" r:id="rId12"/>
    <p:sldId id="378" r:id="rId13"/>
    <p:sldId id="341" r:id="rId14"/>
    <p:sldId id="397" r:id="rId15"/>
    <p:sldId id="400" r:id="rId16"/>
    <p:sldId id="401" r:id="rId17"/>
    <p:sldId id="404" r:id="rId18"/>
    <p:sldId id="410" r:id="rId19"/>
    <p:sldId id="342" r:id="rId20"/>
    <p:sldId id="411" r:id="rId21"/>
    <p:sldId id="263" r:id="rId22"/>
    <p:sldId id="290" r:id="rId23"/>
    <p:sldId id="395" r:id="rId24"/>
    <p:sldId id="394" r:id="rId25"/>
    <p:sldId id="396" r:id="rId26"/>
    <p:sldId id="331" r:id="rId27"/>
    <p:sldId id="388" r:id="rId28"/>
    <p:sldId id="389" r:id="rId29"/>
    <p:sldId id="405" r:id="rId30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598" autoAdjust="0"/>
  </p:normalViewPr>
  <p:slideViewPr>
    <p:cSldViewPr snapToGrid="0">
      <p:cViewPr varScale="1">
        <p:scale>
          <a:sx n="110" d="100"/>
          <a:sy n="110" d="100"/>
        </p:scale>
        <p:origin x="-1242" y="-84"/>
      </p:cViewPr>
      <p:guideLst>
        <p:guide orient="horz" pos="2160"/>
        <p:guide pos="3840"/>
        <p:guide pos="3456"/>
      </p:guideLst>
    </p:cSldViewPr>
  </p:slideViewPr>
  <p:outlineViewPr>
    <p:cViewPr>
      <p:scale>
        <a:sx n="33" d="100"/>
        <a:sy n="33" d="100"/>
      </p:scale>
      <p:origin x="0" y="9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D111-15F7-4F52-8843-4D929FACA75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A20D-C64B-4346-913E-E296D02FA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79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e2a0e25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e2a0e25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b233aa6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6b233aa6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b233aa6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6b233aa6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b233aa6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b233aa6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e3472f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e3472f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001" y="802299"/>
            <a:ext cx="7773366" cy="2541431"/>
          </a:xfrm>
        </p:spPr>
        <p:txBody>
          <a:bodyPr bIns="0" anchor="b">
            <a:normAutofit/>
          </a:bodyPr>
          <a:lstStyle>
            <a:lvl1pPr algn="l"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6002" y="3531205"/>
            <a:ext cx="777336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20" b="0" cap="all" baseline="0">
                <a:solidFill>
                  <a:schemeClr val="tx1"/>
                </a:solidFill>
              </a:defRPr>
            </a:lvl1pPr>
            <a:lvl2pPr marL="411480" indent="0" algn="ctr">
              <a:buNone/>
              <a:defRPr sz="162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4850" y="329308"/>
            <a:ext cx="447652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3898" y="798973"/>
            <a:ext cx="729917" cy="503578"/>
          </a:xfrm>
        </p:spPr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76002" y="3528542"/>
            <a:ext cx="777336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18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08506" y="1847088"/>
            <a:ext cx="86467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601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5200" y="798974"/>
            <a:ext cx="1454168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0205" y="798974"/>
            <a:ext cx="7045947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495200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114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74040" y="593367"/>
            <a:ext cx="1022472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74040" y="1536633"/>
            <a:ext cx="1022472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166950" y="6217623"/>
            <a:ext cx="65844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90147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308506" y="1847088"/>
            <a:ext cx="86467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502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815" y="1756130"/>
            <a:ext cx="7778839" cy="1887950"/>
          </a:xfrm>
        </p:spPr>
        <p:txBody>
          <a:bodyPr anchor="b">
            <a:normAutofit/>
          </a:bodyPr>
          <a:lstStyle>
            <a:lvl1pPr algn="l"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8815" y="3806196"/>
            <a:ext cx="776740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08815" y="3804985"/>
            <a:ext cx="776740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236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296" y="804890"/>
            <a:ext cx="8645072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598" y="2010879"/>
            <a:ext cx="4180637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2394" y="2017343"/>
            <a:ext cx="4180637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08506" y="1847088"/>
            <a:ext cx="86467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596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72" y="804164"/>
            <a:ext cx="8646895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72" y="2019550"/>
            <a:ext cx="4180637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980" b="0" cap="all" baseline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2472" y="2824270"/>
            <a:ext cx="4180637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1126" y="2023004"/>
            <a:ext cx="4180637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980" b="0" cap="all" baseline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1126" y="2821491"/>
            <a:ext cx="4180637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08506" y="1847088"/>
            <a:ext cx="86467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717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08506" y="1847088"/>
            <a:ext cx="86467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126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6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204" y="798973"/>
            <a:ext cx="2945789" cy="2247117"/>
          </a:xfrm>
        </p:spPr>
        <p:txBody>
          <a:bodyPr anchor="b">
            <a:normAutofit/>
          </a:bodyPr>
          <a:lstStyle>
            <a:lvl1pPr algn="l"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343" y="798974"/>
            <a:ext cx="5411223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204" y="3205492"/>
            <a:ext cx="2947512" cy="2248181"/>
          </a:xfrm>
        </p:spPr>
        <p:txBody>
          <a:bodyPr/>
          <a:lstStyle>
            <a:lvl1pPr marL="0" indent="0" algn="l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03452" y="3205491"/>
            <a:ext cx="29425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884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9649" y="482171"/>
            <a:ext cx="366708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086" y="1129513"/>
            <a:ext cx="4979095" cy="1830584"/>
          </a:xfr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11951" y="1122543"/>
            <a:ext cx="2512054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5296" y="3145992"/>
            <a:ext cx="4971964" cy="2003742"/>
          </a:xfrm>
        </p:spPr>
        <p:txBody>
          <a:bodyPr>
            <a:normAutofit/>
          </a:bodyPr>
          <a:lstStyle>
            <a:lvl1pPr marL="0" indent="0" algn="l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02644" y="5469857"/>
            <a:ext cx="4974616" cy="320123"/>
          </a:xfrm>
        </p:spPr>
        <p:txBody>
          <a:bodyPr/>
          <a:lstStyle>
            <a:lvl1pPr algn="l">
              <a:defRPr/>
            </a:lvl1pPr>
          </a:lstStyle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2644" y="318641"/>
            <a:ext cx="49869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02644" y="3143605"/>
            <a:ext cx="497461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155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109728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9728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421" y="804520"/>
            <a:ext cx="86429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421" y="2015733"/>
            <a:ext cx="864294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8724" y="330370"/>
            <a:ext cx="315064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21" y="329308"/>
            <a:ext cx="534495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55" y="798973"/>
            <a:ext cx="729917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520">
                <a:solidFill>
                  <a:schemeClr val="accent1"/>
                </a:solidFill>
              </a:defRPr>
            </a:lvl1pPr>
          </a:lstStyle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09728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80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88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120000"/>
        </a:lnSpc>
        <a:spcBef>
          <a:spcPts val="9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8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8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8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8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8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91109" y="2179309"/>
            <a:ext cx="6901064" cy="13271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  <a:buClrTx/>
            </a:pPr>
            <a:r>
              <a:rPr lang="en-US" sz="28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  <a:sym typeface="Cambria"/>
              </a:rPr>
              <a:t>      </a:t>
            </a:r>
            <a:r>
              <a:rPr lang="en-US" sz="2800" b="1" dirty="0">
                <a:latin typeface="Century Gothic" pitchFamily="34" charset="0"/>
                <a:cs typeface="Arial" panose="020B0604020202020204" pitchFamily="34" charset="0"/>
                <a:sym typeface="Cambria"/>
              </a:rPr>
              <a:t>Human Immunodeficiency Virus</a:t>
            </a:r>
            <a:r>
              <a:rPr lang="en-US" sz="28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  <a:sym typeface="Cambria"/>
              </a:rPr>
              <a:t>/AIDS</a:t>
            </a:r>
            <a:endParaRPr sz="2800" b="1" dirty="0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108166" y="4163722"/>
            <a:ext cx="3416886" cy="14319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en-US" sz="1050" dirty="0">
                <a:latin typeface="Century Gothic" pitchFamily="34" charset="0"/>
                <a:cs typeface="Arial" pitchFamily="34" charset="0"/>
              </a:rPr>
              <a:t>Dr. Muhammad Mujeeb Khan</a:t>
            </a:r>
          </a:p>
          <a:p>
            <a:pPr algn="ctr">
              <a:lnSpc>
                <a:spcPct val="100000"/>
              </a:lnSpc>
              <a:buClrTx/>
            </a:pPr>
            <a:r>
              <a:rPr lang="en-US" sz="1050" dirty="0">
                <a:latin typeface="Century Gothic" pitchFamily="34" charset="0"/>
                <a:cs typeface="Arial" pitchFamily="34" charset="0"/>
              </a:rPr>
              <a:t>FCPS (Medicine) </a:t>
            </a:r>
          </a:p>
          <a:p>
            <a:pPr algn="ctr">
              <a:lnSpc>
                <a:spcPct val="100000"/>
              </a:lnSpc>
              <a:buClrTx/>
            </a:pPr>
            <a:r>
              <a:rPr lang="en-US" sz="1050" dirty="0">
                <a:latin typeface="Century Gothic" pitchFamily="34" charset="0"/>
                <a:cs typeface="Arial" pitchFamily="34" charset="0"/>
              </a:rPr>
              <a:t>Dip. DM (UK), Dip. Nutrition (Pak), </a:t>
            </a:r>
          </a:p>
          <a:p>
            <a:pPr algn="ctr">
              <a:lnSpc>
                <a:spcPct val="100000"/>
              </a:lnSpc>
              <a:buClrTx/>
            </a:pPr>
            <a:r>
              <a:rPr lang="en-US" sz="1050" dirty="0">
                <a:latin typeface="Century Gothic" pitchFamily="34" charset="0"/>
                <a:cs typeface="Arial" pitchFamily="34" charset="0"/>
              </a:rPr>
              <a:t>MSc. Infectious Diseases (UK)</a:t>
            </a:r>
          </a:p>
          <a:p>
            <a:pPr algn="ctr">
              <a:lnSpc>
                <a:spcPct val="100000"/>
              </a:lnSpc>
              <a:buClrTx/>
            </a:pPr>
            <a:r>
              <a:rPr lang="en-US" sz="1050" dirty="0">
                <a:latin typeface="Century Gothic" pitchFamily="34" charset="0"/>
                <a:cs typeface="Arial" pitchFamily="34" charset="0"/>
              </a:rPr>
              <a:t>Associate Professor</a:t>
            </a:r>
          </a:p>
          <a:p>
            <a:pPr algn="ctr">
              <a:lnSpc>
                <a:spcPct val="100000"/>
              </a:lnSpc>
              <a:buClrTx/>
            </a:pPr>
            <a:r>
              <a:rPr lang="en-US" sz="1050" dirty="0">
                <a:latin typeface="Century Gothic" pitchFamily="34" charset="0"/>
                <a:cs typeface="Arial" pitchFamily="34" charset="0"/>
              </a:rPr>
              <a:t>Rawalpindi Medical University,  Rawalpindi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Tx/>
            </a:pPr>
            <a:endParaRPr lang="en" sz="1200" dirty="0">
              <a:latin typeface="Century Gothic" pitchFamily="34" charset="0"/>
              <a:ea typeface="Cambria"/>
              <a:cs typeface="Arial" pitchFamily="34" charset="0"/>
              <a:sym typeface="Cambr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1009290" cy="99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9789858" y="172529"/>
            <a:ext cx="1019040" cy="89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phic 1" descr="Stethoscope">
            <a:extLst>
              <a:ext uri="{FF2B5EF4-FFF2-40B4-BE49-F238E27FC236}">
                <a16:creationId xmlns="" xmlns:a16="http://schemas.microsoft.com/office/drawing/2014/main" id="{1247A9D4-EB10-C0AD-9F5F-5BEECC1A9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8174" y="1448090"/>
            <a:ext cx="2053087" cy="20530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DE5115-89C8-4B9C-B0E8-78A15C20C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00476" y="533400"/>
            <a:ext cx="8171849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A6402E2-72CC-4683-9B83-11265402E5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06144" y="763203"/>
            <a:ext cx="7760513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3A21AD-9608-544E-588B-F13C99B54C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264" r="-3" b="6016"/>
          <a:stretch/>
        </p:blipFill>
        <p:spPr>
          <a:xfrm>
            <a:off x="2042313" y="1247835"/>
            <a:ext cx="6888175" cy="3648456"/>
          </a:xfrm>
          <a:prstGeom prst="rect">
            <a:avLst/>
          </a:prstGeom>
        </p:spPr>
      </p:pic>
      <p:pic>
        <p:nvPicPr>
          <p:cNvPr id="8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2813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0776" y="319979"/>
            <a:ext cx="2544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HIV LIFE CYCLE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BB2C49-2D55-23A5-92FD-85A0788F5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255" y="1213476"/>
            <a:ext cx="3892601" cy="40741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Key Stages:</a:t>
            </a:r>
            <a:endParaRPr kumimoji="0" lang="en-US" altLang="en-US" b="0" i="0" u="none" strike="noStrike" cap="none" normalizeH="0" baseline="0" dirty="0">
              <a:ln>
                <a:noFill/>
              </a:ln>
              <a:latin typeface="Century Gothic" panose="020B0502020202020204" pitchFamily="34" charset="0"/>
            </a:endParaRP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Attachment &amp; Entry</a:t>
            </a: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Reverse Transcription</a:t>
            </a: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Integration</a:t>
            </a: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Replication &amp; Assembly</a:t>
            </a: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Budding &amp; Maturation</a:t>
            </a: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latin typeface="Century Gothic" panose="020B0502020202020204" pitchFamily="34" charset="0"/>
            </a:endParaRP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Significance:</a:t>
            </a:r>
            <a:endParaRPr kumimoji="0" lang="en-US" altLang="en-US" b="0" i="0" u="none" strike="noStrike" cap="none" normalizeH="0" baseline="0" dirty="0">
              <a:ln>
                <a:noFill/>
              </a:ln>
              <a:latin typeface="Century Gothic" panose="020B0502020202020204" pitchFamily="34" charset="0"/>
            </a:endParaRPr>
          </a:p>
          <a:p>
            <a:pPr marR="0" lvl="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latin typeface="Century Gothic" panose="020B0502020202020204" pitchFamily="34" charset="0"/>
              </a:rPr>
              <a:t>Each step represents a potential target for therapeutic intervention.</a:t>
            </a:r>
          </a:p>
          <a:p>
            <a:pPr marL="0" marR="0" lvl="0" indent="-22860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3D4B3C-091E-B505-1292-20340924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4599" y="1052423"/>
            <a:ext cx="3003112" cy="4099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E389884-778C-8C53-34E5-4158A9884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60286B9-CE90-13BB-101D-F4D8B3F23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3547"/>
            <a:ext cx="10972800" cy="847725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sz="2800" b="1" dirty="0"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000" b="1" dirty="0">
                <a:effectLst/>
                <a:latin typeface="Century Gothic" pitchFamily="34" charset="0"/>
                <a:cs typeface="Arial" pitchFamily="34" charset="0"/>
              </a:rPr>
              <a:t>Detailed HIV Life Cycle</a:t>
            </a:r>
            <a:endParaRPr lang="en-US" sz="2800" b="1" dirty="0"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6DD6CF-27E9-607D-8C33-FB86EF72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72" y="1382401"/>
            <a:ext cx="10110205" cy="42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Attachment &amp; Entry: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gp120 binds to the CD4 receptor and co-receptors (CCR5 or CXCR4).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Fusion: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Viral envelope fuses with the host cell membrane.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Reverse Transcription: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Viral RNA is converted into DNA by reverse transcriptase.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Integration: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Viral DNA is integrated into the host genome by integrase.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Replication &amp; Assembly: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Host machinery produces viral RNA and proteins; new virions are assembled.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Budding &amp; Maturation: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Virions bud off from the host cell and mature through protease-mediated cleavage.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463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="" xmlns:a16="http://schemas.microsoft.com/office/drawing/2014/main" id="{5EDEF53D-0FB9-2E86-E722-7034FA79B7E0}"/>
              </a:ext>
            </a:extLst>
          </p:cNvPr>
          <p:cNvSpPr txBox="1">
            <a:spLocks/>
          </p:cNvSpPr>
          <p:nvPr/>
        </p:nvSpPr>
        <p:spPr>
          <a:xfrm>
            <a:off x="0" y="198438"/>
            <a:ext cx="10972800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Pathogenesis of HIV Infection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3C82B796-3181-C04D-F9F1-220D50D5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84" y="1451478"/>
            <a:ext cx="7893508" cy="304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CD4+ T-cell Depletion: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Direct viral killing and apoptosis.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Immune System Dysregulation: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Impaired cell-mediated immunity leading to vulnerability to opportunistic infections.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Progressive Immunodeficiency: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1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Transition from asymptomatic to symptomatic stages over time.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7A8B0-8D68-92B1-B450-EF896EFD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87" y="162047"/>
            <a:ext cx="10224720" cy="763600"/>
          </a:xfrm>
        </p:spPr>
        <p:txBody>
          <a:bodyPr/>
          <a:lstStyle/>
          <a:p>
            <a:pPr algn="ctr"/>
            <a:r>
              <a:rPr lang="x-none" sz="2000" b="1" cap="none" smtClean="0">
                <a:latin typeface="Century Gothic" pitchFamily="34" charset="0"/>
              </a:rPr>
              <a:t>VIROLOGICAL AND IMMUNOLOGICAL PROGRESION OF </a:t>
            </a:r>
            <a:r>
              <a:rPr lang="en-US" sz="2000" b="1" cap="none" dirty="0" smtClean="0">
                <a:latin typeface="Century Gothic" pitchFamily="34" charset="0"/>
              </a:rPr>
              <a:t/>
            </a:r>
            <a:br>
              <a:rPr lang="en-US" sz="2000" b="1" cap="none" dirty="0" smtClean="0">
                <a:latin typeface="Century Gothic" pitchFamily="34" charset="0"/>
              </a:rPr>
            </a:br>
            <a:r>
              <a:rPr lang="x-none" sz="2000" b="1" cap="none" smtClean="0">
                <a:latin typeface="Century Gothic" pitchFamily="34" charset="0"/>
              </a:rPr>
              <a:t>UNTREATED HIV INFECTION</a:t>
            </a:r>
            <a:endParaRPr lang="x-none" sz="2000" b="1" cap="none" dirty="0"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6A1CA6-EB59-890E-3670-684CDCE41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61" y="1165697"/>
            <a:ext cx="8293767" cy="4555200"/>
          </a:xfrm>
          <a:prstGeom prst="rect">
            <a:avLst/>
          </a:prstGeom>
        </p:spPr>
      </p:pic>
      <p:pic>
        <p:nvPicPr>
          <p:cNvPr id="6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4897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CA6D5-6683-C880-A81C-E3FA0173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40" y="170673"/>
            <a:ext cx="10224720" cy="763600"/>
          </a:xfrm>
        </p:spPr>
        <p:txBody>
          <a:bodyPr anchor="ctr"/>
          <a:lstStyle/>
          <a:p>
            <a:pPr algn="ctr"/>
            <a:r>
              <a:rPr lang="x-none" sz="2000" b="1" cap="none" smtClean="0">
                <a:latin typeface="Century Gothic" pitchFamily="34" charset="0"/>
              </a:rPr>
              <a:t>SCREENING RECOMMENDATIONS</a:t>
            </a:r>
            <a:endParaRPr lang="x-none" sz="2000" b="1" cap="none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026802-493B-DFAA-6EB1-09654690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414" y="1062180"/>
            <a:ext cx="10224720" cy="4555200"/>
          </a:xfrm>
        </p:spPr>
        <p:txBody>
          <a:bodyPr/>
          <a:lstStyle/>
          <a:p>
            <a:r>
              <a:rPr lang="x-none" sz="1400" dirty="0">
                <a:latin typeface="Century Gothic" pitchFamily="34" charset="0"/>
              </a:rPr>
              <a:t>One time screening in all adult patients at their First health encounter</a:t>
            </a:r>
          </a:p>
          <a:p>
            <a:r>
              <a:rPr lang="x-none" sz="1400" dirty="0">
                <a:latin typeface="Century Gothic" pitchFamily="34" charset="0"/>
              </a:rPr>
              <a:t>Pregnant women: HIV testing at each pregnancy</a:t>
            </a:r>
          </a:p>
          <a:p>
            <a:r>
              <a:rPr lang="x-none" sz="1400" dirty="0">
                <a:latin typeface="Century Gothic" pitchFamily="34" charset="0"/>
              </a:rPr>
              <a:t>High risk group: Annual screening</a:t>
            </a:r>
          </a:p>
          <a:p>
            <a:pPr lvl="1"/>
            <a:r>
              <a:rPr lang="x-none" sz="1400" dirty="0">
                <a:latin typeface="Century Gothic" pitchFamily="34" charset="0"/>
              </a:rPr>
              <a:t>Homosexual men and transgender women</a:t>
            </a:r>
          </a:p>
          <a:p>
            <a:pPr lvl="1"/>
            <a:r>
              <a:rPr lang="x-none" sz="1400" dirty="0">
                <a:latin typeface="Century Gothic" pitchFamily="34" charset="0"/>
              </a:rPr>
              <a:t>Persons who inject drugs</a:t>
            </a:r>
          </a:p>
          <a:p>
            <a:pPr lvl="1"/>
            <a:r>
              <a:rPr lang="x-none" sz="1400" dirty="0">
                <a:latin typeface="Century Gothic" pitchFamily="34" charset="0"/>
              </a:rPr>
              <a:t>Person who exchange sex for money or drugsPersons from regions with generalized HIV epidemics</a:t>
            </a:r>
          </a:p>
          <a:p>
            <a:pPr lvl="1"/>
            <a:r>
              <a:rPr lang="x-none" sz="1400" dirty="0">
                <a:latin typeface="Century Gothic" pitchFamily="34" charset="0"/>
              </a:rPr>
              <a:t>Persons who have sex partners with unctrolled HIV </a:t>
            </a:r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8331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EFE7BD-A0CC-1CFB-6F52-C6E456DA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3" y="308696"/>
            <a:ext cx="10224720" cy="763600"/>
          </a:xfrm>
        </p:spPr>
        <p:txBody>
          <a:bodyPr/>
          <a:lstStyle/>
          <a:p>
            <a:pPr algn="ctr"/>
            <a:r>
              <a:rPr lang="x-none" sz="2000" b="1" cap="none" smtClean="0">
                <a:latin typeface="Century Gothic" pitchFamily="34" charset="0"/>
              </a:rPr>
              <a:t>DIAGNOSIS OF HIV</a:t>
            </a:r>
            <a:endParaRPr lang="x-none" sz="2000" b="1" cap="none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5A511-EBC4-325A-A484-C6205DA4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040" y="1036301"/>
            <a:ext cx="10224720" cy="4555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Early HIV infection:  When antibodies are not formed yet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p24 Antigen Assay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PCR (HIV RNA Detection)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400" dirty="0"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HIV is diagnosed by host antibodies and HIV is confirmed with 2 positive tests</a:t>
            </a:r>
          </a:p>
          <a:p>
            <a:pPr marL="152396" indent="0">
              <a:buNone/>
            </a:pPr>
            <a:endParaRPr lang="en-GB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1060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A3F2C3F-EE2E-612F-1E36-06C1842EB9BC}"/>
              </a:ext>
            </a:extLst>
          </p:cNvPr>
          <p:cNvSpPr/>
          <p:nvPr/>
        </p:nvSpPr>
        <p:spPr>
          <a:xfrm>
            <a:off x="3158836" y="419952"/>
            <a:ext cx="3467595" cy="7243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4th-Generation HIV Antigen/Antibody Test</a:t>
            </a:r>
            <a:endParaRPr lang="x-none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DF2B2BCD-A7C4-B8BF-616E-E3515C2FE65E}"/>
              </a:ext>
            </a:extLst>
          </p:cNvPr>
          <p:cNvSpPr/>
          <p:nvPr/>
        </p:nvSpPr>
        <p:spPr>
          <a:xfrm>
            <a:off x="3158835" y="1414809"/>
            <a:ext cx="3467595" cy="7243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entury Gothic" pitchFamily="34" charset="0"/>
              </a:rPr>
              <a:t>Detects </a:t>
            </a:r>
            <a:r>
              <a:rPr lang="en-GB" sz="1200" b="1" dirty="0">
                <a:solidFill>
                  <a:schemeClr val="bg1"/>
                </a:solidFill>
                <a:latin typeface="Century Gothic" pitchFamily="34" charset="0"/>
              </a:rPr>
              <a:t>HIV antibodies</a:t>
            </a:r>
            <a:r>
              <a:rPr lang="en-GB" sz="1200" dirty="0">
                <a:solidFill>
                  <a:schemeClr val="bg1"/>
                </a:solidFill>
                <a:latin typeface="Century Gothic" pitchFamily="34" charset="0"/>
              </a:rPr>
              <a:t> &amp; </a:t>
            </a:r>
            <a:r>
              <a:rPr lang="en-GB" sz="1200" b="1" dirty="0">
                <a:solidFill>
                  <a:schemeClr val="bg1"/>
                </a:solidFill>
                <a:latin typeface="Century Gothic" pitchFamily="34" charset="0"/>
              </a:rPr>
              <a:t>p24 antigen</a:t>
            </a:r>
            <a:endParaRPr lang="x-none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0521EBD-3DE3-E83B-6467-1F83B9CFE816}"/>
              </a:ext>
            </a:extLst>
          </p:cNvPr>
          <p:cNvSpPr/>
          <p:nvPr/>
        </p:nvSpPr>
        <p:spPr>
          <a:xfrm>
            <a:off x="536334" y="2507327"/>
            <a:ext cx="3467595" cy="7243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If negative. HIV less likely</a:t>
            </a:r>
            <a:endParaRPr lang="x-none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AA7C68-82AB-AA1C-C161-7B0BB99ED100}"/>
              </a:ext>
            </a:extLst>
          </p:cNvPr>
          <p:cNvSpPr/>
          <p:nvPr/>
        </p:nvSpPr>
        <p:spPr>
          <a:xfrm>
            <a:off x="4498767" y="2478258"/>
            <a:ext cx="3467595" cy="7243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itchFamily="34" charset="0"/>
              </a:rPr>
              <a:t>If Positive then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itchFamily="34" charset="0"/>
              </a:rPr>
              <a:t>HIV-1/2 Differentiation Assay</a:t>
            </a:r>
            <a:r>
              <a:rPr lang="en-GB" sz="1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x-none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98F31F1A-5FBC-74CB-6B09-471647283384}"/>
              </a:ext>
            </a:extLst>
          </p:cNvPr>
          <p:cNvSpPr/>
          <p:nvPr/>
        </p:nvSpPr>
        <p:spPr>
          <a:xfrm>
            <a:off x="4498766" y="3655348"/>
            <a:ext cx="3467595" cy="7243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Confirms if infection </a:t>
            </a:r>
            <a:r>
              <a:rPr lang="en-GB" sz="1200" dirty="0">
                <a:solidFill>
                  <a:schemeClr val="bg1"/>
                </a:solidFill>
              </a:rPr>
              <a:t>is </a:t>
            </a:r>
            <a:r>
              <a:rPr lang="en-GB" sz="1200" b="1" dirty="0">
                <a:solidFill>
                  <a:schemeClr val="bg1"/>
                </a:solidFill>
              </a:rPr>
              <a:t>HIV-1 or HIV-2</a:t>
            </a:r>
            <a:endParaRPr lang="x-none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27A63698-E982-F6E2-FF8F-6441DDC9EEDC}"/>
              </a:ext>
            </a:extLst>
          </p:cNvPr>
          <p:cNvSpPr/>
          <p:nvPr/>
        </p:nvSpPr>
        <p:spPr>
          <a:xfrm>
            <a:off x="4457908" y="4712773"/>
            <a:ext cx="3467595" cy="7243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If indeterminate results then PCR</a:t>
            </a:r>
            <a:endParaRPr lang="x-none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="" xmlns:a16="http://schemas.microsoft.com/office/drawing/2014/main" id="{581D7D44-6FAE-547E-567D-64ED4BA6E425}"/>
              </a:ext>
            </a:extLst>
          </p:cNvPr>
          <p:cNvSpPr/>
          <p:nvPr/>
        </p:nvSpPr>
        <p:spPr>
          <a:xfrm>
            <a:off x="4726379" y="1144347"/>
            <a:ext cx="130629" cy="2704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Down Arrow 13">
            <a:extLst>
              <a:ext uri="{FF2B5EF4-FFF2-40B4-BE49-F238E27FC236}">
                <a16:creationId xmlns="" xmlns:a16="http://schemas.microsoft.com/office/drawing/2014/main" id="{36830CE7-DA9E-E578-2C35-78417FFB6D11}"/>
              </a:ext>
            </a:extLst>
          </p:cNvPr>
          <p:cNvSpPr/>
          <p:nvPr/>
        </p:nvSpPr>
        <p:spPr>
          <a:xfrm>
            <a:off x="6052452" y="2163361"/>
            <a:ext cx="130629" cy="2704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Down Arrow 14">
            <a:extLst>
              <a:ext uri="{FF2B5EF4-FFF2-40B4-BE49-F238E27FC236}">
                <a16:creationId xmlns="" xmlns:a16="http://schemas.microsoft.com/office/drawing/2014/main" id="{0E93C744-210F-E481-9479-D63A4FD77461}"/>
              </a:ext>
            </a:extLst>
          </p:cNvPr>
          <p:cNvSpPr/>
          <p:nvPr/>
        </p:nvSpPr>
        <p:spPr>
          <a:xfrm>
            <a:off x="3473527" y="2163361"/>
            <a:ext cx="130629" cy="2704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Down Arrow 15">
            <a:extLst>
              <a:ext uri="{FF2B5EF4-FFF2-40B4-BE49-F238E27FC236}">
                <a16:creationId xmlns="" xmlns:a16="http://schemas.microsoft.com/office/drawing/2014/main" id="{51E70CBB-06BA-AB9F-4266-6A580E094F05}"/>
              </a:ext>
            </a:extLst>
          </p:cNvPr>
          <p:cNvSpPr/>
          <p:nvPr/>
        </p:nvSpPr>
        <p:spPr>
          <a:xfrm>
            <a:off x="6056406" y="3282303"/>
            <a:ext cx="130629" cy="2704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508308CC-31B4-3C86-B4BD-B4E4A1F11D13}"/>
              </a:ext>
            </a:extLst>
          </p:cNvPr>
          <p:cNvSpPr/>
          <p:nvPr/>
        </p:nvSpPr>
        <p:spPr>
          <a:xfrm>
            <a:off x="6052451" y="4413830"/>
            <a:ext cx="130629" cy="2704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8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3761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="" xmlns:a16="http://schemas.microsoft.com/office/drawing/2014/main" id="{13E30196-F04A-A885-F56F-8CBCEC7FFFD1}"/>
              </a:ext>
            </a:extLst>
          </p:cNvPr>
          <p:cNvSpPr txBox="1">
            <a:spLocks/>
          </p:cNvSpPr>
          <p:nvPr/>
        </p:nvSpPr>
        <p:spPr>
          <a:xfrm>
            <a:off x="1269791" y="382196"/>
            <a:ext cx="8645072" cy="10593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PATHOLOGICAL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x-none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INVESTIGATIONS</a:t>
            </a:r>
            <a:endParaRPr kumimoji="0" lang="x-none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="" xmlns:a16="http://schemas.microsoft.com/office/drawing/2014/main" id="{27E00417-C5D9-0840-705F-0BA05C8CB4E2}"/>
              </a:ext>
            </a:extLst>
          </p:cNvPr>
          <p:cNvSpPr txBox="1">
            <a:spLocks/>
          </p:cNvSpPr>
          <p:nvPr/>
        </p:nvSpPr>
        <p:spPr>
          <a:xfrm>
            <a:off x="854024" y="1424283"/>
            <a:ext cx="4180637" cy="3448595"/>
          </a:xfrm>
          <a:prstGeom prst="rect">
            <a:avLst/>
          </a:prstGeom>
        </p:spPr>
        <p:txBody>
          <a:bodyPr/>
          <a:lstStyle/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CD 4 count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Viral load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Hepatitis B surface antigen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Hepatitis C antibody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Liver function tests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Full blood count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Urinalysis, serum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creatinine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="" xmlns:a16="http://schemas.microsoft.com/office/drawing/2014/main" id="{DD21D22A-7367-5A61-36FC-6AF8BBA7F2CA}"/>
              </a:ext>
            </a:extLst>
          </p:cNvPr>
          <p:cNvSpPr txBox="1">
            <a:spLocks/>
          </p:cNvSpPr>
          <p:nvPr/>
        </p:nvSpPr>
        <p:spPr>
          <a:xfrm>
            <a:off x="5781021" y="1361735"/>
            <a:ext cx="4180637" cy="3441520"/>
          </a:xfrm>
          <a:prstGeom prst="rect">
            <a:avLst/>
          </a:prstGeom>
        </p:spPr>
        <p:txBody>
          <a:bodyPr/>
          <a:lstStyle/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Syphilis serology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Cervical smear in women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Serum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cryptococcal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antigen (if CD4 &lt; 100)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Tuberculin skin test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9B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Sexually transmitted infection screen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="" xmlns:a16="http://schemas.microsoft.com/office/drawing/2014/main" id="{09878FB0-9FA4-EAF1-6A7B-49766B2AB5C1}"/>
              </a:ext>
            </a:extLst>
          </p:cNvPr>
          <p:cNvSpPr txBox="1">
            <a:spLocks/>
          </p:cNvSpPr>
          <p:nvPr/>
        </p:nvSpPr>
        <p:spPr>
          <a:xfrm>
            <a:off x="0" y="181155"/>
            <a:ext cx="10972800" cy="666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Clinical Phases of HIV Infection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E17DAA-DF67-84A3-748F-BFF51FFE2BC3}"/>
              </a:ext>
            </a:extLst>
          </p:cNvPr>
          <p:cNvSpPr txBox="1"/>
          <p:nvPr/>
        </p:nvSpPr>
        <p:spPr>
          <a:xfrm>
            <a:off x="1707740" y="1488924"/>
            <a:ext cx="9707082" cy="55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4CD348FD-7CFA-8EB8-02FB-8382EF760CD0}"/>
              </a:ext>
            </a:extLst>
          </p:cNvPr>
          <p:cNvSpPr/>
          <p:nvPr/>
        </p:nvSpPr>
        <p:spPr>
          <a:xfrm>
            <a:off x="728685" y="1298830"/>
            <a:ext cx="2550695" cy="12903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Stage 1: A</a:t>
            </a:r>
            <a:r>
              <a:rPr lang="en-GB" dirty="0"/>
              <a:t>c</a:t>
            </a:r>
            <a:r>
              <a:rPr lang="x-none" dirty="0"/>
              <a:t>ute HIV infection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9B81DB7-2128-5C70-83B1-FEDF8D6895BD}"/>
              </a:ext>
            </a:extLst>
          </p:cNvPr>
          <p:cNvSpPr/>
          <p:nvPr/>
        </p:nvSpPr>
        <p:spPr>
          <a:xfrm>
            <a:off x="2494830" y="2700043"/>
            <a:ext cx="2550695" cy="12903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Stage 2: </a:t>
            </a:r>
            <a:r>
              <a:rPr lang="en-US" dirty="0"/>
              <a:t>Clinical latency</a:t>
            </a:r>
            <a:endParaRPr lang="x-none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C8E50AA-D32A-C079-66A0-A340C2EB14F6}"/>
              </a:ext>
            </a:extLst>
          </p:cNvPr>
          <p:cNvSpPr/>
          <p:nvPr/>
        </p:nvSpPr>
        <p:spPr>
          <a:xfrm>
            <a:off x="4176072" y="4142778"/>
            <a:ext cx="2550695" cy="12903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Stage </a:t>
            </a:r>
            <a:r>
              <a:rPr lang="en-US" dirty="0"/>
              <a:t>3 AIDS</a:t>
            </a:r>
            <a:endParaRPr lang="x-none" dirty="0"/>
          </a:p>
        </p:txBody>
      </p:sp>
      <p:sp>
        <p:nvSpPr>
          <p:cNvPr id="9" name="Bent Up Arrow 8">
            <a:extLst>
              <a:ext uri="{FF2B5EF4-FFF2-40B4-BE49-F238E27FC236}">
                <a16:creationId xmlns="" xmlns:a16="http://schemas.microsoft.com/office/drawing/2014/main" id="{6D1FFE83-D114-8413-4963-1F9AD6CA67B9}"/>
              </a:ext>
            </a:extLst>
          </p:cNvPr>
          <p:cNvSpPr/>
          <p:nvPr/>
        </p:nvSpPr>
        <p:spPr>
          <a:xfrm rot="5400000">
            <a:off x="1498705" y="2861872"/>
            <a:ext cx="1010653" cy="60361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Bent Up Arrow 9">
            <a:extLst>
              <a:ext uri="{FF2B5EF4-FFF2-40B4-BE49-F238E27FC236}">
                <a16:creationId xmlns="" xmlns:a16="http://schemas.microsoft.com/office/drawing/2014/main" id="{C4602AD8-7E06-0F3D-AB57-FEE81668646B}"/>
              </a:ext>
            </a:extLst>
          </p:cNvPr>
          <p:cNvSpPr/>
          <p:nvPr/>
        </p:nvSpPr>
        <p:spPr>
          <a:xfrm rot="5400000">
            <a:off x="3075863" y="4246320"/>
            <a:ext cx="1010653" cy="60361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5E8F60-40E3-0D1E-B028-54F164947B42}"/>
              </a:ext>
            </a:extLst>
          </p:cNvPr>
          <p:cNvSpPr txBox="1"/>
          <p:nvPr/>
        </p:nvSpPr>
        <p:spPr>
          <a:xfrm>
            <a:off x="3279380" y="1390530"/>
            <a:ext cx="4233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Flue like illness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Very contagious at this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Duration of symptoms usually upto 2 weeks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E26CEE-7F08-9FDE-D715-58A282532CC1}"/>
              </a:ext>
            </a:extLst>
          </p:cNvPr>
          <p:cNvSpPr txBox="1"/>
          <p:nvPr/>
        </p:nvSpPr>
        <p:spPr>
          <a:xfrm>
            <a:off x="5045525" y="2918411"/>
            <a:ext cx="37625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Virus reproduces at low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Duration varies from person to person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Minimal or no symptoms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D1082D-0189-DC7C-B825-C899D86D7A8F}"/>
              </a:ext>
            </a:extLst>
          </p:cNvPr>
          <p:cNvSpPr txBox="1"/>
          <p:nvPr/>
        </p:nvSpPr>
        <p:spPr>
          <a:xfrm>
            <a:off x="6726767" y="4384677"/>
            <a:ext cx="35445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Development of  specific opprotunistic</a:t>
            </a:r>
          </a:p>
          <a:p>
            <a:r>
              <a:rPr lang="x-none" sz="1400" dirty="0">
                <a:latin typeface="Century Gothic" pitchFamily="34" charset="0"/>
              </a:rPr>
              <a:t> infections, </a:t>
            </a:r>
            <a:r>
              <a:rPr lang="en-GB" sz="1400" dirty="0">
                <a:latin typeface="Century Gothic" pitchFamily="34" charset="0"/>
              </a:rPr>
              <a:t>c</a:t>
            </a:r>
            <a:r>
              <a:rPr lang="x-none" sz="1400" dirty="0">
                <a:latin typeface="Century Gothic" pitchFamily="34" charset="0"/>
              </a:rPr>
              <a:t>ancers and sever</a:t>
            </a:r>
          </a:p>
          <a:p>
            <a:r>
              <a:rPr lang="x-none" sz="1400" dirty="0">
                <a:latin typeface="Century Gothic" pitchFamily="34" charset="0"/>
              </a:rPr>
              <a:t> manifestation of HIV itself</a:t>
            </a:r>
          </a:p>
        </p:txBody>
      </p:sp>
      <p:pic>
        <p:nvPicPr>
          <p:cNvPr id="15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71916" y="273949"/>
            <a:ext cx="8079118" cy="726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University Motto, Vision, Values &amp; Goals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754331" y="1066825"/>
            <a:ext cx="5637843" cy="4591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 indent="-228600" algn="just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Mission Statement</a:t>
            </a:r>
            <a:endParaRPr lang="en-US" sz="1400" dirty="0">
              <a:latin typeface="Century Gothic" pitchFamily="34" charset="0"/>
            </a:endParaRPr>
          </a:p>
          <a:p>
            <a:pPr algn="just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itchFamily="34" charset="0"/>
              </a:rPr>
              <a:t>To impart evidence-based research-oriented health professional education</a:t>
            </a:r>
          </a:p>
          <a:p>
            <a:pPr algn="just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itchFamily="34" charset="0"/>
              </a:rPr>
              <a:t>Best possible patient care</a:t>
            </a:r>
          </a:p>
          <a:p>
            <a:pPr marR="393700" algn="just" defTabSz="914400">
              <a:lnSpc>
                <a:spcPct val="110000"/>
              </a:lnSpc>
              <a:spcBef>
                <a:spcPts val="180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itchFamily="34" charset="0"/>
              </a:rPr>
              <a:t>Mutual respect, ethical practice of healthcare and social accountability.</a:t>
            </a:r>
          </a:p>
          <a:p>
            <a:pPr marL="12700" indent="-228600" algn="just" defTabSz="914400">
              <a:lnSpc>
                <a:spcPct val="110000"/>
              </a:lnSpc>
              <a:spcBef>
                <a:spcPts val="101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Vision and Values</a:t>
            </a:r>
            <a:endParaRPr lang="en-US" sz="1400" dirty="0">
              <a:latin typeface="Century Gothic" pitchFamily="34" charset="0"/>
            </a:endParaRPr>
          </a:p>
          <a:p>
            <a:pPr algn="just" defTabSz="914400">
              <a:lnSpc>
                <a:spcPct val="110000"/>
              </a:lnSpc>
              <a:spcBef>
                <a:spcPts val="630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itchFamily="34" charset="0"/>
              </a:rPr>
              <a:t>Highly recognized and accredited </a:t>
            </a:r>
            <a:r>
              <a:rPr lang="en-US" sz="1400" dirty="0" err="1">
                <a:latin typeface="Century Gothic" pitchFamily="34" charset="0"/>
              </a:rPr>
              <a:t>centre</a:t>
            </a:r>
            <a:r>
              <a:rPr lang="en-US" sz="1400" dirty="0">
                <a:latin typeface="Century Gothic" pitchFamily="34" charset="0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2700" indent="-228600" algn="just" defTabSz="914400">
              <a:lnSpc>
                <a:spcPct val="110000"/>
              </a:lnSpc>
              <a:spcBef>
                <a:spcPts val="12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Goals</a:t>
            </a:r>
            <a:endParaRPr lang="en-US" sz="1400" dirty="0">
              <a:latin typeface="Century Gothic" pitchFamily="34" charset="0"/>
            </a:endParaRPr>
          </a:p>
          <a:p>
            <a:pPr marR="5080" algn="just" defTabSz="914400">
              <a:lnSpc>
                <a:spcPct val="110000"/>
              </a:lnSpc>
              <a:spcBef>
                <a:spcPts val="380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4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8770" y="1483743"/>
            <a:ext cx="3381555" cy="3070423"/>
          </a:xfrm>
          <a:prstGeom prst="rect">
            <a:avLst/>
          </a:prstGeom>
        </p:spPr>
      </p:pic>
      <p:pic>
        <p:nvPicPr>
          <p:cNvPr id="5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3DFA5-B45E-CD64-6B2F-7DFDCE222FF9}"/>
              </a:ext>
            </a:extLst>
          </p:cNvPr>
          <p:cNvSpPr txBox="1">
            <a:spLocks/>
          </p:cNvSpPr>
          <p:nvPr/>
        </p:nvSpPr>
        <p:spPr>
          <a:xfrm>
            <a:off x="1252537" y="0"/>
            <a:ext cx="8645072" cy="105930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8229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CLINICAL FEATURES OF PRIMARY INFECTION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91F36B-2E4F-1E21-1CD7-964E1628E96F}"/>
              </a:ext>
            </a:extLst>
          </p:cNvPr>
          <p:cNvSpPr txBox="1">
            <a:spLocks/>
          </p:cNvSpPr>
          <p:nvPr/>
        </p:nvSpPr>
        <p:spPr>
          <a:xfrm>
            <a:off x="845398" y="1415656"/>
            <a:ext cx="4180637" cy="3448595"/>
          </a:xfrm>
          <a:prstGeom prst="rect">
            <a:avLst/>
          </a:prstGeom>
        </p:spPr>
        <p:txBody>
          <a:bodyPr/>
          <a:lstStyle/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Fever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Maculopapular Rash 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Pharyngitis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Lymphadenopathy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Myalgia/Arthralgia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FF7285-9E9D-DEB0-357A-3BC3DFAF4EFE}"/>
              </a:ext>
            </a:extLst>
          </p:cNvPr>
          <p:cNvSpPr txBox="1">
            <a:spLocks/>
          </p:cNvSpPr>
          <p:nvPr/>
        </p:nvSpPr>
        <p:spPr>
          <a:xfrm>
            <a:off x="5755142" y="1465252"/>
            <a:ext cx="4180637" cy="3441520"/>
          </a:xfrm>
          <a:prstGeom prst="rect">
            <a:avLst/>
          </a:prstGeom>
        </p:spPr>
        <p:txBody>
          <a:bodyPr/>
          <a:lstStyle/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Diarrhea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Headache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Oral and Genital Ulceration</a:t>
            </a:r>
          </a:p>
          <a:p>
            <a:pPr marL="205740" marR="0" lvl="0" indent="-205740" algn="l" defTabSz="82296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Meningo encephalitis 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965622" y="134864"/>
            <a:ext cx="8168977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609585" algn="ctr">
              <a:buClrTx/>
            </a:pPr>
            <a:r>
              <a:rPr lang="en-US" sz="2000" b="1" cap="none" dirty="0" smtClean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HIV ASSOCIATED DISEASES &amp; CD4 COUNT</a:t>
            </a:r>
            <a:endParaRPr lang="en-US" sz="2000" b="1" cap="none" dirty="0">
              <a:solidFill>
                <a:schemeClr val="tx1"/>
              </a:solidFill>
              <a:effectLst/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C5C44D-7B13-EE11-C21B-17B220375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0" y="1043018"/>
            <a:ext cx="6530649" cy="4439683"/>
          </a:xfrm>
          <a:prstGeom prst="rect">
            <a:avLst/>
          </a:prstGeom>
        </p:spPr>
      </p:pic>
      <p:pic>
        <p:nvPicPr>
          <p:cNvPr id="9" name="Google Shape;56;p1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13"/>
          <p:cNvPicPr preferRelativeResize="0"/>
          <p:nvPr/>
        </p:nvPicPr>
        <p:blipFill rotWithShape="1">
          <a:blip r:embed="rId5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C3AFE3-52C8-9ED4-5D08-1E961AC5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67" y="143323"/>
            <a:ext cx="9176520" cy="763600"/>
          </a:xfrm>
          <a:noFill/>
        </p:spPr>
        <p:txBody>
          <a:bodyPr anchor="ctr"/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Clinical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Presentation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4C6B2D-F43A-DBC7-14EF-201853560B68}"/>
              </a:ext>
            </a:extLst>
          </p:cNvPr>
          <p:cNvSpPr txBox="1"/>
          <p:nvPr/>
        </p:nvSpPr>
        <p:spPr>
          <a:xfrm>
            <a:off x="478362" y="1478559"/>
            <a:ext cx="10831428" cy="231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Patient Profile: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32-year-old male with a history of high-risk sexual behavior.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Presentation: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Persistent fever, significant weight loss, generalized lymphadenopathy, and oral candidiasis.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Clinical Course: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Initially experienced an acute retroviral syndrome followed by a prolonged latency phase.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Now presents with opportunistic infections indicative of progression to AIDS.</a:t>
            </a:r>
          </a:p>
        </p:txBody>
      </p:sp>
      <p:pic>
        <p:nvPicPr>
          <p:cNvPr id="7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8439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7C8A0-5E2D-4785-9B63-EBE6E363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20" y="248311"/>
            <a:ext cx="10224720" cy="763600"/>
          </a:xfrm>
        </p:spPr>
        <p:txBody>
          <a:bodyPr anchor="ctr"/>
          <a:lstStyle/>
          <a:p>
            <a:pPr algn="ctr"/>
            <a:r>
              <a:rPr lang="x-none" sz="2000" b="1" cap="none" smtClean="0">
                <a:latin typeface="Century Gothic" pitchFamily="34" charset="0"/>
              </a:rPr>
              <a:t>IMMUNE RECONSTITUTION INFLAMMATORY SYNDROME (IRIS)</a:t>
            </a:r>
            <a:endParaRPr lang="x-none" sz="2000" b="1" cap="none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41EED4-B5CD-7725-C28B-2460FBF8E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293" y="1088060"/>
            <a:ext cx="10224720" cy="4555200"/>
          </a:xfrm>
        </p:spPr>
        <p:txBody>
          <a:bodyPr/>
          <a:lstStyle/>
          <a:p>
            <a:pPr marL="152396" indent="0" algn="just">
              <a:buNone/>
            </a:pPr>
            <a:r>
              <a:rPr lang="x-none" sz="1400" dirty="0">
                <a:latin typeface="Century Gothic" pitchFamily="34" charset="0"/>
              </a:rPr>
              <a:t>Paradoxical worsening of an existing opportunistic infection or unmasking of a latent infection</a:t>
            </a:r>
          </a:p>
          <a:p>
            <a:pPr marL="152396" indent="0" algn="just">
              <a:buNone/>
            </a:pPr>
            <a:endParaRPr lang="x-none" sz="1400" dirty="0">
              <a:latin typeface="Century Gothic" pitchFamily="34" charset="0"/>
            </a:endParaRPr>
          </a:p>
          <a:p>
            <a:pPr marL="152396" indent="0" algn="just">
              <a:buNone/>
            </a:pPr>
            <a:r>
              <a:rPr lang="x-none" sz="1400" dirty="0">
                <a:latin typeface="Century Gothic" pitchFamily="34" charset="0"/>
              </a:rPr>
              <a:t>This is due to exagerrated immune response with pronounced inflammatory features</a:t>
            </a:r>
          </a:p>
          <a:p>
            <a:pPr marL="152396" indent="0" algn="just">
              <a:buNone/>
            </a:pPr>
            <a:endParaRPr lang="x-none" sz="1400" dirty="0">
              <a:latin typeface="Century Gothic" pitchFamily="34" charset="0"/>
            </a:endParaRPr>
          </a:p>
          <a:p>
            <a:pPr marL="152396" indent="0" algn="just">
              <a:buNone/>
            </a:pPr>
            <a:r>
              <a:rPr lang="x-none" sz="1400" dirty="0">
                <a:latin typeface="Century Gothic" pitchFamily="34" charset="0"/>
              </a:rPr>
              <a:t>For example:  </a:t>
            </a:r>
          </a:p>
          <a:p>
            <a:pPr marL="152396" indent="0" algn="just">
              <a:buNone/>
            </a:pPr>
            <a:endParaRPr lang="x-none" sz="1400" dirty="0">
              <a:latin typeface="Century Gothic" pitchFamily="34" charset="0"/>
            </a:endParaRPr>
          </a:p>
          <a:p>
            <a:pPr algn="just"/>
            <a:r>
              <a:rPr lang="x-none" sz="1400" dirty="0">
                <a:latin typeface="Century Gothic" pitchFamily="34" charset="0"/>
              </a:rPr>
              <a:t>Patient with CMV retinitis develop uveitis (After initiation of  ART)</a:t>
            </a:r>
          </a:p>
          <a:p>
            <a:pPr algn="just"/>
            <a:endParaRPr lang="x-none" sz="1400" dirty="0">
              <a:latin typeface="Century Gothic" pitchFamily="34" charset="0"/>
            </a:endParaRPr>
          </a:p>
          <a:p>
            <a:pPr algn="just"/>
            <a:r>
              <a:rPr lang="x-none" sz="1400" dirty="0">
                <a:latin typeface="Century Gothic" pitchFamily="34" charset="0"/>
              </a:rPr>
              <a:t>Patient with Cough &amp; hemoptysis developed pleural effusion, lymphadenopathy, worsening of cough after initiation of anti retroviral therapy </a:t>
            </a:r>
          </a:p>
          <a:p>
            <a:pPr algn="just"/>
            <a:endParaRPr lang="x-none" sz="1400" dirty="0">
              <a:latin typeface="Century Gothic" pitchFamily="34" charset="0"/>
            </a:endParaRPr>
          </a:p>
          <a:p>
            <a:pPr algn="just"/>
            <a:r>
              <a:rPr lang="x-none" sz="1400" dirty="0">
                <a:latin typeface="Century Gothic" pitchFamily="34" charset="0"/>
              </a:rPr>
              <a:t>How to avoid IRIS: Start ART after the  8 weeks of antitubercular therapy (In case of pulmonary tuberculosis)</a:t>
            </a:r>
          </a:p>
          <a:p>
            <a:pPr algn="just"/>
            <a:endParaRPr lang="x-none" sz="1400" dirty="0">
              <a:latin typeface="Century Gothic" pitchFamily="34" charset="0"/>
            </a:endParaRPr>
          </a:p>
          <a:p>
            <a:pPr algn="just"/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1982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7741A0-51A0-2B43-68CF-CEA778C1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77" y="351828"/>
            <a:ext cx="10224720" cy="763600"/>
          </a:xfrm>
        </p:spPr>
        <p:txBody>
          <a:bodyPr/>
          <a:lstStyle/>
          <a:p>
            <a:pPr algn="ctr"/>
            <a:r>
              <a:rPr lang="en-US" sz="2000" b="1" cap="none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CRITERIA FOR STARTING ANTIRETROVIRAL THERAPY (ART)</a:t>
            </a:r>
            <a:endParaRPr lang="x-none" sz="2000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4EB931-EDE6-1819-D8FB-959C5384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040" y="1131191"/>
            <a:ext cx="10224720" cy="4555200"/>
          </a:xfrm>
        </p:spPr>
        <p:txBody>
          <a:bodyPr/>
          <a:lstStyle/>
          <a:p>
            <a:r>
              <a:rPr lang="x-none" sz="1400" dirty="0">
                <a:latin typeface="Century Gothic" pitchFamily="34" charset="0"/>
              </a:rPr>
              <a:t>All HIV positive patients, irrespective of CD4 count or clinical status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Patients with opportubistic infections:</a:t>
            </a:r>
          </a:p>
          <a:p>
            <a:pPr lvl="1"/>
            <a:r>
              <a:rPr lang="x-none" sz="1400" dirty="0">
                <a:latin typeface="Century Gothic" pitchFamily="34" charset="0"/>
              </a:rPr>
              <a:t>Tuberculosis + HIV:  ART should be deffered until 8 weeks </a:t>
            </a:r>
          </a:p>
          <a:p>
            <a:pPr lvl="1"/>
            <a:r>
              <a:rPr lang="x-none" sz="1400" dirty="0">
                <a:latin typeface="Century Gothic" pitchFamily="34" charset="0"/>
              </a:rPr>
              <a:t>Cryptococcal meningitis + HIV: ART should be deffered for 5 weeks</a:t>
            </a:r>
          </a:p>
          <a:p>
            <a:pPr lvl="1"/>
            <a:r>
              <a:rPr lang="x-none" sz="1400" dirty="0">
                <a:latin typeface="Century Gothic" pitchFamily="34" charset="0"/>
              </a:rPr>
              <a:t>Other major opportunistic infections + HIV : ART should be with in 2 weeks</a:t>
            </a:r>
          </a:p>
          <a:p>
            <a:pPr marL="795847" lvl="1" indent="0">
              <a:buNone/>
            </a:pPr>
            <a:r>
              <a:rPr lang="x-none" sz="1400" dirty="0">
                <a:latin typeface="Century Gothic" pitchFamily="34" charset="0"/>
              </a:rPr>
              <a:t>Early initiation of ART increases the risk of immune reconstitution inflammatory syndrome (IRIS)</a:t>
            </a:r>
          </a:p>
          <a:p>
            <a:pPr lvl="1"/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6376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7A901-D5A2-AA9F-53FA-AF0FE613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3" y="179299"/>
            <a:ext cx="10224720" cy="763600"/>
          </a:xfrm>
        </p:spPr>
        <p:txBody>
          <a:bodyPr anchor="ctr"/>
          <a:lstStyle/>
          <a:p>
            <a:pPr algn="ctr"/>
            <a:r>
              <a:rPr lang="x-none" sz="2000" b="1" cap="none" smtClean="0">
                <a:latin typeface="Century Gothic" pitchFamily="34" charset="0"/>
              </a:rPr>
              <a:t>SELECTING THE ANTIRETROVIRAL REGIMEN </a:t>
            </a:r>
            <a:endParaRPr lang="x-none" sz="2000" b="1" cap="none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BF05DE-FE87-53CA-2629-7D76810D2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535" y="1193065"/>
            <a:ext cx="10224720" cy="4555200"/>
          </a:xfrm>
        </p:spPr>
        <p:txBody>
          <a:bodyPr/>
          <a:lstStyle/>
          <a:p>
            <a:pPr marL="152396" indent="0" algn="ctr">
              <a:buNone/>
            </a:pPr>
            <a:r>
              <a:rPr lang="x-none" sz="1400" dirty="0">
                <a:latin typeface="Century Gothic" pitchFamily="34" charset="0"/>
              </a:rPr>
              <a:t>There are 5 classes of antiretroviral drugs</a:t>
            </a:r>
          </a:p>
          <a:p>
            <a:pPr marL="152396" indent="0" algn="ctr">
              <a:buNone/>
            </a:pPr>
            <a:endParaRPr lang="x-none" dirty="0">
              <a:latin typeface="Century Gothic" pitchFamily="34" charset="0"/>
            </a:endParaRPr>
          </a:p>
          <a:p>
            <a:pPr marL="152396" indent="0" algn="ctr">
              <a:buNone/>
            </a:pPr>
            <a:endParaRPr lang="x-none" dirty="0"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24B8B5-6CA0-D62E-FF4D-FFBA2B4B3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1" t="17585" r="2940" b="3101"/>
          <a:stretch/>
        </p:blipFill>
        <p:spPr>
          <a:xfrm>
            <a:off x="1759789" y="1773226"/>
            <a:ext cx="7386403" cy="3118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FDBBDD-1B2F-8A4B-5BC7-E668A2F09AA9}"/>
              </a:ext>
            </a:extLst>
          </p:cNvPr>
          <p:cNvSpPr txBox="1"/>
          <p:nvPr/>
        </p:nvSpPr>
        <p:spPr>
          <a:xfrm>
            <a:off x="1779961" y="5024305"/>
            <a:ext cx="7293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400" b="1" dirty="0">
                <a:latin typeface="Century Gothic" pitchFamily="34" charset="0"/>
              </a:rPr>
              <a:t>Combination of  Two NRTI’s + one NNRTI or Protease inhibitor or Integrase inhibitor  </a:t>
            </a:r>
          </a:p>
        </p:txBody>
      </p:sp>
      <p:pic>
        <p:nvPicPr>
          <p:cNvPr id="7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53155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1">
            <a:extLst>
              <a:ext uri="{FF2B5EF4-FFF2-40B4-BE49-F238E27FC236}">
                <a16:creationId xmlns="" xmlns:a16="http://schemas.microsoft.com/office/drawing/2014/main" id="{11588F15-0BC7-A731-3FFC-F98EBBCE9763}"/>
              </a:ext>
            </a:extLst>
          </p:cNvPr>
          <p:cNvSpPr txBox="1">
            <a:spLocks/>
          </p:cNvSpPr>
          <p:nvPr/>
        </p:nvSpPr>
        <p:spPr>
          <a:xfrm>
            <a:off x="614320" y="235207"/>
            <a:ext cx="8898194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41148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52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9pPr>
          </a:lstStyle>
          <a:p>
            <a:pPr marL="609585" indent="609585" algn="ctr"/>
            <a:r>
              <a:rPr lang="en-US" sz="2000" b="1" cap="none" dirty="0" smtClean="0">
                <a:solidFill>
                  <a:schemeClr val="tx1"/>
                </a:solidFill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TREATMENT OF COMMON OPPORTUNISTIC INFECTIONS </a:t>
            </a:r>
            <a:endParaRPr lang="en-US" sz="2000" b="1" cap="none" dirty="0">
              <a:solidFill>
                <a:schemeClr val="tx1"/>
              </a:solidFill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084678A-19FB-2179-5ABF-7C3856200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4706209"/>
              </p:ext>
            </p:extLst>
          </p:nvPr>
        </p:nvGraphicFramePr>
        <p:xfrm>
          <a:off x="2043378" y="1521816"/>
          <a:ext cx="6962560" cy="36526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1280">
                  <a:extLst>
                    <a:ext uri="{9D8B030D-6E8A-4147-A177-3AD203B41FA5}">
                      <a16:colId xmlns="" xmlns:a16="http://schemas.microsoft.com/office/drawing/2014/main" val="2101540213"/>
                    </a:ext>
                  </a:extLst>
                </a:gridCol>
                <a:gridCol w="3481280">
                  <a:extLst>
                    <a:ext uri="{9D8B030D-6E8A-4147-A177-3AD203B41FA5}">
                      <a16:colId xmlns="" xmlns:a16="http://schemas.microsoft.com/office/drawing/2014/main" val="2947582863"/>
                    </a:ext>
                  </a:extLst>
                </a:gridCol>
              </a:tblGrid>
              <a:tr h="412106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Opportunistic infections</a:t>
                      </a:r>
                      <a:endParaRPr lang="x-none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Treatment</a:t>
                      </a:r>
                      <a:endParaRPr lang="x-none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9680325"/>
                  </a:ext>
                </a:extLst>
              </a:tr>
              <a:tr h="550485">
                <a:tc>
                  <a:txBody>
                    <a:bodyPr/>
                    <a:lstStyle/>
                    <a:p>
                      <a:r>
                        <a:rPr lang="en-GB" sz="1400" u="none" kern="1200" dirty="0">
                          <a:effectLst/>
                          <a:latin typeface="Century Gothic" pitchFamily="34" charset="0"/>
                        </a:rPr>
                        <a:t>Pneumocystis </a:t>
                      </a:r>
                      <a:r>
                        <a:rPr lang="en-GB" sz="1400" u="none" kern="1200" dirty="0" err="1">
                          <a:effectLst/>
                          <a:latin typeface="Century Gothic" pitchFamily="34" charset="0"/>
                        </a:rPr>
                        <a:t>jirovecii</a:t>
                      </a:r>
                      <a:endParaRPr lang="en-GB" sz="1400" u="none" kern="1200" dirty="0">
                        <a:effectLst/>
                        <a:latin typeface="Century Gothic" pitchFamily="34" charset="0"/>
                      </a:endParaRPr>
                    </a:p>
                    <a:p>
                      <a:r>
                        <a:rPr lang="en-GB" sz="1400" u="none" kern="1200" dirty="0">
                          <a:effectLst/>
                          <a:latin typeface="Century Gothic" pitchFamily="34" charset="0"/>
                        </a:rPr>
                        <a:t>pneumonia</a:t>
                      </a:r>
                      <a:endParaRPr lang="en-GB" sz="1400" i="1" u="non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Century Gothic" pitchFamily="34" charset="0"/>
                        </a:rPr>
                        <a:t>Co-trimoxazole, prednisone (if hypoxic)</a:t>
                      </a:r>
                    </a:p>
                    <a:p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3846454"/>
                  </a:ext>
                </a:extLst>
              </a:tr>
              <a:tr h="409506"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Century Gothic" pitchFamily="34" charset="0"/>
                        </a:rPr>
                        <a:t>Cerebral toxoplasmosis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Century Gothic" pitchFamily="34" charset="0"/>
                        </a:rPr>
                        <a:t>Sulfadiazine</a:t>
                      </a:r>
                      <a:r>
                        <a:rPr lang="x-none" sz="1400" kern="1200" dirty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GB" sz="1400" kern="1200" dirty="0">
                          <a:effectLst/>
                          <a:latin typeface="Century Gothic" pitchFamily="34" charset="0"/>
                        </a:rPr>
                        <a:t>plus pyrimethamine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7814930"/>
                  </a:ext>
                </a:extLst>
              </a:tr>
              <a:tr h="503603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Cryptococcosis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Century Gothic" pitchFamily="34" charset="0"/>
                        </a:rPr>
                        <a:t>Liposomal amphotericin B</a:t>
                      </a: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 Plus </a:t>
                      </a:r>
                      <a:r>
                        <a:rPr lang="en-GB" sz="1400" kern="1200" dirty="0">
                          <a:effectLst/>
                          <a:latin typeface="Century Gothic" pitchFamily="34" charset="0"/>
                        </a:rPr>
                        <a:t>plus flucytosine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8049996"/>
                  </a:ext>
                </a:extLst>
              </a:tr>
              <a:tr h="415949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Esophageal candidiasis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Fluconzole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8421836"/>
                  </a:ext>
                </a:extLst>
              </a:tr>
              <a:tr h="595819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Disseminated mycobacterium avium complex</a:t>
                      </a:r>
                      <a:endParaRPr lang="x-none" sz="1400" i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Clarithromycin + ethambutol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1764454"/>
                  </a:ext>
                </a:extLst>
              </a:tr>
              <a:tr h="569636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Cystoiospora belli diarrhea</a:t>
                      </a:r>
                      <a:endParaRPr lang="x-none" sz="1400" i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Co-trimoxazole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6403096"/>
                  </a:ext>
                </a:extLst>
              </a:tr>
            </a:tbl>
          </a:graphicData>
        </a:graphic>
      </p:graphicFrame>
      <p:pic>
        <p:nvPicPr>
          <p:cNvPr id="8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7844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B620459-9925-F411-F1CD-794E633E8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1ABC5F-2DAE-E5B3-B02E-67B201AF971E}"/>
              </a:ext>
            </a:extLst>
          </p:cNvPr>
          <p:cNvSpPr txBox="1"/>
          <p:nvPr/>
        </p:nvSpPr>
        <p:spPr>
          <a:xfrm>
            <a:off x="599536" y="1267689"/>
            <a:ext cx="97464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Long-Acting </a:t>
            </a:r>
            <a:r>
              <a:rPr lang="en-US" sz="1400" b="1" dirty="0" smtClean="0">
                <a:latin typeface="Century Gothic" panose="020B0502020202020204" pitchFamily="34" charset="0"/>
              </a:rPr>
              <a:t>Anti Retroviral Therapy: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Developments in injectable formulations for better adherence.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Vaccine Research: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approaches and promising candidates under trial.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Gene Editing and Cure Strategies: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Exploratory studies using CRISPR and other novel technologies.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Pre- and Post-Exposure Prophylaxis: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Advances in </a:t>
            </a:r>
            <a:r>
              <a:rPr lang="en-US" sz="1400" dirty="0" err="1">
                <a:latin typeface="Century Gothic" panose="020B0502020202020204" pitchFamily="34" charset="0"/>
              </a:rPr>
              <a:t>PrEP</a:t>
            </a:r>
            <a:r>
              <a:rPr lang="en-US" sz="1400" dirty="0">
                <a:latin typeface="Century Gothic" panose="020B0502020202020204" pitchFamily="34" charset="0"/>
              </a:rPr>
              <a:t> and PEP strategies to prevent HIV transmission.</a:t>
            </a:r>
          </a:p>
        </p:txBody>
      </p:sp>
      <p:sp>
        <p:nvSpPr>
          <p:cNvPr id="5" name="Google Shape;124;p21">
            <a:extLst>
              <a:ext uri="{FF2B5EF4-FFF2-40B4-BE49-F238E27FC236}">
                <a16:creationId xmlns="" xmlns:a16="http://schemas.microsoft.com/office/drawing/2014/main" id="{087B24F6-CF5C-7B3D-4E71-4FDC2D793C8D}"/>
              </a:ext>
            </a:extLst>
          </p:cNvPr>
          <p:cNvSpPr txBox="1">
            <a:spLocks/>
          </p:cNvSpPr>
          <p:nvPr/>
        </p:nvSpPr>
        <p:spPr>
          <a:xfrm>
            <a:off x="873113" y="235208"/>
            <a:ext cx="8898194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41148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52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9pPr>
          </a:lstStyle>
          <a:p>
            <a:pPr marL="609585" indent="609585" algn="ctr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Recent Advances in HIV Research</a:t>
            </a:r>
          </a:p>
        </p:txBody>
      </p:sp>
      <p:pic>
        <p:nvPicPr>
          <p:cNvPr id="8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62958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7C61F9-B814-5BAF-694E-66D0DEE5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68ABC4-79D1-9244-4467-AC7A8046FFE3}"/>
              </a:ext>
            </a:extLst>
          </p:cNvPr>
          <p:cNvSpPr txBox="1"/>
          <p:nvPr/>
        </p:nvSpPr>
        <p:spPr>
          <a:xfrm>
            <a:off x="582283" y="1319448"/>
            <a:ext cx="9746411" cy="347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Novel Drug Targets: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Research on new molecules and targets beyond current ART.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HIV Reservoirs: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Strategies to identify and eliminate latent viral reservoirs.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Precision Medicine: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Tailoring treatment based on individual genetic and viral factors.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Hope for a Cure: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“Shock and kill” and “block and lock” strategies under investigation.</a:t>
            </a:r>
          </a:p>
        </p:txBody>
      </p:sp>
      <p:sp>
        <p:nvSpPr>
          <p:cNvPr id="5" name="Google Shape;124;p21">
            <a:extLst>
              <a:ext uri="{FF2B5EF4-FFF2-40B4-BE49-F238E27FC236}">
                <a16:creationId xmlns="" xmlns:a16="http://schemas.microsoft.com/office/drawing/2014/main" id="{A2628B01-6CDA-CBF2-7079-FEAFE5D4C579}"/>
              </a:ext>
            </a:extLst>
          </p:cNvPr>
          <p:cNvSpPr txBox="1">
            <a:spLocks/>
          </p:cNvSpPr>
          <p:nvPr/>
        </p:nvSpPr>
        <p:spPr>
          <a:xfrm>
            <a:off x="476298" y="269713"/>
            <a:ext cx="8898194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41148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52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9pPr>
          </a:lstStyle>
          <a:p>
            <a:pPr marL="609585" indent="609585" algn="ctr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Emerging Therapies and Future Directions</a:t>
            </a:r>
          </a:p>
        </p:txBody>
      </p:sp>
      <p:pic>
        <p:nvPicPr>
          <p:cNvPr id="8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59457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FA67AC-A9A1-4373-245B-CDA7A136E699}"/>
              </a:ext>
            </a:extLst>
          </p:cNvPr>
          <p:cNvSpPr txBox="1"/>
          <p:nvPr/>
        </p:nvSpPr>
        <p:spPr>
          <a:xfrm>
            <a:off x="4009556" y="2331260"/>
            <a:ext cx="2801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/>
              <a:t>Thank You </a:t>
            </a:r>
          </a:p>
        </p:txBody>
      </p:sp>
      <p:pic>
        <p:nvPicPr>
          <p:cNvPr id="3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7923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85076" y="198259"/>
            <a:ext cx="8688652" cy="750647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PROF UMER MODEL OF INTEGRATED LECTURE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5317" y="1242580"/>
            <a:ext cx="5939701" cy="4146770"/>
          </a:xfrm>
          <a:prstGeom prst="rect">
            <a:avLst/>
          </a:prstGeom>
        </p:spPr>
      </p:pic>
      <p:pic>
        <p:nvPicPr>
          <p:cNvPr id="4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198081" y="354834"/>
            <a:ext cx="8642948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algn="ctr" defTabSz="82296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SEQUENCE OF LGIS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706375" y="1267463"/>
            <a:ext cx="8642948" cy="1810432"/>
          </a:xfrm>
          <a:prstGeom prst="rect">
            <a:avLst/>
          </a:prstGeom>
        </p:spPr>
        <p:txBody>
          <a:bodyPr vert="horz" wrap="square" lIns="0" tIns="140335" rIns="0" bIns="0" rtlCol="0" anchor="t">
            <a:spAutoFit/>
          </a:bodyPr>
          <a:lstStyle/>
          <a:p>
            <a:pPr marL="12700" marR="0" lvl="0" indent="-205740" algn="l" defTabSz="822960" rtl="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Learning objectives</a:t>
            </a:r>
          </a:p>
          <a:p>
            <a:pPr marL="12700" marR="5080" lvl="0" indent="-205740" algn="l" defTabSz="822960" rtl="0" eaLnBrk="1" fontAlgn="auto" latinLnBrk="0" hangingPunct="1">
              <a:lnSpc>
                <a:spcPct val="100800"/>
              </a:lnSpc>
              <a:spcBef>
                <a:spcPts val="98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256790" algn="l"/>
                <a:tab pos="2762885" algn="l"/>
                <a:tab pos="4219575" algn="l"/>
                <a:tab pos="5230495" algn="l"/>
                <a:tab pos="673036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What is HIV/AIDS and how to diagnose it?(core concept	= 70%)</a:t>
            </a:r>
          </a:p>
          <a:p>
            <a:pPr marL="12700" marR="5715" lvl="0" indent="-205740" algn="l" defTabSz="82296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741805" algn="l"/>
                <a:tab pos="3872865" algn="l"/>
                <a:tab pos="504126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Related pathology and pharmacology (horizontal integration 15%)</a:t>
            </a:r>
          </a:p>
          <a:p>
            <a:pPr marL="12700" marR="5715" lvl="0" indent="-205740" algn="l" defTabSz="822960" rtl="0" eaLnBrk="1" fontAlgn="auto" latinLnBrk="0" hangingPunct="1">
              <a:lnSpc>
                <a:spcPct val="1008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421765" algn="l"/>
                <a:tab pos="2696845" algn="l"/>
                <a:tab pos="3075940" algn="l"/>
                <a:tab pos="492569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Recent advances and developments. (vertical integration – 10%)</a:t>
            </a:r>
          </a:p>
          <a:p>
            <a:pPr marL="12700" marR="1412240" lvl="0" indent="-205740" algn="l" defTabSz="822960" rtl="0" eaLnBrk="1" fontAlgn="auto" latinLnBrk="0" hangingPunct="1">
              <a:lnSpc>
                <a:spcPts val="3910"/>
              </a:lnSpc>
              <a:spcBef>
                <a:spcPts val="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Research article related to topic (3%) Ethics (2%)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7163"/>
            <a:ext cx="10414000" cy="982662"/>
          </a:xfrm>
          <a:noFill/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effectLst/>
                <a:latin typeface="Century Gothic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68068" y="1375133"/>
            <a:ext cx="8642350" cy="43465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At the end of the lecture students will have learnt about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Define HIV and AIDS and recognize their global and regional impact.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Explain the structure of HIV and detail each step of its life cycle (entry, reverse transcription, integration, replication, assembly, budding).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Explain Pathogenesis and Immune Response.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Identify Clinical Phases and Presentations.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Discuss Diagnostic Strategies.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Summarize ART drug classes, regimen choices, and monitoring strategies.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Recognize Complications and Their Management.</a:t>
            </a:r>
          </a:p>
        </p:txBody>
      </p:sp>
      <p:pic>
        <p:nvPicPr>
          <p:cNvPr id="6" name="Google Shape;56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13"/>
          <p:cNvPicPr preferRelativeResize="0"/>
          <p:nvPr/>
        </p:nvPicPr>
        <p:blipFill rotWithShape="1">
          <a:blip r:embed="rId3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1200" y="218768"/>
            <a:ext cx="8585200" cy="873432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609585" algn="ctr">
              <a:buClrTx/>
            </a:pPr>
            <a:r>
              <a:rPr lang="en-GB" sz="2000" b="1" dirty="0" smtClean="0">
                <a:latin typeface="Century Gothic" pitchFamily="34" charset="0"/>
              </a:rPr>
              <a:t>Introduction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BEC7014-77B1-53CB-9D00-884295615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2668" y="1538299"/>
            <a:ext cx="69285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Definition: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HIV: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Human Immunodeficiency Virus, a retrovirus that attacks the immune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AIDS: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Acquired Immunodeficiency Syndrome, the advanced stage of HIV infection.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Historical Context: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First identified in the early 1980s.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Global Relevance: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Major public health challenge worldwide.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466207" y="381856"/>
            <a:ext cx="7419001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609585" algn="ctr">
              <a:buClrTx/>
            </a:pPr>
            <a:r>
              <a:rPr lang="en-GB" sz="2000" b="1" dirty="0" smtClean="0">
                <a:latin typeface="Century Gothic" pitchFamily="34" charset="0"/>
              </a:rPr>
              <a:t>Epidemiology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49249" y="1272250"/>
            <a:ext cx="8794751" cy="51031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1400" b="1" dirty="0">
                <a:latin typeface="Century Gothic" pitchFamily="34" charset="0"/>
              </a:rPr>
              <a:t>Global Statistics:</a:t>
            </a:r>
          </a:p>
          <a:p>
            <a:pPr marL="761981" lvl="1" indent="0">
              <a:buNone/>
            </a:pPr>
            <a:r>
              <a:rPr lang="en-US" sz="1400" dirty="0">
                <a:latin typeface="Century Gothic" pitchFamily="34" charset="0"/>
              </a:rPr>
              <a:t>In 2023, around 630,000 people died from HIV related causes, while about 1.3 million people acquired HIV, bringing the total number of people in the world with HIV to a total of 39.9 million.</a:t>
            </a:r>
          </a:p>
          <a:p>
            <a:pPr marL="152396" indent="0">
              <a:buNone/>
            </a:pPr>
            <a:endParaRPr lang="en-US" sz="1400" dirty="0">
              <a:latin typeface="Century Gothic" pitchFamily="34" charset="0"/>
            </a:endParaRPr>
          </a:p>
          <a:p>
            <a:r>
              <a:rPr lang="en-US" sz="1400" b="1" dirty="0">
                <a:latin typeface="Century Gothic" pitchFamily="34" charset="0"/>
              </a:rPr>
              <a:t>Regional Focus:</a:t>
            </a:r>
          </a:p>
          <a:p>
            <a:pPr marL="761981" lvl="1" indent="0">
              <a:buNone/>
            </a:pPr>
            <a:r>
              <a:rPr lang="en-US" sz="1400" dirty="0">
                <a:latin typeface="Century Gothic" pitchFamily="34" charset="0"/>
              </a:rPr>
              <a:t>About 210,000 total HIV positive patients have been identified in Pakistan till date, and the infection rates are going up with recent outbreaks.</a:t>
            </a:r>
          </a:p>
          <a:p>
            <a:pPr marL="152396" indent="0">
              <a:buNone/>
            </a:pPr>
            <a:endParaRPr lang="en-US" sz="1400" b="1" dirty="0">
              <a:latin typeface="Century Gothic" pitchFamily="34" charset="0"/>
            </a:endParaRPr>
          </a:p>
          <a:p>
            <a:r>
              <a:rPr lang="en-US" sz="1400" b="1" dirty="0">
                <a:latin typeface="Century Gothic" pitchFamily="34" charset="0"/>
              </a:rPr>
              <a:t>High-Risk Populations:</a:t>
            </a:r>
          </a:p>
          <a:p>
            <a:pPr marL="795847" lvl="1" indent="0">
              <a:buNone/>
            </a:pPr>
            <a:r>
              <a:rPr lang="en-US" sz="1400" dirty="0">
                <a:latin typeface="Century Gothic" pitchFamily="34" charset="0"/>
              </a:rPr>
              <a:t>Sexual risk groups, injection drug users, and vertical transmission in neonates.</a:t>
            </a:r>
          </a:p>
        </p:txBody>
      </p:sp>
      <p:pic>
        <p:nvPicPr>
          <p:cNvPr id="6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0" y="247074"/>
            <a:ext cx="10012680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609585" algn="ctr">
              <a:buClrTx/>
            </a:pPr>
            <a:r>
              <a:rPr lang="en-GB" sz="2000" b="1" dirty="0">
                <a:latin typeface="Century Gothic" pitchFamily="34" charset="0"/>
              </a:rPr>
              <a:t>HIV </a:t>
            </a:r>
            <a:r>
              <a:rPr lang="en-GB" sz="2000" b="1" dirty="0" smtClean="0">
                <a:latin typeface="Century Gothic" pitchFamily="34" charset="0"/>
              </a:rPr>
              <a:t>Virology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F5ED4D3A-6DD8-5337-1EB2-12A3E3714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6789" y="1767005"/>
            <a:ext cx="8305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Virus Classification: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Retrovirus with a single-stranded RNA genome.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Key Structural Components: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Envelope: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Contains glycoproteins (gp120 and gp41).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Capsid: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Encases two copies of RNA and essential enzymes.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Enzymatic Machinery: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Reverse transcriptase, integrase, and protease.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52" name="Picture 4" descr="Structure of HIV">
            <a:extLst>
              <a:ext uri="{FF2B5EF4-FFF2-40B4-BE49-F238E27FC236}">
                <a16:creationId xmlns="" xmlns:a16="http://schemas.microsoft.com/office/drawing/2014/main" id="{C4773D76-9469-A5A5-9DCC-4F7B4F68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98" y="1892076"/>
            <a:ext cx="3424686" cy="2792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6;p1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13"/>
          <p:cNvPicPr preferRelativeResize="0"/>
          <p:nvPr/>
        </p:nvPicPr>
        <p:blipFill rotWithShape="1">
          <a:blip r:embed="rId5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81913" y="201073"/>
            <a:ext cx="9215969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609585" algn="ctr">
              <a:buClrTx/>
            </a:pPr>
            <a:r>
              <a:rPr lang="en-GB" sz="2000" b="1" dirty="0">
                <a:latin typeface="Century Gothic" pitchFamily="34" charset="0"/>
              </a:rPr>
              <a:t>Modes of Transmission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8EC284-ECA1-7F09-D62F-F616E6AFE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6789" y="1542718"/>
            <a:ext cx="961118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Primary Routes: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Sexual Contact: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Heterosexual and homosexual exposures.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Parenteral: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Contaminated needles, blood transfusions.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Vertical Transmission: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marL="609585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From mother to child during pregnancy, birth, or breastfeeding.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Less Common Routes: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Occupational exposure (e.g., needle sticks).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2144" y="146650"/>
            <a:ext cx="733245" cy="68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4" cstate="print">
            <a:alphaModFix/>
          </a:blip>
          <a:srcRect t="18652"/>
          <a:stretch/>
        </p:blipFill>
        <p:spPr>
          <a:xfrm>
            <a:off x="10136038" y="172529"/>
            <a:ext cx="672860" cy="6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5228</TotalTime>
  <Words>1329</Words>
  <Application>Microsoft Office PowerPoint</Application>
  <PresentationFormat>Custom</PresentationFormat>
  <Paragraphs>231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Gallery</vt:lpstr>
      <vt:lpstr>      Human Immunodeficiency Virus/AIDS</vt:lpstr>
      <vt:lpstr>Slide 2</vt:lpstr>
      <vt:lpstr>Slide 3</vt:lpstr>
      <vt:lpstr>Slide 4</vt:lpstr>
      <vt:lpstr>LEARNING OBJECTIVES</vt:lpstr>
      <vt:lpstr>Introduction</vt:lpstr>
      <vt:lpstr>Epidemiology</vt:lpstr>
      <vt:lpstr>HIV Virology</vt:lpstr>
      <vt:lpstr>Modes of Transmission</vt:lpstr>
      <vt:lpstr>Slide 10</vt:lpstr>
      <vt:lpstr>Slide 11</vt:lpstr>
      <vt:lpstr> Detailed HIV Life Cycle</vt:lpstr>
      <vt:lpstr>Slide 13</vt:lpstr>
      <vt:lpstr>VIROLOGICAL AND IMMUNOLOGICAL PROGRESION OF  UNTREATED HIV INFECTION</vt:lpstr>
      <vt:lpstr>SCREENING RECOMMENDATIONS</vt:lpstr>
      <vt:lpstr>DIAGNOSIS OF HIV</vt:lpstr>
      <vt:lpstr>Slide 17</vt:lpstr>
      <vt:lpstr>Slide 18</vt:lpstr>
      <vt:lpstr>Slide 19</vt:lpstr>
      <vt:lpstr>Slide 20</vt:lpstr>
      <vt:lpstr>HIV ASSOCIATED DISEASES &amp; CD4 COUNT</vt:lpstr>
      <vt:lpstr>Clinical Presentation</vt:lpstr>
      <vt:lpstr>IMMUNE RECONSTITUTION INFLAMMATORY SYNDROME (IRIS)</vt:lpstr>
      <vt:lpstr>CRITERIA FOR STARTING ANTIRETROVIRAL THERAPY (ART)</vt:lpstr>
      <vt:lpstr>SELECTING THE ANTIRETROVIRAL REGIMEN 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2019-nCoV</dc:title>
  <dc:creator>MALIK</dc:creator>
  <cp:lastModifiedBy>DID</cp:lastModifiedBy>
  <cp:revision>127</cp:revision>
  <dcterms:created xsi:type="dcterms:W3CDTF">2023-04-04T08:38:41Z</dcterms:created>
  <dcterms:modified xsi:type="dcterms:W3CDTF">2025-03-21T05:18:22Z</dcterms:modified>
</cp:coreProperties>
</file>