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32"/>
  </p:notesMasterIdLst>
  <p:sldIdLst>
    <p:sldId id="283" r:id="rId2"/>
    <p:sldId id="289" r:id="rId3"/>
    <p:sldId id="290" r:id="rId4"/>
    <p:sldId id="266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  <p:sldId id="267" r:id="rId14"/>
    <p:sldId id="268" r:id="rId15"/>
    <p:sldId id="269" r:id="rId16"/>
    <p:sldId id="270" r:id="rId17"/>
    <p:sldId id="271" r:id="rId18"/>
    <p:sldId id="272" r:id="rId19"/>
    <p:sldId id="291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7" r:id="rId30"/>
    <p:sldId id="282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8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BF9DF-3C0C-4B0C-BC0D-AC76516032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1B601-5A2D-44D8-B7BA-005F26400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53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core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4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860685E-F0A9-4FF0-B8AE-C2F35F99D64D}" type="slidenum">
              <a:rPr lang="x-none" smtClean="0"/>
              <a:t>‹#›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602C495-4117-43C9-B50E-2260E3D9EB7A}" type="datetimeFigureOut">
              <a:rPr lang="x-none" smtClean="0"/>
              <a:t>2/24/2025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vectors/bismillah-calligraphy-arabic-design-910299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lamin-icicle.blogspot.com/2015/02/drowning-solitary.html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reativecommons.org/licenses/by-nc-nd/3.0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://www.flickr.com/photos/megapiksel/60486873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sciencedirect.com/science/article/pii/S014067362101700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pngimg.com/download/66675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20F1735-2C67-467E-A71B-FD0A15D92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2800" y="1407886"/>
            <a:ext cx="8662504" cy="430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038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AD0BB6-66DA-4AE3-86C5-B704EB1D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br>
              <a:rPr lang="en-US" dirty="0" smtClean="0"/>
            </a:br>
            <a:r>
              <a:rPr lang="en-US" sz="2000" dirty="0"/>
              <a:t> </a:t>
            </a:r>
            <a:r>
              <a:rPr lang="en-US" sz="2000" dirty="0" smtClean="0"/>
              <a:t>                       VERTICAL INTEGRATION</a:t>
            </a:r>
            <a:r>
              <a:rPr lang="en-US" sz="2000" dirty="0" smtClean="0"/>
              <a:t>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8FDC6C-5984-45CC-8112-4F8DB889F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Rhabdomyolysis</a:t>
            </a:r>
          </a:p>
          <a:p>
            <a:r>
              <a:rPr lang="en-US" sz="2400" dirty="0"/>
              <a:t>Acute kidney injury</a:t>
            </a:r>
          </a:p>
          <a:p>
            <a:r>
              <a:rPr lang="en-US" sz="2400" dirty="0"/>
              <a:t>Acute liver injury</a:t>
            </a:r>
          </a:p>
          <a:p>
            <a:r>
              <a:rPr lang="en-US" sz="2400" dirty="0"/>
              <a:t>ARDS</a:t>
            </a:r>
          </a:p>
          <a:p>
            <a:r>
              <a:rPr lang="en-US" sz="2400" dirty="0"/>
              <a:t>DIC</a:t>
            </a:r>
          </a:p>
          <a:p>
            <a:r>
              <a:rPr lang="en-US" sz="2400" dirty="0"/>
              <a:t>Tachyarrhythmias</a:t>
            </a:r>
          </a:p>
          <a:p>
            <a:r>
              <a:rPr lang="en-US" sz="2400" dirty="0"/>
              <a:t>Heart failure</a:t>
            </a:r>
          </a:p>
          <a:p>
            <a:r>
              <a:rPr lang="en-US" sz="2400" dirty="0"/>
              <a:t>MOF</a:t>
            </a:r>
          </a:p>
          <a:p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6206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67A9C0-5C7C-49FD-BDF1-684DE1368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WORK UP          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000" dirty="0" smtClean="0"/>
              <a:t>VERTICAL </a:t>
            </a:r>
            <a:r>
              <a:rPr lang="en-US" sz="2000" dirty="0"/>
              <a:t>INEGRATION</a:t>
            </a:r>
            <a:r>
              <a:rPr lang="en-US" sz="2000" dirty="0" smtClean="0"/>
              <a:t>      </a:t>
            </a:r>
            <a:br>
              <a:rPr lang="en-US" sz="2000" dirty="0" smtClean="0"/>
            </a:br>
            <a:r>
              <a:rPr lang="en-US" sz="2000" dirty="0" smtClean="0"/>
              <a:t>                          </a:t>
            </a:r>
            <a:r>
              <a:rPr lang="en-US" sz="2000" dirty="0" smtClean="0"/>
              <a:t>                                           </a:t>
            </a:r>
            <a:endParaRPr lang="x-none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B06086-BFF1-4FBE-9AA0-0CB959DF9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400" dirty="0"/>
              <a:t>Lactic acidosis</a:t>
            </a:r>
          </a:p>
          <a:p>
            <a:r>
              <a:rPr lang="en-US" sz="2400" dirty="0"/>
              <a:t>Glucose</a:t>
            </a:r>
          </a:p>
          <a:p>
            <a:r>
              <a:rPr lang="en-US" sz="2400" dirty="0"/>
              <a:t>Hepatic function</a:t>
            </a:r>
          </a:p>
          <a:p>
            <a:r>
              <a:rPr lang="en-US" sz="2400" dirty="0"/>
              <a:t>Muscle function tests</a:t>
            </a:r>
          </a:p>
          <a:p>
            <a:r>
              <a:rPr lang="en-US" sz="2400" dirty="0"/>
              <a:t>Renal function tests</a:t>
            </a:r>
          </a:p>
          <a:p>
            <a:r>
              <a:rPr lang="en-US" sz="2400" dirty="0"/>
              <a:t>Urinalysis</a:t>
            </a:r>
          </a:p>
          <a:p>
            <a:endParaRPr lang="en-US" dirty="0"/>
          </a:p>
          <a:p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29014" y="216597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6310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F642F1-0E2E-4673-A19D-12DACB150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TREATMENT</a:t>
            </a:r>
            <a:r>
              <a:rPr lang="en-US" sz="1800" dirty="0" smtClean="0">
                <a:solidFill>
                  <a:srgbClr val="675E47"/>
                </a:solidFill>
              </a:rPr>
              <a:t> </a:t>
            </a:r>
            <a:br>
              <a:rPr lang="en-US" sz="1800" dirty="0" smtClean="0">
                <a:solidFill>
                  <a:srgbClr val="675E47"/>
                </a:solidFill>
              </a:rPr>
            </a:br>
            <a:r>
              <a:rPr lang="en-US" sz="1800" dirty="0">
                <a:solidFill>
                  <a:srgbClr val="675E47"/>
                </a:solidFill>
              </a:rPr>
              <a:t> </a:t>
            </a:r>
            <a:r>
              <a:rPr lang="en-US" sz="1800" dirty="0" smtClean="0">
                <a:solidFill>
                  <a:srgbClr val="675E47"/>
                </a:solidFill>
              </a:rPr>
              <a:t>                                    VERTICAL </a:t>
            </a:r>
            <a:r>
              <a:rPr lang="en-US" sz="1800" dirty="0">
                <a:solidFill>
                  <a:srgbClr val="675E47"/>
                </a:solidFill>
              </a:rPr>
              <a:t>INEGRATION</a:t>
            </a:r>
            <a:r>
              <a:rPr lang="en-US" dirty="0" smtClean="0"/>
              <a:t>   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FB176F1-8F01-4E70-9088-D5ABFB525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RESUSCITATE AIRWAY BREATHING AND CIRCULATION </a:t>
            </a:r>
          </a:p>
          <a:p>
            <a:r>
              <a:rPr lang="en-US" sz="2400" dirty="0"/>
              <a:t>Ett, O2</a:t>
            </a:r>
          </a:p>
          <a:p>
            <a:r>
              <a:rPr lang="en-US" sz="2400" dirty="0"/>
              <a:t>IV line</a:t>
            </a:r>
          </a:p>
          <a:p>
            <a:r>
              <a:rPr lang="en-US" sz="2400" dirty="0"/>
              <a:t>Rapid reduction in core body temperature</a:t>
            </a:r>
          </a:p>
          <a:p>
            <a:r>
              <a:rPr lang="en-US" sz="2400" dirty="0"/>
              <a:t>Cooling should begin immediately </a:t>
            </a:r>
          </a:p>
          <a:p>
            <a:r>
              <a:rPr lang="en-US" sz="2400" dirty="0"/>
              <a:t>Evaporative heat loss</a:t>
            </a:r>
          </a:p>
          <a:p>
            <a:r>
              <a:rPr lang="en-US" sz="2400" dirty="0"/>
              <a:t>Pharmacological measures</a:t>
            </a:r>
          </a:p>
          <a:p>
            <a:r>
              <a:rPr lang="en-US" sz="2400" dirty="0"/>
              <a:t>Iv fluids keep cvp 12-14</a:t>
            </a:r>
          </a:p>
          <a:p>
            <a:r>
              <a:rPr lang="en-US" sz="2400" dirty="0"/>
              <a:t>Antipyretics not recomended</a:t>
            </a:r>
          </a:p>
          <a:p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5136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2C2953-D8CA-4150-B439-447BD4016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APPROACH TO PT WITH DROWNING</a:t>
            </a:r>
            <a:endParaRPr lang="x-none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952F21E-6B6C-4F80-8EB8-731D8B98A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1486" y="1480456"/>
            <a:ext cx="9274002" cy="44341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34F644A-AA84-4AF6-ACAF-31D5E046518E}"/>
              </a:ext>
            </a:extLst>
          </p:cNvPr>
          <p:cNvSpPr txBox="1"/>
          <p:nvPr/>
        </p:nvSpPr>
        <p:spPr>
          <a:xfrm>
            <a:off x="0" y="6858000"/>
            <a:ext cx="9274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900">
                <a:hlinkClick r:id="rId3" tooltip="https://flamin-icicle.blogspot.com/2015/02/drowning-solitary.html"/>
              </a:rPr>
              <a:t>This Photo</a:t>
            </a:r>
            <a:r>
              <a:rPr lang="x-none" sz="900"/>
              <a:t> by Unknown Author is licensed under </a:t>
            </a:r>
            <a:r>
              <a:rPr lang="x-none" sz="900">
                <a:hlinkClick r:id="rId4" tooltip="https://creativecommons.org/licenses/by-nc-nd/3.0/"/>
              </a:rPr>
              <a:t>CC BY-NC-ND</a:t>
            </a:r>
            <a:endParaRPr lang="x-none" sz="900"/>
          </a:p>
        </p:txBody>
      </p:sp>
    </p:spTree>
    <p:extLst>
      <p:ext uri="{BB962C8B-B14F-4D97-AF65-F5344CB8AC3E}">
        <p14:creationId xmlns:p14="http://schemas.microsoft.com/office/powerpoint/2010/main" val="3146295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DC4AEA-2EA4-49CA-8ADD-17BF61AB2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2457"/>
          </a:xfrm>
        </p:spPr>
        <p:txBody>
          <a:bodyPr/>
          <a:lstStyle/>
          <a:p>
            <a:r>
              <a:rPr lang="en-US" dirty="0" smtClean="0"/>
              <a:t>       DROWNING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F818BE-E03B-4F5F-992D-59513371E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Autofit/>
          </a:bodyPr>
          <a:lstStyle/>
          <a:p>
            <a:r>
              <a:rPr lang="en-US" sz="2400" dirty="0"/>
              <a:t>Common cause of accidental death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</a:rPr>
              <a:t>RISK FACTORS</a:t>
            </a:r>
            <a:r>
              <a:rPr lang="en-US" sz="2400" dirty="0"/>
              <a:t>  </a:t>
            </a:r>
          </a:p>
          <a:p>
            <a:pPr lvl="1"/>
            <a:r>
              <a:rPr lang="en-US" sz="2400" dirty="0"/>
              <a:t>USE OF ALCOHOL AND ILICIT DRUGS, SUICIDAL ATTEMPTS</a:t>
            </a:r>
          </a:p>
          <a:p>
            <a:pPr lvl="1"/>
            <a:r>
              <a:rPr lang="en-US" sz="2400" dirty="0"/>
              <a:t>HYPOTHERMIA WHICH CAN LEAD TO RAPID EXHAUSTION AND ARRHYTHMIAS</a:t>
            </a:r>
          </a:p>
          <a:p>
            <a:pPr lvl="1"/>
            <a:r>
              <a:rPr lang="en-US" sz="2400" dirty="0"/>
              <a:t>COCOMITANT TRAUMA ,STROKE, MI</a:t>
            </a:r>
          </a:p>
          <a:p>
            <a:pPr lvl="1"/>
            <a:r>
              <a:rPr lang="en-US" sz="2400" dirty="0"/>
              <a:t>SEIZURE</a:t>
            </a:r>
          </a:p>
          <a:p>
            <a:pPr marL="400050" lvl="1" indent="0">
              <a:buNone/>
            </a:pPr>
            <a:r>
              <a:rPr lang="en-US" sz="2400" dirty="0"/>
              <a:t>     </a:t>
            </a:r>
            <a:endParaRPr lang="x-none" sz="2400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7856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AA543D-4B54-4003-BCE5-39E33104A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ORGAN </a:t>
            </a:r>
            <a:r>
              <a:rPr lang="en-US" dirty="0" smtClean="0"/>
              <a:t>EFFECTS</a:t>
            </a:r>
            <a:r>
              <a:rPr lang="en-US" sz="1800" dirty="0">
                <a:solidFill>
                  <a:srgbClr val="675E47"/>
                </a:solidFill>
              </a:rPr>
              <a:t> </a:t>
            </a:r>
            <a:r>
              <a:rPr lang="en-US" sz="1800" dirty="0" smtClean="0">
                <a:solidFill>
                  <a:srgbClr val="675E47"/>
                </a:solidFill>
              </a:rPr>
              <a:t>     HORIZONTAL </a:t>
            </a:r>
            <a:r>
              <a:rPr lang="en-US" sz="1800" dirty="0">
                <a:solidFill>
                  <a:srgbClr val="675E47"/>
                </a:solidFill>
              </a:rPr>
              <a:t>INEGRATION</a:t>
            </a:r>
            <a:r>
              <a:rPr lang="en-US" dirty="0" smtClean="0"/>
              <a:t>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18290A-6EF3-44A1-B328-3876AE42B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Fatal and non fatal drowning begin with period of panic , breath holding, air hunger ,and struggle by the victim to stay above the water</a:t>
            </a:r>
          </a:p>
          <a:p>
            <a:r>
              <a:rPr lang="en-US" sz="2800" dirty="0"/>
              <a:t>Reflex laryngospasm occur when water contact lower resp tract</a:t>
            </a:r>
          </a:p>
          <a:p>
            <a:r>
              <a:rPr lang="en-US" sz="2800" dirty="0"/>
              <a:t>Hypoxemia in turn affects every organ system </a:t>
            </a:r>
          </a:p>
          <a:p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29014" y="274638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4629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3B6E04-9E9F-4CDB-A01F-3B2680DC5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COMPLICATIONS</a:t>
            </a:r>
            <a:br>
              <a:rPr lang="en-US" sz="4000" dirty="0" smtClean="0"/>
            </a:br>
            <a:r>
              <a:rPr lang="en-US" sz="4000" dirty="0"/>
              <a:t> </a:t>
            </a:r>
            <a:r>
              <a:rPr lang="en-US" sz="4000" dirty="0" smtClean="0"/>
              <a:t>     </a:t>
            </a:r>
            <a:r>
              <a:rPr lang="en-US" sz="1800" dirty="0" smtClean="0"/>
              <a:t>HORIZONTAL   </a:t>
            </a:r>
            <a:r>
              <a:rPr lang="en-US" sz="1800" dirty="0" smtClean="0">
                <a:solidFill>
                  <a:srgbClr val="675E47"/>
                </a:solidFill>
              </a:rPr>
              <a:t>INEGRATION</a:t>
            </a:r>
            <a:r>
              <a:rPr lang="en-US" sz="1800" dirty="0" smtClean="0"/>
              <a:t>                                                                                             </a:t>
            </a:r>
            <a:endParaRPr lang="x-none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553135A-DA9F-43A1-A797-7D580FAB8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4971"/>
            <a:ext cx="8596668" cy="45463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PULMONARY</a:t>
            </a:r>
            <a:r>
              <a:rPr lang="en-US" b="1" dirty="0"/>
              <a:t>:</a:t>
            </a:r>
            <a:r>
              <a:rPr lang="en-US" dirty="0"/>
              <a:t>  </a:t>
            </a:r>
            <a:r>
              <a:rPr lang="en-US" b="1" dirty="0"/>
              <a:t>FLUID ASPIRATION WASH OUT SURFACTANT LEADING TO NON CARDIOGENIC PULMONARY EDEMA AND ARDS</a:t>
            </a:r>
          </a:p>
          <a:p>
            <a:r>
              <a:rPr lang="en-US" b="1" dirty="0">
                <a:solidFill>
                  <a:schemeClr val="accent5"/>
                </a:solidFill>
              </a:rPr>
              <a:t>CNS:  </a:t>
            </a:r>
            <a:r>
              <a:rPr lang="en-US" b="1" dirty="0"/>
              <a:t>CEREBRAL EDEMA ,RAISED ICP</a:t>
            </a:r>
          </a:p>
          <a:p>
            <a:r>
              <a:rPr lang="en-US" dirty="0">
                <a:solidFill>
                  <a:schemeClr val="accent5"/>
                </a:solidFill>
              </a:rPr>
              <a:t>CVS </a:t>
            </a:r>
            <a:r>
              <a:rPr lang="en-US" b="1" dirty="0">
                <a:solidFill>
                  <a:schemeClr val="accent5"/>
                </a:solidFill>
              </a:rPr>
              <a:t>: </a:t>
            </a:r>
            <a:r>
              <a:rPr lang="en-US" b="1" dirty="0"/>
              <a:t>ARRYTHMIAS</a:t>
            </a:r>
          </a:p>
          <a:p>
            <a:endParaRPr lang="en-US" b="1" dirty="0"/>
          </a:p>
          <a:p>
            <a:r>
              <a:rPr lang="en-US" dirty="0">
                <a:solidFill>
                  <a:schemeClr val="accent5"/>
                </a:solidFill>
              </a:rPr>
              <a:t>ACID BASE AND ELECTROLYTES </a:t>
            </a:r>
            <a:r>
              <a:rPr lang="en-US" b="1" dirty="0"/>
              <a:t>: aspiration of more than 11ml/kg of body wt must occour before electrolytes changes takes place. HYPERNATREMIA, HYPERMAGNESEMIA,HYPERCALCEMIA</a:t>
            </a:r>
          </a:p>
          <a:p>
            <a:endParaRPr lang="en-US" b="1" dirty="0"/>
          </a:p>
          <a:p>
            <a:r>
              <a:rPr lang="en-US" dirty="0">
                <a:solidFill>
                  <a:schemeClr val="accent5"/>
                </a:solidFill>
              </a:rPr>
              <a:t>RENAL</a:t>
            </a:r>
            <a:r>
              <a:rPr lang="en-US" b="1" dirty="0"/>
              <a:t>:ATN, HEMOGLOBINURIA, MYOGLOBINURIA</a:t>
            </a:r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2544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8FD453-87F7-4A4D-87C9-9131A842E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r>
              <a:rPr lang="en-US" sz="1800" dirty="0">
                <a:solidFill>
                  <a:srgbClr val="675E47"/>
                </a:solidFill>
              </a:rPr>
              <a:t> </a:t>
            </a:r>
            <a:r>
              <a:rPr lang="en-US" sz="1800" dirty="0" smtClean="0">
                <a:solidFill>
                  <a:srgbClr val="675E47"/>
                </a:solidFill>
              </a:rPr>
              <a:t/>
            </a:r>
            <a:br>
              <a:rPr lang="en-US" sz="1800" dirty="0" smtClean="0">
                <a:solidFill>
                  <a:srgbClr val="675E47"/>
                </a:solidFill>
              </a:rPr>
            </a:br>
            <a:r>
              <a:rPr lang="en-US" sz="1800" dirty="0">
                <a:solidFill>
                  <a:srgbClr val="675E47"/>
                </a:solidFill>
              </a:rPr>
              <a:t> </a:t>
            </a:r>
            <a:r>
              <a:rPr lang="en-US" sz="1800" dirty="0" smtClean="0">
                <a:solidFill>
                  <a:srgbClr val="675E47"/>
                </a:solidFill>
              </a:rPr>
              <a:t>                                                                                   VERTICAL </a:t>
            </a:r>
            <a:r>
              <a:rPr lang="en-US" sz="1800" dirty="0">
                <a:solidFill>
                  <a:srgbClr val="675E47"/>
                </a:solidFill>
              </a:rPr>
              <a:t>INEGRATION</a:t>
            </a:r>
            <a:r>
              <a:rPr lang="en-US" dirty="0" smtClean="0"/>
              <a:t>            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8206DE-AD4D-4BF1-BD19-737DA52E8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9143"/>
            <a:ext cx="8596668" cy="4372219"/>
          </a:xfrm>
        </p:spPr>
        <p:txBody>
          <a:bodyPr>
            <a:normAutofit/>
          </a:bodyPr>
          <a:lstStyle/>
          <a:p>
            <a:r>
              <a:rPr lang="en-US" sz="2400" dirty="0"/>
              <a:t>A B C</a:t>
            </a:r>
          </a:p>
          <a:p>
            <a:r>
              <a:rPr lang="en-US" sz="2400" dirty="0"/>
              <a:t>SAVING CERVICAL SPINE</a:t>
            </a:r>
          </a:p>
          <a:p>
            <a:pPr marL="0" indent="0">
              <a:buNone/>
            </a:pPr>
            <a:r>
              <a:rPr lang="en-US" sz="2400" dirty="0"/>
              <a:t>   RESCUE BREATHS AS SOON AS POSSIBLE . INTUBATE IF            REQUIRED HIGH FLOW OXYGEN</a:t>
            </a:r>
          </a:p>
          <a:p>
            <a:r>
              <a:rPr lang="en-US" sz="2400" dirty="0"/>
              <a:t>IF DOES NOT RESPOND TO 2 RESCUE BREATHS START CPR</a:t>
            </a:r>
          </a:p>
          <a:p>
            <a:r>
              <a:rPr lang="en-US" sz="2400" dirty="0"/>
              <a:t>HEIMLICH MANEUVER OR OTHER POSTURAL DRAINAGE TECHNIQUES ARE OF NO PROVEN VALUE</a:t>
            </a:r>
          </a:p>
          <a:p>
            <a:r>
              <a:rPr lang="en-US" sz="2400" dirty="0"/>
              <a:t>HYPOTHERMIA MANAGEMENT</a:t>
            </a:r>
            <a:endParaRPr lang="x-none" sz="2400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701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BEF329-D9E9-43F8-ACC2-77B50DEE5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160000" cy="1143000"/>
          </a:xfrm>
        </p:spPr>
        <p:txBody>
          <a:bodyPr/>
          <a:lstStyle/>
          <a:p>
            <a:r>
              <a:rPr lang="en-US" dirty="0" smtClean="0"/>
              <a:t>MANAGEMENT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91FFA1-A2F7-4C1C-BD45-BEA5BC36B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CORRECTION OF METABOLIC ABNORMALITIES</a:t>
            </a:r>
          </a:p>
          <a:p>
            <a:r>
              <a:rPr lang="en-US" sz="2400" dirty="0"/>
              <a:t>ACLS FOR FATAL ARRHYTHMIAS</a:t>
            </a:r>
          </a:p>
          <a:p>
            <a:r>
              <a:rPr lang="en-US" sz="2400" dirty="0"/>
              <a:t>RULE OUT DRUG INTOXICATION</a:t>
            </a:r>
          </a:p>
          <a:p>
            <a:r>
              <a:rPr lang="en-US" sz="2400" dirty="0"/>
              <a:t>SUPPORTIVE CARE </a:t>
            </a:r>
          </a:p>
          <a:p>
            <a:r>
              <a:rPr lang="en-US" sz="2400" dirty="0"/>
              <a:t>R/O EXTERNAL OR INTERNAL TRAUMATIC INJURY </a:t>
            </a:r>
          </a:p>
          <a:p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87346" y="79278"/>
            <a:ext cx="1371600" cy="129232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974757" y="817602"/>
            <a:ext cx="2354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VERTICAL INEGRATION </a:t>
            </a:r>
          </a:p>
        </p:txBody>
      </p:sp>
    </p:spTree>
    <p:extLst>
      <p:ext uri="{BB962C8B-B14F-4D97-AF65-F5344CB8AC3E}">
        <p14:creationId xmlns:p14="http://schemas.microsoft.com/office/powerpoint/2010/main" val="1098797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5125"/>
            <a:ext cx="101600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4400" b="1" i="1" dirty="0" smtClean="0"/>
              <a:t>ELECTRIC INJURY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353832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UMER MODEL</a:t>
            </a:r>
            <a:endParaRPr lang="en-US" dirty="0"/>
          </a:p>
        </p:txBody>
      </p:sp>
      <p:pic>
        <p:nvPicPr>
          <p:cNvPr id="4" name="Content Placeholder 3" descr="Diagram&#10;&#10;Description automatically generated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9041" y="1910875"/>
            <a:ext cx="7762240" cy="422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Diagram&#10;&#10;Description automatically generate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1921" y="2119575"/>
            <a:ext cx="7762240" cy="422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3" descr="Diagram&#10;&#10;Description automatically generate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1921" y="1885355"/>
            <a:ext cx="7762240" cy="422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3" descr="Diagram&#10;&#10;Description automatically generate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9041" y="1910875"/>
            <a:ext cx="7762240" cy="422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6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3AA593-EA56-413D-9EF7-A7E641AC9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</a:t>
            </a:r>
            <a:r>
              <a:rPr lang="en-US" dirty="0" smtClean="0"/>
              <a:t>INJURY    </a:t>
            </a:r>
            <a:r>
              <a:rPr lang="en-US" sz="2000" dirty="0" smtClean="0"/>
              <a:t>CORE CONCEPT</a:t>
            </a:r>
            <a:endParaRPr lang="x-none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313965-DD8C-4146-BA5F-68B74DEBE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OBJECTIVES</a:t>
            </a:r>
          </a:p>
          <a:p>
            <a:pPr lvl="1"/>
            <a:r>
              <a:rPr lang="en-US" sz="2200" dirty="0"/>
              <a:t> PATHOPHYSIOLOGY</a:t>
            </a:r>
          </a:p>
          <a:p>
            <a:pPr lvl="1"/>
            <a:r>
              <a:rPr lang="en-US" sz="2200" dirty="0"/>
              <a:t>TYPES</a:t>
            </a:r>
          </a:p>
          <a:p>
            <a:pPr lvl="1"/>
            <a:r>
              <a:rPr lang="en-US" sz="2200" dirty="0"/>
              <a:t>ORGAN EFFECTS</a:t>
            </a:r>
          </a:p>
          <a:p>
            <a:pPr lvl="1"/>
            <a:r>
              <a:rPr lang="en-US" sz="2200" dirty="0"/>
              <a:t>MANAGEMENT</a:t>
            </a:r>
            <a:endParaRPr lang="x-none" sz="220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191FCF7-A3F3-4BB2-BD32-4B34F264A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253948" y="1395412"/>
            <a:ext cx="4890052" cy="40671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9417A66-1956-4BD5-A41D-73BFBA071351}"/>
              </a:ext>
            </a:extLst>
          </p:cNvPr>
          <p:cNvSpPr txBox="1"/>
          <p:nvPr/>
        </p:nvSpPr>
        <p:spPr>
          <a:xfrm>
            <a:off x="4253948" y="5462587"/>
            <a:ext cx="4890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900">
                <a:hlinkClick r:id="rId5" tooltip="http://www.flickr.com/photos/megapiksel/60486873/"/>
              </a:rPr>
              <a:t>This Photo</a:t>
            </a:r>
            <a:r>
              <a:rPr lang="x-none" sz="900"/>
              <a:t> by Unknown Author is licensed under </a:t>
            </a:r>
            <a:r>
              <a:rPr lang="x-none" sz="900">
                <a:hlinkClick r:id="rId6" tooltip="https://creativecommons.org/licenses/by-nc-nd/3.0/"/>
              </a:rPr>
              <a:t>CC BY-NC-ND</a:t>
            </a:r>
            <a:endParaRPr lang="x-none" sz="9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97881" y="274638"/>
            <a:ext cx="1371719" cy="12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996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1452E6-E6B9-4DEA-AC9F-AC1F5A6A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INJURY    </a:t>
            </a:r>
            <a:r>
              <a:rPr lang="en-US" sz="1800" dirty="0" smtClean="0"/>
              <a:t> CORE CONCEPT</a:t>
            </a:r>
            <a:r>
              <a:rPr lang="en-US" dirty="0" smtClean="0"/>
              <a:t>                               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A5254F-922B-43ED-B1D7-872E240B5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EXTENT OF DAMAGE BASED ON</a:t>
            </a:r>
          </a:p>
          <a:p>
            <a:r>
              <a:rPr lang="en-US" dirty="0"/>
              <a:t>VOLTAGE</a:t>
            </a:r>
          </a:p>
          <a:p>
            <a:r>
              <a:rPr lang="en-US" dirty="0"/>
              <a:t>CURRENT</a:t>
            </a:r>
          </a:p>
          <a:p>
            <a:r>
              <a:rPr lang="en-US" dirty="0"/>
              <a:t>RESISTANCE TO TISSUE</a:t>
            </a:r>
          </a:p>
          <a:p>
            <a:r>
              <a:rPr lang="en-US" dirty="0"/>
              <a:t>DURATION OF CONTACT</a:t>
            </a:r>
          </a:p>
          <a:p>
            <a:r>
              <a:rPr lang="en-US" dirty="0"/>
              <a:t>TYPE OF CURRENT (AC OR DC)</a:t>
            </a:r>
          </a:p>
          <a:p>
            <a:r>
              <a:rPr lang="en-US" dirty="0"/>
              <a:t>PATH OF CURRENT FLOW</a:t>
            </a:r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6081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4A9A63-54D3-4792-9751-4F2737F0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TYPES                </a:t>
            </a:r>
            <a:r>
              <a:rPr lang="en-US" sz="1800" dirty="0" smtClean="0">
                <a:solidFill>
                  <a:srgbClr val="675E47"/>
                </a:solidFill>
              </a:rPr>
              <a:t>CORE </a:t>
            </a:r>
            <a:r>
              <a:rPr lang="en-US" sz="1800" dirty="0">
                <a:solidFill>
                  <a:srgbClr val="675E47"/>
                </a:solidFill>
              </a:rPr>
              <a:t>CONCEPT</a:t>
            </a:r>
            <a:r>
              <a:rPr lang="en-US" dirty="0" smtClean="0"/>
              <a:t>          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FF1BBE-D4A3-4971-AF7E-35E8A3813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915886"/>
            <a:ext cx="4184035" cy="412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</a:rPr>
              <a:t>        LOW VOLTAGE</a:t>
            </a:r>
          </a:p>
          <a:p>
            <a:r>
              <a:rPr lang="en-US" dirty="0"/>
              <a:t>&lt;1000VOLTS</a:t>
            </a:r>
          </a:p>
          <a:p>
            <a:r>
              <a:rPr lang="en-US" dirty="0"/>
              <a:t>ALTERNATING CURRENT</a:t>
            </a:r>
          </a:p>
          <a:p>
            <a:r>
              <a:rPr lang="en-US" dirty="0"/>
              <a:t>PROLONG CONTACT</a:t>
            </a:r>
          </a:p>
          <a:p>
            <a:r>
              <a:rPr lang="en-US" dirty="0"/>
              <a:t>V.FIB</a:t>
            </a:r>
          </a:p>
          <a:p>
            <a:r>
              <a:rPr lang="en-US" dirty="0"/>
              <a:t>TETNIC CONTRACTIONS</a:t>
            </a:r>
          </a:p>
          <a:p>
            <a:r>
              <a:rPr lang="en-US" dirty="0"/>
              <a:t>SUPERFICIAL BURNS</a:t>
            </a:r>
          </a:p>
          <a:p>
            <a:r>
              <a:rPr lang="en-US" dirty="0"/>
              <a:t>RHABDO UNLIKELY</a:t>
            </a:r>
            <a:endParaRPr lang="x-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2A4CBF8-0429-4FE6-A1B6-452041DC2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944915"/>
            <a:ext cx="4184034" cy="4096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</a:rPr>
              <a:t>          HIGH VOLTAGE</a:t>
            </a:r>
          </a:p>
          <a:p>
            <a:r>
              <a:rPr lang="en-US" dirty="0"/>
              <a:t>&gt;1000VOLTS</a:t>
            </a:r>
          </a:p>
          <a:p>
            <a:r>
              <a:rPr lang="en-US" dirty="0"/>
              <a:t>AC OR DC</a:t>
            </a:r>
          </a:p>
          <a:p>
            <a:r>
              <a:rPr lang="en-US" dirty="0"/>
              <a:t>BRIEF CONTACT</a:t>
            </a:r>
          </a:p>
          <a:p>
            <a:r>
              <a:rPr lang="en-US" dirty="0"/>
              <a:t>ASYSTOLE</a:t>
            </a:r>
          </a:p>
          <a:p>
            <a:r>
              <a:rPr lang="en-US" dirty="0"/>
              <a:t>TETNIC SOMETIMES</a:t>
            </a:r>
          </a:p>
          <a:p>
            <a:r>
              <a:rPr lang="en-US" dirty="0"/>
              <a:t>DEEP BURNS</a:t>
            </a:r>
          </a:p>
          <a:p>
            <a:r>
              <a:rPr lang="en-US" dirty="0"/>
              <a:t>RHABDO LIKELY</a:t>
            </a:r>
            <a:endParaRPr lang="x-none" dirty="0"/>
          </a:p>
        </p:txBody>
      </p:sp>
      <p:pic>
        <p:nvPicPr>
          <p:cNvPr id="5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9889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488529-0019-415A-8991-B74105D22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 </a:t>
            </a:r>
            <a:r>
              <a:rPr lang="en-US" dirty="0" smtClean="0"/>
              <a:t>EFFECTS</a:t>
            </a:r>
            <a:r>
              <a:rPr lang="en-US" sz="1800" dirty="0">
                <a:solidFill>
                  <a:srgbClr val="675E47"/>
                </a:solidFill>
              </a:rPr>
              <a:t> </a:t>
            </a:r>
            <a:r>
              <a:rPr lang="en-US" sz="1800" dirty="0" smtClean="0">
                <a:solidFill>
                  <a:srgbClr val="675E47"/>
                </a:solidFill>
              </a:rPr>
              <a:t>          CORE </a:t>
            </a:r>
            <a:r>
              <a:rPr lang="en-US" sz="1800" dirty="0">
                <a:solidFill>
                  <a:srgbClr val="675E47"/>
                </a:solidFill>
              </a:rPr>
              <a:t>CONCEPT</a:t>
            </a:r>
            <a:r>
              <a:rPr lang="en-US" dirty="0" smtClean="0"/>
              <a:t>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EA515B3-8BB0-4641-8734-BC3E8C533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8171"/>
            <a:ext cx="8596668" cy="43431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</a:rPr>
              <a:t>RESPIRATORY    </a:t>
            </a:r>
          </a:p>
          <a:p>
            <a:pPr marL="0" indent="0">
              <a:buNone/>
            </a:pPr>
            <a:r>
              <a:rPr lang="en-US" dirty="0"/>
              <a:t>   RESP ARREST , TETNIC CONTRACTION OF THORACIC MUSCLES,BLUNT TRAUMA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</a:rPr>
              <a:t>CARDIAC</a:t>
            </a:r>
          </a:p>
          <a:p>
            <a:pPr marL="0" indent="0">
              <a:buNone/>
            </a:pPr>
            <a:r>
              <a:rPr lang="en-US" dirty="0"/>
              <a:t>V.FIB IS MORE COMMON IN LOW VOLTAGEDC SHOCK ASYSTOLE MORE COMMON IN HIGH VOLTAGE EVENTS, DIRECT MYOCARDIAL INJURY, BBB ETC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</a:rPr>
              <a:t>NEUROLOGICAL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LOC, SEIZURES , PARASTHESIA , BRACHIAL PLEXUS INJURIES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0862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473D3F-6F3D-4F1B-B5F8-F92C90CA8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4638"/>
            <a:ext cx="10160000" cy="1143000"/>
          </a:xfrm>
        </p:spPr>
        <p:txBody>
          <a:bodyPr/>
          <a:lstStyle/>
          <a:p>
            <a:r>
              <a:rPr lang="en-US" dirty="0"/>
              <a:t>ORGAN </a:t>
            </a:r>
            <a:r>
              <a:rPr lang="en-US" dirty="0" smtClean="0"/>
              <a:t>EFFECTS     </a:t>
            </a:r>
            <a:r>
              <a:rPr lang="en-US" sz="1800" dirty="0" smtClean="0">
                <a:solidFill>
                  <a:srgbClr val="675E47"/>
                </a:solidFill>
              </a:rPr>
              <a:t> </a:t>
            </a:r>
            <a:r>
              <a:rPr lang="en-US" sz="1800" dirty="0">
                <a:solidFill>
                  <a:srgbClr val="675E47"/>
                </a:solidFill>
              </a:rPr>
              <a:t>CORE CONCEPT </a:t>
            </a:r>
            <a:r>
              <a:rPr lang="en-US" dirty="0" smtClean="0"/>
              <a:t>   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DDE98D-9462-4F19-9E24-6212C6EE2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7201"/>
            <a:ext cx="8596668" cy="431416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5"/>
                </a:solidFill>
              </a:rPr>
              <a:t>ORTHOPEDIC</a:t>
            </a:r>
          </a:p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DIRECT THERMAL INJURY LEADS TO COAGULATION NECROSIS</a:t>
            </a:r>
          </a:p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SECONDARY RHABDOMYOLYSIS ,COMPARTMENT SYNDROME</a:t>
            </a:r>
          </a:p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OSTEONECROSIS</a:t>
            </a:r>
          </a:p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SECONDARY FRACTURES ,DISLOCATIONS FROM TETANY AND FALLS</a:t>
            </a:r>
          </a:p>
          <a:p>
            <a:pPr marL="0" indent="0">
              <a:buNone/>
            </a:pPr>
            <a:endParaRPr lang="x-none" sz="2400" b="1" dirty="0">
              <a:solidFill>
                <a:schemeClr val="accent5"/>
              </a:solidFill>
            </a:endParaRPr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6879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2A2B03-5BBC-436E-85DF-19698B917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 </a:t>
            </a:r>
            <a:r>
              <a:rPr lang="en-US" dirty="0" smtClean="0"/>
              <a:t>EFFECTS     </a:t>
            </a:r>
            <a:r>
              <a:rPr lang="en-US" sz="1800" dirty="0" smtClean="0">
                <a:solidFill>
                  <a:srgbClr val="675E47"/>
                </a:solidFill>
              </a:rPr>
              <a:t>CORE </a:t>
            </a:r>
            <a:r>
              <a:rPr lang="en-US" sz="1800" dirty="0">
                <a:solidFill>
                  <a:srgbClr val="675E47"/>
                </a:solidFill>
              </a:rPr>
              <a:t>CONCEPT</a:t>
            </a:r>
            <a:r>
              <a:rPr lang="en-US" dirty="0" smtClean="0"/>
              <a:t>                      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5AAB6C-806D-460F-80AD-EDA1DD56A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2687"/>
            <a:ext cx="8596668" cy="4328676"/>
          </a:xfrm>
        </p:spPr>
        <p:txBody>
          <a:bodyPr/>
          <a:lstStyle/>
          <a:p>
            <a:r>
              <a:rPr lang="en-US" sz="2400" dirty="0"/>
              <a:t>BURNS</a:t>
            </a:r>
          </a:p>
          <a:p>
            <a:r>
              <a:rPr lang="en-US" sz="2400" dirty="0"/>
              <a:t>STRESS ULCERS , ABDOMINAL PERFORATIONS</a:t>
            </a:r>
          </a:p>
          <a:p>
            <a:r>
              <a:rPr lang="en-US" sz="2400" dirty="0"/>
              <a:t>AKI SEC TO RHABDOMYOLYSIS</a:t>
            </a:r>
          </a:p>
          <a:p>
            <a:r>
              <a:rPr lang="en-US" sz="2400" dirty="0"/>
              <a:t>PERFORATION OF TYMPANIC MEMBRANE, COCHLEAR DAMAGE CVIII DAMAGE</a:t>
            </a:r>
          </a:p>
          <a:p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73712" y="274638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9161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1383B7-DD4B-41A7-BCA6-5DCF0E8CF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 </a:t>
            </a:r>
            <a:r>
              <a:rPr lang="en-US" dirty="0" smtClean="0"/>
              <a:t>FLAGS              </a:t>
            </a:r>
            <a:r>
              <a:rPr lang="en-US" sz="1800" dirty="0" smtClean="0"/>
              <a:t>HORIZONTAL  </a:t>
            </a:r>
            <a:r>
              <a:rPr lang="en-US" sz="1800" dirty="0" smtClean="0">
                <a:solidFill>
                  <a:srgbClr val="675E47"/>
                </a:solidFill>
              </a:rPr>
              <a:t>CONCEPT</a:t>
            </a:r>
            <a:r>
              <a:rPr lang="en-US" dirty="0" smtClean="0"/>
              <a:t>                        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CA8CF9-F2EC-4DCB-ABA7-AD184DAFC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7543"/>
            <a:ext cx="8596668" cy="4473819"/>
          </a:xfrm>
        </p:spPr>
        <p:txBody>
          <a:bodyPr>
            <a:normAutofit/>
          </a:bodyPr>
          <a:lstStyle/>
          <a:p>
            <a:r>
              <a:rPr lang="en-US" sz="2400" dirty="0"/>
              <a:t>CHEST PAIN</a:t>
            </a:r>
          </a:p>
          <a:p>
            <a:r>
              <a:rPr lang="en-US" sz="2400" dirty="0"/>
              <a:t>PALPITATIONS</a:t>
            </a:r>
          </a:p>
          <a:p>
            <a:r>
              <a:rPr lang="en-US" sz="2400" dirty="0"/>
              <a:t>LOSS OF CONSCIOUSNESS, ALTERED MENTAL STATUS, CONFUSION, WEAKNESS</a:t>
            </a:r>
          </a:p>
          <a:p>
            <a:r>
              <a:rPr lang="en-US" sz="2400" dirty="0"/>
              <a:t>DYSPNEA,ABDOMINAL PAIN, WEAKNESS, BURN WITH SUBCUTANEOUS DAMAGE</a:t>
            </a:r>
          </a:p>
          <a:p>
            <a:r>
              <a:rPr lang="en-US" sz="2400" dirty="0"/>
              <a:t>ABNORMAL ECG</a:t>
            </a:r>
          </a:p>
          <a:p>
            <a:r>
              <a:rPr lang="en-US" sz="2400" dirty="0"/>
              <a:t>VASCULAR COMPROMISE</a:t>
            </a:r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22197" y="275221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38108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CDB6A2-FB92-439C-A838-40A9E0B19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893" y="236001"/>
            <a:ext cx="10160000" cy="1143000"/>
          </a:xfrm>
        </p:spPr>
        <p:txBody>
          <a:bodyPr/>
          <a:lstStyle/>
          <a:p>
            <a:r>
              <a:rPr lang="en-US" dirty="0" smtClean="0"/>
              <a:t>INVESTIGATIONS</a:t>
            </a:r>
            <a:r>
              <a:rPr lang="en-US" sz="1800" dirty="0">
                <a:solidFill>
                  <a:srgbClr val="675E47"/>
                </a:solidFill>
              </a:rPr>
              <a:t> </a:t>
            </a:r>
            <a:r>
              <a:rPr lang="en-US" sz="1800" dirty="0" smtClean="0">
                <a:solidFill>
                  <a:srgbClr val="675E47"/>
                </a:solidFill>
              </a:rPr>
              <a:t>         HORIZONTAL CONCEPT</a:t>
            </a:r>
            <a:r>
              <a:rPr lang="en-US" dirty="0" smtClean="0"/>
              <a:t>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8993C15-D0C8-4586-BEC1-1A2DE8EC7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URINARY AND SERUM MYOGLOBIN</a:t>
            </a:r>
          </a:p>
          <a:p>
            <a:r>
              <a:rPr lang="en-US" sz="2400" dirty="0"/>
              <a:t>CK</a:t>
            </a:r>
          </a:p>
          <a:p>
            <a:r>
              <a:rPr lang="en-US" sz="2400" dirty="0"/>
              <a:t>CBC, RFT, LFT LIPASE ,COAG STUDIES</a:t>
            </a:r>
          </a:p>
          <a:p>
            <a:r>
              <a:rPr lang="en-US" sz="2400" dirty="0"/>
              <a:t>IMAGING IF REQUIRED</a:t>
            </a:r>
          </a:p>
          <a:p>
            <a:r>
              <a:rPr lang="en-US" sz="2400" dirty="0"/>
              <a:t>SERIAL ECGS AND CARDIAC ENZYMES</a:t>
            </a:r>
            <a:endParaRPr lang="x-none" sz="2400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1309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440E38-20FA-4526-9A2D-6840D4FA1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      </a:t>
            </a:r>
            <a:r>
              <a:rPr lang="en-US" sz="1800" dirty="0" smtClean="0"/>
              <a:t>VERTICAL INTEGRATION                          </a:t>
            </a:r>
            <a:r>
              <a:rPr lang="en-US" dirty="0" smtClean="0"/>
              <a:t>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BA7C3F-6CFA-4771-A213-901976399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7829"/>
            <a:ext cx="8596668" cy="41835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B C MAINTAINANCE </a:t>
            </a:r>
          </a:p>
          <a:p>
            <a:r>
              <a:rPr lang="en-US" dirty="0"/>
              <a:t>ENTRY AND EXIT WOUND</a:t>
            </a:r>
          </a:p>
          <a:p>
            <a:r>
              <a:rPr lang="en-US" dirty="0"/>
              <a:t>BASIC BURN TREATMENT FOR CUTANEOUS BURNS</a:t>
            </a:r>
          </a:p>
          <a:p>
            <a:r>
              <a:rPr lang="en-US" dirty="0"/>
              <a:t>TETNUS PROPHYLAXIS,</a:t>
            </a:r>
          </a:p>
          <a:p>
            <a:r>
              <a:rPr lang="en-US" dirty="0"/>
              <a:t>MONITOR FOR SIGNS OF COMOARTMENT SYNDROME</a:t>
            </a:r>
          </a:p>
          <a:p>
            <a:r>
              <a:rPr lang="en-US" dirty="0"/>
              <a:t>SERIAL ECG AND CARDIAC ENZYMES</a:t>
            </a:r>
          </a:p>
          <a:p>
            <a:r>
              <a:rPr lang="en-US" dirty="0"/>
              <a:t>FRACTURE AND DISLOCATION REDUCTION</a:t>
            </a:r>
          </a:p>
          <a:p>
            <a:r>
              <a:rPr lang="en-US" dirty="0"/>
              <a:t>IV FLUIDS IF MYOGLOBINURIA.TREAT UNTILL URINE IS CLEAR </a:t>
            </a:r>
          </a:p>
          <a:p>
            <a:r>
              <a:rPr lang="en-US" dirty="0"/>
              <a:t>IF PREGNANCY THEN RULE OUT PLACENTAL ABRUPTION</a:t>
            </a:r>
          </a:p>
          <a:p>
            <a:r>
              <a:rPr lang="en-US" dirty="0"/>
              <a:t>MONITOR FOR 12-24 HR IN CASE OF HIGH VOLTAGE INJURY/CARDIAC /OLD FRAIL/VERY YOUNG PT DESPITE ABSENCE OF WARNING SIGNS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73713" y="274638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98135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REFRENCES </a:t>
            </a:r>
            <a:r>
              <a:rPr lang="en-US" dirty="0" smtClean="0"/>
              <a:t>:         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ElsevierSans"/>
              </a:rPr>
              <a:t>K.G. Burkart</a:t>
            </a:r>
            <a:r>
              <a:rPr lang="en-US" i="1" dirty="0">
                <a:solidFill>
                  <a:schemeClr val="tx2"/>
                </a:solidFill>
                <a:latin typeface="ElsevierSans"/>
              </a:rPr>
              <a:t> et </a:t>
            </a:r>
            <a:r>
              <a:rPr lang="en-US" i="1" dirty="0" err="1" smtClean="0">
                <a:solidFill>
                  <a:schemeClr val="tx2"/>
                </a:solidFill>
                <a:latin typeface="ElsevierSans"/>
              </a:rPr>
              <a:t>al.</a:t>
            </a:r>
            <a:r>
              <a:rPr lang="en-US" dirty="0" err="1" smtClean="0">
                <a:solidFill>
                  <a:schemeClr val="tx2"/>
                </a:solidFill>
                <a:latin typeface="ElsevierGulliver"/>
                <a:hlinkClick r:id="rId2"/>
              </a:rPr>
              <a:t>Estimating</a:t>
            </a:r>
            <a:r>
              <a:rPr lang="en-US" dirty="0" smtClean="0">
                <a:solidFill>
                  <a:schemeClr val="tx2"/>
                </a:solidFill>
                <a:latin typeface="ElsevierGulliver"/>
                <a:hlinkClick r:id="rId2"/>
              </a:rPr>
              <a:t>  </a:t>
            </a:r>
            <a:r>
              <a:rPr lang="en-US" dirty="0">
                <a:solidFill>
                  <a:schemeClr val="tx2"/>
                </a:solidFill>
                <a:latin typeface="ElsevierGulliver"/>
                <a:hlinkClick r:id="rId2"/>
              </a:rPr>
              <a:t>the </a:t>
            </a:r>
            <a:r>
              <a:rPr lang="en-US" dirty="0" smtClean="0">
                <a:solidFill>
                  <a:schemeClr val="tx2"/>
                </a:solidFill>
                <a:latin typeface="ElsevierGulliver"/>
                <a:hlinkClick r:id="rId2"/>
              </a:rPr>
              <a:t> cause-specific </a:t>
            </a:r>
            <a:r>
              <a:rPr lang="en-US" dirty="0">
                <a:solidFill>
                  <a:schemeClr val="tx2"/>
                </a:solidFill>
                <a:latin typeface="ElsevierGulliver"/>
                <a:hlinkClick r:id="rId2"/>
              </a:rPr>
              <a:t>relative risks of non-optimal temperature on daily mortality: a two-part modelling approach applied to the Global Burden of Disease Study</a:t>
            </a:r>
            <a:endParaRPr lang="en-US" dirty="0">
              <a:solidFill>
                <a:schemeClr val="tx2"/>
              </a:solidFill>
              <a:latin typeface="ElsevierGulliver"/>
            </a:endParaRPr>
          </a:p>
          <a:p>
            <a:r>
              <a:rPr lang="en-US" dirty="0">
                <a:latin typeface="Harding"/>
              </a:rPr>
              <a:t>eon, L. R. &amp; Bouchama, A. Heat stroke. </a:t>
            </a:r>
            <a:r>
              <a:rPr lang="en-US" i="1" dirty="0">
                <a:latin typeface="Harding"/>
              </a:rPr>
              <a:t>Compr. Physiol.</a:t>
            </a:r>
            <a:r>
              <a:rPr lang="en-US" dirty="0">
                <a:latin typeface="Harding"/>
              </a:rPr>
              <a:t> </a:t>
            </a:r>
            <a:r>
              <a:rPr lang="en-US" b="1" dirty="0">
                <a:latin typeface="Harding"/>
              </a:rPr>
              <a:t>5</a:t>
            </a:r>
            <a:r>
              <a:rPr lang="en-US" dirty="0">
                <a:latin typeface="Harding"/>
              </a:rPr>
              <a:t>, 611–647 (2015</a:t>
            </a:r>
            <a:r>
              <a:rPr lang="en-US" dirty="0" smtClean="0">
                <a:latin typeface="Harding"/>
              </a:rPr>
              <a:t>).</a:t>
            </a:r>
          </a:p>
          <a:p>
            <a:r>
              <a:rPr lang="en-US" dirty="0">
                <a:latin typeface="Harding"/>
              </a:rPr>
              <a:t>Watts, N. et al. The 2020 report of The Lancet Countdown on health and climate change: responding to converging crises. </a:t>
            </a:r>
            <a:r>
              <a:rPr lang="en-US" i="1" dirty="0">
                <a:latin typeface="Harding"/>
              </a:rPr>
              <a:t>Lancet</a:t>
            </a:r>
            <a:r>
              <a:rPr lang="en-US" dirty="0">
                <a:latin typeface="Harding"/>
              </a:rPr>
              <a:t> </a:t>
            </a:r>
            <a:r>
              <a:rPr lang="en-US" b="1" dirty="0">
                <a:latin typeface="Harding"/>
              </a:rPr>
              <a:t>397</a:t>
            </a:r>
            <a:r>
              <a:rPr lang="en-US" dirty="0">
                <a:latin typeface="Harding"/>
              </a:rPr>
              <a:t>, 129–170 (2021</a:t>
            </a:r>
            <a:r>
              <a:rPr lang="en-US" dirty="0" smtClean="0">
                <a:latin typeface="Harding"/>
              </a:rPr>
              <a:t>).</a:t>
            </a:r>
          </a:p>
          <a:p>
            <a:r>
              <a:rPr lang="en-US" dirty="0">
                <a:latin typeface="Harding"/>
              </a:rPr>
              <a:t>Bouchama, A. et al. A model of exposure to extreme environmental heat uncovers the human transcriptome to heat stress. </a:t>
            </a:r>
            <a:r>
              <a:rPr lang="en-US" i="1" dirty="0">
                <a:latin typeface="Harding"/>
              </a:rPr>
              <a:t>Sci. Rep.</a:t>
            </a:r>
            <a:r>
              <a:rPr lang="en-US" dirty="0">
                <a:latin typeface="Harding"/>
              </a:rPr>
              <a:t> </a:t>
            </a:r>
            <a:r>
              <a:rPr lang="en-US" b="1" dirty="0">
                <a:latin typeface="Harding"/>
              </a:rPr>
              <a:t>7</a:t>
            </a:r>
            <a:r>
              <a:rPr lang="en-US" dirty="0">
                <a:latin typeface="Harding"/>
              </a:rPr>
              <a:t>, 9429 (2017)</a:t>
            </a:r>
            <a:endParaRPr lang="en-US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9470" y="307878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763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534023"/>
              </p:ext>
            </p:extLst>
          </p:nvPr>
        </p:nvGraphicFramePr>
        <p:xfrm>
          <a:off x="1158241" y="339091"/>
          <a:ext cx="9875519" cy="6326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5519"/>
              </a:tblGrid>
              <a:tr h="6326886">
                <a:tc>
                  <a:txBody>
                    <a:bodyPr/>
                    <a:lstStyle/>
                    <a:p>
                      <a:pPr marL="0" marR="8331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i="1" dirty="0" smtClean="0">
                          <a:solidFill>
                            <a:srgbClr val="FF0000"/>
                          </a:solidFill>
                          <a:effectLst/>
                        </a:rPr>
                        <a:t>MISSION  </a:t>
                      </a:r>
                      <a:endParaRPr lang="en-US" sz="2200" i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8331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To </a:t>
                      </a:r>
                      <a:r>
                        <a:rPr lang="en-US" sz="2200" dirty="0">
                          <a:effectLst/>
                        </a:rPr>
                        <a:t>impart evidence-based research-oriented health professional education Best possible patient care</a:t>
                      </a: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905"/>
                        </a:spcAft>
                      </a:pPr>
                      <a:r>
                        <a:rPr lang="en-US" sz="2200" dirty="0">
                          <a:effectLst/>
                        </a:rPr>
                        <a:t>Mutual respect, ethical practice of healthcare and social accountability.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25"/>
                        </a:spcAft>
                      </a:pPr>
                      <a:r>
                        <a:rPr lang="en-US" sz="2200" b="1" i="1" dirty="0">
                          <a:solidFill>
                            <a:srgbClr val="FF0000"/>
                          </a:solidFill>
                          <a:effectLst/>
                        </a:rPr>
                        <a:t>Vision and Values</a:t>
                      </a:r>
                    </a:p>
                    <a:p>
                      <a:pPr marL="0" marR="173355" algn="l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1220"/>
                        </a:spcAft>
                      </a:pPr>
                      <a:r>
                        <a:rPr lang="en-US" sz="2200" dirty="0">
                          <a:effectLst/>
                        </a:rPr>
                        <a:t>Highly recognized and accredited </a:t>
                      </a:r>
                      <a:r>
                        <a:rPr lang="en-US" sz="2200" dirty="0" err="1">
                          <a:effectLst/>
                        </a:rPr>
                        <a:t>centre</a:t>
                      </a:r>
                      <a:r>
                        <a:rPr lang="en-US" sz="2200" dirty="0">
                          <a:effectLst/>
                        </a:rPr>
                        <a:t> of excellence in Medical Education, using evidence-based training techniques for development of highly competent health professionals, who are lifelong experiential learner and are socially accountable. </a:t>
                      </a:r>
                      <a:endParaRPr lang="en-US" sz="2200" dirty="0" smtClean="0">
                        <a:effectLst/>
                      </a:endParaRPr>
                    </a:p>
                    <a:p>
                      <a:pPr marL="0" marR="173355" algn="l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1220"/>
                        </a:spcAft>
                      </a:pPr>
                      <a:r>
                        <a:rPr lang="en-US" sz="2200" i="1" dirty="0" smtClean="0">
                          <a:solidFill>
                            <a:srgbClr val="FF0000"/>
                          </a:solidFill>
                          <a:effectLst/>
                        </a:rPr>
                        <a:t>Goals</a:t>
                      </a:r>
                    </a:p>
                    <a:p>
                      <a:pPr marL="0" marR="173355" algn="l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122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The </a:t>
                      </a:r>
                      <a:r>
                        <a:rPr lang="en-US" sz="2200" dirty="0">
                          <a:effectLst/>
                        </a:rPr>
                        <a:t>Undergraduate Integrated Learning Program is geared to provide you with quality medical education in an environment designed </a:t>
                      </a:r>
                      <a:r>
                        <a:rPr lang="en-US" sz="2200" dirty="0" smtClean="0">
                          <a:effectLst/>
                        </a:rPr>
                        <a:t>to</a:t>
                      </a:r>
                      <a:r>
                        <a:rPr lang="en-US" sz="2200" baseline="0" dirty="0" smtClean="0">
                          <a:effectLst/>
                        </a:rPr>
                        <a:t> learn an grow.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46" marR="60350" marT="0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8240" y="339091"/>
            <a:ext cx="9875520" cy="689610"/>
          </a:xfrm>
        </p:spPr>
        <p:txBody>
          <a:bodyPr/>
          <a:lstStyle/>
          <a:p>
            <a:r>
              <a:rPr lang="en-US" dirty="0" smtClean="0"/>
              <a:t>MISSION AND </a:t>
            </a:r>
            <a:r>
              <a:rPr lang="en-US" dirty="0" smtClean="0"/>
              <a:t>VISION           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8314" y="529898"/>
            <a:ext cx="1371719" cy="12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2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51DA681-AE77-4930-8BC7-14033858AB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3400" y="1676400"/>
            <a:ext cx="11125200" cy="3505200"/>
          </a:xfrm>
          <a:prstGeom prst="rect">
            <a:avLst/>
          </a:prstGeom>
        </p:spPr>
      </p:pic>
      <p:pic>
        <p:nvPicPr>
          <p:cNvPr id="5" name="Picture 2" descr="E:\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18411" y="514394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2685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4E9883-F291-4E0C-A5B4-3BC24C972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</a:t>
            </a:r>
            <a:r>
              <a:rPr lang="en-US" dirty="0" smtClean="0"/>
              <a:t>OBJECTIVES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75D859-DDCF-4B9E-98DD-937A71195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917" y="1723267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/>
              <a:t>WHAT IS HYPERTHERMIA</a:t>
            </a:r>
          </a:p>
          <a:p>
            <a:r>
              <a:rPr lang="en-US" sz="2400" dirty="0"/>
              <a:t>HOW TO APPROACH A PT WITH HYPERTHERMIA</a:t>
            </a:r>
          </a:p>
          <a:p>
            <a:r>
              <a:rPr lang="en-US" sz="2400" dirty="0"/>
              <a:t>DIFFERENTIAL DIAGNOSIS</a:t>
            </a:r>
          </a:p>
          <a:p>
            <a:r>
              <a:rPr lang="en-US" sz="2400" dirty="0"/>
              <a:t>CLINICAL SIGNS AND SYMPTOMS</a:t>
            </a:r>
          </a:p>
          <a:p>
            <a:r>
              <a:rPr lang="en-US" sz="2400" dirty="0"/>
              <a:t>MANAGEMENT</a:t>
            </a:r>
            <a:endParaRPr lang="x-none" sz="2400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98000" y="43094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6799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D6CD9C-F166-42F3-88E6-3CB8D92C1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CORE CONCEPT</a:t>
            </a:r>
            <a:r>
              <a:rPr lang="en-US" dirty="0" smtClean="0"/>
              <a:t>       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7FE27F-2540-444B-BEAC-F1DE99253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0145"/>
            <a:ext cx="8596668" cy="4738255"/>
          </a:xfrm>
        </p:spPr>
        <p:txBody>
          <a:bodyPr>
            <a:noAutofit/>
          </a:bodyPr>
          <a:lstStyle/>
          <a:p>
            <a:r>
              <a:rPr lang="en-US" sz="2000" dirty="0"/>
              <a:t>Heat stroke is defined as a body temperature higher then 40 degree centigrade or 104°F.</a:t>
            </a:r>
          </a:p>
          <a:p>
            <a:r>
              <a:rPr lang="en-US" sz="2000" dirty="0"/>
              <a:t>Two forms of heat stroke exist:</a:t>
            </a:r>
          </a:p>
          <a:p>
            <a:r>
              <a:rPr lang="en-US" sz="2000" dirty="0"/>
              <a:t>  </a:t>
            </a:r>
            <a:r>
              <a:rPr lang="en-US" sz="2000" dirty="0">
                <a:solidFill>
                  <a:schemeClr val="accent5"/>
                </a:solidFill>
              </a:rPr>
              <a:t>1.  Exertional heat stroke </a:t>
            </a:r>
          </a:p>
          <a:p>
            <a:pPr marL="400050" lvl="1" indent="0">
              <a:buNone/>
            </a:pPr>
            <a:r>
              <a:rPr lang="en-US" sz="1800" dirty="0"/>
              <a:t>     It occur in young individuals who engage in strenuous activity in hot</a:t>
            </a:r>
          </a:p>
          <a:p>
            <a:pPr marL="400050" lvl="1" indent="0">
              <a:buNone/>
            </a:pPr>
            <a:r>
              <a:rPr lang="en-US" sz="1800" dirty="0"/>
              <a:t>      environment.</a:t>
            </a:r>
          </a:p>
          <a:p>
            <a:r>
              <a:rPr lang="en-US" sz="2000" dirty="0"/>
              <a:t>  </a:t>
            </a:r>
            <a:r>
              <a:rPr lang="en-US" sz="2000" dirty="0">
                <a:solidFill>
                  <a:schemeClr val="accent5"/>
                </a:solidFill>
              </a:rPr>
              <a:t>2. Non exertional heat stroke</a:t>
            </a:r>
          </a:p>
          <a:p>
            <a:pPr marL="400050" lvl="1" indent="0">
              <a:buNone/>
            </a:pPr>
            <a:r>
              <a:rPr lang="en-US" sz="1800" dirty="0"/>
              <a:t>      most commonly affects sedentary elderly individuals, persons who </a:t>
            </a:r>
          </a:p>
          <a:p>
            <a:pPr marL="400050" lvl="1" indent="0">
              <a:buNone/>
            </a:pPr>
            <a:r>
              <a:rPr lang="en-US" sz="1800" dirty="0"/>
              <a:t>       are chronically ill,bed bound </a:t>
            </a:r>
            <a:endParaRPr lang="x-none" sz="1800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88202" y="274638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824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E3CE7F-1B26-419E-9951-F3C7E3D7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          </a:t>
            </a:r>
            <a:r>
              <a:rPr lang="en-US" sz="2400" dirty="0" smtClean="0"/>
              <a:t>CORE </a:t>
            </a:r>
            <a:r>
              <a:rPr lang="en-US" sz="2400" dirty="0" smtClean="0"/>
              <a:t>CONCEPT 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42FAA6F-7E7A-4874-82EC-B56B60F4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Despite wide variations in ambient temperatures, humans and other mammals can contain constant body temperature by heat gain and heat loss.</a:t>
            </a:r>
          </a:p>
          <a:p>
            <a:endParaRPr lang="en-US" sz="2400" dirty="0"/>
          </a:p>
          <a:p>
            <a:r>
              <a:rPr lang="en-US" sz="2400" dirty="0"/>
              <a:t>When heat gain overwhelms the body mechanism of heat loss, the body temperature rises and potentially leading to heat stroke.</a:t>
            </a:r>
          </a:p>
          <a:p>
            <a:endParaRPr lang="en-US" sz="2400" dirty="0"/>
          </a:p>
          <a:p>
            <a:r>
              <a:rPr lang="en-US" sz="2400" dirty="0"/>
              <a:t>Excessive heat denatures proteins, destabilize phospholipids and lipoproteins, and liquifies membrane lipids leading to CVS collapse, multiorgan failure, and death. </a:t>
            </a:r>
          </a:p>
          <a:p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7499" y="307878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509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332014-E458-41D8-BADA-9E86F586A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Etiology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</a:t>
            </a:r>
            <a:r>
              <a:rPr lang="en-US" sz="1800" dirty="0" smtClean="0"/>
              <a:t>HORIZONTAL  INTEGRATION</a:t>
            </a:r>
            <a:r>
              <a:rPr lang="en-US" sz="5400" dirty="0" smtClean="0"/>
              <a:t> </a:t>
            </a:r>
            <a:r>
              <a:rPr lang="en-US" dirty="0" smtClean="0"/>
              <a:t>                          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81413B6-7AB8-433A-9004-D563E6851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Increased heat production</a:t>
            </a:r>
          </a:p>
          <a:p>
            <a:endParaRPr lang="en-US" sz="2400" dirty="0"/>
          </a:p>
          <a:p>
            <a:r>
              <a:rPr lang="en-US" sz="2400" dirty="0"/>
              <a:t>Decrease heat loss</a:t>
            </a:r>
          </a:p>
          <a:p>
            <a:endParaRPr lang="en-US" sz="2400" dirty="0"/>
          </a:p>
          <a:p>
            <a:r>
              <a:rPr lang="en-US" sz="2400" dirty="0"/>
              <a:t>Reduced ability to acclimatize</a:t>
            </a:r>
          </a:p>
          <a:p>
            <a:endParaRPr lang="en-US" sz="2400" dirty="0"/>
          </a:p>
          <a:p>
            <a:r>
              <a:rPr lang="en-US" sz="2400" dirty="0"/>
              <a:t>Reduced behavioral response, drugs</a:t>
            </a:r>
          </a:p>
          <a:p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1132" y="307878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47462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1B2E3E-DE8F-469A-AF13-D2F7874FD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ETIOLOGY      </a:t>
            </a:r>
            <a:r>
              <a:rPr lang="en-US" sz="2400" dirty="0" smtClean="0"/>
              <a:t>HORIZONTAL INTEGRATION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</a:t>
            </a: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ECB502-C538-48C7-B467-CC5303E34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Increased heat production</a:t>
            </a:r>
          </a:p>
          <a:p>
            <a:r>
              <a:rPr lang="en-US" sz="2400" dirty="0"/>
              <a:t>Infections</a:t>
            </a:r>
          </a:p>
          <a:p>
            <a:r>
              <a:rPr lang="en-US" sz="2400" dirty="0"/>
              <a:t>Sepsis</a:t>
            </a:r>
          </a:p>
          <a:p>
            <a:r>
              <a:rPr lang="en-US" sz="2400" dirty="0"/>
              <a:t>Encephalitis </a:t>
            </a:r>
          </a:p>
          <a:p>
            <a:r>
              <a:rPr lang="en-US" sz="2400" dirty="0"/>
              <a:t>Stimulant drugs</a:t>
            </a:r>
          </a:p>
          <a:p>
            <a:r>
              <a:rPr lang="en-US" sz="2400" dirty="0"/>
              <a:t>Thyroid storm</a:t>
            </a:r>
          </a:p>
          <a:p>
            <a:r>
              <a:rPr lang="en-US" sz="2400" dirty="0"/>
              <a:t>Drug withdrawal</a:t>
            </a:r>
          </a:p>
          <a:p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67464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9554A2-91EC-4506-AE33-846577D03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Clinical Presentation </a:t>
            </a:r>
            <a:br>
              <a:rPr lang="en-US" dirty="0" smtClean="0"/>
            </a:br>
            <a:r>
              <a:rPr lang="en-US" sz="5300" dirty="0"/>
              <a:t> </a:t>
            </a:r>
            <a:r>
              <a:rPr lang="en-US" sz="5300" dirty="0" smtClean="0"/>
              <a:t>  </a:t>
            </a:r>
            <a:r>
              <a:rPr lang="en-US" sz="2000" dirty="0" smtClean="0"/>
              <a:t>VERTICAL INEGRATION</a:t>
            </a:r>
            <a:r>
              <a:rPr lang="en-US" dirty="0" smtClean="0"/>
              <a:t>                                 </a:t>
            </a:r>
            <a:r>
              <a:rPr lang="en-US" dirty="0"/>
              <a:t/>
            </a:r>
            <a:br>
              <a:rPr lang="en-US" dirty="0"/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53812D-5824-41B0-B6EC-322DBC770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Hyperthermia</a:t>
            </a:r>
          </a:p>
          <a:p>
            <a:r>
              <a:rPr lang="en-US" sz="2400" dirty="0"/>
              <a:t>Diaphoresis </a:t>
            </a:r>
          </a:p>
          <a:p>
            <a:r>
              <a:rPr lang="en-US" sz="2400" dirty="0"/>
              <a:t>Altered sensorium ,FITS </a:t>
            </a:r>
          </a:p>
          <a:p>
            <a:r>
              <a:rPr lang="en-US" sz="2400" dirty="0"/>
              <a:t>Muscular cramping</a:t>
            </a:r>
          </a:p>
          <a:p>
            <a:r>
              <a:rPr lang="en-US" sz="2400" dirty="0"/>
              <a:t>Nausea </a:t>
            </a:r>
          </a:p>
          <a:p>
            <a:r>
              <a:rPr lang="en-US" sz="2400" dirty="0"/>
              <a:t>Vomiting</a:t>
            </a:r>
          </a:p>
          <a:p>
            <a:r>
              <a:rPr lang="en-US" sz="2400" dirty="0"/>
              <a:t>Anhidrosis</a:t>
            </a:r>
          </a:p>
          <a:p>
            <a:endParaRPr lang="en-US" sz="2400" dirty="0"/>
          </a:p>
          <a:p>
            <a:endParaRPr lang="en-US" sz="2000" dirty="0"/>
          </a:p>
          <a:p>
            <a:endParaRPr lang="x-none" dirty="0"/>
          </a:p>
        </p:txBody>
      </p:sp>
      <p:pic>
        <p:nvPicPr>
          <p:cNvPr id="4" name="Picture 2" descr="E: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400" y="282575"/>
            <a:ext cx="1371600" cy="1292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2948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282</TotalTime>
  <Words>890</Words>
  <Application>Microsoft Office PowerPoint</Application>
  <PresentationFormat>Widescreen</PresentationFormat>
  <Paragraphs>207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Cambria</vt:lpstr>
      <vt:lpstr>ElsevierGulliver</vt:lpstr>
      <vt:lpstr>ElsevierSans</vt:lpstr>
      <vt:lpstr>Harding</vt:lpstr>
      <vt:lpstr>Times New Roman</vt:lpstr>
      <vt:lpstr>Adjacency</vt:lpstr>
      <vt:lpstr>PowerPoint Presentation</vt:lpstr>
      <vt:lpstr>UMER MODEL</vt:lpstr>
      <vt:lpstr>MISSION AND VISION            </vt:lpstr>
      <vt:lpstr>LEARNING OBJECTIVES            </vt:lpstr>
      <vt:lpstr>DEFINITION                                   CORE CONCEPT                                        </vt:lpstr>
      <vt:lpstr>Pathophysiology          CORE CONCEPT                                  </vt:lpstr>
      <vt:lpstr>                           Etiology                            HORIZONTAL  INTEGRATION                                                  </vt:lpstr>
      <vt:lpstr>  ETIOLOGY      HORIZONTAL INTEGRATION                                                    </vt:lpstr>
      <vt:lpstr> Clinical Presentation     VERTICAL INEGRATION                                  </vt:lpstr>
      <vt:lpstr>COMPLICATIONS                         VERTICAL INTEGRATION                           </vt:lpstr>
      <vt:lpstr> WORK UP              VERTICAL INEGRATION                                                                            </vt:lpstr>
      <vt:lpstr>         TREATMENT                                       VERTICAL INEGRATION                                    </vt:lpstr>
      <vt:lpstr>APPROACH TO PT WITH DROWNING</vt:lpstr>
      <vt:lpstr>       DROWNING                              </vt:lpstr>
      <vt:lpstr>END ORGAN EFFECTS      HORIZONTAL INEGRATION                            </vt:lpstr>
      <vt:lpstr>COMPLICATIONS       HORIZONTAL   INEGRATION                                                                                             </vt:lpstr>
      <vt:lpstr>MANAGEMENT                                                                                      VERTICAL INEGRATION                                             </vt:lpstr>
      <vt:lpstr>MANAGEMENT</vt:lpstr>
      <vt:lpstr>PowerPoint Presentation</vt:lpstr>
      <vt:lpstr>ELECTRICAL INJURY    CORE CONCEPT</vt:lpstr>
      <vt:lpstr>ELECTRIC INJURY     CORE CONCEPT                                                                </vt:lpstr>
      <vt:lpstr>      TYPES                CORE CONCEPT                                           </vt:lpstr>
      <vt:lpstr>ORGAN EFFECTS           CORE CONCEPT                                </vt:lpstr>
      <vt:lpstr>ORGAN EFFECTS      CORE CONCEPT                                     </vt:lpstr>
      <vt:lpstr>ORGAN EFFECTS     CORE CONCEPT                                                       </vt:lpstr>
      <vt:lpstr>RED FLAGS              HORIZONTAL  CONCEPT                                                         </vt:lpstr>
      <vt:lpstr>INVESTIGATIONS          HORIZONTAL CONCEPT                                 </vt:lpstr>
      <vt:lpstr>MANAGEMENT       VERTICAL INTEGRATION                                   </vt:lpstr>
      <vt:lpstr>REFRENCES :                                     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STROKE</dc:title>
  <dc:creator>Waqas</dc:creator>
  <cp:lastModifiedBy>Malik</cp:lastModifiedBy>
  <cp:revision>13</cp:revision>
  <dcterms:created xsi:type="dcterms:W3CDTF">2021-06-20T21:27:23Z</dcterms:created>
  <dcterms:modified xsi:type="dcterms:W3CDTF">2025-02-24T07:41:03Z</dcterms:modified>
</cp:coreProperties>
</file>