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322" r:id="rId2"/>
    <p:sldId id="327" r:id="rId3"/>
    <p:sldId id="324" r:id="rId4"/>
    <p:sldId id="325" r:id="rId5"/>
    <p:sldId id="326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321" r:id="rId14"/>
    <p:sldId id="288" r:id="rId15"/>
    <p:sldId id="290" r:id="rId16"/>
    <p:sldId id="292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35" r:id="rId26"/>
    <p:sldId id="277" r:id="rId27"/>
    <p:sldId id="273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5" r:id="rId40"/>
    <p:sldId id="302" r:id="rId41"/>
    <p:sldId id="303" r:id="rId42"/>
    <p:sldId id="304" r:id="rId43"/>
    <p:sldId id="305" r:id="rId44"/>
    <p:sldId id="309" r:id="rId45"/>
    <p:sldId id="310" r:id="rId46"/>
    <p:sldId id="336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37" r:id="rId57"/>
    <p:sldId id="339" r:id="rId58"/>
    <p:sldId id="338" r:id="rId59"/>
    <p:sldId id="328" r:id="rId60"/>
    <p:sldId id="329" r:id="rId61"/>
    <p:sldId id="332" r:id="rId62"/>
    <p:sldId id="331" r:id="rId63"/>
    <p:sldId id="333" r:id="rId64"/>
    <p:sldId id="334" r:id="rId65"/>
    <p:sldId id="27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111ED-6EC7-4ADA-91FE-D2F61A2CFB23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8156-EA83-457C-9DE2-3A90288DA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4F66-4778-45D4-AF10-4F2EF4B9E2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46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38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38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85142-89B2-45A0-A9A8-A6D3244A7CA9}" type="slidenum">
              <a:rPr lang="en-US"/>
              <a:pPr/>
              <a:t>16</a:t>
            </a:fld>
            <a:endParaRPr lang="en-US"/>
          </a:p>
        </p:txBody>
      </p:sp>
      <p:sp>
        <p:nvSpPr>
          <p:cNvPr id="138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58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58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C5E82-6811-4102-AB0C-B977DCF3AC74}" type="slidenum">
              <a:rPr lang="en-US"/>
              <a:pPr/>
              <a:t>17</a:t>
            </a:fld>
            <a:endParaRPr lang="en-US"/>
          </a:p>
        </p:txBody>
      </p:sp>
      <p:sp>
        <p:nvSpPr>
          <p:cNvPr id="158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8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59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59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CF57E-BDB8-4F0B-A654-34E928679E82}" type="slidenum">
              <a:rPr lang="en-US"/>
              <a:pPr/>
              <a:t>18</a:t>
            </a:fld>
            <a:endParaRPr lang="en-US"/>
          </a:p>
        </p:txBody>
      </p:sp>
      <p:sp>
        <p:nvSpPr>
          <p:cNvPr id="159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2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88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88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E2EBE-FCBE-4CC1-826C-3691BD6CD492}" type="slidenum">
              <a:rPr lang="en-US"/>
              <a:pPr/>
              <a:t>19</a:t>
            </a:fld>
            <a:endParaRPr lang="en-US"/>
          </a:p>
        </p:txBody>
      </p:sp>
      <p:sp>
        <p:nvSpPr>
          <p:cNvPr id="188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3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90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90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38A6D-9E13-4EB4-81BF-53988D29B890}" type="slidenum">
              <a:rPr lang="en-US"/>
              <a:pPr/>
              <a:t>21</a:t>
            </a:fld>
            <a:endParaRPr lang="en-US"/>
          </a:p>
        </p:txBody>
      </p:sp>
      <p:sp>
        <p:nvSpPr>
          <p:cNvPr id="190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1D8E-0F30-4393-98E6-B802ECB02A8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2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7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baseline="0"/>
              <a:t>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7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09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i="1" dirty="0"/>
              <a:t>ALT,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alanine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aminotransferase</a:t>
            </a:r>
            <a:r>
              <a:rPr lang="en-GB" i="1" dirty="0"/>
              <a:t>; HBeAg, hepatitis B ‘e’ antigen; HCC, hepatocellular carcinoma; ULN, upper limit of normal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0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983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983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FD394-DA88-4F30-A916-3CA328676F86}" type="slidenum">
              <a:rPr lang="en-US"/>
              <a:pPr/>
              <a:t>7</a:t>
            </a:fld>
            <a:endParaRPr lang="en-US"/>
          </a:p>
        </p:txBody>
      </p:sp>
      <p:sp>
        <p:nvSpPr>
          <p:cNvPr id="98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62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6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74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9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94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31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59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91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87B9-74EB-455E-AD99-80CE80A7C588}" type="slidenum">
              <a:rPr lang="en-AU" smtClean="0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366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63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3211">
              <a:buNone/>
              <a:defRPr/>
            </a:pPr>
            <a:r>
              <a:rPr lang="en-GB" dirty="0"/>
              <a:t>Abbreviations: CHC, chronic hepatitis C infection; DSV, dasabuvir; EBR, elbasvir; GLE, glecaprevir; GT, genotype; GZR, grazoprevir; HCV, hepatitis C virus; LDV, ledipasvir; OBV, ombitasvir; PIB, pibrentasvir; PTV/r, paritaprevir/ritonavir; SOF, sofosbuvir; TE, treatment-experienced; TN, treatment-naïve; VEL, velpatasvir; VOX, voxilaprevir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93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CA73C-602F-42B4-9497-D9DE079D1AB2}" type="slidenum">
              <a:rPr lang="en-US"/>
              <a:pPr/>
              <a:t>8</a:t>
            </a:fld>
            <a:endParaRPr lang="en-US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0460">
              <a:buNone/>
            </a:pPr>
            <a:r>
              <a:rPr lang="en-GB" i="1" dirty="0"/>
              <a:t>AIH, autoimmune hepatitis; SIR, standardized incidence rate</a:t>
            </a:r>
          </a:p>
          <a:p>
            <a:pPr marL="0" indent="0" defTabSz="940460">
              <a:buNone/>
            </a:pPr>
            <a:endParaRPr lang="en-GB" dirty="0"/>
          </a:p>
          <a:p>
            <a:pPr marL="0" indent="0" defTabSz="940460">
              <a:buNone/>
            </a:pPr>
            <a:r>
              <a:rPr lang="en-GB" dirty="0"/>
              <a:t>Grønbæk L, Vilstrup H, Jepsen P. Autoimmune hepatitis in Denmark: incidence, prevalence, prognosis, and causes of death. A nationwide registry-based cohort study. J Hepatol. 2014 Mar;60(3):612-7. doi: 10.1016/j.jhep.2013.10.020. Epub 2013 Oct 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467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AIH, autoimmune hepatitis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934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AIH, autoimmune hepatitis; ANA, antinuclear antibody; HLA, human leucocyte antigen; LC, liver cytosol; LKM, liver-kidney microsomal; LP, liver-pancreas; SLA, soluble liver antigen; SMA, smooth muscle antibody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903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i="1" dirty="0"/>
              <a:t>AIH, autoimmune hepatitis; ANA, antinuclear antibody; ELISA, enzyme-linked immunosorbent assay; IFL, immunofluorescence; Ig, immunoglobulin; LC, liver cytosol; LKM, liver-kidney microsomal; LP, liver-pancreas; pANCA, perinuclear antineutrophil cytoplasmic antibody; PBC, primary biliary cirrhosis; SLA, soluble liver antigen; SMA, smooth muscle antibody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Suggested diagnostic algorithm for autoimmune hepatitis using routine autoantibody testing by </a:t>
            </a:r>
            <a:r>
              <a:rPr lang="en-GB" i="1" dirty="0"/>
              <a:t>indirect immunofluorescence (IFL) </a:t>
            </a:r>
            <a:r>
              <a:rPr lang="en-GB" dirty="0"/>
              <a:t>and enzyme linked </a:t>
            </a:r>
            <a:r>
              <a:rPr lang="en-US" dirty="0"/>
              <a:t>immunosorbent assay (ELISA) testing with a set of four autoantibodies. A liver biopsy is always required for the demonstration of inflammatory hepatitis, as well as for staging and grading of the liver disease.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624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C913D9-13C2-4693-B451-6C3D250ABE53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887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A0EB11-7E09-4232-8EEB-CEE4FD615B0A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09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71956-93CF-4037-83B6-8E9AF9BCD559}" type="slidenum">
              <a:rPr lang="en-US"/>
              <a:pPr/>
              <a:t>9</a:t>
            </a:fld>
            <a:endParaRPr lang="en-US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1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126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126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E6A99-3E42-4D47-8C7C-D6199A91818C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208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08EC2-7F6A-4AF8-B0FA-74608BB77DD7}" type="slidenum">
              <a:rPr lang="en-US"/>
              <a:pPr/>
              <a:t>11</a:t>
            </a:fld>
            <a:endParaRPr lang="en-US"/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218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218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84D26-4253-4121-88ED-72CC87E2EC81}" type="slidenum">
              <a:rPr lang="en-US"/>
              <a:pPr/>
              <a:t>12</a:t>
            </a:fld>
            <a:endParaRPr lang="en-US"/>
          </a:p>
        </p:txBody>
      </p:sp>
      <p:sp>
        <p:nvSpPr>
          <p:cNvPr id="1218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Viral Hepatitis A, B, and C</a:t>
            </a:r>
          </a:p>
        </p:txBody>
      </p:sp>
      <p:sp>
        <p:nvSpPr>
          <p:cNvPr id="1228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Roger Detels - Epi 220 - 20 Feb 2014</a:t>
            </a:r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2C628-32AC-48F0-9BC9-F14FAF427EDE}" type="slidenum">
              <a:rPr lang="en-US"/>
              <a:pPr/>
              <a:t>13</a:t>
            </a:fld>
            <a:endParaRPr lang="en-US"/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E84DF-E660-45FD-92FA-0CF1AE9CE2C7}" type="slidenum">
              <a:rPr lang="ar-SA" altLang="en-US"/>
              <a:pPr/>
              <a:t>15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320864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320864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1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9"/>
          <p:cNvSpPr>
            <a:spLocks/>
          </p:cNvSpPr>
          <p:nvPr userDrawn="1"/>
        </p:nvSpPr>
        <p:spPr bwMode="invGray">
          <a:xfrm>
            <a:off x="0" y="-12700"/>
            <a:ext cx="9163050" cy="31750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457200" eaLnBrk="0" hangingPunct="0">
              <a:lnSpc>
                <a:spcPct val="60000"/>
              </a:lnSpc>
              <a:buClr>
                <a:srgbClr val="7592A4"/>
              </a:buClr>
              <a:buFont typeface="Arial" pitchFamily="34" charset="0"/>
              <a:buNone/>
            </a:pPr>
            <a:endParaRPr lang="en-US" sz="140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82700"/>
            <a:ext cx="9158288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17106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9314" y="1340769"/>
            <a:ext cx="4180678" cy="4622400"/>
          </a:xfrm>
        </p:spPr>
        <p:txBody>
          <a:bodyPr>
            <a:noAutofit/>
          </a:bodyPr>
          <a:lstStyle>
            <a:lvl1pPr>
              <a:buClr>
                <a:srgbClr val="004B87"/>
              </a:buCl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86" y="1340769"/>
            <a:ext cx="4179600" cy="4622400"/>
          </a:xfrm>
        </p:spPr>
        <p:txBody>
          <a:bodyPr>
            <a:noAutofit/>
          </a:bodyPr>
          <a:lstStyle>
            <a:lvl1pPr>
              <a:buClr>
                <a:srgbClr val="004B87"/>
              </a:buCl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40F5D30-516D-45B1-A9E5-12E0CA67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140970"/>
            <a:ext cx="7637062" cy="76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51C5F3-C12D-420E-A134-BD35D774E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6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750" baseline="0"/>
            </a:lvl1pPr>
          </a:lstStyle>
          <a:p>
            <a:pPr lvl="0"/>
            <a:endParaRPr lang="en-GB"/>
          </a:p>
          <a:p>
            <a:pPr lvl="0"/>
            <a:r>
              <a:rPr lang="en-GB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724774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6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750" baseline="0"/>
            </a:lvl1pPr>
          </a:lstStyle>
          <a:p>
            <a:pPr lvl="0"/>
            <a:endParaRPr lang="en-GB"/>
          </a:p>
          <a:p>
            <a:pPr lvl="0"/>
            <a:r>
              <a:rPr lang="en-GB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9314" y="1340768"/>
            <a:ext cx="8506800" cy="4622400"/>
          </a:xfrm>
        </p:spPr>
        <p:txBody>
          <a:bodyPr>
            <a:noAutofit/>
          </a:bodyPr>
          <a:lstStyle>
            <a:lvl1pPr>
              <a:buClr>
                <a:srgbClr val="004B87"/>
              </a:buCl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03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6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750" baseline="0"/>
            </a:lvl1pPr>
          </a:lstStyle>
          <a:p>
            <a:pPr lvl="0"/>
            <a:endParaRPr lang="en-GB"/>
          </a:p>
          <a:p>
            <a:pPr lvl="0"/>
            <a:r>
              <a:rPr lang="en-GB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C1B916-9C2F-4F87-9F00-8355A30EF0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9314" y="1340768"/>
            <a:ext cx="8506800" cy="4622400"/>
          </a:xfrm>
        </p:spPr>
        <p:txBody>
          <a:bodyPr>
            <a:noAutofit/>
          </a:bodyPr>
          <a:lstStyle>
            <a:lvl1pPr>
              <a:buClr>
                <a:srgbClr val="004B87"/>
              </a:buCl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58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6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750" baseline="0"/>
            </a:lvl1pPr>
          </a:lstStyle>
          <a:p>
            <a:pPr lvl="0"/>
            <a:endParaRPr lang="en-GB"/>
          </a:p>
          <a:p>
            <a:pPr lvl="0"/>
            <a:r>
              <a:rPr lang="en-GB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227021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751940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170498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2009 </a:t>
            </a:r>
            <a:r>
              <a:rPr lang="en-US" dirty="0" err="1"/>
              <a:t>Wolters</a:t>
            </a:r>
            <a:r>
              <a:rPr lang="en-US" dirty="0"/>
              <a:t> </a:t>
            </a:r>
            <a:r>
              <a:rPr lang="en-US" dirty="0" err="1"/>
              <a:t>Kluwer</a:t>
            </a:r>
            <a:r>
              <a:rPr lang="en-US" dirty="0"/>
              <a:t>. Published by Lippincott Williams &amp; Wilkins.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35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3"/>
            <a:ext cx="8229600" cy="338328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41713"/>
            <a:ext cx="5715000" cy="5715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438399"/>
            <a:ext cx="2438400" cy="381270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2009 </a:t>
            </a:r>
            <a:r>
              <a:rPr lang="en-US" dirty="0" err="1"/>
              <a:t>Wolters</a:t>
            </a:r>
            <a:r>
              <a:rPr lang="en-US" dirty="0"/>
              <a:t> </a:t>
            </a:r>
            <a:r>
              <a:rPr lang="en-US" dirty="0" err="1"/>
              <a:t>Kluwer</a:t>
            </a:r>
            <a:r>
              <a:rPr lang="en-US" dirty="0"/>
              <a:t>. Published by Lippincott Williams &amp; Wilkins.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48400" y="550652"/>
            <a:ext cx="2438400" cy="183150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24600"/>
            <a:ext cx="1247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F5FA0E-DC2D-40FA-97A2-EF9AB83155DF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D544A-A564-4863-BA26-CC2DC2C255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8" r:id="rId25"/>
    <p:sldLayoutId id="2147483699" r:id="rId26"/>
    <p:sldLayoutId id="2147483700" r:id="rId27"/>
    <p:sldLayoutId id="2147483701" r:id="rId28"/>
    <p:sldLayoutId id="2147483703" r:id="rId29"/>
    <p:sldLayoutId id="2147483704" r:id="rId30"/>
    <p:sldLayoutId id="2147483705" r:id="rId3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patitisc.uw.edu/page/clinical-calculators/apri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sld.org/practice-guidelines/chronic-hepatitis-b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95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    Hepatitis A Diagnosis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107093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6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50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Hepatitis A Prevention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dirty="0">
                <a:cs typeface="Times New Roman" pitchFamily="18" charset="0"/>
              </a:rPr>
              <a:t>   </a:t>
            </a:r>
          </a:p>
          <a:p>
            <a:pPr eaLnBrk="1" hangingPunct="1">
              <a:buNone/>
            </a:pPr>
            <a:r>
              <a:rPr lang="en-US" sz="2800" dirty="0">
                <a:cs typeface="Times New Roman" pitchFamily="18" charset="0"/>
              </a:rPr>
              <a:t>   </a:t>
            </a:r>
            <a:r>
              <a:rPr lang="en-US" sz="2400" dirty="0">
                <a:cs typeface="Times New Roman" pitchFamily="18" charset="0"/>
              </a:rPr>
              <a:t>Vaccine is the best protection.</a:t>
            </a:r>
          </a:p>
          <a:p>
            <a:pPr eaLnBrk="1" hangingPunct="1">
              <a:buNone/>
            </a:pPr>
            <a:r>
              <a:rPr lang="en-US" sz="2400" dirty="0">
                <a:cs typeface="Times New Roman" pitchFamily="18" charset="0"/>
              </a:rPr>
              <a:t>   Good sanitation measures are essential for preventing environmental contamination.</a:t>
            </a:r>
          </a:p>
          <a:p>
            <a:pPr eaLnBrk="1" hangingPunct="1">
              <a:buNone/>
            </a:pPr>
            <a:r>
              <a:rPr lang="en-US" sz="2400" dirty="0">
                <a:cs typeface="Times New Roman" pitchFamily="18" charset="0"/>
              </a:rPr>
              <a:t>   Good personal hygiene is also essential for prevention and control including:</a:t>
            </a:r>
          </a:p>
          <a:p>
            <a:pPr lvl="1" eaLnBrk="1" hangingPunct="1">
              <a:buNone/>
            </a:pPr>
            <a:r>
              <a:rPr lang="en-US" sz="2400" dirty="0">
                <a:cs typeface="Times New Roman" pitchFamily="18" charset="0"/>
              </a:rPr>
              <a:t>    Hand washing with soap: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After using the bathroom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After changing a diaper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Before preparing and eating food  </a:t>
            </a:r>
          </a:p>
        </p:txBody>
      </p:sp>
    </p:spTree>
    <p:extLst>
      <p:ext uri="{BB962C8B-B14F-4D97-AF65-F5344CB8AC3E}">
        <p14:creationId xmlns:p14="http://schemas.microsoft.com/office/powerpoint/2010/main" val="115232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2"/>
                </a:solidFill>
              </a:rPr>
              <a:t>Clinical outcomes of acute hepatitis B infection</a:t>
            </a:r>
            <a:endParaRPr lang="ru-RU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8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77897"/>
              </p:ext>
            </p:extLst>
          </p:nvPr>
        </p:nvGraphicFramePr>
        <p:xfrm>
          <a:off x="-28184" y="-18790"/>
          <a:ext cx="9172184" cy="687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5143680" imgH="3429000" progId="PowerPoint.Slide.8">
                  <p:embed/>
                </p:oleObj>
              </mc:Choice>
              <mc:Fallback>
                <p:oleObj name="Slide" r:id="rId3" imgW="5143680" imgH="3429000" progId="PowerPoint.Slide.8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184" y="-18790"/>
                        <a:ext cx="9172184" cy="6876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63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152400"/>
            <a:ext cx="705538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HBV Markers</a:t>
            </a:r>
            <a:br>
              <a:rPr lang="en-US" sz="4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2200" dirty="0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nterpretation of serologic test results for HBV infection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" y="1143000"/>
            <a:ext cx="9220200" cy="5867400"/>
          </a:xfrm>
        </p:spPr>
      </p:pic>
    </p:spTree>
    <p:extLst>
      <p:ext uri="{BB962C8B-B14F-4D97-AF65-F5344CB8AC3E}">
        <p14:creationId xmlns:p14="http://schemas.microsoft.com/office/powerpoint/2010/main" val="3730048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29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29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440090" cy="6902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Hepatitis E 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84710" y="1524000"/>
            <a:ext cx="766869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   </a:t>
            </a:r>
            <a:r>
              <a:rPr lang="en-US" dirty="0">
                <a:cs typeface="Times New Roman" pitchFamily="18" charset="0"/>
              </a:rPr>
              <a:t>The highest attack rate is seen among persons aged 15-40 years.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Most hepatitis E outbreaks,  highest rates of clinically  disease have been in young to middle-age adults.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>
                <a:cs typeface="Times New Roman" pitchFamily="18" charset="0"/>
              </a:rPr>
              <a:t> lower disease rates in younger age groups may be the result of an </a:t>
            </a:r>
            <a:r>
              <a:rPr lang="en-US" dirty="0" err="1">
                <a:cs typeface="Times New Roman" pitchFamily="18" charset="0"/>
              </a:rPr>
              <a:t>icteric</a:t>
            </a:r>
            <a:r>
              <a:rPr lang="en-US" dirty="0">
                <a:cs typeface="Times New Roman" pitchFamily="18" charset="0"/>
              </a:rPr>
              <a:t> and/or subclinical HEV infection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cs typeface="Times New Roman" pitchFamily="18" charset="0"/>
              </a:rPr>
              <a:t>  Fatality rate overall is 1%-3%.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cs typeface="Times New Roman" pitchFamily="18" charset="0"/>
              </a:rPr>
              <a:t>In pregnant women</a:t>
            </a:r>
            <a:r>
              <a:rPr lang="en-US" dirty="0">
                <a:cs typeface="Times New Roman" pitchFamily="18" charset="0"/>
              </a:rPr>
              <a:t>,  fatality rate can be as high as 15%-25%.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5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12343"/>
            <a:ext cx="6709906" cy="4360459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2000" dirty="0"/>
              <a:t>DR. TANVEER HUSSAIN</a:t>
            </a:r>
          </a:p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sz="1600" dirty="0"/>
              <a:t>MBBS,FCPS (Med), FRCP (</a:t>
            </a:r>
            <a:r>
              <a:rPr lang="en-US" sz="1600" dirty="0" err="1"/>
              <a:t>Glasg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                           FCPS (Gastro), CHPE</a:t>
            </a:r>
          </a:p>
          <a:p>
            <a:pPr marL="0" indent="0">
              <a:buNone/>
            </a:pPr>
            <a:r>
              <a:rPr lang="en-US" sz="1600" dirty="0"/>
              <a:t>                            Associate Professor &amp; HOD</a:t>
            </a:r>
          </a:p>
          <a:p>
            <a:pPr marL="0" indent="0">
              <a:buNone/>
            </a:pPr>
            <a:r>
              <a:rPr lang="en-US" sz="1600" dirty="0"/>
              <a:t>                            Gastroenterology,  RMU</a:t>
            </a:r>
          </a:p>
        </p:txBody>
      </p:sp>
    </p:spTree>
    <p:extLst>
      <p:ext uri="{BB962C8B-B14F-4D97-AF65-F5344CB8AC3E}">
        <p14:creationId xmlns:p14="http://schemas.microsoft.com/office/powerpoint/2010/main" val="114239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4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Hepatitis E Prevention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000" dirty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Hepatitis E vaccine was just approved for use</a:t>
            </a:r>
          </a:p>
          <a:p>
            <a:pPr eaLnBrk="1" hangingPunct="1">
              <a:buNone/>
            </a:pPr>
            <a:r>
              <a:rPr lang="en-US" sz="2200" dirty="0">
                <a:cs typeface="Times New Roman" pitchFamily="18" charset="0"/>
              </a:rPr>
              <a:t> Good sanitation measures are essential for preventing environmental contamination.</a:t>
            </a:r>
          </a:p>
          <a:p>
            <a:pPr eaLnBrk="1" hangingPunct="1">
              <a:buNone/>
            </a:pPr>
            <a:endParaRPr lang="en-US" sz="2200" dirty="0"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sz="2200" dirty="0">
                <a:cs typeface="Times New Roman" pitchFamily="18" charset="0"/>
              </a:rPr>
              <a:t> Good personal hygiene is also essential for prevention and control </a:t>
            </a:r>
          </a:p>
          <a:p>
            <a:pPr eaLnBrk="1" hangingPunct="1">
              <a:buNone/>
            </a:pPr>
            <a:endParaRPr lang="en-US" sz="2800" dirty="0">
              <a:cs typeface="Times New Roman" pitchFamily="18" charset="0"/>
            </a:endParaRPr>
          </a:p>
          <a:p>
            <a:pPr lvl="1" eaLnBrk="1" hangingPunct="1">
              <a:buNone/>
            </a:pPr>
            <a:r>
              <a:rPr lang="en-US" sz="2400" dirty="0">
                <a:cs typeface="Times New Roman" pitchFamily="18" charset="0"/>
              </a:rPr>
              <a:t>        Hand washing with soap: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After using the bathroom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After changing a diaper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Before preparing and eating food  </a:t>
            </a:r>
          </a:p>
        </p:txBody>
      </p:sp>
    </p:spTree>
    <p:extLst>
      <p:ext uri="{BB962C8B-B14F-4D97-AF65-F5344CB8AC3E}">
        <p14:creationId xmlns:p14="http://schemas.microsoft.com/office/powerpoint/2010/main" val="186561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912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5285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</a:t>
            </a:r>
            <a:r>
              <a:rPr lang="en-US" sz="3200" dirty="0"/>
              <a:t>Chronic Hepatitis</a:t>
            </a:r>
          </a:p>
        </p:txBody>
      </p:sp>
    </p:spTree>
    <p:extLst>
      <p:ext uri="{BB962C8B-B14F-4D97-AF65-F5344CB8AC3E}">
        <p14:creationId xmlns:p14="http://schemas.microsoft.com/office/powerpoint/2010/main" val="771015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What Causes Cirrhosis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95400"/>
            <a:ext cx="91440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7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</a:t>
            </a:r>
            <a:r>
              <a:rPr lang="en-US" sz="3600" dirty="0"/>
              <a:t>HBV INFECTION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            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1844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      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  </a:t>
            </a:r>
          </a:p>
          <a:p>
            <a:pPr>
              <a:buNone/>
            </a:pPr>
            <a:r>
              <a:rPr lang="en-US" sz="2000" dirty="0"/>
              <a:t>         25 years old shopkeeper visited GI clinic with following investigations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                     </a:t>
            </a:r>
            <a:r>
              <a:rPr lang="en-US" sz="2400" b="1" dirty="0"/>
              <a:t>HBsAg  +</a:t>
            </a:r>
          </a:p>
          <a:p>
            <a:pPr>
              <a:buNone/>
            </a:pPr>
            <a:r>
              <a:rPr lang="en-US" sz="2400" dirty="0"/>
              <a:t>                            ALT      20IU/</a:t>
            </a:r>
          </a:p>
          <a:p>
            <a:pPr>
              <a:buNone/>
            </a:pPr>
            <a:r>
              <a:rPr lang="en-US" sz="2400" dirty="0"/>
              <a:t>                            USG(</a:t>
            </a:r>
            <a:r>
              <a:rPr lang="en-US" sz="2400" dirty="0" err="1"/>
              <a:t>Ab</a:t>
            </a:r>
            <a:r>
              <a:rPr lang="en-US" sz="2400" dirty="0"/>
              <a:t>)  normal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Q 1. What further investigations you will need for diagnosis?</a:t>
            </a:r>
          </a:p>
          <a:p>
            <a:pPr>
              <a:buNone/>
            </a:pPr>
            <a:r>
              <a:rPr lang="en-US" sz="2000" dirty="0"/>
              <a:t>                       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3992-8063-4007-819C-31F0D53D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001000" cy="1085088"/>
          </a:xfrm>
        </p:spPr>
        <p:txBody>
          <a:bodyPr>
            <a:normAutofit/>
          </a:bodyPr>
          <a:lstStyle/>
          <a:p>
            <a:r>
              <a:rPr lang="en-GB" sz="3200" dirty="0"/>
              <a:t>        Epidemiology and public health burden</a:t>
            </a:r>
            <a:endParaRPr lang="en-GB" sz="3200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D2FB9-F541-425C-A757-6EFCA4C43C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4597" y="5867400"/>
            <a:ext cx="7519403" cy="99060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</a:t>
            </a:r>
          </a:p>
          <a:p>
            <a:r>
              <a:rPr lang="en-GB" sz="1200" dirty="0"/>
              <a:t>                                                                                                                  1. 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92A91-E08E-4BFA-BD9E-015B8759E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40768"/>
            <a:ext cx="9144000" cy="5593432"/>
          </a:xfrm>
        </p:spPr>
        <p:txBody>
          <a:bodyPr/>
          <a:lstStyle/>
          <a:p>
            <a:r>
              <a:rPr lang="en-GB" sz="2400" dirty="0"/>
              <a:t>Worldwide ≈250 million chronic </a:t>
            </a:r>
            <a:r>
              <a:rPr lang="en-GB" sz="2400" dirty="0" err="1"/>
              <a:t>HBsAg</a:t>
            </a:r>
            <a:r>
              <a:rPr lang="en-GB" sz="2400" dirty="0"/>
              <a:t> carriers</a:t>
            </a:r>
            <a:r>
              <a:rPr lang="en-GB" sz="2400" baseline="30000" dirty="0"/>
              <a:t>.</a:t>
            </a:r>
          </a:p>
          <a:p>
            <a:r>
              <a:rPr lang="en-GB" sz="2400" dirty="0"/>
              <a:t>686,000 deaths from HBV-related liver disease and HCC in 2013</a:t>
            </a:r>
            <a:r>
              <a:rPr lang="en-GB" baseline="30000" dirty="0"/>
              <a:t>.</a:t>
            </a:r>
          </a:p>
          <a:p>
            <a:endParaRPr lang="en-GB" dirty="0"/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C21C5A5C-963B-420E-A54F-ED87FFB496DB}"/>
              </a:ext>
            </a:extLst>
          </p:cNvPr>
          <p:cNvGrpSpPr/>
          <p:nvPr/>
        </p:nvGrpSpPr>
        <p:grpSpPr>
          <a:xfrm>
            <a:off x="0" y="2220393"/>
            <a:ext cx="9144000" cy="4256607"/>
            <a:chOff x="309084" y="2118793"/>
            <a:chExt cx="8706305" cy="38679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A4F59D-480E-44BB-959F-D6087CF1C8C0}"/>
                </a:ext>
              </a:extLst>
            </p:cNvPr>
            <p:cNvSpPr/>
            <p:nvPr/>
          </p:nvSpPr>
          <p:spPr>
            <a:xfrm>
              <a:off x="309084" y="2118793"/>
              <a:ext cx="8706305" cy="3867937"/>
            </a:xfrm>
            <a:prstGeom prst="rect">
              <a:avLst/>
            </a:prstGeom>
            <a:solidFill>
              <a:srgbClr val="DEEA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544C68-7238-4290-8023-213FDD1FA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5027" t="19612" r="1536" b="22950"/>
            <a:stretch/>
          </p:blipFill>
          <p:spPr>
            <a:xfrm>
              <a:off x="1569979" y="2851311"/>
              <a:ext cx="5763126" cy="2882649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D9588B-909F-420F-A248-0D3FF87DADFF}"/>
                </a:ext>
              </a:extLst>
            </p:cNvPr>
            <p:cNvSpPr/>
            <p:nvPr/>
          </p:nvSpPr>
          <p:spPr>
            <a:xfrm>
              <a:off x="401713" y="4578055"/>
              <a:ext cx="2384098" cy="9421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36000" tIns="36000" rIns="36000" bIns="36000">
              <a:spAutoFit/>
            </a:bodyPr>
            <a:lstStyle/>
            <a:p>
              <a:r>
                <a:rPr lang="en-GB" sz="1200" b="1" dirty="0"/>
                <a:t>Increasing prevalence in some European countries:</a:t>
              </a:r>
              <a:r>
                <a:rPr lang="en-GB" sz="1200" b="1" baseline="30000" dirty="0"/>
                <a:t>5,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Migration from high endemic countries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38239-B1C0-480C-8FC7-3F8243BE46BB}"/>
                </a:ext>
              </a:extLst>
            </p:cNvPr>
            <p:cNvSpPr txBox="1"/>
            <p:nvPr/>
          </p:nvSpPr>
          <p:spPr>
            <a:xfrm>
              <a:off x="309084" y="2127489"/>
              <a:ext cx="3452406" cy="290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HBsAg prevalence, adults (19</a:t>
              </a:r>
              <a:r>
                <a:rPr lang="en-GB" sz="1200" b="1" dirty="0">
                  <a:sym typeface="Symbol" panose="05050102010706020507" pitchFamily="18" charset="2"/>
                </a:rPr>
                <a:t></a:t>
              </a:r>
              <a:r>
                <a:rPr lang="en-GB" sz="1200" b="1" dirty="0"/>
                <a:t>49 years), 2005</a:t>
              </a:r>
              <a:endParaRPr lang="en-GB" sz="1200" b="1" baseline="30000" dirty="0"/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A4B76A83-8FC6-4483-B112-0DE8D21F1259}"/>
                </a:ext>
              </a:extLst>
            </p:cNvPr>
            <p:cNvGrpSpPr/>
            <p:nvPr/>
          </p:nvGrpSpPr>
          <p:grpSpPr>
            <a:xfrm>
              <a:off x="443968" y="2348635"/>
              <a:ext cx="732337" cy="276999"/>
              <a:chOff x="374960" y="2357261"/>
              <a:chExt cx="732337" cy="27699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CD28F6-F9FA-4E47-8547-0E780977B0D9}"/>
                  </a:ext>
                </a:extLst>
              </p:cNvPr>
              <p:cNvSpPr/>
              <p:nvPr/>
            </p:nvSpPr>
            <p:spPr>
              <a:xfrm>
                <a:off x="374960" y="2457149"/>
                <a:ext cx="216000" cy="108000"/>
              </a:xfrm>
              <a:prstGeom prst="rect">
                <a:avLst/>
              </a:prstGeom>
              <a:solidFill>
                <a:srgbClr val="FFFFB9"/>
              </a:solidFill>
              <a:ln w="28575">
                <a:solidFill>
                  <a:srgbClr val="FFFF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530574-08FD-46A0-948F-137FC15BD1E1}"/>
                  </a:ext>
                </a:extLst>
              </p:cNvPr>
              <p:cNvSpPr txBox="1"/>
              <p:nvPr/>
            </p:nvSpPr>
            <p:spPr>
              <a:xfrm>
                <a:off x="611648" y="2357261"/>
                <a:ext cx="4956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&lt;2%</a:t>
                </a:r>
              </a:p>
            </p:txBody>
          </p:sp>
        </p:grp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44D4CDC4-8454-42F4-9DDA-5EDBE750A386}"/>
                </a:ext>
              </a:extLst>
            </p:cNvPr>
            <p:cNvGrpSpPr/>
            <p:nvPr/>
          </p:nvGrpSpPr>
          <p:grpSpPr>
            <a:xfrm>
              <a:off x="443968" y="2564662"/>
              <a:ext cx="841011" cy="290721"/>
              <a:chOff x="374960" y="2634295"/>
              <a:chExt cx="841011" cy="2907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330360-77C3-4993-A06D-0A372A188608}"/>
                  </a:ext>
                </a:extLst>
              </p:cNvPr>
              <p:cNvSpPr/>
              <p:nvPr/>
            </p:nvSpPr>
            <p:spPr>
              <a:xfrm>
                <a:off x="374960" y="2734183"/>
                <a:ext cx="216000" cy="10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04CAAE-E5AC-4995-AD7F-AEB6CE8B4D0D}"/>
                  </a:ext>
                </a:extLst>
              </p:cNvPr>
              <p:cNvSpPr txBox="1"/>
              <p:nvPr/>
            </p:nvSpPr>
            <p:spPr>
              <a:xfrm>
                <a:off x="611648" y="2634295"/>
                <a:ext cx="604323" cy="29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2</a:t>
                </a:r>
                <a:r>
                  <a:rPr lang="en-GB" sz="1200" dirty="0">
                    <a:sym typeface="Symbol" panose="05050102010706020507" pitchFamily="18" charset="2"/>
                  </a:rPr>
                  <a:t></a:t>
                </a:r>
                <a:r>
                  <a:rPr lang="en-GB" sz="1200" dirty="0"/>
                  <a:t>4%</a:t>
                </a:r>
              </a:p>
            </p:txBody>
          </p:sp>
        </p:grp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915FD123-2C89-4CD1-88EA-E06650139995}"/>
                </a:ext>
              </a:extLst>
            </p:cNvPr>
            <p:cNvGrpSpPr/>
            <p:nvPr/>
          </p:nvGrpSpPr>
          <p:grpSpPr>
            <a:xfrm>
              <a:off x="443968" y="2780689"/>
              <a:ext cx="841011" cy="290721"/>
              <a:chOff x="374960" y="2911329"/>
              <a:chExt cx="841011" cy="29072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76616C-9DE5-4EB1-95C1-963B1A3EB54F}"/>
                  </a:ext>
                </a:extLst>
              </p:cNvPr>
              <p:cNvSpPr/>
              <p:nvPr/>
            </p:nvSpPr>
            <p:spPr>
              <a:xfrm>
                <a:off x="374960" y="3011217"/>
                <a:ext cx="216000" cy="108000"/>
              </a:xfrm>
              <a:prstGeom prst="rect">
                <a:avLst/>
              </a:prstGeom>
              <a:solidFill>
                <a:srgbClr val="FFA402"/>
              </a:solidFill>
              <a:ln w="28575">
                <a:solidFill>
                  <a:srgbClr val="FFA4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6A3DFD-E6C1-43D4-BF71-DC8F7974F5F1}"/>
                  </a:ext>
                </a:extLst>
              </p:cNvPr>
              <p:cNvSpPr txBox="1"/>
              <p:nvPr/>
            </p:nvSpPr>
            <p:spPr>
              <a:xfrm>
                <a:off x="611648" y="2911329"/>
                <a:ext cx="604323" cy="29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5</a:t>
                </a:r>
                <a:r>
                  <a:rPr lang="en-GB" sz="1200" dirty="0">
                    <a:sym typeface="Symbol" panose="05050102010706020507" pitchFamily="18" charset="2"/>
                  </a:rPr>
                  <a:t></a:t>
                </a:r>
                <a:r>
                  <a:rPr lang="en-GB" sz="1200" dirty="0"/>
                  <a:t>7%</a:t>
                </a:r>
              </a:p>
            </p:txBody>
          </p:sp>
        </p:grpSp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7BF29F41-FB85-454D-8951-4ECE858395E7}"/>
                </a:ext>
              </a:extLst>
            </p:cNvPr>
            <p:cNvGrpSpPr/>
            <p:nvPr/>
          </p:nvGrpSpPr>
          <p:grpSpPr>
            <a:xfrm>
              <a:off x="443968" y="2996716"/>
              <a:ext cx="727528" cy="276999"/>
              <a:chOff x="374960" y="3176559"/>
              <a:chExt cx="727528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EAFD8A-98F0-4D3B-A393-A5338E1CC025}"/>
                  </a:ext>
                </a:extLst>
              </p:cNvPr>
              <p:cNvSpPr/>
              <p:nvPr/>
            </p:nvSpPr>
            <p:spPr>
              <a:xfrm>
                <a:off x="374960" y="3276447"/>
                <a:ext cx="216000" cy="108000"/>
              </a:xfrm>
              <a:prstGeom prst="rect">
                <a:avLst/>
              </a:prstGeom>
              <a:solidFill>
                <a:srgbClr val="FB0100"/>
              </a:solidFill>
              <a:ln w="28575">
                <a:solidFill>
                  <a:srgbClr val="FB0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C6940E-0BE8-4033-8779-9472E1399299}"/>
                  </a:ext>
                </a:extLst>
              </p:cNvPr>
              <p:cNvSpPr txBox="1"/>
              <p:nvPr/>
            </p:nvSpPr>
            <p:spPr>
              <a:xfrm>
                <a:off x="611648" y="3176559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≥8%</a:t>
                </a:r>
              </a:p>
            </p:txBody>
          </p: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E2C0666C-8E3B-4A2F-A1B0-65D3A716D643}"/>
                </a:ext>
              </a:extLst>
            </p:cNvPr>
            <p:cNvGrpSpPr/>
            <p:nvPr/>
          </p:nvGrpSpPr>
          <p:grpSpPr>
            <a:xfrm>
              <a:off x="443968" y="3212742"/>
              <a:ext cx="1317433" cy="261610"/>
              <a:chOff x="374960" y="3437021"/>
              <a:chExt cx="1317433" cy="26161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9EE9B7F-39B2-4915-8E82-1F24BE7EEBD9}"/>
                  </a:ext>
                </a:extLst>
              </p:cNvPr>
              <p:cNvSpPr/>
              <p:nvPr/>
            </p:nvSpPr>
            <p:spPr>
              <a:xfrm>
                <a:off x="374960" y="3521520"/>
                <a:ext cx="216000" cy="108000"/>
              </a:xfrm>
              <a:prstGeom prst="rect">
                <a:avLst/>
              </a:prstGeom>
              <a:solidFill>
                <a:srgbClr val="D0D0D0"/>
              </a:solidFill>
              <a:ln w="28575">
                <a:solidFill>
                  <a:srgbClr val="D0D0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2819AE-B288-45B8-BD9A-190A1BA6C711}"/>
                  </a:ext>
                </a:extLst>
              </p:cNvPr>
              <p:cNvSpPr txBox="1"/>
              <p:nvPr/>
            </p:nvSpPr>
            <p:spPr>
              <a:xfrm>
                <a:off x="611648" y="3437021"/>
                <a:ext cx="108074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/>
                  <a:t>Not applicable</a:t>
                </a:r>
              </a:p>
            </p:txBody>
          </p:sp>
        </p:grp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9113DD5-4644-4C9B-93E0-B1D4287D970B}"/>
                </a:ext>
              </a:extLst>
            </p:cNvPr>
            <p:cNvSpPr/>
            <p:nvPr/>
          </p:nvSpPr>
          <p:spPr>
            <a:xfrm>
              <a:off x="6945113" y="2203843"/>
              <a:ext cx="2025374" cy="20147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36000" tIns="36000" rIns="36000" bIns="36000">
              <a:noAutofit/>
            </a:bodyPr>
            <a:lstStyle/>
            <a:p>
              <a:r>
                <a:rPr lang="en-GB" sz="1200" b="1" dirty="0"/>
                <a:t>Decreasing prevalence in some endemic countries, e.g. Taiwan</a:t>
              </a:r>
              <a:endParaRPr lang="en-GB" sz="1200" b="1" baseline="30000" dirty="0"/>
            </a:p>
            <a:p>
              <a:r>
                <a:rPr lang="en-GB" sz="1200" dirty="0"/>
                <a:t>Possible reasons: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Improved socioeconomic status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Vaccination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Effective treatments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681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A06C21-887C-42F9-9C54-41431A29F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76464"/>
              </p:ext>
            </p:extLst>
          </p:nvPr>
        </p:nvGraphicFramePr>
        <p:xfrm>
          <a:off x="1" y="2138824"/>
          <a:ext cx="9143998" cy="433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341">
                  <a:extLst>
                    <a:ext uri="{9D8B030D-6E8A-4147-A177-3AD203B41FA5}">
                      <a16:colId xmlns:a16="http://schemas.microsoft.com/office/drawing/2014/main" val="1547205102"/>
                    </a:ext>
                  </a:extLst>
                </a:gridCol>
                <a:gridCol w="1536341">
                  <a:extLst>
                    <a:ext uri="{9D8B030D-6E8A-4147-A177-3AD203B41FA5}">
                      <a16:colId xmlns:a16="http://schemas.microsoft.com/office/drawing/2014/main" val="71944119"/>
                    </a:ext>
                  </a:extLst>
                </a:gridCol>
                <a:gridCol w="1536343">
                  <a:extLst>
                    <a:ext uri="{9D8B030D-6E8A-4147-A177-3AD203B41FA5}">
                      <a16:colId xmlns:a16="http://schemas.microsoft.com/office/drawing/2014/main" val="4118555555"/>
                    </a:ext>
                  </a:extLst>
                </a:gridCol>
                <a:gridCol w="1536341">
                  <a:extLst>
                    <a:ext uri="{9D8B030D-6E8A-4147-A177-3AD203B41FA5}">
                      <a16:colId xmlns:a16="http://schemas.microsoft.com/office/drawing/2014/main" val="1300414207"/>
                    </a:ext>
                  </a:extLst>
                </a:gridCol>
              </a:tblGrid>
              <a:tr h="396998">
                <a:tc rowSpan="3">
                  <a:txBody>
                    <a:bodyPr/>
                    <a:lstStyle/>
                    <a:p>
                      <a:endParaRPr lang="es-E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positive</a:t>
                      </a:r>
                    </a:p>
                  </a:txBody>
                  <a:tcPr anchor="b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s-E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36000" marR="36000" anchor="b">
                    <a:lnL w="9525" cap="flat" cmpd="sng" algn="ctr">
                      <a:solidFill>
                        <a:srgbClr val="6693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s-E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36000" marR="360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s-E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36000" marR="360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s-E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36000" marR="360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s-E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marL="36000" marR="360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93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5556"/>
                  </a:ext>
                </a:extLst>
              </a:tr>
              <a:tr h="620371">
                <a:tc vMerge="1">
                  <a:txBody>
                    <a:bodyPr/>
                    <a:lstStyle/>
                    <a:p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HBV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</a:t>
                      </a:r>
                      <a:endParaRPr lang="es-ES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b">
                    <a:lnL w="9525" cap="flat" cmpd="sng" algn="ctr">
                      <a:solidFill>
                        <a:srgbClr val="6693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hepatitis B</a:t>
                      </a:r>
                      <a:endParaRPr lang="es-ES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HBV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</a:t>
                      </a:r>
                      <a:endParaRPr lang="es-ES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hepatitis B</a:t>
                      </a:r>
                      <a:endParaRPr lang="es-ES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Resolved HBV </a:t>
                      </a:r>
                      <a:r>
                        <a:rPr lang="es-ES" sz="14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</a:t>
                      </a:r>
                      <a:endParaRPr lang="es-ES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93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371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HBsAg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High/</a:t>
                      </a:r>
                      <a:b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40305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r>
                        <a:rPr lang="ca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HBV DNA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</a:t>
                      </a:r>
                      <a:r>
                        <a:rPr lang="ca-E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IU/mL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ca-E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–10</a:t>
                      </a:r>
                      <a:r>
                        <a:rPr lang="ca-E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IU/mL 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&lt;2,000 IU/mL*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&gt;2,000 IU/mL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 </a:t>
                      </a:r>
                      <a:r>
                        <a:rPr lang="ca-E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IU/mL</a:t>
                      </a:r>
                      <a:r>
                        <a:rPr lang="ca-E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s-ES" sz="14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r>
                        <a:rPr lang="ca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r>
                        <a:rPr lang="ca-E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00948"/>
                  </a:ext>
                </a:extLst>
              </a:tr>
              <a:tr h="620371">
                <a:tc>
                  <a:txBody>
                    <a:bodyPr/>
                    <a:lstStyle/>
                    <a:p>
                      <a:r>
                        <a:rPr lang="ca-E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</a:t>
                      </a:r>
                      <a:r>
                        <a:rPr lang="ca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None/minimal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Moderate/</a:t>
                      </a:r>
                      <a:b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Moderate/</a:t>
                      </a:r>
                      <a:b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GB" sz="1400" baseline="30000" dirty="0"/>
                        <a:t>§</a:t>
                      </a:r>
                      <a:endParaRPr lang="es-ES" sz="14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90587"/>
                  </a:ext>
                </a:extLst>
              </a:tr>
              <a:tr h="620371">
                <a:tc>
                  <a:txBody>
                    <a:bodyPr/>
                    <a:lstStyle/>
                    <a:p>
                      <a:r>
                        <a:rPr lang="ca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r>
                        <a:rPr lang="ca-E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terminology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tolerant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</a:t>
                      </a:r>
                      <a:r>
                        <a:rPr lang="ca-E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reactive </a:t>
                      </a:r>
                      <a:br>
                        <a:rPr lang="ca-E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-E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 positive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active </a:t>
                      </a:r>
                      <a:r>
                        <a:rPr lang="ca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carrier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 negative chronic hepatitis</a:t>
                      </a:r>
                      <a:endParaRPr lang="es-ES" sz="14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HBsAg negative</a:t>
                      </a:r>
                      <a:b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/anti-HBc positive </a:t>
                      </a:r>
                      <a:endParaRPr lang="es-ES" sz="14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537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8062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138824"/>
            <a:ext cx="1447800" cy="1442576"/>
          </a:xfrm>
          <a:prstGeom prst="rect">
            <a:avLst/>
          </a:prstGeom>
          <a:solidFill>
            <a:schemeClr val="tx2">
              <a:alpha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17878-6790-4858-84A1-6AAE5931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856488"/>
          </a:xfrm>
        </p:spPr>
        <p:txBody>
          <a:bodyPr>
            <a:noAutofit/>
          </a:bodyPr>
          <a:lstStyle/>
          <a:p>
            <a:r>
              <a:rPr lang="en-GB" sz="3200" dirty="0"/>
              <a:t>       New nomenclature for chronic phases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9934C-B796-41E9-85EA-8CB71BA96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221309"/>
            <a:ext cx="9139075" cy="635612"/>
          </a:xfrm>
        </p:spPr>
        <p:txBody>
          <a:bodyPr/>
          <a:lstStyle/>
          <a:p>
            <a:r>
              <a:rPr lang="it-IT" kern="0" dirty="0">
                <a:solidFill>
                  <a:srgbClr val="000000"/>
                </a:solidFill>
              </a:rPr>
              <a:t>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9DDC66-1F28-4F08-99DE-0FCAF5B7A3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natural history of chronic HBV infection has been schematically divided into ﬁve phases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BB2D499D-0586-45A6-83C5-EF4CD9C6E66E}"/>
              </a:ext>
            </a:extLst>
          </p:cNvPr>
          <p:cNvSpPr txBox="1"/>
          <p:nvPr/>
        </p:nvSpPr>
        <p:spPr>
          <a:xfrm>
            <a:off x="-108046" y="2816819"/>
            <a:ext cx="15558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HBV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1" y="2176911"/>
            <a:ext cx="1295400" cy="639908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hepatitis B</a:t>
            </a:r>
          </a:p>
        </p:txBody>
      </p:sp>
    </p:spTree>
    <p:extLst>
      <p:ext uri="{BB962C8B-B14F-4D97-AF65-F5344CB8AC3E}">
        <p14:creationId xmlns:p14="http://schemas.microsoft.com/office/powerpoint/2010/main" val="134238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F8EA3A1-8E65-5C46-4BFC-550B61693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878" y="457200"/>
            <a:ext cx="7436922" cy="1600200"/>
          </a:xfrm>
        </p:spPr>
        <p:txBody>
          <a:bodyPr>
            <a:normAutofit fontScale="90000"/>
          </a:bodyPr>
          <a:lstStyle/>
          <a:p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b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</a:br>
            <a:r>
              <a:rPr lang="en-US" altLang="en-US" sz="2700" b="1" dirty="0">
                <a:solidFill>
                  <a:srgbClr val="01153E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3100" b="1" dirty="0">
                <a:solidFill>
                  <a:schemeClr val="tx1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267EB-3B7A-2FE9-0713-A4A6B18F0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59894"/>
              </p:ext>
            </p:extLst>
          </p:nvPr>
        </p:nvGraphicFramePr>
        <p:xfrm>
          <a:off x="-1" y="1600201"/>
          <a:ext cx="6804561" cy="5403977"/>
        </p:xfrm>
        <a:graphic>
          <a:graphicData uri="http://schemas.openxmlformats.org/drawingml/2006/table">
            <a:tbl>
              <a:tblPr/>
              <a:tblGrid>
                <a:gridCol w="680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2111">
                <a:tc>
                  <a:txBody>
                    <a:bodyPr/>
                    <a:lstStyle>
                      <a:lvl1pPr marL="236538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Best possible patient care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center of excellence in Medical Education, using evidence-based training techniques for development of highly competent health professionals, who are lifelong experiential learner and are socially accountable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89">
                <a:tc>
                  <a:txBody>
                    <a:bodyPr/>
                    <a:lstStyle/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62804"/>
                  </a:ext>
                </a:extLst>
              </a:tr>
            </a:tbl>
          </a:graphicData>
        </a:graphic>
      </p:graphicFrame>
      <p:pic>
        <p:nvPicPr>
          <p:cNvPr id="20488" name="image3.png">
            <a:extLst>
              <a:ext uri="{FF2B5EF4-FFF2-40B4-BE49-F238E27FC236}">
                <a16:creationId xmlns:a16="http://schemas.microsoft.com/office/drawing/2014/main" id="{48A897F5-C8CF-A7F3-46C9-A8F10CA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61" y="1600200"/>
            <a:ext cx="227115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437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5937-DA54-4A68-B372-C5A84B96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8600"/>
            <a:ext cx="8305800" cy="1371600"/>
          </a:xfrm>
        </p:spPr>
        <p:txBody>
          <a:bodyPr>
            <a:noAutofit/>
          </a:bodyPr>
          <a:lstStyle/>
          <a:p>
            <a:r>
              <a:rPr lang="en-US" sz="3600" dirty="0"/>
              <a:t>               </a:t>
            </a:r>
            <a:r>
              <a:rPr lang="en-US" sz="3200" dirty="0"/>
              <a:t>Goals and endpoints of therapy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C9EAF-D352-4220-B53A-B9E8CE429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136640"/>
            <a:ext cx="9139075" cy="720281"/>
          </a:xfrm>
        </p:spPr>
        <p:txBody>
          <a:bodyPr/>
          <a:lstStyle/>
          <a:p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091CD-96A0-4142-894C-B8771B219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143000"/>
            <a:ext cx="85068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Goals</a:t>
            </a:r>
          </a:p>
          <a:p>
            <a:r>
              <a:rPr lang="en-GB" dirty="0"/>
              <a:t>Improve survival and quality of life by preventing disease progression and HCC.</a:t>
            </a:r>
          </a:p>
          <a:p>
            <a:r>
              <a:rPr lang="en-GB" dirty="0"/>
              <a:t>Prevent mother-to-child transmission, hepatitis B reactivation , prevent and treat HBV-associated extrahepatic manifestations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3CD40A-6177-4B17-9906-EC7ADE5A5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9785"/>
              </p:ext>
            </p:extLst>
          </p:nvPr>
        </p:nvGraphicFramePr>
        <p:xfrm>
          <a:off x="-2" y="3048000"/>
          <a:ext cx="914400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377">
                <a:tc gridSpan="3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 endpoint</a:t>
                      </a:r>
                      <a:r>
                        <a:rPr kumimoji="0" lang="it-IT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Induction of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long-term suppression of HBV DNA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Valuable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endpoint</a:t>
                      </a:r>
                      <a:endParaRPr kumimoji="0" lang="en-US" sz="14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Induction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loss (±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anti-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HBe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seroconversion)</a:t>
                      </a:r>
                      <a:br>
                        <a:rPr kumimoji="0" lang="it-IT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HBeAg-positive patients with chronic hepatitis B*</a:t>
                      </a:r>
                      <a:endParaRPr kumimoji="0" lang="en-US" sz="14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endpoint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 normalization (biochemical response)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kumimoji="0" lang="it-IT" sz="140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endpoint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HBsAg loss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kumimoji="0" lang="en-US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anti-HBs seroconversion)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kumimoji="0" lang="en-US" sz="14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282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90600"/>
          </a:xfrm>
        </p:spPr>
        <p:txBody>
          <a:bodyPr>
            <a:normAutofit/>
          </a:bodyPr>
          <a:lstStyle/>
          <a:p>
            <a:r>
              <a:rPr lang="en-GB" sz="3200" dirty="0"/>
              <a:t>           Indications for treatment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25" y="6116320"/>
            <a:ext cx="9139075" cy="740601"/>
          </a:xfrm>
        </p:spPr>
        <p:txBody>
          <a:bodyPr/>
          <a:lstStyle/>
          <a:p>
            <a:endParaRPr lang="en-GB" sz="1200" dirty="0"/>
          </a:p>
          <a:p>
            <a:r>
              <a:rPr lang="en-GB" sz="1200" dirty="0"/>
              <a:t>                                                                                                                                                                 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506800" cy="1168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/>
              <a:t>Primarily based on the combination of 3 criteria</a:t>
            </a:r>
          </a:p>
          <a:p>
            <a:pPr lvl="1"/>
            <a:r>
              <a:rPr lang="en-GB" sz="2000" dirty="0"/>
              <a:t>HBV DNA, serum ALT and severity of liver disease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FFB9D02-FCB8-4E4D-8C5F-4AE0A9CCA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19642"/>
              </p:ext>
            </p:extLst>
          </p:nvPr>
        </p:nvGraphicFramePr>
        <p:xfrm>
          <a:off x="0" y="1981197"/>
          <a:ext cx="9144000" cy="4875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419">
                <a:tc gridSpan="3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be treated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-positive or -negative chronic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hepatitis B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9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cirrhosis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any detectable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HBV DNA, regardless of ALT level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HBV DNA &gt;20,000 IU/mL and ALT &gt;2x ULN,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regardless of severity of histological lesions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9149">
                <a:tc>
                  <a:txBody>
                    <a:bodyPr/>
                    <a:lstStyle/>
                    <a:p>
                      <a:pPr marL="0" indent="0" defTabSz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+mj-lt"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be treated </a:t>
                      </a:r>
                    </a:p>
                    <a:p>
                      <a:pPr marL="285750" indent="-285750" defTabSz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atients with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-positive chronic HBV infection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 years old,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regardless of severity of liver histological lesions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84347"/>
                  </a:ext>
                </a:extLst>
              </a:tr>
              <a:tr h="995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treated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atients with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-positive or -negative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HBV infection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family history of HCC or cirrhosis and extrahepatic manifestations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kumimoji="0" lang="en-US" sz="14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27756"/>
                  </a:ext>
                </a:extLst>
              </a:tr>
            </a:tbl>
          </a:graphicData>
        </a:graphic>
      </p:graphicFrame>
      <p:grpSp>
        <p:nvGrpSpPr>
          <p:cNvPr id="5" name="Group 21">
            <a:extLst>
              <a:ext uri="{FF2B5EF4-FFF2-40B4-BE49-F238E27FC236}">
                <a16:creationId xmlns:a16="http://schemas.microsoft.com/office/drawing/2014/main" id="{2B1A3269-BB56-4B12-B6F0-ACA5E679DD5E}"/>
              </a:ext>
            </a:extLst>
          </p:cNvPr>
          <p:cNvGrpSpPr/>
          <p:nvPr/>
        </p:nvGrpSpPr>
        <p:grpSpPr>
          <a:xfrm>
            <a:off x="5450582" y="2133600"/>
            <a:ext cx="3830734" cy="276999"/>
            <a:chOff x="4262958" y="3212976"/>
            <a:chExt cx="3830734" cy="276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DA7BAC-FBF8-4AF4-A0E9-81A8F228FA77}"/>
                </a:ext>
              </a:extLst>
            </p:cNvPr>
            <p:cNvSpPr/>
            <p:nvPr/>
          </p:nvSpPr>
          <p:spPr>
            <a:xfrm>
              <a:off x="4262958" y="3279475"/>
              <a:ext cx="144000" cy="144000"/>
            </a:xfrm>
            <a:prstGeom prst="rect">
              <a:avLst/>
            </a:prstGeom>
            <a:solidFill>
              <a:srgbClr val="7DCBEC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B0CA6E-7AF1-4C61-A815-8C9D93BEE161}"/>
                </a:ext>
              </a:extLst>
            </p:cNvPr>
            <p:cNvSpPr/>
            <p:nvPr/>
          </p:nvSpPr>
          <p:spPr>
            <a:xfrm>
              <a:off x="6051376" y="3289176"/>
              <a:ext cx="144000" cy="144000"/>
            </a:xfrm>
            <a:prstGeom prst="rect">
              <a:avLst/>
            </a:prstGeom>
            <a:solidFill>
              <a:srgbClr val="BEE5F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90AA43-1F40-4763-819B-340B1374CA14}"/>
                </a:ext>
              </a:extLst>
            </p:cNvPr>
            <p:cNvSpPr txBox="1"/>
            <p:nvPr/>
          </p:nvSpPr>
          <p:spPr>
            <a:xfrm>
              <a:off x="4406957" y="3212976"/>
              <a:ext cx="1438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Grade of evidence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D6311E-3BDA-4E9B-93DD-5BC6917BD536}"/>
                </a:ext>
              </a:extLst>
            </p:cNvPr>
            <p:cNvSpPr txBox="1"/>
            <p:nvPr/>
          </p:nvSpPr>
          <p:spPr>
            <a:xfrm>
              <a:off x="6127576" y="3212976"/>
              <a:ext cx="1966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Grade of recommendation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336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        Monitoring of patients currently not treated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1478632"/>
          </a:xfrm>
        </p:spPr>
        <p:txBody>
          <a:bodyPr/>
          <a:lstStyle/>
          <a:p>
            <a:pPr>
              <a:buNone/>
            </a:pPr>
            <a:r>
              <a:rPr lang="en-GB" dirty="0"/>
              <a:t> Patients with no current indication of antiviral therapy should </a:t>
            </a:r>
            <a:br>
              <a:rPr lang="en-GB" dirty="0"/>
            </a:br>
            <a:r>
              <a:rPr lang="en-GB" dirty="0"/>
              <a:t>be monitored</a:t>
            </a:r>
          </a:p>
          <a:p>
            <a:pPr lvl="1"/>
            <a:r>
              <a:rPr lang="en-GB" dirty="0"/>
              <a:t>Periodical assessments of serum ALT, HBV DNA and non-invasive </a:t>
            </a:r>
            <a:br>
              <a:rPr lang="en-GB" dirty="0"/>
            </a:br>
            <a:r>
              <a:rPr lang="en-GB" dirty="0"/>
              <a:t>markers for liver fibrosis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938B8B9-18E5-4175-B2A4-E11524F9C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74858"/>
              </p:ext>
            </p:extLst>
          </p:nvPr>
        </p:nvGraphicFramePr>
        <p:xfrm>
          <a:off x="-1" y="2938656"/>
          <a:ext cx="9144001" cy="3497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213">
                <a:tc gridSpan="3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/>
                        </a:rPr>
                        <a:t>Follow-up at l</a:t>
                      </a:r>
                      <a:r>
                        <a:rPr lang="it-IT" sz="1600" b="1" dirty="0">
                          <a:solidFill>
                            <a:schemeClr val="tx2"/>
                          </a:solidFill>
                          <a:latin typeface="Arial"/>
                        </a:rPr>
                        <a:t>east every 3–6 months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</a:rPr>
                        <a:t>HBeAg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</a:rPr>
                        <a:t>-positive chronic HBV infection, &lt;30 years old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/>
                        </a:rPr>
                        <a:t>Follow-up at l</a:t>
                      </a:r>
                      <a:r>
                        <a:rPr lang="it-IT" sz="1600" b="1" dirty="0">
                          <a:solidFill>
                            <a:schemeClr val="tx2"/>
                          </a:solidFill>
                          <a:latin typeface="Arial"/>
                        </a:rPr>
                        <a:t>east every 6–12 months 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</a:rPr>
                        <a:t>HBeAg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</a:rPr>
                        <a:t>-negative chronic HBV infection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/>
                        </a:rPr>
                        <a:t> and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</a:rPr>
                        <a:t> serum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</a:rPr>
                        <a:t>HBV DNA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</a:rPr>
                        <a:t>&lt;2,000 IU/ml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/>
                        </a:rPr>
                        <a:t>Follow-up every 3 months for the first year and every </a:t>
                      </a:r>
                      <a:r>
                        <a:rPr lang="it-IT" sz="1600" b="1" dirty="0">
                          <a:solidFill>
                            <a:schemeClr val="tx2"/>
                          </a:solidFill>
                          <a:latin typeface="Arial"/>
                        </a:rPr>
                        <a:t>6 months thereafter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</a:rPr>
                        <a:t>HBeAg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</a:rPr>
                        <a:t>-negative chronic HBV infection, serum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</a:rPr>
                        <a:t>HBV DNA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</a:rPr>
                        <a:t>≥2,000 IU/ml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14">
            <a:extLst>
              <a:ext uri="{FF2B5EF4-FFF2-40B4-BE49-F238E27FC236}">
                <a16:creationId xmlns:a16="http://schemas.microsoft.com/office/drawing/2014/main" id="{7AB4F728-FBDC-485F-854A-70D6194DAD9E}"/>
              </a:ext>
            </a:extLst>
          </p:cNvPr>
          <p:cNvGrpSpPr/>
          <p:nvPr/>
        </p:nvGrpSpPr>
        <p:grpSpPr>
          <a:xfrm>
            <a:off x="4483159" y="2938656"/>
            <a:ext cx="4664020" cy="276999"/>
            <a:chOff x="4406957" y="3212976"/>
            <a:chExt cx="4664020" cy="276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0D4548-B4B8-4BBF-9118-721D5248161E}"/>
                </a:ext>
              </a:extLst>
            </p:cNvPr>
            <p:cNvSpPr/>
            <p:nvPr/>
          </p:nvSpPr>
          <p:spPr>
            <a:xfrm>
              <a:off x="4876798" y="3246120"/>
              <a:ext cx="144000" cy="144000"/>
            </a:xfrm>
            <a:prstGeom prst="rect">
              <a:avLst/>
            </a:prstGeom>
            <a:solidFill>
              <a:srgbClr val="7DCBEC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B2E660-14BB-4AC3-BE9F-3292F4376BD7}"/>
                </a:ext>
              </a:extLst>
            </p:cNvPr>
            <p:cNvSpPr/>
            <p:nvPr/>
          </p:nvSpPr>
          <p:spPr>
            <a:xfrm>
              <a:off x="6857998" y="3322320"/>
              <a:ext cx="144000" cy="144000"/>
            </a:xfrm>
            <a:prstGeom prst="rect">
              <a:avLst/>
            </a:prstGeom>
            <a:solidFill>
              <a:srgbClr val="BEE5F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361B57-8B0A-4D2E-B6A6-D9DA4BD241C4}"/>
                </a:ext>
              </a:extLst>
            </p:cNvPr>
            <p:cNvSpPr txBox="1"/>
            <p:nvPr/>
          </p:nvSpPr>
          <p:spPr>
            <a:xfrm>
              <a:off x="4406957" y="3212976"/>
              <a:ext cx="2135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                    Grade of evidence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4712EE-CB0B-48A5-8E21-066BA27F725F}"/>
                </a:ext>
              </a:extLst>
            </p:cNvPr>
            <p:cNvSpPr txBox="1"/>
            <p:nvPr/>
          </p:nvSpPr>
          <p:spPr>
            <a:xfrm>
              <a:off x="5989171" y="3212976"/>
              <a:ext cx="3081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                              Grade of recommendation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859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AF37-FC07-4165-AD25-D10396C8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/>
              <a:t>Current treatment strategies for Chronic HBV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C60E2-D5CA-4A84-A5F5-6000F7D0A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7000"/>
            <a:ext cx="9139075" cy="379921"/>
          </a:xfrm>
        </p:spPr>
        <p:txBody>
          <a:bodyPr/>
          <a:lstStyle/>
          <a:p>
            <a:r>
              <a:rPr lang="en-GB" dirty="0"/>
              <a:t>                           </a:t>
            </a:r>
            <a:br>
              <a:rPr lang="en-GB" dirty="0"/>
            </a:br>
            <a:r>
              <a:rPr lang="en-GB" dirty="0"/>
              <a:t>                     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B7B0D9-AEB1-4600-91E5-30E9EC719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10457"/>
              </p:ext>
            </p:extLst>
          </p:nvPr>
        </p:nvGraphicFramePr>
        <p:xfrm>
          <a:off x="0" y="1600197"/>
          <a:ext cx="9144000" cy="487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2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Features</a:t>
                      </a:r>
                    </a:p>
                  </a:txBody>
                  <a:tcPr marL="36000" marR="36000" marT="28800" marB="2880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PegIFN</a:t>
                      </a:r>
                      <a:r>
                        <a:rPr lang="el-G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ETV, TDF, TAF</a:t>
                      </a:r>
                    </a:p>
                  </a:txBody>
                  <a:tcPr marL="36000" marR="36000" marT="28800" marB="2880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Route of administration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Subcutaneous injections</a:t>
                      </a:r>
                    </a:p>
                  </a:txBody>
                  <a:tcPr marL="36000" marR="36000" marT="28800" marB="2880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Oral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Treatment duration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48 weeks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Long-term until HBsAg loss*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Tolerability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7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Long-term safety concerns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Very rarely persistence of </a:t>
                      </a:r>
                      <a:b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on-treatment AEs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+mj-lt"/>
                        </a:rPr>
                        <a:t>†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Probably not</a:t>
                      </a:r>
                      <a:r>
                        <a:rPr lang="en-GB" sz="1400" baseline="30000" dirty="0">
                          <a:latin typeface="+mj-lt"/>
                          <a:cs typeface="Arial" panose="020B0604020202020204" pitchFamily="34" charset="0"/>
                        </a:rPr>
                        <a:t>‡</a:t>
                      </a:r>
                      <a:endParaRPr lang="en-GB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53823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Contraindications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n-GB" sz="1400" baseline="30000" dirty="0">
                          <a:latin typeface="+mj-lt"/>
                          <a:cs typeface="Arial" panose="020B0604020202020204" pitchFamily="34" charset="0"/>
                        </a:rPr>
                        <a:t>§</a:t>
                      </a:r>
                      <a:endParaRPr lang="en-GB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‖</a:t>
                      </a:r>
                      <a:endParaRPr lang="en-GB" sz="1400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476"/>
                  </a:ext>
                </a:extLst>
              </a:tr>
              <a:tr h="539757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Strategy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Induction of a long-term immune control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Inhibition of viral replication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46340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Level of viral suppression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Universally high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80447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Effect on HBeAg loss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Moderate</a:t>
                      </a:r>
                      <a:r>
                        <a:rPr lang="en-GB" sz="1400" baseline="30000" dirty="0">
                          <a:latin typeface="+mj-lt"/>
                          <a:cs typeface="Arial" panose="020B0604020202020204" pitchFamily="34" charset="0"/>
                        </a:rPr>
                        <a:t>¶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Low in first year, moderate over long term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12891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Effect on HBsAg levels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Variable</a:t>
                      </a:r>
                      <a:r>
                        <a:rPr lang="en-GB" sz="1400" baseline="30000" dirty="0">
                          <a:latin typeface="+mj-lt"/>
                          <a:cs typeface="Arial" panose="020B0604020202020204" pitchFamily="34" charset="0"/>
                        </a:rPr>
                        <a:t>¶</a:t>
                      </a:r>
                      <a:endParaRPr lang="en-GB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Low**</a:t>
                      </a:r>
                      <a:endParaRPr lang="en-GB" sz="1400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45779"/>
                  </a:ext>
                </a:extLst>
              </a:tr>
              <a:tr h="77753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Risk of relapse after treatment cessation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Low for those with sustained response 6–12 months after therapy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Moderate if consolidation treatment provided after HBeAg seroconversion. High for </a:t>
                      </a:r>
                      <a:r>
                        <a:rPr lang="en-GB" sz="1400" dirty="0" err="1">
                          <a:latin typeface="+mj-lt"/>
                          <a:cs typeface="Arial" panose="020B0604020202020204" pitchFamily="34" charset="0"/>
                        </a:rPr>
                        <a:t>HBeAg</a:t>
                      </a:r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-negative disease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23578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Early stopping rules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21128"/>
                  </a:ext>
                </a:extLst>
              </a:tr>
              <a:tr h="30197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Risk of viral resistance</a:t>
                      </a:r>
                    </a:p>
                  </a:txBody>
                  <a:tcPr marL="36000" marR="36000" marT="28800" marB="288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  <a:cs typeface="Arial" panose="020B0604020202020204" pitchFamily="34" charset="0"/>
                        </a:rPr>
                        <a:t>Minimal to none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+mj-lt"/>
                        </a:rPr>
                        <a:t>††</a:t>
                      </a:r>
                      <a:endParaRPr lang="en-GB" sz="1400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336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AF37-FC07-4165-AD25-D10396C8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305188"/>
          </a:xfrm>
        </p:spPr>
        <p:txBody>
          <a:bodyPr>
            <a:normAutofit/>
          </a:bodyPr>
          <a:lstStyle/>
          <a:p>
            <a:r>
              <a:rPr lang="en-GB" sz="3200" dirty="0"/>
              <a:t>Definitions of response to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C60E2-D5CA-4A84-A5F5-6000F7D0A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7A8811-3971-42C1-BAF2-E9C588711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853399"/>
              </p:ext>
            </p:extLst>
          </p:nvPr>
        </p:nvGraphicFramePr>
        <p:xfrm>
          <a:off x="0" y="1676401"/>
          <a:ext cx="9143999" cy="4809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9371">
                  <a:extLst>
                    <a:ext uri="{9D8B030D-6E8A-4147-A177-3AD203B41FA5}">
                      <a16:colId xmlns:a16="http://schemas.microsoft.com/office/drawing/2014/main" val="1547205102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therapy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PegIFN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 therapy</a:t>
                      </a:r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Virological 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(on-treatment)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Response: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HBV DNA &lt;10 IU/ml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 non-response:</a:t>
                      </a:r>
                      <a:r>
                        <a:rPr lang="en-GB" sz="14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 log</a:t>
                      </a:r>
                      <a:r>
                        <a:rPr lang="en-GB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decrease in HBV DNA after 3 months of therapy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response: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HBV DNA decreased by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 log</a:t>
                      </a:r>
                      <a:r>
                        <a:rPr lang="en-GB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still detectable after ≥12 months of therapy in compliant patients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Breakthrough: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HBV DNA increase of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 log</a:t>
                      </a:r>
                      <a:r>
                        <a:rPr lang="en-GB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above on-therapy nadir</a:t>
                      </a:r>
                    </a:p>
                  </a:txBody>
                  <a:tcPr marR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Response: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HBV DNA &lt;2,000 IU/ml</a:t>
                      </a:r>
                    </a:p>
                  </a:txBody>
                  <a:tcPr marR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40305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Virological 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(off-treatment)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Sustained response: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HBV DNA &lt;2,000 IU/ml for ≥12 months after end of therapy</a:t>
                      </a:r>
                    </a:p>
                  </a:txBody>
                  <a:tcPr marR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1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Serological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HBeAg loss and development of anti-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HBsAg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loss and development of anti-HBs</a:t>
                      </a:r>
                    </a:p>
                  </a:txBody>
                  <a:tcPr marR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R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Biochemical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normalization</a:t>
                      </a:r>
                      <a:r>
                        <a:rPr lang="en-GB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(confirmed by ALT determination at least every 3 months for at least 1 year post-treatment)</a:t>
                      </a:r>
                    </a:p>
                  </a:txBody>
                  <a:tcPr marR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R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00948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Histological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in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necroinﬂammatory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activity</a:t>
                      </a:r>
                      <a:r>
                        <a:rPr lang="en-GB" sz="1400" baseline="30000" dirty="0"/>
                        <a:t>†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worsening in ﬁbrosis compared with pre-treatment histological ﬁndings</a:t>
                      </a:r>
                    </a:p>
                  </a:txBody>
                  <a:tcPr marR="0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R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9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366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 Discontinuation of NA treatment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7973400" cy="1066800"/>
          </a:xfrm>
        </p:spPr>
        <p:txBody>
          <a:bodyPr/>
          <a:lstStyle/>
          <a:p>
            <a:pPr>
              <a:buNone/>
            </a:pPr>
            <a:r>
              <a:rPr lang="en-GB" sz="2400" dirty="0"/>
              <a:t>Long-term therapy with NAs is usually required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HBV eradication is not usually achieved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581AF7F-9517-425D-83A2-C83A79622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03213"/>
              </p:ext>
            </p:extLst>
          </p:nvPr>
        </p:nvGraphicFramePr>
        <p:xfrm>
          <a:off x="-1" y="2590800"/>
          <a:ext cx="9144001" cy="373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063">
                <a:tc gridSpan="3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A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/>
                        </a:rPr>
                        <a:t>NAs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latin typeface="Arial"/>
                        </a:rPr>
                        <a:t>should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/>
                        </a:rPr>
                        <a:t> be discontinued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</a:rPr>
                        <a:t>After confirmed HBsAg loss (± anti-HBs seroconversion)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/>
                        </a:rPr>
                        <a:t>NAs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u="sng" dirty="0">
                          <a:solidFill>
                            <a:schemeClr val="tx2"/>
                          </a:solidFill>
                          <a:latin typeface="Arial"/>
                        </a:rPr>
                        <a:t>can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/>
                        </a:rPr>
                        <a:t> be discontinued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</a:rPr>
                        <a:t>In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HBeAg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</a:rPr>
                        <a:t>-positive patients, without cirrhosis, who achieve stable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HBeAg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</a:rPr>
                        <a:t> seroconversion and undetectable HBV DNA and complete ≥12 months of consolidation therapy</a:t>
                      </a:r>
                      <a:br>
                        <a:rPr lang="en-US" sz="1600" b="0" baseline="0" dirty="0">
                          <a:solidFill>
                            <a:schemeClr val="tx1"/>
                          </a:solidFill>
                          <a:latin typeface="Arial"/>
                        </a:rPr>
                      </a:b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/>
                        </a:rPr>
                        <a:t>Close post-NA </a:t>
                      </a:r>
                      <a:r>
                        <a:rPr lang="it-IT" sz="1600" b="1" dirty="0">
                          <a:solidFill>
                            <a:schemeClr val="tx2"/>
                          </a:solidFill>
                          <a:latin typeface="Arial"/>
                        </a:rPr>
                        <a:t>monitoring is warranted</a:t>
                      </a:r>
                      <a:r>
                        <a:rPr lang="it-IT" sz="1600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/>
                        </a:rPr>
                        <a:t>NAs </a:t>
                      </a:r>
                      <a:r>
                        <a:rPr lang="en-US" sz="1800" b="1" u="sng" dirty="0">
                          <a:solidFill>
                            <a:schemeClr val="tx2"/>
                          </a:solidFill>
                          <a:latin typeface="Arial"/>
                        </a:rPr>
                        <a:t>may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/>
                        </a:rPr>
                        <a:t> be discontinued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</a:rPr>
                        <a:t>In selected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/>
                        </a:rPr>
                        <a:t>HBeAg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</a:rPr>
                        <a:t>-negative patients, without cirrhosis, who achieve long-term (≥3 years)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/>
                        </a:rPr>
                        <a:t>virological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</a:rPr>
                        <a:t> suppression,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  <a:latin typeface="Arial"/>
                        </a:rPr>
                        <a:t>i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"/>
                        </a:rPr>
                        <a:t>f close post-NA monitoring can be guaranteed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272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               </a:t>
            </a:r>
            <a:r>
              <a:rPr lang="en-GB" sz="3200" dirty="0"/>
              <a:t>HCV co-infection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1173832"/>
          </a:xfrm>
        </p:spPr>
        <p:txBody>
          <a:bodyPr/>
          <a:lstStyle/>
          <a:p>
            <a:pPr>
              <a:buNone/>
            </a:pPr>
            <a:r>
              <a:rPr lang="en-GB" dirty="0"/>
              <a:t>HCV co-infection accelerates liver disease progression and increases the risk of HCC in patients with chronic HBV infection.</a:t>
            </a:r>
          </a:p>
          <a:p>
            <a:pPr lvl="1"/>
            <a:r>
              <a:rPr lang="en-GB" dirty="0"/>
              <a:t>All patients with chronic HBV infection should be screened for HCV.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BD90EA-0C78-4582-A017-6D3BE8E57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16118"/>
              </p:ext>
            </p:extLst>
          </p:nvPr>
        </p:nvGraphicFramePr>
        <p:xfrm>
          <a:off x="-1" y="2773137"/>
          <a:ext cx="9144001" cy="358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631">
                <a:tc gridSpan="3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A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</a:rPr>
                        <a:t>Treatment of HCV with DAAs may cause reactivation of HBV. Patients fulfilling the standard criteria for HBV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</a:rPr>
                        <a:t>treatment should receive NA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Arial"/>
                        </a:rPr>
                        <a:t>treatment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</a:rPr>
                        <a:t>HBsAg-positive patients undergoing DAA therapy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</a:rPr>
                        <a:t>should be considered for concomitant NA prophylaxis until 12 weeks after completion of DAA treatment, and monitored closely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</a:rPr>
                        <a:t>HBsAg-negative, anti-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</a:rPr>
                        <a:t>HBc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</a:rPr>
                        <a:t>-positive patients undergoing DAA therapy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</a:rPr>
                        <a:t>should be monitored and tested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</a:rPr>
                        <a:t>for HBV reactivation in case of ALT elevation 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18">
            <a:extLst>
              <a:ext uri="{FF2B5EF4-FFF2-40B4-BE49-F238E27FC236}">
                <a16:creationId xmlns:a16="http://schemas.microsoft.com/office/drawing/2014/main" id="{03762C96-20DD-4F2F-9D02-B0A3FEE65C0A}"/>
              </a:ext>
            </a:extLst>
          </p:cNvPr>
          <p:cNvGrpSpPr/>
          <p:nvPr/>
        </p:nvGrpSpPr>
        <p:grpSpPr>
          <a:xfrm>
            <a:off x="4259037" y="2743200"/>
            <a:ext cx="4884963" cy="276999"/>
            <a:chOff x="4262958" y="3212976"/>
            <a:chExt cx="4884963" cy="276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999E1B-242A-4D93-A626-6007F1DFBD28}"/>
                </a:ext>
              </a:extLst>
            </p:cNvPr>
            <p:cNvSpPr/>
            <p:nvPr/>
          </p:nvSpPr>
          <p:spPr>
            <a:xfrm>
              <a:off x="4262958" y="3279475"/>
              <a:ext cx="144000" cy="144000"/>
            </a:xfrm>
            <a:prstGeom prst="rect">
              <a:avLst/>
            </a:prstGeom>
            <a:solidFill>
              <a:srgbClr val="7DCBEC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E04736-C2D5-459D-B1D4-656FE69490BF}"/>
                </a:ext>
              </a:extLst>
            </p:cNvPr>
            <p:cNvSpPr/>
            <p:nvPr/>
          </p:nvSpPr>
          <p:spPr>
            <a:xfrm>
              <a:off x="6934198" y="3259239"/>
              <a:ext cx="144000" cy="144000"/>
            </a:xfrm>
            <a:prstGeom prst="rect">
              <a:avLst/>
            </a:prstGeom>
            <a:solidFill>
              <a:srgbClr val="BEE5F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4FDEBC-EEB8-4533-BD32-EDEDF11D6BFC}"/>
                </a:ext>
              </a:extLst>
            </p:cNvPr>
            <p:cNvSpPr txBox="1"/>
            <p:nvPr/>
          </p:nvSpPr>
          <p:spPr>
            <a:xfrm>
              <a:off x="4406957" y="3212976"/>
              <a:ext cx="2365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                          Grade of evidence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EDE087-090C-484D-985B-9DBA83BE1AD4}"/>
                </a:ext>
              </a:extLst>
            </p:cNvPr>
            <p:cNvSpPr txBox="1"/>
            <p:nvPr/>
          </p:nvSpPr>
          <p:spPr>
            <a:xfrm>
              <a:off x="5989171" y="3212976"/>
              <a:ext cx="3158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                                Grade of recommendation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825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          </a:t>
            </a:r>
            <a:r>
              <a:rPr lang="en-GB" sz="3200" dirty="0"/>
              <a:t>Pregnant women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5068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Management may depend on severity of liver disease and timing of a future pregnancy.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4DDBFFF-FFB1-45FE-99CD-698E6E2DF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4213"/>
              </p:ext>
            </p:extLst>
          </p:nvPr>
        </p:nvGraphicFramePr>
        <p:xfrm>
          <a:off x="-1" y="1981203"/>
          <a:ext cx="9144001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311">
                <a:tc gridSpan="3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A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</a:rPr>
                        <a:t>Screening for HBsAg in the first trimester 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Arial"/>
                        </a:rPr>
                        <a:t>is strongly recommended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/>
                        </a:rPr>
                        <a:t>In women of childbearing age without advanced fibrosis planning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/>
                        </a:rPr>
                        <a:t>a pregnancy in the near future, it may be prudent to delay therapy until the child is born 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/>
                        </a:rPr>
                        <a:t>In pregnant women with chronic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/>
                        </a:rPr>
                        <a:t> hepatitis B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/>
                        </a:rPr>
                        <a:t> and advanced fibrosis or cirrhosis, therapy with TDF is recommended </a:t>
                      </a:r>
                      <a:endParaRPr kumimoji="0" lang="it-IT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795">
                <a:tc>
                  <a:txBody>
                    <a:bodyPr/>
                    <a:lstStyle/>
                    <a:p>
                      <a:pPr marL="0" indent="0" defTabSz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Font typeface="+mj-lt"/>
                        <a:buNone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/>
                        </a:rPr>
                        <a:t>In pregnant women already on NA therapy, TDF should be continued while ETV or other NA should be </a:t>
                      </a:r>
                      <a:r>
                        <a:rPr lang="it-IT" sz="1500" b="0" dirty="0">
                          <a:solidFill>
                            <a:schemeClr val="tx1"/>
                          </a:solidFill>
                          <a:latin typeface="Arial"/>
                        </a:rPr>
                        <a:t>switched to TDF 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65638"/>
                  </a:ext>
                </a:extLst>
              </a:tr>
              <a:tr h="876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latin typeface="Arial"/>
                        </a:rPr>
                        <a:t>In all pregnant women with HBV DNA </a:t>
                      </a:r>
                      <a:r>
                        <a:rPr lang="it-IT" sz="1500" b="0" dirty="0">
                          <a:solidFill>
                            <a:srgbClr val="FF0000"/>
                          </a:solidFill>
                          <a:latin typeface="Arial"/>
                        </a:rPr>
                        <a:t>&gt;200,000 IU/ml or HBsAg </a:t>
                      </a:r>
                      <a:br>
                        <a:rPr lang="it-IT" sz="1500" b="0" dirty="0">
                          <a:solidFill>
                            <a:srgbClr val="FF0000"/>
                          </a:solidFill>
                          <a:latin typeface="Arial"/>
                        </a:rPr>
                      </a:br>
                      <a:r>
                        <a:rPr lang="it-IT" sz="1500" b="0" dirty="0">
                          <a:solidFill>
                            <a:srgbClr val="FF0000"/>
                          </a:solidFill>
                          <a:latin typeface="Arial"/>
                        </a:rPr>
                        <a:t>&gt;4 log</a:t>
                      </a:r>
                      <a:r>
                        <a:rPr lang="it-IT" sz="1500" b="0" baseline="-25000" dirty="0">
                          <a:solidFill>
                            <a:srgbClr val="FF0000"/>
                          </a:solidFill>
                          <a:latin typeface="Arial"/>
                        </a:rPr>
                        <a:t>10</a:t>
                      </a:r>
                      <a:r>
                        <a:rPr lang="it-IT" sz="1500" b="0" dirty="0">
                          <a:solidFill>
                            <a:srgbClr val="FF0000"/>
                          </a:solidFill>
                          <a:latin typeface="Arial"/>
                        </a:rPr>
                        <a:t> IU/ml, antiviral </a:t>
                      </a:r>
                      <a:r>
                        <a:rPr lang="en-US" sz="1500" b="0" dirty="0">
                          <a:solidFill>
                            <a:srgbClr val="FF0000"/>
                          </a:solidFill>
                          <a:latin typeface="Arial"/>
                        </a:rPr>
                        <a:t>prophylaxis with TDF should start at Week 24–28 of gestation and continue for up to 12 weeks after delivery 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617964"/>
                  </a:ext>
                </a:extLst>
              </a:tr>
              <a:tr h="618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/>
                        </a:rPr>
                        <a:t>Breast feeding is not contraindicated in HBsAg-positive untreated women or those on TDF-based treatment </a:t>
                      </a:r>
                      <a:r>
                        <a:rPr lang="it-IT" sz="1500" b="0" dirty="0">
                          <a:solidFill>
                            <a:schemeClr val="tx1"/>
                          </a:solidFill>
                          <a:latin typeface="Arial"/>
                        </a:rPr>
                        <a:t>or prophylaxis 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29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022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AF37-FC07-4165-AD25-D10396C8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/>
              <a:t>       </a:t>
            </a:r>
            <a:r>
              <a:rPr lang="en-GB" sz="3200" dirty="0"/>
              <a:t>Patients with </a:t>
            </a:r>
            <a:r>
              <a:rPr lang="en-GB" sz="3200" dirty="0" err="1"/>
              <a:t>extrahepatic</a:t>
            </a:r>
            <a:r>
              <a:rPr lang="en-GB" sz="3200" dirty="0"/>
              <a:t> manifestations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C60E2-D5CA-4A84-A5F5-6000F7D0A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</a:t>
            </a:r>
            <a:r>
              <a:rPr lang="en-GB" sz="1200" dirty="0"/>
              <a:t>EASL CPG HBV. J </a:t>
            </a:r>
            <a:r>
              <a:rPr lang="en-GB" sz="1200" dirty="0" err="1"/>
              <a:t>Hepatol</a:t>
            </a:r>
            <a:r>
              <a:rPr lang="en-GB" sz="1200" dirty="0"/>
              <a:t> 2017;67:370–98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506800" cy="2895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 </a:t>
            </a:r>
            <a:r>
              <a:rPr lang="en-GB" sz="2400" dirty="0" err="1"/>
              <a:t>Extrahepatic</a:t>
            </a:r>
            <a:r>
              <a:rPr lang="en-GB" sz="2400" dirty="0"/>
              <a:t> manifestations can be associated with HBV infection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Vasculitis</a:t>
            </a:r>
            <a:r>
              <a:rPr lang="en-GB" sz="2000" dirty="0"/>
              <a:t>, skin manifestations (purpura), </a:t>
            </a:r>
            <a:r>
              <a:rPr lang="en-GB" sz="2000" dirty="0" err="1">
                <a:solidFill>
                  <a:srgbClr val="0070C0"/>
                </a:solidFill>
              </a:rPr>
              <a:t>polyarteritis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nodosa</a:t>
            </a:r>
            <a:r>
              <a:rPr lang="en-GB" sz="2000" dirty="0">
                <a:solidFill>
                  <a:srgbClr val="0070C0"/>
                </a:solidFill>
              </a:rPr>
              <a:t>, </a:t>
            </a:r>
            <a:br>
              <a:rPr lang="en-GB" sz="2000" dirty="0"/>
            </a:br>
            <a:r>
              <a:rPr lang="en-GB" sz="2000" dirty="0" err="1"/>
              <a:t>arthralgias</a:t>
            </a:r>
            <a:r>
              <a:rPr lang="en-GB" sz="2000" dirty="0"/>
              <a:t>, peripheral neuropathy and </a:t>
            </a:r>
            <a:r>
              <a:rPr lang="en-GB" sz="2000" dirty="0" err="1"/>
              <a:t>glomerulonephritis</a:t>
            </a:r>
            <a:r>
              <a:rPr lang="en-GB" sz="2000" dirty="0"/>
              <a:t>.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sz="2400" dirty="0" err="1"/>
              <a:t>HBsAg</a:t>
            </a:r>
            <a:r>
              <a:rPr lang="en-GB" sz="2400" dirty="0"/>
              <a:t>-positive patients with extrahepatic manifestations</a:t>
            </a:r>
            <a:br>
              <a:rPr lang="en-GB" sz="2400" dirty="0"/>
            </a:br>
            <a:r>
              <a:rPr lang="en-GB" sz="2400" dirty="0"/>
              <a:t>and active HBV replication may respond to antiviral therapy</a:t>
            </a:r>
          </a:p>
          <a:p>
            <a:pPr lvl="1"/>
            <a:r>
              <a:rPr lang="en-GB" sz="2000" dirty="0" err="1"/>
              <a:t>PegIFN</a:t>
            </a:r>
            <a:r>
              <a:rPr lang="en-GB" sz="2000" dirty="0">
                <a:sym typeface="Symbol" panose="05050102010706020507" pitchFamily="18" charset="2"/>
              </a:rPr>
              <a:t></a:t>
            </a:r>
            <a:r>
              <a:rPr lang="en-GB" sz="2000" dirty="0"/>
              <a:t> can worsen some immune-mediated extrahepatic manifestations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1FDD31-7D76-4F49-A48D-3884B67AE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350315"/>
              </p:ext>
            </p:extLst>
          </p:nvPr>
        </p:nvGraphicFramePr>
        <p:xfrm>
          <a:off x="-1" y="4114799"/>
          <a:ext cx="9144001" cy="236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290">
                <a:tc gridSpan="3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A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</a:rPr>
                        <a:t>Patients with replicative HBV infection and extrahepatic manifestations should receive antiviral treatment 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</a:rPr>
                        <a:t>with NAs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II-2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</a:rPr>
                        <a:t>PegIFN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</a:rPr>
                        <a:t> should not be administered in patients with 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/>
                        </a:rPr>
                        <a:t>immune-related extrahepatic manifestations </a:t>
                      </a:r>
                      <a:endParaRPr kumimoji="0" lang="en-US" sz="16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BE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200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9314" y="990600"/>
            <a:ext cx="8506800" cy="5257800"/>
          </a:xfrm>
        </p:spPr>
        <p:txBody>
          <a:bodyPr/>
          <a:lstStyle/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What further investigations you will need for diagnosis?</a:t>
            </a:r>
          </a:p>
          <a:p>
            <a:pPr>
              <a:buNone/>
            </a:pPr>
            <a:r>
              <a:rPr lang="en-US" dirty="0"/>
              <a:t>                             </a:t>
            </a:r>
          </a:p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r>
              <a:rPr lang="en-US" dirty="0"/>
              <a:t>                                    </a:t>
            </a:r>
            <a:r>
              <a:rPr lang="en-US" dirty="0" err="1"/>
              <a:t>HBeAg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   Anti </a:t>
            </a:r>
            <a:r>
              <a:rPr lang="en-US" dirty="0" err="1"/>
              <a:t>HBe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  HBV DNA(Qt)</a:t>
            </a:r>
          </a:p>
          <a:p>
            <a:pPr>
              <a:buNone/>
            </a:pPr>
            <a:r>
              <a:rPr lang="en-US" dirty="0"/>
              <a:t>                                  </a:t>
            </a:r>
            <a:r>
              <a:rPr lang="en-US" dirty="0" err="1"/>
              <a:t>Fibroscan</a:t>
            </a:r>
            <a:r>
              <a:rPr lang="en-US" dirty="0"/>
              <a:t>/ biopsy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BC9DB14-1B1E-946A-17FF-884BA1B23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96" y="1005317"/>
            <a:ext cx="6724650" cy="442484"/>
          </a:xfrm>
        </p:spPr>
        <p:txBody>
          <a:bodyPr/>
          <a:lstStyle/>
          <a:p>
            <a:r>
              <a:rPr lang="en-US" altLang="en-US" sz="2400" b="1" dirty="0"/>
              <a:t>RMU Integrated Lecture Model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405"/>
            <a:ext cx="9144000" cy="517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67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600" dirty="0"/>
              <a:t>              </a:t>
            </a:r>
          </a:p>
          <a:p>
            <a:pPr>
              <a:buNone/>
            </a:pPr>
            <a:r>
              <a:rPr lang="en-US" sz="3600" dirty="0"/>
              <a:t>               </a:t>
            </a:r>
          </a:p>
          <a:p>
            <a:pPr>
              <a:buNone/>
            </a:pPr>
            <a:r>
              <a:rPr lang="en-US" sz="3600" dirty="0"/>
              <a:t>                   </a:t>
            </a:r>
            <a:r>
              <a:rPr lang="en-US" sz="3200" dirty="0"/>
              <a:t>HCV Infection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805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200" dirty="0"/>
              <a:t>     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sz="2000" dirty="0"/>
              <a:t>40 years old shopkeeper, visited GI OPD clinic with following investigations. He informed that he took </a:t>
            </a:r>
            <a:r>
              <a:rPr lang="en-US" sz="2000" b="1" dirty="0"/>
              <a:t>Peg-IFN for </a:t>
            </a:r>
            <a:r>
              <a:rPr lang="en-US" sz="2000" dirty="0"/>
              <a:t>HCV in 2010.</a:t>
            </a:r>
          </a:p>
          <a:p>
            <a:pPr>
              <a:buNone/>
            </a:pPr>
            <a:r>
              <a:rPr lang="en-US" sz="2000" dirty="0"/>
              <a:t>  </a:t>
            </a:r>
          </a:p>
          <a:p>
            <a:pPr>
              <a:buNone/>
            </a:pPr>
            <a:r>
              <a:rPr lang="en-US" sz="2000" dirty="0"/>
              <a:t>                 </a:t>
            </a:r>
            <a:r>
              <a:rPr lang="en-US" sz="2000" dirty="0" err="1"/>
              <a:t>Hb</a:t>
            </a:r>
            <a:r>
              <a:rPr lang="en-US" sz="2000" dirty="0"/>
              <a:t>     13.4 g/dl           TLC      5.3         </a:t>
            </a:r>
            <a:r>
              <a:rPr lang="en-US" sz="2000" b="1" dirty="0"/>
              <a:t>Platelets </a:t>
            </a:r>
            <a:r>
              <a:rPr lang="en-US" sz="2000" dirty="0"/>
              <a:t>     113 x 10</a:t>
            </a:r>
          </a:p>
          <a:p>
            <a:pPr>
              <a:buNone/>
            </a:pPr>
            <a:r>
              <a:rPr lang="en-US" sz="2000" dirty="0"/>
              <a:t>  </a:t>
            </a:r>
          </a:p>
          <a:p>
            <a:pPr>
              <a:buNone/>
            </a:pPr>
            <a:r>
              <a:rPr lang="en-US" sz="2000" b="1" dirty="0"/>
              <a:t>                  PCR HCV RNA   +       </a:t>
            </a:r>
            <a:r>
              <a:rPr lang="en-US" sz="2000" dirty="0"/>
              <a:t>USG(</a:t>
            </a:r>
            <a:r>
              <a:rPr lang="en-US" sz="2000" dirty="0" err="1"/>
              <a:t>Ab</a:t>
            </a:r>
            <a:r>
              <a:rPr lang="en-US" sz="2000" dirty="0"/>
              <a:t>)     Fatty liver with </a:t>
            </a:r>
            <a:r>
              <a:rPr lang="en-US" sz="2000" b="1" dirty="0"/>
              <a:t>coarse</a:t>
            </a:r>
            <a:r>
              <a:rPr lang="en-US" sz="2000" dirty="0"/>
              <a:t>                          </a:t>
            </a:r>
          </a:p>
          <a:p>
            <a:pPr>
              <a:buNone/>
            </a:pPr>
            <a:r>
              <a:rPr lang="en-US" sz="2000" dirty="0"/>
              <a:t>                  GT  3                                                   </a:t>
            </a:r>
            <a:r>
              <a:rPr lang="en-US" sz="2000" dirty="0" err="1"/>
              <a:t>echotexture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</a:t>
            </a:r>
          </a:p>
          <a:p>
            <a:pPr>
              <a:buNone/>
            </a:pPr>
            <a:r>
              <a:rPr lang="en-US" sz="2000" dirty="0"/>
              <a:t>                  </a:t>
            </a:r>
            <a:r>
              <a:rPr lang="en-US" sz="2000" b="1" dirty="0"/>
              <a:t>BMI    28 kg/m2                                         </a:t>
            </a:r>
            <a:r>
              <a:rPr lang="en-US" sz="2000" dirty="0"/>
              <a:t>TSH     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Q.1 What is diagnosis?</a:t>
            </a:r>
          </a:p>
          <a:p>
            <a:pPr>
              <a:buNone/>
            </a:pPr>
            <a:r>
              <a:rPr lang="en-US" dirty="0"/>
              <a:t>          Q.2 Other investigations?</a:t>
            </a:r>
          </a:p>
          <a:p>
            <a:pPr>
              <a:buNone/>
            </a:pPr>
            <a:r>
              <a:rPr lang="en-US" dirty="0"/>
              <a:t>          Q.3 What is the treatment</a:t>
            </a:r>
          </a:p>
        </p:txBody>
      </p:sp>
    </p:spTree>
    <p:extLst>
      <p:ext uri="{BB962C8B-B14F-4D97-AF65-F5344CB8AC3E}">
        <p14:creationId xmlns:p14="http://schemas.microsoft.com/office/powerpoint/2010/main" val="554523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sz="3200" dirty="0"/>
              <a:t>               Natural history of HCV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/>
              <a:t>       HCV Screening is the First Step </a:t>
            </a:r>
          </a:p>
        </p:txBody>
      </p:sp>
      <p:sp>
        <p:nvSpPr>
          <p:cNvPr id="39940" name="Freeform 132"/>
          <p:cNvSpPr>
            <a:spLocks noChangeArrowheads="1"/>
          </p:cNvSpPr>
          <p:nvPr/>
        </p:nvSpPr>
        <p:spPr bwMode="auto">
          <a:xfrm>
            <a:off x="8132763" y="2149475"/>
            <a:ext cx="498475" cy="663575"/>
          </a:xfrm>
          <a:custGeom>
            <a:avLst/>
            <a:gdLst>
              <a:gd name="T0" fmla="*/ 0 w 497873"/>
              <a:gd name="T1" fmla="*/ 643007 h 664484"/>
              <a:gd name="T2" fmla="*/ 87773 w 497873"/>
              <a:gd name="T3" fmla="*/ 574726 h 664484"/>
              <a:gd name="T4" fmla="*/ 169496 w 497873"/>
              <a:gd name="T5" fmla="*/ 475140 h 664484"/>
              <a:gd name="T6" fmla="*/ 242136 w 497873"/>
              <a:gd name="T7" fmla="*/ 392631 h 664484"/>
              <a:gd name="T8" fmla="*/ 384393 w 497873"/>
              <a:gd name="T9" fmla="*/ 321505 h 664484"/>
              <a:gd name="T10" fmla="*/ 469140 w 497873"/>
              <a:gd name="T11" fmla="*/ 207697 h 664484"/>
              <a:gd name="T12" fmla="*/ 484275 w 497873"/>
              <a:gd name="T13" fmla="*/ 59749 h 664484"/>
              <a:gd name="T14" fmla="*/ 299645 w 497873"/>
              <a:gd name="T15" fmla="*/ 0 h 6644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7873"/>
              <a:gd name="T25" fmla="*/ 0 h 664484"/>
              <a:gd name="T26" fmla="*/ 497873 w 497873"/>
              <a:gd name="T27" fmla="*/ 664484 h 6644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7873" h="664484">
                <a:moveTo>
                  <a:pt x="0" y="664484"/>
                </a:moveTo>
                <a:cubicBezTo>
                  <a:pt x="28911" y="643657"/>
                  <a:pt x="57823" y="622831"/>
                  <a:pt x="85265" y="593919"/>
                </a:cubicBezTo>
                <a:cubicBezTo>
                  <a:pt x="112707" y="565007"/>
                  <a:pt x="139658" y="522374"/>
                  <a:pt x="164650" y="491012"/>
                </a:cubicBezTo>
                <a:cubicBezTo>
                  <a:pt x="189642" y="459650"/>
                  <a:pt x="200423" y="432209"/>
                  <a:pt x="235215" y="405747"/>
                </a:cubicBezTo>
                <a:cubicBezTo>
                  <a:pt x="270007" y="379285"/>
                  <a:pt x="336652" y="364094"/>
                  <a:pt x="373404" y="332242"/>
                </a:cubicBezTo>
                <a:cubicBezTo>
                  <a:pt x="410156" y="300390"/>
                  <a:pt x="439559" y="259717"/>
                  <a:pt x="455730" y="214634"/>
                </a:cubicBezTo>
                <a:cubicBezTo>
                  <a:pt x="471901" y="169551"/>
                  <a:pt x="497873" y="97516"/>
                  <a:pt x="470431" y="61744"/>
                </a:cubicBezTo>
                <a:cubicBezTo>
                  <a:pt x="442989" y="25972"/>
                  <a:pt x="367034" y="12986"/>
                  <a:pt x="291079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9941" name="Freeform 3"/>
          <p:cNvSpPr>
            <a:spLocks noChangeArrowheads="1"/>
          </p:cNvSpPr>
          <p:nvPr/>
        </p:nvSpPr>
        <p:spPr bwMode="auto">
          <a:xfrm rot="-290776">
            <a:off x="469900" y="2854325"/>
            <a:ext cx="7724775" cy="1985963"/>
          </a:xfrm>
          <a:custGeom>
            <a:avLst/>
            <a:gdLst>
              <a:gd name="T0" fmla="*/ 0 w 7725103"/>
              <a:gd name="T1" fmla="*/ 1965895 h 1986455"/>
              <a:gd name="T2" fmla="*/ 1495079 w 7725103"/>
              <a:gd name="T3" fmla="*/ 1419819 h 1986455"/>
              <a:gd name="T4" fmla="*/ 2911494 w 7725103"/>
              <a:gd name="T5" fmla="*/ 1513433 h 1986455"/>
              <a:gd name="T6" fmla="*/ 4060281 w 7725103"/>
              <a:gd name="T7" fmla="*/ 1248195 h 1986455"/>
              <a:gd name="T8" fmla="*/ 4910106 w 7725103"/>
              <a:gd name="T9" fmla="*/ 436867 h 1986455"/>
              <a:gd name="T10" fmla="*/ 6767089 w 7725103"/>
              <a:gd name="T11" fmla="*/ 343253 h 1986455"/>
              <a:gd name="T12" fmla="*/ 7711341 w 7725103"/>
              <a:gd name="T13" fmla="*/ 0 h 1986455"/>
              <a:gd name="T14" fmla="*/ 7711341 w 7725103"/>
              <a:gd name="T15" fmla="*/ 0 h 19864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25103"/>
              <a:gd name="T25" fmla="*/ 0 h 1986455"/>
              <a:gd name="T26" fmla="*/ 7725103 w 7725103"/>
              <a:gd name="T27" fmla="*/ 1986455 h 19864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25103" h="1986455">
                <a:moveTo>
                  <a:pt x="0" y="1986455"/>
                </a:moveTo>
                <a:cubicBezTo>
                  <a:pt x="505810" y="1748658"/>
                  <a:pt x="1011621" y="1510862"/>
                  <a:pt x="1497724" y="1434662"/>
                </a:cubicBezTo>
                <a:cubicBezTo>
                  <a:pt x="1983827" y="1358462"/>
                  <a:pt x="2488325" y="1558158"/>
                  <a:pt x="2916621" y="1529255"/>
                </a:cubicBezTo>
                <a:cubicBezTo>
                  <a:pt x="3344917" y="1500352"/>
                  <a:pt x="3733800" y="1442544"/>
                  <a:pt x="4067503" y="1261241"/>
                </a:cubicBezTo>
                <a:cubicBezTo>
                  <a:pt x="4401206" y="1079938"/>
                  <a:pt x="4466896" y="593834"/>
                  <a:pt x="4918841" y="441434"/>
                </a:cubicBezTo>
                <a:cubicBezTo>
                  <a:pt x="5370786" y="289034"/>
                  <a:pt x="6311462" y="420413"/>
                  <a:pt x="6779172" y="346841"/>
                </a:cubicBezTo>
                <a:cubicBezTo>
                  <a:pt x="7246882" y="273269"/>
                  <a:pt x="7725103" y="0"/>
                  <a:pt x="772510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Freeform 4"/>
          <p:cNvSpPr>
            <a:spLocks noChangeArrowheads="1"/>
          </p:cNvSpPr>
          <p:nvPr/>
        </p:nvSpPr>
        <p:spPr bwMode="auto">
          <a:xfrm rot="-290776">
            <a:off x="596900" y="3065463"/>
            <a:ext cx="7747000" cy="2673350"/>
          </a:xfrm>
          <a:custGeom>
            <a:avLst/>
            <a:gdLst>
              <a:gd name="T0" fmla="*/ 0 w 7725103"/>
              <a:gd name="T1" fmla="*/ 2147483647 h 1986455"/>
              <a:gd name="T2" fmla="*/ 1667035 w 7725103"/>
              <a:gd name="T3" fmla="*/ 2147483647 h 1986455"/>
              <a:gd name="T4" fmla="*/ 3246305 w 7725103"/>
              <a:gd name="T5" fmla="*/ 2147483647 h 1986455"/>
              <a:gd name="T6" fmla="*/ 4527271 w 7725103"/>
              <a:gd name="T7" fmla="*/ 2147483647 h 1986455"/>
              <a:gd name="T8" fmla="*/ 5474833 w 7725103"/>
              <a:gd name="T9" fmla="*/ 2147483647 h 1986455"/>
              <a:gd name="T10" fmla="*/ 7545461 w 7725103"/>
              <a:gd name="T11" fmla="*/ 2147483647 h 1986455"/>
              <a:gd name="T12" fmla="*/ 8598279 w 7725103"/>
              <a:gd name="T13" fmla="*/ 0 h 1986455"/>
              <a:gd name="T14" fmla="*/ 8598279 w 7725103"/>
              <a:gd name="T15" fmla="*/ 0 h 19864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25103"/>
              <a:gd name="T25" fmla="*/ 0 h 1986455"/>
              <a:gd name="T26" fmla="*/ 7725103 w 7725103"/>
              <a:gd name="T27" fmla="*/ 1986455 h 19864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25103" h="1986455">
                <a:moveTo>
                  <a:pt x="0" y="1986455"/>
                </a:moveTo>
                <a:cubicBezTo>
                  <a:pt x="505810" y="1748658"/>
                  <a:pt x="1011621" y="1510862"/>
                  <a:pt x="1497724" y="1434662"/>
                </a:cubicBezTo>
                <a:cubicBezTo>
                  <a:pt x="1983827" y="1358462"/>
                  <a:pt x="2488325" y="1558158"/>
                  <a:pt x="2916621" y="1529255"/>
                </a:cubicBezTo>
                <a:cubicBezTo>
                  <a:pt x="3344917" y="1500352"/>
                  <a:pt x="3733800" y="1442544"/>
                  <a:pt x="4067503" y="1261241"/>
                </a:cubicBezTo>
                <a:cubicBezTo>
                  <a:pt x="4401206" y="1079938"/>
                  <a:pt x="4466896" y="593834"/>
                  <a:pt x="4918841" y="441434"/>
                </a:cubicBezTo>
                <a:cubicBezTo>
                  <a:pt x="5370786" y="289034"/>
                  <a:pt x="6311462" y="420413"/>
                  <a:pt x="6779172" y="346841"/>
                </a:cubicBezTo>
                <a:cubicBezTo>
                  <a:pt x="7246882" y="273269"/>
                  <a:pt x="7725103" y="0"/>
                  <a:pt x="772510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9943" name="Straight Connector 18"/>
          <p:cNvCxnSpPr>
            <a:cxnSpLocks noChangeShapeType="1"/>
          </p:cNvCxnSpPr>
          <p:nvPr/>
        </p:nvCxnSpPr>
        <p:spPr bwMode="auto">
          <a:xfrm flipV="1">
            <a:off x="1028700" y="5230813"/>
            <a:ext cx="1476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4" name="Straight Connector 19"/>
          <p:cNvCxnSpPr>
            <a:cxnSpLocks noChangeShapeType="1"/>
          </p:cNvCxnSpPr>
          <p:nvPr/>
        </p:nvCxnSpPr>
        <p:spPr bwMode="auto">
          <a:xfrm flipV="1">
            <a:off x="1450975" y="5014913"/>
            <a:ext cx="196850" cy="117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5" name="Straight Connector 20"/>
          <p:cNvCxnSpPr>
            <a:cxnSpLocks noChangeShapeType="1"/>
          </p:cNvCxnSpPr>
          <p:nvPr/>
        </p:nvCxnSpPr>
        <p:spPr bwMode="auto">
          <a:xfrm>
            <a:off x="2454275" y="4787900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6" name="Straight Connector 21"/>
          <p:cNvCxnSpPr>
            <a:cxnSpLocks noChangeShapeType="1"/>
          </p:cNvCxnSpPr>
          <p:nvPr/>
        </p:nvCxnSpPr>
        <p:spPr bwMode="auto">
          <a:xfrm flipV="1">
            <a:off x="1947863" y="4857750"/>
            <a:ext cx="201612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7" name="Straight Connector 30"/>
          <p:cNvCxnSpPr>
            <a:cxnSpLocks noChangeShapeType="1"/>
          </p:cNvCxnSpPr>
          <p:nvPr/>
        </p:nvCxnSpPr>
        <p:spPr bwMode="auto">
          <a:xfrm>
            <a:off x="2833688" y="4803775"/>
            <a:ext cx="211137" cy="33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8" name="Straight Connector 32"/>
          <p:cNvCxnSpPr>
            <a:cxnSpLocks noChangeShapeType="1"/>
          </p:cNvCxnSpPr>
          <p:nvPr/>
        </p:nvCxnSpPr>
        <p:spPr bwMode="auto">
          <a:xfrm flipV="1">
            <a:off x="3265488" y="4778375"/>
            <a:ext cx="192087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9" name="Straight Connector 34"/>
          <p:cNvCxnSpPr>
            <a:cxnSpLocks noChangeShapeType="1"/>
          </p:cNvCxnSpPr>
          <p:nvPr/>
        </p:nvCxnSpPr>
        <p:spPr bwMode="auto">
          <a:xfrm flipV="1">
            <a:off x="4513263" y="4346575"/>
            <a:ext cx="115887" cy="87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0" name="Straight Connector 35"/>
          <p:cNvCxnSpPr>
            <a:cxnSpLocks noChangeShapeType="1"/>
          </p:cNvCxnSpPr>
          <p:nvPr/>
        </p:nvCxnSpPr>
        <p:spPr bwMode="auto">
          <a:xfrm flipV="1">
            <a:off x="3673475" y="4700588"/>
            <a:ext cx="227013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1" name="Straight Connector 40"/>
          <p:cNvCxnSpPr>
            <a:cxnSpLocks noChangeShapeType="1"/>
          </p:cNvCxnSpPr>
          <p:nvPr/>
        </p:nvCxnSpPr>
        <p:spPr bwMode="auto">
          <a:xfrm flipV="1">
            <a:off x="4089400" y="4532313"/>
            <a:ext cx="223838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2" name="Straight Connector 42"/>
          <p:cNvCxnSpPr>
            <a:cxnSpLocks noChangeShapeType="1"/>
          </p:cNvCxnSpPr>
          <p:nvPr/>
        </p:nvCxnSpPr>
        <p:spPr bwMode="auto">
          <a:xfrm rot="5400000" flipH="1" flipV="1">
            <a:off x="4745832" y="4075906"/>
            <a:ext cx="133350" cy="103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3" name="Straight Connector 44"/>
          <p:cNvCxnSpPr>
            <a:cxnSpLocks noChangeShapeType="1"/>
          </p:cNvCxnSpPr>
          <p:nvPr/>
        </p:nvCxnSpPr>
        <p:spPr bwMode="auto">
          <a:xfrm rot="5400000" flipH="1" flipV="1">
            <a:off x="4951412" y="3760788"/>
            <a:ext cx="112713" cy="103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4" name="Straight Connector 47"/>
          <p:cNvCxnSpPr>
            <a:cxnSpLocks noChangeShapeType="1"/>
          </p:cNvCxnSpPr>
          <p:nvPr/>
        </p:nvCxnSpPr>
        <p:spPr bwMode="auto">
          <a:xfrm flipV="1">
            <a:off x="5178425" y="3481388"/>
            <a:ext cx="127000" cy="87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5" name="Straight Connector 50"/>
          <p:cNvCxnSpPr>
            <a:cxnSpLocks noChangeShapeType="1"/>
          </p:cNvCxnSpPr>
          <p:nvPr/>
        </p:nvCxnSpPr>
        <p:spPr bwMode="auto">
          <a:xfrm flipV="1">
            <a:off x="5507038" y="3333750"/>
            <a:ext cx="161925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6" name="Straight Connector 52"/>
          <p:cNvCxnSpPr>
            <a:cxnSpLocks noChangeShapeType="1"/>
          </p:cNvCxnSpPr>
          <p:nvPr/>
        </p:nvCxnSpPr>
        <p:spPr bwMode="auto">
          <a:xfrm>
            <a:off x="5881688" y="3279775"/>
            <a:ext cx="17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7" name="Straight Connector 53"/>
          <p:cNvCxnSpPr>
            <a:cxnSpLocks noChangeShapeType="1"/>
          </p:cNvCxnSpPr>
          <p:nvPr/>
        </p:nvCxnSpPr>
        <p:spPr bwMode="auto">
          <a:xfrm>
            <a:off x="6264275" y="3259138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8" name="Straight Connector 54"/>
          <p:cNvCxnSpPr>
            <a:cxnSpLocks noChangeShapeType="1"/>
          </p:cNvCxnSpPr>
          <p:nvPr/>
        </p:nvCxnSpPr>
        <p:spPr bwMode="auto">
          <a:xfrm flipV="1">
            <a:off x="6627813" y="3195638"/>
            <a:ext cx="201612" cy="23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9" name="Straight Connector 56"/>
          <p:cNvCxnSpPr>
            <a:cxnSpLocks noChangeShapeType="1"/>
          </p:cNvCxnSpPr>
          <p:nvPr/>
        </p:nvCxnSpPr>
        <p:spPr bwMode="auto">
          <a:xfrm flipV="1">
            <a:off x="7031038" y="3116263"/>
            <a:ext cx="211137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60" name="Straight Connector 58"/>
          <p:cNvCxnSpPr>
            <a:cxnSpLocks noChangeShapeType="1"/>
          </p:cNvCxnSpPr>
          <p:nvPr/>
        </p:nvCxnSpPr>
        <p:spPr bwMode="auto">
          <a:xfrm flipV="1">
            <a:off x="7464425" y="2979738"/>
            <a:ext cx="142875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61" name="Straight Connector 60"/>
          <p:cNvCxnSpPr>
            <a:cxnSpLocks noChangeShapeType="1"/>
          </p:cNvCxnSpPr>
          <p:nvPr/>
        </p:nvCxnSpPr>
        <p:spPr bwMode="auto">
          <a:xfrm flipV="1">
            <a:off x="7788275" y="2792413"/>
            <a:ext cx="133350" cy="93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Freeform 43"/>
          <p:cNvSpPr>
            <a:spLocks noChangeArrowheads="1"/>
          </p:cNvSpPr>
          <p:nvPr/>
        </p:nvSpPr>
        <p:spPr bwMode="auto">
          <a:xfrm>
            <a:off x="236538" y="3697288"/>
            <a:ext cx="754062" cy="1779587"/>
          </a:xfrm>
          <a:custGeom>
            <a:avLst/>
            <a:gdLst>
              <a:gd name="T0" fmla="*/ 0 w 1418431"/>
              <a:gd name="T1" fmla="*/ 0 h 3349626"/>
              <a:gd name="T2" fmla="*/ 1418431 w 1418431"/>
              <a:gd name="T3" fmla="*/ 3349626 h 3349626"/>
            </a:gdLst>
            <a:ahLst/>
            <a:cxnLst/>
            <a:rect l="T0" t="T1" r="T2" b="T3"/>
            <a:pathLst>
              <a:path w="1418431" h="3349626">
                <a:moveTo>
                  <a:pt x="408781" y="1981994"/>
                </a:moveTo>
                <a:cubicBezTo>
                  <a:pt x="379412" y="1975644"/>
                  <a:pt x="318294" y="1878806"/>
                  <a:pt x="318294" y="1839119"/>
                </a:cubicBezTo>
                <a:cubicBezTo>
                  <a:pt x="318294" y="1799432"/>
                  <a:pt x="394494" y="1794669"/>
                  <a:pt x="408781" y="1743869"/>
                </a:cubicBezTo>
                <a:cubicBezTo>
                  <a:pt x="423068" y="1693069"/>
                  <a:pt x="400844" y="1611312"/>
                  <a:pt x="404019" y="1534319"/>
                </a:cubicBezTo>
                <a:cubicBezTo>
                  <a:pt x="407194" y="1457326"/>
                  <a:pt x="419100" y="1358107"/>
                  <a:pt x="427831" y="1281907"/>
                </a:cubicBezTo>
                <a:cubicBezTo>
                  <a:pt x="436562" y="1205707"/>
                  <a:pt x="453231" y="1152525"/>
                  <a:pt x="456406" y="1077119"/>
                </a:cubicBezTo>
                <a:cubicBezTo>
                  <a:pt x="459581" y="1001713"/>
                  <a:pt x="435769" y="904875"/>
                  <a:pt x="446881" y="829469"/>
                </a:cubicBezTo>
                <a:cubicBezTo>
                  <a:pt x="457993" y="754063"/>
                  <a:pt x="499268" y="687388"/>
                  <a:pt x="523081" y="624682"/>
                </a:cubicBezTo>
                <a:cubicBezTo>
                  <a:pt x="546894" y="561976"/>
                  <a:pt x="585787" y="505619"/>
                  <a:pt x="589756" y="453232"/>
                </a:cubicBezTo>
                <a:cubicBezTo>
                  <a:pt x="593725" y="400845"/>
                  <a:pt x="555625" y="364332"/>
                  <a:pt x="546894" y="310357"/>
                </a:cubicBezTo>
                <a:cubicBezTo>
                  <a:pt x="538163" y="256382"/>
                  <a:pt x="521494" y="179388"/>
                  <a:pt x="537369" y="129382"/>
                </a:cubicBezTo>
                <a:cubicBezTo>
                  <a:pt x="553244" y="79376"/>
                  <a:pt x="585788" y="20638"/>
                  <a:pt x="642144" y="10319"/>
                </a:cubicBezTo>
                <a:cubicBezTo>
                  <a:pt x="698500" y="0"/>
                  <a:pt x="828675" y="40482"/>
                  <a:pt x="875506" y="67469"/>
                </a:cubicBezTo>
                <a:cubicBezTo>
                  <a:pt x="922337" y="94456"/>
                  <a:pt x="916781" y="140494"/>
                  <a:pt x="923131" y="172244"/>
                </a:cubicBezTo>
                <a:cubicBezTo>
                  <a:pt x="929481" y="203994"/>
                  <a:pt x="908844" y="228600"/>
                  <a:pt x="913606" y="257969"/>
                </a:cubicBezTo>
                <a:cubicBezTo>
                  <a:pt x="918368" y="287338"/>
                  <a:pt x="955675" y="330994"/>
                  <a:pt x="951706" y="348457"/>
                </a:cubicBezTo>
                <a:cubicBezTo>
                  <a:pt x="947737" y="365920"/>
                  <a:pt x="899835" y="360218"/>
                  <a:pt x="889794" y="362745"/>
                </a:cubicBezTo>
                <a:cubicBezTo>
                  <a:pt x="879753" y="365273"/>
                  <a:pt x="883671" y="362850"/>
                  <a:pt x="891461" y="363622"/>
                </a:cubicBezTo>
                <a:cubicBezTo>
                  <a:pt x="899251" y="364394"/>
                  <a:pt x="932844" y="353237"/>
                  <a:pt x="936535" y="367378"/>
                </a:cubicBezTo>
                <a:cubicBezTo>
                  <a:pt x="940226" y="381519"/>
                  <a:pt x="926952" y="430985"/>
                  <a:pt x="913606" y="448469"/>
                </a:cubicBezTo>
                <a:cubicBezTo>
                  <a:pt x="900260" y="465953"/>
                  <a:pt x="877093" y="467520"/>
                  <a:pt x="856456" y="472282"/>
                </a:cubicBezTo>
                <a:cubicBezTo>
                  <a:pt x="835819" y="477044"/>
                  <a:pt x="803275" y="460375"/>
                  <a:pt x="789781" y="477044"/>
                </a:cubicBezTo>
                <a:cubicBezTo>
                  <a:pt x="776287" y="493713"/>
                  <a:pt x="752475" y="519113"/>
                  <a:pt x="775494" y="572294"/>
                </a:cubicBezTo>
                <a:cubicBezTo>
                  <a:pt x="798513" y="625475"/>
                  <a:pt x="899319" y="704057"/>
                  <a:pt x="927894" y="796132"/>
                </a:cubicBezTo>
                <a:cubicBezTo>
                  <a:pt x="956469" y="888207"/>
                  <a:pt x="944563" y="1016794"/>
                  <a:pt x="946944" y="1124744"/>
                </a:cubicBezTo>
                <a:cubicBezTo>
                  <a:pt x="949325" y="1232694"/>
                  <a:pt x="973137" y="1437482"/>
                  <a:pt x="942181" y="1443832"/>
                </a:cubicBezTo>
                <a:cubicBezTo>
                  <a:pt x="911225" y="1450182"/>
                  <a:pt x="790575" y="1239044"/>
                  <a:pt x="761206" y="1162844"/>
                </a:cubicBezTo>
                <a:cubicBezTo>
                  <a:pt x="731837" y="1086644"/>
                  <a:pt x="772319" y="1022351"/>
                  <a:pt x="765969" y="986632"/>
                </a:cubicBezTo>
                <a:cubicBezTo>
                  <a:pt x="759619" y="950913"/>
                  <a:pt x="735012" y="915988"/>
                  <a:pt x="723106" y="948532"/>
                </a:cubicBezTo>
                <a:cubicBezTo>
                  <a:pt x="711200" y="981076"/>
                  <a:pt x="646906" y="1077119"/>
                  <a:pt x="694531" y="1181894"/>
                </a:cubicBezTo>
                <a:cubicBezTo>
                  <a:pt x="742156" y="1286669"/>
                  <a:pt x="935831" y="1503363"/>
                  <a:pt x="1008856" y="1577182"/>
                </a:cubicBezTo>
                <a:cubicBezTo>
                  <a:pt x="1081881" y="1651001"/>
                  <a:pt x="1107281" y="1593057"/>
                  <a:pt x="1132681" y="1624807"/>
                </a:cubicBezTo>
                <a:cubicBezTo>
                  <a:pt x="1158081" y="1656557"/>
                  <a:pt x="1172368" y="1739901"/>
                  <a:pt x="1161256" y="1767682"/>
                </a:cubicBezTo>
                <a:cubicBezTo>
                  <a:pt x="1150144" y="1795463"/>
                  <a:pt x="1104900" y="1812925"/>
                  <a:pt x="1066006" y="1791494"/>
                </a:cubicBezTo>
                <a:cubicBezTo>
                  <a:pt x="1027112" y="1770063"/>
                  <a:pt x="976313" y="1684338"/>
                  <a:pt x="927894" y="1639094"/>
                </a:cubicBezTo>
                <a:cubicBezTo>
                  <a:pt x="879475" y="1593850"/>
                  <a:pt x="827088" y="1569245"/>
                  <a:pt x="775494" y="1520032"/>
                </a:cubicBezTo>
                <a:cubicBezTo>
                  <a:pt x="723900" y="1470820"/>
                  <a:pt x="658812" y="1411288"/>
                  <a:pt x="618331" y="1343819"/>
                </a:cubicBezTo>
                <a:cubicBezTo>
                  <a:pt x="577850" y="1276350"/>
                  <a:pt x="547687" y="1153319"/>
                  <a:pt x="532606" y="1115219"/>
                </a:cubicBezTo>
                <a:cubicBezTo>
                  <a:pt x="517525" y="1077119"/>
                  <a:pt x="534988" y="1139825"/>
                  <a:pt x="527844" y="1115219"/>
                </a:cubicBezTo>
                <a:cubicBezTo>
                  <a:pt x="520700" y="1090613"/>
                  <a:pt x="497682" y="962820"/>
                  <a:pt x="489744" y="967582"/>
                </a:cubicBezTo>
                <a:cubicBezTo>
                  <a:pt x="481807" y="972345"/>
                  <a:pt x="463550" y="1073944"/>
                  <a:pt x="480219" y="1143794"/>
                </a:cubicBezTo>
                <a:cubicBezTo>
                  <a:pt x="496888" y="1213644"/>
                  <a:pt x="536575" y="1309688"/>
                  <a:pt x="589756" y="1386682"/>
                </a:cubicBezTo>
                <a:cubicBezTo>
                  <a:pt x="642937" y="1463676"/>
                  <a:pt x="742950" y="1557338"/>
                  <a:pt x="799306" y="1605757"/>
                </a:cubicBezTo>
                <a:cubicBezTo>
                  <a:pt x="855662" y="1654176"/>
                  <a:pt x="896144" y="1625600"/>
                  <a:pt x="927894" y="1677194"/>
                </a:cubicBezTo>
                <a:cubicBezTo>
                  <a:pt x="959644" y="1728788"/>
                  <a:pt x="968375" y="1802607"/>
                  <a:pt x="989806" y="1915319"/>
                </a:cubicBezTo>
                <a:cubicBezTo>
                  <a:pt x="1011237" y="2028031"/>
                  <a:pt x="1048544" y="2187575"/>
                  <a:pt x="1056481" y="2353469"/>
                </a:cubicBezTo>
                <a:cubicBezTo>
                  <a:pt x="1064418" y="2519363"/>
                  <a:pt x="1021556" y="2770982"/>
                  <a:pt x="1037431" y="2910682"/>
                </a:cubicBezTo>
                <a:cubicBezTo>
                  <a:pt x="1053306" y="3050382"/>
                  <a:pt x="1095375" y="3128963"/>
                  <a:pt x="1151731" y="3191669"/>
                </a:cubicBezTo>
                <a:cubicBezTo>
                  <a:pt x="1208087" y="3254375"/>
                  <a:pt x="1342232" y="3262313"/>
                  <a:pt x="1375569" y="3286919"/>
                </a:cubicBezTo>
                <a:cubicBezTo>
                  <a:pt x="1408906" y="3311525"/>
                  <a:pt x="1418431" y="3332163"/>
                  <a:pt x="1351756" y="3339307"/>
                </a:cubicBezTo>
                <a:cubicBezTo>
                  <a:pt x="1285081" y="3346451"/>
                  <a:pt x="1040607" y="3349626"/>
                  <a:pt x="975519" y="3329782"/>
                </a:cubicBezTo>
                <a:cubicBezTo>
                  <a:pt x="910431" y="3309938"/>
                  <a:pt x="965200" y="3275013"/>
                  <a:pt x="961231" y="3220244"/>
                </a:cubicBezTo>
                <a:cubicBezTo>
                  <a:pt x="957262" y="3165475"/>
                  <a:pt x="967581" y="3071813"/>
                  <a:pt x="951706" y="3001169"/>
                </a:cubicBezTo>
                <a:cubicBezTo>
                  <a:pt x="935831" y="2930525"/>
                  <a:pt x="883443" y="2877344"/>
                  <a:pt x="865981" y="2796382"/>
                </a:cubicBezTo>
                <a:cubicBezTo>
                  <a:pt x="848519" y="2715420"/>
                  <a:pt x="834231" y="2589213"/>
                  <a:pt x="846931" y="2515394"/>
                </a:cubicBezTo>
                <a:cubicBezTo>
                  <a:pt x="859631" y="2441575"/>
                  <a:pt x="926306" y="2431256"/>
                  <a:pt x="942181" y="2353469"/>
                </a:cubicBezTo>
                <a:cubicBezTo>
                  <a:pt x="958056" y="2275682"/>
                  <a:pt x="953294" y="2147094"/>
                  <a:pt x="942181" y="2048669"/>
                </a:cubicBezTo>
                <a:cubicBezTo>
                  <a:pt x="931069" y="1950244"/>
                  <a:pt x="887412" y="1773238"/>
                  <a:pt x="875506" y="1762919"/>
                </a:cubicBezTo>
                <a:cubicBezTo>
                  <a:pt x="863600" y="1752600"/>
                  <a:pt x="869157" y="1906588"/>
                  <a:pt x="870744" y="1986757"/>
                </a:cubicBezTo>
                <a:cubicBezTo>
                  <a:pt x="872331" y="2066926"/>
                  <a:pt x="889794" y="2171701"/>
                  <a:pt x="885031" y="2243932"/>
                </a:cubicBezTo>
                <a:cubicBezTo>
                  <a:pt x="880269" y="2316163"/>
                  <a:pt x="877888" y="2366169"/>
                  <a:pt x="842169" y="2420144"/>
                </a:cubicBezTo>
                <a:cubicBezTo>
                  <a:pt x="806450" y="2474119"/>
                  <a:pt x="756444" y="2498726"/>
                  <a:pt x="670719" y="2567782"/>
                </a:cubicBezTo>
                <a:cubicBezTo>
                  <a:pt x="584994" y="2636838"/>
                  <a:pt x="398463" y="2778920"/>
                  <a:pt x="327819" y="2834482"/>
                </a:cubicBezTo>
                <a:cubicBezTo>
                  <a:pt x="257175" y="2890044"/>
                  <a:pt x="260350" y="2854326"/>
                  <a:pt x="246856" y="2901157"/>
                </a:cubicBezTo>
                <a:cubicBezTo>
                  <a:pt x="233362" y="2947988"/>
                  <a:pt x="239712" y="3067050"/>
                  <a:pt x="246856" y="3115469"/>
                </a:cubicBezTo>
                <a:cubicBezTo>
                  <a:pt x="254000" y="3163888"/>
                  <a:pt x="295275" y="3176588"/>
                  <a:pt x="289719" y="3191669"/>
                </a:cubicBezTo>
                <a:cubicBezTo>
                  <a:pt x="284163" y="3206750"/>
                  <a:pt x="242094" y="3223419"/>
                  <a:pt x="213519" y="3205957"/>
                </a:cubicBezTo>
                <a:cubicBezTo>
                  <a:pt x="184944" y="3188495"/>
                  <a:pt x="142875" y="3125788"/>
                  <a:pt x="118269" y="3086894"/>
                </a:cubicBezTo>
                <a:cubicBezTo>
                  <a:pt x="93663" y="3048000"/>
                  <a:pt x="84137" y="3005932"/>
                  <a:pt x="65881" y="2972594"/>
                </a:cubicBezTo>
                <a:cubicBezTo>
                  <a:pt x="47625" y="2939256"/>
                  <a:pt x="0" y="2913063"/>
                  <a:pt x="8731" y="2886869"/>
                </a:cubicBezTo>
                <a:cubicBezTo>
                  <a:pt x="17462" y="2860675"/>
                  <a:pt x="72231" y="2844007"/>
                  <a:pt x="118269" y="2815432"/>
                </a:cubicBezTo>
                <a:cubicBezTo>
                  <a:pt x="164307" y="2786857"/>
                  <a:pt x="244475" y="2758282"/>
                  <a:pt x="284956" y="2715419"/>
                </a:cubicBezTo>
                <a:cubicBezTo>
                  <a:pt x="325437" y="2672557"/>
                  <a:pt x="319087" y="2609057"/>
                  <a:pt x="361156" y="2558257"/>
                </a:cubicBezTo>
                <a:cubicBezTo>
                  <a:pt x="403225" y="2507457"/>
                  <a:pt x="485775" y="2451100"/>
                  <a:pt x="537369" y="2410619"/>
                </a:cubicBezTo>
                <a:cubicBezTo>
                  <a:pt x="588963" y="2370138"/>
                  <a:pt x="658813" y="2364582"/>
                  <a:pt x="670719" y="2315369"/>
                </a:cubicBezTo>
                <a:cubicBezTo>
                  <a:pt x="682625" y="2266157"/>
                  <a:pt x="622300" y="2189163"/>
                  <a:pt x="608806" y="2115344"/>
                </a:cubicBezTo>
                <a:cubicBezTo>
                  <a:pt x="595312" y="2041525"/>
                  <a:pt x="606425" y="1955007"/>
                  <a:pt x="589756" y="1872457"/>
                </a:cubicBezTo>
                <a:cubicBezTo>
                  <a:pt x="573087" y="1789907"/>
                  <a:pt x="512763" y="1699419"/>
                  <a:pt x="508794" y="1620044"/>
                </a:cubicBezTo>
                <a:cubicBezTo>
                  <a:pt x="504825" y="1540669"/>
                  <a:pt x="570707" y="1419226"/>
                  <a:pt x="565944" y="1396207"/>
                </a:cubicBezTo>
                <a:cubicBezTo>
                  <a:pt x="561182" y="1373188"/>
                  <a:pt x="498475" y="1429545"/>
                  <a:pt x="480219" y="1481932"/>
                </a:cubicBezTo>
                <a:cubicBezTo>
                  <a:pt x="461963" y="1534319"/>
                  <a:pt x="454025" y="1644651"/>
                  <a:pt x="456406" y="1710532"/>
                </a:cubicBezTo>
                <a:cubicBezTo>
                  <a:pt x="458787" y="1776413"/>
                  <a:pt x="498475" y="1830388"/>
                  <a:pt x="494506" y="1877219"/>
                </a:cubicBezTo>
                <a:cubicBezTo>
                  <a:pt x="490537" y="1924050"/>
                  <a:pt x="438150" y="1988344"/>
                  <a:pt x="408781" y="1981994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760538" y="5589588"/>
            <a:ext cx="95250" cy="6508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tx1"/>
              </a:gs>
              <a:gs pos="10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Geneva" pitchFamily="31" charset="0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095375" y="5200650"/>
            <a:ext cx="1433513" cy="40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US" sz="2000" dirty="0"/>
              <a:t>Screening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451350" y="5157788"/>
            <a:ext cx="95250" cy="6508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tx1"/>
              </a:gs>
              <a:gs pos="10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Geneva" pitchFamily="31" charset="0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735388" y="4770438"/>
            <a:ext cx="1506537" cy="40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US" sz="2000" dirty="0"/>
              <a:t>Counseling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424613" y="3748088"/>
            <a:ext cx="95250" cy="6508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tx1"/>
              </a:gs>
              <a:gs pos="10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Geneva" pitchFamily="31" charset="0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692400" y="3651250"/>
            <a:ext cx="95250" cy="6508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tx1"/>
              </a:gs>
              <a:gs pos="10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Geneva" pitchFamily="31" charset="0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978025" y="3263900"/>
            <a:ext cx="1504950" cy="40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US" sz="2000" dirty="0"/>
              <a:t>Testing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05363" y="2728913"/>
            <a:ext cx="95250" cy="652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tx1"/>
              </a:gs>
              <a:gs pos="10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Geneva" pitchFamily="31" charset="0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027488" y="2341563"/>
            <a:ext cx="1627187" cy="40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US" sz="2000" dirty="0"/>
              <a:t>Assessment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964363" y="2311400"/>
            <a:ext cx="95250" cy="6508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tx1"/>
              </a:gs>
              <a:gs pos="100000">
                <a:schemeClr val="bg2">
                  <a:lumMod val="5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>
              <a:latin typeface="Geneva" pitchFamily="31" charset="0"/>
              <a:cs typeface="+mn-cs"/>
            </a:endParaRPr>
          </a:p>
        </p:txBody>
      </p:sp>
      <p:sp>
        <p:nvSpPr>
          <p:cNvPr id="40" name="Cloud 39"/>
          <p:cNvSpPr/>
          <p:nvPr/>
        </p:nvSpPr>
        <p:spPr bwMode="auto">
          <a:xfrm>
            <a:off x="7167563" y="2809875"/>
            <a:ext cx="195262" cy="141288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41" name="Cloud 40"/>
          <p:cNvSpPr/>
          <p:nvPr/>
        </p:nvSpPr>
        <p:spPr bwMode="auto">
          <a:xfrm>
            <a:off x="7353300" y="2738438"/>
            <a:ext cx="196850" cy="139700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42" name="Cloud 41"/>
          <p:cNvSpPr/>
          <p:nvPr/>
        </p:nvSpPr>
        <p:spPr bwMode="auto">
          <a:xfrm>
            <a:off x="7500938" y="2686050"/>
            <a:ext cx="196850" cy="141288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43" name="Cloud 42"/>
          <p:cNvSpPr/>
          <p:nvPr/>
        </p:nvSpPr>
        <p:spPr bwMode="auto">
          <a:xfrm>
            <a:off x="7629525" y="2616200"/>
            <a:ext cx="196850" cy="139700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44" name="Cloud 43"/>
          <p:cNvSpPr/>
          <p:nvPr/>
        </p:nvSpPr>
        <p:spPr bwMode="auto">
          <a:xfrm>
            <a:off x="7794625" y="2525713"/>
            <a:ext cx="196850" cy="139700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39978" name="Freeform 164"/>
          <p:cNvSpPr>
            <a:spLocks noChangeArrowheads="1"/>
          </p:cNvSpPr>
          <p:nvPr/>
        </p:nvSpPr>
        <p:spPr bwMode="auto">
          <a:xfrm rot="307834">
            <a:off x="7696200" y="2136775"/>
            <a:ext cx="715963" cy="50800"/>
          </a:xfrm>
          <a:custGeom>
            <a:avLst/>
            <a:gdLst>
              <a:gd name="T0" fmla="*/ 0 w 1615627"/>
              <a:gd name="T1" fmla="*/ 0 h 165490"/>
              <a:gd name="T2" fmla="*/ 0 w 1615627"/>
              <a:gd name="T3" fmla="*/ 0 h 165490"/>
              <a:gd name="T4" fmla="*/ 0 w 1615627"/>
              <a:gd name="T5" fmla="*/ 0 h 165490"/>
              <a:gd name="T6" fmla="*/ 0 w 1615627"/>
              <a:gd name="T7" fmla="*/ 0 h 165490"/>
              <a:gd name="T8" fmla="*/ 0 w 1615627"/>
              <a:gd name="T9" fmla="*/ 0 h 165490"/>
              <a:gd name="T10" fmla="*/ 0 w 1615627"/>
              <a:gd name="T11" fmla="*/ 0 h 1654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15627"/>
              <a:gd name="T19" fmla="*/ 0 h 165490"/>
              <a:gd name="T20" fmla="*/ 1615627 w 1615627"/>
              <a:gd name="T21" fmla="*/ 165490 h 1654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15627" h="165490">
                <a:moveTo>
                  <a:pt x="0" y="138376"/>
                </a:moveTo>
                <a:cubicBezTo>
                  <a:pt x="88822" y="69188"/>
                  <a:pt x="177644" y="0"/>
                  <a:pt x="274881" y="3740"/>
                </a:cubicBezTo>
                <a:cubicBezTo>
                  <a:pt x="372118" y="7480"/>
                  <a:pt x="462810" y="156140"/>
                  <a:pt x="583421" y="160815"/>
                </a:cubicBezTo>
                <a:cubicBezTo>
                  <a:pt x="704032" y="165490"/>
                  <a:pt x="858302" y="33659"/>
                  <a:pt x="998547" y="31789"/>
                </a:cubicBezTo>
                <a:cubicBezTo>
                  <a:pt x="1138792" y="29919"/>
                  <a:pt x="1322046" y="137440"/>
                  <a:pt x="1424893" y="149595"/>
                </a:cubicBezTo>
                <a:cubicBezTo>
                  <a:pt x="1527740" y="161750"/>
                  <a:pt x="1571683" y="133233"/>
                  <a:pt x="1615627" y="104717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9979" name="Rectangle 179"/>
          <p:cNvSpPr>
            <a:spLocks noChangeArrowheads="1"/>
          </p:cNvSpPr>
          <p:nvPr/>
        </p:nvSpPr>
        <p:spPr bwMode="auto">
          <a:xfrm>
            <a:off x="7888288" y="2159000"/>
            <a:ext cx="520700" cy="295275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</a:pPr>
            <a:endParaRPr lang="en-US"/>
          </a:p>
        </p:txBody>
      </p:sp>
      <p:cxnSp>
        <p:nvCxnSpPr>
          <p:cNvPr id="39980" name="Straight Connector 60"/>
          <p:cNvCxnSpPr>
            <a:cxnSpLocks noChangeShapeType="1"/>
          </p:cNvCxnSpPr>
          <p:nvPr/>
        </p:nvCxnSpPr>
        <p:spPr bwMode="auto">
          <a:xfrm flipV="1">
            <a:off x="8034338" y="2617788"/>
            <a:ext cx="133350" cy="93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81" name="Straight Connector 60"/>
          <p:cNvCxnSpPr>
            <a:cxnSpLocks noChangeShapeType="1"/>
          </p:cNvCxnSpPr>
          <p:nvPr/>
        </p:nvCxnSpPr>
        <p:spPr bwMode="auto">
          <a:xfrm flipV="1">
            <a:off x="8216900" y="2525713"/>
            <a:ext cx="61913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9982" name="Freeform 131"/>
          <p:cNvSpPr>
            <a:spLocks noChangeArrowheads="1"/>
          </p:cNvSpPr>
          <p:nvPr/>
        </p:nvSpPr>
        <p:spPr bwMode="auto">
          <a:xfrm>
            <a:off x="8026400" y="2152650"/>
            <a:ext cx="492125" cy="420688"/>
          </a:xfrm>
          <a:custGeom>
            <a:avLst/>
            <a:gdLst>
              <a:gd name="T0" fmla="*/ 0 w 491502"/>
              <a:gd name="T1" fmla="*/ 426246 h 420448"/>
              <a:gd name="T2" fmla="*/ 63649 w 491502"/>
              <a:gd name="T3" fmla="*/ 384517 h 420448"/>
              <a:gd name="T4" fmla="*/ 181857 w 491502"/>
              <a:gd name="T5" fmla="*/ 295093 h 420448"/>
              <a:gd name="T6" fmla="*/ 342499 w 491502"/>
              <a:gd name="T7" fmla="*/ 244420 h 420448"/>
              <a:gd name="T8" fmla="*/ 472830 w 491502"/>
              <a:gd name="T9" fmla="*/ 181827 h 420448"/>
              <a:gd name="T10" fmla="*/ 497077 w 491502"/>
              <a:gd name="T11" fmla="*/ 68561 h 420448"/>
              <a:gd name="T12" fmla="*/ 415241 w 491502"/>
              <a:gd name="T13" fmla="*/ 17881 h 420448"/>
              <a:gd name="T14" fmla="*/ 403117 w 491502"/>
              <a:gd name="T15" fmla="*/ 0 h 420448"/>
              <a:gd name="T16" fmla="*/ 403117 w 491502"/>
              <a:gd name="T17" fmla="*/ 0 h 420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1502"/>
              <a:gd name="T28" fmla="*/ 0 h 420448"/>
              <a:gd name="T29" fmla="*/ 491502 w 491502"/>
              <a:gd name="T30" fmla="*/ 420448 h 420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1502" h="420448">
                <a:moveTo>
                  <a:pt x="0" y="420448"/>
                </a:moveTo>
                <a:cubicBezTo>
                  <a:pt x="16171" y="410647"/>
                  <a:pt x="32342" y="400846"/>
                  <a:pt x="61744" y="379285"/>
                </a:cubicBezTo>
                <a:cubicBezTo>
                  <a:pt x="91146" y="357724"/>
                  <a:pt x="131329" y="314111"/>
                  <a:pt x="176412" y="291079"/>
                </a:cubicBezTo>
                <a:cubicBezTo>
                  <a:pt x="221495" y="268047"/>
                  <a:pt x="285199" y="259717"/>
                  <a:pt x="332242" y="241096"/>
                </a:cubicBezTo>
                <a:cubicBezTo>
                  <a:pt x="379285" y="222475"/>
                  <a:pt x="433678" y="208264"/>
                  <a:pt x="458670" y="179352"/>
                </a:cubicBezTo>
                <a:cubicBezTo>
                  <a:pt x="483662" y="150440"/>
                  <a:pt x="491502" y="94577"/>
                  <a:pt x="482192" y="67625"/>
                </a:cubicBezTo>
                <a:cubicBezTo>
                  <a:pt x="472882" y="40673"/>
                  <a:pt x="417998" y="28912"/>
                  <a:pt x="402807" y="17641"/>
                </a:cubicBezTo>
                <a:cubicBezTo>
                  <a:pt x="387616" y="6370"/>
                  <a:pt x="430398" y="36933"/>
                  <a:pt x="39104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9983" name="Straight Connector 156"/>
          <p:cNvCxnSpPr>
            <a:cxnSpLocks noChangeShapeType="1"/>
          </p:cNvCxnSpPr>
          <p:nvPr/>
        </p:nvCxnSpPr>
        <p:spPr bwMode="auto">
          <a:xfrm flipV="1">
            <a:off x="8035925" y="2509838"/>
            <a:ext cx="114300" cy="1031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</p:cxnSp>
      <p:sp>
        <p:nvSpPr>
          <p:cNvPr id="51" name="Cloud 50"/>
          <p:cNvSpPr/>
          <p:nvPr/>
        </p:nvSpPr>
        <p:spPr bwMode="auto">
          <a:xfrm>
            <a:off x="7956550" y="2473325"/>
            <a:ext cx="141288" cy="101600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52" name="Cloud 51"/>
          <p:cNvSpPr/>
          <p:nvPr/>
        </p:nvSpPr>
        <p:spPr bwMode="auto">
          <a:xfrm>
            <a:off x="8047038" y="2395538"/>
            <a:ext cx="141287" cy="103187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53" name="Cloud 52"/>
          <p:cNvSpPr/>
          <p:nvPr/>
        </p:nvSpPr>
        <p:spPr bwMode="auto">
          <a:xfrm>
            <a:off x="8196263" y="2355850"/>
            <a:ext cx="119062" cy="85725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6400800" y="1981200"/>
            <a:ext cx="1163638" cy="40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US" sz="2000" dirty="0"/>
              <a:t>Cure</a:t>
            </a:r>
          </a:p>
        </p:txBody>
      </p:sp>
      <p:cxnSp>
        <p:nvCxnSpPr>
          <p:cNvPr id="39988" name="Straight Connector 60"/>
          <p:cNvCxnSpPr>
            <a:cxnSpLocks noChangeShapeType="1"/>
          </p:cNvCxnSpPr>
          <p:nvPr/>
        </p:nvCxnSpPr>
        <p:spPr bwMode="auto">
          <a:xfrm rot="300000" flipV="1">
            <a:off x="8372475" y="2436813"/>
            <a:ext cx="61913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89" name="Straight Connector 60"/>
          <p:cNvCxnSpPr>
            <a:cxnSpLocks noChangeShapeType="1"/>
          </p:cNvCxnSpPr>
          <p:nvPr/>
        </p:nvCxnSpPr>
        <p:spPr bwMode="auto">
          <a:xfrm rot="5400000" flipH="1" flipV="1">
            <a:off x="8487569" y="2377281"/>
            <a:ext cx="41275" cy="36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90" name="Straight Connector 60"/>
          <p:cNvCxnSpPr>
            <a:cxnSpLocks noChangeShapeType="1"/>
          </p:cNvCxnSpPr>
          <p:nvPr/>
        </p:nvCxnSpPr>
        <p:spPr bwMode="auto">
          <a:xfrm rot="5400000" flipH="1" flipV="1">
            <a:off x="8541544" y="2291556"/>
            <a:ext cx="3810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91" name="Straight Connector 60"/>
          <p:cNvCxnSpPr>
            <a:cxnSpLocks noChangeShapeType="1"/>
          </p:cNvCxnSpPr>
          <p:nvPr/>
        </p:nvCxnSpPr>
        <p:spPr bwMode="auto">
          <a:xfrm rot="16200000" flipV="1">
            <a:off x="8539957" y="2209006"/>
            <a:ext cx="3175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Cloud 58"/>
          <p:cNvSpPr/>
          <p:nvPr/>
        </p:nvSpPr>
        <p:spPr bwMode="auto">
          <a:xfrm>
            <a:off x="8301038" y="2339975"/>
            <a:ext cx="104775" cy="74613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0" name="Cloud 59"/>
          <p:cNvSpPr/>
          <p:nvPr/>
        </p:nvSpPr>
        <p:spPr bwMode="auto">
          <a:xfrm>
            <a:off x="8389938" y="2316163"/>
            <a:ext cx="66675" cy="47625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1" name="Cloud 60"/>
          <p:cNvSpPr/>
          <p:nvPr/>
        </p:nvSpPr>
        <p:spPr bwMode="auto">
          <a:xfrm>
            <a:off x="8459788" y="2208213"/>
            <a:ext cx="65087" cy="47625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2" name="Cloud 61"/>
          <p:cNvSpPr/>
          <p:nvPr/>
        </p:nvSpPr>
        <p:spPr bwMode="auto">
          <a:xfrm flipH="1" flipV="1">
            <a:off x="8462963" y="2257425"/>
            <a:ext cx="63500" cy="46038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3" name="Cloud 62"/>
          <p:cNvSpPr/>
          <p:nvPr/>
        </p:nvSpPr>
        <p:spPr bwMode="auto">
          <a:xfrm>
            <a:off x="8443913" y="2295525"/>
            <a:ext cx="65087" cy="46038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4" name="Cloud 63"/>
          <p:cNvSpPr/>
          <p:nvPr/>
        </p:nvSpPr>
        <p:spPr bwMode="auto">
          <a:xfrm>
            <a:off x="8423275" y="2173288"/>
            <a:ext cx="46038" cy="26987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5" name="Cloud 64"/>
          <p:cNvSpPr/>
          <p:nvPr/>
        </p:nvSpPr>
        <p:spPr bwMode="auto">
          <a:xfrm>
            <a:off x="8448675" y="2187575"/>
            <a:ext cx="46038" cy="26988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6" name="Cloud 65"/>
          <p:cNvSpPr/>
          <p:nvPr/>
        </p:nvSpPr>
        <p:spPr bwMode="auto">
          <a:xfrm>
            <a:off x="8372475" y="2157413"/>
            <a:ext cx="28575" cy="9525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7" name="Cloud 66"/>
          <p:cNvSpPr/>
          <p:nvPr/>
        </p:nvSpPr>
        <p:spPr bwMode="auto">
          <a:xfrm>
            <a:off x="8402638" y="2162175"/>
            <a:ext cx="36512" cy="19050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8" name="Cloud 67"/>
          <p:cNvSpPr/>
          <p:nvPr/>
        </p:nvSpPr>
        <p:spPr bwMode="auto">
          <a:xfrm>
            <a:off x="8391525" y="2151063"/>
            <a:ext cx="36513" cy="19050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9" name="Cloud 68"/>
          <p:cNvSpPr/>
          <p:nvPr/>
        </p:nvSpPr>
        <p:spPr bwMode="auto">
          <a:xfrm>
            <a:off x="7346950" y="2857500"/>
            <a:ext cx="46038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0" name="Cloud 69"/>
          <p:cNvSpPr/>
          <p:nvPr/>
        </p:nvSpPr>
        <p:spPr bwMode="auto">
          <a:xfrm>
            <a:off x="7524750" y="2798763"/>
            <a:ext cx="46038" cy="26987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1" name="Cloud 70"/>
          <p:cNvSpPr/>
          <p:nvPr/>
        </p:nvSpPr>
        <p:spPr bwMode="auto">
          <a:xfrm>
            <a:off x="7672388" y="2732088"/>
            <a:ext cx="46037" cy="26987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2" name="Cloud 71"/>
          <p:cNvSpPr/>
          <p:nvPr/>
        </p:nvSpPr>
        <p:spPr bwMode="auto">
          <a:xfrm>
            <a:off x="7815263" y="2651125"/>
            <a:ext cx="46037" cy="26988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3" name="Cloud 72"/>
          <p:cNvSpPr/>
          <p:nvPr/>
        </p:nvSpPr>
        <p:spPr bwMode="auto">
          <a:xfrm>
            <a:off x="7985125" y="2562225"/>
            <a:ext cx="46038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4" name="Cloud 73"/>
          <p:cNvSpPr/>
          <p:nvPr/>
        </p:nvSpPr>
        <p:spPr bwMode="auto">
          <a:xfrm>
            <a:off x="8089900" y="2486025"/>
            <a:ext cx="46038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5" name="Cloud 74"/>
          <p:cNvSpPr/>
          <p:nvPr/>
        </p:nvSpPr>
        <p:spPr bwMode="auto">
          <a:xfrm>
            <a:off x="8180388" y="2417763"/>
            <a:ext cx="46037" cy="26987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6" name="Cloud 75"/>
          <p:cNvSpPr/>
          <p:nvPr/>
        </p:nvSpPr>
        <p:spPr bwMode="auto">
          <a:xfrm>
            <a:off x="8296275" y="2389188"/>
            <a:ext cx="46038" cy="26987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7" name="Cloud 76"/>
          <p:cNvSpPr/>
          <p:nvPr/>
        </p:nvSpPr>
        <p:spPr bwMode="auto">
          <a:xfrm>
            <a:off x="8391525" y="2347913"/>
            <a:ext cx="36513" cy="19050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8" name="Cloud 77"/>
          <p:cNvSpPr/>
          <p:nvPr/>
        </p:nvSpPr>
        <p:spPr bwMode="auto">
          <a:xfrm>
            <a:off x="8443913" y="2328863"/>
            <a:ext cx="36512" cy="19050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9" name="Cloud 78"/>
          <p:cNvSpPr/>
          <p:nvPr/>
        </p:nvSpPr>
        <p:spPr bwMode="auto">
          <a:xfrm>
            <a:off x="8489950" y="2247900"/>
            <a:ext cx="36513" cy="19050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8470900" y="2198688"/>
            <a:ext cx="36513" cy="17462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77100" y="3251200"/>
            <a:ext cx="195263" cy="141288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82" name="Cloud 81"/>
          <p:cNvSpPr/>
          <p:nvPr/>
        </p:nvSpPr>
        <p:spPr bwMode="auto">
          <a:xfrm>
            <a:off x="7450138" y="3186113"/>
            <a:ext cx="196850" cy="141287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83" name="Cloud 82"/>
          <p:cNvSpPr/>
          <p:nvPr/>
        </p:nvSpPr>
        <p:spPr bwMode="auto">
          <a:xfrm>
            <a:off x="7607300" y="3117850"/>
            <a:ext cx="196850" cy="141288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84" name="Cloud 83"/>
          <p:cNvSpPr/>
          <p:nvPr/>
        </p:nvSpPr>
        <p:spPr bwMode="auto">
          <a:xfrm>
            <a:off x="7766050" y="3024188"/>
            <a:ext cx="196850" cy="141287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85" name="Cloud 84"/>
          <p:cNvSpPr/>
          <p:nvPr/>
        </p:nvSpPr>
        <p:spPr bwMode="auto">
          <a:xfrm>
            <a:off x="7429500" y="3221038"/>
            <a:ext cx="46038" cy="26987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86" name="Cloud 85"/>
          <p:cNvSpPr/>
          <p:nvPr/>
        </p:nvSpPr>
        <p:spPr bwMode="auto">
          <a:xfrm>
            <a:off x="7585075" y="3175000"/>
            <a:ext cx="46038" cy="26988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87" name="Cloud 86"/>
          <p:cNvSpPr/>
          <p:nvPr/>
        </p:nvSpPr>
        <p:spPr bwMode="auto">
          <a:xfrm>
            <a:off x="7726363" y="3098800"/>
            <a:ext cx="46037" cy="26988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88" name="Cloud 87"/>
          <p:cNvSpPr/>
          <p:nvPr/>
        </p:nvSpPr>
        <p:spPr bwMode="auto">
          <a:xfrm>
            <a:off x="7900988" y="2932113"/>
            <a:ext cx="196850" cy="141287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89" name="Cloud 88"/>
          <p:cNvSpPr/>
          <p:nvPr/>
        </p:nvSpPr>
        <p:spPr bwMode="auto">
          <a:xfrm>
            <a:off x="8039100" y="2824163"/>
            <a:ext cx="195263" cy="141287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90" name="Cloud 89"/>
          <p:cNvSpPr/>
          <p:nvPr/>
        </p:nvSpPr>
        <p:spPr bwMode="auto">
          <a:xfrm>
            <a:off x="8169275" y="2708275"/>
            <a:ext cx="196850" cy="139700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91" name="Cloud 90"/>
          <p:cNvSpPr/>
          <p:nvPr/>
        </p:nvSpPr>
        <p:spPr bwMode="auto">
          <a:xfrm>
            <a:off x="8015288" y="2908300"/>
            <a:ext cx="46037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92" name="Cloud 91"/>
          <p:cNvSpPr/>
          <p:nvPr/>
        </p:nvSpPr>
        <p:spPr bwMode="auto">
          <a:xfrm>
            <a:off x="8148638" y="2800350"/>
            <a:ext cx="44450" cy="26988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93" name="Cloud 92"/>
          <p:cNvSpPr/>
          <p:nvPr/>
        </p:nvSpPr>
        <p:spPr bwMode="auto">
          <a:xfrm>
            <a:off x="8281988" y="2684463"/>
            <a:ext cx="46037" cy="26987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94" name="Cloud 93"/>
          <p:cNvSpPr/>
          <p:nvPr/>
        </p:nvSpPr>
        <p:spPr bwMode="auto">
          <a:xfrm>
            <a:off x="7869238" y="3009900"/>
            <a:ext cx="46037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95" name="Cloud 94"/>
          <p:cNvSpPr/>
          <p:nvPr/>
        </p:nvSpPr>
        <p:spPr bwMode="auto">
          <a:xfrm>
            <a:off x="8308975" y="2611438"/>
            <a:ext cx="141288" cy="103187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96" name="Cloud 95"/>
          <p:cNvSpPr/>
          <p:nvPr/>
        </p:nvSpPr>
        <p:spPr bwMode="auto">
          <a:xfrm>
            <a:off x="8369300" y="2519363"/>
            <a:ext cx="142875" cy="101600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97" name="Cloud 96"/>
          <p:cNvSpPr/>
          <p:nvPr/>
        </p:nvSpPr>
        <p:spPr bwMode="auto">
          <a:xfrm>
            <a:off x="8272463" y="2662238"/>
            <a:ext cx="46037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98" name="Cloud 97"/>
          <p:cNvSpPr/>
          <p:nvPr/>
        </p:nvSpPr>
        <p:spPr bwMode="auto">
          <a:xfrm>
            <a:off x="8347075" y="2586038"/>
            <a:ext cx="46038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99" name="Cloud 98"/>
          <p:cNvSpPr/>
          <p:nvPr/>
        </p:nvSpPr>
        <p:spPr bwMode="auto">
          <a:xfrm>
            <a:off x="8467725" y="2517775"/>
            <a:ext cx="46038" cy="26988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00" name="Cloud 99"/>
          <p:cNvSpPr/>
          <p:nvPr/>
        </p:nvSpPr>
        <p:spPr bwMode="auto">
          <a:xfrm>
            <a:off x="8547100" y="2382838"/>
            <a:ext cx="104775" cy="74612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01" name="Cloud 100"/>
          <p:cNvSpPr/>
          <p:nvPr/>
        </p:nvSpPr>
        <p:spPr bwMode="auto">
          <a:xfrm>
            <a:off x="8589963" y="2347913"/>
            <a:ext cx="65087" cy="46037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02" name="Cloud 101"/>
          <p:cNvSpPr/>
          <p:nvPr/>
        </p:nvSpPr>
        <p:spPr bwMode="auto">
          <a:xfrm flipH="1" flipV="1">
            <a:off x="8602663" y="2244725"/>
            <a:ext cx="63500" cy="46038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03" name="Cloud 102"/>
          <p:cNvSpPr/>
          <p:nvPr/>
        </p:nvSpPr>
        <p:spPr bwMode="auto">
          <a:xfrm>
            <a:off x="8604250" y="2300288"/>
            <a:ext cx="65088" cy="46037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04" name="Cloud 103"/>
          <p:cNvSpPr/>
          <p:nvPr/>
        </p:nvSpPr>
        <p:spPr bwMode="auto">
          <a:xfrm>
            <a:off x="8445500" y="2493963"/>
            <a:ext cx="46038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05" name="Cloud 104"/>
          <p:cNvSpPr/>
          <p:nvPr/>
        </p:nvSpPr>
        <p:spPr bwMode="auto">
          <a:xfrm>
            <a:off x="8562975" y="2465388"/>
            <a:ext cx="44450" cy="28575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06" name="Cloud 105"/>
          <p:cNvSpPr/>
          <p:nvPr/>
        </p:nvSpPr>
        <p:spPr bwMode="auto">
          <a:xfrm>
            <a:off x="8578850" y="2373313"/>
            <a:ext cx="36513" cy="17462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07" name="Cloud 106"/>
          <p:cNvSpPr/>
          <p:nvPr/>
        </p:nvSpPr>
        <p:spPr bwMode="auto">
          <a:xfrm>
            <a:off x="8594725" y="2330450"/>
            <a:ext cx="36513" cy="19050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08" name="Cloud 107"/>
          <p:cNvSpPr/>
          <p:nvPr/>
        </p:nvSpPr>
        <p:spPr bwMode="auto">
          <a:xfrm>
            <a:off x="8607425" y="2282825"/>
            <a:ext cx="36513" cy="17463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5710238" y="3360738"/>
            <a:ext cx="1504950" cy="40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US" sz="2000" dirty="0"/>
              <a:t>Treatment</a:t>
            </a:r>
          </a:p>
        </p:txBody>
      </p:sp>
      <p:sp>
        <p:nvSpPr>
          <p:cNvPr id="110" name="Cloud 109"/>
          <p:cNvSpPr/>
          <p:nvPr/>
        </p:nvSpPr>
        <p:spPr bwMode="auto">
          <a:xfrm>
            <a:off x="8485188" y="2449513"/>
            <a:ext cx="104775" cy="74612"/>
          </a:xfrm>
          <a:prstGeom prst="cloud">
            <a:avLst/>
          </a:prstGeom>
          <a:solidFill>
            <a:srgbClr val="29875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11" name="Cloud 110"/>
          <p:cNvSpPr/>
          <p:nvPr/>
        </p:nvSpPr>
        <p:spPr bwMode="auto">
          <a:xfrm flipH="1" flipV="1">
            <a:off x="8604250" y="2197100"/>
            <a:ext cx="63500" cy="46038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12" name="Cloud 111"/>
          <p:cNvSpPr/>
          <p:nvPr/>
        </p:nvSpPr>
        <p:spPr bwMode="auto">
          <a:xfrm>
            <a:off x="8609013" y="2233613"/>
            <a:ext cx="36512" cy="19050"/>
          </a:xfrm>
          <a:prstGeom prst="cloud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13" name="Cloud 112"/>
          <p:cNvSpPr/>
          <p:nvPr/>
        </p:nvSpPr>
        <p:spPr bwMode="auto">
          <a:xfrm>
            <a:off x="8535988" y="2151063"/>
            <a:ext cx="44450" cy="28575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14" name="Cloud 113"/>
          <p:cNvSpPr/>
          <p:nvPr/>
        </p:nvSpPr>
        <p:spPr bwMode="auto">
          <a:xfrm>
            <a:off x="8572500" y="2162175"/>
            <a:ext cx="44450" cy="28575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15" name="Cloud 114"/>
          <p:cNvSpPr/>
          <p:nvPr/>
        </p:nvSpPr>
        <p:spPr bwMode="auto">
          <a:xfrm>
            <a:off x="8593138" y="2179638"/>
            <a:ext cx="46037" cy="26987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16" name="Cloud 115"/>
          <p:cNvSpPr/>
          <p:nvPr/>
        </p:nvSpPr>
        <p:spPr bwMode="auto">
          <a:xfrm>
            <a:off x="8459788" y="2132013"/>
            <a:ext cx="44450" cy="28575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17" name="Cloud 116"/>
          <p:cNvSpPr/>
          <p:nvPr/>
        </p:nvSpPr>
        <p:spPr bwMode="auto">
          <a:xfrm>
            <a:off x="8497888" y="2141538"/>
            <a:ext cx="46037" cy="26987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7771181" y="2129333"/>
            <a:ext cx="690677" cy="211531"/>
          </a:xfrm>
          <a:custGeom>
            <a:avLst/>
            <a:gdLst>
              <a:gd name="connsiteX0" fmla="*/ 15850 w 690677"/>
              <a:gd name="connsiteY0" fmla="*/ 90831 h 211531"/>
              <a:gd name="connsiteX1" fmla="*/ 198730 w 690677"/>
              <a:gd name="connsiteY1" fmla="*/ 35967 h 211531"/>
              <a:gd name="connsiteX2" fmla="*/ 388925 w 690677"/>
              <a:gd name="connsiteY2" fmla="*/ 3048 h 211531"/>
              <a:gd name="connsiteX3" fmla="*/ 527914 w 690677"/>
              <a:gd name="connsiteY3" fmla="*/ 54255 h 211531"/>
              <a:gd name="connsiteX4" fmla="*/ 652272 w 690677"/>
              <a:gd name="connsiteY4" fmla="*/ 54255 h 211531"/>
              <a:gd name="connsiteX5" fmla="*/ 677876 w 690677"/>
              <a:gd name="connsiteY5" fmla="*/ 123749 h 211531"/>
              <a:gd name="connsiteX6" fmla="*/ 575463 w 690677"/>
              <a:gd name="connsiteY6" fmla="*/ 174955 h 211531"/>
              <a:gd name="connsiteX7" fmla="*/ 334061 w 690677"/>
              <a:gd name="connsiteY7" fmla="*/ 200559 h 211531"/>
              <a:gd name="connsiteX8" fmla="*/ 103632 w 690677"/>
              <a:gd name="connsiteY8" fmla="*/ 193243 h 211531"/>
              <a:gd name="connsiteX9" fmla="*/ 15850 w 690677"/>
              <a:gd name="connsiteY9" fmla="*/ 90831 h 21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677" h="211531">
                <a:moveTo>
                  <a:pt x="15850" y="90831"/>
                </a:moveTo>
                <a:cubicBezTo>
                  <a:pt x="31700" y="64618"/>
                  <a:pt x="136551" y="50597"/>
                  <a:pt x="198730" y="35967"/>
                </a:cubicBezTo>
                <a:cubicBezTo>
                  <a:pt x="260909" y="21337"/>
                  <a:pt x="334061" y="0"/>
                  <a:pt x="388925" y="3048"/>
                </a:cubicBezTo>
                <a:cubicBezTo>
                  <a:pt x="443789" y="6096"/>
                  <a:pt x="484023" y="45721"/>
                  <a:pt x="527914" y="54255"/>
                </a:cubicBezTo>
                <a:cubicBezTo>
                  <a:pt x="571805" y="62790"/>
                  <a:pt x="627278" y="42673"/>
                  <a:pt x="652272" y="54255"/>
                </a:cubicBezTo>
                <a:cubicBezTo>
                  <a:pt x="677266" y="65837"/>
                  <a:pt x="690677" y="103632"/>
                  <a:pt x="677876" y="123749"/>
                </a:cubicBezTo>
                <a:cubicBezTo>
                  <a:pt x="665075" y="143866"/>
                  <a:pt x="632766" y="162153"/>
                  <a:pt x="575463" y="174955"/>
                </a:cubicBezTo>
                <a:cubicBezTo>
                  <a:pt x="518161" y="187757"/>
                  <a:pt x="412699" y="197511"/>
                  <a:pt x="334061" y="200559"/>
                </a:cubicBezTo>
                <a:cubicBezTo>
                  <a:pt x="255423" y="203607"/>
                  <a:pt x="154838" y="211531"/>
                  <a:pt x="103632" y="193243"/>
                </a:cubicBezTo>
                <a:cubicBezTo>
                  <a:pt x="52426" y="174955"/>
                  <a:pt x="0" y="117044"/>
                  <a:pt x="15850" y="90831"/>
                </a:cubicBezTo>
                <a:close/>
              </a:path>
            </a:pathLst>
          </a:custGeom>
          <a:gradFill>
            <a:gsLst>
              <a:gs pos="42000">
                <a:schemeClr val="accent4">
                  <a:lumMod val="75000"/>
                  <a:alpha val="0"/>
                </a:schemeClr>
              </a:gs>
              <a:gs pos="82000">
                <a:schemeClr val="accent3">
                  <a:alpha val="37000"/>
                </a:scheme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19" name="Cloud 118"/>
          <p:cNvSpPr/>
          <p:nvPr/>
        </p:nvSpPr>
        <p:spPr bwMode="auto">
          <a:xfrm>
            <a:off x="8435975" y="2141538"/>
            <a:ext cx="36513" cy="19050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120" name="Cloud 119"/>
          <p:cNvSpPr/>
          <p:nvPr/>
        </p:nvSpPr>
        <p:spPr bwMode="auto">
          <a:xfrm>
            <a:off x="8410575" y="2141538"/>
            <a:ext cx="36513" cy="19050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40056" name="Picture 120" descr="SunriseGraphi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7150" y="1352550"/>
            <a:ext cx="14668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62729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How to evaluate the HCV  positive patient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   </a:t>
            </a:r>
            <a:r>
              <a:rPr lang="en-US" sz="2400" dirty="0"/>
              <a:t>History</a:t>
            </a:r>
          </a:p>
          <a:p>
            <a:pPr>
              <a:buNone/>
            </a:pPr>
            <a:r>
              <a:rPr lang="en-US" sz="2400" dirty="0"/>
              <a:t>         Other risk factors for advanced fibrosis</a:t>
            </a:r>
          </a:p>
          <a:p>
            <a:pPr>
              <a:buNone/>
            </a:pPr>
            <a:r>
              <a:rPr lang="en-US" sz="2400" dirty="0"/>
              <a:t>         Physical examination</a:t>
            </a:r>
          </a:p>
          <a:p>
            <a:pPr>
              <a:buNone/>
            </a:pPr>
            <a:r>
              <a:rPr lang="en-US" sz="2400" dirty="0"/>
              <a:t>         Investigations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09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       Fibrosis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400" dirty="0"/>
              <a:t>    </a:t>
            </a:r>
            <a:r>
              <a:rPr lang="en-US" dirty="0"/>
              <a:t>Does this patient have cirrhosis ?</a:t>
            </a:r>
          </a:p>
          <a:p>
            <a:pPr>
              <a:buNone/>
            </a:pPr>
            <a:r>
              <a:rPr lang="en-US" sz="3100" dirty="0"/>
              <a:t>       </a:t>
            </a:r>
            <a:r>
              <a:rPr lang="en-US" b="1" dirty="0"/>
              <a:t>Risks factors</a:t>
            </a:r>
          </a:p>
          <a:p>
            <a:pPr lvl="1"/>
            <a:r>
              <a:rPr lang="en-US" sz="2200" dirty="0"/>
              <a:t>Long duration of infection</a:t>
            </a:r>
          </a:p>
          <a:p>
            <a:pPr lvl="1"/>
            <a:r>
              <a:rPr lang="en-US" sz="2200" dirty="0"/>
              <a:t>Alcohol , NAFLD, cofactors</a:t>
            </a:r>
          </a:p>
          <a:p>
            <a:pPr lvl="1"/>
            <a:r>
              <a:rPr lang="en-US" sz="2200" dirty="0"/>
              <a:t>Signs of chronic liver disease</a:t>
            </a:r>
          </a:p>
          <a:p>
            <a:pPr lvl="1"/>
            <a:r>
              <a:rPr lang="en-US" sz="2200" dirty="0"/>
              <a:t>Lab findings-Platelet count, AST/ALT ratio, synthetic (INR, albumin) or excretory (bilirubin) dysfunction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b="1" dirty="0"/>
              <a:t>APRI score</a:t>
            </a:r>
          </a:p>
          <a:p>
            <a:pPr>
              <a:buNone/>
            </a:pPr>
            <a:r>
              <a:rPr lang="en-US" sz="2800" b="1" dirty="0">
                <a:hlinkClick r:id="rId2"/>
              </a:rPr>
              <a:t>    </a:t>
            </a:r>
            <a:r>
              <a:rPr lang="en-US" dirty="0">
                <a:hlinkClick r:id="rId2"/>
              </a:rPr>
              <a:t>http://www.hepatitisc.uw.edu/page/clinical-calculators/apri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AST and platelet count</a:t>
            </a:r>
          </a:p>
          <a:p>
            <a:pPr marL="0" indent="0">
              <a:buNone/>
            </a:pPr>
            <a:r>
              <a:rPr lang="en-US" dirty="0"/>
              <a:t>	&gt; 1.0 ? Cirrhosis, &lt; 0.5 cirrhosis unlikely</a:t>
            </a:r>
          </a:p>
          <a:p>
            <a:pPr marL="0" indent="0">
              <a:buNone/>
            </a:pPr>
            <a:r>
              <a:rPr lang="en-US" dirty="0"/>
              <a:t>Transient Elastography (</a:t>
            </a:r>
            <a:r>
              <a:rPr lang="en-US" dirty="0" err="1"/>
              <a:t>Fibroscan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&gt; 12.5 consider cirrhosis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sz="2600" dirty="0">
                <a:solidFill>
                  <a:srgbClr val="FF0000"/>
                </a:solidFill>
              </a:rPr>
              <a:t>FIB-4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63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18C1-087D-4877-8663-0387F3D4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Treatment recommendations for TN or TE patients with CHC without cirrhosis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6AD9E0-1378-4B9F-A9F8-5BD3D223C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5" y="6479931"/>
            <a:ext cx="9139075" cy="376990"/>
          </a:xfrm>
        </p:spPr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                    EASL CPG HCV. J Hepatol 2018;</a:t>
            </a:r>
            <a:r>
              <a:rPr lang="en-US" dirty="0"/>
              <a:t>69:461–511.</a:t>
            </a:r>
            <a:endParaRPr lang="en-GB" dirty="0"/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7FD75D80-B5D0-446F-88B2-69D5F3AADBA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84433245"/>
              </p:ext>
            </p:extLst>
          </p:nvPr>
        </p:nvGraphicFramePr>
        <p:xfrm>
          <a:off x="4926" y="1752599"/>
          <a:ext cx="9139076" cy="472732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50689">
                  <a:extLst>
                    <a:ext uri="{9D8B030D-6E8A-4147-A177-3AD203B41FA5}">
                      <a16:colId xmlns:a16="http://schemas.microsoft.com/office/drawing/2014/main" val="3301053066"/>
                    </a:ext>
                  </a:extLst>
                </a:gridCol>
                <a:gridCol w="499912">
                  <a:extLst>
                    <a:ext uri="{9D8B030D-6E8A-4147-A177-3AD203B41FA5}">
                      <a16:colId xmlns:a16="http://schemas.microsoft.com/office/drawing/2014/main" val="1178539721"/>
                    </a:ext>
                  </a:extLst>
                </a:gridCol>
                <a:gridCol w="1191707">
                  <a:extLst>
                    <a:ext uri="{9D8B030D-6E8A-4147-A177-3AD203B41FA5}">
                      <a16:colId xmlns:a16="http://schemas.microsoft.com/office/drawing/2014/main" val="3520542797"/>
                    </a:ext>
                  </a:extLst>
                </a:gridCol>
                <a:gridCol w="1055690">
                  <a:extLst>
                    <a:ext uri="{9D8B030D-6E8A-4147-A177-3AD203B41FA5}">
                      <a16:colId xmlns:a16="http://schemas.microsoft.com/office/drawing/2014/main" val="170119295"/>
                    </a:ext>
                  </a:extLst>
                </a:gridCol>
                <a:gridCol w="1490338">
                  <a:extLst>
                    <a:ext uri="{9D8B030D-6E8A-4147-A177-3AD203B41FA5}">
                      <a16:colId xmlns:a16="http://schemas.microsoft.com/office/drawing/2014/main" val="2147717142"/>
                    </a:ext>
                  </a:extLst>
                </a:gridCol>
                <a:gridCol w="886779">
                  <a:extLst>
                    <a:ext uri="{9D8B030D-6E8A-4147-A177-3AD203B41FA5}">
                      <a16:colId xmlns:a16="http://schemas.microsoft.com/office/drawing/2014/main" val="1971107511"/>
                    </a:ext>
                  </a:extLst>
                </a:gridCol>
                <a:gridCol w="1753138">
                  <a:extLst>
                    <a:ext uri="{9D8B030D-6E8A-4147-A177-3AD203B41FA5}">
                      <a16:colId xmlns:a16="http://schemas.microsoft.com/office/drawing/2014/main" val="3738440381"/>
                    </a:ext>
                  </a:extLst>
                </a:gridCol>
                <a:gridCol w="1610823">
                  <a:extLst>
                    <a:ext uri="{9D8B030D-6E8A-4147-A177-3AD203B41FA5}">
                      <a16:colId xmlns:a16="http://schemas.microsoft.com/office/drawing/2014/main" val="2461417663"/>
                    </a:ext>
                  </a:extLst>
                </a:gridCol>
              </a:tblGrid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SOF/VEL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GLE/PIB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SOF/VEL/VOX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SOF/LDV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GZR/EBR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OBV/PTV/r + DSV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77730"/>
                  </a:ext>
                </a:extLst>
              </a:tr>
              <a:tr h="454350"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1a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 (HCV RNA ≤800,00 IU/mL)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46981"/>
                  </a:ext>
                </a:extLst>
              </a:tr>
              <a:tr h="454350">
                <a:tc vMerge="1">
                  <a:txBody>
                    <a:bodyPr/>
                    <a:lstStyle/>
                    <a:p>
                      <a:endParaRPr lang="en-GB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 (HCV RNA ≤800,00 IU/mL)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930648"/>
                  </a:ext>
                </a:extLst>
              </a:tr>
              <a:tr h="454350"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1b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 (F0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 (F3)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 (F0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 (F3)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50849"/>
                  </a:ext>
                </a:extLst>
              </a:tr>
              <a:tr h="264539">
                <a:tc vMerge="1">
                  <a:txBody>
                    <a:bodyPr/>
                    <a:lstStyle/>
                    <a:p>
                      <a:endParaRPr lang="en-GB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149196"/>
                  </a:ext>
                </a:extLst>
              </a:tr>
              <a:tr h="264539"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10238"/>
                  </a:ext>
                </a:extLst>
              </a:tr>
              <a:tr h="264539">
                <a:tc vMerge="1">
                  <a:txBody>
                    <a:bodyPr/>
                    <a:lstStyle/>
                    <a:p>
                      <a:endParaRPr lang="en-GB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892190"/>
                  </a:ext>
                </a:extLst>
              </a:tr>
              <a:tr h="264539"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0577"/>
                  </a:ext>
                </a:extLst>
              </a:tr>
              <a:tr h="264539">
                <a:tc vMerge="1">
                  <a:txBody>
                    <a:bodyPr/>
                    <a:lstStyle/>
                    <a:p>
                      <a:endParaRPr lang="en-GB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09435"/>
                  </a:ext>
                </a:extLst>
              </a:tr>
              <a:tr h="454350"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 (HCV RNA ≤800,00 IU/mL)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018945"/>
                  </a:ext>
                </a:extLst>
              </a:tr>
              <a:tr h="264539">
                <a:tc vMerge="1">
                  <a:txBody>
                    <a:bodyPr/>
                    <a:lstStyle/>
                    <a:p>
                      <a:endParaRPr lang="en-GB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46917"/>
                  </a:ext>
                </a:extLst>
              </a:tr>
              <a:tr h="264539"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28825"/>
                  </a:ext>
                </a:extLst>
              </a:tr>
              <a:tr h="264539">
                <a:tc vMerge="1">
                  <a:txBody>
                    <a:bodyPr/>
                    <a:lstStyle/>
                    <a:p>
                      <a:endParaRPr lang="en-GB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95070"/>
                  </a:ext>
                </a:extLst>
              </a:tr>
              <a:tr h="264539">
                <a:tc rowSpan="2"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02497"/>
                  </a:ext>
                </a:extLst>
              </a:tr>
              <a:tr h="264539">
                <a:tc vMerge="1">
                  <a:txBody>
                    <a:bodyPr/>
                    <a:lstStyle/>
                    <a:p>
                      <a:endParaRPr lang="en-GB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1836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DD51CC06-F805-4506-AF96-42214F5772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1478" r="8310" b="16517"/>
          <a:stretch/>
        </p:blipFill>
        <p:spPr>
          <a:xfrm>
            <a:off x="8370838" y="442233"/>
            <a:ext cx="381237" cy="3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45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200" dirty="0"/>
              <a:t> Treatment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400" dirty="0"/>
              <a:t>Week 0</a:t>
            </a:r>
          </a:p>
          <a:p>
            <a:pPr lvl="1"/>
            <a:r>
              <a:rPr lang="en-US" sz="2900" dirty="0"/>
              <a:t>CBP, ELU, LFTs, INR, HCV RNA level (quantitative)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400" dirty="0"/>
              <a:t>Week 4</a:t>
            </a:r>
          </a:p>
          <a:p>
            <a:pPr lvl="1"/>
            <a:r>
              <a:rPr lang="en-US" sz="2900" dirty="0"/>
              <a:t>CBP, LFTs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800" dirty="0">
                <a:solidFill>
                  <a:srgbClr val="FF0000"/>
                </a:solidFill>
              </a:rPr>
              <a:t>End of Treatment</a:t>
            </a:r>
          </a:p>
          <a:p>
            <a:pPr lvl="1"/>
            <a:r>
              <a:rPr lang="en-US" sz="2900" dirty="0"/>
              <a:t>CBP, LFTs, HCV PCR (qualitative)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800" dirty="0">
                <a:solidFill>
                  <a:srgbClr val="FF0000"/>
                </a:solidFill>
              </a:rPr>
              <a:t>12 weeks post EOT</a:t>
            </a:r>
          </a:p>
          <a:p>
            <a:pPr lvl="1"/>
            <a:r>
              <a:rPr lang="en-US" sz="3300" dirty="0"/>
              <a:t>CBP, LFTs, HCV PCR (qualitative)</a:t>
            </a:r>
          </a:p>
          <a:p>
            <a:pPr lvl="1"/>
            <a:endParaRPr lang="en-US" dirty="0"/>
          </a:p>
          <a:p>
            <a:r>
              <a:rPr lang="en-US" sz="3800" dirty="0"/>
              <a:t>At each visit assess for</a:t>
            </a:r>
          </a:p>
          <a:p>
            <a:pPr lvl="1"/>
            <a:r>
              <a:rPr lang="en-US" sz="3300" dirty="0"/>
              <a:t>Medication adherence</a:t>
            </a:r>
          </a:p>
          <a:p>
            <a:pPr lvl="1"/>
            <a:r>
              <a:rPr lang="en-US" sz="3300" dirty="0"/>
              <a:t>treatment side effects</a:t>
            </a:r>
          </a:p>
          <a:p>
            <a:pPr lvl="1"/>
            <a:r>
              <a:rPr lang="en-US" sz="3300" dirty="0"/>
              <a:t>Drug-drug interactions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22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Monitoring after successful HCV treatment 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400" b="1" dirty="0">
                <a:solidFill>
                  <a:srgbClr val="FF0000"/>
                </a:solidFill>
              </a:rPr>
              <a:t>SVR, no cirrhosis, and normal LFT results </a:t>
            </a:r>
            <a:endParaRPr lang="en-US" sz="7400" dirty="0"/>
          </a:p>
          <a:p>
            <a:r>
              <a:rPr lang="en-US" sz="7200" dirty="0"/>
              <a:t>if cured do not require clinical follow-up for hepatitis 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7400" b="1" dirty="0"/>
              <a:t>SVR and abnormal LFT results </a:t>
            </a:r>
          </a:p>
          <a:p>
            <a:r>
              <a:rPr lang="en-US" sz="7200" dirty="0"/>
              <a:t>persistently abnormal LFT results require evaluation for other liver disease: </a:t>
            </a:r>
          </a:p>
          <a:p>
            <a:pPr marL="400050" lvl="1" indent="0">
              <a:buNone/>
            </a:pPr>
            <a:r>
              <a:rPr lang="en-US" sz="7200" dirty="0"/>
              <a:t>fasting glucose, insulin lipid levels, </a:t>
            </a:r>
          </a:p>
          <a:p>
            <a:pPr marL="400050" lvl="1" indent="0">
              <a:buNone/>
            </a:pPr>
            <a:r>
              <a:rPr lang="en-US" sz="7200" dirty="0"/>
              <a:t>ANA, ASMA, anti-LKM antibodies, total </a:t>
            </a:r>
            <a:r>
              <a:rPr lang="en-US" sz="7200" dirty="0" err="1"/>
              <a:t>IgG</a:t>
            </a:r>
            <a:r>
              <a:rPr lang="en-US" sz="7200" dirty="0"/>
              <a:t> AMA</a:t>
            </a:r>
          </a:p>
          <a:p>
            <a:pPr marL="400050" lvl="1" indent="0">
              <a:buNone/>
            </a:pPr>
            <a:r>
              <a:rPr lang="en-US" sz="7200" dirty="0" err="1"/>
              <a:t>caeruloplasmin</a:t>
            </a:r>
            <a:r>
              <a:rPr lang="en-US" sz="7200" dirty="0"/>
              <a:t>, α-1-antitrypsin, iron studies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7400" b="1" dirty="0">
                <a:solidFill>
                  <a:srgbClr val="FF0000"/>
                </a:solidFill>
              </a:rPr>
              <a:t>SVR, cirrhosis:</a:t>
            </a:r>
          </a:p>
          <a:p>
            <a:r>
              <a:rPr lang="en-US" sz="7200" dirty="0"/>
              <a:t>require long-term monitoring and should be enrolled in screening programs </a:t>
            </a:r>
          </a:p>
          <a:p>
            <a:pPr marL="400050" lvl="1" indent="0">
              <a:buNone/>
            </a:pPr>
            <a:r>
              <a:rPr lang="en-US" sz="7200" dirty="0"/>
              <a:t>hepatocellular carcinoma</a:t>
            </a:r>
          </a:p>
          <a:p>
            <a:pPr marL="400050" lvl="1" indent="0">
              <a:buNone/>
            </a:pPr>
            <a:r>
              <a:rPr lang="en-US" sz="7200" dirty="0" err="1"/>
              <a:t>oesophageal</a:t>
            </a:r>
            <a:r>
              <a:rPr lang="en-US" sz="7200" dirty="0"/>
              <a:t> </a:t>
            </a:r>
            <a:r>
              <a:rPr lang="en-US" sz="7200" dirty="0" err="1"/>
              <a:t>varices</a:t>
            </a:r>
            <a:endParaRPr lang="en-US" sz="7200" dirty="0"/>
          </a:p>
          <a:p>
            <a:pPr marL="400050" lvl="1" indent="0">
              <a:buNone/>
            </a:pPr>
            <a:r>
              <a:rPr lang="en-US" sz="7200" dirty="0"/>
              <a:t>Osteoporosis</a:t>
            </a:r>
          </a:p>
          <a:p>
            <a:pPr marL="400050" lvl="1" indent="0">
              <a:buNone/>
            </a:pPr>
            <a:r>
              <a:rPr lang="en-US" sz="7200" dirty="0"/>
              <a:t>Vaccination (hepatitis A and B)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7000" b="1" dirty="0"/>
              <a:t>No SVR</a:t>
            </a:r>
          </a:p>
          <a:p>
            <a:r>
              <a:rPr lang="en-US" sz="7200" dirty="0"/>
              <a:t>Require specialist follow up</a:t>
            </a:r>
          </a:p>
        </p:txBody>
      </p:sp>
    </p:spTree>
    <p:extLst>
      <p:ext uri="{BB962C8B-B14F-4D97-AF65-F5344CB8AC3E}">
        <p14:creationId xmlns:p14="http://schemas.microsoft.com/office/powerpoint/2010/main" val="1656231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     </a:t>
            </a:r>
            <a:r>
              <a:rPr lang="en-US" sz="3600" b="1" dirty="0"/>
              <a:t>Long-term follow up</a:t>
            </a:r>
          </a:p>
        </p:txBody>
      </p:sp>
      <p:pic>
        <p:nvPicPr>
          <p:cNvPr id="4" name="Content Placeholder 3" descr="hcv_sustained_flow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3999" cy="5486400"/>
          </a:xfrm>
        </p:spPr>
      </p:pic>
    </p:spTree>
    <p:extLst>
      <p:ext uri="{BB962C8B-B14F-4D97-AF65-F5344CB8AC3E}">
        <p14:creationId xmlns:p14="http://schemas.microsoft.com/office/powerpoint/2010/main" val="81445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645409"/>
            <a:ext cx="7524946" cy="389814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LOs</a:t>
            </a:r>
          </a:p>
          <a:p>
            <a:pPr marL="0" indent="0">
              <a:buNone/>
            </a:pPr>
            <a:r>
              <a:rPr lang="en-US" sz="1800" dirty="0"/>
              <a:t>At the end of lecture, students will be able to understand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Etiopathogenesis  &amp; clinical features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Specific investigations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Treatment plan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Complication of the disease</a:t>
            </a:r>
          </a:p>
        </p:txBody>
      </p:sp>
    </p:spTree>
    <p:extLst>
      <p:ext uri="{BB962C8B-B14F-4D97-AF65-F5344CB8AC3E}">
        <p14:creationId xmlns:p14="http://schemas.microsoft.com/office/powerpoint/2010/main" val="1847125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     Autoimmune Hepatitis</a:t>
            </a:r>
          </a:p>
        </p:txBody>
      </p:sp>
    </p:spTree>
    <p:extLst>
      <p:ext uri="{BB962C8B-B14F-4D97-AF65-F5344CB8AC3E}">
        <p14:creationId xmlns:p14="http://schemas.microsoft.com/office/powerpoint/2010/main" val="2130870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8153399" cy="4267199"/>
          </a:xfrm>
        </p:spPr>
        <p:txBody>
          <a:bodyPr/>
          <a:lstStyle/>
          <a:p>
            <a:r>
              <a:rPr lang="en-GB" sz="2400" dirty="0"/>
              <a:t>AIH is an non-resolving chronic liver disease that occurs in both sexes but affects mainly women</a:t>
            </a:r>
          </a:p>
          <a:p>
            <a:r>
              <a:rPr lang="en-US" sz="2400" dirty="0"/>
              <a:t>The incidence of AIH is increasing ,AIH occurs in all ethnic groups and in all age groups</a:t>
            </a:r>
            <a:endParaRPr lang="en-US" sz="2400" baseline="30000" dirty="0"/>
          </a:p>
          <a:p>
            <a:r>
              <a:rPr lang="en-GB" sz="2400" dirty="0"/>
              <a:t>Bimodal distribution usually with peaks around puberty and between 4th and 6th decade</a:t>
            </a:r>
            <a:endParaRPr lang="en-GB" sz="2400" baseline="30000" dirty="0"/>
          </a:p>
          <a:p>
            <a:r>
              <a:rPr lang="en-GB" sz="2400" dirty="0"/>
              <a:t>A significant proportion of patients are above 65 years of age</a:t>
            </a:r>
            <a:endParaRPr lang="en-US" sz="2400" baseline="300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" y="533400"/>
            <a:ext cx="7637062" cy="1143000"/>
          </a:xfrm>
        </p:spPr>
        <p:txBody>
          <a:bodyPr>
            <a:normAutofit/>
          </a:bodyPr>
          <a:lstStyle/>
          <a:p>
            <a:r>
              <a:rPr lang="en-GB" sz="3200" dirty="0"/>
              <a:t>    Epidemiology: prevalence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EC3C69-5412-4D15-8739-EF07FCCB0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6172200"/>
            <a:ext cx="5105400" cy="684721"/>
          </a:xfrm>
        </p:spPr>
        <p:txBody>
          <a:bodyPr/>
          <a:lstStyle/>
          <a:p>
            <a:endParaRPr lang="en-GB" sz="1000" dirty="0"/>
          </a:p>
          <a:p>
            <a:r>
              <a:rPr lang="en-GB" sz="1000" dirty="0"/>
              <a:t>1. Grønbæk L, et al. J Hepatol 2014;60:612–7;</a:t>
            </a:r>
          </a:p>
          <a:p>
            <a:r>
              <a:rPr lang="en-GB" sz="1000" dirty="0"/>
              <a:t>EASL CPG AIH. </a:t>
            </a:r>
            <a:r>
              <a:rPr lang="en-US" sz="1000" dirty="0"/>
              <a:t>J Hepatol 2015;63:971–1004</a:t>
            </a:r>
          </a:p>
        </p:txBody>
      </p:sp>
    </p:spTree>
    <p:extLst>
      <p:ext uri="{BB962C8B-B14F-4D97-AF65-F5344CB8AC3E}">
        <p14:creationId xmlns:p14="http://schemas.microsoft.com/office/powerpoint/2010/main" val="168637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0F04-3513-44F0-ABD9-1A0DFBF6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GB" sz="3200" dirty="0"/>
              <a:t>Presentation of AIH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82F3B-79F7-400A-B32A-5B38BCBAB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                                                 EASL CPG AIH. </a:t>
            </a:r>
            <a:r>
              <a:rPr lang="en-US" dirty="0"/>
              <a:t>J Hepatol 2015;63:971–1004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B64B9-A47A-46E4-AEA5-057556C24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600200"/>
            <a:ext cx="8506800" cy="487973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b="1" dirty="0">
                <a:solidFill>
                  <a:srgbClr val="0070C0"/>
                </a:solidFill>
              </a:rPr>
              <a:t>Asymptomatic to acute/severe or even fulminant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400" dirty="0">
                <a:solidFill>
                  <a:schemeClr val="tx2"/>
                </a:solidFill>
              </a:rPr>
              <a:t>Insidious onset </a:t>
            </a:r>
            <a:r>
              <a:rPr lang="en-GB" dirty="0"/>
              <a:t>(</a:t>
            </a:r>
            <a:r>
              <a:rPr lang="en-GB" sz="2000" dirty="0">
                <a:solidFill>
                  <a:srgbClr val="FF0000"/>
                </a:solidFill>
              </a:rPr>
              <a:t>most common clinical phenotype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400" dirty="0"/>
              <a:t>Either without apparent symptoms or with one or more of the following non-specific symptoms:</a:t>
            </a:r>
          </a:p>
          <a:p>
            <a:pPr marL="393192" lvl="1" indent="0">
              <a:buNone/>
            </a:pPr>
            <a:r>
              <a:rPr lang="en-GB" sz="2000" dirty="0"/>
              <a:t> </a:t>
            </a:r>
          </a:p>
          <a:p>
            <a:pPr lvl="2"/>
            <a:r>
              <a:rPr lang="en-GB" sz="2400" dirty="0"/>
              <a:t>Fatigue, general ill health, right upper quadrant pain, lethargy, malaise, anorexia, weight loss, nausea, pruritus, fluctuating jaundice and polyarthralgia involving the small joints without arthritis (sometimes dating back years)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665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DAB64B9-A47A-46E4-AEA5-057556C24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990600"/>
            <a:ext cx="8506800" cy="5715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Acute </a:t>
            </a:r>
            <a:r>
              <a:rPr lang="en-GB" sz="2000" b="1" dirty="0">
                <a:solidFill>
                  <a:schemeClr val="tx2"/>
                </a:solidFill>
              </a:rPr>
              <a:t>onset </a:t>
            </a:r>
            <a:r>
              <a:rPr lang="en-GB" sz="2000" dirty="0"/>
              <a:t>(about 25% of patients)</a:t>
            </a:r>
          </a:p>
          <a:p>
            <a:pPr lvl="1"/>
            <a:r>
              <a:rPr lang="en-GB" sz="2400" dirty="0"/>
              <a:t>Acute exacerbation of chronic AIH, or</a:t>
            </a:r>
          </a:p>
          <a:p>
            <a:pPr lvl="1"/>
            <a:r>
              <a:rPr lang="en-GB" sz="2400" dirty="0"/>
              <a:t>True acute AIH without histological findings of chronic liver disease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Centrilobular zone 3 necrosis (central perivenulitis) usually predominant</a:t>
            </a:r>
          </a:p>
          <a:p>
            <a:pPr lvl="1"/>
            <a:r>
              <a:rPr lang="en-GB" sz="2400" dirty="0"/>
              <a:t>Autoantibodies or other classical features can be absent</a:t>
            </a:r>
          </a:p>
          <a:p>
            <a:pPr lvl="1"/>
            <a:endParaRPr lang="en-GB" sz="2000" dirty="0"/>
          </a:p>
          <a:p>
            <a:r>
              <a:rPr lang="en-GB" sz="2400" b="1" dirty="0"/>
              <a:t>Cirrhosis</a:t>
            </a:r>
            <a:r>
              <a:rPr lang="en-GB" dirty="0"/>
              <a:t> </a:t>
            </a:r>
            <a:r>
              <a:rPr lang="en-GB" sz="2000" dirty="0"/>
              <a:t>already present in </a:t>
            </a:r>
            <a:r>
              <a:rPr lang="en-US" sz="2000" dirty="0"/>
              <a:t>~</a:t>
            </a:r>
            <a:r>
              <a:rPr lang="en-GB" sz="2000" dirty="0"/>
              <a:t>1/3 of patients at diagnosis</a:t>
            </a:r>
          </a:p>
          <a:p>
            <a:pPr lvl="1"/>
            <a:r>
              <a:rPr lang="en-GB" sz="2400" dirty="0"/>
              <a:t>Irrespective of the presence of symptoms </a:t>
            </a:r>
          </a:p>
          <a:p>
            <a:pPr lvl="1"/>
            <a:r>
              <a:rPr lang="en-GB" sz="2400" dirty="0"/>
              <a:t>Due to delay in diagnosis (often long asymptomatic course)</a:t>
            </a:r>
          </a:p>
        </p:txBody>
      </p:sp>
    </p:spTree>
    <p:extLst>
      <p:ext uri="{BB962C8B-B14F-4D97-AF65-F5344CB8AC3E}">
        <p14:creationId xmlns:p14="http://schemas.microsoft.com/office/powerpoint/2010/main" val="506856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1265-428F-4AF7-A3C3-D6863A6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704088"/>
            <a:ext cx="8367486" cy="484837"/>
          </a:xfrm>
        </p:spPr>
        <p:txBody>
          <a:bodyPr>
            <a:noAutofit/>
          </a:bodyPr>
          <a:lstStyle/>
          <a:p>
            <a:r>
              <a:rPr lang="en-GB" sz="3200" dirty="0"/>
              <a:t>  Sub classification of AIH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966D9AF-D568-4F18-8F9D-B3117EF90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188925"/>
            <a:ext cx="8506800" cy="4774243"/>
          </a:xfrm>
        </p:spPr>
        <p:txBody>
          <a:bodyPr/>
          <a:lstStyle/>
          <a:p>
            <a:r>
              <a:rPr lang="en-GB" sz="1600" dirty="0"/>
              <a:t>sub-classiﬁcation of AIH based on autoantibody pattern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Validity and clinical implications of this sub-classification </a:t>
            </a:r>
            <a:r>
              <a:rPr lang="en-GB" sz="1600" dirty="0">
                <a:solidFill>
                  <a:schemeClr val="tx2"/>
                </a:solidFill>
              </a:rPr>
              <a:t>are uncertain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70941BB-EC5B-469A-A630-8A64170F9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22802"/>
              </p:ext>
            </p:extLst>
          </p:nvPr>
        </p:nvGraphicFramePr>
        <p:xfrm>
          <a:off x="4926" y="1956932"/>
          <a:ext cx="9139073" cy="51336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00856">
                  <a:extLst>
                    <a:ext uri="{9D8B030D-6E8A-4147-A177-3AD203B41FA5}">
                      <a16:colId xmlns:a16="http://schemas.microsoft.com/office/drawing/2014/main" val="3334094078"/>
                    </a:ext>
                  </a:extLst>
                </a:gridCol>
                <a:gridCol w="5190795">
                  <a:extLst>
                    <a:ext uri="{9D8B030D-6E8A-4147-A177-3AD203B41FA5}">
                      <a16:colId xmlns:a16="http://schemas.microsoft.com/office/drawing/2014/main" val="676838393"/>
                    </a:ext>
                  </a:extLst>
                </a:gridCol>
                <a:gridCol w="2747422">
                  <a:extLst>
                    <a:ext uri="{9D8B030D-6E8A-4147-A177-3AD203B41FA5}">
                      <a16:colId xmlns:a16="http://schemas.microsoft.com/office/drawing/2014/main" val="374873558"/>
                    </a:ext>
                  </a:extLst>
                </a:gridCol>
              </a:tblGrid>
              <a:tr h="916797">
                <a:tc>
                  <a:txBody>
                    <a:bodyPr/>
                    <a:lstStyle/>
                    <a:p>
                      <a:r>
                        <a:rPr lang="en-GB" sz="2000" dirty="0"/>
                        <a:t>Sub-type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2000" dirty="0"/>
                        <a:t>Features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93554"/>
                  </a:ext>
                </a:extLst>
              </a:tr>
              <a:tr h="1415308">
                <a:tc>
                  <a:txBody>
                    <a:bodyPr/>
                    <a:lstStyle/>
                    <a:p>
                      <a:r>
                        <a:rPr lang="en-GB" sz="2000" dirty="0"/>
                        <a:t>AIH-1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Almost 90% of AIH cases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70C0"/>
                          </a:solidFill>
                        </a:rPr>
                        <a:t>Detection of ANAs, SMAs or anti-SLA/LP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Association with HLA DR3, DR4 and DR13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Any age at onset 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Variable clinical and histopathological severity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/>
                        <a:t> excellent treatment response, but variable relapse rates after drug withdrawal and need for long-term maintenance therapy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09378"/>
                  </a:ext>
                </a:extLst>
              </a:tr>
              <a:tr h="1415308">
                <a:tc>
                  <a:txBody>
                    <a:bodyPr/>
                    <a:lstStyle/>
                    <a:p>
                      <a:r>
                        <a:rPr lang="en-GB" sz="2000" dirty="0"/>
                        <a:t>AIH-2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Up to 10% of AIH cases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70C0"/>
                          </a:solidFill>
                        </a:rPr>
                        <a:t>Anti-LKM1, anti-LC1 and rarely anti-LKM3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Association with HLA DR3 and DR7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Onset usually in childhood/young adulthood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Clinical and histopathological severity commonly acute and advanced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Sometimes failure of treatment and frequent relapse rates after drug withdrawal; need for </a:t>
                      </a:r>
                      <a:br>
                        <a:rPr lang="en-GB" sz="1600" kern="1200" dirty="0"/>
                      </a:br>
                      <a:r>
                        <a:rPr lang="en-GB" sz="1600" kern="1200" dirty="0"/>
                        <a:t>long-term maintenance therapy very common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515065"/>
                  </a:ext>
                </a:extLst>
              </a:tr>
              <a:tr h="1153654">
                <a:tc>
                  <a:txBody>
                    <a:bodyPr/>
                    <a:lstStyle/>
                    <a:p>
                      <a:r>
                        <a:rPr lang="en-GB" sz="2000" dirty="0"/>
                        <a:t>AIH-3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Up to 10% of cases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70C0"/>
                          </a:solidFill>
                        </a:rPr>
                        <a:t>Only SLA/LP positive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similar to AIH-1</a:t>
                      </a:r>
                    </a:p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/>
                        <a:t> Ro52-antibody positive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Lifelong immuno-suppression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most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cases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31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407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3D15-518D-43F1-A52C-CD558007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34364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   </a:t>
            </a:r>
            <a:r>
              <a:rPr lang="en-GB" sz="3600" dirty="0"/>
              <a:t>Diagnostic algorithm for AIH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F4EA3-6E3A-4D86-AD9D-980FF003D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*Test also for elevated IgG levels; †These antibodies are highly specific for PBC diagnosis</a:t>
            </a:r>
            <a:br>
              <a:rPr lang="en-GB" dirty="0"/>
            </a:br>
            <a:r>
              <a:rPr lang="en-GB" dirty="0"/>
              <a:t>EASL CPG AIH. </a:t>
            </a:r>
            <a:r>
              <a:rPr lang="en-US" dirty="0"/>
              <a:t>J Hepatol 2015;63:971–1004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C38057-2DA1-473C-9485-877154F19001}"/>
              </a:ext>
            </a:extLst>
          </p:cNvPr>
          <p:cNvGrpSpPr/>
          <p:nvPr/>
        </p:nvGrpSpPr>
        <p:grpSpPr>
          <a:xfrm>
            <a:off x="228600" y="1447800"/>
            <a:ext cx="8763000" cy="5032131"/>
            <a:chOff x="497364" y="1240148"/>
            <a:chExt cx="8272011" cy="5171950"/>
          </a:xfrm>
        </p:grpSpPr>
        <p:sp>
          <p:nvSpPr>
            <p:cNvPr id="104" name="Arrow: Down 103">
              <a:extLst>
                <a:ext uri="{FF2B5EF4-FFF2-40B4-BE49-F238E27FC236}">
                  <a16:creationId xmlns:a16="http://schemas.microsoft.com/office/drawing/2014/main" id="{D0B43631-12B8-4131-96B1-13DECDCE9775}"/>
                </a:ext>
              </a:extLst>
            </p:cNvPr>
            <p:cNvSpPr/>
            <p:nvPr/>
          </p:nvSpPr>
          <p:spPr>
            <a:xfrm>
              <a:off x="4815491" y="5548234"/>
              <a:ext cx="339472" cy="373632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750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B231FB9-5A1A-42A4-AB88-5C3B43412A9C}"/>
                </a:ext>
              </a:extLst>
            </p:cNvPr>
            <p:cNvSpPr/>
            <p:nvPr/>
          </p:nvSpPr>
          <p:spPr>
            <a:xfrm>
              <a:off x="4002448" y="5566023"/>
              <a:ext cx="743157" cy="339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/>
                <a:t>Positive</a:t>
              </a:r>
              <a:endParaRPr lang="en-GB" sz="14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D9010F-9408-4FC7-8BAC-6F6E1D6DC910}"/>
                </a:ext>
              </a:extLst>
            </p:cNvPr>
            <p:cNvSpPr/>
            <p:nvPr/>
          </p:nvSpPr>
          <p:spPr>
            <a:xfrm>
              <a:off x="6148042" y="4260000"/>
              <a:ext cx="815245" cy="339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/>
                <a:t>Negative</a:t>
              </a:r>
              <a:endParaRPr lang="en-GB" sz="1400" dirty="0"/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C83D661D-C6BD-4C80-BC6D-FCF0BC82CB83}"/>
                </a:ext>
              </a:extLst>
            </p:cNvPr>
            <p:cNvSpPr/>
            <p:nvPr/>
          </p:nvSpPr>
          <p:spPr>
            <a:xfrm>
              <a:off x="6334687" y="4580254"/>
              <a:ext cx="518297" cy="329452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1" name="Rechteck 4">
              <a:extLst>
                <a:ext uri="{FF2B5EF4-FFF2-40B4-BE49-F238E27FC236}">
                  <a16:creationId xmlns:a16="http://schemas.microsoft.com/office/drawing/2014/main" id="{B42F9415-F1CA-407F-B762-F61F50C7E3CF}"/>
                </a:ext>
              </a:extLst>
            </p:cNvPr>
            <p:cNvSpPr/>
            <p:nvPr/>
          </p:nvSpPr>
          <p:spPr>
            <a:xfrm>
              <a:off x="1831516" y="1240148"/>
              <a:ext cx="2986011" cy="432000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Liver disease of unknown origin</a:t>
              </a:r>
            </a:p>
          </p:txBody>
        </p:sp>
        <p:sp>
          <p:nvSpPr>
            <p:cNvPr id="42" name="Rechteck 5">
              <a:extLst>
                <a:ext uri="{FF2B5EF4-FFF2-40B4-BE49-F238E27FC236}">
                  <a16:creationId xmlns:a16="http://schemas.microsoft.com/office/drawing/2014/main" id="{C2E2EE19-F37F-4716-8AB7-3472787E1CB9}"/>
                </a:ext>
              </a:extLst>
            </p:cNvPr>
            <p:cNvSpPr/>
            <p:nvPr/>
          </p:nvSpPr>
          <p:spPr>
            <a:xfrm>
              <a:off x="2119369" y="1837633"/>
              <a:ext cx="2410303" cy="701024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IFL autoantibody test on rodent tissue sections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+ SLA/LP (ELISA or blot)</a:t>
              </a:r>
            </a:p>
          </p:txBody>
        </p:sp>
        <p:sp>
          <p:nvSpPr>
            <p:cNvPr id="44" name="Rechteck 8">
              <a:extLst>
                <a:ext uri="{FF2B5EF4-FFF2-40B4-BE49-F238E27FC236}">
                  <a16:creationId xmlns:a16="http://schemas.microsoft.com/office/drawing/2014/main" id="{77306FB6-9A24-405E-ABDC-ADBBC912EEA8}"/>
                </a:ext>
              </a:extLst>
            </p:cNvPr>
            <p:cNvSpPr/>
            <p:nvPr/>
          </p:nvSpPr>
          <p:spPr>
            <a:xfrm>
              <a:off x="497364" y="2827870"/>
              <a:ext cx="731520" cy="540000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ANA+</a:t>
              </a:r>
            </a:p>
          </p:txBody>
        </p:sp>
        <p:sp>
          <p:nvSpPr>
            <p:cNvPr id="45" name="Rechteck 9">
              <a:extLst>
                <a:ext uri="{FF2B5EF4-FFF2-40B4-BE49-F238E27FC236}">
                  <a16:creationId xmlns:a16="http://schemas.microsoft.com/office/drawing/2014/main" id="{C7185AC4-9B0A-493D-8B0F-63EDD892884C}"/>
                </a:ext>
              </a:extLst>
            </p:cNvPr>
            <p:cNvSpPr/>
            <p:nvPr/>
          </p:nvSpPr>
          <p:spPr>
            <a:xfrm>
              <a:off x="1317475" y="2827870"/>
              <a:ext cx="731520" cy="540000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SMA</a:t>
              </a:r>
              <a:r>
                <a:rPr lang="de-DE" sz="105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6" name="Rechteck 10">
              <a:extLst>
                <a:ext uri="{FF2B5EF4-FFF2-40B4-BE49-F238E27FC236}">
                  <a16:creationId xmlns:a16="http://schemas.microsoft.com/office/drawing/2014/main" id="{38901CE2-D303-4911-8F08-4BC765CB07E7}"/>
                </a:ext>
              </a:extLst>
            </p:cNvPr>
            <p:cNvSpPr/>
            <p:nvPr/>
          </p:nvSpPr>
          <p:spPr>
            <a:xfrm>
              <a:off x="2137586" y="2827870"/>
              <a:ext cx="731520" cy="540000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LKM1/LC</a:t>
              </a:r>
              <a:r>
                <a:rPr lang="de-DE" sz="1050" dirty="0">
                  <a:solidFill>
                    <a:schemeClr val="bg1"/>
                  </a:solidFill>
                </a:rPr>
                <a:t>1+</a:t>
              </a:r>
            </a:p>
          </p:txBody>
        </p:sp>
        <p:sp>
          <p:nvSpPr>
            <p:cNvPr id="47" name="Rechteck 12">
              <a:extLst>
                <a:ext uri="{FF2B5EF4-FFF2-40B4-BE49-F238E27FC236}">
                  <a16:creationId xmlns:a16="http://schemas.microsoft.com/office/drawing/2014/main" id="{06D48D3F-2E01-4CB6-B79F-AB1B07371D61}"/>
                </a:ext>
              </a:extLst>
            </p:cNvPr>
            <p:cNvSpPr/>
            <p:nvPr/>
          </p:nvSpPr>
          <p:spPr>
            <a:xfrm>
              <a:off x="4498279" y="2827869"/>
              <a:ext cx="1005840" cy="540000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Test Negative</a:t>
              </a:r>
            </a:p>
          </p:txBody>
        </p:sp>
        <p:sp>
          <p:nvSpPr>
            <p:cNvPr id="48" name="Rechteck 13">
              <a:extLst>
                <a:ext uri="{FF2B5EF4-FFF2-40B4-BE49-F238E27FC236}">
                  <a16:creationId xmlns:a16="http://schemas.microsoft.com/office/drawing/2014/main" id="{E47900B5-8691-408A-9DD1-9824835CB9ED}"/>
                </a:ext>
              </a:extLst>
            </p:cNvPr>
            <p:cNvSpPr/>
            <p:nvPr/>
          </p:nvSpPr>
          <p:spPr>
            <a:xfrm>
              <a:off x="2957697" y="2827870"/>
              <a:ext cx="731520" cy="540000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SLA/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LP+</a:t>
              </a:r>
            </a:p>
          </p:txBody>
        </p:sp>
        <p:sp>
          <p:nvSpPr>
            <p:cNvPr id="49" name="Rechteck 14">
              <a:extLst>
                <a:ext uri="{FF2B5EF4-FFF2-40B4-BE49-F238E27FC236}">
                  <a16:creationId xmlns:a16="http://schemas.microsoft.com/office/drawing/2014/main" id="{DA085D18-3974-44DC-97C0-46BF4F37C5AE}"/>
                </a:ext>
              </a:extLst>
            </p:cNvPr>
            <p:cNvSpPr/>
            <p:nvPr/>
          </p:nvSpPr>
          <p:spPr>
            <a:xfrm>
              <a:off x="1017933" y="3676447"/>
              <a:ext cx="2159840" cy="4320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Consider AIH</a:t>
              </a:r>
              <a:r>
                <a:rPr lang="en-US" sz="105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50" name="Rechteck 15">
              <a:extLst>
                <a:ext uri="{FF2B5EF4-FFF2-40B4-BE49-F238E27FC236}">
                  <a16:creationId xmlns:a16="http://schemas.microsoft.com/office/drawing/2014/main" id="{2E41956E-57EE-49E4-AD67-9FD6DEED0DE5}"/>
                </a:ext>
              </a:extLst>
            </p:cNvPr>
            <p:cNvSpPr/>
            <p:nvPr/>
          </p:nvSpPr>
          <p:spPr>
            <a:xfrm>
              <a:off x="4086799" y="3502327"/>
              <a:ext cx="1828800" cy="540000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Clinical suspicion*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remains</a:t>
              </a:r>
            </a:p>
          </p:txBody>
        </p:sp>
        <p:sp>
          <p:nvSpPr>
            <p:cNvPr id="51" name="Rechteck 16">
              <a:extLst>
                <a:ext uri="{FF2B5EF4-FFF2-40B4-BE49-F238E27FC236}">
                  <a16:creationId xmlns:a16="http://schemas.microsoft.com/office/drawing/2014/main" id="{402B6C67-8758-4F6F-9A22-3D2F4410DD17}"/>
                </a:ext>
              </a:extLst>
            </p:cNvPr>
            <p:cNvSpPr/>
            <p:nvPr/>
          </p:nvSpPr>
          <p:spPr>
            <a:xfrm>
              <a:off x="7024906" y="4191669"/>
              <a:ext cx="1744469" cy="1329364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Consider alternate diagnoses or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Autoantibody-negative AIH</a:t>
              </a:r>
            </a:p>
          </p:txBody>
        </p:sp>
        <p:sp>
          <p:nvSpPr>
            <p:cNvPr id="52" name="Rechteck 17">
              <a:extLst>
                <a:ext uri="{FF2B5EF4-FFF2-40B4-BE49-F238E27FC236}">
                  <a16:creationId xmlns:a16="http://schemas.microsoft.com/office/drawing/2014/main" id="{3629E44E-2507-4927-BEBE-3AAA74AEC558}"/>
                </a:ext>
              </a:extLst>
            </p:cNvPr>
            <p:cNvSpPr/>
            <p:nvPr/>
          </p:nvSpPr>
          <p:spPr>
            <a:xfrm>
              <a:off x="3177773" y="4191669"/>
              <a:ext cx="3014700" cy="1310064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Repeat testing in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specialty lab</a:t>
              </a:r>
            </a:p>
            <a:p>
              <a:pPr algn="ctr">
                <a:spcBef>
                  <a:spcPts val="45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(including pANCAs and specific immunoassays for LKM1, LKM3, LC1, SLA/LP, F-actin, Ro52,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gp210</a:t>
              </a:r>
              <a:r>
                <a:rPr lang="en-US" sz="1200" baseline="30000" dirty="0">
                  <a:solidFill>
                    <a:schemeClr val="bg1"/>
                  </a:solidFill>
                </a:rPr>
                <a:t>†</a:t>
              </a:r>
              <a:r>
                <a:rPr lang="en-US" sz="1200" dirty="0">
                  <a:solidFill>
                    <a:schemeClr val="bg1"/>
                  </a:solidFill>
                </a:rPr>
                <a:t>, sp100</a:t>
              </a:r>
              <a:r>
                <a:rPr lang="en-US" sz="1200" baseline="30000" dirty="0">
                  <a:solidFill>
                    <a:schemeClr val="bg1"/>
                  </a:solidFill>
                </a:rPr>
                <a:t>†</a:t>
              </a:r>
              <a:r>
                <a:rPr lang="en-US" sz="1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3" name="Rechteck 18">
              <a:extLst>
                <a:ext uri="{FF2B5EF4-FFF2-40B4-BE49-F238E27FC236}">
                  <a16:creationId xmlns:a16="http://schemas.microsoft.com/office/drawing/2014/main" id="{A2FF59CC-8BED-481E-B2A9-C2CB16DFE821}"/>
                </a:ext>
              </a:extLst>
            </p:cNvPr>
            <p:cNvSpPr/>
            <p:nvPr/>
          </p:nvSpPr>
          <p:spPr>
            <a:xfrm>
              <a:off x="4292782" y="5980098"/>
              <a:ext cx="1622817" cy="4320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Consider AIH</a:t>
              </a:r>
            </a:p>
          </p:txBody>
        </p:sp>
        <p:sp>
          <p:nvSpPr>
            <p:cNvPr id="68" name="Rechteck 30">
              <a:extLst>
                <a:ext uri="{FF2B5EF4-FFF2-40B4-BE49-F238E27FC236}">
                  <a16:creationId xmlns:a16="http://schemas.microsoft.com/office/drawing/2014/main" id="{688EB33A-889B-48FC-8B08-CE17C43C2958}"/>
                </a:ext>
              </a:extLst>
            </p:cNvPr>
            <p:cNvSpPr/>
            <p:nvPr/>
          </p:nvSpPr>
          <p:spPr>
            <a:xfrm>
              <a:off x="1579277" y="4369706"/>
              <a:ext cx="1037153" cy="540000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Liver biopsy</a:t>
              </a:r>
            </a:p>
          </p:txBody>
        </p:sp>
        <p:cxnSp>
          <p:nvCxnSpPr>
            <p:cNvPr id="5" name="Elbow Connector 4"/>
            <p:cNvCxnSpPr>
              <a:stCxn id="47" idx="3"/>
              <a:endCxn id="51" idx="0"/>
            </p:cNvCxnSpPr>
            <p:nvPr/>
          </p:nvCxnSpPr>
          <p:spPr>
            <a:xfrm>
              <a:off x="5504119" y="3097869"/>
              <a:ext cx="2393022" cy="109380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Arrow Connector 8"/>
            <p:cNvCxnSpPr>
              <a:stCxn id="47" idx="2"/>
              <a:endCxn id="50" idx="0"/>
            </p:cNvCxnSpPr>
            <p:nvPr/>
          </p:nvCxnSpPr>
          <p:spPr>
            <a:xfrm>
              <a:off x="5001199" y="3367869"/>
              <a:ext cx="0" cy="134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Arrow Connector 10"/>
            <p:cNvCxnSpPr>
              <a:stCxn id="50" idx="2"/>
              <a:endCxn id="52" idx="0"/>
            </p:cNvCxnSpPr>
            <p:nvPr/>
          </p:nvCxnSpPr>
          <p:spPr>
            <a:xfrm>
              <a:off x="5001199" y="4042327"/>
              <a:ext cx="1" cy="149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Elbow Connector 12"/>
            <p:cNvCxnSpPr>
              <a:stCxn id="44" idx="2"/>
              <a:endCxn id="49" idx="0"/>
            </p:cNvCxnSpPr>
            <p:nvPr/>
          </p:nvCxnSpPr>
          <p:spPr>
            <a:xfrm rot="16200000" flipH="1">
              <a:off x="1326200" y="2904793"/>
              <a:ext cx="308577" cy="123472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Elbow Connector 14"/>
            <p:cNvCxnSpPr>
              <a:stCxn id="45" idx="2"/>
              <a:endCxn id="49" idx="0"/>
            </p:cNvCxnSpPr>
            <p:nvPr/>
          </p:nvCxnSpPr>
          <p:spPr>
            <a:xfrm rot="16200000" flipH="1">
              <a:off x="1736256" y="3314849"/>
              <a:ext cx="308577" cy="414618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Elbow Connector 16"/>
            <p:cNvCxnSpPr>
              <a:stCxn id="46" idx="2"/>
              <a:endCxn id="49" idx="0"/>
            </p:cNvCxnSpPr>
            <p:nvPr/>
          </p:nvCxnSpPr>
          <p:spPr>
            <a:xfrm rot="5400000">
              <a:off x="2146312" y="3319412"/>
              <a:ext cx="308577" cy="405493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Elbow Connector 18"/>
            <p:cNvCxnSpPr>
              <a:stCxn id="48" idx="2"/>
              <a:endCxn id="49" idx="0"/>
            </p:cNvCxnSpPr>
            <p:nvPr/>
          </p:nvCxnSpPr>
          <p:spPr>
            <a:xfrm rot="5400000">
              <a:off x="2556367" y="2909356"/>
              <a:ext cx="308577" cy="122560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Arrow Connector 20"/>
            <p:cNvCxnSpPr>
              <a:stCxn id="49" idx="2"/>
              <a:endCxn id="68" idx="0"/>
            </p:cNvCxnSpPr>
            <p:nvPr/>
          </p:nvCxnSpPr>
          <p:spPr>
            <a:xfrm>
              <a:off x="2097853" y="4108447"/>
              <a:ext cx="1" cy="2612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Arrow Connector 22"/>
            <p:cNvCxnSpPr>
              <a:stCxn id="41" idx="2"/>
              <a:endCxn id="42" idx="0"/>
            </p:cNvCxnSpPr>
            <p:nvPr/>
          </p:nvCxnSpPr>
          <p:spPr>
            <a:xfrm flipH="1">
              <a:off x="3324521" y="1672148"/>
              <a:ext cx="1" cy="1654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Elbow Connector 26"/>
            <p:cNvCxnSpPr>
              <a:stCxn id="42" idx="2"/>
              <a:endCxn id="47" idx="0"/>
            </p:cNvCxnSpPr>
            <p:nvPr/>
          </p:nvCxnSpPr>
          <p:spPr>
            <a:xfrm rot="16200000" flipH="1">
              <a:off x="4018254" y="1844924"/>
              <a:ext cx="289212" cy="1676678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Elbow Connector 28"/>
            <p:cNvCxnSpPr>
              <a:stCxn id="42" idx="2"/>
              <a:endCxn id="48" idx="0"/>
            </p:cNvCxnSpPr>
            <p:nvPr/>
          </p:nvCxnSpPr>
          <p:spPr>
            <a:xfrm rot="5400000">
              <a:off x="3179383" y="2682731"/>
              <a:ext cx="289213" cy="106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Elbow Connector 30"/>
            <p:cNvCxnSpPr>
              <a:stCxn id="42" idx="2"/>
              <a:endCxn id="46" idx="0"/>
            </p:cNvCxnSpPr>
            <p:nvPr/>
          </p:nvCxnSpPr>
          <p:spPr>
            <a:xfrm rot="5400000">
              <a:off x="2769328" y="2272676"/>
              <a:ext cx="289213" cy="82117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Elbow Connector 37"/>
            <p:cNvCxnSpPr>
              <a:stCxn id="42" idx="2"/>
              <a:endCxn id="45" idx="0"/>
            </p:cNvCxnSpPr>
            <p:nvPr/>
          </p:nvCxnSpPr>
          <p:spPr>
            <a:xfrm rot="5400000">
              <a:off x="2359272" y="1862620"/>
              <a:ext cx="289213" cy="164128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Elbow Connector 39"/>
            <p:cNvCxnSpPr>
              <a:stCxn id="42" idx="2"/>
              <a:endCxn id="44" idx="0"/>
            </p:cNvCxnSpPr>
            <p:nvPr/>
          </p:nvCxnSpPr>
          <p:spPr>
            <a:xfrm rot="5400000">
              <a:off x="1949217" y="1452565"/>
              <a:ext cx="289213" cy="2461397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116359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 descr="Figure 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41379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501650"/>
          </a:xfrm>
        </p:spPr>
        <p:txBody>
          <a:bodyPr/>
          <a:lstStyle/>
          <a:p>
            <a:r>
              <a:rPr lang="en-US" sz="1400" dirty="0"/>
              <a:t>Copyright © 2023 American Association for the Study of Liver Diseases - Wolters Kluwer Health, Inc. All rights reserved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68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Role of Liver Biopsy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/>
              <a:t>No combination of markers are diagnostic for AIH, 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    biopsy is necessary to:</a:t>
            </a:r>
          </a:p>
          <a:p>
            <a:pPr lvl="1">
              <a:defRPr/>
            </a:pPr>
            <a:r>
              <a:rPr lang="en-US" altLang="en-US" dirty="0"/>
              <a:t>Confirm diagnosis since long-term treatment with drugs with lots of side effects will be needed</a:t>
            </a:r>
          </a:p>
          <a:p>
            <a:pPr lvl="1">
              <a:defRPr/>
            </a:pPr>
            <a:r>
              <a:rPr lang="en-US" altLang="en-US" dirty="0"/>
              <a:t>To determine level of liver fibrosis</a:t>
            </a:r>
          </a:p>
          <a:p>
            <a:pPr lvl="2">
              <a:defRPr/>
            </a:pPr>
            <a:r>
              <a:rPr lang="en-US" altLang="en-US" sz="2400" dirty="0"/>
              <a:t>If advanced fibrosis or cirrhosis is present, hepatocellular carcinoma surveillance (HCC) is needed</a:t>
            </a:r>
          </a:p>
          <a:p>
            <a:pPr lvl="1">
              <a:defRPr/>
            </a:pPr>
            <a:r>
              <a:rPr lang="en-US" altLang="en-US" dirty="0"/>
              <a:t>To determine if liver steatosis is present which could result in progression of fibrosis</a:t>
            </a:r>
          </a:p>
        </p:txBody>
      </p:sp>
    </p:spTree>
    <p:extLst>
      <p:ext uri="{BB962C8B-B14F-4D97-AF65-F5344CB8AC3E}">
        <p14:creationId xmlns:p14="http://schemas.microsoft.com/office/powerpoint/2010/main" val="69794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 descr="Figure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5638800" cy="304800"/>
          </a:xfrm>
        </p:spPr>
        <p:txBody>
          <a:bodyPr/>
          <a:lstStyle/>
          <a:p>
            <a:r>
              <a:rPr lang="en-US" sz="1000" dirty="0"/>
              <a:t>C                                               </a:t>
            </a:r>
            <a:r>
              <a:rPr lang="en-US" sz="1000" dirty="0" err="1"/>
              <a:t>opyright</a:t>
            </a:r>
            <a:r>
              <a:rPr lang="en-US" sz="1000" dirty="0"/>
              <a:t> © 2023 American Association for the Study of Liver Diseases –</a:t>
            </a:r>
          </a:p>
          <a:p>
            <a:r>
              <a:rPr lang="en-US" sz="1000" dirty="0"/>
              <a:t>                                                                               Wolters Kluwer Health,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7A13296-8103-46F4-BA41-F532E14F210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99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492" y="964129"/>
            <a:ext cx="5679908" cy="636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The principles in Medical Ethics</a:t>
            </a:r>
          </a:p>
        </p:txBody>
      </p:sp>
      <p:pic>
        <p:nvPicPr>
          <p:cNvPr id="4099" name="Picture 5" descr="C:\Users\user\Pictures\306\Healthcare-La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67576"/>
            <a:ext cx="4278229" cy="325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3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8144"/>
            <a:ext cx="9144000" cy="687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68455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989887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What are Ethical Principles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0E18DA-A211-4663-855E-BB461210C4DF}" type="slidenum">
              <a:rPr lang="en-US" altLang="en-US" sz="1800">
                <a:solidFill>
                  <a:srgbClr val="FFFFFF"/>
                </a:solidFill>
              </a:rPr>
              <a:pPr/>
              <a:t>60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2484438" y="2133600"/>
          <a:ext cx="25908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2" imgW="1857375" imgH="3995738" progId="MS_ClipArt_Gallery.2">
                  <p:embed/>
                </p:oleObj>
              </mc:Choice>
              <mc:Fallback>
                <p:oleObj name="ClipArt" r:id="rId2" imgW="1857375" imgH="3995738" progId="MS_ClipArt_Gallery.2">
                  <p:embed/>
                  <p:pic>
                    <p:nvPicPr>
                      <p:cNvPr id="81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133600"/>
                        <a:ext cx="25908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997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The Principles in Medical Ethics: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60358" y="2226469"/>
            <a:ext cx="6854992" cy="3263504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2400" dirty="0"/>
              <a:t>The Principle of Non-Maleficence</a:t>
            </a:r>
          </a:p>
          <a:p>
            <a:pPr algn="l" rtl="0" eaLnBrk="1" hangingPunct="1"/>
            <a:r>
              <a:rPr lang="en-US" altLang="en-US" sz="2400" dirty="0"/>
              <a:t>The Principle of Beneficence</a:t>
            </a:r>
          </a:p>
          <a:p>
            <a:pPr algn="l" rtl="0" eaLnBrk="1" hangingPunct="1"/>
            <a:r>
              <a:rPr lang="en-US" altLang="en-US" sz="2400" dirty="0"/>
              <a:t>The Principle of Autonomy</a:t>
            </a:r>
          </a:p>
          <a:p>
            <a:pPr algn="l" rtl="0" eaLnBrk="1" hangingPunct="1"/>
            <a:r>
              <a:rPr lang="en-US" altLang="en-US" sz="2400" dirty="0"/>
              <a:t>The Principle of Veracity</a:t>
            </a:r>
          </a:p>
          <a:p>
            <a:pPr algn="l" rtl="0" eaLnBrk="1" hangingPunct="1"/>
            <a:r>
              <a:rPr lang="en-US" altLang="en-US" sz="2400" dirty="0"/>
              <a:t>The Principle  of Confidentiality(or Fidelity)</a:t>
            </a:r>
          </a:p>
          <a:p>
            <a:pPr algn="l" rtl="0" eaLnBrk="1" hangingPunct="1"/>
            <a:r>
              <a:rPr lang="en-US" altLang="en-US" sz="2400" dirty="0"/>
              <a:t>The Principle of Social Responsibility and Justice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17D1E0-338D-465D-AA93-40AAB7113690}" type="slidenum">
              <a:rPr lang="en-US" altLang="en-US" sz="1350">
                <a:solidFill>
                  <a:srgbClr val="FFFFFF"/>
                </a:solidFill>
              </a:rPr>
              <a:pPr/>
              <a:t>61</a:t>
            </a:fld>
            <a:endParaRPr lang="en-US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02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62000"/>
            <a:ext cx="7886700" cy="6060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The Principle of Non Maleficence: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26468"/>
            <a:ext cx="9144000" cy="463153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/>
              <a:t>A procedure does not harm the patient involved or others in society</a:t>
            </a:r>
            <a:r>
              <a:rPr lang="en-US" sz="1800" dirty="0"/>
              <a:t>.</a:t>
            </a:r>
          </a:p>
          <a:p>
            <a:pPr marL="85725" indent="0">
              <a:buNone/>
              <a:defRPr/>
            </a:pPr>
            <a:endParaRPr lang="en-US" sz="1800" b="1" dirty="0"/>
          </a:p>
          <a:p>
            <a:pPr marL="85725" indent="0">
              <a:buNone/>
              <a:defRPr/>
            </a:pPr>
            <a:r>
              <a:rPr lang="en-US" sz="2400" b="1" dirty="0"/>
              <a:t>Concern about:</a:t>
            </a:r>
          </a:p>
          <a:p>
            <a:pPr marL="85725" indent="0">
              <a:buNone/>
              <a:defRPr/>
            </a:pPr>
            <a:endParaRPr lang="en-US" sz="1800" b="1" dirty="0"/>
          </a:p>
          <a:p>
            <a:pPr>
              <a:defRPr/>
            </a:pPr>
            <a:r>
              <a:rPr lang="en-US" sz="2000" dirty="0"/>
              <a:t>First do no harm</a:t>
            </a:r>
          </a:p>
          <a:p>
            <a:pPr>
              <a:defRPr/>
            </a:pPr>
            <a:r>
              <a:rPr lang="en-US" sz="2000" dirty="0"/>
              <a:t>Sanctity of life</a:t>
            </a:r>
          </a:p>
          <a:p>
            <a:pPr>
              <a:defRPr/>
            </a:pPr>
            <a:r>
              <a:rPr lang="en-US" sz="2000" dirty="0"/>
              <a:t>Be aware double effect doctrine,  where a treatment intended for good unintentionally causes harm.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A27176-CFD0-4184-AE1A-DC0769712756}" type="slidenum">
              <a:rPr lang="en-US" altLang="en-US" sz="1350">
                <a:solidFill>
                  <a:srgbClr val="FFFFFF"/>
                </a:solidFill>
              </a:rPr>
              <a:pPr/>
              <a:t>62</a:t>
            </a:fld>
            <a:endParaRPr lang="en-US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73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391C98CB-3049-F66C-1B1A-A5729898A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914401"/>
            <a:ext cx="65151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Family Medicine: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8370F780-EA48-B96A-7A00-E4B8AFBBE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9097" y="2028825"/>
            <a:ext cx="6600454" cy="3348038"/>
          </a:xfrm>
        </p:spPr>
        <p:txBody>
          <a:bodyPr/>
          <a:lstStyle/>
          <a:p>
            <a:r>
              <a:rPr lang="en-US" sz="2000" b="1" dirty="0">
                <a:solidFill>
                  <a:srgbClr val="00B050"/>
                </a:solidFill>
              </a:rPr>
              <a:t>Vaccination against HBV infection is the only way to eradicate this infection.</a:t>
            </a:r>
          </a:p>
          <a:p>
            <a:pPr marL="0" indent="0">
              <a:buNone/>
            </a:pPr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altLang="en-US" sz="2000" b="1" dirty="0">
                <a:solidFill>
                  <a:srgbClr val="00B050"/>
                </a:solidFill>
              </a:rPr>
              <a:t>All patients with HCV infection should offer treatment.</a:t>
            </a:r>
          </a:p>
          <a:p>
            <a:pPr marL="0" indent="0">
              <a:buNone/>
            </a:pPr>
            <a:endParaRPr lang="en-US" altLang="en-US" sz="2000" b="1" dirty="0">
              <a:solidFill>
                <a:srgbClr val="00B050"/>
              </a:solidFill>
            </a:endParaRPr>
          </a:p>
          <a:p>
            <a:r>
              <a:rPr lang="en-US" altLang="en-US" sz="2000" b="1" dirty="0">
                <a:solidFill>
                  <a:srgbClr val="00B050"/>
                </a:solidFill>
              </a:rPr>
              <a:t>Persistent abnormal liver function tests need evaluation for underlying cause.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Helvetica Neue" pitchFamily="2" charset="0"/>
                <a:cs typeface="Helvetica Neue" pitchFamily="2" charset="0"/>
              </a:rPr>
              <a:t> </a:t>
            </a:r>
          </a:p>
          <a:p>
            <a:pPr marL="342900" lvl="1" indent="0">
              <a:buNone/>
            </a:pPr>
            <a:endParaRPr lang="en-US" altLang="en-US" sz="1800" b="1" dirty="0">
              <a:latin typeface="Helvetica Neue" pitchFamily="2" charset="0"/>
              <a:cs typeface="Helvetica Neue" pitchFamily="2" charset="0"/>
            </a:endParaRPr>
          </a:p>
          <a:p>
            <a:endParaRPr lang="en-US" altLang="en-US" sz="1800" dirty="0"/>
          </a:p>
          <a:p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131685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1A952543-C855-63FC-8D32-D88F9CEF0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368" y="838200"/>
            <a:ext cx="6641432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Research: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9FF92CFE-81CF-DF98-CEE1-0913CF5C7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7350" y="2124075"/>
            <a:ext cx="6172200" cy="3348038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Davidson's Principles and Practice of Medicine</a:t>
            </a:r>
          </a:p>
          <a:p>
            <a:pPr marL="0" indent="0" fontAlgn="base">
              <a:buNone/>
            </a:pPr>
            <a:r>
              <a:rPr lang="en-US" sz="2000" dirty="0"/>
              <a:t>                 24th Edition - March 1, 2022</a:t>
            </a:r>
          </a:p>
          <a:p>
            <a:pPr fontAlgn="base"/>
            <a:r>
              <a:rPr lang="en-US" sz="2000" dirty="0"/>
              <a:t>Journal of Hepatology 2020 vol. 73 j 1170–1218</a:t>
            </a:r>
          </a:p>
          <a:p>
            <a:pPr marL="0" indent="0" fontAlgn="base">
              <a:buNone/>
            </a:pPr>
            <a:r>
              <a:rPr lang="en-US" sz="2000" dirty="0"/>
              <a:t>   </a:t>
            </a:r>
            <a:r>
              <a:rPr lang="en-US" sz="1800" dirty="0"/>
              <a:t>EASL recommendations on treatment of hepatitis C</a:t>
            </a:r>
            <a:r>
              <a:rPr lang="en-US" sz="2000" dirty="0"/>
              <a:t>:</a:t>
            </a:r>
          </a:p>
          <a:p>
            <a:r>
              <a:rPr lang="en-US" sz="2000" dirty="0">
                <a:hlinkClick r:id="rId2"/>
              </a:rPr>
              <a:t>https://www.aasld.org/practice-guidelines/chronic-hepatitis-b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3738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600" dirty="0"/>
              <a:t>                       THANK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88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32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Viral Hepatitis: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>
                <a:ea typeface="Arial Unicode MS" pitchFamily="34" charset="-128"/>
                <a:cs typeface="Arial Unicode MS" pitchFamily="34" charset="-128"/>
              </a:rPr>
              <a:t>Symptoms &amp; Sign  of viral hepatitis can include</a:t>
            </a:r>
            <a:r>
              <a:rPr lang="en-US" sz="2800" b="1" dirty="0"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Fever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Fatigue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Loss of appetite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Nausea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Vomiting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Abdominal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Jaundice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Dark urine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Clay-colored stool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Joint pain</a:t>
            </a:r>
          </a:p>
        </p:txBody>
      </p:sp>
    </p:spTree>
    <p:extLst>
      <p:ext uri="{BB962C8B-B14F-4D97-AF65-F5344CB8AC3E}">
        <p14:creationId xmlns:p14="http://schemas.microsoft.com/office/powerpoint/2010/main" val="130384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3200" b="1" dirty="0">
                <a:ea typeface="Arial Unicode MS" pitchFamily="34" charset="-128"/>
                <a:cs typeface="Arial Unicode MS" pitchFamily="34" charset="-128"/>
              </a:rPr>
              <a:t>Viral Hepatitis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9143999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334230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3922</Words>
  <Application>Microsoft Office PowerPoint</Application>
  <PresentationFormat>On-screen Show (4:3)</PresentationFormat>
  <Paragraphs>766</Paragraphs>
  <Slides>65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Arial</vt:lpstr>
      <vt:lpstr>Arial Unicode MS</vt:lpstr>
      <vt:lpstr>Calibri</vt:lpstr>
      <vt:lpstr>Century Gothic</vt:lpstr>
      <vt:lpstr>Constantia</vt:lpstr>
      <vt:lpstr>Geneva</vt:lpstr>
      <vt:lpstr>Helvetica Neue</vt:lpstr>
      <vt:lpstr>Symbol</vt:lpstr>
      <vt:lpstr>Times New Roman</vt:lpstr>
      <vt:lpstr>Wingdings</vt:lpstr>
      <vt:lpstr>Wingdings 2</vt:lpstr>
      <vt:lpstr>Flow</vt:lpstr>
      <vt:lpstr>Slide</vt:lpstr>
      <vt:lpstr>ClipArt</vt:lpstr>
      <vt:lpstr>PowerPoint Presentation</vt:lpstr>
      <vt:lpstr>PowerPoint Presentation</vt:lpstr>
      <vt:lpstr>          University Motto, Vision, Values &amp; Goals </vt:lpstr>
      <vt:lpstr>RMU Integrated Lecture Model</vt:lpstr>
      <vt:lpstr>PowerPoint Presentation</vt:lpstr>
      <vt:lpstr>PowerPoint Presentation</vt:lpstr>
      <vt:lpstr>PowerPoint Presentation</vt:lpstr>
      <vt:lpstr>     Viral Hepatitis:</vt:lpstr>
      <vt:lpstr>   Viral Hepatitis</vt:lpstr>
      <vt:lpstr>               Hepatitis A Diagnosis</vt:lpstr>
      <vt:lpstr>PowerPoint Presentation</vt:lpstr>
      <vt:lpstr>PowerPoint Presentation</vt:lpstr>
      <vt:lpstr>           Hepatitis A Prevention</vt:lpstr>
      <vt:lpstr>Clinical outcomes of acute hepatitis B infection</vt:lpstr>
      <vt:lpstr>PowerPoint Presentation</vt:lpstr>
      <vt:lpstr>         HBV Markers Interpretation of serologic test results for HBV infection</vt:lpstr>
      <vt:lpstr>PowerPoint Presentation</vt:lpstr>
      <vt:lpstr>PowerPoint Presentation</vt:lpstr>
      <vt:lpstr>   Hepatitis E  </vt:lpstr>
      <vt:lpstr>PowerPoint Presentation</vt:lpstr>
      <vt:lpstr>    Hepatitis E Prevention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CASE SCENARIO</vt:lpstr>
      <vt:lpstr>        Epidemiology and public health burden</vt:lpstr>
      <vt:lpstr>       New nomenclature for chronic phases</vt:lpstr>
      <vt:lpstr>               Goals and endpoints of therapy</vt:lpstr>
      <vt:lpstr>           Indications for treatment</vt:lpstr>
      <vt:lpstr>        Monitoring of patients currently not treated</vt:lpstr>
      <vt:lpstr>Current treatment strategies for Chronic HBV</vt:lpstr>
      <vt:lpstr>Definitions of response to treatment</vt:lpstr>
      <vt:lpstr>       Discontinuation of NA treatment</vt:lpstr>
      <vt:lpstr>               HCV co-infection </vt:lpstr>
      <vt:lpstr>          Pregnant women</vt:lpstr>
      <vt:lpstr>       Patients with extrahepatic manifestations</vt:lpstr>
      <vt:lpstr>PowerPoint Presentation</vt:lpstr>
      <vt:lpstr>PowerPoint Presentation</vt:lpstr>
      <vt:lpstr>     CASE SCENARIO</vt:lpstr>
      <vt:lpstr>               Natural history of HCV</vt:lpstr>
      <vt:lpstr>       HCV Screening is the First Step </vt:lpstr>
      <vt:lpstr> How to evaluate the HCV  positive patient </vt:lpstr>
      <vt:lpstr>       Fibrosis Assessment</vt:lpstr>
      <vt:lpstr>Treatment recommendations for TN or TE patients with CHC without cirrhosis</vt:lpstr>
      <vt:lpstr> Treatment monitoring</vt:lpstr>
      <vt:lpstr>Monitoring after successful HCV treatment  </vt:lpstr>
      <vt:lpstr>      Long-term follow up</vt:lpstr>
      <vt:lpstr>PowerPoint Presentation</vt:lpstr>
      <vt:lpstr>    Epidemiology: prevalence</vt:lpstr>
      <vt:lpstr>Presentation of AIH</vt:lpstr>
      <vt:lpstr>PowerPoint Presentation</vt:lpstr>
      <vt:lpstr>  Sub classification of AIH</vt:lpstr>
      <vt:lpstr>   Diagnostic algorithm for AIH</vt:lpstr>
      <vt:lpstr>PowerPoint Presentation</vt:lpstr>
      <vt:lpstr>Role of Liver Biopsy</vt:lpstr>
      <vt:lpstr>PowerPoint Presentation</vt:lpstr>
      <vt:lpstr>The principles in Medical Ethics</vt:lpstr>
      <vt:lpstr>What are Ethical Principles</vt:lpstr>
      <vt:lpstr>The Principles in Medical Ethics:</vt:lpstr>
      <vt:lpstr>The Principle of Non Maleficence:</vt:lpstr>
      <vt:lpstr>Family Medicine:</vt:lpstr>
      <vt:lpstr>Research: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TANVEER HUSSAIN</dc:creator>
  <cp:lastModifiedBy>Tanveer Hussain</cp:lastModifiedBy>
  <cp:revision>58</cp:revision>
  <dcterms:created xsi:type="dcterms:W3CDTF">2019-05-08T18:47:50Z</dcterms:created>
  <dcterms:modified xsi:type="dcterms:W3CDTF">2025-03-10T18:19:12Z</dcterms:modified>
</cp:coreProperties>
</file>