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rli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3836278311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g3383627831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3836278311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g3383627831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836278311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g3383627831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836278311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g3383627831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836278311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g3383627831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3836278311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" name="Google Shape;205;g3383627831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836278311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g3383627831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836278311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" name="Google Shape;222;g3383627831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3836278311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" name="Google Shape;229;g3383627831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836278311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g33836278311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3836278311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3" name="Google Shape;243;g3383627831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3836278311_0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g3383627831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836278311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8" name="Google Shape;268;g3383627831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836278311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g3383627831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3836278311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g3383627831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14585" y="1526489"/>
            <a:ext cx="10762800" cy="4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None/>
              <a:defRPr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b="0" i="0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/>
              <a:t>Risk Factor</a:t>
            </a:r>
            <a:r>
              <a:rPr lang="en-US" b="0"/>
              <a:t>:</a:t>
            </a: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72" name="Google Shape;172;p2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296924"/>
            <a:ext cx="10439400" cy="5544000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3322950" y="841525"/>
            <a:ext cx="5546100" cy="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Poor hygienic practices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/>
              <a:t>Fecal Oral Transmission</a:t>
            </a:r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80" name="Google Shape;180;p25"/>
          <p:cNvPicPr preferRelativeResize="0"/>
          <p:nvPr/>
        </p:nvPicPr>
        <p:blipFill rotWithShape="1">
          <a:blip r:embed="rId3">
            <a:alphaModFix/>
          </a:blip>
          <a:srcRect b="4643"/>
          <a:stretch/>
        </p:blipFill>
        <p:spPr>
          <a:xfrm>
            <a:off x="416895" y="1295400"/>
            <a:ext cx="11337239" cy="5536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Virulent Factors</a:t>
            </a: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Flagella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Provides </a:t>
            </a:r>
            <a:r>
              <a:rPr lang="en-US" sz="2600" b="1"/>
              <a:t>motility</a:t>
            </a:r>
            <a:r>
              <a:rPr lang="en-US" sz="2600"/>
              <a:t> and helps with penetration into the </a:t>
            </a:r>
            <a:r>
              <a:rPr lang="en-US" sz="2600" b="1"/>
              <a:t>gastric mucous layer</a:t>
            </a:r>
            <a:r>
              <a:rPr lang="en-US" sz="2600"/>
              <a:t>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Enzymes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Urease</a:t>
            </a:r>
            <a:r>
              <a:rPr lang="en-US" sz="2600"/>
              <a:t>: Neutralizes gastric acid, stimulates </a:t>
            </a:r>
            <a:r>
              <a:rPr lang="en-US" sz="2600" b="1"/>
              <a:t>chemotaxis</a:t>
            </a:r>
            <a:r>
              <a:rPr lang="en-US" sz="2600"/>
              <a:t>, and helps in the production of </a:t>
            </a:r>
            <a:r>
              <a:rPr lang="en-US" sz="2600" b="1"/>
              <a:t>inflammatory cytokines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Adhesins</a:t>
            </a:r>
            <a:r>
              <a:rPr lang="en-US" sz="2600"/>
              <a:t>: Mediates </a:t>
            </a:r>
            <a:r>
              <a:rPr lang="en-US" sz="2600" b="1"/>
              <a:t>binding to host cells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Phospholipase &amp; Mucinase</a:t>
            </a:r>
            <a:r>
              <a:rPr lang="en-US" sz="2600"/>
              <a:t>: Disrupts </a:t>
            </a:r>
            <a:r>
              <a:rPr lang="en-US" sz="2600" b="1"/>
              <a:t>gastric mucous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Catalase</a:t>
            </a:r>
            <a:r>
              <a:rPr lang="en-US" sz="2600"/>
              <a:t>: Prevents </a:t>
            </a:r>
            <a:r>
              <a:rPr lang="en-US" sz="2600" b="1"/>
              <a:t>phagocytic killing</a:t>
            </a:r>
            <a:r>
              <a:rPr lang="en-US" sz="2600"/>
              <a:t> by neutralizing peroxides.</a:t>
            </a:r>
            <a:endParaRPr sz="2600"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Superoxide dismutase</a:t>
            </a:r>
            <a:r>
              <a:rPr lang="en-US" sz="2600"/>
              <a:t>: Prevents </a:t>
            </a:r>
            <a:r>
              <a:rPr lang="en-US" sz="2600" b="1"/>
              <a:t>phagocytic killing</a:t>
            </a:r>
            <a:r>
              <a:rPr lang="en-US" sz="2600"/>
              <a:t> by host cells.</a:t>
            </a: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Toxins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Cytotoxins</a:t>
            </a:r>
            <a:r>
              <a:rPr lang="en-US" sz="2600"/>
              <a:t>: Induces </a:t>
            </a:r>
            <a:r>
              <a:rPr lang="en-US" sz="2600" b="1"/>
              <a:t>vacuolation</a:t>
            </a:r>
            <a:r>
              <a:rPr lang="en-US" sz="2600"/>
              <a:t> in </a:t>
            </a:r>
            <a:r>
              <a:rPr lang="en-US" sz="2600" b="1"/>
              <a:t>epithelial cells</a:t>
            </a:r>
            <a:r>
              <a:rPr lang="en-US" sz="2600"/>
              <a:t>.</a:t>
            </a:r>
            <a:endParaRPr sz="2600" b="1"/>
          </a:p>
        </p:txBody>
      </p:sp>
      <p:sp>
        <p:nvSpPr>
          <p:cNvPr id="187" name="Google Shape;18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</a:t>
            </a:r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838200" y="1271752"/>
            <a:ext cx="10515600" cy="522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 dirty="0"/>
              <a:t>Invades the gastric epithelium</a:t>
            </a:r>
            <a:r>
              <a:rPr lang="en-US" dirty="0"/>
              <a:t> by creating an </a:t>
            </a:r>
            <a:r>
              <a:rPr lang="en-US" b="1" dirty="0"/>
              <a:t>alkaline environment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94" name="Google Shape;19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95" name="Google Shape;195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84500" y="2089450"/>
            <a:ext cx="8823000" cy="47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Diagnosis &amp; Treatment Of H. Pylori</a:t>
            </a:r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b="1"/>
              <a:t>H. pylori Stool Antigen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Positive up to </a:t>
            </a:r>
            <a:r>
              <a:rPr lang="en-US" b="1"/>
              <a:t>5 to 7 days</a:t>
            </a:r>
            <a:r>
              <a:rPr lang="en-US"/>
              <a:t> of infection.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b="1"/>
              <a:t>H. pylori Serum Antibodies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Detectable after </a:t>
            </a:r>
            <a:r>
              <a:rPr lang="en-US" b="1"/>
              <a:t>7+ days</a:t>
            </a:r>
            <a:r>
              <a:rPr lang="en-US"/>
              <a:t> of infection.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b="1"/>
              <a:t>Urea Breath Test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Diagnostic test for </a:t>
            </a:r>
            <a:r>
              <a:rPr lang="en-US" b="1"/>
              <a:t>H. pylori</a:t>
            </a:r>
            <a:r>
              <a:rPr lang="en-US"/>
              <a:t> infection.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b="1"/>
              <a:t>Gastric Biopsy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Can be used to diagnose </a:t>
            </a:r>
            <a:r>
              <a:rPr lang="en-US" b="1"/>
              <a:t>H. pylori</a:t>
            </a:r>
            <a:r>
              <a:rPr lang="en-US"/>
              <a:t> infection.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b="1"/>
              <a:t>Culture &amp; Sensitivity of Gastric Biopsy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Use </a:t>
            </a:r>
            <a:r>
              <a:rPr lang="en-US" b="1"/>
              <a:t>Columbia agar</a:t>
            </a:r>
            <a:r>
              <a:rPr lang="en-US"/>
              <a:t> and incubate for </a:t>
            </a:r>
            <a:r>
              <a:rPr lang="en-US" b="1"/>
              <a:t>5-7 days</a:t>
            </a:r>
            <a:r>
              <a:rPr lang="en-US"/>
              <a:t> in a </a:t>
            </a:r>
            <a:r>
              <a:rPr lang="en-US" b="1"/>
              <a:t>microaerophilic environment</a:t>
            </a:r>
            <a:r>
              <a:rPr lang="en-US"/>
              <a:t> (5% oxygen, 10% CO2, 85% nitrogen).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Tests: </a:t>
            </a:r>
            <a:r>
              <a:rPr lang="en-US" b="1"/>
              <a:t>Urease</a:t>
            </a:r>
            <a:r>
              <a:rPr lang="en-US"/>
              <a:t>, </a:t>
            </a:r>
            <a:r>
              <a:rPr lang="en-US" b="1"/>
              <a:t>Oxidase</a:t>
            </a:r>
            <a:r>
              <a:rPr lang="en-US"/>
              <a:t>, and </a:t>
            </a:r>
            <a:r>
              <a:rPr lang="en-US" b="1"/>
              <a:t>Catalase positive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b="1"/>
          </a:p>
        </p:txBody>
      </p:sp>
      <p:sp>
        <p:nvSpPr>
          <p:cNvPr id="202" name="Google Shape;20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Diagnosis &amp; Treatment Of H. Pylori</a:t>
            </a:r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838200" y="1597025"/>
            <a:ext cx="10515600" cy="4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TREATMENT</a:t>
            </a:r>
            <a:r>
              <a:rPr lang="en-US"/>
              <a:t>: 14 to 21 days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Ampicillin</a:t>
            </a:r>
            <a:r>
              <a:rPr lang="en-US"/>
              <a:t> + </a:t>
            </a:r>
            <a:r>
              <a:rPr lang="en-US" b="1"/>
              <a:t>Metronidazole</a:t>
            </a:r>
            <a:r>
              <a:rPr lang="en-US"/>
              <a:t> + </a:t>
            </a:r>
            <a:r>
              <a:rPr lang="en-US" b="1"/>
              <a:t>Clarithromycin</a:t>
            </a:r>
            <a:r>
              <a:rPr lang="en-US"/>
              <a:t> + </a:t>
            </a:r>
            <a:r>
              <a:rPr lang="en-US" b="1"/>
              <a:t>Omeprazole</a:t>
            </a:r>
            <a:endParaRPr b="1"/>
          </a:p>
        </p:txBody>
      </p:sp>
      <p:sp>
        <p:nvSpPr>
          <p:cNvPr id="209" name="Google Shape;20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/>
          <p:nvPr/>
        </p:nvSpPr>
        <p:spPr>
          <a:xfrm>
            <a:off x="543300" y="1420800"/>
            <a:ext cx="11334300" cy="5437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0"/>
          <p:cNvSpPr txBox="1">
            <a:spLocks noGrp="1"/>
          </p:cNvSpPr>
          <p:nvPr>
            <p:ph type="title"/>
          </p:nvPr>
        </p:nvSpPr>
        <p:spPr>
          <a:xfrm>
            <a:off x="5334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B. Campylobacter Species</a:t>
            </a:r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1"/>
          </p:nvPr>
        </p:nvSpPr>
        <p:spPr>
          <a:xfrm>
            <a:off x="609600" y="1444625"/>
            <a:ext cx="7562100" cy="53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Morphology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Gram-negative</a:t>
            </a:r>
            <a:r>
              <a:rPr lang="en-US"/>
              <a:t>, </a:t>
            </a:r>
            <a:r>
              <a:rPr lang="en-US" b="1"/>
              <a:t>curved</a:t>
            </a:r>
            <a:r>
              <a:rPr lang="en-US"/>
              <a:t>, </a:t>
            </a:r>
            <a:r>
              <a:rPr lang="en-US" b="1"/>
              <a:t>spiral</a:t>
            </a:r>
            <a:r>
              <a:rPr lang="en-US"/>
              <a:t>, and </a:t>
            </a:r>
            <a:r>
              <a:rPr lang="en-US" b="1"/>
              <a:t>‘S’ shaped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Non-spore forming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Characteristics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Bipolar flagella</a:t>
            </a:r>
            <a:r>
              <a:rPr lang="en-US"/>
              <a:t> present.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Requires a </a:t>
            </a:r>
            <a:r>
              <a:rPr lang="en-US" b="1"/>
              <a:t>microaerophilic environment</a:t>
            </a:r>
            <a:r>
              <a:rPr lang="en-US"/>
              <a:t> for growth.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Reservoirs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Cows</a:t>
            </a:r>
            <a:r>
              <a:rPr lang="en-US"/>
              <a:t>, </a:t>
            </a:r>
            <a:r>
              <a:rPr lang="en-US" b="1"/>
              <a:t>hens</a:t>
            </a:r>
            <a:r>
              <a:rPr lang="en-US"/>
              <a:t>, </a:t>
            </a:r>
            <a:r>
              <a:rPr lang="en-US" b="1"/>
              <a:t>birds</a:t>
            </a:r>
            <a:r>
              <a:rPr lang="en-US"/>
              <a:t>, etc.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/>
              <a:t>Routes of Infection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2600"/>
              <a:buFont typeface="Arial"/>
              <a:buChar char="●"/>
            </a:pPr>
            <a:r>
              <a:rPr lang="en-US" b="1"/>
              <a:t>Fecal-oral</a:t>
            </a:r>
            <a:r>
              <a:rPr lang="en-US"/>
              <a:t> (contaminated water, dairy products, and improperly cooked poultry).</a:t>
            </a:r>
            <a:endParaRPr b="1"/>
          </a:p>
        </p:txBody>
      </p:sp>
      <p:sp>
        <p:nvSpPr>
          <p:cNvPr id="217" name="Google Shape;21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body" idx="1"/>
          </p:nvPr>
        </p:nvSpPr>
        <p:spPr>
          <a:xfrm>
            <a:off x="8171850" y="1444625"/>
            <a:ext cx="3705600" cy="3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/>
              <a:t>Diseases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Gastroenteritis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/>
              <a:t>Common Species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Campylobacter jejuni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C. lari</a:t>
            </a:r>
            <a:endParaRPr b="1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C. coli</a:t>
            </a:r>
            <a:endParaRPr b="1"/>
          </a:p>
        </p:txBody>
      </p:sp>
      <p:cxnSp>
        <p:nvCxnSpPr>
          <p:cNvPr id="219" name="Google Shape;219;p30"/>
          <p:cNvCxnSpPr/>
          <p:nvPr/>
        </p:nvCxnSpPr>
        <p:spPr>
          <a:xfrm>
            <a:off x="7770350" y="1441200"/>
            <a:ext cx="0" cy="539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>
            <a:off x="5334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Virulent Factors &amp; Pathogenesis</a:t>
            </a:r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1"/>
          </p:nvPr>
        </p:nvSpPr>
        <p:spPr>
          <a:xfrm>
            <a:off x="609600" y="1391375"/>
            <a:ext cx="11310300" cy="5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Flagella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Provides </a:t>
            </a:r>
            <a:r>
              <a:rPr lang="en-US" b="1"/>
              <a:t>motility</a:t>
            </a:r>
            <a:r>
              <a:rPr lang="en-US"/>
              <a:t>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Adhesin Proteins</a:t>
            </a:r>
            <a:r>
              <a:rPr lang="en-US" sz="2400"/>
              <a:t>:</a:t>
            </a:r>
            <a:br>
              <a:rPr lang="en-US" sz="2400"/>
            </a:br>
            <a:r>
              <a:rPr lang="en-US" sz="2400"/>
              <a:t>Help in </a:t>
            </a:r>
            <a:r>
              <a:rPr lang="en-US" sz="2400" b="1"/>
              <a:t>mucosal attachment</a:t>
            </a:r>
            <a:r>
              <a:rPr lang="en-US" sz="2400"/>
              <a:t>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Invasin Proteins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Enable </a:t>
            </a:r>
            <a:r>
              <a:rPr lang="en-US" b="1"/>
              <a:t>invasion into the intestinal walls</a:t>
            </a:r>
            <a:r>
              <a:rPr lang="en-US"/>
              <a:t>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Cytopathic Toxins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Initiate </a:t>
            </a:r>
            <a:r>
              <a:rPr lang="en-US" b="1"/>
              <a:t>inflammation</a:t>
            </a:r>
            <a:r>
              <a:rPr lang="en-US"/>
              <a:t>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Enterotoxins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Initiate </a:t>
            </a:r>
            <a:r>
              <a:rPr lang="en-US" b="1"/>
              <a:t>inflammation</a:t>
            </a:r>
            <a:r>
              <a:rPr lang="en-US"/>
              <a:t>, leading to </a:t>
            </a:r>
            <a:r>
              <a:rPr lang="en-US" b="1"/>
              <a:t>infection of the intestines</a:t>
            </a:r>
            <a:r>
              <a:rPr lang="en-US"/>
              <a:t>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 b="1"/>
              <a:t>Endotoxin</a:t>
            </a:r>
            <a:r>
              <a:rPr lang="en-US" sz="2400"/>
              <a:t>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Responsible for </a:t>
            </a:r>
            <a:r>
              <a:rPr lang="en-US" b="1"/>
              <a:t>systemic infection</a:t>
            </a:r>
            <a:r>
              <a:rPr lang="en-US"/>
              <a:t>.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sz="2400" b="1"/>
          </a:p>
        </p:txBody>
      </p:sp>
      <p:sp>
        <p:nvSpPr>
          <p:cNvPr id="226" name="Google Shape;22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5334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Virulent Factors &amp; Pathogenesis</a:t>
            </a:r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body" idx="1"/>
          </p:nvPr>
        </p:nvSpPr>
        <p:spPr>
          <a:xfrm>
            <a:off x="609600" y="1391375"/>
            <a:ext cx="11310300" cy="5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Pathogenesis</a:t>
            </a:r>
            <a:r>
              <a:rPr lang="en-US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Invasion</a:t>
            </a:r>
            <a:r>
              <a:rPr lang="en-US"/>
              <a:t> of the small intestine → </a:t>
            </a:r>
            <a:r>
              <a:rPr lang="en-US" b="1"/>
              <a:t>Cytopathic effect</a:t>
            </a:r>
            <a:r>
              <a:rPr lang="en-US"/>
              <a:t> on enterocytes → Disruption of </a:t>
            </a:r>
            <a:r>
              <a:rPr lang="en-US" b="1"/>
              <a:t>fluid absorption</a:t>
            </a:r>
            <a:r>
              <a:rPr lang="en-US"/>
              <a:t> → </a:t>
            </a:r>
            <a:r>
              <a:rPr lang="en-US" b="1"/>
              <a:t>Diarrhea</a:t>
            </a:r>
            <a:r>
              <a:rPr lang="en-US"/>
              <a:t>.</a:t>
            </a:r>
            <a:endParaRPr b="1"/>
          </a:p>
        </p:txBody>
      </p:sp>
      <p:sp>
        <p:nvSpPr>
          <p:cNvPr id="233" name="Google Shape;23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5334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Diagnosis</a:t>
            </a:r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body" idx="1"/>
          </p:nvPr>
        </p:nvSpPr>
        <p:spPr>
          <a:xfrm>
            <a:off x="609600" y="1391375"/>
            <a:ext cx="11310300" cy="5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Cultured in microaerophilic environment</a:t>
            </a:r>
            <a:r>
              <a:rPr lang="en-US"/>
              <a:t>: 0.5% oxygen, 10% CO2, and 85% nitrogen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Darting motility in wet mount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Media used</a:t>
            </a:r>
            <a:r>
              <a:rPr lang="en-US"/>
              <a:t>: Blood agar &amp; Charcoal-based selective media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Incubation</a:t>
            </a:r>
            <a:r>
              <a:rPr lang="en-US"/>
              <a:t>: 3 days at 42°C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Oxidase &amp; catalase</a:t>
            </a:r>
            <a:r>
              <a:rPr lang="en-US"/>
              <a:t>: Positive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</a:pPr>
            <a:r>
              <a:rPr lang="en-US" b="1"/>
              <a:t>Antibody detection</a:t>
            </a:r>
            <a:r>
              <a:rPr lang="en-US"/>
              <a:t>: Against somatic ‘O’ and flagellar ‘H’ antigens</a:t>
            </a:r>
            <a:endParaRPr b="1"/>
          </a:p>
        </p:txBody>
      </p:sp>
      <p:sp>
        <p:nvSpPr>
          <p:cNvPr id="240" name="Google Shape;24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2403650" y="-32075"/>
            <a:ext cx="9747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H.Pylori And Campylobacter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705150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Microbes And Antimicrobials Module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6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year MBBS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Mudassira Zahid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Professor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sz="2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l="30564" t="3559" b="-28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5334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Treatment &amp; Complications</a:t>
            </a:r>
            <a:endParaRPr/>
          </a:p>
        </p:txBody>
      </p:sp>
      <p:sp>
        <p:nvSpPr>
          <p:cNvPr id="246" name="Google Shape;246;p34"/>
          <p:cNvSpPr txBox="1">
            <a:spLocks noGrp="1"/>
          </p:cNvSpPr>
          <p:nvPr>
            <p:ph type="body" idx="1"/>
          </p:nvPr>
        </p:nvSpPr>
        <p:spPr>
          <a:xfrm>
            <a:off x="609600" y="1391375"/>
            <a:ext cx="11310300" cy="5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b="1"/>
              <a:t>TREATMENT: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Fluoroquinolones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3rd generation cephalosporins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b="1"/>
              <a:t>COMPLICATIONS: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Reactive arthritis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Septic abortion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Guillain-Barré Syndrome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Damage to the peripheral nervous system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Ascending muscle paralysis 🡪 can cause respiratory arrest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Treatment</a:t>
            </a:r>
            <a:r>
              <a:rPr lang="en-US" sz="2600"/>
              <a:t>: Plasma exchange (Plasmapheresis)</a:t>
            </a:r>
            <a:endParaRPr sz="2600" b="1"/>
          </a:p>
        </p:txBody>
      </p:sp>
      <p:sp>
        <p:nvSpPr>
          <p:cNvPr id="247" name="Google Shape;247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5" descr="342355handwashare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4525" y="1967151"/>
            <a:ext cx="3775825" cy="48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650" y="1803975"/>
            <a:ext cx="4770699" cy="505402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5"/>
          <p:cNvSpPr txBox="1">
            <a:spLocks noGrp="1"/>
          </p:cNvSpPr>
          <p:nvPr>
            <p:ph type="title"/>
          </p:nvPr>
        </p:nvSpPr>
        <p:spPr>
          <a:xfrm>
            <a:off x="5334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Six Steps For Proper Hand Washing</a:t>
            </a:r>
            <a:endParaRPr/>
          </a:p>
        </p:txBody>
      </p:sp>
      <p:sp>
        <p:nvSpPr>
          <p:cNvPr id="255" name="Google Shape;255;p35"/>
          <p:cNvSpPr txBox="1">
            <a:spLocks noGrp="1"/>
          </p:cNvSpPr>
          <p:nvPr>
            <p:ph type="body" idx="1"/>
          </p:nvPr>
        </p:nvSpPr>
        <p:spPr>
          <a:xfrm>
            <a:off x="609600" y="1391375"/>
            <a:ext cx="113103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Proper hand washing can prevent many infections</a:t>
            </a:r>
            <a:endParaRPr sz="2600" b="1"/>
          </a:p>
        </p:txBody>
      </p:sp>
      <p:sp>
        <p:nvSpPr>
          <p:cNvPr id="256" name="Google Shape;25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63" name="Google Shape;26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Research</a:t>
            </a:r>
            <a:endParaRPr/>
          </a:p>
        </p:txBody>
      </p:sp>
      <p:sp>
        <p:nvSpPr>
          <p:cNvPr id="264" name="Google Shape;264;p36"/>
          <p:cNvSpPr txBox="1">
            <a:spLocks noGrp="1"/>
          </p:cNvSpPr>
          <p:nvPr>
            <p:ph type="body" idx="1"/>
          </p:nvPr>
        </p:nvSpPr>
        <p:spPr>
          <a:xfrm>
            <a:off x="838200" y="1215800"/>
            <a:ext cx="105156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</a:pPr>
            <a:r>
              <a:rPr lang="en-US" b="1" dirty="0"/>
              <a:t>DOI</a:t>
            </a:r>
            <a:r>
              <a:rPr lang="en-US" dirty="0"/>
              <a:t>: 10.1136/gutjnl-2015-309252</a:t>
            </a:r>
            <a:endParaRPr b="1" dirty="0"/>
          </a:p>
        </p:txBody>
      </p:sp>
      <p:pic>
        <p:nvPicPr>
          <p:cNvPr id="265" name="Google Shape;265;p36"/>
          <p:cNvPicPr preferRelativeResize="0"/>
          <p:nvPr/>
        </p:nvPicPr>
        <p:blipFill rotWithShape="1">
          <a:blip r:embed="rId3">
            <a:alphaModFix/>
          </a:blip>
          <a:srcRect l="23647" t="22920" r="22473" b="10413"/>
          <a:stretch/>
        </p:blipFill>
        <p:spPr>
          <a:xfrm>
            <a:off x="2590799" y="1844650"/>
            <a:ext cx="7010401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title"/>
          </p:nvPr>
        </p:nvSpPr>
        <p:spPr>
          <a:xfrm>
            <a:off x="5334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609600" y="1391375"/>
            <a:ext cx="11310300" cy="5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H. pylori</a:t>
            </a:r>
            <a:r>
              <a:rPr lang="en-US"/>
              <a:t> is the most common cause of acid peptic disease.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The production of </a:t>
            </a:r>
            <a:r>
              <a:rPr lang="en-US" b="1"/>
              <a:t>urease enzyme</a:t>
            </a:r>
            <a:r>
              <a:rPr lang="en-US"/>
              <a:t> by </a:t>
            </a:r>
            <a:r>
              <a:rPr lang="en-US" b="1"/>
              <a:t>H. pylori</a:t>
            </a:r>
            <a:r>
              <a:rPr lang="en-US"/>
              <a:t> neutralizes gastric pH and facilitates pathogenesis.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Use of alkaline foods like </a:t>
            </a:r>
            <a:r>
              <a:rPr lang="en-US" b="1"/>
              <a:t>milk, yogurt</a:t>
            </a:r>
            <a:r>
              <a:rPr lang="en-US"/>
              <a:t>, etc., promotes the growth of </a:t>
            </a:r>
            <a:r>
              <a:rPr lang="en-US" b="1"/>
              <a:t>H. pylori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H. pylori stool antigen</a:t>
            </a:r>
            <a:r>
              <a:rPr lang="en-US"/>
              <a:t> is the confirmatory test.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C. jejuni</a:t>
            </a:r>
            <a:r>
              <a:rPr lang="en-US"/>
              <a:t> infects the jejunum and is responsible for causing </a:t>
            </a:r>
            <a:r>
              <a:rPr lang="en-US" b="1"/>
              <a:t>gastroenteritis</a:t>
            </a:r>
            <a:r>
              <a:rPr lang="en-US"/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Microaerophilic environment</a:t>
            </a:r>
            <a:r>
              <a:rPr lang="en-US"/>
              <a:t> required: </a:t>
            </a:r>
            <a:r>
              <a:rPr lang="en-US" b="1"/>
              <a:t>0.5% oxygen, 10% CO2, &amp; 85% nitrogen</a:t>
            </a:r>
            <a:r>
              <a:rPr lang="en-US"/>
              <a:t>.</a:t>
            </a:r>
            <a:endParaRPr b="1"/>
          </a:p>
        </p:txBody>
      </p:sp>
      <p:sp>
        <p:nvSpPr>
          <p:cNvPr id="272" name="Google Shape;27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Outcomes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973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●"/>
            </a:pPr>
            <a:r>
              <a:rPr lang="en-US" sz="2800"/>
              <a:t>Describe the characteristics and pathogenicity of H. pylori and Campylobacter in relation to the diseases caused by them.</a:t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973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Discuss related diseases of Helicobacter and Campylobacter (C2).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b="1"/>
              <a:t>Discuss the pathogenesis and laboratory diagnosis of Campylobacter and Helicobacter (C2).</a:t>
            </a: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838200" y="1520825"/>
            <a:ext cx="11097300" cy="3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Classify the Campylobacteraceae family</a:t>
            </a:r>
            <a:r>
              <a:rPr lang="en-US"/>
              <a:t> – </a:t>
            </a:r>
            <a:r>
              <a:rPr lang="en-US" b="1"/>
              <a:t>Core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Describe the structural morphology of H. pylori and Campylobacter</a:t>
            </a:r>
            <a:r>
              <a:rPr lang="en-US"/>
              <a:t> – </a:t>
            </a:r>
            <a:r>
              <a:rPr lang="en-US" b="1"/>
              <a:t>Core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What are the risk factors for acquiring H. pylori and Campylobacter infection?</a:t>
            </a:r>
            <a:r>
              <a:rPr lang="en-US"/>
              <a:t> – </a:t>
            </a:r>
            <a:r>
              <a:rPr lang="en-US" b="1"/>
              <a:t>Horizontal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Describe the virulence factors of H. pylori</a:t>
            </a:r>
            <a:r>
              <a:rPr lang="en-US"/>
              <a:t> – </a:t>
            </a:r>
            <a:r>
              <a:rPr lang="en-US" b="1"/>
              <a:t>Core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Describe the virulence factors of Campylobacter</a:t>
            </a:r>
            <a:r>
              <a:rPr lang="en-US"/>
              <a:t> – </a:t>
            </a:r>
            <a:r>
              <a:rPr lang="en-US" b="1"/>
              <a:t>Core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What are the diagnostic tests for H. pylori infection?</a:t>
            </a:r>
            <a:r>
              <a:rPr lang="en-US"/>
              <a:t> – </a:t>
            </a:r>
            <a:r>
              <a:rPr lang="en-US" b="1"/>
              <a:t>Core / Research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What are the diagnostic tests for Campylobacter infection?</a:t>
            </a:r>
            <a:r>
              <a:rPr lang="en-US"/>
              <a:t> – </a:t>
            </a:r>
            <a:r>
              <a:rPr lang="en-US" b="1"/>
              <a:t>Core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What is the treatment for H. pylori infection?</a:t>
            </a:r>
            <a:r>
              <a:rPr lang="en-US"/>
              <a:t> – </a:t>
            </a:r>
            <a:r>
              <a:rPr lang="en-US" b="1"/>
              <a:t>Vertical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What is the treatment for Campylobacter infection?</a:t>
            </a:r>
            <a:r>
              <a:rPr lang="en-US"/>
              <a:t> – </a:t>
            </a:r>
            <a:r>
              <a:rPr lang="en-US" b="1"/>
              <a:t>Vertical</a:t>
            </a:r>
            <a:endParaRPr b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Demonstrate the 6 steps of hand hygiene</a:t>
            </a:r>
            <a:r>
              <a:rPr lang="en-US"/>
              <a:t> – </a:t>
            </a:r>
            <a:r>
              <a:rPr lang="en-US" b="1"/>
              <a:t>Ethics</a:t>
            </a:r>
            <a:endParaRPr b="1"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Campylobacteraceae Family</a:t>
            </a: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8826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b="1"/>
              <a:t>A. Helicobacter Pylori </a:t>
            </a:r>
            <a:endParaRPr b="1"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50" name="Google Shape;150;p22" descr="hpflagella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23306" y="2868599"/>
            <a:ext cx="3512400" cy="39894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5927900" y="1825625"/>
            <a:ext cx="38826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100"/>
              <a:buNone/>
            </a:pPr>
            <a:r>
              <a:rPr lang="en-US" b="1"/>
              <a:t>B. Campylobacter Species</a:t>
            </a:r>
            <a:endParaRPr b="1"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6461300" y="2335200"/>
            <a:ext cx="3882600" cy="18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/>
              <a:t>1. Campylobacter jejuni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/>
              <a:t>2. Campylobacter illeii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/>
              <a:t>3. Campylobacter coli</a:t>
            </a:r>
            <a:endParaRPr/>
          </a:p>
        </p:txBody>
      </p:sp>
      <p:pic>
        <p:nvPicPr>
          <p:cNvPr id="153" name="Google Shape;153;p2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289080" y="4207105"/>
            <a:ext cx="5784300" cy="259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2"/>
          <p:cNvCxnSpPr/>
          <p:nvPr/>
        </p:nvCxnSpPr>
        <p:spPr>
          <a:xfrm>
            <a:off x="5338775" y="1651450"/>
            <a:ext cx="0" cy="522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22"/>
          <p:cNvCxnSpPr/>
          <p:nvPr/>
        </p:nvCxnSpPr>
        <p:spPr>
          <a:xfrm>
            <a:off x="925675" y="1666825"/>
            <a:ext cx="1134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A. Helicobacter Pylori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546100" cy="4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Morphology</a:t>
            </a:r>
            <a:r>
              <a:rPr lang="en-US"/>
              <a:t>:</a:t>
            </a:r>
            <a:br>
              <a:rPr lang="en-US"/>
            </a:br>
            <a:r>
              <a:rPr lang="en-US" sz="2600" b="1"/>
              <a:t>Gram-negative</a:t>
            </a:r>
            <a:r>
              <a:rPr lang="en-US" sz="2600"/>
              <a:t>, </a:t>
            </a:r>
            <a:r>
              <a:rPr lang="en-US" sz="2600" b="1"/>
              <a:t>corkscrew</a:t>
            </a:r>
            <a:r>
              <a:rPr lang="en-US" sz="2600"/>
              <a:t> or </a:t>
            </a:r>
            <a:r>
              <a:rPr lang="en-US" sz="2600" b="1"/>
              <a:t>spiral shape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Flagellated bacteria</a:t>
            </a:r>
            <a:r>
              <a:rPr lang="en-US" sz="2600"/>
              <a:t> (lophotrichous flagella – bunches of flagella on one side).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Characteristics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Motile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Requires a </a:t>
            </a:r>
            <a:r>
              <a:rPr lang="en-US" sz="2600" b="1"/>
              <a:t>microaerophilic environment</a:t>
            </a:r>
            <a:r>
              <a:rPr lang="en-US" sz="2600"/>
              <a:t> for growth.</a:t>
            </a:r>
            <a:endParaRPr sz="2600" b="1"/>
          </a:p>
        </p:txBody>
      </p:sp>
      <p:sp>
        <p:nvSpPr>
          <p:cNvPr id="162" name="Google Shape;16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6496825" y="1825625"/>
            <a:ext cx="5546100" cy="48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Reservoirs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Humans</a:t>
            </a:r>
            <a:r>
              <a:rPr lang="en-US" sz="2600"/>
              <a:t>, </a:t>
            </a:r>
            <a:r>
              <a:rPr lang="en-US" sz="2600" b="1"/>
              <a:t>cats</a:t>
            </a:r>
            <a:r>
              <a:rPr lang="en-US" sz="2600"/>
              <a:t>, and </a:t>
            </a:r>
            <a:r>
              <a:rPr lang="en-US" sz="2600" b="1"/>
              <a:t>dogs</a:t>
            </a:r>
            <a:r>
              <a:rPr lang="en-US" sz="2600"/>
              <a:t>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Transmission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Fecal-oral</a:t>
            </a:r>
            <a:r>
              <a:rPr lang="en-US" sz="2600"/>
              <a:t> route.</a:t>
            </a:r>
            <a:endParaRPr sz="260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 b="1"/>
              <a:t>Diseases</a:t>
            </a:r>
            <a:r>
              <a:rPr lang="en-US"/>
              <a:t>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Gastritis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Peptic ulcers</a:t>
            </a:r>
            <a:r>
              <a:rPr lang="en-US" sz="2600"/>
              <a:t>.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b="1"/>
              <a:t>Gastric cancer</a:t>
            </a:r>
            <a:r>
              <a:rPr lang="en-US" sz="2600"/>
              <a:t>.</a:t>
            </a:r>
            <a:endParaRPr b="1"/>
          </a:p>
        </p:txBody>
      </p:sp>
      <p:cxnSp>
        <p:nvCxnSpPr>
          <p:cNvPr id="164" name="Google Shape;164;p23"/>
          <p:cNvCxnSpPr/>
          <p:nvPr/>
        </p:nvCxnSpPr>
        <p:spPr>
          <a:xfrm>
            <a:off x="6476650" y="1608050"/>
            <a:ext cx="0" cy="462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3"/>
          <p:cNvCxnSpPr/>
          <p:nvPr/>
        </p:nvCxnSpPr>
        <p:spPr>
          <a:xfrm>
            <a:off x="479750" y="1589950"/>
            <a:ext cx="1097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Widescreen</PresentationFormat>
  <Paragraphs>163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Arial</vt:lpstr>
      <vt:lpstr>Carlito</vt:lpstr>
      <vt:lpstr>Office Theme</vt:lpstr>
      <vt:lpstr>PowerPoint Presentation</vt:lpstr>
      <vt:lpstr>PowerPoint Presentation</vt:lpstr>
      <vt:lpstr>PowerPoint Presentation</vt:lpstr>
      <vt:lpstr>PowerPoint Presentation</vt:lpstr>
      <vt:lpstr>Learning Outcomes</vt:lpstr>
      <vt:lpstr>Learning Objectives </vt:lpstr>
      <vt:lpstr>Questions</vt:lpstr>
      <vt:lpstr>Campylobacteraceae Family</vt:lpstr>
      <vt:lpstr>A. Helicobacter Pylori</vt:lpstr>
      <vt:lpstr>Risk Factor:</vt:lpstr>
      <vt:lpstr>Fecal Oral Transmission</vt:lpstr>
      <vt:lpstr>Virulent Factors</vt:lpstr>
      <vt:lpstr>Pathogenesis</vt:lpstr>
      <vt:lpstr>Diagnosis &amp; Treatment Of H. Pylori</vt:lpstr>
      <vt:lpstr>Diagnosis &amp; Treatment Of H. Pylori</vt:lpstr>
      <vt:lpstr>B. Campylobacter Species</vt:lpstr>
      <vt:lpstr>Virulent Factors &amp; Pathogenesis</vt:lpstr>
      <vt:lpstr>Virulent Factors &amp; Pathogenesis</vt:lpstr>
      <vt:lpstr>Diagnosis</vt:lpstr>
      <vt:lpstr>Treatment &amp; Complications</vt:lpstr>
      <vt:lpstr>Six Steps For Proper Hand Washing</vt:lpstr>
      <vt:lpstr>Research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mz</cp:lastModifiedBy>
  <cp:revision>1</cp:revision>
  <dcterms:modified xsi:type="dcterms:W3CDTF">2025-02-26T11:29:27Z</dcterms:modified>
</cp:coreProperties>
</file>