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7" r:id="rId2"/>
    <p:sldId id="256" r:id="rId3"/>
    <p:sldId id="285" r:id="rId4"/>
    <p:sldId id="259" r:id="rId5"/>
    <p:sldId id="264" r:id="rId6"/>
    <p:sldId id="263" r:id="rId7"/>
    <p:sldId id="262" r:id="rId8"/>
    <p:sldId id="258" r:id="rId9"/>
    <p:sldId id="265" r:id="rId10"/>
    <p:sldId id="266" r:id="rId11"/>
    <p:sldId id="267" r:id="rId12"/>
    <p:sldId id="284"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6" r:id="rId30"/>
    <p:sldId id="287" r:id="rId31"/>
    <p:sldId id="288" r:id="rId32"/>
    <p:sldId id="289" r:id="rId33"/>
    <p:sldId id="26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21F7F9-D608-4015-BCE0-92421D4F9946}">
          <p14:sldIdLst>
            <p14:sldId id="257"/>
            <p14:sldId id="256"/>
            <p14:sldId id="285"/>
            <p14:sldId id="259"/>
            <p14:sldId id="264"/>
            <p14:sldId id="263"/>
            <p14:sldId id="262"/>
            <p14:sldId id="258"/>
            <p14:sldId id="265"/>
            <p14:sldId id="266"/>
            <p14:sldId id="267"/>
            <p14:sldId id="284"/>
            <p14:sldId id="268"/>
            <p14:sldId id="269"/>
            <p14:sldId id="270"/>
            <p14:sldId id="271"/>
            <p14:sldId id="272"/>
            <p14:sldId id="273"/>
            <p14:sldId id="274"/>
            <p14:sldId id="275"/>
            <p14:sldId id="276"/>
            <p14:sldId id="277"/>
            <p14:sldId id="278"/>
            <p14:sldId id="279"/>
            <p14:sldId id="280"/>
            <p14:sldId id="281"/>
            <p14:sldId id="282"/>
            <p14:sldId id="283"/>
            <p14:sldId id="286"/>
            <p14:sldId id="287"/>
            <p14:sldId id="288"/>
            <p14:sldId id="289"/>
          </p14:sldIdLst>
        </p14:section>
        <p14:section name="Untitled Section" id="{C4E6D04C-091E-498F-A655-FEDDB7C94397}">
          <p14:sldIdLst>
            <p14:sldId id="2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DE5CAA-7E4D-45DA-96D9-991A974B2A26}"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9A72A-6E7B-41AA-B640-7498307640F5}" type="slidenum">
              <a:rPr lang="en-US" smtClean="0"/>
              <a:t>‹#›</a:t>
            </a:fld>
            <a:endParaRPr lang="en-US"/>
          </a:p>
        </p:txBody>
      </p:sp>
      <p:pic>
        <p:nvPicPr>
          <p:cNvPr id="8" name="Picture 7">
            <a:extLst>
              <a:ext uri="{FF2B5EF4-FFF2-40B4-BE49-F238E27FC236}">
                <a16:creationId xmlns:a16="http://schemas.microsoft.com/office/drawing/2014/main" id="{3C16069F-8D63-4781-9C80-E410DBB99A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30952" y="0"/>
            <a:ext cx="1257365" cy="1136708"/>
          </a:xfrm>
          <a:prstGeom prst="rect">
            <a:avLst/>
          </a:prstGeom>
        </p:spPr>
      </p:pic>
    </p:spTree>
    <p:extLst>
      <p:ext uri="{BB962C8B-B14F-4D97-AF65-F5344CB8AC3E}">
        <p14:creationId xmlns:p14="http://schemas.microsoft.com/office/powerpoint/2010/main" val="1605436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DE5CAA-7E4D-45DA-96D9-991A974B2A26}" type="datetimeFigureOut">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9A72A-6E7B-41AA-B640-7498307640F5}" type="slidenum">
              <a:rPr lang="en-US" smtClean="0"/>
              <a:t>‹#›</a:t>
            </a:fld>
            <a:endParaRPr lang="en-US"/>
          </a:p>
        </p:txBody>
      </p:sp>
    </p:spTree>
    <p:extLst>
      <p:ext uri="{BB962C8B-B14F-4D97-AF65-F5344CB8AC3E}">
        <p14:creationId xmlns:p14="http://schemas.microsoft.com/office/powerpoint/2010/main" val="1780328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DE5CAA-7E4D-45DA-96D9-991A974B2A26}" type="datetimeFigureOut">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9A72A-6E7B-41AA-B640-7498307640F5}" type="slidenum">
              <a:rPr lang="en-US" smtClean="0"/>
              <a:t>‹#›</a:t>
            </a:fld>
            <a:endParaRPr lang="en-US"/>
          </a:p>
        </p:txBody>
      </p:sp>
    </p:spTree>
    <p:extLst>
      <p:ext uri="{BB962C8B-B14F-4D97-AF65-F5344CB8AC3E}">
        <p14:creationId xmlns:p14="http://schemas.microsoft.com/office/powerpoint/2010/main" val="2140729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DE5CAA-7E4D-45DA-96D9-991A974B2A26}" type="datetimeFigureOut">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9A72A-6E7B-41AA-B640-7498307640F5}"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98923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DE5CAA-7E4D-45DA-96D9-991A974B2A26}" type="datetimeFigureOut">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9A72A-6E7B-41AA-B640-7498307640F5}" type="slidenum">
              <a:rPr lang="en-US" smtClean="0"/>
              <a:t>‹#›</a:t>
            </a:fld>
            <a:endParaRPr lang="en-US"/>
          </a:p>
        </p:txBody>
      </p:sp>
    </p:spTree>
    <p:extLst>
      <p:ext uri="{BB962C8B-B14F-4D97-AF65-F5344CB8AC3E}">
        <p14:creationId xmlns:p14="http://schemas.microsoft.com/office/powerpoint/2010/main" val="3654450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7DE5CAA-7E4D-45DA-96D9-991A974B2A26}" type="datetimeFigureOut">
              <a:rPr lang="en-US" smtClean="0"/>
              <a:t>4/9/2024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C9A72A-6E7B-41AA-B640-7498307640F5}" type="slidenum">
              <a:rPr lang="en-US" smtClean="0"/>
              <a:t>‹#›</a:t>
            </a:fld>
            <a:endParaRPr lang="en-US"/>
          </a:p>
        </p:txBody>
      </p:sp>
    </p:spTree>
    <p:extLst>
      <p:ext uri="{BB962C8B-B14F-4D97-AF65-F5344CB8AC3E}">
        <p14:creationId xmlns:p14="http://schemas.microsoft.com/office/powerpoint/2010/main" val="95921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7DE5CAA-7E4D-45DA-96D9-991A974B2A26}" type="datetimeFigureOut">
              <a:rPr lang="en-US" smtClean="0"/>
              <a:t>4/9/2024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C9A72A-6E7B-41AA-B640-7498307640F5}" type="slidenum">
              <a:rPr lang="en-US" smtClean="0"/>
              <a:t>‹#›</a:t>
            </a:fld>
            <a:endParaRPr lang="en-US"/>
          </a:p>
        </p:txBody>
      </p:sp>
    </p:spTree>
    <p:extLst>
      <p:ext uri="{BB962C8B-B14F-4D97-AF65-F5344CB8AC3E}">
        <p14:creationId xmlns:p14="http://schemas.microsoft.com/office/powerpoint/2010/main" val="3426679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E5CAA-7E4D-45DA-96D9-991A974B2A26}"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9A72A-6E7B-41AA-B640-7498307640F5}" type="slidenum">
              <a:rPr lang="en-US" smtClean="0"/>
              <a:t>‹#›</a:t>
            </a:fld>
            <a:endParaRPr lang="en-US"/>
          </a:p>
        </p:txBody>
      </p:sp>
    </p:spTree>
    <p:extLst>
      <p:ext uri="{BB962C8B-B14F-4D97-AF65-F5344CB8AC3E}">
        <p14:creationId xmlns:p14="http://schemas.microsoft.com/office/powerpoint/2010/main" val="3409211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E5CAA-7E4D-45DA-96D9-991A974B2A26}"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9A72A-6E7B-41AA-B640-7498307640F5}" type="slidenum">
              <a:rPr lang="en-US" smtClean="0"/>
              <a:t>‹#›</a:t>
            </a:fld>
            <a:endParaRPr lang="en-US"/>
          </a:p>
        </p:txBody>
      </p:sp>
    </p:spTree>
    <p:extLst>
      <p:ext uri="{BB962C8B-B14F-4D97-AF65-F5344CB8AC3E}">
        <p14:creationId xmlns:p14="http://schemas.microsoft.com/office/powerpoint/2010/main" val="586898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E5CAA-7E4D-45DA-96D9-991A974B2A26}"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9A72A-6E7B-41AA-B640-7498307640F5}" type="slidenum">
              <a:rPr lang="en-US" smtClean="0"/>
              <a:t>‹#›</a:t>
            </a:fld>
            <a:endParaRPr lang="en-US"/>
          </a:p>
        </p:txBody>
      </p:sp>
      <p:pic>
        <p:nvPicPr>
          <p:cNvPr id="7" name="Picture 6">
            <a:extLst>
              <a:ext uri="{FF2B5EF4-FFF2-40B4-BE49-F238E27FC236}">
                <a16:creationId xmlns:a16="http://schemas.microsoft.com/office/drawing/2014/main" id="{3C16069F-8D63-4781-9C80-E410DBB99A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Tree>
    <p:extLst>
      <p:ext uri="{BB962C8B-B14F-4D97-AF65-F5344CB8AC3E}">
        <p14:creationId xmlns:p14="http://schemas.microsoft.com/office/powerpoint/2010/main" val="3973763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E5CAA-7E4D-45DA-96D9-991A974B2A26}"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9A72A-6E7B-41AA-B640-7498307640F5}" type="slidenum">
              <a:rPr lang="en-US" smtClean="0"/>
              <a:t>‹#›</a:t>
            </a:fld>
            <a:endParaRPr lang="en-US"/>
          </a:p>
        </p:txBody>
      </p:sp>
      <p:pic>
        <p:nvPicPr>
          <p:cNvPr id="8" name="Picture 7">
            <a:extLst>
              <a:ext uri="{FF2B5EF4-FFF2-40B4-BE49-F238E27FC236}">
                <a16:creationId xmlns:a16="http://schemas.microsoft.com/office/drawing/2014/main" id="{3C16069F-8D63-4781-9C80-E410DBB99A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34635" y="8917"/>
            <a:ext cx="1257365" cy="1136708"/>
          </a:xfrm>
          <a:prstGeom prst="rect">
            <a:avLst/>
          </a:prstGeom>
        </p:spPr>
      </p:pic>
    </p:spTree>
    <p:extLst>
      <p:ext uri="{BB962C8B-B14F-4D97-AF65-F5344CB8AC3E}">
        <p14:creationId xmlns:p14="http://schemas.microsoft.com/office/powerpoint/2010/main" val="1730636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DE5CAA-7E4D-45DA-96D9-991A974B2A26}"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9A72A-6E7B-41AA-B640-7498307640F5}" type="slidenum">
              <a:rPr lang="en-US" smtClean="0"/>
              <a:t>‹#›</a:t>
            </a:fld>
            <a:endParaRPr lang="en-US"/>
          </a:p>
        </p:txBody>
      </p:sp>
    </p:spTree>
    <p:extLst>
      <p:ext uri="{BB962C8B-B14F-4D97-AF65-F5344CB8AC3E}">
        <p14:creationId xmlns:p14="http://schemas.microsoft.com/office/powerpoint/2010/main" val="2219560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DE5CAA-7E4D-45DA-96D9-991A974B2A26}" type="datetimeFigureOut">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9A72A-6E7B-41AA-B640-7498307640F5}" type="slidenum">
              <a:rPr lang="en-US" smtClean="0"/>
              <a:t>‹#›</a:t>
            </a:fld>
            <a:endParaRPr lang="en-US"/>
          </a:p>
        </p:txBody>
      </p:sp>
    </p:spTree>
    <p:extLst>
      <p:ext uri="{BB962C8B-B14F-4D97-AF65-F5344CB8AC3E}">
        <p14:creationId xmlns:p14="http://schemas.microsoft.com/office/powerpoint/2010/main" val="1887080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DE5CAA-7E4D-45DA-96D9-991A974B2A26}" type="datetimeFigureOut">
              <a:rPr lang="en-US" smtClean="0"/>
              <a:t>4/9/2024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C9A72A-6E7B-41AA-B640-7498307640F5}" type="slidenum">
              <a:rPr lang="en-US" smtClean="0"/>
              <a:t>‹#›</a:t>
            </a:fld>
            <a:endParaRPr lang="en-US"/>
          </a:p>
        </p:txBody>
      </p:sp>
    </p:spTree>
    <p:extLst>
      <p:ext uri="{BB962C8B-B14F-4D97-AF65-F5344CB8AC3E}">
        <p14:creationId xmlns:p14="http://schemas.microsoft.com/office/powerpoint/2010/main" val="3186126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DE5CAA-7E4D-45DA-96D9-991A974B2A26}" type="datetimeFigureOut">
              <a:rPr lang="en-US" smtClean="0"/>
              <a:t>4/9/2024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C9A72A-6E7B-41AA-B640-7498307640F5}" type="slidenum">
              <a:rPr lang="en-US" smtClean="0"/>
              <a:t>‹#›</a:t>
            </a:fld>
            <a:endParaRPr lang="en-US"/>
          </a:p>
        </p:txBody>
      </p:sp>
    </p:spTree>
    <p:extLst>
      <p:ext uri="{BB962C8B-B14F-4D97-AF65-F5344CB8AC3E}">
        <p14:creationId xmlns:p14="http://schemas.microsoft.com/office/powerpoint/2010/main" val="2184900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97DE5CAA-7E4D-45DA-96D9-991A974B2A26}" type="datetimeFigureOut">
              <a:rPr lang="en-US" smtClean="0"/>
              <a:t>4/9/2024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C9A72A-6E7B-41AA-B640-7498307640F5}" type="slidenum">
              <a:rPr lang="en-US" smtClean="0"/>
              <a:t>‹#›</a:t>
            </a:fld>
            <a:endParaRPr lang="en-US"/>
          </a:p>
        </p:txBody>
      </p:sp>
    </p:spTree>
    <p:extLst>
      <p:ext uri="{BB962C8B-B14F-4D97-AF65-F5344CB8AC3E}">
        <p14:creationId xmlns:p14="http://schemas.microsoft.com/office/powerpoint/2010/main" val="668407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DE5CAA-7E4D-45DA-96D9-991A974B2A26}" type="datetimeFigureOut">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9A72A-6E7B-41AA-B640-7498307640F5}" type="slidenum">
              <a:rPr lang="en-US" smtClean="0"/>
              <a:t>‹#›</a:t>
            </a:fld>
            <a:endParaRPr lang="en-US"/>
          </a:p>
        </p:txBody>
      </p:sp>
    </p:spTree>
    <p:extLst>
      <p:ext uri="{BB962C8B-B14F-4D97-AF65-F5344CB8AC3E}">
        <p14:creationId xmlns:p14="http://schemas.microsoft.com/office/powerpoint/2010/main" val="2142894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DE5CAA-7E4D-45DA-96D9-991A974B2A26}" type="datetimeFigureOut">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9A72A-6E7B-41AA-B640-7498307640F5}" type="slidenum">
              <a:rPr lang="en-US" smtClean="0"/>
              <a:t>‹#›</a:t>
            </a:fld>
            <a:endParaRPr lang="en-US"/>
          </a:p>
        </p:txBody>
      </p:sp>
    </p:spTree>
    <p:extLst>
      <p:ext uri="{BB962C8B-B14F-4D97-AF65-F5344CB8AC3E}">
        <p14:creationId xmlns:p14="http://schemas.microsoft.com/office/powerpoint/2010/main" val="2162512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97DE5CAA-7E4D-45DA-96D9-991A974B2A26}" type="datetimeFigureOut">
              <a:rPr lang="en-US" smtClean="0"/>
              <a:t>4/9/2024</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DC9A72A-6E7B-41AA-B640-7498307640F5}" type="slidenum">
              <a:rPr lang="en-US" smtClean="0"/>
              <a:t>‹#›</a:t>
            </a:fld>
            <a:endParaRPr lang="en-US"/>
          </a:p>
        </p:txBody>
      </p:sp>
      <p:pic>
        <p:nvPicPr>
          <p:cNvPr id="8" name="Picture 7">
            <a:extLst>
              <a:ext uri="{FF2B5EF4-FFF2-40B4-BE49-F238E27FC236}">
                <a16:creationId xmlns:a16="http://schemas.microsoft.com/office/drawing/2014/main" id="{3C16069F-8D63-4781-9C80-E410DBB99A79}"/>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Tree>
    <p:extLst>
      <p:ext uri="{BB962C8B-B14F-4D97-AF65-F5344CB8AC3E}">
        <p14:creationId xmlns:p14="http://schemas.microsoft.com/office/powerpoint/2010/main" val="283440144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hyperlink" Target="https://www.sciencedirect.com/topics/medicine-and-dentistry/synechiae" TargetMode="External"/><Relationship Id="rId3" Type="http://schemas.openxmlformats.org/officeDocument/2006/relationships/hyperlink" Target="https://www.sciencedirect.com/topics/medicine-and-dentistry/tonometry" TargetMode="External"/><Relationship Id="rId7" Type="http://schemas.openxmlformats.org/officeDocument/2006/relationships/hyperlink" Target="https://www.sciencedirect.com/topics/medicine-and-dentistry/gonioscopy" TargetMode="External"/><Relationship Id="rId2" Type="http://schemas.openxmlformats.org/officeDocument/2006/relationships/hyperlink" Target="https://www.sciencedirect.com/topics/medicine-and-dentistry/uveitis" TargetMode="External"/><Relationship Id="rId1" Type="http://schemas.openxmlformats.org/officeDocument/2006/relationships/slideLayout" Target="../slideLayouts/slideLayout4.xml"/><Relationship Id="rId6" Type="http://schemas.openxmlformats.org/officeDocument/2006/relationships/hyperlink" Target="https://www.sciencedirect.com/topics/medicine-and-dentistry/iridocyclitis" TargetMode="External"/><Relationship Id="rId5" Type="http://schemas.openxmlformats.org/officeDocument/2006/relationships/hyperlink" Target="https://www.sciencedirect.com/topics/medicine-and-dentistry/granulomatosis" TargetMode="External"/><Relationship Id="rId4" Type="http://schemas.openxmlformats.org/officeDocument/2006/relationships/hyperlink" Target="https://www.sciencedirect.com/topics/medicine-and-dentistry/intraocular-pressur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9A08723-75FF-48C2-9791-92BB6775E056}"/>
              </a:ext>
            </a:extLst>
          </p:cNvPr>
          <p:cNvPicPr>
            <a:picLocks noGrp="1" noChangeAspect="1"/>
          </p:cNvPicPr>
          <p:nvPr>
            <p:ph idx="1"/>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224116" y="737419"/>
            <a:ext cx="10073149" cy="5338916"/>
          </a:xfrm>
        </p:spPr>
      </p:pic>
    </p:spTree>
    <p:extLst>
      <p:ext uri="{BB962C8B-B14F-4D97-AF65-F5344CB8AC3E}">
        <p14:creationId xmlns:p14="http://schemas.microsoft.com/office/powerpoint/2010/main" val="3343962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850FA-E25D-413E-B585-2EC0D0B81A54}"/>
              </a:ext>
            </a:extLst>
          </p:cNvPr>
          <p:cNvSpPr>
            <a:spLocks noGrp="1"/>
          </p:cNvSpPr>
          <p:nvPr>
            <p:ph type="title"/>
          </p:nvPr>
        </p:nvSpPr>
        <p:spPr/>
        <p:txBody>
          <a:bodyPr>
            <a:normAutofit/>
          </a:bodyPr>
          <a:lstStyle/>
          <a:p>
            <a:r>
              <a:rPr lang="en-US" sz="4800" b="1" cap="none" dirty="0">
                <a:solidFill>
                  <a:schemeClr val="accent2"/>
                </a:solidFill>
                <a:latin typeface="Calibri" panose="020F0502020204030204" pitchFamily="34" charset="0"/>
                <a:cs typeface="Calibri" panose="020F0502020204030204" pitchFamily="34" charset="0"/>
              </a:rPr>
              <a:t>Treatment </a:t>
            </a:r>
          </a:p>
        </p:txBody>
      </p:sp>
      <p:sp>
        <p:nvSpPr>
          <p:cNvPr id="3" name="Content Placeholder 2">
            <a:extLst>
              <a:ext uri="{FF2B5EF4-FFF2-40B4-BE49-F238E27FC236}">
                <a16:creationId xmlns:a16="http://schemas.microsoft.com/office/drawing/2014/main" id="{217FFB8E-641F-45C3-AB81-95E406948679}"/>
              </a:ext>
            </a:extLst>
          </p:cNvPr>
          <p:cNvSpPr>
            <a:spLocks noGrp="1"/>
          </p:cNvSpPr>
          <p:nvPr>
            <p:ph sz="quarter" idx="13"/>
          </p:nvPr>
        </p:nvSpPr>
        <p:spPr/>
        <p:txBody>
          <a:bodyPr>
            <a:normAutofit/>
          </a:bodyPr>
          <a:lstStyle/>
          <a:p>
            <a:pPr>
              <a:buFont typeface="Wingdings" panose="05000000000000000000" pitchFamily="2" charset="2"/>
              <a:buChar char="Ø"/>
            </a:pPr>
            <a:r>
              <a:rPr lang="en-US" sz="2800" cap="none" dirty="0">
                <a:latin typeface="Calibri" panose="020F0502020204030204" pitchFamily="34" charset="0"/>
                <a:cs typeface="Calibri" panose="020F0502020204030204" pitchFamily="34" charset="0"/>
              </a:rPr>
              <a:t>Medical treatment but failure is common</a:t>
            </a:r>
          </a:p>
          <a:p>
            <a:pPr>
              <a:buFont typeface="Wingdings" panose="05000000000000000000" pitchFamily="2" charset="2"/>
              <a:buChar char="Ø"/>
            </a:pPr>
            <a:r>
              <a:rPr lang="en-US" sz="2800" cap="none" dirty="0">
                <a:latin typeface="Calibri" panose="020F0502020204030204" pitchFamily="34" charset="0"/>
                <a:cs typeface="Calibri" panose="020F0502020204030204" pitchFamily="34" charset="0"/>
              </a:rPr>
              <a:t>Laser trabeculoplasty</a:t>
            </a:r>
          </a:p>
          <a:p>
            <a:pPr>
              <a:buFont typeface="Wingdings" panose="05000000000000000000" pitchFamily="2" charset="2"/>
              <a:buChar char="Ø"/>
            </a:pPr>
            <a:r>
              <a:rPr lang="en-US" sz="2800" cap="none" dirty="0">
                <a:latin typeface="Calibri" panose="020F0502020204030204" pitchFamily="34" charset="0"/>
                <a:cs typeface="Calibri" panose="020F0502020204030204" pitchFamily="34" charset="0"/>
              </a:rPr>
              <a:t>Filtration surgery</a:t>
            </a:r>
          </a:p>
          <a:p>
            <a:pPr>
              <a:buFont typeface="Wingdings" panose="05000000000000000000" pitchFamily="2" charset="2"/>
              <a:buChar char="Ø"/>
            </a:pPr>
            <a:r>
              <a:rPr lang="en-US" sz="2800" cap="none" dirty="0">
                <a:latin typeface="Calibri" panose="020F0502020204030204" pitchFamily="34" charset="0"/>
                <a:cs typeface="Calibri" panose="020F0502020204030204" pitchFamily="34" charset="0"/>
              </a:rPr>
              <a:t>Trabecular aspiration</a:t>
            </a:r>
            <a:endParaRPr lang="en-US" sz="2800" dirty="0">
              <a:latin typeface="Calibri" panose="020F0502020204030204" pitchFamily="34" charset="0"/>
              <a:cs typeface="Calibri" panose="020F0502020204030204" pitchFamily="34" charset="0"/>
            </a:endParaRPr>
          </a:p>
        </p:txBody>
      </p:sp>
      <p:pic>
        <p:nvPicPr>
          <p:cNvPr id="6" name="Content Placeholder 5">
            <a:extLst>
              <a:ext uri="{FF2B5EF4-FFF2-40B4-BE49-F238E27FC236}">
                <a16:creationId xmlns:a16="http://schemas.microsoft.com/office/drawing/2014/main" id="{CDA85331-BE13-4846-87FE-0E20F6DE3A78}"/>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16700" y="2878995"/>
            <a:ext cx="4292599" cy="2400300"/>
          </a:xfrm>
        </p:spPr>
      </p:pic>
    </p:spTree>
    <p:extLst>
      <p:ext uri="{BB962C8B-B14F-4D97-AF65-F5344CB8AC3E}">
        <p14:creationId xmlns:p14="http://schemas.microsoft.com/office/powerpoint/2010/main" val="766690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6B9D-B410-476B-82FF-7E85F35AFFA0}"/>
              </a:ext>
            </a:extLst>
          </p:cNvPr>
          <p:cNvSpPr>
            <a:spLocks noGrp="1"/>
          </p:cNvSpPr>
          <p:nvPr>
            <p:ph type="title"/>
          </p:nvPr>
        </p:nvSpPr>
        <p:spPr/>
        <p:txBody>
          <a:bodyPr>
            <a:normAutofit/>
          </a:bodyPr>
          <a:lstStyle/>
          <a:p>
            <a:r>
              <a:rPr lang="en-US" sz="4800" b="1" cap="none" dirty="0">
                <a:solidFill>
                  <a:schemeClr val="accent2"/>
                </a:solidFill>
                <a:latin typeface="Calibri" panose="020F0502020204030204" pitchFamily="34" charset="0"/>
                <a:cs typeface="Calibri" panose="020F0502020204030204" pitchFamily="34" charset="0"/>
              </a:rPr>
              <a:t>Pigmentary Glaucoma</a:t>
            </a:r>
          </a:p>
        </p:txBody>
      </p:sp>
      <p:sp>
        <p:nvSpPr>
          <p:cNvPr id="3" name="Content Placeholder 2">
            <a:extLst>
              <a:ext uri="{FF2B5EF4-FFF2-40B4-BE49-F238E27FC236}">
                <a16:creationId xmlns:a16="http://schemas.microsoft.com/office/drawing/2014/main" id="{EA36602D-C2BE-4FCB-B8B9-A6E1CE8067BD}"/>
              </a:ext>
            </a:extLst>
          </p:cNvPr>
          <p:cNvSpPr>
            <a:spLocks noGrp="1"/>
          </p:cNvSpPr>
          <p:nvPr>
            <p:ph sz="quarter" idx="13"/>
          </p:nvPr>
        </p:nvSpPr>
        <p:spPr/>
        <p:txBody>
          <a:bodyPr>
            <a:normAutofit/>
          </a:bodyPr>
          <a:lstStyle/>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Pigment granules from iris pigment epithelium and their deposition on cornea and lens</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Iris transillumination defects</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Gonioscopy shows pigment anterior to Schwalbe line forming </a:t>
            </a:r>
            <a:r>
              <a:rPr lang="en-US" sz="2400" b="1" cap="none" dirty="0">
                <a:latin typeface="Calibri" panose="020F0502020204030204" pitchFamily="34" charset="0"/>
                <a:cs typeface="Calibri" panose="020F0502020204030204" pitchFamily="34" charset="0"/>
              </a:rPr>
              <a:t>Sampaolesi</a:t>
            </a:r>
            <a:r>
              <a:rPr lang="en-US" sz="2400" cap="none" dirty="0">
                <a:latin typeface="Calibri" panose="020F0502020204030204" pitchFamily="34" charset="0"/>
                <a:cs typeface="Calibri" panose="020F0502020204030204" pitchFamily="34" charset="0"/>
              </a:rPr>
              <a:t> line</a:t>
            </a:r>
          </a:p>
        </p:txBody>
      </p:sp>
      <p:pic>
        <p:nvPicPr>
          <p:cNvPr id="6" name="Content Placeholder 5">
            <a:extLst>
              <a:ext uri="{FF2B5EF4-FFF2-40B4-BE49-F238E27FC236}">
                <a16:creationId xmlns:a16="http://schemas.microsoft.com/office/drawing/2014/main" id="{117F0877-80A6-4B42-AA21-D7F90652F3A8}"/>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426200" y="2214694"/>
            <a:ext cx="2266950" cy="2019300"/>
          </a:xfrm>
        </p:spPr>
      </p:pic>
      <p:pic>
        <p:nvPicPr>
          <p:cNvPr id="8" name="Picture 7">
            <a:extLst>
              <a:ext uri="{FF2B5EF4-FFF2-40B4-BE49-F238E27FC236}">
                <a16:creationId xmlns:a16="http://schemas.microsoft.com/office/drawing/2014/main" id="{AA2D198A-80F3-40F8-AF87-86346C74BF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038" y="4400550"/>
            <a:ext cx="2819400" cy="1619250"/>
          </a:xfrm>
          <a:prstGeom prst="rect">
            <a:avLst/>
          </a:prstGeom>
        </p:spPr>
      </p:pic>
      <p:pic>
        <p:nvPicPr>
          <p:cNvPr id="10" name="Picture 9">
            <a:extLst>
              <a:ext uri="{FF2B5EF4-FFF2-40B4-BE49-F238E27FC236}">
                <a16:creationId xmlns:a16="http://schemas.microsoft.com/office/drawing/2014/main" id="{5C54E145-E99F-419C-8054-EE46B4068F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1738" y="2209932"/>
            <a:ext cx="2247900" cy="2028825"/>
          </a:xfrm>
          <a:prstGeom prst="rect">
            <a:avLst/>
          </a:prstGeom>
        </p:spPr>
      </p:pic>
    </p:spTree>
    <p:extLst>
      <p:ext uri="{BB962C8B-B14F-4D97-AF65-F5344CB8AC3E}">
        <p14:creationId xmlns:p14="http://schemas.microsoft.com/office/powerpoint/2010/main" val="2859509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5FE8D-7AEE-4D4A-8674-8057DCDA255A}"/>
              </a:ext>
            </a:extLst>
          </p:cNvPr>
          <p:cNvSpPr>
            <a:spLocks noGrp="1"/>
          </p:cNvSpPr>
          <p:nvPr>
            <p:ph type="title"/>
          </p:nvPr>
        </p:nvSpPr>
        <p:spPr/>
        <p:txBody>
          <a:bodyPr>
            <a:normAutofit/>
          </a:bodyPr>
          <a:lstStyle/>
          <a:p>
            <a:r>
              <a:rPr lang="en-US" sz="4400" b="1" cap="none" dirty="0">
                <a:solidFill>
                  <a:schemeClr val="accent2"/>
                </a:solidFill>
                <a:latin typeface="Calibri" panose="020F0502020204030204" pitchFamily="34" charset="0"/>
                <a:cs typeface="Calibri" panose="020F0502020204030204" pitchFamily="34" charset="0"/>
              </a:rPr>
              <a:t>Treatment</a:t>
            </a:r>
          </a:p>
        </p:txBody>
      </p:sp>
      <p:sp>
        <p:nvSpPr>
          <p:cNvPr id="3" name="Content Placeholder 2">
            <a:extLst>
              <a:ext uri="{FF2B5EF4-FFF2-40B4-BE49-F238E27FC236}">
                <a16:creationId xmlns:a16="http://schemas.microsoft.com/office/drawing/2014/main" id="{FE89FFA0-3D40-428F-A870-6045D484AA85}"/>
              </a:ext>
            </a:extLst>
          </p:cNvPr>
          <p:cNvSpPr>
            <a:spLocks noGrp="1"/>
          </p:cNvSpPr>
          <p:nvPr>
            <p:ph sz="quarter" idx="13"/>
          </p:nvPr>
        </p:nvSpPr>
        <p:spPr/>
        <p:txBody>
          <a:bodyPr/>
          <a:lstStyle/>
          <a:p>
            <a:pPr>
              <a:buFont typeface="Wingdings" panose="05000000000000000000" pitchFamily="2" charset="2"/>
              <a:buChar char="Ø"/>
            </a:pPr>
            <a:r>
              <a:rPr lang="en-US" sz="2400" cap="none" dirty="0">
                <a:latin typeface="Claibri"/>
              </a:rPr>
              <a:t>Medical antiglaucoma </a:t>
            </a:r>
          </a:p>
          <a:p>
            <a:pPr>
              <a:buFont typeface="Wingdings" panose="05000000000000000000" pitchFamily="2" charset="2"/>
              <a:buChar char="Ø"/>
            </a:pPr>
            <a:r>
              <a:rPr lang="en-US" sz="2400" cap="none" dirty="0">
                <a:latin typeface="Claibri"/>
              </a:rPr>
              <a:t>Trabeculectomy </a:t>
            </a:r>
          </a:p>
          <a:p>
            <a:pPr>
              <a:buFont typeface="Wingdings" panose="05000000000000000000" pitchFamily="2" charset="2"/>
              <a:buChar char="Ø"/>
            </a:pPr>
            <a:r>
              <a:rPr lang="en-US" sz="2400" cap="none" dirty="0">
                <a:latin typeface="Claibri"/>
              </a:rPr>
              <a:t>Laser trabeculoplasty</a:t>
            </a:r>
          </a:p>
          <a:p>
            <a:endParaRPr lang="en-US" dirty="0"/>
          </a:p>
        </p:txBody>
      </p:sp>
      <p:sp>
        <p:nvSpPr>
          <p:cNvPr id="4" name="Content Placeholder 3">
            <a:extLst>
              <a:ext uri="{FF2B5EF4-FFF2-40B4-BE49-F238E27FC236}">
                <a16:creationId xmlns:a16="http://schemas.microsoft.com/office/drawing/2014/main" id="{8C98A55A-637B-4657-8805-7C77D7F35F56}"/>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3342346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9F134-770B-48BA-A7AC-97F63C915014}"/>
              </a:ext>
            </a:extLst>
          </p:cNvPr>
          <p:cNvSpPr>
            <a:spLocks noGrp="1"/>
          </p:cNvSpPr>
          <p:nvPr>
            <p:ph type="title"/>
          </p:nvPr>
        </p:nvSpPr>
        <p:spPr/>
        <p:txBody>
          <a:bodyPr>
            <a:normAutofit/>
          </a:bodyPr>
          <a:lstStyle/>
          <a:p>
            <a:r>
              <a:rPr lang="en-US" sz="4400" b="1" cap="none" dirty="0">
                <a:solidFill>
                  <a:schemeClr val="accent2"/>
                </a:solidFill>
                <a:latin typeface="Calibri" panose="020F0502020204030204" pitchFamily="34" charset="0"/>
                <a:cs typeface="Calibri" panose="020F0502020204030204" pitchFamily="34" charset="0"/>
              </a:rPr>
              <a:t>Neovascular Glaucoma</a:t>
            </a:r>
          </a:p>
        </p:txBody>
      </p:sp>
      <p:sp>
        <p:nvSpPr>
          <p:cNvPr id="3" name="Content Placeholder 2">
            <a:extLst>
              <a:ext uri="{FF2B5EF4-FFF2-40B4-BE49-F238E27FC236}">
                <a16:creationId xmlns:a16="http://schemas.microsoft.com/office/drawing/2014/main" id="{2E0FEB92-4E5F-4728-A628-E233228DCF5A}"/>
              </a:ext>
            </a:extLst>
          </p:cNvPr>
          <p:cNvSpPr>
            <a:spLocks noGrp="1"/>
          </p:cNvSpPr>
          <p:nvPr>
            <p:ph sz="quarter" idx="13"/>
          </p:nvPr>
        </p:nvSpPr>
        <p:spPr/>
        <p:txBody>
          <a:bodyPr>
            <a:normAutofit/>
          </a:bodyPr>
          <a:lstStyle/>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Aggressive iris neovascularization (rubeosis iridis) due to severe chronic retinal ischemia</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Gonioscopy shows angle neovascularization </a:t>
            </a:r>
          </a:p>
        </p:txBody>
      </p:sp>
      <p:sp>
        <p:nvSpPr>
          <p:cNvPr id="4" name="Content Placeholder 3">
            <a:extLst>
              <a:ext uri="{FF2B5EF4-FFF2-40B4-BE49-F238E27FC236}">
                <a16:creationId xmlns:a16="http://schemas.microsoft.com/office/drawing/2014/main" id="{0F5E98D4-9514-4684-942A-D5159D2E32B6}"/>
              </a:ext>
            </a:extLst>
          </p:cNvPr>
          <p:cNvSpPr>
            <a:spLocks noGrp="1"/>
          </p:cNvSpPr>
          <p:nvPr>
            <p:ph sz="quarter" idx="14"/>
          </p:nvPr>
        </p:nvSpPr>
        <p:spPr/>
        <p:txBody>
          <a:bodyPr/>
          <a:lstStyle/>
          <a:p>
            <a:pPr marL="0" indent="0">
              <a:buNone/>
            </a:pPr>
            <a:r>
              <a:rPr lang="en-US" sz="2800" b="1" cap="none" dirty="0">
                <a:latin typeface="Calibri" panose="020F0502020204030204" pitchFamily="34" charset="0"/>
                <a:cs typeface="Calibri" panose="020F0502020204030204" pitchFamily="34" charset="0"/>
              </a:rPr>
              <a:t>   Etiology</a:t>
            </a:r>
          </a:p>
          <a:p>
            <a:r>
              <a:rPr lang="en-US" sz="2400" cap="none" dirty="0">
                <a:latin typeface="Calibri" panose="020F0502020204030204" pitchFamily="34" charset="0"/>
                <a:cs typeface="Calibri" panose="020F0502020204030204" pitchFamily="34" charset="0"/>
              </a:rPr>
              <a:t>Ischemic CRVO</a:t>
            </a:r>
          </a:p>
          <a:p>
            <a:r>
              <a:rPr lang="en-US" sz="2400" cap="none" dirty="0">
                <a:latin typeface="Calibri" panose="020F0502020204030204" pitchFamily="34" charset="0"/>
                <a:cs typeface="Calibri" panose="020F0502020204030204" pitchFamily="34" charset="0"/>
              </a:rPr>
              <a:t>Proliferative diabetic retinopathy</a:t>
            </a:r>
          </a:p>
          <a:p>
            <a:r>
              <a:rPr lang="en-US" sz="2400" cap="none" dirty="0">
                <a:latin typeface="Calibri" panose="020F0502020204030204" pitchFamily="34" charset="0"/>
                <a:cs typeface="Calibri" panose="020F0502020204030204" pitchFamily="34" charset="0"/>
              </a:rPr>
              <a:t>CRAO</a:t>
            </a:r>
          </a:p>
          <a:p>
            <a:r>
              <a:rPr lang="en-US" sz="2400" cap="none" dirty="0">
                <a:latin typeface="Calibri" panose="020F0502020204030204" pitchFamily="34" charset="0"/>
                <a:cs typeface="Calibri" panose="020F0502020204030204" pitchFamily="34" charset="0"/>
              </a:rPr>
              <a:t>Long standing retinal detachment</a:t>
            </a:r>
          </a:p>
          <a:p>
            <a:r>
              <a:rPr lang="en-US" sz="2400" cap="none" dirty="0">
                <a:latin typeface="Calibri" panose="020F0502020204030204" pitchFamily="34" charset="0"/>
                <a:cs typeface="Calibri" panose="020F0502020204030204" pitchFamily="34" charset="0"/>
              </a:rPr>
              <a:t>Chronic inflammation</a:t>
            </a:r>
          </a:p>
        </p:txBody>
      </p:sp>
      <p:pic>
        <p:nvPicPr>
          <p:cNvPr id="6" name="Picture 5">
            <a:extLst>
              <a:ext uri="{FF2B5EF4-FFF2-40B4-BE49-F238E27FC236}">
                <a16:creationId xmlns:a16="http://schemas.microsoft.com/office/drawing/2014/main" id="{F633E7EE-7CB5-4DBB-9199-490664B20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476" y="4838699"/>
            <a:ext cx="2498906" cy="1743075"/>
          </a:xfrm>
          <a:prstGeom prst="rect">
            <a:avLst/>
          </a:prstGeom>
        </p:spPr>
      </p:pic>
      <p:pic>
        <p:nvPicPr>
          <p:cNvPr id="8" name="Picture 7">
            <a:extLst>
              <a:ext uri="{FF2B5EF4-FFF2-40B4-BE49-F238E27FC236}">
                <a16:creationId xmlns:a16="http://schemas.microsoft.com/office/drawing/2014/main" id="{5D19AC3E-B6E0-4252-9418-62DDFB57F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5081" y="4838700"/>
            <a:ext cx="2340420" cy="1743075"/>
          </a:xfrm>
          <a:prstGeom prst="rect">
            <a:avLst/>
          </a:prstGeom>
        </p:spPr>
      </p:pic>
    </p:spTree>
    <p:extLst>
      <p:ext uri="{BB962C8B-B14F-4D97-AF65-F5344CB8AC3E}">
        <p14:creationId xmlns:p14="http://schemas.microsoft.com/office/powerpoint/2010/main" val="133454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1000"/>
                                        <p:tgtEl>
                                          <p:spTgt spid="4">
                                            <p:txEl>
                                              <p:pRg st="5" end="5"/>
                                            </p:txEl>
                                          </p:spTgt>
                                        </p:tgtEl>
                                      </p:cBhvr>
                                    </p:animEffect>
                                    <p:anim calcmode="lin" valueType="num">
                                      <p:cBhvr>
                                        <p:cTn id="3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AFB32-DF28-40FE-BEBE-307860A1AC90}"/>
              </a:ext>
            </a:extLst>
          </p:cNvPr>
          <p:cNvSpPr>
            <a:spLocks noGrp="1"/>
          </p:cNvSpPr>
          <p:nvPr>
            <p:ph type="title"/>
          </p:nvPr>
        </p:nvSpPr>
        <p:spPr/>
        <p:txBody>
          <a:bodyPr>
            <a:normAutofit/>
          </a:bodyPr>
          <a:lstStyle/>
          <a:p>
            <a:r>
              <a:rPr lang="en-US" sz="4800" b="1" cap="none" dirty="0">
                <a:solidFill>
                  <a:schemeClr val="accent2"/>
                </a:solidFill>
                <a:latin typeface="Calibri" panose="020F0502020204030204" pitchFamily="34" charset="0"/>
                <a:cs typeface="Calibri" panose="020F0502020204030204" pitchFamily="34" charset="0"/>
              </a:rPr>
              <a:t>Treatment </a:t>
            </a:r>
            <a:endParaRPr lang="en-US" sz="4800" dirty="0"/>
          </a:p>
        </p:txBody>
      </p:sp>
      <p:sp>
        <p:nvSpPr>
          <p:cNvPr id="3" name="Content Placeholder 2">
            <a:extLst>
              <a:ext uri="{FF2B5EF4-FFF2-40B4-BE49-F238E27FC236}">
                <a16:creationId xmlns:a16="http://schemas.microsoft.com/office/drawing/2014/main" id="{C7351F9C-660C-4E9A-B325-668E57A72C89}"/>
              </a:ext>
            </a:extLst>
          </p:cNvPr>
          <p:cNvSpPr>
            <a:spLocks noGrp="1"/>
          </p:cNvSpPr>
          <p:nvPr>
            <p:ph sz="quarter" idx="13"/>
          </p:nvPr>
        </p:nvSpPr>
        <p:spPr/>
        <p:txBody>
          <a:bodyPr>
            <a:noAutofit/>
          </a:bodyPr>
          <a:lstStyle/>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Medical treatment of antiglaucoma</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Topical </a:t>
            </a:r>
            <a:r>
              <a:rPr lang="en-US" sz="2400" b="1" cap="none" dirty="0">
                <a:latin typeface="Calibri" panose="020F0502020204030204" pitchFamily="34" charset="0"/>
                <a:cs typeface="Calibri" panose="020F0502020204030204" pitchFamily="34" charset="0"/>
              </a:rPr>
              <a:t>atropine 1%</a:t>
            </a:r>
            <a:r>
              <a:rPr lang="en-US" sz="2400" cap="none" dirty="0">
                <a:latin typeface="Calibri" panose="020F0502020204030204" pitchFamily="34" charset="0"/>
                <a:cs typeface="Calibri" panose="020F0502020204030204" pitchFamily="34" charset="0"/>
              </a:rPr>
              <a:t> to prevent synechiae formation</a:t>
            </a:r>
          </a:p>
          <a:p>
            <a:pPr>
              <a:buFont typeface="Wingdings" panose="05000000000000000000" pitchFamily="2" charset="2"/>
              <a:buChar char="Ø"/>
            </a:pPr>
            <a:r>
              <a:rPr lang="en-US" sz="2400" b="1" cap="none" dirty="0">
                <a:latin typeface="Calibri" panose="020F0502020204030204" pitchFamily="34" charset="0"/>
                <a:cs typeface="Calibri" panose="020F0502020204030204" pitchFamily="34" charset="0"/>
              </a:rPr>
              <a:t>Intraocular anti VEGF </a:t>
            </a:r>
          </a:p>
          <a:p>
            <a:pPr>
              <a:buFont typeface="Wingdings" panose="05000000000000000000" pitchFamily="2" charset="2"/>
              <a:buChar char="Ø"/>
            </a:pPr>
            <a:r>
              <a:rPr lang="en-US" sz="2400" b="1" cap="none" dirty="0">
                <a:latin typeface="Calibri" panose="020F0502020204030204" pitchFamily="34" charset="0"/>
                <a:cs typeface="Calibri" panose="020F0502020204030204" pitchFamily="34" charset="0"/>
              </a:rPr>
              <a:t>Pan retinal photocoagulation</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Filtration surgery</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Ciliary body ablation (</a:t>
            </a:r>
            <a:r>
              <a:rPr lang="en-US" sz="2400" cap="none" dirty="0" err="1">
                <a:latin typeface="Calibri" panose="020F0502020204030204" pitchFamily="34" charset="0"/>
                <a:cs typeface="Calibri" panose="020F0502020204030204" pitchFamily="34" charset="0"/>
              </a:rPr>
              <a:t>cyclocryotherapy</a:t>
            </a:r>
            <a:r>
              <a:rPr lang="en-US" sz="2400" cap="none" dirty="0">
                <a:latin typeface="Calibri" panose="020F0502020204030204" pitchFamily="34" charset="0"/>
                <a:cs typeface="Calibri" panose="020F0502020204030204" pitchFamily="34" charset="0"/>
              </a:rPr>
              <a:t> or </a:t>
            </a:r>
            <a:r>
              <a:rPr lang="en-US" sz="2400" cap="none" dirty="0" err="1">
                <a:latin typeface="Calibri" panose="020F0502020204030204" pitchFamily="34" charset="0"/>
                <a:cs typeface="Calibri" panose="020F0502020204030204" pitchFamily="34" charset="0"/>
              </a:rPr>
              <a:t>cyclodiode</a:t>
            </a:r>
            <a:r>
              <a:rPr lang="en-US" sz="2400" cap="none" dirty="0">
                <a:latin typeface="Calibri" panose="020F0502020204030204" pitchFamily="34" charset="0"/>
                <a:cs typeface="Calibri" panose="020F0502020204030204" pitchFamily="34" charset="0"/>
              </a:rPr>
              <a:t>)</a:t>
            </a:r>
          </a:p>
        </p:txBody>
      </p:sp>
      <p:pic>
        <p:nvPicPr>
          <p:cNvPr id="6" name="Content Placeholder 5">
            <a:extLst>
              <a:ext uri="{FF2B5EF4-FFF2-40B4-BE49-F238E27FC236}">
                <a16:creationId xmlns:a16="http://schemas.microsoft.com/office/drawing/2014/main" id="{AD093F46-0FF1-4A1E-B6EF-5760EB1E0A35}"/>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7399337" y="2214694"/>
            <a:ext cx="2676525" cy="1704975"/>
          </a:xfrm>
        </p:spPr>
      </p:pic>
      <p:pic>
        <p:nvPicPr>
          <p:cNvPr id="8" name="Picture 7">
            <a:extLst>
              <a:ext uri="{FF2B5EF4-FFF2-40B4-BE49-F238E27FC236}">
                <a16:creationId xmlns:a16="http://schemas.microsoft.com/office/drawing/2014/main" id="{7572A0F5-2B7E-4512-B37C-FDE4266FF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9337" y="4079145"/>
            <a:ext cx="2676525" cy="1839055"/>
          </a:xfrm>
          <a:prstGeom prst="rect">
            <a:avLst/>
          </a:prstGeom>
        </p:spPr>
      </p:pic>
    </p:spTree>
    <p:extLst>
      <p:ext uri="{BB962C8B-B14F-4D97-AF65-F5344CB8AC3E}">
        <p14:creationId xmlns:p14="http://schemas.microsoft.com/office/powerpoint/2010/main" val="107431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65F88-A509-4C37-9B54-0D92D57F1AB9}"/>
              </a:ext>
            </a:extLst>
          </p:cNvPr>
          <p:cNvSpPr>
            <a:spLocks noGrp="1"/>
          </p:cNvSpPr>
          <p:nvPr>
            <p:ph type="title"/>
          </p:nvPr>
        </p:nvSpPr>
        <p:spPr/>
        <p:txBody>
          <a:bodyPr>
            <a:normAutofit/>
          </a:bodyPr>
          <a:lstStyle/>
          <a:p>
            <a:r>
              <a:rPr lang="en-US" sz="4800" b="1" cap="none" dirty="0">
                <a:solidFill>
                  <a:schemeClr val="accent2"/>
                </a:solidFill>
                <a:latin typeface="Calibri" panose="020F0502020204030204" pitchFamily="34" charset="0"/>
                <a:cs typeface="Calibri" panose="020F0502020204030204" pitchFamily="34" charset="0"/>
              </a:rPr>
              <a:t>Phacolytic Glaucoma</a:t>
            </a:r>
          </a:p>
        </p:txBody>
      </p:sp>
      <p:sp>
        <p:nvSpPr>
          <p:cNvPr id="3" name="Content Placeholder 2">
            <a:extLst>
              <a:ext uri="{FF2B5EF4-FFF2-40B4-BE49-F238E27FC236}">
                <a16:creationId xmlns:a16="http://schemas.microsoft.com/office/drawing/2014/main" id="{40A5D17F-7CE4-4544-B286-3D692A0D84BE}"/>
              </a:ext>
            </a:extLst>
          </p:cNvPr>
          <p:cNvSpPr>
            <a:spLocks noGrp="1"/>
          </p:cNvSpPr>
          <p:nvPr>
            <p:ph sz="quarter" idx="13"/>
          </p:nvPr>
        </p:nvSpPr>
        <p:spPr/>
        <p:txBody>
          <a:bodyPr>
            <a:normAutofit/>
          </a:bodyPr>
          <a:lstStyle/>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Lens proteins leak </a:t>
            </a:r>
            <a:r>
              <a:rPr lang="en-US" sz="2400" b="1" cap="none" dirty="0">
                <a:latin typeface="Calibri" panose="020F0502020204030204" pitchFamily="34" charset="0"/>
                <a:cs typeface="Calibri" panose="020F0502020204030204" pitchFamily="34" charset="0"/>
              </a:rPr>
              <a:t>through intact lens capsule</a:t>
            </a:r>
            <a:r>
              <a:rPr lang="en-US" sz="2400" cap="none" dirty="0">
                <a:latin typeface="Calibri" panose="020F0502020204030204" pitchFamily="34" charset="0"/>
                <a:cs typeface="Calibri" panose="020F0502020204030204" pitchFamily="34" charset="0"/>
              </a:rPr>
              <a:t> into aqueous humor leading to trabecular obstruction </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Floating white particles into anterior chamber</a:t>
            </a:r>
          </a:p>
        </p:txBody>
      </p:sp>
      <p:pic>
        <p:nvPicPr>
          <p:cNvPr id="6" name="Content Placeholder 5">
            <a:extLst>
              <a:ext uri="{FF2B5EF4-FFF2-40B4-BE49-F238E27FC236}">
                <a16:creationId xmlns:a16="http://schemas.microsoft.com/office/drawing/2014/main" id="{0B18A37E-AE4D-49DD-BA28-484BA61029BF}"/>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7188200" y="2367092"/>
            <a:ext cx="3048000" cy="3048000"/>
          </a:xfrm>
        </p:spPr>
      </p:pic>
    </p:spTree>
    <p:extLst>
      <p:ext uri="{BB962C8B-B14F-4D97-AF65-F5344CB8AC3E}">
        <p14:creationId xmlns:p14="http://schemas.microsoft.com/office/powerpoint/2010/main" val="3188828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FA343-BF1E-40A8-A1CC-1C7A833C6C49}"/>
              </a:ext>
            </a:extLst>
          </p:cNvPr>
          <p:cNvSpPr>
            <a:spLocks noGrp="1"/>
          </p:cNvSpPr>
          <p:nvPr>
            <p:ph type="title"/>
          </p:nvPr>
        </p:nvSpPr>
        <p:spPr/>
        <p:txBody>
          <a:bodyPr>
            <a:normAutofit/>
          </a:bodyPr>
          <a:lstStyle/>
          <a:p>
            <a:r>
              <a:rPr lang="en-US" sz="4800" b="1" cap="none" dirty="0">
                <a:solidFill>
                  <a:schemeClr val="accent2"/>
                </a:solidFill>
                <a:latin typeface="Calibri" panose="020F0502020204030204" pitchFamily="34" charset="0"/>
                <a:cs typeface="Calibri" panose="020F0502020204030204" pitchFamily="34" charset="0"/>
              </a:rPr>
              <a:t>Treatment </a:t>
            </a:r>
            <a:endParaRPr lang="en-US" sz="4800" dirty="0"/>
          </a:p>
        </p:txBody>
      </p:sp>
      <p:sp>
        <p:nvSpPr>
          <p:cNvPr id="3" name="Content Placeholder 2">
            <a:extLst>
              <a:ext uri="{FF2B5EF4-FFF2-40B4-BE49-F238E27FC236}">
                <a16:creationId xmlns:a16="http://schemas.microsoft.com/office/drawing/2014/main" id="{E244ED88-F729-4282-919F-0DCF775CF627}"/>
              </a:ext>
            </a:extLst>
          </p:cNvPr>
          <p:cNvSpPr>
            <a:spLocks noGrp="1"/>
          </p:cNvSpPr>
          <p:nvPr>
            <p:ph sz="quarter" idx="13"/>
          </p:nvPr>
        </p:nvSpPr>
        <p:spPr/>
        <p:txBody>
          <a:bodyPr>
            <a:normAutofit/>
          </a:bodyPr>
          <a:lstStyle/>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Medical control of raised IOP </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Anterior chamber wash</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Cataract removal</a:t>
            </a:r>
          </a:p>
        </p:txBody>
      </p:sp>
      <p:pic>
        <p:nvPicPr>
          <p:cNvPr id="6" name="Content Placeholder 5">
            <a:extLst>
              <a:ext uri="{FF2B5EF4-FFF2-40B4-BE49-F238E27FC236}">
                <a16:creationId xmlns:a16="http://schemas.microsoft.com/office/drawing/2014/main" id="{EC6F7F76-4972-4DCB-8F11-11DD1BC42D6A}"/>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7251700" y="2782094"/>
            <a:ext cx="3594100" cy="2577306"/>
          </a:xfrm>
        </p:spPr>
      </p:pic>
    </p:spTree>
    <p:extLst>
      <p:ext uri="{BB962C8B-B14F-4D97-AF65-F5344CB8AC3E}">
        <p14:creationId xmlns:p14="http://schemas.microsoft.com/office/powerpoint/2010/main" val="2382537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8D783-2DF8-402F-811C-17AB5DF429C3}"/>
              </a:ext>
            </a:extLst>
          </p:cNvPr>
          <p:cNvSpPr>
            <a:spLocks noGrp="1"/>
          </p:cNvSpPr>
          <p:nvPr>
            <p:ph type="title"/>
          </p:nvPr>
        </p:nvSpPr>
        <p:spPr/>
        <p:txBody>
          <a:bodyPr>
            <a:normAutofit/>
          </a:bodyPr>
          <a:lstStyle/>
          <a:p>
            <a:r>
              <a:rPr lang="en-US" sz="4800" b="1" cap="none" dirty="0">
                <a:solidFill>
                  <a:schemeClr val="accent2"/>
                </a:solidFill>
                <a:latin typeface="Calibri" panose="020F0502020204030204" pitchFamily="34" charset="0"/>
                <a:cs typeface="Calibri" panose="020F0502020204030204" pitchFamily="34" charset="0"/>
              </a:rPr>
              <a:t>Angle Recession Glaucoma </a:t>
            </a:r>
          </a:p>
        </p:txBody>
      </p:sp>
      <p:sp>
        <p:nvSpPr>
          <p:cNvPr id="3" name="Content Placeholder 2">
            <a:extLst>
              <a:ext uri="{FF2B5EF4-FFF2-40B4-BE49-F238E27FC236}">
                <a16:creationId xmlns:a16="http://schemas.microsoft.com/office/drawing/2014/main" id="{A4296B15-9636-403E-9C4D-F11E0970C8C5}"/>
              </a:ext>
            </a:extLst>
          </p:cNvPr>
          <p:cNvSpPr>
            <a:spLocks noGrp="1"/>
          </p:cNvSpPr>
          <p:nvPr>
            <p:ph sz="quarter" idx="13"/>
          </p:nvPr>
        </p:nvSpPr>
        <p:spPr/>
        <p:txBody>
          <a:bodyPr/>
          <a:lstStyle/>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Blunt trauma leading to </a:t>
            </a:r>
            <a:r>
              <a:rPr lang="en-US" sz="2400" b="1" cap="none" dirty="0">
                <a:latin typeface="Calibri" panose="020F0502020204030204" pitchFamily="34" charset="0"/>
                <a:cs typeface="Calibri" panose="020F0502020204030204" pitchFamily="34" charset="0"/>
              </a:rPr>
              <a:t>rupture of face of the ciliary body</a:t>
            </a:r>
            <a:r>
              <a:rPr lang="en-US" sz="2400" cap="none" dirty="0">
                <a:latin typeface="Calibri" panose="020F0502020204030204" pitchFamily="34" charset="0"/>
                <a:cs typeface="Calibri" panose="020F0502020204030204" pitchFamily="34" charset="0"/>
              </a:rPr>
              <a:t>, portion between iris root and scleral spur</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Gonioscopy shows widening of the ciliary body face</a:t>
            </a:r>
          </a:p>
          <a:p>
            <a:endParaRPr lang="en-US" dirty="0"/>
          </a:p>
        </p:txBody>
      </p:sp>
      <p:pic>
        <p:nvPicPr>
          <p:cNvPr id="6" name="Content Placeholder 5">
            <a:extLst>
              <a:ext uri="{FF2B5EF4-FFF2-40B4-BE49-F238E27FC236}">
                <a16:creationId xmlns:a16="http://schemas.microsoft.com/office/drawing/2014/main" id="{C7203AA0-6D55-4C92-B9C0-AAD14EB86401}"/>
              </a:ext>
            </a:extLst>
          </p:cNvPr>
          <p:cNvPicPr>
            <a:picLocks noGrp="1" noChangeAspect="1"/>
          </p:cNvPicPr>
          <p:nvPr>
            <p:ph sz="quarter" idx="14"/>
          </p:nvPr>
        </p:nvPicPr>
        <p:blipFill rotWithShape="1">
          <a:blip r:embed="rId2">
            <a:extLst>
              <a:ext uri="{28A0092B-C50C-407E-A947-70E740481C1C}">
                <a14:useLocalDpi xmlns:a14="http://schemas.microsoft.com/office/drawing/2010/main" val="0"/>
              </a:ext>
            </a:extLst>
          </a:blip>
          <a:srcRect b="15775"/>
          <a:stretch/>
        </p:blipFill>
        <p:spPr>
          <a:xfrm>
            <a:off x="6848475" y="1867563"/>
            <a:ext cx="4286250" cy="2323437"/>
          </a:xfrm>
        </p:spPr>
      </p:pic>
      <p:pic>
        <p:nvPicPr>
          <p:cNvPr id="8" name="Picture 7">
            <a:extLst>
              <a:ext uri="{FF2B5EF4-FFF2-40B4-BE49-F238E27FC236}">
                <a16:creationId xmlns:a16="http://schemas.microsoft.com/office/drawing/2014/main" id="{AFF2BC03-95D5-49F5-8ABF-0ED71F1C6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6800" y="4643307"/>
            <a:ext cx="3657600" cy="1596176"/>
          </a:xfrm>
          <a:prstGeom prst="rect">
            <a:avLst/>
          </a:prstGeom>
        </p:spPr>
      </p:pic>
    </p:spTree>
    <p:extLst>
      <p:ext uri="{BB962C8B-B14F-4D97-AF65-F5344CB8AC3E}">
        <p14:creationId xmlns:p14="http://schemas.microsoft.com/office/powerpoint/2010/main" val="949248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754A1-D2F3-4493-9A7B-3394215B33AD}"/>
              </a:ext>
            </a:extLst>
          </p:cNvPr>
          <p:cNvSpPr>
            <a:spLocks noGrp="1"/>
          </p:cNvSpPr>
          <p:nvPr>
            <p:ph type="title"/>
          </p:nvPr>
        </p:nvSpPr>
        <p:spPr/>
        <p:txBody>
          <a:bodyPr>
            <a:normAutofit/>
          </a:bodyPr>
          <a:lstStyle/>
          <a:p>
            <a:r>
              <a:rPr lang="en-US" sz="4800" b="1" cap="none" dirty="0">
                <a:solidFill>
                  <a:schemeClr val="accent2"/>
                </a:solidFill>
                <a:latin typeface="Calibri" panose="020F0502020204030204" pitchFamily="34" charset="0"/>
                <a:cs typeface="Calibri" panose="020F0502020204030204" pitchFamily="34" charset="0"/>
              </a:rPr>
              <a:t>Treatment </a:t>
            </a:r>
            <a:endParaRPr lang="en-US" sz="4800" dirty="0"/>
          </a:p>
        </p:txBody>
      </p:sp>
      <p:sp>
        <p:nvSpPr>
          <p:cNvPr id="3" name="Content Placeholder 2">
            <a:extLst>
              <a:ext uri="{FF2B5EF4-FFF2-40B4-BE49-F238E27FC236}">
                <a16:creationId xmlns:a16="http://schemas.microsoft.com/office/drawing/2014/main" id="{7BC98326-0618-47E9-8BD1-335D6B299417}"/>
              </a:ext>
            </a:extLst>
          </p:cNvPr>
          <p:cNvSpPr>
            <a:spLocks noGrp="1"/>
          </p:cNvSpPr>
          <p:nvPr>
            <p:ph sz="quarter" idx="13"/>
          </p:nvPr>
        </p:nvSpPr>
        <p:spPr/>
        <p:txBody>
          <a:bodyPr/>
          <a:lstStyle/>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Medical treatment but is unsatisfactory</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Laser trabeculoplasty</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Trabeculectomy with antimetabolites</a:t>
            </a:r>
          </a:p>
          <a:p>
            <a:pPr marL="0" indent="0">
              <a:buNone/>
            </a:pPr>
            <a:endParaRPr lang="en-US" dirty="0"/>
          </a:p>
        </p:txBody>
      </p:sp>
      <p:pic>
        <p:nvPicPr>
          <p:cNvPr id="6" name="Content Placeholder 5">
            <a:extLst>
              <a:ext uri="{FF2B5EF4-FFF2-40B4-BE49-F238E27FC236}">
                <a16:creationId xmlns:a16="http://schemas.microsoft.com/office/drawing/2014/main" id="{92EA193C-110A-4F60-859C-1B7BA749BA07}"/>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718300" y="2514600"/>
            <a:ext cx="3444875" cy="2359819"/>
          </a:xfrm>
        </p:spPr>
      </p:pic>
    </p:spTree>
    <p:extLst>
      <p:ext uri="{BB962C8B-B14F-4D97-AF65-F5344CB8AC3E}">
        <p14:creationId xmlns:p14="http://schemas.microsoft.com/office/powerpoint/2010/main" val="187640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B6225-0736-496C-9343-136895B917A5}"/>
              </a:ext>
            </a:extLst>
          </p:cNvPr>
          <p:cNvSpPr>
            <a:spLocks noGrp="1"/>
          </p:cNvSpPr>
          <p:nvPr>
            <p:ph type="title"/>
          </p:nvPr>
        </p:nvSpPr>
        <p:spPr/>
        <p:txBody>
          <a:bodyPr>
            <a:normAutofit/>
          </a:bodyPr>
          <a:lstStyle/>
          <a:p>
            <a:r>
              <a:rPr lang="en-US" sz="4800" b="1" dirty="0">
                <a:solidFill>
                  <a:schemeClr val="accent2"/>
                </a:solidFill>
                <a:latin typeface="Calibri" panose="020F0502020204030204" pitchFamily="34" charset="0"/>
                <a:cs typeface="Calibri" panose="020F0502020204030204" pitchFamily="34" charset="0"/>
              </a:rPr>
              <a:t>Steroid induced glaucoma</a:t>
            </a:r>
          </a:p>
        </p:txBody>
      </p:sp>
      <p:sp>
        <p:nvSpPr>
          <p:cNvPr id="3" name="Content Placeholder 2">
            <a:extLst>
              <a:ext uri="{FF2B5EF4-FFF2-40B4-BE49-F238E27FC236}">
                <a16:creationId xmlns:a16="http://schemas.microsoft.com/office/drawing/2014/main" id="{9D7AC6A5-6961-4D4A-898C-4C1AC3AAE2D8}"/>
              </a:ext>
            </a:extLst>
          </p:cNvPr>
          <p:cNvSpPr>
            <a:spLocks noGrp="1"/>
          </p:cNvSpPr>
          <p:nvPr>
            <p:ph sz="quarter" idx="13"/>
          </p:nvPr>
        </p:nvSpPr>
        <p:spPr>
          <a:xfrm>
            <a:off x="913774" y="2367092"/>
            <a:ext cx="5106026" cy="3872391"/>
          </a:xfrm>
        </p:spPr>
        <p:txBody>
          <a:bodyPr>
            <a:normAutofit fontScale="92500" lnSpcReduction="20000"/>
          </a:bodyPr>
          <a:lstStyle/>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Caused by </a:t>
            </a:r>
            <a:r>
              <a:rPr lang="en-US" sz="2400" b="1" cap="none" dirty="0">
                <a:latin typeface="Calibri" panose="020F0502020204030204" pitchFamily="34" charset="0"/>
                <a:cs typeface="Calibri" panose="020F0502020204030204" pitchFamily="34" charset="0"/>
              </a:rPr>
              <a:t>increased resistance </a:t>
            </a:r>
            <a:r>
              <a:rPr lang="en-US" sz="2400" cap="none" dirty="0">
                <a:latin typeface="Calibri" panose="020F0502020204030204" pitchFamily="34" charset="0"/>
                <a:cs typeface="Calibri" panose="020F0502020204030204" pitchFamily="34" charset="0"/>
              </a:rPr>
              <a:t>to the outflow of aqueous at the level of the trabecular meshwork</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Occurs after administration of topical steroids (6 weeks course)</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&lt;5mmHg in 2/3</a:t>
            </a:r>
            <a:r>
              <a:rPr lang="en-US" sz="2400" cap="none" baseline="30000" dirty="0">
                <a:latin typeface="Calibri" panose="020F0502020204030204" pitchFamily="34" charset="0"/>
                <a:cs typeface="Calibri" panose="020F0502020204030204" pitchFamily="34" charset="0"/>
              </a:rPr>
              <a:t>rd </a:t>
            </a:r>
            <a:r>
              <a:rPr lang="en-US" sz="2400" cap="none" dirty="0">
                <a:latin typeface="Calibri" panose="020F0502020204030204" pitchFamily="34" charset="0"/>
                <a:cs typeface="Calibri" panose="020F0502020204030204" pitchFamily="34" charset="0"/>
              </a:rPr>
              <a:t>(non responders)</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 5-15mmHg in 1/3</a:t>
            </a:r>
            <a:r>
              <a:rPr lang="en-US" sz="2400" cap="none" baseline="30000" dirty="0">
                <a:latin typeface="Calibri" panose="020F0502020204030204" pitchFamily="34" charset="0"/>
                <a:cs typeface="Calibri" panose="020F0502020204030204" pitchFamily="34" charset="0"/>
              </a:rPr>
              <a:t>rd</a:t>
            </a:r>
            <a:r>
              <a:rPr lang="en-US" sz="2400" cap="none" dirty="0">
                <a:latin typeface="Calibri" panose="020F0502020204030204" pitchFamily="34" charset="0"/>
                <a:cs typeface="Calibri" panose="020F0502020204030204" pitchFamily="34" charset="0"/>
              </a:rPr>
              <a:t> (moderate responders)</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&gt;15mmHg in 4-6% (high responders)</a:t>
            </a:r>
          </a:p>
          <a:p>
            <a:endParaRPr lang="en-US" sz="2400" cap="none" baseline="30000" dirty="0">
              <a:latin typeface="Calibri" panose="020F0502020204030204" pitchFamily="34" charset="0"/>
              <a:cs typeface="Calibri" panose="020F0502020204030204" pitchFamily="34" charset="0"/>
            </a:endParaRPr>
          </a:p>
          <a:p>
            <a:endParaRPr lang="en-US" sz="2400" cap="none" dirty="0">
              <a:latin typeface="Calibri" panose="020F0502020204030204" pitchFamily="34" charset="0"/>
              <a:cs typeface="Calibri" panose="020F0502020204030204" pitchFamily="34" charset="0"/>
            </a:endParaRPr>
          </a:p>
          <a:p>
            <a:endParaRPr lang="en-US" sz="2400" cap="none" dirty="0">
              <a:latin typeface="Calibri" panose="020F0502020204030204" pitchFamily="34" charset="0"/>
              <a:cs typeface="Calibri" panose="020F0502020204030204" pitchFamily="34" charset="0"/>
            </a:endParaRPr>
          </a:p>
        </p:txBody>
      </p:sp>
      <p:pic>
        <p:nvPicPr>
          <p:cNvPr id="6" name="Content Placeholder 5">
            <a:extLst>
              <a:ext uri="{FF2B5EF4-FFF2-40B4-BE49-F238E27FC236}">
                <a16:creationId xmlns:a16="http://schemas.microsoft.com/office/drawing/2014/main" id="{BF10699C-B16B-457E-A30C-5647860F6378}"/>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42101" y="2367092"/>
            <a:ext cx="4229100" cy="3297107"/>
          </a:xfrm>
        </p:spPr>
      </p:pic>
    </p:spTree>
    <p:extLst>
      <p:ext uri="{BB962C8B-B14F-4D97-AF65-F5344CB8AC3E}">
        <p14:creationId xmlns:p14="http://schemas.microsoft.com/office/powerpoint/2010/main" val="1077065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D877F-1399-4A35-905E-5E09F505E42B}"/>
              </a:ext>
            </a:extLst>
          </p:cNvPr>
          <p:cNvSpPr>
            <a:spLocks noGrp="1"/>
          </p:cNvSpPr>
          <p:nvPr>
            <p:ph type="ctrTitle"/>
          </p:nvPr>
        </p:nvSpPr>
        <p:spPr>
          <a:xfrm>
            <a:off x="1596267" y="171070"/>
            <a:ext cx="8689976" cy="1870118"/>
          </a:xfrm>
        </p:spPr>
        <p:txBody>
          <a:bodyPr>
            <a:normAutofit/>
          </a:bodyPr>
          <a:lstStyle/>
          <a:p>
            <a:r>
              <a:rPr lang="en-US" sz="8000" b="1" dirty="0">
                <a:solidFill>
                  <a:schemeClr val="accent2"/>
                </a:solidFill>
                <a:latin typeface="Times New Roman" panose="02020603050405020304" pitchFamily="18" charset="0"/>
                <a:cs typeface="Times New Roman" panose="02020603050405020304" pitchFamily="18" charset="0"/>
              </a:rPr>
              <a:t>GLAUCOMA</a:t>
            </a:r>
            <a:endParaRPr lang="en-US" sz="8000" dirty="0"/>
          </a:p>
        </p:txBody>
      </p:sp>
      <p:sp>
        <p:nvSpPr>
          <p:cNvPr id="3" name="Subtitle 2">
            <a:extLst>
              <a:ext uri="{FF2B5EF4-FFF2-40B4-BE49-F238E27FC236}">
                <a16:creationId xmlns:a16="http://schemas.microsoft.com/office/drawing/2014/main" id="{B0C437EA-BD63-4699-8946-813337E4ACB9}"/>
              </a:ext>
            </a:extLst>
          </p:cNvPr>
          <p:cNvSpPr>
            <a:spLocks noGrp="1"/>
          </p:cNvSpPr>
          <p:nvPr>
            <p:ph type="subTitle" idx="1"/>
          </p:nvPr>
        </p:nvSpPr>
        <p:spPr>
          <a:xfrm>
            <a:off x="1596267" y="2072148"/>
            <a:ext cx="8689976" cy="4286449"/>
          </a:xfrm>
        </p:spPr>
        <p:txBody>
          <a:bodyPr>
            <a:normAutofit fontScale="47500" lnSpcReduction="20000"/>
          </a:bodyPr>
          <a:lstStyle/>
          <a:p>
            <a:r>
              <a:rPr lang="en-US" sz="4200" b="1" dirty="0">
                <a:solidFill>
                  <a:schemeClr val="tx1"/>
                </a:solidFill>
                <a:latin typeface="Times New Roman" panose="02020603050405020304" pitchFamily="18" charset="0"/>
                <a:cs typeface="Times New Roman" panose="02020603050405020304" pitchFamily="18" charset="0"/>
              </a:rPr>
              <a:t>Dr AMBREEN GUL</a:t>
            </a:r>
          </a:p>
          <a:p>
            <a:r>
              <a:rPr lang="en-US" sz="4200" b="1" dirty="0">
                <a:solidFill>
                  <a:schemeClr val="tx1"/>
                </a:solidFill>
                <a:latin typeface="Times New Roman" panose="02020603050405020304" pitchFamily="18" charset="0"/>
                <a:cs typeface="Times New Roman" panose="02020603050405020304" pitchFamily="18" charset="0"/>
              </a:rPr>
              <a:t>Assistant Professor</a:t>
            </a:r>
          </a:p>
          <a:p>
            <a:r>
              <a:rPr lang="en-US" sz="4200" b="1" dirty="0">
                <a:solidFill>
                  <a:schemeClr val="tx1"/>
                </a:solidFill>
                <a:latin typeface="Times New Roman" panose="02020603050405020304" pitchFamily="18" charset="0"/>
                <a:cs typeface="Times New Roman" panose="02020603050405020304" pitchFamily="18" charset="0"/>
              </a:rPr>
              <a:t>Ophthalmology Department, BBH, RMU</a:t>
            </a:r>
          </a:p>
          <a:p>
            <a:pPr algn="l"/>
            <a:r>
              <a:rPr lang="en-US" sz="5000" b="1" dirty="0">
                <a:solidFill>
                  <a:schemeClr val="tx1"/>
                </a:solidFill>
                <a:latin typeface="Calibri" panose="020F0502020204030204" pitchFamily="34" charset="0"/>
                <a:cs typeface="Calibri" panose="020F0502020204030204" pitchFamily="34" charset="0"/>
              </a:rPr>
              <a:t>Sources:</a:t>
            </a:r>
          </a:p>
          <a:p>
            <a:pPr marL="342900" indent="-342900" algn="l">
              <a:buFont typeface="Arial" panose="020B0604020202020204" pitchFamily="34" charset="0"/>
              <a:buChar char="•"/>
            </a:pPr>
            <a:r>
              <a:rPr lang="en-US" sz="5000" b="1" dirty="0" err="1">
                <a:solidFill>
                  <a:schemeClr val="tx1"/>
                </a:solidFill>
                <a:latin typeface="Calibri" panose="020F0502020204030204" pitchFamily="34" charset="0"/>
                <a:cs typeface="Calibri" panose="020F0502020204030204" pitchFamily="34" charset="0"/>
              </a:rPr>
              <a:t>Kanskis</a:t>
            </a:r>
            <a:r>
              <a:rPr lang="en-US" sz="5000" b="1" dirty="0">
                <a:solidFill>
                  <a:schemeClr val="tx1"/>
                </a:solidFill>
                <a:latin typeface="Calibri" panose="020F0502020204030204" pitchFamily="34" charset="0"/>
                <a:cs typeface="Calibri" panose="020F0502020204030204" pitchFamily="34" charset="0"/>
              </a:rPr>
              <a:t>-Clinical-Ophthalmology-Systematic-Approach</a:t>
            </a:r>
          </a:p>
          <a:p>
            <a:pPr marL="342900" indent="-342900" algn="l">
              <a:buFont typeface="Arial" panose="020B0604020202020204" pitchFamily="34" charset="0"/>
              <a:buChar char="•"/>
            </a:pPr>
            <a:r>
              <a:rPr lang="en-US" sz="5000" b="1" dirty="0">
                <a:solidFill>
                  <a:schemeClr val="tx1"/>
                </a:solidFill>
                <a:latin typeface="Calibri" panose="020F0502020204030204" pitchFamily="34" charset="0"/>
                <a:cs typeface="Calibri" panose="020F0502020204030204" pitchFamily="34" charset="0"/>
              </a:rPr>
              <a:t>Oxford Handbook of Ophthalmology Book by Philip I. Murray</a:t>
            </a:r>
          </a:p>
          <a:p>
            <a:pPr marL="342900" indent="-342900" algn="l">
              <a:buFont typeface="Arial" panose="020B0604020202020204" pitchFamily="34" charset="0"/>
              <a:buChar char="•"/>
            </a:pPr>
            <a:r>
              <a:rPr lang="en-US" sz="5000" b="1" dirty="0">
                <a:solidFill>
                  <a:schemeClr val="tx1"/>
                </a:solidFill>
                <a:latin typeface="Calibri" panose="020F0502020204030204" pitchFamily="34" charset="0"/>
                <a:cs typeface="Calibri" panose="020F0502020204030204" pitchFamily="34" charset="0"/>
              </a:rPr>
              <a:t>The Wills Eye Manual: Office and Emergency Room Diagnosis and Treatment of Eye Disease</a:t>
            </a:r>
          </a:p>
          <a:p>
            <a:endParaRPr lang="en-US" sz="5000" b="1" dirty="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10457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58465-5928-4E0F-88A3-845B8BEAE232}"/>
              </a:ext>
            </a:extLst>
          </p:cNvPr>
          <p:cNvSpPr>
            <a:spLocks noGrp="1"/>
          </p:cNvSpPr>
          <p:nvPr>
            <p:ph type="title"/>
          </p:nvPr>
        </p:nvSpPr>
        <p:spPr/>
        <p:txBody>
          <a:bodyPr>
            <a:normAutofit/>
          </a:bodyPr>
          <a:lstStyle/>
          <a:p>
            <a:r>
              <a:rPr lang="en-US" sz="4400" b="1" cap="none" dirty="0">
                <a:solidFill>
                  <a:schemeClr val="accent2"/>
                </a:solidFill>
                <a:latin typeface="Calibri" panose="020F0502020204030204" pitchFamily="34" charset="0"/>
                <a:cs typeface="Calibri" panose="020F0502020204030204" pitchFamily="34" charset="0"/>
              </a:rPr>
              <a:t>Treatment </a:t>
            </a:r>
            <a:endParaRPr lang="en-US" sz="4400" dirty="0"/>
          </a:p>
        </p:txBody>
      </p:sp>
      <p:sp>
        <p:nvSpPr>
          <p:cNvPr id="3" name="Content Placeholder 2">
            <a:extLst>
              <a:ext uri="{FF2B5EF4-FFF2-40B4-BE49-F238E27FC236}">
                <a16:creationId xmlns:a16="http://schemas.microsoft.com/office/drawing/2014/main" id="{750072C0-F8FF-4140-827B-01982BD67DCE}"/>
              </a:ext>
            </a:extLst>
          </p:cNvPr>
          <p:cNvSpPr>
            <a:spLocks noGrp="1"/>
          </p:cNvSpPr>
          <p:nvPr>
            <p:ph sz="quarter" idx="13"/>
          </p:nvPr>
        </p:nvSpPr>
        <p:spPr/>
        <p:txBody>
          <a:bodyPr>
            <a:normAutofit/>
          </a:bodyPr>
          <a:lstStyle/>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Medical treatment</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Laser trabeculoplasty</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Filtration surgery </a:t>
            </a:r>
          </a:p>
        </p:txBody>
      </p:sp>
      <p:sp>
        <p:nvSpPr>
          <p:cNvPr id="4" name="Content Placeholder 3">
            <a:extLst>
              <a:ext uri="{FF2B5EF4-FFF2-40B4-BE49-F238E27FC236}">
                <a16:creationId xmlns:a16="http://schemas.microsoft.com/office/drawing/2014/main" id="{39A471DA-A2C3-4221-B054-D3DC0B0E1895}"/>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2943579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D1BFB-FC6B-447E-BBF3-A7F231A8DD08}"/>
              </a:ext>
            </a:extLst>
          </p:cNvPr>
          <p:cNvSpPr>
            <a:spLocks noGrp="1"/>
          </p:cNvSpPr>
          <p:nvPr>
            <p:ph type="title"/>
          </p:nvPr>
        </p:nvSpPr>
        <p:spPr/>
        <p:txBody>
          <a:bodyPr>
            <a:normAutofit/>
          </a:bodyPr>
          <a:lstStyle/>
          <a:p>
            <a:r>
              <a:rPr lang="en-US" sz="4400" b="1" cap="none" dirty="0">
                <a:solidFill>
                  <a:schemeClr val="accent2"/>
                </a:solidFill>
                <a:latin typeface="Calibri" panose="020F0502020204030204" pitchFamily="34" charset="0"/>
                <a:cs typeface="Calibri" panose="020F0502020204030204" pitchFamily="34" charset="0"/>
              </a:rPr>
              <a:t>Inflammatory Glaucoma (Open Angle)</a:t>
            </a:r>
          </a:p>
        </p:txBody>
      </p:sp>
      <p:sp>
        <p:nvSpPr>
          <p:cNvPr id="3" name="Content Placeholder 2">
            <a:extLst>
              <a:ext uri="{FF2B5EF4-FFF2-40B4-BE49-F238E27FC236}">
                <a16:creationId xmlns:a16="http://schemas.microsoft.com/office/drawing/2014/main" id="{21E4E068-9FF4-46FA-B176-E07B7EDEB111}"/>
              </a:ext>
            </a:extLst>
          </p:cNvPr>
          <p:cNvSpPr>
            <a:spLocks noGrp="1"/>
          </p:cNvSpPr>
          <p:nvPr>
            <p:ph sz="quarter" idx="13"/>
          </p:nvPr>
        </p:nvSpPr>
        <p:spPr/>
        <p:txBody>
          <a:bodyPr>
            <a:normAutofit/>
          </a:bodyPr>
          <a:lstStyle/>
          <a:p>
            <a:pPr marL="0" indent="0">
              <a:buNone/>
            </a:pPr>
            <a:r>
              <a:rPr lang="en-US" sz="3200" b="1" cap="none" dirty="0">
                <a:latin typeface="Calibri" panose="020F0502020204030204" pitchFamily="34" charset="0"/>
                <a:cs typeface="Calibri" panose="020F0502020204030204" pitchFamily="34" charset="0"/>
              </a:rPr>
              <a:t>  Acute anterior uveitis</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Acute trabeculitis</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Trabecular obstruction by inflammatory cells and debris</a:t>
            </a:r>
          </a:p>
        </p:txBody>
      </p:sp>
      <p:sp>
        <p:nvSpPr>
          <p:cNvPr id="4" name="Content Placeholder 3">
            <a:extLst>
              <a:ext uri="{FF2B5EF4-FFF2-40B4-BE49-F238E27FC236}">
                <a16:creationId xmlns:a16="http://schemas.microsoft.com/office/drawing/2014/main" id="{BFF56680-91CE-4A97-81FC-3448C0F89472}"/>
              </a:ext>
            </a:extLst>
          </p:cNvPr>
          <p:cNvSpPr>
            <a:spLocks noGrp="1"/>
          </p:cNvSpPr>
          <p:nvPr>
            <p:ph sz="quarter" idx="14"/>
          </p:nvPr>
        </p:nvSpPr>
        <p:spPr/>
        <p:txBody>
          <a:bodyPr>
            <a:normAutofit/>
          </a:bodyPr>
          <a:lstStyle/>
          <a:p>
            <a:pPr marL="0" indent="0">
              <a:buNone/>
            </a:pPr>
            <a:r>
              <a:rPr lang="en-US" sz="3200" b="1" cap="none" dirty="0">
                <a:latin typeface="Calibri" panose="020F0502020204030204" pitchFamily="34" charset="0"/>
                <a:cs typeface="Calibri" panose="020F0502020204030204" pitchFamily="34" charset="0"/>
              </a:rPr>
              <a:t>  Chronic anterior uveitis</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Chronic trabeculitis leading to trabecular scarring and sclerosis</a:t>
            </a:r>
          </a:p>
        </p:txBody>
      </p:sp>
      <p:pic>
        <p:nvPicPr>
          <p:cNvPr id="6" name="Picture 5">
            <a:extLst>
              <a:ext uri="{FF2B5EF4-FFF2-40B4-BE49-F238E27FC236}">
                <a16:creationId xmlns:a16="http://schemas.microsoft.com/office/drawing/2014/main" id="{F67ECA68-0B3E-4AAC-ABD0-DF4ADA3F32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344" y="4724400"/>
            <a:ext cx="2840304" cy="1943100"/>
          </a:xfrm>
          <a:prstGeom prst="rect">
            <a:avLst/>
          </a:prstGeom>
        </p:spPr>
      </p:pic>
      <p:pic>
        <p:nvPicPr>
          <p:cNvPr id="8" name="Picture 7">
            <a:extLst>
              <a:ext uri="{FF2B5EF4-FFF2-40B4-BE49-F238E27FC236}">
                <a16:creationId xmlns:a16="http://schemas.microsoft.com/office/drawing/2014/main" id="{7FAF9C31-BA3C-49AF-A6A7-FE59AC4C50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1500" y="4254500"/>
            <a:ext cx="3261654" cy="1790700"/>
          </a:xfrm>
          <a:prstGeom prst="rect">
            <a:avLst/>
          </a:prstGeom>
        </p:spPr>
      </p:pic>
    </p:spTree>
    <p:extLst>
      <p:ext uri="{BB962C8B-B14F-4D97-AF65-F5344CB8AC3E}">
        <p14:creationId xmlns:p14="http://schemas.microsoft.com/office/powerpoint/2010/main" val="4081325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FF4F9-D5AB-4392-9673-2D42BF69FB3A}"/>
              </a:ext>
            </a:extLst>
          </p:cNvPr>
          <p:cNvSpPr>
            <a:spLocks noGrp="1"/>
          </p:cNvSpPr>
          <p:nvPr>
            <p:ph type="title"/>
          </p:nvPr>
        </p:nvSpPr>
        <p:spPr/>
        <p:txBody>
          <a:bodyPr>
            <a:normAutofit/>
          </a:bodyPr>
          <a:lstStyle/>
          <a:p>
            <a:r>
              <a:rPr lang="en-US" sz="4400" b="1" cap="none" dirty="0">
                <a:solidFill>
                  <a:schemeClr val="accent2"/>
                </a:solidFill>
                <a:latin typeface="Calibri" panose="020F0502020204030204" pitchFamily="34" charset="0"/>
                <a:cs typeface="Calibri" panose="020F0502020204030204" pitchFamily="34" charset="0"/>
              </a:rPr>
              <a:t>Inflammatory Glaucoma (Angle Closure)</a:t>
            </a:r>
          </a:p>
        </p:txBody>
      </p:sp>
      <p:sp>
        <p:nvSpPr>
          <p:cNvPr id="3" name="Content Placeholder 2">
            <a:extLst>
              <a:ext uri="{FF2B5EF4-FFF2-40B4-BE49-F238E27FC236}">
                <a16:creationId xmlns:a16="http://schemas.microsoft.com/office/drawing/2014/main" id="{110BA14A-587F-4D8F-979D-57124AE7C5FF}"/>
              </a:ext>
            </a:extLst>
          </p:cNvPr>
          <p:cNvSpPr>
            <a:spLocks noGrp="1"/>
          </p:cNvSpPr>
          <p:nvPr>
            <p:ph sz="quarter" idx="13"/>
          </p:nvPr>
        </p:nvSpPr>
        <p:spPr/>
        <p:txBody>
          <a:bodyPr>
            <a:normAutofit/>
          </a:bodyPr>
          <a:lstStyle/>
          <a:p>
            <a:pPr marL="0" indent="0">
              <a:buNone/>
            </a:pPr>
            <a:r>
              <a:rPr lang="en-US" sz="2400" b="1" cap="none" dirty="0">
                <a:latin typeface="Calibri" panose="020F0502020204030204" pitchFamily="34" charset="0"/>
                <a:cs typeface="Calibri" panose="020F0502020204030204" pitchFamily="34" charset="0"/>
              </a:rPr>
              <a:t>  </a:t>
            </a:r>
            <a:r>
              <a:rPr lang="en-US" sz="3200" b="1" cap="none" dirty="0">
                <a:latin typeface="Calibri" panose="020F0502020204030204" pitchFamily="34" charset="0"/>
                <a:cs typeface="Calibri" panose="020F0502020204030204" pitchFamily="34" charset="0"/>
              </a:rPr>
              <a:t>Pupillary block</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Posterior synechiae 360 degree</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Seclusio pupillae </a:t>
            </a:r>
          </a:p>
        </p:txBody>
      </p:sp>
      <p:sp>
        <p:nvSpPr>
          <p:cNvPr id="4" name="Content Placeholder 3">
            <a:extLst>
              <a:ext uri="{FF2B5EF4-FFF2-40B4-BE49-F238E27FC236}">
                <a16:creationId xmlns:a16="http://schemas.microsoft.com/office/drawing/2014/main" id="{BF51E2FD-08CC-41EA-8837-8D88F301AF69}"/>
              </a:ext>
            </a:extLst>
          </p:cNvPr>
          <p:cNvSpPr>
            <a:spLocks noGrp="1"/>
          </p:cNvSpPr>
          <p:nvPr>
            <p:ph sz="quarter" idx="14"/>
          </p:nvPr>
        </p:nvSpPr>
        <p:spPr/>
        <p:txBody>
          <a:bodyPr>
            <a:normAutofit/>
          </a:bodyPr>
          <a:lstStyle/>
          <a:p>
            <a:pPr marL="0" indent="0">
              <a:buNone/>
            </a:pPr>
            <a:r>
              <a:rPr lang="en-US" sz="2400" b="1" cap="none" dirty="0">
                <a:latin typeface="Claibri"/>
              </a:rPr>
              <a:t>  </a:t>
            </a:r>
            <a:r>
              <a:rPr lang="en-US" sz="3200" b="1" cap="none" dirty="0">
                <a:latin typeface="Claibri"/>
              </a:rPr>
              <a:t>Non-pupillary block </a:t>
            </a:r>
          </a:p>
          <a:p>
            <a:pPr>
              <a:buFont typeface="Wingdings" panose="05000000000000000000" pitchFamily="2" charset="2"/>
              <a:buChar char="Ø"/>
            </a:pPr>
            <a:r>
              <a:rPr lang="en-US" sz="2400" cap="none" dirty="0">
                <a:latin typeface="Claibri"/>
              </a:rPr>
              <a:t>Deposition of inflammatory cells and debris in the angle </a:t>
            </a:r>
          </a:p>
          <a:p>
            <a:pPr>
              <a:buFont typeface="Wingdings" panose="05000000000000000000" pitchFamily="2" charset="2"/>
              <a:buChar char="Ø"/>
            </a:pPr>
            <a:r>
              <a:rPr lang="en-US" sz="2400" cap="none" dirty="0">
                <a:latin typeface="Claibri"/>
              </a:rPr>
              <a:t>Gradual synechial angle closure </a:t>
            </a:r>
          </a:p>
        </p:txBody>
      </p:sp>
      <p:pic>
        <p:nvPicPr>
          <p:cNvPr id="6" name="Picture 5">
            <a:extLst>
              <a:ext uri="{FF2B5EF4-FFF2-40B4-BE49-F238E27FC236}">
                <a16:creationId xmlns:a16="http://schemas.microsoft.com/office/drawing/2014/main" id="{6EC30347-CDA3-49C8-89C7-B73DFB8E26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199" y="4591658"/>
            <a:ext cx="2543175" cy="1800225"/>
          </a:xfrm>
          <a:prstGeom prst="rect">
            <a:avLst/>
          </a:prstGeom>
        </p:spPr>
      </p:pic>
    </p:spTree>
    <p:extLst>
      <p:ext uri="{BB962C8B-B14F-4D97-AF65-F5344CB8AC3E}">
        <p14:creationId xmlns:p14="http://schemas.microsoft.com/office/powerpoint/2010/main" val="1777724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26278-2C53-49C6-9E7E-437FEECB633E}"/>
              </a:ext>
            </a:extLst>
          </p:cNvPr>
          <p:cNvSpPr>
            <a:spLocks noGrp="1"/>
          </p:cNvSpPr>
          <p:nvPr>
            <p:ph type="title"/>
          </p:nvPr>
        </p:nvSpPr>
        <p:spPr/>
        <p:txBody>
          <a:bodyPr>
            <a:normAutofit/>
          </a:bodyPr>
          <a:lstStyle/>
          <a:p>
            <a:r>
              <a:rPr lang="en-US" sz="4800" b="1" cap="none" dirty="0">
                <a:solidFill>
                  <a:schemeClr val="accent2"/>
                </a:solidFill>
                <a:latin typeface="Calibri" panose="020F0502020204030204" pitchFamily="34" charset="0"/>
                <a:cs typeface="Calibri" panose="020F0502020204030204" pitchFamily="34" charset="0"/>
              </a:rPr>
              <a:t>Treatment </a:t>
            </a:r>
            <a:endParaRPr lang="en-US" sz="4800" dirty="0"/>
          </a:p>
        </p:txBody>
      </p:sp>
      <p:sp>
        <p:nvSpPr>
          <p:cNvPr id="3" name="Content Placeholder 2">
            <a:extLst>
              <a:ext uri="{FF2B5EF4-FFF2-40B4-BE49-F238E27FC236}">
                <a16:creationId xmlns:a16="http://schemas.microsoft.com/office/drawing/2014/main" id="{905CC23F-80F3-4B1D-AB7F-3A07EC971FEE}"/>
              </a:ext>
            </a:extLst>
          </p:cNvPr>
          <p:cNvSpPr>
            <a:spLocks noGrp="1"/>
          </p:cNvSpPr>
          <p:nvPr>
            <p:ph sz="quarter" idx="13"/>
          </p:nvPr>
        </p:nvSpPr>
        <p:spPr/>
        <p:txBody>
          <a:bodyPr>
            <a:normAutofit/>
          </a:bodyPr>
          <a:lstStyle/>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Medical treatment </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Laser iridotomy for pupil block angle closure cases</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Trabeculectomy with MMC</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Glaucoma drainage devices</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Cyclodestructive procedures</a:t>
            </a:r>
            <a:endParaRPr lang="en-US" sz="2400" dirty="0">
              <a:latin typeface="Calibri" panose="020F0502020204030204" pitchFamily="34" charset="0"/>
              <a:cs typeface="Calibri" panose="020F0502020204030204" pitchFamily="34" charset="0"/>
            </a:endParaRPr>
          </a:p>
        </p:txBody>
      </p:sp>
      <p:pic>
        <p:nvPicPr>
          <p:cNvPr id="6" name="Content Placeholder 5">
            <a:extLst>
              <a:ext uri="{FF2B5EF4-FFF2-40B4-BE49-F238E27FC236}">
                <a16:creationId xmlns:a16="http://schemas.microsoft.com/office/drawing/2014/main" id="{91571010-7F7E-42EF-B95C-5562A4E08E5C}"/>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7460343" y="4283641"/>
            <a:ext cx="2801258" cy="1596176"/>
          </a:xfrm>
        </p:spPr>
      </p:pic>
      <p:pic>
        <p:nvPicPr>
          <p:cNvPr id="8" name="Picture 7">
            <a:extLst>
              <a:ext uri="{FF2B5EF4-FFF2-40B4-BE49-F238E27FC236}">
                <a16:creationId xmlns:a16="http://schemas.microsoft.com/office/drawing/2014/main" id="{567F8989-5D54-42EB-A14E-7724E0787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0343" y="2095336"/>
            <a:ext cx="2801257" cy="1959996"/>
          </a:xfrm>
          <a:prstGeom prst="rect">
            <a:avLst/>
          </a:prstGeom>
        </p:spPr>
      </p:pic>
    </p:spTree>
    <p:extLst>
      <p:ext uri="{BB962C8B-B14F-4D97-AF65-F5344CB8AC3E}">
        <p14:creationId xmlns:p14="http://schemas.microsoft.com/office/powerpoint/2010/main" val="2318948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045B-9237-49A3-8857-A645332C046D}"/>
              </a:ext>
            </a:extLst>
          </p:cNvPr>
          <p:cNvSpPr>
            <a:spLocks noGrp="1"/>
          </p:cNvSpPr>
          <p:nvPr>
            <p:ph type="title"/>
          </p:nvPr>
        </p:nvSpPr>
        <p:spPr/>
        <p:txBody>
          <a:bodyPr>
            <a:normAutofit/>
          </a:bodyPr>
          <a:lstStyle/>
          <a:p>
            <a:r>
              <a:rPr lang="en-US" sz="4400" b="1" cap="none" dirty="0">
                <a:solidFill>
                  <a:schemeClr val="accent2"/>
                </a:solidFill>
                <a:latin typeface="Calibri" panose="020F0502020204030204" pitchFamily="34" charset="0"/>
                <a:cs typeface="Calibri" panose="020F0502020204030204" pitchFamily="34" charset="0"/>
              </a:rPr>
              <a:t>Phacomorphic Glaucoma</a:t>
            </a:r>
            <a:endParaRPr lang="en-US" sz="4400" b="1" cap="none" dirty="0"/>
          </a:p>
        </p:txBody>
      </p:sp>
      <p:sp>
        <p:nvSpPr>
          <p:cNvPr id="3" name="Content Placeholder 2">
            <a:extLst>
              <a:ext uri="{FF2B5EF4-FFF2-40B4-BE49-F238E27FC236}">
                <a16:creationId xmlns:a16="http://schemas.microsoft.com/office/drawing/2014/main" id="{891D0354-3355-40A5-89FB-86AF38D97AF0}"/>
              </a:ext>
            </a:extLst>
          </p:cNvPr>
          <p:cNvSpPr>
            <a:spLocks noGrp="1"/>
          </p:cNvSpPr>
          <p:nvPr>
            <p:ph sz="quarter" idx="13"/>
          </p:nvPr>
        </p:nvSpPr>
        <p:spPr/>
        <p:txBody>
          <a:bodyPr>
            <a:normAutofit/>
          </a:bodyPr>
          <a:lstStyle/>
          <a:p>
            <a:r>
              <a:rPr lang="en-US" sz="2800" cap="none" dirty="0">
                <a:latin typeface="Calibri" panose="020F0502020204030204" pitchFamily="34" charset="0"/>
                <a:cs typeface="Calibri" panose="020F0502020204030204" pitchFamily="34" charset="0"/>
              </a:rPr>
              <a:t>Intumescent cataractous lens </a:t>
            </a:r>
          </a:p>
          <a:p>
            <a:r>
              <a:rPr lang="en-US" sz="2800" cap="none" dirty="0">
                <a:latin typeface="Calibri" panose="020F0502020204030204" pitchFamily="34" charset="0"/>
                <a:cs typeface="Calibri" panose="020F0502020204030204" pitchFamily="34" charset="0"/>
              </a:rPr>
              <a:t>Anteroposterior growth leads to iridolenticular contact and pupillary block with iris bombe</a:t>
            </a:r>
          </a:p>
          <a:p>
            <a:r>
              <a:rPr lang="en-US" sz="2800" cap="none" dirty="0">
                <a:latin typeface="Calibri" panose="020F0502020204030204" pitchFamily="34" charset="0"/>
                <a:cs typeface="Calibri" panose="020F0502020204030204" pitchFamily="34" charset="0"/>
              </a:rPr>
              <a:t>More likely in eyes with shorter axial length and shallower AC </a:t>
            </a:r>
          </a:p>
        </p:txBody>
      </p:sp>
      <p:pic>
        <p:nvPicPr>
          <p:cNvPr id="6" name="Content Placeholder 5">
            <a:extLst>
              <a:ext uri="{FF2B5EF4-FFF2-40B4-BE49-F238E27FC236}">
                <a16:creationId xmlns:a16="http://schemas.microsoft.com/office/drawing/2014/main" id="{473149E8-69A2-4E77-B6FD-61E60BB41497}"/>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7419975" y="1983581"/>
            <a:ext cx="2609850" cy="1752600"/>
          </a:xfrm>
        </p:spPr>
      </p:pic>
      <p:pic>
        <p:nvPicPr>
          <p:cNvPr id="8" name="Picture 7">
            <a:extLst>
              <a:ext uri="{FF2B5EF4-FFF2-40B4-BE49-F238E27FC236}">
                <a16:creationId xmlns:a16="http://schemas.microsoft.com/office/drawing/2014/main" id="{BAC142C4-CD83-4191-8755-03A08744E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1" y="4038599"/>
            <a:ext cx="4974769" cy="1752600"/>
          </a:xfrm>
          <a:prstGeom prst="rect">
            <a:avLst/>
          </a:prstGeom>
        </p:spPr>
      </p:pic>
    </p:spTree>
    <p:extLst>
      <p:ext uri="{BB962C8B-B14F-4D97-AF65-F5344CB8AC3E}">
        <p14:creationId xmlns:p14="http://schemas.microsoft.com/office/powerpoint/2010/main" val="1710675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D5E8A-5A37-4130-9DE1-2223CE5C7FE9}"/>
              </a:ext>
            </a:extLst>
          </p:cNvPr>
          <p:cNvSpPr>
            <a:spLocks noGrp="1"/>
          </p:cNvSpPr>
          <p:nvPr>
            <p:ph type="title"/>
          </p:nvPr>
        </p:nvSpPr>
        <p:spPr/>
        <p:txBody>
          <a:bodyPr>
            <a:normAutofit/>
          </a:bodyPr>
          <a:lstStyle/>
          <a:p>
            <a:r>
              <a:rPr lang="en-US" sz="4400" b="1" cap="none" dirty="0">
                <a:solidFill>
                  <a:schemeClr val="accent2"/>
                </a:solidFill>
                <a:latin typeface="Calibri" panose="020F0502020204030204" pitchFamily="34" charset="0"/>
                <a:cs typeface="Calibri" panose="020F0502020204030204" pitchFamily="34" charset="0"/>
              </a:rPr>
              <a:t>Treatment</a:t>
            </a:r>
          </a:p>
        </p:txBody>
      </p:sp>
      <p:sp>
        <p:nvSpPr>
          <p:cNvPr id="3" name="Content Placeholder 2">
            <a:extLst>
              <a:ext uri="{FF2B5EF4-FFF2-40B4-BE49-F238E27FC236}">
                <a16:creationId xmlns:a16="http://schemas.microsoft.com/office/drawing/2014/main" id="{A056F47B-79C5-46FD-8851-B6CF6BF55120}"/>
              </a:ext>
            </a:extLst>
          </p:cNvPr>
          <p:cNvSpPr>
            <a:spLocks noGrp="1"/>
          </p:cNvSpPr>
          <p:nvPr>
            <p:ph sz="quarter" idx="13"/>
          </p:nvPr>
        </p:nvSpPr>
        <p:spPr/>
        <p:txBody>
          <a:bodyPr>
            <a:noAutofit/>
          </a:bodyPr>
          <a:lstStyle/>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Medical treatment </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Systemic hyperosmotic agents</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Laser iridotomy </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Do not give </a:t>
            </a:r>
            <a:r>
              <a:rPr lang="en-US" sz="2400" b="1" cap="none" dirty="0">
                <a:latin typeface="Calibri" panose="020F0502020204030204" pitchFamily="34" charset="0"/>
                <a:cs typeface="Calibri" panose="020F0502020204030204" pitchFamily="34" charset="0"/>
              </a:rPr>
              <a:t>miotics</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Cataract extraction is </a:t>
            </a:r>
            <a:r>
              <a:rPr lang="en-US" sz="2400" b="1" cap="none" dirty="0">
                <a:latin typeface="Calibri" panose="020F0502020204030204" pitchFamily="34" charset="0"/>
                <a:cs typeface="Calibri" panose="020F0502020204030204" pitchFamily="34" charset="0"/>
              </a:rPr>
              <a:t>definitive treatment</a:t>
            </a:r>
          </a:p>
        </p:txBody>
      </p:sp>
      <p:pic>
        <p:nvPicPr>
          <p:cNvPr id="6" name="Content Placeholder 5">
            <a:extLst>
              <a:ext uri="{FF2B5EF4-FFF2-40B4-BE49-F238E27FC236}">
                <a16:creationId xmlns:a16="http://schemas.microsoft.com/office/drawing/2014/main" id="{8D71A4A7-E3E5-42E9-B21E-7963E8CF1E7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7035154" y="2366963"/>
            <a:ext cx="3379492" cy="3424237"/>
          </a:xfrm>
        </p:spPr>
      </p:pic>
    </p:spTree>
    <p:extLst>
      <p:ext uri="{BB962C8B-B14F-4D97-AF65-F5344CB8AC3E}">
        <p14:creationId xmlns:p14="http://schemas.microsoft.com/office/powerpoint/2010/main" val="1107639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766A3-4117-43A1-A049-157218C45260}"/>
              </a:ext>
            </a:extLst>
          </p:cNvPr>
          <p:cNvSpPr>
            <a:spLocks noGrp="1"/>
          </p:cNvSpPr>
          <p:nvPr>
            <p:ph type="title"/>
          </p:nvPr>
        </p:nvSpPr>
        <p:spPr/>
        <p:txBody>
          <a:bodyPr>
            <a:normAutofit/>
          </a:bodyPr>
          <a:lstStyle/>
          <a:p>
            <a:r>
              <a:rPr lang="en-US" sz="4400" b="1" cap="none" dirty="0">
                <a:solidFill>
                  <a:schemeClr val="accent2"/>
                </a:solidFill>
                <a:latin typeface="Calibri" panose="020F0502020204030204" pitchFamily="34" charset="0"/>
                <a:cs typeface="Calibri" panose="020F0502020204030204" pitchFamily="34" charset="0"/>
              </a:rPr>
              <a:t>Malignant Glaucoma</a:t>
            </a:r>
          </a:p>
        </p:txBody>
      </p:sp>
      <p:sp>
        <p:nvSpPr>
          <p:cNvPr id="3" name="Content Placeholder 2">
            <a:extLst>
              <a:ext uri="{FF2B5EF4-FFF2-40B4-BE49-F238E27FC236}">
                <a16:creationId xmlns:a16="http://schemas.microsoft.com/office/drawing/2014/main" id="{4F7EF875-5A36-4B87-801F-F769812958F5}"/>
              </a:ext>
            </a:extLst>
          </p:cNvPr>
          <p:cNvSpPr>
            <a:spLocks noGrp="1"/>
          </p:cNvSpPr>
          <p:nvPr>
            <p:ph sz="quarter" idx="13"/>
          </p:nvPr>
        </p:nvSpPr>
        <p:spPr/>
        <p:txBody>
          <a:bodyPr>
            <a:noAutofit/>
          </a:bodyPr>
          <a:lstStyle/>
          <a:p>
            <a:r>
              <a:rPr lang="en-US" sz="2400" cap="none" dirty="0">
                <a:latin typeface="Calibri" panose="020F0502020204030204" pitchFamily="34" charset="0"/>
                <a:cs typeface="Calibri" panose="020F0502020204030204" pitchFamily="34" charset="0"/>
              </a:rPr>
              <a:t>Posterior misdirection of aqueous humor into the vitreous cavity </a:t>
            </a:r>
          </a:p>
          <a:p>
            <a:r>
              <a:rPr lang="en-US" sz="2400" cap="none" dirty="0">
                <a:latin typeface="Calibri" panose="020F0502020204030204" pitchFamily="34" charset="0"/>
                <a:cs typeface="Calibri" panose="020F0502020204030204" pitchFamily="34" charset="0"/>
              </a:rPr>
              <a:t>Continuous expansion of the vitreous cavity and increased posterior segment pressure </a:t>
            </a:r>
          </a:p>
          <a:p>
            <a:r>
              <a:rPr lang="en-US" sz="2400" cap="none" dirty="0">
                <a:latin typeface="Calibri" panose="020F0502020204030204" pitchFamily="34" charset="0"/>
                <a:cs typeface="Calibri" panose="020F0502020204030204" pitchFamily="34" charset="0"/>
              </a:rPr>
              <a:t>Patients who underwent filtration surgery </a:t>
            </a:r>
          </a:p>
        </p:txBody>
      </p:sp>
      <p:pic>
        <p:nvPicPr>
          <p:cNvPr id="6" name="Content Placeholder 5">
            <a:extLst>
              <a:ext uri="{FF2B5EF4-FFF2-40B4-BE49-F238E27FC236}">
                <a16:creationId xmlns:a16="http://schemas.microsoft.com/office/drawing/2014/main" id="{B8D89955-91B6-4B06-A67D-3FD7962735B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584752" y="2366963"/>
            <a:ext cx="4280296" cy="3424237"/>
          </a:xfrm>
        </p:spPr>
      </p:pic>
    </p:spTree>
    <p:extLst>
      <p:ext uri="{BB962C8B-B14F-4D97-AF65-F5344CB8AC3E}">
        <p14:creationId xmlns:p14="http://schemas.microsoft.com/office/powerpoint/2010/main" val="45706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B4E7E-3C91-484F-8D38-089D208947E9}"/>
              </a:ext>
            </a:extLst>
          </p:cNvPr>
          <p:cNvSpPr>
            <a:spLocks noGrp="1"/>
          </p:cNvSpPr>
          <p:nvPr>
            <p:ph type="title"/>
          </p:nvPr>
        </p:nvSpPr>
        <p:spPr/>
        <p:txBody>
          <a:bodyPr>
            <a:normAutofit/>
          </a:bodyPr>
          <a:lstStyle/>
          <a:p>
            <a:r>
              <a:rPr lang="en-US" sz="4400" b="1" cap="none" dirty="0">
                <a:solidFill>
                  <a:schemeClr val="accent2"/>
                </a:solidFill>
                <a:latin typeface="Calibri" panose="020F0502020204030204" pitchFamily="34" charset="0"/>
                <a:cs typeface="Calibri" panose="020F0502020204030204" pitchFamily="34" charset="0"/>
              </a:rPr>
              <a:t>Treatment</a:t>
            </a:r>
          </a:p>
        </p:txBody>
      </p:sp>
      <p:sp>
        <p:nvSpPr>
          <p:cNvPr id="3" name="Content Placeholder 2">
            <a:extLst>
              <a:ext uri="{FF2B5EF4-FFF2-40B4-BE49-F238E27FC236}">
                <a16:creationId xmlns:a16="http://schemas.microsoft.com/office/drawing/2014/main" id="{2FFD0B09-A514-46D2-85CE-42E87EDA3370}"/>
              </a:ext>
            </a:extLst>
          </p:cNvPr>
          <p:cNvSpPr>
            <a:spLocks noGrp="1"/>
          </p:cNvSpPr>
          <p:nvPr>
            <p:ph sz="quarter" idx="13"/>
          </p:nvPr>
        </p:nvSpPr>
        <p:spPr/>
        <p:txBody>
          <a:bodyPr>
            <a:normAutofit/>
          </a:bodyPr>
          <a:lstStyle/>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Cycloplegic agents</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Antiglaucoma drugs</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Peripheral iridectomy</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YAG laser </a:t>
            </a:r>
            <a:r>
              <a:rPr lang="en-US" sz="2400" b="1" cap="none" dirty="0">
                <a:latin typeface="Calibri" panose="020F0502020204030204" pitchFamily="34" charset="0"/>
                <a:cs typeface="Calibri" panose="020F0502020204030204" pitchFamily="34" charset="0"/>
              </a:rPr>
              <a:t>hyaloidotomy</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Pars-plana </a:t>
            </a:r>
            <a:r>
              <a:rPr lang="en-US" sz="2400" b="1" cap="none" dirty="0">
                <a:latin typeface="Calibri" panose="020F0502020204030204" pitchFamily="34" charset="0"/>
                <a:cs typeface="Calibri" panose="020F0502020204030204" pitchFamily="34" charset="0"/>
              </a:rPr>
              <a:t>vitrectomy</a:t>
            </a:r>
          </a:p>
        </p:txBody>
      </p:sp>
      <p:pic>
        <p:nvPicPr>
          <p:cNvPr id="6" name="Content Placeholder 5">
            <a:extLst>
              <a:ext uri="{FF2B5EF4-FFF2-40B4-BE49-F238E27FC236}">
                <a16:creationId xmlns:a16="http://schemas.microsoft.com/office/drawing/2014/main" id="{1843D6AC-E2AB-4004-B9B3-FE264D2AC97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720114" y="2481943"/>
            <a:ext cx="3773715" cy="3048000"/>
          </a:xfrm>
        </p:spPr>
      </p:pic>
    </p:spTree>
    <p:extLst>
      <p:ext uri="{BB962C8B-B14F-4D97-AF65-F5344CB8AC3E}">
        <p14:creationId xmlns:p14="http://schemas.microsoft.com/office/powerpoint/2010/main" val="99105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C3C17-B9FA-42FC-A70E-045F2196D88E}"/>
              </a:ext>
            </a:extLst>
          </p:cNvPr>
          <p:cNvSpPr>
            <a:spLocks noGrp="1"/>
          </p:cNvSpPr>
          <p:nvPr>
            <p:ph type="title"/>
          </p:nvPr>
        </p:nvSpPr>
        <p:spPr/>
        <p:txBody>
          <a:bodyPr>
            <a:normAutofit/>
          </a:bodyPr>
          <a:lstStyle/>
          <a:p>
            <a:r>
              <a:rPr lang="en-US" sz="4400" b="1" cap="none" dirty="0">
                <a:solidFill>
                  <a:schemeClr val="accent2"/>
                </a:solidFill>
                <a:latin typeface="Calibri" panose="020F0502020204030204" pitchFamily="34" charset="0"/>
                <a:cs typeface="Calibri" panose="020F0502020204030204" pitchFamily="34" charset="0"/>
              </a:rPr>
              <a:t>Glaucoma Associated With Tumors</a:t>
            </a:r>
          </a:p>
        </p:txBody>
      </p:sp>
      <p:sp>
        <p:nvSpPr>
          <p:cNvPr id="3" name="Content Placeholder 2">
            <a:extLst>
              <a:ext uri="{FF2B5EF4-FFF2-40B4-BE49-F238E27FC236}">
                <a16:creationId xmlns:a16="http://schemas.microsoft.com/office/drawing/2014/main" id="{6EBAE7C1-D6AC-4F3A-B666-270D57D9A088}"/>
              </a:ext>
            </a:extLst>
          </p:cNvPr>
          <p:cNvSpPr>
            <a:spLocks noGrp="1"/>
          </p:cNvSpPr>
          <p:nvPr>
            <p:ph sz="quarter" idx="13"/>
          </p:nvPr>
        </p:nvSpPr>
        <p:spPr>
          <a:xfrm>
            <a:off x="913774" y="2367092"/>
            <a:ext cx="5106026" cy="4135308"/>
          </a:xfrm>
        </p:spPr>
        <p:txBody>
          <a:bodyPr>
            <a:noAutofit/>
          </a:bodyPr>
          <a:lstStyle/>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5% of eyes with </a:t>
            </a:r>
            <a:r>
              <a:rPr lang="en-US" sz="2400" b="1" cap="none" dirty="0">
                <a:latin typeface="Calibri" panose="020F0502020204030204" pitchFamily="34" charset="0"/>
                <a:cs typeface="Calibri" panose="020F0502020204030204" pitchFamily="34" charset="0"/>
              </a:rPr>
              <a:t>intraocular tumors </a:t>
            </a:r>
            <a:r>
              <a:rPr lang="en-US" sz="2400" cap="none" dirty="0">
                <a:latin typeface="Calibri" panose="020F0502020204030204" pitchFamily="34" charset="0"/>
                <a:cs typeface="Calibri" panose="020F0502020204030204" pitchFamily="34" charset="0"/>
              </a:rPr>
              <a:t>develop secondary elevation of IOP</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Iris melanoma, ciliary body melanoma, choroidal melanoma, retinoblastoma</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Angle invasion</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Trabecular infiltration</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Secondary angle closure</a:t>
            </a:r>
            <a:endParaRPr lang="en-US" sz="2400" dirty="0">
              <a:latin typeface="Calibri" panose="020F0502020204030204" pitchFamily="34" charset="0"/>
              <a:cs typeface="Calibri" panose="020F0502020204030204" pitchFamily="34" charset="0"/>
            </a:endParaRPr>
          </a:p>
        </p:txBody>
      </p:sp>
      <p:pic>
        <p:nvPicPr>
          <p:cNvPr id="6" name="Content Placeholder 5">
            <a:extLst>
              <a:ext uri="{FF2B5EF4-FFF2-40B4-BE49-F238E27FC236}">
                <a16:creationId xmlns:a16="http://schemas.microsoft.com/office/drawing/2014/main" id="{7E1C1F92-3904-426F-898A-617B0606B7C2}"/>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7323183" y="2083185"/>
            <a:ext cx="2484120" cy="1988820"/>
          </a:xfrm>
        </p:spPr>
      </p:pic>
      <p:pic>
        <p:nvPicPr>
          <p:cNvPr id="8" name="Picture 7">
            <a:extLst>
              <a:ext uri="{FF2B5EF4-FFF2-40B4-BE49-F238E27FC236}">
                <a16:creationId xmlns:a16="http://schemas.microsoft.com/office/drawing/2014/main" id="{EAFFDC8B-CE27-41BB-856A-5580353497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0425" y="4311876"/>
            <a:ext cx="3028950" cy="1514475"/>
          </a:xfrm>
          <a:prstGeom prst="rect">
            <a:avLst/>
          </a:prstGeom>
        </p:spPr>
      </p:pic>
    </p:spTree>
    <p:extLst>
      <p:ext uri="{BB962C8B-B14F-4D97-AF65-F5344CB8AC3E}">
        <p14:creationId xmlns:p14="http://schemas.microsoft.com/office/powerpoint/2010/main" val="1003493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F9663-D641-4340-A36D-FAD395BF9856}"/>
              </a:ext>
            </a:extLst>
          </p:cNvPr>
          <p:cNvSpPr>
            <a:spLocks noGrp="1"/>
          </p:cNvSpPr>
          <p:nvPr>
            <p:ph type="title"/>
          </p:nvPr>
        </p:nvSpPr>
        <p:spPr/>
        <p:txBody>
          <a:bodyPr/>
          <a:lstStyle/>
          <a:p>
            <a:r>
              <a:rPr lang="en-ZA" b="1" dirty="0">
                <a:latin typeface="Arial" panose="020B0604020202020204" pitchFamily="34" charset="0"/>
                <a:cs typeface="Arial" panose="020B0604020202020204" pitchFamily="34" charset="0"/>
              </a:rPr>
              <a:t>EOLA</a:t>
            </a:r>
            <a:r>
              <a:rPr lang="en-ZA" b="1" cap="none" dirty="0">
                <a:latin typeface="Arial" panose="020B0604020202020204" pitchFamily="34" charset="0"/>
                <a:cs typeface="Arial" panose="020B0604020202020204" pitchFamily="34" charset="0"/>
              </a:rPr>
              <a:t>( End Of Lecture Assessment)</a:t>
            </a:r>
            <a:endParaRPr lang="en-US" dirty="0"/>
          </a:p>
        </p:txBody>
      </p:sp>
      <p:sp>
        <p:nvSpPr>
          <p:cNvPr id="3" name="Content Placeholder 2">
            <a:extLst>
              <a:ext uri="{FF2B5EF4-FFF2-40B4-BE49-F238E27FC236}">
                <a16:creationId xmlns:a16="http://schemas.microsoft.com/office/drawing/2014/main" id="{B889201F-797A-40EA-AF21-7120B05511BC}"/>
              </a:ext>
            </a:extLst>
          </p:cNvPr>
          <p:cNvSpPr>
            <a:spLocks noGrp="1"/>
          </p:cNvSpPr>
          <p:nvPr>
            <p:ph sz="quarter" idx="13"/>
          </p:nvPr>
        </p:nvSpPr>
        <p:spPr>
          <a:xfrm>
            <a:off x="913774" y="2367092"/>
            <a:ext cx="10692072" cy="4202520"/>
          </a:xfrm>
        </p:spPr>
        <p:txBody>
          <a:bodyPr>
            <a:normAutofit/>
          </a:bodyPr>
          <a:lstStyle/>
          <a:p>
            <a:r>
              <a:rPr lang="en-US" sz="2400" cap="none" dirty="0">
                <a:latin typeface="Arial" panose="020B0604020202020204" pitchFamily="34" charset="0"/>
                <a:cs typeface="Arial" panose="020B0604020202020204" pitchFamily="34" charset="0"/>
              </a:rPr>
              <a:t>A 62-year-old female was referred with a 2-year history of </a:t>
            </a:r>
            <a:r>
              <a:rPr lang="en-US" sz="2400" u="sng" cap="none" dirty="0">
                <a:solidFill>
                  <a:srgbClr val="FF0000"/>
                </a:solidFill>
                <a:latin typeface="Arial" panose="020B0604020202020204" pitchFamily="34" charset="0"/>
                <a:cs typeface="Arial" panose="020B0604020202020204" pitchFamily="34" charset="0"/>
              </a:rPr>
              <a:t>anterior </a:t>
            </a:r>
            <a:r>
              <a:rPr lang="en-US" sz="2400" u="sng" cap="none" dirty="0">
                <a:solidFill>
                  <a:srgbClr val="FF0000"/>
                </a:solidFill>
                <a:latin typeface="Arial" panose="020B0604020202020204" pitchFamily="34" charset="0"/>
                <a:cs typeface="Arial" panose="020B0604020202020204" pitchFamily="34" charset="0"/>
                <a:hlinkClick r:id="rId2" tooltip="Learn more about uveitis from ScienceDirect's AI-generated Topic Pages">
                  <a:extLst>
                    <a:ext uri="{A12FA001-AC4F-418D-AE19-62706E023703}">
                      <ahyp:hlinkClr xmlns:ahyp="http://schemas.microsoft.com/office/drawing/2018/hyperlinkcolor" val="tx"/>
                    </a:ext>
                  </a:extLst>
                </a:hlinkClick>
              </a:rPr>
              <a:t>uveitis</a:t>
            </a:r>
            <a:r>
              <a:rPr lang="en-US" sz="2400" u="sng" cap="none" dirty="0">
                <a:solidFill>
                  <a:srgbClr val="FF0000"/>
                </a:solidFill>
                <a:latin typeface="Arial" panose="020B0604020202020204" pitchFamily="34" charset="0"/>
                <a:cs typeface="Arial" panose="020B0604020202020204" pitchFamily="34" charset="0"/>
              </a:rPr>
              <a:t> </a:t>
            </a:r>
            <a:r>
              <a:rPr lang="en-US" sz="2400" cap="none" dirty="0">
                <a:latin typeface="Arial" panose="020B0604020202020204" pitchFamily="34" charset="0"/>
                <a:cs typeface="Arial" panose="020B0604020202020204" pitchFamily="34" charset="0"/>
              </a:rPr>
              <a:t>of unknown etiology. Past medical history and general physical examination were unremarkable. Upon ocular examination, her best-corrected visual acuity (BCVA) was 20/25 in the OD and 20/60 in the OS. </a:t>
            </a:r>
            <a:r>
              <a:rPr lang="en-US" sz="2400" cap="none" dirty="0">
                <a:solidFill>
                  <a:srgbClr val="FF0000"/>
                </a:solidFill>
                <a:latin typeface="Arial" panose="020B0604020202020204" pitchFamily="34" charset="0"/>
                <a:cs typeface="Arial" panose="020B0604020202020204" pitchFamily="34" charset="0"/>
                <a:hlinkClick r:id="rId3" tooltip="Learn more about Tonometry from ScienceDirect's AI-generated Topic Pages">
                  <a:extLst>
                    <a:ext uri="{A12FA001-AC4F-418D-AE19-62706E023703}">
                      <ahyp:hlinkClr xmlns:ahyp="http://schemas.microsoft.com/office/drawing/2018/hyperlinkcolor" val="tx"/>
                    </a:ext>
                  </a:extLst>
                </a:hlinkClick>
              </a:rPr>
              <a:t>Tonometry</a:t>
            </a:r>
            <a:r>
              <a:rPr lang="en-US" sz="2400" cap="none" dirty="0">
                <a:latin typeface="Arial" panose="020B0604020202020204" pitchFamily="34" charset="0"/>
                <a:cs typeface="Arial" panose="020B0604020202020204" pitchFamily="34" charset="0"/>
              </a:rPr>
              <a:t> showed</a:t>
            </a:r>
            <a:r>
              <a:rPr lang="en-US" sz="2400" cap="none" dirty="0">
                <a:solidFill>
                  <a:srgbClr val="FF0000"/>
                </a:solidFill>
                <a:latin typeface="Arial" panose="020B0604020202020204" pitchFamily="34" charset="0"/>
                <a:cs typeface="Arial" panose="020B0604020202020204" pitchFamily="34" charset="0"/>
              </a:rPr>
              <a:t> </a:t>
            </a:r>
            <a:r>
              <a:rPr lang="en-US" sz="2400" cap="none" dirty="0">
                <a:solidFill>
                  <a:srgbClr val="FF0000"/>
                </a:solidFill>
                <a:latin typeface="Arial" panose="020B0604020202020204" pitchFamily="34" charset="0"/>
                <a:cs typeface="Arial" panose="020B0604020202020204" pitchFamily="34" charset="0"/>
                <a:hlinkClick r:id="rId4" tooltip="Learn more about intraocular pressures from ScienceDirect's AI-generated Topic Pages">
                  <a:extLst>
                    <a:ext uri="{A12FA001-AC4F-418D-AE19-62706E023703}">
                      <ahyp:hlinkClr xmlns:ahyp="http://schemas.microsoft.com/office/drawing/2018/hyperlinkcolor" val="tx"/>
                    </a:ext>
                  </a:extLst>
                </a:hlinkClick>
              </a:rPr>
              <a:t>intraocular pressures</a:t>
            </a:r>
            <a:r>
              <a:rPr lang="en-US" sz="2400" cap="none" dirty="0">
                <a:solidFill>
                  <a:srgbClr val="FF0000"/>
                </a:solidFill>
                <a:latin typeface="Arial" panose="020B0604020202020204" pitchFamily="34" charset="0"/>
                <a:cs typeface="Arial" panose="020B0604020202020204" pitchFamily="34" charset="0"/>
              </a:rPr>
              <a:t> </a:t>
            </a:r>
            <a:r>
              <a:rPr lang="en-US" sz="2400" cap="none" dirty="0">
                <a:latin typeface="Arial" panose="020B0604020202020204" pitchFamily="34" charset="0"/>
                <a:cs typeface="Arial" panose="020B0604020202020204" pitchFamily="34" charset="0"/>
              </a:rPr>
              <a:t>(IOP) of 29 mmHg and 22 mmHg in her right and left eyes, respectively. The slit-lamp examination showed clinical signs of bilateral </a:t>
            </a:r>
            <a:r>
              <a:rPr lang="en-US" sz="2400" cap="none" dirty="0">
                <a:solidFill>
                  <a:srgbClr val="FF0000"/>
                </a:solidFill>
                <a:latin typeface="Arial" panose="020B0604020202020204" pitchFamily="34" charset="0"/>
                <a:cs typeface="Arial" panose="020B0604020202020204" pitchFamily="34" charset="0"/>
                <a:hlinkClick r:id="rId5" tooltip="Learn more about granulomatous from ScienceDirect's AI-generated Topic Pages">
                  <a:extLst>
                    <a:ext uri="{A12FA001-AC4F-418D-AE19-62706E023703}">
                      <ahyp:hlinkClr xmlns:ahyp="http://schemas.microsoft.com/office/drawing/2018/hyperlinkcolor" val="tx"/>
                    </a:ext>
                  </a:extLst>
                </a:hlinkClick>
              </a:rPr>
              <a:t>granulomatous</a:t>
            </a:r>
            <a:r>
              <a:rPr lang="en-US" sz="2400" cap="none" dirty="0">
                <a:solidFill>
                  <a:srgbClr val="FF0000"/>
                </a:solidFill>
                <a:latin typeface="Arial" panose="020B0604020202020204" pitchFamily="34" charset="0"/>
                <a:cs typeface="Arial" panose="020B0604020202020204" pitchFamily="34" charset="0"/>
              </a:rPr>
              <a:t> </a:t>
            </a:r>
            <a:r>
              <a:rPr lang="en-US" sz="2400" cap="none" dirty="0">
                <a:solidFill>
                  <a:srgbClr val="FF0000"/>
                </a:solidFill>
                <a:latin typeface="Arial" panose="020B0604020202020204" pitchFamily="34" charset="0"/>
                <a:cs typeface="Arial" panose="020B0604020202020204" pitchFamily="34" charset="0"/>
                <a:hlinkClick r:id="rId6" tooltip="Learn more about anterior uveitis from ScienceDirect's AI-generated Topic Pages">
                  <a:extLst>
                    <a:ext uri="{A12FA001-AC4F-418D-AE19-62706E023703}">
                      <ahyp:hlinkClr xmlns:ahyp="http://schemas.microsoft.com/office/drawing/2018/hyperlinkcolor" val="tx"/>
                    </a:ext>
                  </a:extLst>
                </a:hlinkClick>
              </a:rPr>
              <a:t>anterior uveitis</a:t>
            </a:r>
            <a:r>
              <a:rPr lang="en-US" sz="2400" cap="none" dirty="0">
                <a:solidFill>
                  <a:srgbClr val="FF0000"/>
                </a:solidFill>
                <a:latin typeface="Arial" panose="020B0604020202020204" pitchFamily="34" charset="0"/>
                <a:cs typeface="Arial" panose="020B0604020202020204" pitchFamily="34" charset="0"/>
              </a:rPr>
              <a:t> </a:t>
            </a:r>
            <a:r>
              <a:rPr lang="en-US" sz="2400" cap="none" dirty="0">
                <a:latin typeface="Arial" panose="020B0604020202020204" pitchFamily="34" charset="0"/>
                <a:cs typeface="Arial" panose="020B0604020202020204" pitchFamily="34" charset="0"/>
              </a:rPr>
              <a:t>and cataracts; </a:t>
            </a:r>
            <a:r>
              <a:rPr lang="en-US" sz="2400" cap="none" dirty="0">
                <a:solidFill>
                  <a:srgbClr val="FF0000"/>
                </a:solidFill>
                <a:latin typeface="Arial" panose="020B0604020202020204" pitchFamily="34" charset="0"/>
                <a:cs typeface="Arial" panose="020B0604020202020204" pitchFamily="34" charset="0"/>
                <a:hlinkClick r:id="rId7" tooltip="Learn more about gonioscopy from ScienceDirect's AI-generated Topic Pages">
                  <a:extLst>
                    <a:ext uri="{A12FA001-AC4F-418D-AE19-62706E023703}">
                      <ahyp:hlinkClr xmlns:ahyp="http://schemas.microsoft.com/office/drawing/2018/hyperlinkcolor" val="tx"/>
                    </a:ext>
                  </a:extLst>
                </a:hlinkClick>
              </a:rPr>
              <a:t>gonioscopy</a:t>
            </a:r>
            <a:r>
              <a:rPr lang="en-US" sz="2400" cap="none" dirty="0">
                <a:latin typeface="Arial" panose="020B0604020202020204" pitchFamily="34" charset="0"/>
                <a:cs typeface="Arial" panose="020B0604020202020204" pitchFamily="34" charset="0"/>
              </a:rPr>
              <a:t> revealed open angles with some peripheral </a:t>
            </a:r>
            <a:r>
              <a:rPr lang="en-US" sz="2400" u="sng" cap="none" dirty="0">
                <a:solidFill>
                  <a:srgbClr val="FF0000"/>
                </a:solidFill>
                <a:latin typeface="Arial" panose="020B0604020202020204" pitchFamily="34" charset="0"/>
                <a:cs typeface="Arial" panose="020B0604020202020204" pitchFamily="34" charset="0"/>
              </a:rPr>
              <a:t>anterior </a:t>
            </a:r>
            <a:r>
              <a:rPr lang="en-US" sz="2400" u="sng" cap="none" dirty="0">
                <a:solidFill>
                  <a:srgbClr val="FF0000"/>
                </a:solidFill>
                <a:latin typeface="Arial" panose="020B0604020202020204" pitchFamily="34" charset="0"/>
                <a:cs typeface="Arial" panose="020B0604020202020204" pitchFamily="34" charset="0"/>
                <a:hlinkClick r:id="rId8" tooltip="Learn more about synechiae from ScienceDirect's AI-generated Topic Pages">
                  <a:extLst>
                    <a:ext uri="{A12FA001-AC4F-418D-AE19-62706E023703}">
                      <ahyp:hlinkClr xmlns:ahyp="http://schemas.microsoft.com/office/drawing/2018/hyperlinkcolor" val="tx"/>
                    </a:ext>
                  </a:extLst>
                </a:hlinkClick>
              </a:rPr>
              <a:t>synechiae</a:t>
            </a:r>
            <a:r>
              <a:rPr lang="en-US" sz="2400" u="sng" cap="none" dirty="0">
                <a:solidFill>
                  <a:srgbClr val="FF0000"/>
                </a:solidFill>
                <a:latin typeface="Arial" panose="020B0604020202020204" pitchFamily="34" charset="0"/>
                <a:cs typeface="Arial" panose="020B0604020202020204" pitchFamily="34" charset="0"/>
              </a:rPr>
              <a:t> </a:t>
            </a:r>
            <a:r>
              <a:rPr lang="en-US" sz="2400" cap="none" dirty="0">
                <a:latin typeface="Arial" panose="020B0604020202020204" pitchFamily="34" charset="0"/>
                <a:cs typeface="Arial" panose="020B0604020202020204" pitchFamily="34" charset="0"/>
              </a:rPr>
              <a:t>for both eyes. What is the most likely diagnosis?</a:t>
            </a:r>
          </a:p>
          <a:p>
            <a:endParaRPr lang="en-US" dirty="0"/>
          </a:p>
        </p:txBody>
      </p:sp>
    </p:spTree>
    <p:extLst>
      <p:ext uri="{BB962C8B-B14F-4D97-AF65-F5344CB8AC3E}">
        <p14:creationId xmlns:p14="http://schemas.microsoft.com/office/powerpoint/2010/main" val="839796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1F0C8-6771-49DF-B5FE-CA859E2EB75C}"/>
              </a:ext>
            </a:extLst>
          </p:cNvPr>
          <p:cNvSpPr>
            <a:spLocks noGrp="1"/>
          </p:cNvSpPr>
          <p:nvPr>
            <p:ph type="title"/>
          </p:nvPr>
        </p:nvSpPr>
        <p:spPr/>
        <p:txBody>
          <a:bodyPr>
            <a:normAutofit/>
          </a:bodyPr>
          <a:lstStyle/>
          <a:p>
            <a:r>
              <a:rPr lang="en-US" sz="4400" b="1" dirty="0"/>
              <a:t>Sequence of lecture:</a:t>
            </a:r>
          </a:p>
        </p:txBody>
      </p:sp>
      <p:sp>
        <p:nvSpPr>
          <p:cNvPr id="3" name="Content Placeholder 2">
            <a:extLst>
              <a:ext uri="{FF2B5EF4-FFF2-40B4-BE49-F238E27FC236}">
                <a16:creationId xmlns:a16="http://schemas.microsoft.com/office/drawing/2014/main" id="{F330B8A6-F516-4214-AACE-EE55C8EA80F3}"/>
              </a:ext>
            </a:extLst>
          </p:cNvPr>
          <p:cNvSpPr>
            <a:spLocks noGrp="1"/>
          </p:cNvSpPr>
          <p:nvPr>
            <p:ph sz="quarter" idx="13"/>
          </p:nvPr>
        </p:nvSpPr>
        <p:spPr/>
        <p:txBody>
          <a:bodyPr/>
          <a:lstStyle/>
          <a:p>
            <a:r>
              <a:rPr lang="en-ZA" dirty="0">
                <a:latin typeface="Arial" panose="020B0604020202020204" pitchFamily="34" charset="0"/>
                <a:cs typeface="Arial" panose="020B0604020202020204" pitchFamily="34" charset="0"/>
              </a:rPr>
              <a:t>Core Subject</a:t>
            </a:r>
          </a:p>
          <a:p>
            <a:r>
              <a:rPr lang="en-ZA" dirty="0">
                <a:latin typeface="Arial" panose="020B0604020202020204" pitchFamily="34" charset="0"/>
                <a:cs typeface="Arial" panose="020B0604020202020204" pitchFamily="34" charset="0"/>
              </a:rPr>
              <a:t>Spiral Integration</a:t>
            </a:r>
          </a:p>
          <a:p>
            <a:r>
              <a:rPr lang="en-ZA" dirty="0">
                <a:latin typeface="Arial" panose="020B0604020202020204" pitchFamily="34" charset="0"/>
                <a:cs typeface="Arial" panose="020B0604020202020204" pitchFamily="34" charset="0"/>
              </a:rPr>
              <a:t>Horizontal Integration</a:t>
            </a:r>
          </a:p>
          <a:p>
            <a:r>
              <a:rPr lang="en-ZA" dirty="0">
                <a:latin typeface="Arial" panose="020B0604020202020204" pitchFamily="34" charset="0"/>
                <a:cs typeface="Arial" panose="020B0604020202020204" pitchFamily="34" charset="0"/>
              </a:rPr>
              <a:t>Vertical integration</a:t>
            </a:r>
          </a:p>
          <a:p>
            <a:r>
              <a:rPr lang="en-ZA" dirty="0">
                <a:latin typeface="Arial" panose="020B0604020202020204" pitchFamily="34" charset="0"/>
                <a:cs typeface="Arial" panose="020B0604020202020204" pitchFamily="34" charset="0"/>
              </a:rPr>
              <a:t>EOLA(End of lecture assessment)</a:t>
            </a:r>
          </a:p>
          <a:p>
            <a:r>
              <a:rPr lang="en-ZA" dirty="0">
                <a:latin typeface="Arial" panose="020B0604020202020204" pitchFamily="34" charset="0"/>
                <a:cs typeface="Arial" panose="020B0604020202020204" pitchFamily="34" charset="0"/>
              </a:rPr>
              <a:t>Digital Library References</a:t>
            </a:r>
          </a:p>
          <a:p>
            <a:pPr marL="0" indent="0">
              <a:buNone/>
            </a:pPr>
            <a:r>
              <a:rPr lang="en-ZA" dirty="0">
                <a:latin typeface="Arial" panose="020B0604020202020204" pitchFamily="34" charset="0"/>
                <a:cs typeface="Arial" panose="020B0604020202020204" pitchFamily="34" charset="0"/>
              </a:rPr>
              <a:t>( Research, Bioethics, Artificial Intelligence)</a:t>
            </a:r>
          </a:p>
          <a:p>
            <a:endParaRPr lang="en-US" dirty="0"/>
          </a:p>
        </p:txBody>
      </p:sp>
      <p:pic>
        <p:nvPicPr>
          <p:cNvPr id="4" name="Picture 3">
            <a:extLst>
              <a:ext uri="{FF2B5EF4-FFF2-40B4-BE49-F238E27FC236}">
                <a16:creationId xmlns:a16="http://schemas.microsoft.com/office/drawing/2014/main" id="{9AF0010E-BD9C-443C-83B3-410C621E7A29}"/>
              </a:ext>
            </a:extLst>
          </p:cNvPr>
          <p:cNvPicPr>
            <a:picLocks noChangeAspect="1"/>
          </p:cNvPicPr>
          <p:nvPr/>
        </p:nvPicPr>
        <p:blipFill>
          <a:blip r:embed="rId2"/>
          <a:stretch>
            <a:fillRect/>
          </a:stretch>
        </p:blipFill>
        <p:spPr>
          <a:xfrm>
            <a:off x="8044205" y="1906264"/>
            <a:ext cx="4147795" cy="3298827"/>
          </a:xfrm>
          <a:prstGeom prst="rect">
            <a:avLst/>
          </a:prstGeom>
          <a:ln w="19050">
            <a:solidFill>
              <a:schemeClr val="tx1"/>
            </a:solidFill>
          </a:ln>
        </p:spPr>
      </p:pic>
    </p:spTree>
    <p:extLst>
      <p:ext uri="{BB962C8B-B14F-4D97-AF65-F5344CB8AC3E}">
        <p14:creationId xmlns:p14="http://schemas.microsoft.com/office/powerpoint/2010/main" val="3454454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26593-86E2-4F0C-893F-383C605B45D9}"/>
              </a:ext>
            </a:extLst>
          </p:cNvPr>
          <p:cNvSpPr>
            <a:spLocks noGrp="1"/>
          </p:cNvSpPr>
          <p:nvPr>
            <p:ph type="title"/>
          </p:nvPr>
        </p:nvSpPr>
        <p:spPr/>
        <p:txBody>
          <a:bodyPr>
            <a:normAutofit/>
          </a:bodyPr>
          <a:lstStyle/>
          <a:p>
            <a:r>
              <a:rPr lang="en-US" sz="4400" b="1" dirty="0">
                <a:latin typeface="Calibri" panose="020F0502020204030204" pitchFamily="34" charset="0"/>
                <a:cs typeface="Calibri" panose="020F0502020204030204" pitchFamily="34" charset="0"/>
              </a:rPr>
              <a:t>Research and recent advances</a:t>
            </a:r>
            <a:endParaRPr lang="en-US" sz="4400" b="1" dirty="0"/>
          </a:p>
        </p:txBody>
      </p:sp>
      <p:pic>
        <p:nvPicPr>
          <p:cNvPr id="5" name="ahmed glaucoma valve">
            <a:hlinkClick r:id="" action="ppaction://media"/>
            <a:extLst>
              <a:ext uri="{FF2B5EF4-FFF2-40B4-BE49-F238E27FC236}">
                <a16:creationId xmlns:a16="http://schemas.microsoft.com/office/drawing/2014/main" id="{02DD5A1B-86BA-44DE-A340-DE1F93FCA5E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927274" y="1758462"/>
            <a:ext cx="8539089" cy="4481021"/>
          </a:xfrm>
          <a:prstGeom prst="rect">
            <a:avLst/>
          </a:prstGeom>
        </p:spPr>
      </p:pic>
    </p:spTree>
    <p:extLst>
      <p:ext uri="{BB962C8B-B14F-4D97-AF65-F5344CB8AC3E}">
        <p14:creationId xmlns:p14="http://schemas.microsoft.com/office/powerpoint/2010/main" val="71968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65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B217-A6A4-4853-820D-F18F270EEAE2}"/>
              </a:ext>
            </a:extLst>
          </p:cNvPr>
          <p:cNvSpPr>
            <a:spLocks noGrp="1"/>
          </p:cNvSpPr>
          <p:nvPr>
            <p:ph type="title"/>
          </p:nvPr>
        </p:nvSpPr>
        <p:spPr/>
        <p:txBody>
          <a:bodyPr>
            <a:normAutofit/>
          </a:bodyPr>
          <a:lstStyle/>
          <a:p>
            <a:r>
              <a:rPr lang="en-GB" sz="4400" b="1" dirty="0"/>
              <a:t>BIOETHICS</a:t>
            </a:r>
            <a:endParaRPr lang="en-US" sz="4400" b="1" dirty="0"/>
          </a:p>
        </p:txBody>
      </p:sp>
      <p:sp>
        <p:nvSpPr>
          <p:cNvPr id="3" name="Content Placeholder 2">
            <a:extLst>
              <a:ext uri="{FF2B5EF4-FFF2-40B4-BE49-F238E27FC236}">
                <a16:creationId xmlns:a16="http://schemas.microsoft.com/office/drawing/2014/main" id="{B92700BF-79A2-4EEC-8E07-6AAF2297EAF1}"/>
              </a:ext>
            </a:extLst>
          </p:cNvPr>
          <p:cNvSpPr>
            <a:spLocks noGrp="1"/>
          </p:cNvSpPr>
          <p:nvPr>
            <p:ph sz="quarter" idx="13"/>
          </p:nvPr>
        </p:nvSpPr>
        <p:spPr>
          <a:xfrm>
            <a:off x="913774" y="2367092"/>
            <a:ext cx="10363826" cy="4174385"/>
          </a:xfrm>
        </p:spPr>
        <p:txBody>
          <a:bodyPr>
            <a:normAutofit/>
          </a:bodyPr>
          <a:lstStyle/>
          <a:p>
            <a:pPr marL="0" indent="0">
              <a:buNone/>
            </a:pPr>
            <a:r>
              <a:rPr lang="en-US" sz="2400" cap="none" dirty="0"/>
              <a:t>Let's look at a situation, where a 55-year-old patient is diagnosed with advanced glaucoma in both the eyes and ophthalmologists advise him against driving, but the patient refuses the suggestion. In view of public welfare, shall the ophthalmologist ensure that his vehicle driving license is revoked? There are ethical issues of protecting the patient's confidentiality, protecting society, and protecting the patient from the potential harm if the patient continues to drive.</a:t>
            </a:r>
          </a:p>
          <a:p>
            <a:pPr marL="0" indent="0">
              <a:buNone/>
            </a:pPr>
            <a:r>
              <a:rPr lang="en-US" sz="2400" cap="none" dirty="0"/>
              <a:t> One has to balance the </a:t>
            </a:r>
            <a:r>
              <a:rPr lang="en-US" sz="2400" cap="none" dirty="0">
                <a:solidFill>
                  <a:srgbClr val="FF0000"/>
                </a:solidFill>
              </a:rPr>
              <a:t>patient's autonomy and beneficence </a:t>
            </a:r>
            <a:r>
              <a:rPr lang="en-US" sz="2400" cap="none" dirty="0"/>
              <a:t>in making the correct decision.</a:t>
            </a:r>
          </a:p>
          <a:p>
            <a:endParaRPr lang="en-US" dirty="0"/>
          </a:p>
        </p:txBody>
      </p:sp>
    </p:spTree>
    <p:extLst>
      <p:ext uri="{BB962C8B-B14F-4D97-AF65-F5344CB8AC3E}">
        <p14:creationId xmlns:p14="http://schemas.microsoft.com/office/powerpoint/2010/main" val="989434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056BE-1564-41E2-A6AE-F8E0C741E0F0}"/>
              </a:ext>
            </a:extLst>
          </p:cNvPr>
          <p:cNvSpPr>
            <a:spLocks noGrp="1"/>
          </p:cNvSpPr>
          <p:nvPr>
            <p:ph type="title"/>
          </p:nvPr>
        </p:nvSpPr>
        <p:spPr/>
        <p:txBody>
          <a:bodyPr>
            <a:normAutofit/>
          </a:bodyPr>
          <a:lstStyle/>
          <a:p>
            <a:r>
              <a:rPr lang="en-GB" sz="4400" b="1" dirty="0"/>
              <a:t>Role of </a:t>
            </a:r>
            <a:r>
              <a:rPr lang="en-US" sz="4400" b="1" dirty="0"/>
              <a:t>Artificial intelligence</a:t>
            </a:r>
          </a:p>
        </p:txBody>
      </p:sp>
      <p:sp>
        <p:nvSpPr>
          <p:cNvPr id="3" name="Content Placeholder 2">
            <a:extLst>
              <a:ext uri="{FF2B5EF4-FFF2-40B4-BE49-F238E27FC236}">
                <a16:creationId xmlns:a16="http://schemas.microsoft.com/office/drawing/2014/main" id="{F86F072F-E20C-4F80-B85B-31E8BF8679FB}"/>
              </a:ext>
            </a:extLst>
          </p:cNvPr>
          <p:cNvSpPr>
            <a:spLocks noGrp="1"/>
          </p:cNvSpPr>
          <p:nvPr>
            <p:ph sz="quarter" idx="13"/>
          </p:nvPr>
        </p:nvSpPr>
        <p:spPr>
          <a:xfrm>
            <a:off x="913774" y="1913206"/>
            <a:ext cx="10363826" cy="4740812"/>
          </a:xfrm>
        </p:spPr>
        <p:txBody>
          <a:bodyPr>
            <a:normAutofit lnSpcReduction="10000"/>
          </a:bodyPr>
          <a:lstStyle/>
          <a:p>
            <a:pPr>
              <a:buFont typeface="Wingdings" panose="05000000000000000000" pitchFamily="2" charset="2"/>
              <a:buChar char="Ø"/>
            </a:pPr>
            <a:r>
              <a:rPr lang="en-US" sz="2400" b="1" cap="none" dirty="0"/>
              <a:t>Intraocular pressure:</a:t>
            </a:r>
          </a:p>
          <a:p>
            <a:pPr marL="0" indent="0">
              <a:buNone/>
            </a:pPr>
            <a:r>
              <a:rPr lang="en-US" sz="2400" cap="none" dirty="0" err="1"/>
              <a:t>Sensimed</a:t>
            </a:r>
            <a:r>
              <a:rPr lang="en-US" sz="2400" cap="none" dirty="0"/>
              <a:t> triggerfish (</a:t>
            </a:r>
            <a:r>
              <a:rPr lang="en-US" sz="2400" cap="none" dirty="0" err="1"/>
              <a:t>sensimed</a:t>
            </a:r>
            <a:r>
              <a:rPr lang="en-US" sz="2400" cap="none" dirty="0"/>
              <a:t> AG, </a:t>
            </a:r>
            <a:r>
              <a:rPr lang="en-US" sz="2400" cap="none" dirty="0" err="1"/>
              <a:t>lausanne</a:t>
            </a:r>
            <a:r>
              <a:rPr lang="en-US" sz="2400" cap="none" dirty="0"/>
              <a:t>, </a:t>
            </a:r>
            <a:r>
              <a:rPr lang="en-US" sz="2400" cap="none" dirty="0" err="1"/>
              <a:t>switzerland</a:t>
            </a:r>
            <a:r>
              <a:rPr lang="en-US" sz="2400" cap="none" dirty="0"/>
              <a:t>), which is a contact lens based continuous IOP monitoring device which actually measures only the corneal strain changes due to IOP fluctuations.</a:t>
            </a:r>
          </a:p>
          <a:p>
            <a:pPr>
              <a:buFont typeface="Wingdings" panose="05000000000000000000" pitchFamily="2" charset="2"/>
              <a:buChar char="Ø"/>
            </a:pPr>
            <a:r>
              <a:rPr lang="en-US" sz="2400" b="1" cap="none" dirty="0"/>
              <a:t>Optic disc photography:</a:t>
            </a:r>
          </a:p>
          <a:p>
            <a:pPr marL="0" indent="0">
              <a:buNone/>
            </a:pPr>
            <a:r>
              <a:rPr lang="en-US" sz="2400" cap="none" dirty="0"/>
              <a:t>Indian startup </a:t>
            </a:r>
            <a:r>
              <a:rPr lang="en-US" sz="2400" cap="none" dirty="0" err="1"/>
              <a:t>kalpah</a:t>
            </a:r>
            <a:r>
              <a:rPr lang="en-US" sz="2400" cap="none" dirty="0"/>
              <a:t> innovations(</a:t>
            </a:r>
            <a:r>
              <a:rPr lang="en-US" sz="2400" cap="none" dirty="0" err="1"/>
              <a:t>vishakapatnam</a:t>
            </a:r>
            <a:r>
              <a:rPr lang="en-US" sz="2400" cap="none" dirty="0"/>
              <a:t>, </a:t>
            </a:r>
            <a:r>
              <a:rPr lang="en-US" sz="2400" cap="none" dirty="0" err="1"/>
              <a:t>india</a:t>
            </a:r>
            <a:r>
              <a:rPr lang="en-US" sz="2400" cap="none" dirty="0"/>
              <a:t>) released retinal image analysis – glaucoma(ria-g) cloud based software in 2016 to </a:t>
            </a:r>
            <a:r>
              <a:rPr lang="en-US" sz="2400" cap="none" dirty="0" err="1"/>
              <a:t>analyse</a:t>
            </a:r>
            <a:r>
              <a:rPr lang="en-US" sz="2400" cap="none" dirty="0"/>
              <a:t> fundus images to look for the likelihood of glaucoma. It uses advanced image processing algorithms to measure disc size, cup size, CD ratio, </a:t>
            </a:r>
            <a:r>
              <a:rPr lang="en-US" sz="2400" cap="none" dirty="0" err="1"/>
              <a:t>neuroretinal</a:t>
            </a:r>
            <a:r>
              <a:rPr lang="en-US" sz="2400" cap="none" dirty="0"/>
              <a:t> rim thickness, disc damage likelihood score(</a:t>
            </a:r>
            <a:r>
              <a:rPr lang="en-US" sz="2400" cap="none" dirty="0" err="1"/>
              <a:t>ddls</a:t>
            </a:r>
            <a:r>
              <a:rPr lang="en-US" sz="2400" cap="none" dirty="0"/>
              <a:t>) and to look for violation of ISNT rule. </a:t>
            </a:r>
          </a:p>
          <a:p>
            <a:endParaRPr lang="en-US" dirty="0"/>
          </a:p>
        </p:txBody>
      </p:sp>
    </p:spTree>
    <p:extLst>
      <p:ext uri="{BB962C8B-B14F-4D97-AF65-F5344CB8AC3E}">
        <p14:creationId xmlns:p14="http://schemas.microsoft.com/office/powerpoint/2010/main" val="193110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80EDA5F9-1FA5-4BC4-BCA6-24637DAED89D}"/>
              </a:ext>
            </a:extLst>
          </p:cNvPr>
          <p:cNvPicPr>
            <a:picLocks noGrp="1" noChangeAspect="1"/>
          </p:cNvPicPr>
          <p:nvPr>
            <p:ph idx="1"/>
          </p:nvPr>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b="6103"/>
          <a:stretch/>
        </p:blipFill>
        <p:spPr>
          <a:xfrm>
            <a:off x="1342102" y="1644445"/>
            <a:ext cx="9188246" cy="3569109"/>
          </a:xfrm>
        </p:spPr>
      </p:pic>
    </p:spTree>
    <p:extLst>
      <p:ext uri="{BB962C8B-B14F-4D97-AF65-F5344CB8AC3E}">
        <p14:creationId xmlns:p14="http://schemas.microsoft.com/office/powerpoint/2010/main" val="3401781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3787F-6FF3-4190-9A83-6A654D17A077}"/>
              </a:ext>
            </a:extLst>
          </p:cNvPr>
          <p:cNvSpPr>
            <a:spLocks noGrp="1"/>
          </p:cNvSpPr>
          <p:nvPr>
            <p:ph type="title"/>
          </p:nvPr>
        </p:nvSpPr>
        <p:spPr/>
        <p:txBody>
          <a:bodyPr>
            <a:normAutofit/>
          </a:bodyPr>
          <a:lstStyle/>
          <a:p>
            <a:r>
              <a:rPr lang="en-US" sz="4400" b="1" dirty="0">
                <a:solidFill>
                  <a:schemeClr val="accent2"/>
                </a:solidFill>
                <a:latin typeface="Calibri" panose="020F0502020204030204" pitchFamily="34" charset="0"/>
                <a:cs typeface="Calibri" panose="020F0502020204030204" pitchFamily="34" charset="0"/>
              </a:rPr>
              <a:t>Learning objectives </a:t>
            </a:r>
            <a:endParaRPr lang="en-US" sz="4400" b="1" dirty="0"/>
          </a:p>
        </p:txBody>
      </p:sp>
      <p:sp>
        <p:nvSpPr>
          <p:cNvPr id="3" name="Content Placeholder 2">
            <a:extLst>
              <a:ext uri="{FF2B5EF4-FFF2-40B4-BE49-F238E27FC236}">
                <a16:creationId xmlns:a16="http://schemas.microsoft.com/office/drawing/2014/main" id="{9AC4246C-56A1-4464-90E1-ADFE2D84129F}"/>
              </a:ext>
            </a:extLst>
          </p:cNvPr>
          <p:cNvSpPr>
            <a:spLocks noGrp="1"/>
          </p:cNvSpPr>
          <p:nvPr>
            <p:ph idx="1"/>
          </p:nvPr>
        </p:nvSpPr>
        <p:spPr>
          <a:xfrm>
            <a:off x="913775" y="2367092"/>
            <a:ext cx="10364452" cy="4135307"/>
          </a:xfrm>
        </p:spPr>
        <p:txBody>
          <a:bodyPr/>
          <a:lstStyle/>
          <a:p>
            <a:pPr marL="0" indent="0">
              <a:buNone/>
            </a:pPr>
            <a:r>
              <a:rPr lang="en-US" sz="2800" cap="none" dirty="0">
                <a:latin typeface="Calibri" panose="020F0502020204030204" pitchFamily="34" charset="0"/>
                <a:cs typeface="Calibri" panose="020F0502020204030204" pitchFamily="34" charset="0"/>
              </a:rPr>
              <a:t>At the end of one hour large group interactive session (LGIS) using the PowerPoint , fourth year medical student should be able to </a:t>
            </a:r>
          </a:p>
          <a:p>
            <a:pPr>
              <a:buFont typeface="Wingdings" panose="05000000000000000000" pitchFamily="2" charset="2"/>
              <a:buChar char="ü"/>
            </a:pPr>
            <a:r>
              <a:rPr lang="en-US" sz="2800" cap="none" dirty="0">
                <a:latin typeface="Calibri" panose="020F0502020204030204" pitchFamily="34" charset="0"/>
                <a:cs typeface="Calibri" panose="020F0502020204030204" pitchFamily="34" charset="0"/>
              </a:rPr>
              <a:t>Define secondary glaucoma?</a:t>
            </a:r>
          </a:p>
          <a:p>
            <a:pPr>
              <a:buFont typeface="Wingdings" panose="05000000000000000000" pitchFamily="2" charset="2"/>
              <a:buChar char="ü"/>
            </a:pPr>
            <a:r>
              <a:rPr lang="en-US" sz="2800" cap="none" dirty="0">
                <a:latin typeface="Calibri" panose="020F0502020204030204" pitchFamily="34" charset="0"/>
                <a:cs typeface="Calibri" panose="020F0502020204030204" pitchFamily="34" charset="0"/>
              </a:rPr>
              <a:t>Enumerate different types of secondary glaucoma?</a:t>
            </a:r>
          </a:p>
          <a:p>
            <a:pPr>
              <a:buFont typeface="Wingdings" panose="05000000000000000000" pitchFamily="2" charset="2"/>
              <a:buChar char="ü"/>
            </a:pPr>
            <a:r>
              <a:rPr lang="en-US" sz="2800" cap="none" dirty="0">
                <a:latin typeface="Calibri" panose="020F0502020204030204" pitchFamily="34" charset="0"/>
                <a:cs typeface="Calibri" panose="020F0502020204030204" pitchFamily="34" charset="0"/>
              </a:rPr>
              <a:t>Describe clinical features and treatment options of different types of secondary glaucoma?</a:t>
            </a:r>
          </a:p>
          <a:p>
            <a:pPr marL="0" indent="0">
              <a:buNone/>
            </a:pPr>
            <a:endParaRPr lang="en-US" sz="2800" cap="none"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347223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BF38A80-5761-4EEB-852D-7050864331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8685" y="804519"/>
            <a:ext cx="9274629" cy="5617028"/>
          </a:xfrm>
        </p:spPr>
      </p:pic>
      <p:sp>
        <p:nvSpPr>
          <p:cNvPr id="3" name="TextBox 2">
            <a:extLst>
              <a:ext uri="{FF2B5EF4-FFF2-40B4-BE49-F238E27FC236}">
                <a16:creationId xmlns:a16="http://schemas.microsoft.com/office/drawing/2014/main" id="{EA042990-5B06-470E-81FA-9520EA4EBBBC}"/>
              </a:ext>
            </a:extLst>
          </p:cNvPr>
          <p:cNvSpPr txBox="1"/>
          <p:nvPr/>
        </p:nvSpPr>
        <p:spPr>
          <a:xfrm>
            <a:off x="8727974" y="5822648"/>
            <a:ext cx="4312331" cy="461665"/>
          </a:xfrm>
          <a:prstGeom prst="rect">
            <a:avLst/>
          </a:prstGeom>
          <a:noFill/>
        </p:spPr>
        <p:txBody>
          <a:bodyPr wrap="square" rtlCol="0">
            <a:spAutoFit/>
          </a:bodyPr>
          <a:lstStyle/>
          <a:p>
            <a:r>
              <a:rPr lang="en-US" sz="2400" b="1" dirty="0"/>
              <a:t>Horizontal integration</a:t>
            </a:r>
          </a:p>
        </p:txBody>
      </p:sp>
    </p:spTree>
    <p:extLst>
      <p:ext uri="{BB962C8B-B14F-4D97-AF65-F5344CB8AC3E}">
        <p14:creationId xmlns:p14="http://schemas.microsoft.com/office/powerpoint/2010/main" val="766654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9DCD69-7D95-423E-B9D6-FA5A62A28BF1}"/>
              </a:ext>
            </a:extLst>
          </p:cNvPr>
          <p:cNvSpPr>
            <a:spLocks noGrp="1"/>
          </p:cNvSpPr>
          <p:nvPr>
            <p:ph type="ctrTitle"/>
          </p:nvPr>
        </p:nvSpPr>
        <p:spPr/>
        <p:txBody>
          <a:bodyPr>
            <a:normAutofit/>
          </a:bodyPr>
          <a:lstStyle/>
          <a:p>
            <a:r>
              <a:rPr lang="en-US" sz="6000" b="1" dirty="0">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Secondary glaucoma</a:t>
            </a:r>
          </a:p>
        </p:txBody>
      </p:sp>
      <p:sp>
        <p:nvSpPr>
          <p:cNvPr id="3" name="TextBox 2">
            <a:extLst>
              <a:ext uri="{FF2B5EF4-FFF2-40B4-BE49-F238E27FC236}">
                <a16:creationId xmlns:a16="http://schemas.microsoft.com/office/drawing/2014/main" id="{4CB0D6EE-B4DF-4EFC-A468-2153502DB33E}"/>
              </a:ext>
            </a:extLst>
          </p:cNvPr>
          <p:cNvSpPr txBox="1"/>
          <p:nvPr/>
        </p:nvSpPr>
        <p:spPr>
          <a:xfrm>
            <a:off x="10035834" y="5557692"/>
            <a:ext cx="4312331" cy="461665"/>
          </a:xfrm>
          <a:prstGeom prst="rect">
            <a:avLst/>
          </a:prstGeom>
          <a:noFill/>
        </p:spPr>
        <p:txBody>
          <a:bodyPr wrap="square" rtlCol="0">
            <a:spAutoFit/>
          </a:bodyPr>
          <a:lstStyle/>
          <a:p>
            <a:r>
              <a:rPr lang="en-US" sz="2400" b="1" dirty="0"/>
              <a:t>Core subject</a:t>
            </a:r>
          </a:p>
        </p:txBody>
      </p:sp>
    </p:spTree>
    <p:extLst>
      <p:ext uri="{BB962C8B-B14F-4D97-AF65-F5344CB8AC3E}">
        <p14:creationId xmlns:p14="http://schemas.microsoft.com/office/powerpoint/2010/main" val="378902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C50C7-C4D1-4078-8E79-23E15687A5B9}"/>
              </a:ext>
            </a:extLst>
          </p:cNvPr>
          <p:cNvSpPr>
            <a:spLocks noGrp="1"/>
          </p:cNvSpPr>
          <p:nvPr>
            <p:ph type="title"/>
          </p:nvPr>
        </p:nvSpPr>
        <p:spPr/>
        <p:txBody>
          <a:bodyPr>
            <a:normAutofit/>
          </a:bodyPr>
          <a:lstStyle/>
          <a:p>
            <a:r>
              <a:rPr lang="en-US" sz="5400" b="1" cap="none" dirty="0">
                <a:solidFill>
                  <a:schemeClr val="accent2"/>
                </a:solidFill>
                <a:latin typeface="Calibri" panose="020F0502020204030204" pitchFamily="34" charset="0"/>
                <a:cs typeface="Calibri" panose="020F0502020204030204" pitchFamily="34" charset="0"/>
              </a:rPr>
              <a:t>Introduction</a:t>
            </a:r>
            <a:r>
              <a:rPr lang="en-US" sz="4400" b="1" cap="none" dirty="0">
                <a:solidFill>
                  <a:schemeClr val="accent2"/>
                </a:solidFill>
                <a:latin typeface="Calibri" panose="020F0502020204030204" pitchFamily="34" charset="0"/>
                <a:cs typeface="Calibri" panose="020F0502020204030204" pitchFamily="34" charset="0"/>
              </a:rPr>
              <a:t> </a:t>
            </a:r>
          </a:p>
        </p:txBody>
      </p:sp>
      <p:sp>
        <p:nvSpPr>
          <p:cNvPr id="3" name="Content Placeholder 2">
            <a:extLst>
              <a:ext uri="{FF2B5EF4-FFF2-40B4-BE49-F238E27FC236}">
                <a16:creationId xmlns:a16="http://schemas.microsoft.com/office/drawing/2014/main" id="{39F6F96F-D9BA-43E3-A4FE-B45C70C76A5A}"/>
              </a:ext>
            </a:extLst>
          </p:cNvPr>
          <p:cNvSpPr>
            <a:spLocks noGrp="1"/>
          </p:cNvSpPr>
          <p:nvPr>
            <p:ph idx="1"/>
          </p:nvPr>
        </p:nvSpPr>
        <p:spPr>
          <a:xfrm>
            <a:off x="913775" y="2367093"/>
            <a:ext cx="10364452" cy="3872390"/>
          </a:xfrm>
        </p:spPr>
        <p:txBody>
          <a:bodyPr>
            <a:normAutofit/>
          </a:bodyPr>
          <a:lstStyle/>
          <a:p>
            <a:pPr>
              <a:buFont typeface="Wingdings" panose="05000000000000000000" pitchFamily="2" charset="2"/>
              <a:buChar char="Ø"/>
            </a:pPr>
            <a:r>
              <a:rPr lang="en-US" sz="3200" cap="none" dirty="0">
                <a:latin typeface="Calibri" panose="020F0502020204030204" pitchFamily="34" charset="0"/>
                <a:cs typeface="Calibri" panose="020F0502020204030204" pitchFamily="34" charset="0"/>
              </a:rPr>
              <a:t>Any form of glaucoma in which there is </a:t>
            </a:r>
            <a:r>
              <a:rPr lang="en-US" sz="3200" b="1" cap="none" dirty="0">
                <a:latin typeface="Calibri" panose="020F0502020204030204" pitchFamily="34" charset="0"/>
                <a:cs typeface="Calibri" panose="020F0502020204030204" pitchFamily="34" charset="0"/>
              </a:rPr>
              <a:t>identifiable cause </a:t>
            </a:r>
            <a:r>
              <a:rPr lang="en-US" sz="3200" cap="none" dirty="0">
                <a:latin typeface="Calibri" panose="020F0502020204030204" pitchFamily="34" charset="0"/>
                <a:cs typeface="Calibri" panose="020F0502020204030204" pitchFamily="34" charset="0"/>
              </a:rPr>
              <a:t>of increased intraocular pressure pressure resulting in optic nerve damage and vision loss</a:t>
            </a:r>
          </a:p>
          <a:p>
            <a:pPr>
              <a:buFont typeface="Wingdings" panose="05000000000000000000" pitchFamily="2" charset="2"/>
              <a:buChar char="Ø"/>
            </a:pPr>
            <a:r>
              <a:rPr lang="en-US" sz="3200" cap="none" dirty="0">
                <a:latin typeface="Calibri" panose="020F0502020204030204" pitchFamily="34" charset="0"/>
                <a:cs typeface="Calibri" panose="020F0502020204030204" pitchFamily="34" charset="0"/>
              </a:rPr>
              <a:t>Can be open-angle or angle-closure type</a:t>
            </a:r>
          </a:p>
          <a:p>
            <a:pPr>
              <a:buFont typeface="Wingdings" panose="05000000000000000000" pitchFamily="2" charset="2"/>
              <a:buChar char="Ø"/>
            </a:pPr>
            <a:r>
              <a:rPr lang="en-US" sz="3200" cap="none" dirty="0">
                <a:latin typeface="Calibri" panose="020F0502020204030204" pitchFamily="34" charset="0"/>
                <a:cs typeface="Calibri" panose="020F0502020204030204" pitchFamily="34" charset="0"/>
              </a:rPr>
              <a:t>Can be unilateral or bilateral</a:t>
            </a:r>
          </a:p>
        </p:txBody>
      </p:sp>
    </p:spTree>
    <p:extLst>
      <p:ext uri="{BB962C8B-B14F-4D97-AF65-F5344CB8AC3E}">
        <p14:creationId xmlns:p14="http://schemas.microsoft.com/office/powerpoint/2010/main" val="2590757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AA6A7-E55E-4B9E-9124-27D649F419A4}"/>
              </a:ext>
            </a:extLst>
          </p:cNvPr>
          <p:cNvSpPr>
            <a:spLocks noGrp="1"/>
          </p:cNvSpPr>
          <p:nvPr>
            <p:ph type="title"/>
          </p:nvPr>
        </p:nvSpPr>
        <p:spPr/>
        <p:txBody>
          <a:bodyPr>
            <a:normAutofit/>
          </a:bodyPr>
          <a:lstStyle/>
          <a:p>
            <a:r>
              <a:rPr lang="en-US" sz="4800" b="1" cap="none" dirty="0">
                <a:solidFill>
                  <a:schemeClr val="accent2"/>
                </a:solidFill>
                <a:latin typeface="Calibri" panose="020F0502020204030204" pitchFamily="34" charset="0"/>
                <a:cs typeface="Calibri" panose="020F0502020204030204" pitchFamily="34" charset="0"/>
              </a:rPr>
              <a:t>Classification Of Secondary Glaucoma</a:t>
            </a:r>
          </a:p>
        </p:txBody>
      </p:sp>
      <p:sp>
        <p:nvSpPr>
          <p:cNvPr id="4" name="Content Placeholder 3">
            <a:extLst>
              <a:ext uri="{FF2B5EF4-FFF2-40B4-BE49-F238E27FC236}">
                <a16:creationId xmlns:a16="http://schemas.microsoft.com/office/drawing/2014/main" id="{64AB3C8A-AC57-40BE-9937-6696DB405C1B}"/>
              </a:ext>
            </a:extLst>
          </p:cNvPr>
          <p:cNvSpPr>
            <a:spLocks noGrp="1"/>
          </p:cNvSpPr>
          <p:nvPr>
            <p:ph sz="quarter" idx="13"/>
          </p:nvPr>
        </p:nvSpPr>
        <p:spPr>
          <a:xfrm>
            <a:off x="913774" y="2214694"/>
            <a:ext cx="5106026" cy="4476392"/>
          </a:xfrm>
        </p:spPr>
        <p:txBody>
          <a:bodyPr>
            <a:normAutofit fontScale="92500" lnSpcReduction="10000"/>
          </a:bodyPr>
          <a:lstStyle/>
          <a:p>
            <a:pPr marL="0" indent="0">
              <a:buNone/>
            </a:pPr>
            <a:r>
              <a:rPr lang="en-US" sz="3200" b="1" dirty="0"/>
              <a:t>  </a:t>
            </a:r>
            <a:r>
              <a:rPr lang="en-US" sz="3500" b="1" cap="none" dirty="0">
                <a:latin typeface="Calibri" panose="020F0502020204030204" pitchFamily="34" charset="0"/>
                <a:cs typeface="Calibri" panose="020F0502020204030204" pitchFamily="34" charset="0"/>
              </a:rPr>
              <a:t>Open Angle</a:t>
            </a:r>
            <a:endParaRPr lang="en-US" sz="3500" b="1" dirty="0">
              <a:latin typeface="Calibri" panose="020F0502020204030204" pitchFamily="34" charset="0"/>
              <a:cs typeface="Calibri" panose="020F0502020204030204" pitchFamily="34" charset="0"/>
            </a:endParaRPr>
          </a:p>
          <a:p>
            <a:pPr>
              <a:buFont typeface="Wingdings" panose="05000000000000000000" pitchFamily="2" charset="2"/>
              <a:buChar char="Ø"/>
            </a:pPr>
            <a:r>
              <a:rPr lang="en-US" sz="2600" cap="none" dirty="0">
                <a:latin typeface="Calibri" panose="020F0502020204030204" pitchFamily="34" charset="0"/>
                <a:cs typeface="Calibri" panose="020F0502020204030204" pitchFamily="34" charset="0"/>
              </a:rPr>
              <a:t>Pseudo exfoliation glaucoma</a:t>
            </a:r>
          </a:p>
          <a:p>
            <a:pPr>
              <a:buFont typeface="Wingdings" panose="05000000000000000000" pitchFamily="2" charset="2"/>
              <a:buChar char="Ø"/>
            </a:pPr>
            <a:r>
              <a:rPr lang="en-US" sz="2600" cap="none" dirty="0">
                <a:latin typeface="Calibri" panose="020F0502020204030204" pitchFamily="34" charset="0"/>
                <a:cs typeface="Calibri" panose="020F0502020204030204" pitchFamily="34" charset="0"/>
              </a:rPr>
              <a:t>Pigmentary glaucoma</a:t>
            </a:r>
          </a:p>
          <a:p>
            <a:pPr>
              <a:buFont typeface="Wingdings" panose="05000000000000000000" pitchFamily="2" charset="2"/>
              <a:buChar char="Ø"/>
            </a:pPr>
            <a:r>
              <a:rPr lang="en-US" sz="2600" cap="none" dirty="0">
                <a:latin typeface="Calibri" panose="020F0502020204030204" pitchFamily="34" charset="0"/>
                <a:cs typeface="Calibri" panose="020F0502020204030204" pitchFamily="34" charset="0"/>
              </a:rPr>
              <a:t>Neovascular glaucoma</a:t>
            </a:r>
          </a:p>
          <a:p>
            <a:pPr>
              <a:buFont typeface="Wingdings" panose="05000000000000000000" pitchFamily="2" charset="2"/>
              <a:buChar char="Ø"/>
            </a:pPr>
            <a:r>
              <a:rPr lang="en-US" sz="2600" cap="none" dirty="0">
                <a:latin typeface="Calibri" panose="020F0502020204030204" pitchFamily="34" charset="0"/>
                <a:cs typeface="Calibri" panose="020F0502020204030204" pitchFamily="34" charset="0"/>
              </a:rPr>
              <a:t>Phacolytic glaucoma</a:t>
            </a:r>
          </a:p>
          <a:p>
            <a:pPr>
              <a:buFont typeface="Wingdings" panose="05000000000000000000" pitchFamily="2" charset="2"/>
              <a:buChar char="Ø"/>
            </a:pPr>
            <a:r>
              <a:rPr lang="en-US" sz="2600" cap="none" dirty="0">
                <a:latin typeface="Calibri" panose="020F0502020204030204" pitchFamily="34" charset="0"/>
                <a:cs typeface="Calibri" panose="020F0502020204030204" pitchFamily="34" charset="0"/>
              </a:rPr>
              <a:t>Angle-recession glaucoma</a:t>
            </a:r>
          </a:p>
          <a:p>
            <a:pPr>
              <a:buFont typeface="Wingdings" panose="05000000000000000000" pitchFamily="2" charset="2"/>
              <a:buChar char="Ø"/>
            </a:pPr>
            <a:r>
              <a:rPr lang="en-US" sz="2600" cap="none" dirty="0">
                <a:latin typeface="Calibri" panose="020F0502020204030204" pitchFamily="34" charset="0"/>
                <a:cs typeface="Calibri" panose="020F0502020204030204" pitchFamily="34" charset="0"/>
              </a:rPr>
              <a:t>Glaucoma in acute anterior uveitis</a:t>
            </a:r>
          </a:p>
          <a:p>
            <a:pPr>
              <a:buFont typeface="Wingdings" panose="05000000000000000000" pitchFamily="2" charset="2"/>
              <a:buChar char="Ø"/>
            </a:pPr>
            <a:r>
              <a:rPr lang="en-US" sz="2600" cap="none" dirty="0">
                <a:latin typeface="Calibri" panose="020F0502020204030204" pitchFamily="34" charset="0"/>
                <a:cs typeface="Calibri" panose="020F0502020204030204" pitchFamily="34" charset="0"/>
              </a:rPr>
              <a:t>Steroid induced glaucoma</a:t>
            </a:r>
          </a:p>
          <a:p>
            <a:pPr>
              <a:buFont typeface="Wingdings" panose="05000000000000000000" pitchFamily="2" charset="2"/>
              <a:buChar char="Ø"/>
            </a:pPr>
            <a:endParaRPr lang="en-US" sz="2400" cap="none"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2CFB8AA7-5622-482B-892E-E2CCF7DCBFEA}"/>
              </a:ext>
            </a:extLst>
          </p:cNvPr>
          <p:cNvSpPr>
            <a:spLocks noGrp="1"/>
          </p:cNvSpPr>
          <p:nvPr>
            <p:ph sz="quarter" idx="14"/>
          </p:nvPr>
        </p:nvSpPr>
        <p:spPr>
          <a:xfrm>
            <a:off x="6172200" y="2367092"/>
            <a:ext cx="5105400" cy="3872391"/>
          </a:xfrm>
        </p:spPr>
        <p:txBody>
          <a:bodyPr>
            <a:normAutofit/>
          </a:bodyPr>
          <a:lstStyle/>
          <a:p>
            <a:pPr marL="0" indent="0">
              <a:buNone/>
            </a:pPr>
            <a:r>
              <a:rPr lang="en-US" sz="3200" b="1" dirty="0">
                <a:latin typeface="Calibri" panose="020F0502020204030204" pitchFamily="34" charset="0"/>
                <a:cs typeface="Calibri" panose="020F0502020204030204" pitchFamily="34" charset="0"/>
              </a:rPr>
              <a:t>  </a:t>
            </a:r>
            <a:r>
              <a:rPr lang="en-US" sz="3200" b="1" cap="none" dirty="0">
                <a:latin typeface="Calibri" panose="020F0502020204030204" pitchFamily="34" charset="0"/>
                <a:cs typeface="Calibri" panose="020F0502020204030204" pitchFamily="34" charset="0"/>
              </a:rPr>
              <a:t>Angle-closure</a:t>
            </a:r>
            <a:endParaRPr lang="en-US" sz="3200" b="1" dirty="0">
              <a:latin typeface="Calibri" panose="020F0502020204030204" pitchFamily="34" charset="0"/>
              <a:cs typeface="Calibri" panose="020F0502020204030204" pitchFamily="34" charset="0"/>
            </a:endParaRP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Phacomorphic glaucoma</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Advanced neovascular glaucoma</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Malignant glaucoma</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Inflammatory glaucoma</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Glaucoma associated with tumors</a:t>
            </a:r>
          </a:p>
          <a:p>
            <a:endParaRPr lang="en-US" dirty="0"/>
          </a:p>
        </p:txBody>
      </p:sp>
    </p:spTree>
    <p:extLst>
      <p:ext uri="{BB962C8B-B14F-4D97-AF65-F5344CB8AC3E}">
        <p14:creationId xmlns:p14="http://schemas.microsoft.com/office/powerpoint/2010/main" val="58159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1000"/>
                                        <p:tgtEl>
                                          <p:spTgt spid="4">
                                            <p:txEl>
                                              <p:pRg st="5" end="5"/>
                                            </p:txEl>
                                          </p:spTgt>
                                        </p:tgtEl>
                                      </p:cBhvr>
                                    </p:animEffect>
                                    <p:anim calcmode="lin" valueType="num">
                                      <p:cBhvr>
                                        <p:cTn id="3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1000"/>
                                        <p:tgtEl>
                                          <p:spTgt spid="4">
                                            <p:txEl>
                                              <p:pRg st="6" end="6"/>
                                            </p:txEl>
                                          </p:spTgt>
                                        </p:tgtEl>
                                      </p:cBhvr>
                                    </p:animEffect>
                                    <p:anim calcmode="lin" valueType="num">
                                      <p:cBhvr>
                                        <p:cTn id="4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Effect transition="in" filter="fade">
                                      <p:cBhvr>
                                        <p:cTn id="44" dur="1000"/>
                                        <p:tgtEl>
                                          <p:spTgt spid="4">
                                            <p:txEl>
                                              <p:pRg st="7" end="7"/>
                                            </p:txEl>
                                          </p:spTgt>
                                        </p:tgtEl>
                                      </p:cBhvr>
                                    </p:animEffect>
                                    <p:anim calcmode="lin" valueType="num">
                                      <p:cBhvr>
                                        <p:cTn id="45"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animEffect transition="in" filter="fade">
                                      <p:cBhvr>
                                        <p:cTn id="51" dur="1000"/>
                                        <p:tgtEl>
                                          <p:spTgt spid="5">
                                            <p:txEl>
                                              <p:pRg st="0" end="0"/>
                                            </p:txEl>
                                          </p:spTgt>
                                        </p:tgtEl>
                                      </p:cBhvr>
                                    </p:animEffect>
                                    <p:anim calcmode="lin" valueType="num">
                                      <p:cBhvr>
                                        <p:cTn id="5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5">
                                            <p:txEl>
                                              <p:pRg st="1" end="1"/>
                                            </p:txEl>
                                          </p:spTgt>
                                        </p:tgtEl>
                                        <p:attrNameLst>
                                          <p:attrName>style.visibility</p:attrName>
                                        </p:attrNameLst>
                                      </p:cBhvr>
                                      <p:to>
                                        <p:strVal val="visible"/>
                                      </p:to>
                                    </p:set>
                                    <p:animEffect transition="in" filter="fade">
                                      <p:cBhvr>
                                        <p:cTn id="58" dur="1000"/>
                                        <p:tgtEl>
                                          <p:spTgt spid="5">
                                            <p:txEl>
                                              <p:pRg st="1" end="1"/>
                                            </p:txEl>
                                          </p:spTgt>
                                        </p:tgtEl>
                                      </p:cBhvr>
                                    </p:animEffect>
                                    <p:anim calcmode="lin" valueType="num">
                                      <p:cBhvr>
                                        <p:cTn id="5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60" dur="1000" fill="hold"/>
                                        <p:tgtEl>
                                          <p:spTgt spid="5">
                                            <p:txEl>
                                              <p:pRg st="1" end="1"/>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5">
                                            <p:txEl>
                                              <p:pRg st="2" end="2"/>
                                            </p:txEl>
                                          </p:spTgt>
                                        </p:tgtEl>
                                        <p:attrNameLst>
                                          <p:attrName>style.visibility</p:attrName>
                                        </p:attrNameLst>
                                      </p:cBhvr>
                                      <p:to>
                                        <p:strVal val="visible"/>
                                      </p:to>
                                    </p:set>
                                    <p:animEffect transition="in" filter="fade">
                                      <p:cBhvr>
                                        <p:cTn id="63" dur="1000"/>
                                        <p:tgtEl>
                                          <p:spTgt spid="5">
                                            <p:txEl>
                                              <p:pRg st="2" end="2"/>
                                            </p:txEl>
                                          </p:spTgt>
                                        </p:tgtEl>
                                      </p:cBhvr>
                                    </p:animEffect>
                                    <p:anim calcmode="lin" valueType="num">
                                      <p:cBhvr>
                                        <p:cTn id="6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2" end="2"/>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5">
                                            <p:txEl>
                                              <p:pRg st="3" end="3"/>
                                            </p:txEl>
                                          </p:spTgt>
                                        </p:tgtEl>
                                        <p:attrNameLst>
                                          <p:attrName>style.visibility</p:attrName>
                                        </p:attrNameLst>
                                      </p:cBhvr>
                                      <p:to>
                                        <p:strVal val="visible"/>
                                      </p:to>
                                    </p:set>
                                    <p:animEffect transition="in" filter="fade">
                                      <p:cBhvr>
                                        <p:cTn id="68" dur="1000"/>
                                        <p:tgtEl>
                                          <p:spTgt spid="5">
                                            <p:txEl>
                                              <p:pRg st="3" end="3"/>
                                            </p:txEl>
                                          </p:spTgt>
                                        </p:tgtEl>
                                      </p:cBhvr>
                                    </p:animEffect>
                                    <p:anim calcmode="lin" valueType="num">
                                      <p:cBhvr>
                                        <p:cTn id="6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
                                            <p:txEl>
                                              <p:pRg st="3" end="3"/>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5">
                                            <p:txEl>
                                              <p:pRg st="4" end="4"/>
                                            </p:txEl>
                                          </p:spTgt>
                                        </p:tgtEl>
                                        <p:attrNameLst>
                                          <p:attrName>style.visibility</p:attrName>
                                        </p:attrNameLst>
                                      </p:cBhvr>
                                      <p:to>
                                        <p:strVal val="visible"/>
                                      </p:to>
                                    </p:set>
                                    <p:animEffect transition="in" filter="fade">
                                      <p:cBhvr>
                                        <p:cTn id="73" dur="1000"/>
                                        <p:tgtEl>
                                          <p:spTgt spid="5">
                                            <p:txEl>
                                              <p:pRg st="4" end="4"/>
                                            </p:txEl>
                                          </p:spTgt>
                                        </p:tgtEl>
                                      </p:cBhvr>
                                    </p:animEffect>
                                    <p:anim calcmode="lin" valueType="num">
                                      <p:cBhvr>
                                        <p:cTn id="7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5">
                                            <p:txEl>
                                              <p:pRg st="4" end="4"/>
                                            </p:txEl>
                                          </p:spTgt>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5">
                                            <p:txEl>
                                              <p:pRg st="5" end="5"/>
                                            </p:txEl>
                                          </p:spTgt>
                                        </p:tgtEl>
                                        <p:attrNameLst>
                                          <p:attrName>style.visibility</p:attrName>
                                        </p:attrNameLst>
                                      </p:cBhvr>
                                      <p:to>
                                        <p:strVal val="visible"/>
                                      </p:to>
                                    </p:set>
                                    <p:animEffect transition="in" filter="fade">
                                      <p:cBhvr>
                                        <p:cTn id="78" dur="1000"/>
                                        <p:tgtEl>
                                          <p:spTgt spid="5">
                                            <p:txEl>
                                              <p:pRg st="5" end="5"/>
                                            </p:txEl>
                                          </p:spTgt>
                                        </p:tgtEl>
                                      </p:cBhvr>
                                    </p:animEffect>
                                    <p:anim calcmode="lin" valueType="num">
                                      <p:cBhvr>
                                        <p:cTn id="7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8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5D944-90B1-4482-8E09-3F866E58BA79}"/>
              </a:ext>
            </a:extLst>
          </p:cNvPr>
          <p:cNvSpPr>
            <a:spLocks noGrp="1"/>
          </p:cNvSpPr>
          <p:nvPr>
            <p:ph type="title"/>
          </p:nvPr>
        </p:nvSpPr>
        <p:spPr/>
        <p:txBody>
          <a:bodyPr>
            <a:normAutofit/>
          </a:bodyPr>
          <a:lstStyle/>
          <a:p>
            <a:r>
              <a:rPr lang="en-US" sz="4800" b="1" cap="none" dirty="0">
                <a:solidFill>
                  <a:schemeClr val="accent2"/>
                </a:solidFill>
                <a:latin typeface="Calibri" panose="020F0502020204030204" pitchFamily="34" charset="0"/>
                <a:cs typeface="Calibri" panose="020F0502020204030204" pitchFamily="34" charset="0"/>
              </a:rPr>
              <a:t>Pseudo-exfoliation Glaucoma</a:t>
            </a:r>
          </a:p>
        </p:txBody>
      </p:sp>
      <p:sp>
        <p:nvSpPr>
          <p:cNvPr id="3" name="Content Placeholder 2">
            <a:extLst>
              <a:ext uri="{FF2B5EF4-FFF2-40B4-BE49-F238E27FC236}">
                <a16:creationId xmlns:a16="http://schemas.microsoft.com/office/drawing/2014/main" id="{7FE99ADC-9D13-4E12-9B8C-69A503DD48CE}"/>
              </a:ext>
            </a:extLst>
          </p:cNvPr>
          <p:cNvSpPr>
            <a:spLocks noGrp="1"/>
          </p:cNvSpPr>
          <p:nvPr>
            <p:ph sz="quarter" idx="13"/>
          </p:nvPr>
        </p:nvSpPr>
        <p:spPr/>
        <p:txBody>
          <a:bodyPr>
            <a:normAutofit/>
          </a:bodyPr>
          <a:lstStyle/>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White fibrillary amyloid like material deposited on iris, anterior lens capsule and trabecular meshwork</a:t>
            </a:r>
          </a:p>
          <a:p>
            <a:pPr>
              <a:buFont typeface="Wingdings" panose="05000000000000000000" pitchFamily="2" charset="2"/>
              <a:buChar char="Ø"/>
            </a:pPr>
            <a:r>
              <a:rPr lang="en-US" sz="2400" cap="none" dirty="0">
                <a:latin typeface="Calibri" panose="020F0502020204030204" pitchFamily="34" charset="0"/>
                <a:cs typeface="Calibri" panose="020F0502020204030204" pitchFamily="34" charset="0"/>
              </a:rPr>
              <a:t>Dandruff like pseudo exfoliation deposits in angle on gonioscopy</a:t>
            </a:r>
          </a:p>
        </p:txBody>
      </p:sp>
      <p:pic>
        <p:nvPicPr>
          <p:cNvPr id="6" name="Content Placeholder 5">
            <a:extLst>
              <a:ext uri="{FF2B5EF4-FFF2-40B4-BE49-F238E27FC236}">
                <a16:creationId xmlns:a16="http://schemas.microsoft.com/office/drawing/2014/main" id="{711C27BA-CECD-48B3-ABE5-CA43CE91D48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7422836" y="4210861"/>
            <a:ext cx="2466975" cy="1847850"/>
          </a:xfrm>
        </p:spPr>
      </p:pic>
      <p:pic>
        <p:nvPicPr>
          <p:cNvPr id="8" name="Picture 7">
            <a:extLst>
              <a:ext uri="{FF2B5EF4-FFF2-40B4-BE49-F238E27FC236}">
                <a16:creationId xmlns:a16="http://schemas.microsoft.com/office/drawing/2014/main" id="{6EA595F3-ACD9-43B1-9504-287CDB268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2837" y="2050320"/>
            <a:ext cx="2466974" cy="2028825"/>
          </a:xfrm>
          <a:prstGeom prst="rect">
            <a:avLst/>
          </a:prstGeom>
        </p:spPr>
      </p:pic>
      <p:pic>
        <p:nvPicPr>
          <p:cNvPr id="11" name="Picture 10">
            <a:extLst>
              <a:ext uri="{FF2B5EF4-FFF2-40B4-BE49-F238E27FC236}">
                <a16:creationId xmlns:a16="http://schemas.microsoft.com/office/drawing/2014/main" id="{B988BE22-FCAC-4461-8706-35F9CA3AC107}"/>
              </a:ext>
            </a:extLst>
          </p:cNvPr>
          <p:cNvPicPr>
            <a:picLocks noChangeAspect="1"/>
          </p:cNvPicPr>
          <p:nvPr/>
        </p:nvPicPr>
        <p:blipFill rotWithShape="1">
          <a:blip r:embed="rId4">
            <a:extLst>
              <a:ext uri="{28A0092B-C50C-407E-A947-70E740481C1C}">
                <a14:useLocalDpi xmlns:a14="http://schemas.microsoft.com/office/drawing/2010/main" val="0"/>
              </a:ext>
            </a:extLst>
          </a:blip>
          <a:srcRect l="2722" t="21675" r="802" b="17858"/>
          <a:stretch/>
        </p:blipFill>
        <p:spPr>
          <a:xfrm>
            <a:off x="1335315" y="4956627"/>
            <a:ext cx="3744685" cy="1669143"/>
          </a:xfrm>
          <a:prstGeom prst="rect">
            <a:avLst/>
          </a:prstGeom>
        </p:spPr>
      </p:pic>
    </p:spTree>
    <p:extLst>
      <p:ext uri="{BB962C8B-B14F-4D97-AF65-F5344CB8AC3E}">
        <p14:creationId xmlns:p14="http://schemas.microsoft.com/office/powerpoint/2010/main" val="4767911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TM04033925[[fn=Droplet]]</Template>
  <TotalTime>449</TotalTime>
  <Words>1000</Words>
  <Application>Microsoft Office PowerPoint</Application>
  <PresentationFormat>Widescreen</PresentationFormat>
  <Paragraphs>156</Paragraphs>
  <Slides>33</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Claibri</vt:lpstr>
      <vt:lpstr>Times New Roman</vt:lpstr>
      <vt:lpstr>Tw Cen MT</vt:lpstr>
      <vt:lpstr>Wingdings</vt:lpstr>
      <vt:lpstr>Droplet</vt:lpstr>
      <vt:lpstr>PowerPoint Presentation</vt:lpstr>
      <vt:lpstr>GLAUCOMA</vt:lpstr>
      <vt:lpstr>Sequence of lecture:</vt:lpstr>
      <vt:lpstr>Learning objectives </vt:lpstr>
      <vt:lpstr>PowerPoint Presentation</vt:lpstr>
      <vt:lpstr>Secondary glaucoma</vt:lpstr>
      <vt:lpstr>Introduction </vt:lpstr>
      <vt:lpstr>Classification Of Secondary Glaucoma</vt:lpstr>
      <vt:lpstr>Pseudo-exfoliation Glaucoma</vt:lpstr>
      <vt:lpstr>Treatment </vt:lpstr>
      <vt:lpstr>Pigmentary Glaucoma</vt:lpstr>
      <vt:lpstr>Treatment</vt:lpstr>
      <vt:lpstr>Neovascular Glaucoma</vt:lpstr>
      <vt:lpstr>Treatment </vt:lpstr>
      <vt:lpstr>Phacolytic Glaucoma</vt:lpstr>
      <vt:lpstr>Treatment </vt:lpstr>
      <vt:lpstr>Angle Recession Glaucoma </vt:lpstr>
      <vt:lpstr>Treatment </vt:lpstr>
      <vt:lpstr>Steroid induced glaucoma</vt:lpstr>
      <vt:lpstr>Treatment </vt:lpstr>
      <vt:lpstr>Inflammatory Glaucoma (Open Angle)</vt:lpstr>
      <vt:lpstr>Inflammatory Glaucoma (Angle Closure)</vt:lpstr>
      <vt:lpstr>Treatment </vt:lpstr>
      <vt:lpstr>Phacomorphic Glaucoma</vt:lpstr>
      <vt:lpstr>Treatment</vt:lpstr>
      <vt:lpstr>Malignant Glaucoma</vt:lpstr>
      <vt:lpstr>Treatment</vt:lpstr>
      <vt:lpstr>Glaucoma Associated With Tumors</vt:lpstr>
      <vt:lpstr>EOLA( End Of Lecture Assessment)</vt:lpstr>
      <vt:lpstr>Research and recent advances</vt:lpstr>
      <vt:lpstr>BIOETHICS</vt:lpstr>
      <vt:lpstr>Role of Artificial intelligence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acer</cp:lastModifiedBy>
  <cp:revision>70</cp:revision>
  <dcterms:created xsi:type="dcterms:W3CDTF">2021-09-23T13:32:46Z</dcterms:created>
  <dcterms:modified xsi:type="dcterms:W3CDTF">2024-04-09T05:57:56Z</dcterms:modified>
</cp:coreProperties>
</file>