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84" r:id="rId3"/>
    <p:sldId id="285" r:id="rId4"/>
    <p:sldId id="286" r:id="rId5"/>
    <p:sldId id="27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7" r:id="rId30"/>
    <p:sldId id="288" r:id="rId31"/>
    <p:sldId id="289" r:id="rId32"/>
    <p:sldId id="280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/>
      <dgm:spPr/>
      <dgm:t>
        <a:bodyPr/>
        <a:lstStyle/>
        <a:p>
          <a:r>
            <a:rPr lang="en-US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 smtClean="0"/>
            <a:t>Gestational </a:t>
          </a:r>
          <a:r>
            <a:rPr lang="en-US" dirty="0" err="1" smtClean="0"/>
            <a:t>Trophoblastic</a:t>
          </a:r>
          <a:r>
            <a:rPr lang="en-US" dirty="0" smtClean="0"/>
            <a:t> Disease (core </a:t>
          </a:r>
          <a:r>
            <a:rPr lang="en-US" dirty="0"/>
            <a:t>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</a:t>
          </a:r>
          <a:r>
            <a:rPr lang="en-US" dirty="0" smtClean="0"/>
            <a:t>anatomy (horizontal </a:t>
          </a:r>
          <a:r>
            <a:rPr lang="en-US" dirty="0"/>
            <a:t>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/>
      <dgm:spPr/>
      <dgm:t>
        <a:bodyPr/>
        <a:lstStyle/>
        <a:p>
          <a:r>
            <a:rPr lang="en-US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/>
      <dgm:spPr/>
      <dgm:t>
        <a:bodyPr/>
        <a:lstStyle/>
        <a:p>
          <a:r>
            <a:rPr lang="en-US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/>
      <dgm:spPr/>
      <dgm:t>
        <a:bodyPr/>
        <a:lstStyle/>
        <a:p>
          <a:r>
            <a:rPr lang="en-US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564E1-4173-40D3-ACD3-E028172C1056}" type="presOf" srcId="{9725E4DE-0C5F-4A87-9D5C-CF8A730123F0}" destId="{89816B95-3D49-43B3-ACC7-9222A899A4C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97387021-6512-44D5-9304-1A903A618BE7}" type="presOf" srcId="{DCE0DCF6-2B67-4F03-9617-1ABD29F6E7B2}" destId="{7E0DE400-426E-4A61-8990-08CDE3586AB0}" srcOrd="0" destOrd="0" presId="urn:microsoft.com/office/officeart/2005/8/layout/vList2"/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31DFF483-315C-477B-8F43-582182B5457B}" type="presOf" srcId="{D506BA9B-B238-4101-A545-B8D1A3AAD73C}" destId="{F76DA1C1-BE28-49DF-88F6-675B4B24DC4C}" srcOrd="0" destOrd="0" presId="urn:microsoft.com/office/officeart/2005/8/layout/vList2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017638F8-E61E-432E-B426-9643DA380066}" type="presOf" srcId="{22E0F8DF-642B-49F6-9EF6-5095487F60E7}" destId="{4CA5F927-596E-4CBB-978C-C76D7B4D7297}" srcOrd="0" destOrd="0" presId="urn:microsoft.com/office/officeart/2005/8/layout/vList2"/>
    <dgm:cxn modelId="{CF20040E-AD53-4C0B-B1AF-6FE7754CB7D1}" type="presOf" srcId="{85CC4959-6099-43C8-96BF-591E15C27F5D}" destId="{40A2F7BC-2A19-43DE-9823-7B25D9F0B099}" srcOrd="0" destOrd="0" presId="urn:microsoft.com/office/officeart/2005/8/layout/vList2"/>
    <dgm:cxn modelId="{FC4975BB-1658-452F-9742-861B6E191B24}" type="presOf" srcId="{FC8138D8-B639-4573-A368-CE8116386537}" destId="{7007879B-F4AF-4541-9E04-BC2E3DE8A623}" srcOrd="0" destOrd="0" presId="urn:microsoft.com/office/officeart/2005/8/layout/vList2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CE6203D7-EC13-445D-ABAD-7EF28BE0AE61}" type="presOf" srcId="{15B8FD52-1CE9-410C-B84A-A2CBCC5E5EC0}" destId="{B6E438C8-B444-4975-B47C-DA2A839E5572}" srcOrd="0" destOrd="0" presId="urn:microsoft.com/office/officeart/2005/8/layout/vList2"/>
    <dgm:cxn modelId="{026BB328-22AE-4D1D-A5A9-8E04E26502CC}" type="presParOf" srcId="{7E0DE400-426E-4A61-8990-08CDE3586AB0}" destId="{40A2F7BC-2A19-43DE-9823-7B25D9F0B099}" srcOrd="0" destOrd="0" presId="urn:microsoft.com/office/officeart/2005/8/layout/vList2"/>
    <dgm:cxn modelId="{26D25C2D-C7DD-4225-921B-3DB571445A20}" type="presParOf" srcId="{7E0DE400-426E-4A61-8990-08CDE3586AB0}" destId="{4D8B9D6A-8D1D-48B4-9AAB-09CDC392E105}" srcOrd="1" destOrd="0" presId="urn:microsoft.com/office/officeart/2005/8/layout/vList2"/>
    <dgm:cxn modelId="{8E224B35-3406-4E10-80B2-41EE7580A94B}" type="presParOf" srcId="{7E0DE400-426E-4A61-8990-08CDE3586AB0}" destId="{F76DA1C1-BE28-49DF-88F6-675B4B24DC4C}" srcOrd="2" destOrd="0" presId="urn:microsoft.com/office/officeart/2005/8/layout/vList2"/>
    <dgm:cxn modelId="{B3B12201-CDB6-4109-A850-8891F1622E4C}" type="presParOf" srcId="{7E0DE400-426E-4A61-8990-08CDE3586AB0}" destId="{03EF787E-9CF8-4188-AC85-011D65AADE37}" srcOrd="3" destOrd="0" presId="urn:microsoft.com/office/officeart/2005/8/layout/vList2"/>
    <dgm:cxn modelId="{7A16DDF6-3F36-467D-B849-EF23AA6DA263}" type="presParOf" srcId="{7E0DE400-426E-4A61-8990-08CDE3586AB0}" destId="{4CA5F927-596E-4CBB-978C-C76D7B4D7297}" srcOrd="4" destOrd="0" presId="urn:microsoft.com/office/officeart/2005/8/layout/vList2"/>
    <dgm:cxn modelId="{AD79DF25-2FB4-4D31-9EC9-AC354964647F}" type="presParOf" srcId="{7E0DE400-426E-4A61-8990-08CDE3586AB0}" destId="{7CDD275A-52D8-406F-8C97-90525A1C31B8}" srcOrd="5" destOrd="0" presId="urn:microsoft.com/office/officeart/2005/8/layout/vList2"/>
    <dgm:cxn modelId="{7F18FFBC-4D50-4FEE-B81E-AC0C82549A10}" type="presParOf" srcId="{7E0DE400-426E-4A61-8990-08CDE3586AB0}" destId="{7007879B-F4AF-4541-9E04-BC2E3DE8A623}" srcOrd="6" destOrd="0" presId="urn:microsoft.com/office/officeart/2005/8/layout/vList2"/>
    <dgm:cxn modelId="{D2F594B5-3FD7-4055-8EDD-65E9CEE89258}" type="presParOf" srcId="{7E0DE400-426E-4A61-8990-08CDE3586AB0}" destId="{19615CA8-1F4A-44EE-BA01-6B9EDF9FDF08}" srcOrd="7" destOrd="0" presId="urn:microsoft.com/office/officeart/2005/8/layout/vList2"/>
    <dgm:cxn modelId="{A65BDA18-FB3E-464D-BE49-D122AECFD7A3}" type="presParOf" srcId="{7E0DE400-426E-4A61-8990-08CDE3586AB0}" destId="{B6E438C8-B444-4975-B47C-DA2A839E5572}" srcOrd="8" destOrd="0" presId="urn:microsoft.com/office/officeart/2005/8/layout/vList2"/>
    <dgm:cxn modelId="{B64CEF7B-466C-4E6A-B086-6105843C021E}" type="presParOf" srcId="{7E0DE400-426E-4A61-8990-08CDE3586AB0}" destId="{9235BB4F-8270-43D2-B655-8CB901B8BC6F}" srcOrd="9" destOrd="0" presId="urn:microsoft.com/office/officeart/2005/8/layout/vList2"/>
    <dgm:cxn modelId="{54969410-20BB-4B5E-B110-C8B3BE4B81BE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9763C-B19C-495F-94E4-163DF33754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1E9B51-E019-4B96-8818-E38F12452948}">
      <dgm:prSet/>
      <dgm:spPr/>
      <dgm:t>
        <a:bodyPr/>
        <a:lstStyle/>
        <a:p>
          <a:r>
            <a:rPr lang="en-US" dirty="0" smtClean="0"/>
            <a:t>Gestational </a:t>
          </a:r>
          <a:r>
            <a:rPr lang="en-US" dirty="0" err="1" smtClean="0"/>
            <a:t>Trophoblastic</a:t>
          </a:r>
          <a:r>
            <a:rPr lang="en-US" dirty="0" smtClean="0"/>
            <a:t> Disease is curable </a:t>
          </a:r>
          <a:endParaRPr lang="en-US" dirty="0"/>
        </a:p>
      </dgm:t>
    </dgm:pt>
    <dgm:pt modelId="{C1C64BD9-A1E7-4BFF-888B-25DFFC13C567}" type="parTrans" cxnId="{928679AB-09F1-480A-AE94-1166A668F5F3}">
      <dgm:prSet/>
      <dgm:spPr/>
      <dgm:t>
        <a:bodyPr/>
        <a:lstStyle/>
        <a:p>
          <a:endParaRPr lang="en-US"/>
        </a:p>
      </dgm:t>
    </dgm:pt>
    <dgm:pt modelId="{805863B7-24EB-4E90-AA57-8DE06A69AE81}" type="sibTrans" cxnId="{928679AB-09F1-480A-AE94-1166A668F5F3}">
      <dgm:prSet/>
      <dgm:spPr/>
      <dgm:t>
        <a:bodyPr/>
        <a:lstStyle/>
        <a:p>
          <a:endParaRPr lang="en-US"/>
        </a:p>
      </dgm:t>
    </dgm:pt>
    <dgm:pt modelId="{DE6E2F7F-73F2-4582-8E2E-460190AFAC25}">
      <dgm:prSet/>
      <dgm:spPr/>
      <dgm:t>
        <a:bodyPr/>
        <a:lstStyle/>
        <a:p>
          <a:r>
            <a:rPr lang="en-US" dirty="0" smtClean="0"/>
            <a:t>Follow up and early referral to oncology department is mandatory for good prognosis</a:t>
          </a:r>
          <a:endParaRPr lang="en-US" dirty="0"/>
        </a:p>
      </dgm:t>
    </dgm:pt>
    <dgm:pt modelId="{6CD5B6BE-3CC6-4AAC-9981-F4451D7C8AD8}" type="parTrans" cxnId="{6182123B-E28F-4D3F-8D28-BFEBF3B55D0B}">
      <dgm:prSet/>
      <dgm:spPr/>
      <dgm:t>
        <a:bodyPr/>
        <a:lstStyle/>
        <a:p>
          <a:endParaRPr lang="en-US"/>
        </a:p>
      </dgm:t>
    </dgm:pt>
    <dgm:pt modelId="{D5AE8C6C-37FB-4D99-A42F-7B499FA36444}" type="sibTrans" cxnId="{6182123B-E28F-4D3F-8D28-BFEBF3B55D0B}">
      <dgm:prSet/>
      <dgm:spPr/>
      <dgm:t>
        <a:bodyPr/>
        <a:lstStyle/>
        <a:p>
          <a:endParaRPr lang="en-US"/>
        </a:p>
      </dgm:t>
    </dgm:pt>
    <dgm:pt modelId="{A9D228D3-61B2-40D0-97E1-1C102A53DEA5}" type="pres">
      <dgm:prSet presAssocID="{2D59763C-B19C-495F-94E4-163DF33754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DA1F4-D408-450D-A683-AE6EE2FFDA42}" type="pres">
      <dgm:prSet presAssocID="{0E1E9B51-E019-4B96-8818-E38F124529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F8842-B0C6-4AD7-9DD5-6302AA9D44DD}" type="pres">
      <dgm:prSet presAssocID="{805863B7-24EB-4E90-AA57-8DE06A69AE81}" presName="spacer" presStyleCnt="0"/>
      <dgm:spPr/>
    </dgm:pt>
    <dgm:pt modelId="{4FFEB7DB-45D9-455C-AB04-35EF2BF9FF30}" type="pres">
      <dgm:prSet presAssocID="{DE6E2F7F-73F2-4582-8E2E-460190AFAC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679AB-09F1-480A-AE94-1166A668F5F3}" srcId="{2D59763C-B19C-495F-94E4-163DF3375467}" destId="{0E1E9B51-E019-4B96-8818-E38F12452948}" srcOrd="0" destOrd="0" parTransId="{C1C64BD9-A1E7-4BFF-888B-25DFFC13C567}" sibTransId="{805863B7-24EB-4E90-AA57-8DE06A69AE81}"/>
    <dgm:cxn modelId="{4CD2EDEA-5B11-4A1A-B70A-30EEF6244B9F}" type="presOf" srcId="{0E1E9B51-E019-4B96-8818-E38F12452948}" destId="{0F3DA1F4-D408-450D-A683-AE6EE2FFDA42}" srcOrd="0" destOrd="0" presId="urn:microsoft.com/office/officeart/2005/8/layout/vList2"/>
    <dgm:cxn modelId="{1C96759D-517B-40B8-A282-49799F8507C2}" type="presOf" srcId="{DE6E2F7F-73F2-4582-8E2E-460190AFAC25}" destId="{4FFEB7DB-45D9-455C-AB04-35EF2BF9FF30}" srcOrd="0" destOrd="0" presId="urn:microsoft.com/office/officeart/2005/8/layout/vList2"/>
    <dgm:cxn modelId="{6182123B-E28F-4D3F-8D28-BFEBF3B55D0B}" srcId="{2D59763C-B19C-495F-94E4-163DF3375467}" destId="{DE6E2F7F-73F2-4582-8E2E-460190AFAC25}" srcOrd="1" destOrd="0" parTransId="{6CD5B6BE-3CC6-4AAC-9981-F4451D7C8AD8}" sibTransId="{D5AE8C6C-37FB-4D99-A42F-7B499FA36444}"/>
    <dgm:cxn modelId="{B7553CD0-3561-428B-B385-3B60F2A8A683}" type="presOf" srcId="{2D59763C-B19C-495F-94E4-163DF3375467}" destId="{A9D228D3-61B2-40D0-97E1-1C102A53DEA5}" srcOrd="0" destOrd="0" presId="urn:microsoft.com/office/officeart/2005/8/layout/vList2"/>
    <dgm:cxn modelId="{FC076D22-106E-4E5F-99B5-17907A7B7C0C}" type="presParOf" srcId="{A9D228D3-61B2-40D0-97E1-1C102A53DEA5}" destId="{0F3DA1F4-D408-450D-A683-AE6EE2FFDA42}" srcOrd="0" destOrd="0" presId="urn:microsoft.com/office/officeart/2005/8/layout/vList2"/>
    <dgm:cxn modelId="{C67B7291-9471-4EDA-AC07-0FB33AB08108}" type="presParOf" srcId="{A9D228D3-61B2-40D0-97E1-1C102A53DEA5}" destId="{AB0F8842-B0C6-4AD7-9DD5-6302AA9D44DD}" srcOrd="1" destOrd="0" presId="urn:microsoft.com/office/officeart/2005/8/layout/vList2"/>
    <dgm:cxn modelId="{3F63C20C-B562-4D6E-8775-7E0ADCFAAC42}" type="presParOf" srcId="{A9D228D3-61B2-40D0-97E1-1C102A53DEA5}" destId="{4FFEB7DB-45D9-455C-AB04-35EF2BF9FF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38792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Learning objectives</a:t>
          </a:r>
        </a:p>
      </dsp:txBody>
      <dsp:txXfrm>
        <a:off x="0" y="38792"/>
        <a:ext cx="5955658" cy="834228"/>
      </dsp:txXfrm>
    </dsp:sp>
    <dsp:sp modelId="{F76DA1C1-BE28-49DF-88F6-675B4B24DC4C}">
      <dsp:nvSpPr>
        <dsp:cNvPr id="0" name=""/>
        <dsp:cNvSpPr/>
      </dsp:nvSpPr>
      <dsp:spPr>
        <a:xfrm>
          <a:off x="0" y="933500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718792"/>
                <a:satOff val="4944"/>
                <a:lumOff val="549"/>
                <a:alphaOff val="0"/>
                <a:tint val="96000"/>
                <a:lumMod val="102000"/>
              </a:schemeClr>
            </a:gs>
            <a:gs pos="100000">
              <a:schemeClr val="accent2">
                <a:hueOff val="-718792"/>
                <a:satOff val="4944"/>
                <a:lumOff val="54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Gestational </a:t>
          </a:r>
          <a:r>
            <a:rPr lang="en-US" sz="2100" kern="1200" dirty="0" err="1" smtClean="0"/>
            <a:t>Trophoblastic</a:t>
          </a:r>
          <a:r>
            <a:rPr lang="en-US" sz="2100" kern="1200" dirty="0" smtClean="0"/>
            <a:t> Disease (core </a:t>
          </a:r>
          <a:r>
            <a:rPr lang="en-US" sz="2100" kern="1200" dirty="0"/>
            <a:t>concept = 70%)</a:t>
          </a:r>
        </a:p>
      </dsp:txBody>
      <dsp:txXfrm>
        <a:off x="0" y="933500"/>
        <a:ext cx="5955658" cy="834228"/>
      </dsp:txXfrm>
    </dsp:sp>
    <dsp:sp modelId="{4CA5F927-596E-4CBB-978C-C76D7B4D7297}">
      <dsp:nvSpPr>
        <dsp:cNvPr id="0" name=""/>
        <dsp:cNvSpPr/>
      </dsp:nvSpPr>
      <dsp:spPr>
        <a:xfrm>
          <a:off x="0" y="1828208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1437584"/>
                <a:satOff val="9889"/>
                <a:lumOff val="1098"/>
                <a:alphaOff val="0"/>
                <a:tint val="96000"/>
                <a:lumMod val="102000"/>
              </a:schemeClr>
            </a:gs>
            <a:gs pos="100000">
              <a:schemeClr val="accent2">
                <a:hueOff val="-1437584"/>
                <a:satOff val="9889"/>
                <a:lumOff val="109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Related </a:t>
          </a:r>
          <a:r>
            <a:rPr lang="en-US" sz="2100" kern="1200" dirty="0" smtClean="0"/>
            <a:t>anatomy (horizontal </a:t>
          </a:r>
          <a:r>
            <a:rPr lang="en-US" sz="2100" kern="1200" dirty="0"/>
            <a:t>integration 15%)</a:t>
          </a:r>
        </a:p>
      </dsp:txBody>
      <dsp:txXfrm>
        <a:off x="0" y="1828208"/>
        <a:ext cx="5955658" cy="834228"/>
      </dsp:txXfrm>
    </dsp:sp>
    <dsp:sp modelId="{7007879B-F4AF-4541-9E04-BC2E3DE8A623}">
      <dsp:nvSpPr>
        <dsp:cNvPr id="0" name=""/>
        <dsp:cNvSpPr/>
      </dsp:nvSpPr>
      <dsp:spPr>
        <a:xfrm>
          <a:off x="0" y="2722917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156377"/>
                <a:satOff val="14833"/>
                <a:lumOff val="1646"/>
                <a:alphaOff val="0"/>
                <a:tint val="96000"/>
                <a:lumMod val="102000"/>
              </a:schemeClr>
            </a:gs>
            <a:gs pos="100000">
              <a:schemeClr val="accent2">
                <a:hueOff val="-2156377"/>
                <a:satOff val="14833"/>
                <a:lumOff val="16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Related clinical findings (vertical integration – 10%)</a:t>
          </a:r>
        </a:p>
      </dsp:txBody>
      <dsp:txXfrm>
        <a:off x="0" y="2722917"/>
        <a:ext cx="5955658" cy="834228"/>
      </dsp:txXfrm>
    </dsp:sp>
    <dsp:sp modelId="{B6E438C8-B444-4975-B47C-DA2A839E5572}">
      <dsp:nvSpPr>
        <dsp:cNvPr id="0" name=""/>
        <dsp:cNvSpPr/>
      </dsp:nvSpPr>
      <dsp:spPr>
        <a:xfrm>
          <a:off x="0" y="3617625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2875169"/>
                <a:satOff val="19778"/>
                <a:lumOff val="2195"/>
                <a:alphaOff val="0"/>
                <a:tint val="96000"/>
                <a:lumMod val="102000"/>
              </a:schemeClr>
            </a:gs>
            <a:gs pos="100000">
              <a:schemeClr val="accent2">
                <a:hueOff val="-2875169"/>
                <a:satOff val="19778"/>
                <a:lumOff val="219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Research article related to topic (3%)</a:t>
          </a:r>
        </a:p>
      </dsp:txBody>
      <dsp:txXfrm>
        <a:off x="0" y="3617625"/>
        <a:ext cx="5955658" cy="834228"/>
      </dsp:txXfrm>
    </dsp:sp>
    <dsp:sp modelId="{89816B95-3D49-43B3-ACC7-9222A899A4C7}">
      <dsp:nvSpPr>
        <dsp:cNvPr id="0" name=""/>
        <dsp:cNvSpPr/>
      </dsp:nvSpPr>
      <dsp:spPr>
        <a:xfrm>
          <a:off x="0" y="4512333"/>
          <a:ext cx="5955658" cy="834228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Ethics (2%)</a:t>
          </a:r>
        </a:p>
      </dsp:txBody>
      <dsp:txXfrm>
        <a:off x="0" y="4512333"/>
        <a:ext cx="5955658" cy="8342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DA1F4-D408-450D-A683-AE6EE2FFDA42}">
      <dsp:nvSpPr>
        <dsp:cNvPr id="0" name=""/>
        <dsp:cNvSpPr/>
      </dsp:nvSpPr>
      <dsp:spPr>
        <a:xfrm>
          <a:off x="0" y="1764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Gestational </a:t>
          </a:r>
          <a:r>
            <a:rPr lang="en-US" sz="3700" kern="1200" dirty="0" err="1" smtClean="0"/>
            <a:t>Trophoblastic</a:t>
          </a:r>
          <a:r>
            <a:rPr lang="en-US" sz="3700" kern="1200" dirty="0" smtClean="0"/>
            <a:t> Disease is curable </a:t>
          </a:r>
          <a:endParaRPr lang="en-US" sz="3700" kern="1200" dirty="0"/>
        </a:p>
      </dsp:txBody>
      <dsp:txXfrm>
        <a:off x="0" y="17646"/>
        <a:ext cx="5955658" cy="2621750"/>
      </dsp:txXfrm>
    </dsp:sp>
    <dsp:sp modelId="{4FFEB7DB-45D9-455C-AB04-35EF2BF9FF30}">
      <dsp:nvSpPr>
        <dsp:cNvPr id="0" name=""/>
        <dsp:cNvSpPr/>
      </dsp:nvSpPr>
      <dsp:spPr>
        <a:xfrm>
          <a:off x="0" y="2745956"/>
          <a:ext cx="5955658" cy="2621750"/>
        </a:xfrm>
        <a:prstGeom prst="roundRect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Follow up and early referral to oncology department is mandatory for good prognosis</a:t>
          </a:r>
          <a:endParaRPr lang="en-US" sz="3700" kern="1200" dirty="0"/>
        </a:p>
      </dsp:txBody>
      <dsp:txXfrm>
        <a:off x="0" y="2745956"/>
        <a:ext cx="5955658" cy="262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08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6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5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16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06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09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13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7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03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2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273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9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0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8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5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01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52496-6AE3-4B43-A9CF-B172F6423C01}" type="datetimeFigureOut">
              <a:rPr lang="en-US" smtClean="0"/>
              <a:pPr/>
              <a:t>24-Aug-23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5B164-E44C-412B-BDA2-56FCAEA37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8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GESTATIONAL TROPHOBLASTIC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9637" y="3996267"/>
            <a:ext cx="7023386" cy="13885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Dr. </a:t>
            </a:r>
            <a:r>
              <a:rPr lang="en-US" dirty="0" err="1" smtClean="0">
                <a:solidFill>
                  <a:srgbClr val="0070C0"/>
                </a:solidFill>
              </a:rPr>
              <a:t>Maliha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Sadaf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Gynae unit   II</a:t>
            </a:r>
          </a:p>
          <a:p>
            <a:r>
              <a:rPr lang="en-US" dirty="0">
                <a:solidFill>
                  <a:srgbClr val="0070C0"/>
                </a:solidFill>
              </a:rPr>
              <a:t>Holy Family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36758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netics of gestational trophoblastic disease - ScienceDir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5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92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563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Gestational trophoblastic disease</a:t>
            </a:r>
            <a:br>
              <a:rPr lang="en-US" b="1" dirty="0"/>
            </a:br>
            <a:r>
              <a:rPr lang="en-US" b="1" dirty="0"/>
              <a:t>Risk factors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More common in women of Asian than non-Asian ethnicity</a:t>
            </a:r>
          </a:p>
          <a:p>
            <a:r>
              <a:rPr lang="en-US" dirty="0"/>
              <a:t>Advanced or very young maternal age</a:t>
            </a:r>
          </a:p>
          <a:p>
            <a:r>
              <a:rPr lang="en-US" dirty="0"/>
              <a:t>Previous molar pregnancy (risk of recurrence after one or two moles is 2% and 20% respectively; recurrence risk is not altered if there is a change in male partner)</a:t>
            </a:r>
          </a:p>
          <a:p>
            <a:r>
              <a:rPr lang="en-US" dirty="0"/>
              <a:t>Potential but low Increased risk of malignant transformation of CHM/PHM if using combined oral contraceptive pill while </a:t>
            </a:r>
            <a:r>
              <a:rPr lang="en-US" dirty="0" err="1"/>
              <a:t>hCG</a:t>
            </a:r>
            <a:r>
              <a:rPr lang="en-US" dirty="0"/>
              <a:t> levels remain elevated</a:t>
            </a:r>
          </a:p>
          <a:p>
            <a:r>
              <a:rPr lang="en-US" dirty="0"/>
              <a:t>Familial/sporadic clusters of </a:t>
            </a:r>
            <a:r>
              <a:rPr lang="en-US" dirty="0" err="1"/>
              <a:t>biparental</a:t>
            </a:r>
            <a:r>
              <a:rPr lang="en-US" dirty="0"/>
              <a:t> complete </a:t>
            </a:r>
            <a:r>
              <a:rPr lang="en-US" dirty="0" err="1"/>
              <a:t>hydatidiform</a:t>
            </a:r>
            <a:r>
              <a:rPr lang="en-US" dirty="0"/>
              <a:t> mole (autosomal recessive)</a:t>
            </a:r>
          </a:p>
        </p:txBody>
      </p:sp>
    </p:spTree>
    <p:extLst>
      <p:ext uri="{BB962C8B-B14F-4D97-AF65-F5344CB8AC3E}">
        <p14:creationId xmlns="" xmlns:p14="http://schemas.microsoft.com/office/powerpoint/2010/main" val="283937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364278726"/>
              </p:ext>
            </p:extLst>
          </p:nvPr>
        </p:nvGraphicFramePr>
        <p:xfrm>
          <a:off x="9236" y="9236"/>
          <a:ext cx="12192000" cy="6858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63586044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41594016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20614006"/>
                    </a:ext>
                  </a:extLst>
                </a:gridCol>
              </a:tblGrid>
              <a:tr h="571659">
                <a:tc>
                  <a:txBody>
                    <a:bodyPr/>
                    <a:lstStyle/>
                    <a:p>
                      <a:pPr algn="l" fontAlgn="ctr"/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dirty="0">
                          <a:effectLst/>
                        </a:rPr>
                        <a:t>Complete (CHM)+</a:t>
                      </a:r>
                    </a:p>
                    <a:p>
                      <a:pPr algn="l" fontAlgn="ctr"/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Partial (PHM)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9451" marR="29451" marT="14725" marB="14725"/>
                </a:tc>
                <a:extLst>
                  <a:ext uri="{0D108BD9-81ED-4DB2-BD59-A6C34878D82A}">
                    <a16:rowId xmlns="" xmlns:a16="http://schemas.microsoft.com/office/drawing/2014/main" val="1015927006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Origin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Monospermic</a:t>
                      </a:r>
                      <a:r>
                        <a:rPr lang="en-US" sz="1400" dirty="0">
                          <a:effectLst/>
                        </a:rPr>
                        <a:t> or </a:t>
                      </a:r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‘empty’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 err="1">
                          <a:effectLst/>
                        </a:rPr>
                        <a:t>Dispermic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fertilisation</a:t>
                      </a:r>
                      <a:r>
                        <a:rPr lang="en-US" sz="1400" dirty="0">
                          <a:effectLst/>
                        </a:rPr>
                        <a:t> of ovum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4239042498"/>
                  </a:ext>
                </a:extLst>
              </a:tr>
              <a:tr h="1128903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Karyotype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All diploid and of paternal origin</a:t>
                      </a: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Paternal and maternal origin</a:t>
                      </a:r>
                    </a:p>
                    <a:p>
                      <a:pPr fontAlgn="ctr"/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96303698"/>
                  </a:ext>
                </a:extLst>
              </a:tr>
              <a:tr h="435652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Prevalence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3 per 1000 pregnancies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2989295802"/>
                  </a:ext>
                </a:extLst>
              </a:tr>
              <a:tr h="629811"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Fetal tissue and fetal red blood cells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Absent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Present, fetus is abnormal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3155941029"/>
                  </a:ext>
                </a:extLst>
              </a:tr>
              <a:tr h="2281719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Histopathology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Diffuse villous hydrops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Diffuse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Macroscopically, the cystic villi have the appearance of ‘clusters of grapes’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Focal villous hydrops with scattered abnormally sized/scalloped villi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Focal trophoblast hyperplasia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Trophoblastic pseudoinclusions</a:t>
                      </a: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>Identifiable fetal tissues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2330626337"/>
                  </a:ext>
                </a:extLst>
              </a:tr>
              <a:tr h="905128"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Risk of requiring chemotherapy for persisting GTD/GTN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</a:rPr>
                        <a:t>15%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</a:rPr>
                        <a:t>0.5%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678" marR="30678" marT="30678" marB="30678" anchor="ctr"/>
                </a:tc>
                <a:extLst>
                  <a:ext uri="{0D108BD9-81ED-4DB2-BD59-A6C34878D82A}">
                    <a16:rowId xmlns="" xmlns:a16="http://schemas.microsoft.com/office/drawing/2014/main" val="125837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929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Macroscopic histopathology</a:t>
            </a:r>
            <a:br>
              <a:rPr lang="en-US" b="1" dirty="0"/>
            </a:br>
            <a:r>
              <a:rPr lang="en-US" b="1" dirty="0"/>
              <a:t>Complete mole</a:t>
            </a:r>
            <a:endParaRPr lang="en-US" dirty="0"/>
          </a:p>
        </p:txBody>
      </p:sp>
      <p:pic>
        <p:nvPicPr>
          <p:cNvPr id="3074" name="Picture 2" descr="Photo of complete m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27" y="2334491"/>
            <a:ext cx="6845300" cy="412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795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XY reported with irregular vaginal spotting at 10 weeks gestation, on evaluation you are suspecting molar pregnancy</a:t>
            </a:r>
          </a:p>
          <a:p>
            <a:r>
              <a:rPr lang="en-GB" dirty="0"/>
              <a:t>Enlist the clinical features that will help in diagnosis of GTD?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Enlist the investigations you will advise her</a:t>
            </a:r>
          </a:p>
        </p:txBody>
      </p:sp>
    </p:spTree>
    <p:extLst>
      <p:ext uri="{BB962C8B-B14F-4D97-AF65-F5344CB8AC3E}">
        <p14:creationId xmlns="" xmlns:p14="http://schemas.microsoft.com/office/powerpoint/2010/main" val="340122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presentation and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30401"/>
            <a:ext cx="10018713" cy="4927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Clinical features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Common presentation is vaginal bleeding in early pregnancy.</a:t>
            </a:r>
          </a:p>
          <a:p>
            <a:r>
              <a:rPr lang="en-US" dirty="0"/>
              <a:t>Uterus may be larger than dates</a:t>
            </a:r>
          </a:p>
          <a:p>
            <a:r>
              <a:rPr lang="en-US" dirty="0"/>
              <a:t>Hyperemesis gravidarum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323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AF0F4-5C4F-71CE-A90A-BDD4FB90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72835"/>
            <a:ext cx="10018713" cy="1163783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INVESTIGATIONS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DE1FF8-CE21-108E-26B8-85AC34D5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7965"/>
            <a:ext cx="10569145" cy="5140036"/>
          </a:xfrm>
        </p:spPr>
        <p:txBody>
          <a:bodyPr>
            <a:normAutofit/>
          </a:bodyPr>
          <a:lstStyle/>
          <a:p>
            <a:r>
              <a:rPr lang="en-US" dirty="0"/>
              <a:t>Full blood count, blood group and rhesus antibody serology</a:t>
            </a:r>
          </a:p>
          <a:p>
            <a:r>
              <a:rPr lang="en-US" dirty="0"/>
              <a:t>Serum human chorionic gonadotrophin (</a:t>
            </a:r>
            <a:r>
              <a:rPr lang="en-US" dirty="0" err="1"/>
              <a:t>hCG</a:t>
            </a:r>
            <a:r>
              <a:rPr lang="en-US" dirty="0"/>
              <a:t>) [</a:t>
            </a:r>
            <a:r>
              <a:rPr lang="en-US" dirty="0" err="1"/>
              <a:t>hCG</a:t>
            </a:r>
            <a:r>
              <a:rPr lang="en-US" dirty="0"/>
              <a:t> levels are often &gt; 100 000 </a:t>
            </a:r>
            <a:r>
              <a:rPr lang="en-US" dirty="0" err="1"/>
              <a:t>iu</a:t>
            </a:r>
            <a:r>
              <a:rPr lang="en-US" dirty="0"/>
              <a:t>/l with complete hydatidiform mole (CHM) but not partial hydatidiform mole (PHM)]</a:t>
            </a:r>
          </a:p>
          <a:p>
            <a:r>
              <a:rPr lang="en-US" dirty="0"/>
              <a:t>Pelvic ultrasound </a:t>
            </a:r>
            <a:r>
              <a:rPr lang="en-US" dirty="0" err="1"/>
              <a:t>e.g</a:t>
            </a:r>
            <a:r>
              <a:rPr lang="en-US" dirty="0"/>
              <a:t> snow storm appearance  and bilateral theca luteal cyst in CHM ,  focal cystic spaces within the placenta,</a:t>
            </a:r>
          </a:p>
          <a:p>
            <a:r>
              <a:rPr lang="en-US" dirty="0"/>
              <a:t>Histopathological analysis of products of conception (POC)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63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ultrasound of CHM </a:t>
            </a:r>
          </a:p>
        </p:txBody>
      </p:sp>
      <p:pic>
        <p:nvPicPr>
          <p:cNvPr id="4098" name="Picture 2" descr=" Pelvic ultrasound of CHM with characteristic vesicular pattern of multiple echoes (holes) within the placental mass (snowstorm appearance) and no fetu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82" y="2018146"/>
            <a:ext cx="8724900" cy="439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731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What is the treatment option for this patient ?</a:t>
            </a:r>
          </a:p>
        </p:txBody>
      </p:sp>
    </p:spTree>
    <p:extLst>
      <p:ext uri="{BB962C8B-B14F-4D97-AF65-F5344CB8AC3E}">
        <p14:creationId xmlns="" xmlns:p14="http://schemas.microsoft.com/office/powerpoint/2010/main" val="108947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Gestational trophoblastic disease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Surgical evacuation </a:t>
            </a:r>
          </a:p>
          <a:p>
            <a:pPr marL="0" indent="0">
              <a:buNone/>
            </a:pPr>
            <a:r>
              <a:rPr lang="en-US" dirty="0"/>
              <a:t>The preferred treatment for women with suspected molar pregnancy is surgical evacuation of the uterus using suction </a:t>
            </a:r>
            <a:r>
              <a:rPr lang="en-US" dirty="0" err="1"/>
              <a:t>currettage</a:t>
            </a:r>
            <a:r>
              <a:rPr lang="en-US" dirty="0"/>
              <a:t>. </a:t>
            </a:r>
          </a:p>
          <a:p>
            <a:r>
              <a:rPr lang="en-US" b="1" dirty="0"/>
              <a:t>Medical termination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possible, medical termination of molar pregnancies, including prostaglandin cervical preparations, should be avoided. This is due to the mainly theoretical risk of increasing trophoblastic </a:t>
            </a:r>
            <a:r>
              <a:rPr lang="en-US" dirty="0" err="1"/>
              <a:t>embolisation</a:t>
            </a:r>
            <a:r>
              <a:rPr lang="en-US" dirty="0"/>
              <a:t> by inducing uterine contractions.</a:t>
            </a:r>
          </a:p>
          <a:p>
            <a:pPr marL="0" indent="0">
              <a:buNone/>
            </a:pPr>
            <a:r>
              <a:rPr lang="en-US" dirty="0"/>
              <a:t>Oxytocic agents, if required, should ideally only be commenced after completing uterine evacuation.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8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9745"/>
            <a:ext cx="9613861" cy="4558146"/>
          </a:xfrm>
        </p:spPr>
        <p:txBody>
          <a:bodyPr/>
          <a:lstStyle/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Mission Statement</a:t>
            </a:r>
          </a:p>
          <a:p>
            <a:pPr marL="236538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 impart evidence-based research-oriented health professional education 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Best possible patient care</a:t>
            </a:r>
          </a:p>
          <a:p>
            <a:pPr marL="23653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Mutual respect, ethical practice of healthcare and social accountability.</a:t>
            </a: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Vision and Values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Highly recognized and accredited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centre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6538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73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Mrs</a:t>
            </a:r>
            <a:r>
              <a:rPr lang="en-US" dirty="0"/>
              <a:t> XY is diagnosed to have molar pregnancy , for which suction evacuation was done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Devise a follow up plan for her</a:t>
            </a:r>
          </a:p>
        </p:txBody>
      </p:sp>
    </p:spTree>
    <p:extLst>
      <p:ext uri="{BB962C8B-B14F-4D97-AF65-F5344CB8AC3E}">
        <p14:creationId xmlns="" xmlns:p14="http://schemas.microsoft.com/office/powerpoint/2010/main" val="26221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93455"/>
            <a:ext cx="10018713" cy="5043054"/>
          </a:xfrm>
        </p:spPr>
        <p:txBody>
          <a:bodyPr>
            <a:normAutofit/>
          </a:bodyPr>
          <a:lstStyle/>
          <a:p>
            <a:r>
              <a:rPr lang="en-US" dirty="0"/>
              <a:t>Follow up to detect persistent gestational trophoblastic disease (GTD) or GTN (invasive mole, </a:t>
            </a:r>
            <a:r>
              <a:rPr lang="en-US" dirty="0" err="1"/>
              <a:t>choriocarcinoma</a:t>
            </a:r>
            <a:r>
              <a:rPr lang="en-US" dirty="0"/>
              <a:t>, placental site trophoblastic </a:t>
            </a:r>
            <a:r>
              <a:rPr lang="en-US" dirty="0" err="1"/>
              <a:t>tumour</a:t>
            </a:r>
            <a:endParaRPr lang="en-US" dirty="0"/>
          </a:p>
          <a:p>
            <a:r>
              <a:rPr lang="en-US" dirty="0"/>
              <a:t>Avoid pregnancy during follow up period </a:t>
            </a:r>
          </a:p>
          <a:p>
            <a:r>
              <a:rPr lang="en-US" dirty="0"/>
              <a:t>Reliable contraception( avoid intrauterine device)</a:t>
            </a:r>
          </a:p>
          <a:p>
            <a:r>
              <a:rPr lang="en-US" dirty="0"/>
              <a:t>Two-weekly serum and urine samples until </a:t>
            </a:r>
            <a:r>
              <a:rPr lang="en-US" dirty="0" err="1"/>
              <a:t>hCG</a:t>
            </a:r>
            <a:r>
              <a:rPr lang="en-US" dirty="0"/>
              <a:t> concentrations are normal (non-elevated) range</a:t>
            </a:r>
          </a:p>
          <a:p>
            <a:r>
              <a:rPr lang="en-US" dirty="0"/>
              <a:t>Once HCG is </a:t>
            </a:r>
            <a:r>
              <a:rPr lang="en-US" dirty="0" err="1"/>
              <a:t>normalised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If this occurred ≤56 days after evacuation, measure urine concentrations monthly for 6 months from the date of evacuation</a:t>
            </a:r>
          </a:p>
          <a:p>
            <a:pPr lvl="1"/>
            <a:r>
              <a:rPr lang="en-US" b="1" dirty="0"/>
              <a:t>If this occurred &gt;56 days after evacuation, measure urine concentrations monthly for 6 months from the date </a:t>
            </a:r>
            <a:r>
              <a:rPr lang="en-US" b="1" dirty="0" err="1"/>
              <a:t>hCG</a:t>
            </a:r>
            <a:r>
              <a:rPr lang="en-US" b="1" dirty="0"/>
              <a:t> became normalized.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83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GTD/ GTN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85818"/>
            <a:ext cx="10018713" cy="48721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SYMPTOMS</a:t>
            </a:r>
            <a:r>
              <a:rPr lang="en-US" dirty="0"/>
              <a:t> </a:t>
            </a:r>
          </a:p>
          <a:p>
            <a:r>
              <a:rPr lang="en-US" b="1" dirty="0"/>
              <a:t>I</a:t>
            </a:r>
            <a:r>
              <a:rPr lang="en-US" b="1" dirty="0">
                <a:effectLst/>
              </a:rPr>
              <a:t>rregular bleeding following evacuation of a </a:t>
            </a:r>
            <a:r>
              <a:rPr lang="en-US" b="1" dirty="0" err="1">
                <a:effectLst/>
              </a:rPr>
              <a:t>hydatidiform</a:t>
            </a:r>
            <a:r>
              <a:rPr lang="en-US" b="1" dirty="0">
                <a:effectLst/>
              </a:rPr>
              <a:t> mole.</a:t>
            </a:r>
          </a:p>
          <a:p>
            <a:r>
              <a:rPr lang="en-US" b="1" dirty="0"/>
              <a:t>A</a:t>
            </a:r>
            <a:r>
              <a:rPr lang="en-US" b="1" dirty="0">
                <a:effectLst/>
              </a:rPr>
              <a:t>cute respiratory, abdominal or neurological symptoms after any pregnancy. For example:</a:t>
            </a:r>
          </a:p>
          <a:p>
            <a:pPr marL="0" indent="0">
              <a:buNone/>
            </a:pPr>
            <a:r>
              <a:rPr lang="en-US" b="1" dirty="0"/>
              <a:t>         P</a:t>
            </a:r>
            <a:r>
              <a:rPr lang="en-US" b="1" dirty="0">
                <a:effectLst/>
              </a:rPr>
              <a:t>ulmonary metastases: dyspnea, cough and chest pain</a:t>
            </a:r>
          </a:p>
          <a:p>
            <a:pPr marL="0" indent="0">
              <a:buNone/>
            </a:pPr>
            <a:r>
              <a:rPr lang="en-US" b="1" dirty="0"/>
              <a:t>         G</a:t>
            </a:r>
            <a:r>
              <a:rPr lang="en-US" b="1" dirty="0">
                <a:effectLst/>
              </a:rPr>
              <a:t>astrointestinal tract metastases: abdominal pain, hemoptysis, </a:t>
            </a:r>
            <a:r>
              <a:rPr lang="en-US" b="1" dirty="0" err="1">
                <a:effectLst/>
              </a:rPr>
              <a:t>malena</a:t>
            </a:r>
            <a:endParaRPr lang="en-US" b="1" dirty="0">
              <a:effectLst/>
            </a:endParaRPr>
          </a:p>
          <a:p>
            <a:pPr marL="0" indent="0">
              <a:buNone/>
            </a:pPr>
            <a:r>
              <a:rPr lang="en-US" b="1" dirty="0"/>
              <a:t>         B</a:t>
            </a:r>
            <a:r>
              <a:rPr lang="en-US" b="1" dirty="0">
                <a:effectLst/>
              </a:rPr>
              <a:t>rain metastases: evidence of increased intracranial pressure, intracerebral hemorrhage, 	headaches, seizures.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</a:rPr>
              <a:t>Signs suggestive of post-molar GTN include</a:t>
            </a:r>
            <a:r>
              <a:rPr lang="en-US" dirty="0">
                <a:effectLst/>
              </a:rPr>
              <a:t>:</a:t>
            </a:r>
          </a:p>
          <a:p>
            <a:r>
              <a:rPr lang="en-US" dirty="0"/>
              <a:t>A</a:t>
            </a:r>
            <a:r>
              <a:rPr lang="en-US" b="0" dirty="0">
                <a:effectLst/>
              </a:rPr>
              <a:t>n enlarged, irregular uterus</a:t>
            </a:r>
          </a:p>
          <a:p>
            <a:r>
              <a:rPr lang="en-US" dirty="0"/>
              <a:t>P</a:t>
            </a:r>
            <a:r>
              <a:rPr lang="en-US" b="0" dirty="0">
                <a:effectLst/>
              </a:rPr>
              <a:t>ersistent, bilateral ovarian enlargement</a:t>
            </a:r>
          </a:p>
          <a:p>
            <a:r>
              <a:rPr lang="en-US" dirty="0"/>
              <a:t>E</a:t>
            </a:r>
            <a:r>
              <a:rPr lang="en-US" b="0" dirty="0">
                <a:effectLst/>
              </a:rPr>
              <a:t>levated </a:t>
            </a:r>
            <a:r>
              <a:rPr lang="en-US" b="0" dirty="0" err="1">
                <a:effectLst/>
              </a:rPr>
              <a:t>hCG</a:t>
            </a:r>
            <a:r>
              <a:rPr lang="en-US" b="0" dirty="0">
                <a:effectLst/>
              </a:rPr>
              <a:t>.</a:t>
            </a:r>
          </a:p>
          <a:p>
            <a:r>
              <a:rPr lang="en-US" dirty="0"/>
              <a:t>Systemic involvement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43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Enlist indications of chemotherapy  for persistent gestational trophoblastic disease/ gestational trophoblastic neoplasia</a:t>
            </a:r>
          </a:p>
        </p:txBody>
      </p:sp>
    </p:spTree>
    <p:extLst>
      <p:ext uri="{BB962C8B-B14F-4D97-AF65-F5344CB8AC3E}">
        <p14:creationId xmlns="" xmlns:p14="http://schemas.microsoft.com/office/powerpoint/2010/main" val="28303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chemotherapy for GTD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Rising </a:t>
            </a:r>
            <a:r>
              <a:rPr lang="en-US" dirty="0" err="1"/>
              <a:t>hCG</a:t>
            </a:r>
            <a:r>
              <a:rPr lang="en-US" dirty="0"/>
              <a:t> concentration after evacuation </a:t>
            </a:r>
          </a:p>
          <a:p>
            <a:r>
              <a:rPr lang="en-US" dirty="0"/>
              <a:t>Histological diagnosis of </a:t>
            </a:r>
            <a:r>
              <a:rPr lang="en-US" dirty="0" err="1"/>
              <a:t>choriocarcinoma</a:t>
            </a:r>
            <a:endParaRPr lang="en-US" dirty="0"/>
          </a:p>
          <a:p>
            <a:r>
              <a:rPr lang="en-US" dirty="0"/>
              <a:t>Evidence of metastases in the brain, liver, gastrointestinal tract or lung (radiological opacities &gt;2 cm on chest radiograph)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220164"/>
            <a:ext cx="10515600" cy="568324"/>
          </a:xfrm>
        </p:spPr>
        <p:txBody>
          <a:bodyPr>
            <a:normAutofit/>
          </a:bodyPr>
          <a:lstStyle/>
          <a:p>
            <a:r>
              <a:rPr lang="en-US" sz="1800" dirty="0"/>
              <a:t>FIGO scoring system for GTN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4328737"/>
              </p:ext>
            </p:extLst>
          </p:nvPr>
        </p:nvGraphicFramePr>
        <p:xfrm>
          <a:off x="1764144" y="886261"/>
          <a:ext cx="10427855" cy="5884536"/>
        </p:xfrm>
        <a:graphic>
          <a:graphicData uri="http://schemas.openxmlformats.org/drawingml/2006/table">
            <a:tbl>
              <a:tblPr/>
              <a:tblGrid>
                <a:gridCol w="2085571">
                  <a:extLst>
                    <a:ext uri="{9D8B030D-6E8A-4147-A177-3AD203B41FA5}">
                      <a16:colId xmlns="" xmlns:a16="http://schemas.microsoft.com/office/drawing/2014/main" val="3967334821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1558507806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3940048270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1646151270"/>
                    </a:ext>
                  </a:extLst>
                </a:gridCol>
                <a:gridCol w="2085571">
                  <a:extLst>
                    <a:ext uri="{9D8B030D-6E8A-4147-A177-3AD203B41FA5}">
                      <a16:colId xmlns="" xmlns:a16="http://schemas.microsoft.com/office/drawing/2014/main" val="873180281"/>
                    </a:ext>
                  </a:extLst>
                </a:gridCol>
              </a:tblGrid>
              <a:tr h="3951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Parameter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effectLst/>
                        </a:rPr>
                        <a:t>FIGO prognostic score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1933961"/>
                  </a:ext>
                </a:extLst>
              </a:tr>
              <a:tr h="395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1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dirty="0">
                          <a:effectLst/>
                        </a:rPr>
                        <a:t>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777410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Age (years)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≥40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8087082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Antecedent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Mole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Abortion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Term pregnancy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8468361"/>
                  </a:ext>
                </a:extLst>
              </a:tr>
              <a:tr h="1094868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Interval (months) from index pregnancy to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&lt;4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4–&lt;﻿7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7–&lt;﻿13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&gt;13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9464380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Pretreatment hCG (IU/l)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&lt;10</a:t>
                      </a:r>
                      <a:r>
                        <a:rPr lang="en-US" sz="1600" b="1" baseline="30000">
                          <a:effectLst/>
                        </a:rPr>
                        <a:t>3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10</a:t>
                      </a:r>
                      <a:r>
                        <a:rPr lang="en-US" sz="1600" b="1" baseline="30000" dirty="0">
                          <a:effectLst/>
                        </a:rPr>
                        <a:t>3</a:t>
                      </a:r>
                      <a:r>
                        <a:rPr lang="en-US" sz="1600" b="1" dirty="0">
                          <a:effectLst/>
                        </a:rPr>
                        <a:t>–&lt;﻿10</a:t>
                      </a:r>
                      <a:r>
                        <a:rPr lang="en-US" sz="1600" b="1" baseline="30000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10</a:t>
                      </a:r>
                      <a:r>
                        <a:rPr lang="en-US" sz="1600" b="1" baseline="30000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–&lt;﻿10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&gt;10</a:t>
                      </a:r>
                      <a:r>
                        <a:rPr lang="en-US" sz="1600" b="1" baseline="30000">
                          <a:effectLst/>
                        </a:rPr>
                        <a:t>5</a:t>
                      </a:r>
                      <a:endParaRPr lang="en-US" sz="1600" b="1">
                        <a:effectLst/>
                      </a:endParaRP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0525185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Largest tumour size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&lt;﻿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3–&lt;﻿5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≥﻿5 cm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593089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Site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Lung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Spleen, kidney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Gastrointestinal tract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Brain, liver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8009666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Number of metastases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0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1–4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5–8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&gt;8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8056926"/>
                  </a:ext>
                </a:extLst>
              </a:tr>
              <a:tr h="660680"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Previous chemotherapy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–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Single drug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1" dirty="0">
                          <a:effectLst/>
                        </a:rPr>
                        <a:t>Two or more drugs</a:t>
                      </a:r>
                    </a:p>
                  </a:txBody>
                  <a:tcPr marL="60570" marR="60570" marT="60570" marB="60570" anchor="ctr">
                    <a:lnL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CE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536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793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Low-risk  (prognostic score ≤6)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 </a:t>
            </a:r>
            <a:r>
              <a:rPr lang="en-US" dirty="0"/>
              <a:t>monotherapy </a:t>
            </a:r>
            <a:r>
              <a:rPr lang="en-US" dirty="0" err="1"/>
              <a:t>e.g</a:t>
            </a:r>
            <a:r>
              <a:rPr lang="en-US" dirty="0"/>
              <a:t> Methotrexate  with </a:t>
            </a:r>
            <a:r>
              <a:rPr lang="en-US" dirty="0" err="1"/>
              <a:t>folinic</a:t>
            </a:r>
            <a:r>
              <a:rPr lang="en-US" dirty="0"/>
              <a:t> acid rescue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survival rate 100 %</a:t>
            </a:r>
          </a:p>
          <a:p>
            <a:r>
              <a:rPr lang="en-US" b="1" dirty="0"/>
              <a:t>High-risk high risk (prognostic score more than 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      </a:t>
            </a:r>
            <a:r>
              <a:rPr lang="en-US" dirty="0"/>
              <a:t>The etoposide, methotrexate, and </a:t>
            </a:r>
            <a:r>
              <a:rPr lang="en-US" dirty="0" err="1"/>
              <a:t>dactinomycin</a:t>
            </a:r>
            <a:r>
              <a:rPr lang="en-US" dirty="0"/>
              <a:t> (EMA)-cyclophosphamide and vincristine (CO) regimen is recommended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    5 year survival is 75 to 90 %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   The treatment causes reversible alopecia and is </a:t>
            </a:r>
            <a:r>
              <a:rPr lang="en-US" dirty="0" err="1"/>
              <a:t>myelosuppressive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3213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after chemotherapy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</a:t>
            </a:r>
            <a:r>
              <a:rPr lang="en-US" dirty="0" err="1"/>
              <a:t>hCG</a:t>
            </a:r>
            <a:r>
              <a:rPr lang="en-US" dirty="0"/>
              <a:t> follow up for 5 years </a:t>
            </a:r>
          </a:p>
          <a:p>
            <a:r>
              <a:rPr lang="en-US" dirty="0"/>
              <a:t>Patients are advised not to become pregnant until 12 months after completion of chemotherapy</a:t>
            </a:r>
          </a:p>
          <a:p>
            <a:r>
              <a:rPr lang="en-US" dirty="0"/>
              <a:t>N</a:t>
            </a:r>
            <a:r>
              <a:rPr lang="en-US" dirty="0">
                <a:effectLst/>
              </a:rPr>
              <a:t>either low- or high-risk treatment affects fertility or congenital abnormality rates in subsequent pregnancies.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045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40 years old P1 has reported to OPD at 14 weeks of pregnancy with complaints of irregular vaginal bleeding and excessive vomiting. On examination uterus id 18 week size.</a:t>
            </a:r>
          </a:p>
          <a:p>
            <a:r>
              <a:rPr lang="en-GB" dirty="0"/>
              <a:t>How will you investigate her?</a:t>
            </a:r>
          </a:p>
          <a:p>
            <a:r>
              <a:rPr lang="en-GB" dirty="0"/>
              <a:t>What are the treatment options if she is diagnosed as GTD?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8996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B0FA309-807F-4C17-98EF-A3BA7388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42A87B-CAE9-4F8F-B293-28388E45D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FA1749-B91A-40E7-AD01-0B9C9C6AF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7A934F-FFF7-4353-83D3-4EF66E93E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0676C8-6DE8-47DD-9A23-D42063A12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98B64-EECF-024D-7A57-B046264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CF99C-B9E1-5EB6-FB19-A158604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000" dirty="0" smtClean="0"/>
              <a:t>Gestational </a:t>
            </a:r>
            <a:r>
              <a:rPr lang="en-US" sz="2000" dirty="0" err="1" smtClean="0"/>
              <a:t>Trophoblastic</a:t>
            </a:r>
            <a:r>
              <a:rPr lang="en-US" sz="2000" dirty="0" smtClean="0"/>
              <a:t> Disease at Sultan </a:t>
            </a:r>
            <a:r>
              <a:rPr lang="en-US" sz="2000" dirty="0" err="1" smtClean="0"/>
              <a:t>Qaboos</a:t>
            </a:r>
            <a:r>
              <a:rPr lang="en-US" sz="2000" dirty="0" smtClean="0"/>
              <a:t> University Hospital: Prevalence, Risk Factors, Histological Features, </a:t>
            </a:r>
            <a:r>
              <a:rPr lang="en-US" sz="2000" dirty="0" err="1" smtClean="0"/>
              <a:t>Sonographic</a:t>
            </a:r>
            <a:r>
              <a:rPr lang="en-US" sz="2000" dirty="0" smtClean="0"/>
              <a:t> Findings and Outcomes. Oman Med J. 2019 May; 34(3): 202-204</a:t>
            </a:r>
            <a:endParaRPr lang="en-US" sz="2000" dirty="0"/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/>
              <a:t>Imaging in Gestational </a:t>
            </a:r>
            <a:r>
              <a:rPr lang="en-US" sz="2000" dirty="0" err="1" smtClean="0"/>
              <a:t>Trophoblastic</a:t>
            </a:r>
            <a:r>
              <a:rPr lang="en-US" sz="2000" dirty="0" smtClean="0"/>
              <a:t> Disease. 2019 Aug; 40(4): 332-349(</a:t>
            </a:r>
            <a:r>
              <a:rPr lang="en-US" sz="2000" dirty="0" err="1" smtClean="0"/>
              <a:t>PubMed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857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DBCB3D0-62EC-4D8A-A9E7-991AF662D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C758D7-9BCC-44AD-98FB-A68CA5267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890917F-0A64-4C0A-91F8-E4F6BE6A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8C8E05-3629-4B19-A965-0C926F9D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4F20B-3F79-4BBD-A9B8-33672B6A4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9897597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DBCB3D0-62EC-4D8A-A9E7-991AF662D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C758D7-9BCC-44AD-98FB-A68CA5267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90917F-0A64-4C0A-91F8-E4F6BE6A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38C8E05-3629-4B19-A965-0C926F9D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044F20B-3F79-4BBD-A9B8-33672B6A4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759C7-2465-BF0A-8EE2-C20A36C3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BIOMEDICAL ETHICS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693ACE5-5D33-F58D-49C1-2204CAD2D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4472021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340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98005-0CF8-B213-ABB7-56848401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1576E-295D-6CDA-207D-7DD10A22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747" y="1461654"/>
            <a:ext cx="10018713" cy="312420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Family Physicians </a:t>
            </a:r>
            <a:r>
              <a:rPr lang="en-US" dirty="0" smtClean="0"/>
              <a:t>should be educated about proper follow-up and referral of </a:t>
            </a:r>
            <a:r>
              <a:rPr lang="en-US" smtClean="0"/>
              <a:t>these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5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uld You Use a Thank You Slide to End Your PowerPoint Presentatio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8" y="0"/>
            <a:ext cx="1059833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9792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235B9C-A206-5301-9F81-7FF7C1A7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98" t="16995" r="4556" b="16749"/>
          <a:stretch/>
        </p:blipFill>
        <p:spPr>
          <a:xfrm>
            <a:off x="1773381" y="318655"/>
            <a:ext cx="10141528" cy="6012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92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xmlns="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xmlns="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xmlns="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600"/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xmlns="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651"/>
          <a:stretch/>
        </p:blipFill>
        <p:spPr>
          <a:xfrm>
            <a:off x="5342845" y="640080"/>
            <a:ext cx="6144485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2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41344"/>
            <a:ext cx="10018713" cy="4861873"/>
          </a:xfrm>
        </p:spPr>
        <p:txBody>
          <a:bodyPr>
            <a:normAutofit/>
          </a:bodyPr>
          <a:lstStyle/>
          <a:p>
            <a:r>
              <a:rPr lang="en-GB" dirty="0"/>
              <a:t>Classify gestational trophoblastic disease</a:t>
            </a:r>
          </a:p>
          <a:p>
            <a:r>
              <a:rPr lang="en-GB" dirty="0"/>
              <a:t>Identify clinical features of gestational trophoblastic disease</a:t>
            </a:r>
          </a:p>
          <a:p>
            <a:r>
              <a:rPr lang="en-GB" dirty="0"/>
              <a:t>Enlist investigations required to diagnose GTD</a:t>
            </a:r>
          </a:p>
          <a:p>
            <a:r>
              <a:rPr lang="en-GB" dirty="0"/>
              <a:t>Formulate a management plan including treatment for GTD and follow up plan after treatment.</a:t>
            </a:r>
          </a:p>
          <a:p>
            <a:r>
              <a:rPr lang="en-GB" dirty="0"/>
              <a:t>Identify features of gestational trophoblastic neoplasia during follow up after treatment for premalignant GTD</a:t>
            </a:r>
          </a:p>
          <a:p>
            <a:r>
              <a:rPr lang="en-GB" dirty="0"/>
              <a:t>Categorise patients requiring chemotherapy into low risk and high risk group</a:t>
            </a:r>
          </a:p>
          <a:p>
            <a:r>
              <a:rPr lang="en-GB" dirty="0"/>
              <a:t>Devise a follow up plan after chemotherapy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C13134-2F73-4E1D-D8A4-6553FFF518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7367" y="2982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530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Gestational trophoblastic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Gestational trophoblastic disease (GTD)</a:t>
            </a:r>
            <a:r>
              <a:rPr lang="en-US" dirty="0"/>
              <a:t> consists of a range of pregnancy-related disorders derived from disordered proliferation of the placental trophoblast. </a:t>
            </a:r>
          </a:p>
          <a:p>
            <a:r>
              <a:rPr lang="en-US" dirty="0"/>
              <a:t> GTD has distinctive morphological, histopathological and genetic characteristics that enable subdivision into benign and malignant GTD.</a:t>
            </a:r>
          </a:p>
        </p:txBody>
      </p:sp>
    </p:spTree>
    <p:extLst>
      <p:ext uri="{BB962C8B-B14F-4D97-AF65-F5344CB8AC3E}">
        <p14:creationId xmlns="" xmlns:p14="http://schemas.microsoft.com/office/powerpoint/2010/main" val="74711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8712" cy="3124200"/>
          </a:xfrm>
        </p:spPr>
        <p:txBody>
          <a:bodyPr/>
          <a:lstStyle/>
          <a:p>
            <a:r>
              <a:rPr lang="en-US" dirty="0"/>
              <a:t>How do you classify gestational trophoblastic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85356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Gestational trophoblastic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1.Premalignant disorders</a:t>
            </a:r>
            <a:r>
              <a:rPr lang="en-US" dirty="0"/>
              <a:t> </a:t>
            </a:r>
          </a:p>
          <a:p>
            <a:r>
              <a:rPr lang="en-US" dirty="0"/>
              <a:t>Complete </a:t>
            </a:r>
            <a:r>
              <a:rPr lang="en-US" dirty="0" err="1"/>
              <a:t>hydatidiform</a:t>
            </a:r>
            <a:r>
              <a:rPr lang="en-US" dirty="0"/>
              <a:t> mole.</a:t>
            </a:r>
          </a:p>
          <a:p>
            <a:r>
              <a:rPr lang="en-US" dirty="0"/>
              <a:t>Partial </a:t>
            </a:r>
            <a:r>
              <a:rPr lang="en-US" dirty="0" err="1"/>
              <a:t>hydatidiform</a:t>
            </a:r>
            <a:r>
              <a:rPr lang="en-US" dirty="0"/>
              <a:t> mole.</a:t>
            </a:r>
          </a:p>
          <a:p>
            <a:pPr marL="0" indent="0">
              <a:buNone/>
            </a:pPr>
            <a:r>
              <a:rPr lang="en-US" b="1" dirty="0"/>
              <a:t>2. Gestational trophoblastic neoplasia (GTN)</a:t>
            </a:r>
            <a:r>
              <a:rPr lang="en-US" dirty="0"/>
              <a:t> </a:t>
            </a:r>
          </a:p>
          <a:p>
            <a:r>
              <a:rPr lang="en-US" dirty="0"/>
              <a:t>Invasive mole</a:t>
            </a:r>
          </a:p>
          <a:p>
            <a:r>
              <a:rPr lang="en-US" dirty="0" err="1"/>
              <a:t>Choriocarcinoma</a:t>
            </a:r>
            <a:endParaRPr lang="en-US" dirty="0"/>
          </a:p>
          <a:p>
            <a:r>
              <a:rPr lang="en-US" dirty="0"/>
              <a:t>Placental-site trophoblastic </a:t>
            </a:r>
            <a:r>
              <a:rPr lang="en-US" dirty="0" err="1"/>
              <a:t>tumour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GTN can progress, invade, metastasize, and lead to death if left untreated.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7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4874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Gestational trophoblastic disease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Origin and genetics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abnormal pregnancy </a:t>
            </a:r>
            <a:r>
              <a:rPr lang="en-US" dirty="0" err="1"/>
              <a:t>characterised</a:t>
            </a:r>
            <a:r>
              <a:rPr lang="en-US" dirty="0"/>
              <a:t> by varying degrees of trophoblastic proliferation (both </a:t>
            </a:r>
            <a:r>
              <a:rPr lang="en-US" dirty="0" err="1"/>
              <a:t>cytotrophoblast</a:t>
            </a:r>
            <a:r>
              <a:rPr lang="en-US" dirty="0"/>
              <a:t> and </a:t>
            </a:r>
            <a:r>
              <a:rPr lang="en-US" dirty="0" err="1"/>
              <a:t>syncytiotrophoblast</a:t>
            </a:r>
            <a:r>
              <a:rPr lang="en-US" dirty="0"/>
              <a:t>) and vesicular swelling of placental villi (villous hydrops) associated with an absent or an abnormal fetus/embryo.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5093" y="2717862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Pathophysiology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90931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1619</TotalTime>
  <Words>1185</Words>
  <Application>Microsoft Office PowerPoint</Application>
  <PresentationFormat>Custom</PresentationFormat>
  <Paragraphs>212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Parallax</vt:lpstr>
      <vt:lpstr>GESTATIONAL TROPHOBLASTIC DISEASE</vt:lpstr>
      <vt:lpstr>University Motto, Vision, Values &amp; Goals</vt:lpstr>
      <vt:lpstr>SEQUENCE OF LGIS</vt:lpstr>
      <vt:lpstr>PROF UMER MODEL OF INTEGRATED LECTURE</vt:lpstr>
      <vt:lpstr>LEARNING OUTCOME</vt:lpstr>
      <vt:lpstr>Gestational trophoblastic disease </vt:lpstr>
      <vt:lpstr>Slide 7</vt:lpstr>
      <vt:lpstr>Gestational trophoblastic disease </vt:lpstr>
      <vt:lpstr> Gestational trophoblastic disease  Origin and genetics </vt:lpstr>
      <vt:lpstr>Slide 10</vt:lpstr>
      <vt:lpstr> Gestational trophoblastic disease Risk factors  </vt:lpstr>
      <vt:lpstr>Slide 12</vt:lpstr>
      <vt:lpstr>Macroscopic histopathology Complete mole</vt:lpstr>
      <vt:lpstr>CASE SCENARIO</vt:lpstr>
      <vt:lpstr>Clinical presentation and assessment </vt:lpstr>
      <vt:lpstr>INVESTIGATIONS </vt:lpstr>
      <vt:lpstr>Pelvic ultrasound of CHM </vt:lpstr>
      <vt:lpstr>Slide 18</vt:lpstr>
      <vt:lpstr> Gestational trophoblastic disease Treatment </vt:lpstr>
      <vt:lpstr>CASE SCENARIO</vt:lpstr>
      <vt:lpstr>Follow up </vt:lpstr>
      <vt:lpstr>Persistent GTD/ GTN</vt:lpstr>
      <vt:lpstr>Slide 23</vt:lpstr>
      <vt:lpstr>Indications for chemotherapy for GTD</vt:lpstr>
      <vt:lpstr>FIGO scoring system for GTN</vt:lpstr>
      <vt:lpstr>CHEMOTHERAPY </vt:lpstr>
      <vt:lpstr>Follow up after chemotherapy </vt:lpstr>
      <vt:lpstr>Case Scenario</vt:lpstr>
      <vt:lpstr>RESEARCH</vt:lpstr>
      <vt:lpstr>BIOMEDICAL ETHICS</vt:lpstr>
      <vt:lpstr>FAMILY MEDICINE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E-Mail Admin</dc:creator>
  <cp:lastModifiedBy>Asif Nawaz Malik</cp:lastModifiedBy>
  <cp:revision>33</cp:revision>
  <dcterms:created xsi:type="dcterms:W3CDTF">2020-08-19T01:45:24Z</dcterms:created>
  <dcterms:modified xsi:type="dcterms:W3CDTF">2023-08-24T15:02:33Z</dcterms:modified>
</cp:coreProperties>
</file>