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sldIdLst>
    <p:sldId id="256" r:id="rId2"/>
    <p:sldId id="324" r:id="rId3"/>
    <p:sldId id="325" r:id="rId4"/>
    <p:sldId id="284" r:id="rId5"/>
    <p:sldId id="285" r:id="rId6"/>
    <p:sldId id="27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83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9" r:id="rId30"/>
    <p:sldId id="287" r:id="rId31"/>
    <p:sldId id="288" r:id="rId32"/>
    <p:sldId id="289" r:id="rId33"/>
    <p:sldId id="280" r:id="rId34"/>
    <p:sldId id="28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E0DCF6-2B67-4F03-9617-1ABD29F6E7B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CC4959-6099-43C8-96BF-591E15C27F5D}">
      <dgm:prSet/>
      <dgm:spPr/>
      <dgm:t>
        <a:bodyPr/>
        <a:lstStyle/>
        <a:p>
          <a:r>
            <a:rPr lang="en-US" dirty="0"/>
            <a:t>Learning objectives</a:t>
          </a:r>
        </a:p>
      </dgm:t>
    </dgm:pt>
    <dgm:pt modelId="{08556C56-6B04-4F78-8E74-45710BFA2499}" type="parTrans" cxnId="{9F211710-AB9C-4442-8013-56E4100D2FFB}">
      <dgm:prSet/>
      <dgm:spPr/>
      <dgm:t>
        <a:bodyPr/>
        <a:lstStyle/>
        <a:p>
          <a:endParaRPr lang="en-US"/>
        </a:p>
      </dgm:t>
    </dgm:pt>
    <dgm:pt modelId="{9CB2B99B-F478-45E2-9C4E-714F99C8B048}" type="sibTrans" cxnId="{9F211710-AB9C-4442-8013-56E4100D2FFB}">
      <dgm:prSet/>
      <dgm:spPr/>
      <dgm:t>
        <a:bodyPr/>
        <a:lstStyle/>
        <a:p>
          <a:endParaRPr lang="en-US"/>
        </a:p>
      </dgm:t>
    </dgm:pt>
    <dgm:pt modelId="{D506BA9B-B238-4101-A545-B8D1A3AAD73C}">
      <dgm:prSet/>
      <dgm:spPr/>
      <dgm:t>
        <a:bodyPr/>
        <a:lstStyle/>
        <a:p>
          <a:r>
            <a:rPr lang="en-US" dirty="0"/>
            <a:t>Gestational </a:t>
          </a:r>
          <a:r>
            <a:rPr lang="en-US" dirty="0" err="1"/>
            <a:t>Trophoblastic</a:t>
          </a:r>
          <a:r>
            <a:rPr lang="en-US" dirty="0"/>
            <a:t> Disease (core concept = 70%)</a:t>
          </a:r>
        </a:p>
      </dgm:t>
    </dgm:pt>
    <dgm:pt modelId="{4242BCA2-C06C-4BA1-A09B-7CAC9C7AEC58}" type="parTrans" cxnId="{73B17656-3244-4A9A-9F97-89236CC19169}">
      <dgm:prSet/>
      <dgm:spPr/>
      <dgm:t>
        <a:bodyPr/>
        <a:lstStyle/>
        <a:p>
          <a:endParaRPr lang="en-US"/>
        </a:p>
      </dgm:t>
    </dgm:pt>
    <dgm:pt modelId="{1C3E2F74-97DA-4CC2-85DC-164EF48F38E1}" type="sibTrans" cxnId="{73B17656-3244-4A9A-9F97-89236CC19169}">
      <dgm:prSet/>
      <dgm:spPr/>
      <dgm:t>
        <a:bodyPr/>
        <a:lstStyle/>
        <a:p>
          <a:endParaRPr lang="en-US"/>
        </a:p>
      </dgm:t>
    </dgm:pt>
    <dgm:pt modelId="{22E0F8DF-642B-49F6-9EF6-5095487F60E7}">
      <dgm:prSet/>
      <dgm:spPr/>
      <dgm:t>
        <a:bodyPr/>
        <a:lstStyle/>
        <a:p>
          <a:r>
            <a:rPr lang="en-US" dirty="0"/>
            <a:t>Related anatomy (horizontal integration 15%)</a:t>
          </a:r>
        </a:p>
      </dgm:t>
    </dgm:pt>
    <dgm:pt modelId="{963BF282-CA82-4CA1-AF12-08164D1EAB3D}" type="parTrans" cxnId="{CCE9DE24-BED4-463E-BE7A-46570F9970DF}">
      <dgm:prSet/>
      <dgm:spPr/>
      <dgm:t>
        <a:bodyPr/>
        <a:lstStyle/>
        <a:p>
          <a:endParaRPr lang="en-US"/>
        </a:p>
      </dgm:t>
    </dgm:pt>
    <dgm:pt modelId="{2327A703-FAAA-4199-B145-1410D7742E31}" type="sibTrans" cxnId="{CCE9DE24-BED4-463E-BE7A-46570F9970DF}">
      <dgm:prSet/>
      <dgm:spPr/>
      <dgm:t>
        <a:bodyPr/>
        <a:lstStyle/>
        <a:p>
          <a:endParaRPr lang="en-US"/>
        </a:p>
      </dgm:t>
    </dgm:pt>
    <dgm:pt modelId="{FC8138D8-B639-4573-A368-CE8116386537}">
      <dgm:prSet/>
      <dgm:spPr/>
      <dgm:t>
        <a:bodyPr/>
        <a:lstStyle/>
        <a:p>
          <a:r>
            <a:rPr lang="en-US" dirty="0"/>
            <a:t>Related clinical findings (vertical integration – 10%)</a:t>
          </a:r>
        </a:p>
      </dgm:t>
    </dgm:pt>
    <dgm:pt modelId="{A7CBD70B-CD7C-4839-AAC7-4ADF7DCF1A2D}" type="parTrans" cxnId="{587927D1-75C0-47D9-8627-C5068A57D40A}">
      <dgm:prSet/>
      <dgm:spPr/>
      <dgm:t>
        <a:bodyPr/>
        <a:lstStyle/>
        <a:p>
          <a:endParaRPr lang="en-US"/>
        </a:p>
      </dgm:t>
    </dgm:pt>
    <dgm:pt modelId="{754F6C68-0673-46E2-AE5D-459913FA6225}" type="sibTrans" cxnId="{587927D1-75C0-47D9-8627-C5068A57D40A}">
      <dgm:prSet/>
      <dgm:spPr/>
      <dgm:t>
        <a:bodyPr/>
        <a:lstStyle/>
        <a:p>
          <a:endParaRPr lang="en-US"/>
        </a:p>
      </dgm:t>
    </dgm:pt>
    <dgm:pt modelId="{15B8FD52-1CE9-410C-B84A-A2CBCC5E5EC0}">
      <dgm:prSet/>
      <dgm:spPr/>
      <dgm:t>
        <a:bodyPr/>
        <a:lstStyle/>
        <a:p>
          <a:r>
            <a:rPr lang="en-US" dirty="0"/>
            <a:t>Research article related to topic (3%)</a:t>
          </a:r>
        </a:p>
      </dgm:t>
    </dgm:pt>
    <dgm:pt modelId="{6E3BF939-AB88-4110-824C-545956869395}" type="parTrans" cxnId="{E09C88D1-F814-4F0B-BAC2-AEA7796424B0}">
      <dgm:prSet/>
      <dgm:spPr/>
      <dgm:t>
        <a:bodyPr/>
        <a:lstStyle/>
        <a:p>
          <a:endParaRPr lang="en-US"/>
        </a:p>
      </dgm:t>
    </dgm:pt>
    <dgm:pt modelId="{31E09013-DC71-4026-9131-E1C4E57BA20A}" type="sibTrans" cxnId="{E09C88D1-F814-4F0B-BAC2-AEA7796424B0}">
      <dgm:prSet/>
      <dgm:spPr/>
      <dgm:t>
        <a:bodyPr/>
        <a:lstStyle/>
        <a:p>
          <a:endParaRPr lang="en-US"/>
        </a:p>
      </dgm:t>
    </dgm:pt>
    <dgm:pt modelId="{9725E4DE-0C5F-4A87-9D5C-CF8A730123F0}">
      <dgm:prSet/>
      <dgm:spPr/>
      <dgm:t>
        <a:bodyPr/>
        <a:lstStyle/>
        <a:p>
          <a:r>
            <a:rPr lang="en-US" dirty="0"/>
            <a:t>Ethics (2%)</a:t>
          </a:r>
        </a:p>
      </dgm:t>
    </dgm:pt>
    <dgm:pt modelId="{6CEBCFBD-9E61-4944-A7D5-2A707F9EFA07}" type="parTrans" cxnId="{7E6D1735-03D4-4968-AE37-FB9391A917F6}">
      <dgm:prSet/>
      <dgm:spPr/>
      <dgm:t>
        <a:bodyPr/>
        <a:lstStyle/>
        <a:p>
          <a:endParaRPr lang="en-US"/>
        </a:p>
      </dgm:t>
    </dgm:pt>
    <dgm:pt modelId="{567799BA-6AC0-4282-947C-45FDA12455BF}" type="sibTrans" cxnId="{7E6D1735-03D4-4968-AE37-FB9391A917F6}">
      <dgm:prSet/>
      <dgm:spPr/>
      <dgm:t>
        <a:bodyPr/>
        <a:lstStyle/>
        <a:p>
          <a:endParaRPr lang="en-US"/>
        </a:p>
      </dgm:t>
    </dgm:pt>
    <dgm:pt modelId="{7E0DE400-426E-4A61-8990-08CDE3586AB0}" type="pres">
      <dgm:prSet presAssocID="{DCE0DCF6-2B67-4F03-9617-1ABD29F6E7B2}" presName="linear" presStyleCnt="0">
        <dgm:presLayoutVars>
          <dgm:animLvl val="lvl"/>
          <dgm:resizeHandles val="exact"/>
        </dgm:presLayoutVars>
      </dgm:prSet>
      <dgm:spPr/>
    </dgm:pt>
    <dgm:pt modelId="{40A2F7BC-2A19-43DE-9823-7B25D9F0B099}" type="pres">
      <dgm:prSet presAssocID="{85CC4959-6099-43C8-96BF-591E15C27F5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D8B9D6A-8D1D-48B4-9AAB-09CDC392E105}" type="pres">
      <dgm:prSet presAssocID="{9CB2B99B-F478-45E2-9C4E-714F99C8B048}" presName="spacer" presStyleCnt="0"/>
      <dgm:spPr/>
    </dgm:pt>
    <dgm:pt modelId="{F76DA1C1-BE28-49DF-88F6-675B4B24DC4C}" type="pres">
      <dgm:prSet presAssocID="{D506BA9B-B238-4101-A545-B8D1A3AAD73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3EF787E-9CF8-4188-AC85-011D65AADE37}" type="pres">
      <dgm:prSet presAssocID="{1C3E2F74-97DA-4CC2-85DC-164EF48F38E1}" presName="spacer" presStyleCnt="0"/>
      <dgm:spPr/>
    </dgm:pt>
    <dgm:pt modelId="{4CA5F927-596E-4CBB-978C-C76D7B4D7297}" type="pres">
      <dgm:prSet presAssocID="{22E0F8DF-642B-49F6-9EF6-5095487F60E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CDD275A-52D8-406F-8C97-90525A1C31B8}" type="pres">
      <dgm:prSet presAssocID="{2327A703-FAAA-4199-B145-1410D7742E31}" presName="spacer" presStyleCnt="0"/>
      <dgm:spPr/>
    </dgm:pt>
    <dgm:pt modelId="{7007879B-F4AF-4541-9E04-BC2E3DE8A623}" type="pres">
      <dgm:prSet presAssocID="{FC8138D8-B639-4573-A368-CE811638653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9615CA8-1F4A-44EE-BA01-6B9EDF9FDF08}" type="pres">
      <dgm:prSet presAssocID="{754F6C68-0673-46E2-AE5D-459913FA6225}" presName="spacer" presStyleCnt="0"/>
      <dgm:spPr/>
    </dgm:pt>
    <dgm:pt modelId="{B6E438C8-B444-4975-B47C-DA2A839E5572}" type="pres">
      <dgm:prSet presAssocID="{15B8FD52-1CE9-410C-B84A-A2CBCC5E5EC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235BB4F-8270-43D2-B655-8CB901B8BC6F}" type="pres">
      <dgm:prSet presAssocID="{31E09013-DC71-4026-9131-E1C4E57BA20A}" presName="spacer" presStyleCnt="0"/>
      <dgm:spPr/>
    </dgm:pt>
    <dgm:pt modelId="{89816B95-3D49-43B3-ACC7-9222A899A4C7}" type="pres">
      <dgm:prSet presAssocID="{9725E4DE-0C5F-4A87-9D5C-CF8A730123F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F20040E-AD53-4C0B-B1AF-6FE7754CB7D1}" type="presOf" srcId="{85CC4959-6099-43C8-96BF-591E15C27F5D}" destId="{40A2F7BC-2A19-43DE-9823-7B25D9F0B099}" srcOrd="0" destOrd="0" presId="urn:microsoft.com/office/officeart/2005/8/layout/vList2"/>
    <dgm:cxn modelId="{9F211710-AB9C-4442-8013-56E4100D2FFB}" srcId="{DCE0DCF6-2B67-4F03-9617-1ABD29F6E7B2}" destId="{85CC4959-6099-43C8-96BF-591E15C27F5D}" srcOrd="0" destOrd="0" parTransId="{08556C56-6B04-4F78-8E74-45710BFA2499}" sibTransId="{9CB2B99B-F478-45E2-9C4E-714F99C8B048}"/>
    <dgm:cxn modelId="{97387021-6512-44D5-9304-1A903A618BE7}" type="presOf" srcId="{DCE0DCF6-2B67-4F03-9617-1ABD29F6E7B2}" destId="{7E0DE400-426E-4A61-8990-08CDE3586AB0}" srcOrd="0" destOrd="0" presId="urn:microsoft.com/office/officeart/2005/8/layout/vList2"/>
    <dgm:cxn modelId="{CCE9DE24-BED4-463E-BE7A-46570F9970DF}" srcId="{DCE0DCF6-2B67-4F03-9617-1ABD29F6E7B2}" destId="{22E0F8DF-642B-49F6-9EF6-5095487F60E7}" srcOrd="2" destOrd="0" parTransId="{963BF282-CA82-4CA1-AF12-08164D1EAB3D}" sibTransId="{2327A703-FAAA-4199-B145-1410D7742E31}"/>
    <dgm:cxn modelId="{7E6D1735-03D4-4968-AE37-FB9391A917F6}" srcId="{DCE0DCF6-2B67-4F03-9617-1ABD29F6E7B2}" destId="{9725E4DE-0C5F-4A87-9D5C-CF8A730123F0}" srcOrd="5" destOrd="0" parTransId="{6CEBCFBD-9E61-4944-A7D5-2A707F9EFA07}" sibTransId="{567799BA-6AC0-4282-947C-45FDA12455BF}"/>
    <dgm:cxn modelId="{73B17656-3244-4A9A-9F97-89236CC19169}" srcId="{DCE0DCF6-2B67-4F03-9617-1ABD29F6E7B2}" destId="{D506BA9B-B238-4101-A545-B8D1A3AAD73C}" srcOrd="1" destOrd="0" parTransId="{4242BCA2-C06C-4BA1-A09B-7CAC9C7AEC58}" sibTransId="{1C3E2F74-97DA-4CC2-85DC-164EF48F38E1}"/>
    <dgm:cxn modelId="{31DFF483-315C-477B-8F43-582182B5457B}" type="presOf" srcId="{D506BA9B-B238-4101-A545-B8D1A3AAD73C}" destId="{F76DA1C1-BE28-49DF-88F6-675B4B24DC4C}" srcOrd="0" destOrd="0" presId="urn:microsoft.com/office/officeart/2005/8/layout/vList2"/>
    <dgm:cxn modelId="{FC4975BB-1658-452F-9742-861B6E191B24}" type="presOf" srcId="{FC8138D8-B639-4573-A368-CE8116386537}" destId="{7007879B-F4AF-4541-9E04-BC2E3DE8A623}" srcOrd="0" destOrd="0" presId="urn:microsoft.com/office/officeart/2005/8/layout/vList2"/>
    <dgm:cxn modelId="{587927D1-75C0-47D9-8627-C5068A57D40A}" srcId="{DCE0DCF6-2B67-4F03-9617-1ABD29F6E7B2}" destId="{FC8138D8-B639-4573-A368-CE8116386537}" srcOrd="3" destOrd="0" parTransId="{A7CBD70B-CD7C-4839-AAC7-4ADF7DCF1A2D}" sibTransId="{754F6C68-0673-46E2-AE5D-459913FA6225}"/>
    <dgm:cxn modelId="{E09C88D1-F814-4F0B-BAC2-AEA7796424B0}" srcId="{DCE0DCF6-2B67-4F03-9617-1ABD29F6E7B2}" destId="{15B8FD52-1CE9-410C-B84A-A2CBCC5E5EC0}" srcOrd="4" destOrd="0" parTransId="{6E3BF939-AB88-4110-824C-545956869395}" sibTransId="{31E09013-DC71-4026-9131-E1C4E57BA20A}"/>
    <dgm:cxn modelId="{CE6203D7-EC13-445D-ABAD-7EF28BE0AE61}" type="presOf" srcId="{15B8FD52-1CE9-410C-B84A-A2CBCC5E5EC0}" destId="{B6E438C8-B444-4975-B47C-DA2A839E5572}" srcOrd="0" destOrd="0" presId="urn:microsoft.com/office/officeart/2005/8/layout/vList2"/>
    <dgm:cxn modelId="{3DA564E1-4173-40D3-ACD3-E028172C1056}" type="presOf" srcId="{9725E4DE-0C5F-4A87-9D5C-CF8A730123F0}" destId="{89816B95-3D49-43B3-ACC7-9222A899A4C7}" srcOrd="0" destOrd="0" presId="urn:microsoft.com/office/officeart/2005/8/layout/vList2"/>
    <dgm:cxn modelId="{017638F8-E61E-432E-B426-9643DA380066}" type="presOf" srcId="{22E0F8DF-642B-49F6-9EF6-5095487F60E7}" destId="{4CA5F927-596E-4CBB-978C-C76D7B4D7297}" srcOrd="0" destOrd="0" presId="urn:microsoft.com/office/officeart/2005/8/layout/vList2"/>
    <dgm:cxn modelId="{026BB328-22AE-4D1D-A5A9-8E04E26502CC}" type="presParOf" srcId="{7E0DE400-426E-4A61-8990-08CDE3586AB0}" destId="{40A2F7BC-2A19-43DE-9823-7B25D9F0B099}" srcOrd="0" destOrd="0" presId="urn:microsoft.com/office/officeart/2005/8/layout/vList2"/>
    <dgm:cxn modelId="{26D25C2D-C7DD-4225-921B-3DB571445A20}" type="presParOf" srcId="{7E0DE400-426E-4A61-8990-08CDE3586AB0}" destId="{4D8B9D6A-8D1D-48B4-9AAB-09CDC392E105}" srcOrd="1" destOrd="0" presId="urn:microsoft.com/office/officeart/2005/8/layout/vList2"/>
    <dgm:cxn modelId="{8E224B35-3406-4E10-80B2-41EE7580A94B}" type="presParOf" srcId="{7E0DE400-426E-4A61-8990-08CDE3586AB0}" destId="{F76DA1C1-BE28-49DF-88F6-675B4B24DC4C}" srcOrd="2" destOrd="0" presId="urn:microsoft.com/office/officeart/2005/8/layout/vList2"/>
    <dgm:cxn modelId="{B3B12201-CDB6-4109-A850-8891F1622E4C}" type="presParOf" srcId="{7E0DE400-426E-4A61-8990-08CDE3586AB0}" destId="{03EF787E-9CF8-4188-AC85-011D65AADE37}" srcOrd="3" destOrd="0" presId="urn:microsoft.com/office/officeart/2005/8/layout/vList2"/>
    <dgm:cxn modelId="{7A16DDF6-3F36-467D-B849-EF23AA6DA263}" type="presParOf" srcId="{7E0DE400-426E-4A61-8990-08CDE3586AB0}" destId="{4CA5F927-596E-4CBB-978C-C76D7B4D7297}" srcOrd="4" destOrd="0" presId="urn:microsoft.com/office/officeart/2005/8/layout/vList2"/>
    <dgm:cxn modelId="{AD79DF25-2FB4-4D31-9EC9-AC354964647F}" type="presParOf" srcId="{7E0DE400-426E-4A61-8990-08CDE3586AB0}" destId="{7CDD275A-52D8-406F-8C97-90525A1C31B8}" srcOrd="5" destOrd="0" presId="urn:microsoft.com/office/officeart/2005/8/layout/vList2"/>
    <dgm:cxn modelId="{7F18FFBC-4D50-4FEE-B81E-AC0C82549A10}" type="presParOf" srcId="{7E0DE400-426E-4A61-8990-08CDE3586AB0}" destId="{7007879B-F4AF-4541-9E04-BC2E3DE8A623}" srcOrd="6" destOrd="0" presId="urn:microsoft.com/office/officeart/2005/8/layout/vList2"/>
    <dgm:cxn modelId="{D2F594B5-3FD7-4055-8EDD-65E9CEE89258}" type="presParOf" srcId="{7E0DE400-426E-4A61-8990-08CDE3586AB0}" destId="{19615CA8-1F4A-44EE-BA01-6B9EDF9FDF08}" srcOrd="7" destOrd="0" presId="urn:microsoft.com/office/officeart/2005/8/layout/vList2"/>
    <dgm:cxn modelId="{A65BDA18-FB3E-464D-BE49-D122AECFD7A3}" type="presParOf" srcId="{7E0DE400-426E-4A61-8990-08CDE3586AB0}" destId="{B6E438C8-B444-4975-B47C-DA2A839E5572}" srcOrd="8" destOrd="0" presId="urn:microsoft.com/office/officeart/2005/8/layout/vList2"/>
    <dgm:cxn modelId="{B64CEF7B-466C-4E6A-B086-6105843C021E}" type="presParOf" srcId="{7E0DE400-426E-4A61-8990-08CDE3586AB0}" destId="{9235BB4F-8270-43D2-B655-8CB901B8BC6F}" srcOrd="9" destOrd="0" presId="urn:microsoft.com/office/officeart/2005/8/layout/vList2"/>
    <dgm:cxn modelId="{54969410-20BB-4B5E-B110-C8B3BE4B81BE}" type="presParOf" srcId="{7E0DE400-426E-4A61-8990-08CDE3586AB0}" destId="{89816B95-3D49-43B3-ACC7-9222A899A4C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9763C-B19C-495F-94E4-163DF33754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E1E9B51-E019-4B96-8818-E38F12452948}">
      <dgm:prSet/>
      <dgm:spPr/>
      <dgm:t>
        <a:bodyPr/>
        <a:lstStyle/>
        <a:p>
          <a:r>
            <a:rPr lang="en-US" dirty="0"/>
            <a:t>Gestational </a:t>
          </a:r>
          <a:r>
            <a:rPr lang="en-US" dirty="0" err="1"/>
            <a:t>Trophoblastic</a:t>
          </a:r>
          <a:r>
            <a:rPr lang="en-US" dirty="0"/>
            <a:t> Disease is curable </a:t>
          </a:r>
        </a:p>
      </dgm:t>
    </dgm:pt>
    <dgm:pt modelId="{C1C64BD9-A1E7-4BFF-888B-25DFFC13C567}" type="parTrans" cxnId="{928679AB-09F1-480A-AE94-1166A668F5F3}">
      <dgm:prSet/>
      <dgm:spPr/>
      <dgm:t>
        <a:bodyPr/>
        <a:lstStyle/>
        <a:p>
          <a:endParaRPr lang="en-US"/>
        </a:p>
      </dgm:t>
    </dgm:pt>
    <dgm:pt modelId="{805863B7-24EB-4E90-AA57-8DE06A69AE81}" type="sibTrans" cxnId="{928679AB-09F1-480A-AE94-1166A668F5F3}">
      <dgm:prSet/>
      <dgm:spPr/>
      <dgm:t>
        <a:bodyPr/>
        <a:lstStyle/>
        <a:p>
          <a:endParaRPr lang="en-US"/>
        </a:p>
      </dgm:t>
    </dgm:pt>
    <dgm:pt modelId="{DE6E2F7F-73F2-4582-8E2E-460190AFAC25}">
      <dgm:prSet/>
      <dgm:spPr/>
      <dgm:t>
        <a:bodyPr/>
        <a:lstStyle/>
        <a:p>
          <a:r>
            <a:rPr lang="en-US" dirty="0"/>
            <a:t>Follow up and early referral to oncology department is mandatory for good prognosis</a:t>
          </a:r>
        </a:p>
      </dgm:t>
    </dgm:pt>
    <dgm:pt modelId="{6CD5B6BE-3CC6-4AAC-9981-F4451D7C8AD8}" type="parTrans" cxnId="{6182123B-E28F-4D3F-8D28-BFEBF3B55D0B}">
      <dgm:prSet/>
      <dgm:spPr/>
      <dgm:t>
        <a:bodyPr/>
        <a:lstStyle/>
        <a:p>
          <a:endParaRPr lang="en-US"/>
        </a:p>
      </dgm:t>
    </dgm:pt>
    <dgm:pt modelId="{D5AE8C6C-37FB-4D99-A42F-7B499FA36444}" type="sibTrans" cxnId="{6182123B-E28F-4D3F-8D28-BFEBF3B55D0B}">
      <dgm:prSet/>
      <dgm:spPr/>
      <dgm:t>
        <a:bodyPr/>
        <a:lstStyle/>
        <a:p>
          <a:endParaRPr lang="en-US"/>
        </a:p>
      </dgm:t>
    </dgm:pt>
    <dgm:pt modelId="{A9D228D3-61B2-40D0-97E1-1C102A53DEA5}" type="pres">
      <dgm:prSet presAssocID="{2D59763C-B19C-495F-94E4-163DF3375467}" presName="linear" presStyleCnt="0">
        <dgm:presLayoutVars>
          <dgm:animLvl val="lvl"/>
          <dgm:resizeHandles val="exact"/>
        </dgm:presLayoutVars>
      </dgm:prSet>
      <dgm:spPr/>
    </dgm:pt>
    <dgm:pt modelId="{0F3DA1F4-D408-450D-A683-AE6EE2FFDA42}" type="pres">
      <dgm:prSet presAssocID="{0E1E9B51-E019-4B96-8818-E38F1245294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B0F8842-B0C6-4AD7-9DD5-6302AA9D44DD}" type="pres">
      <dgm:prSet presAssocID="{805863B7-24EB-4E90-AA57-8DE06A69AE81}" presName="spacer" presStyleCnt="0"/>
      <dgm:spPr/>
    </dgm:pt>
    <dgm:pt modelId="{4FFEB7DB-45D9-455C-AB04-35EF2BF9FF30}" type="pres">
      <dgm:prSet presAssocID="{DE6E2F7F-73F2-4582-8E2E-460190AFAC2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182123B-E28F-4D3F-8D28-BFEBF3B55D0B}" srcId="{2D59763C-B19C-495F-94E4-163DF3375467}" destId="{DE6E2F7F-73F2-4582-8E2E-460190AFAC25}" srcOrd="1" destOrd="0" parTransId="{6CD5B6BE-3CC6-4AAC-9981-F4451D7C8AD8}" sibTransId="{D5AE8C6C-37FB-4D99-A42F-7B499FA36444}"/>
    <dgm:cxn modelId="{1C96759D-517B-40B8-A282-49799F8507C2}" type="presOf" srcId="{DE6E2F7F-73F2-4582-8E2E-460190AFAC25}" destId="{4FFEB7DB-45D9-455C-AB04-35EF2BF9FF30}" srcOrd="0" destOrd="0" presId="urn:microsoft.com/office/officeart/2005/8/layout/vList2"/>
    <dgm:cxn modelId="{928679AB-09F1-480A-AE94-1166A668F5F3}" srcId="{2D59763C-B19C-495F-94E4-163DF3375467}" destId="{0E1E9B51-E019-4B96-8818-E38F12452948}" srcOrd="0" destOrd="0" parTransId="{C1C64BD9-A1E7-4BFF-888B-25DFFC13C567}" sibTransId="{805863B7-24EB-4E90-AA57-8DE06A69AE81}"/>
    <dgm:cxn modelId="{B7553CD0-3561-428B-B385-3B60F2A8A683}" type="presOf" srcId="{2D59763C-B19C-495F-94E4-163DF3375467}" destId="{A9D228D3-61B2-40D0-97E1-1C102A53DEA5}" srcOrd="0" destOrd="0" presId="urn:microsoft.com/office/officeart/2005/8/layout/vList2"/>
    <dgm:cxn modelId="{4CD2EDEA-5B11-4A1A-B70A-30EEF6244B9F}" type="presOf" srcId="{0E1E9B51-E019-4B96-8818-E38F12452948}" destId="{0F3DA1F4-D408-450D-A683-AE6EE2FFDA42}" srcOrd="0" destOrd="0" presId="urn:microsoft.com/office/officeart/2005/8/layout/vList2"/>
    <dgm:cxn modelId="{FC076D22-106E-4E5F-99B5-17907A7B7C0C}" type="presParOf" srcId="{A9D228D3-61B2-40D0-97E1-1C102A53DEA5}" destId="{0F3DA1F4-D408-450D-A683-AE6EE2FFDA42}" srcOrd="0" destOrd="0" presId="urn:microsoft.com/office/officeart/2005/8/layout/vList2"/>
    <dgm:cxn modelId="{C67B7291-9471-4EDA-AC07-0FB33AB08108}" type="presParOf" srcId="{A9D228D3-61B2-40D0-97E1-1C102A53DEA5}" destId="{AB0F8842-B0C6-4AD7-9DD5-6302AA9D44DD}" srcOrd="1" destOrd="0" presId="urn:microsoft.com/office/officeart/2005/8/layout/vList2"/>
    <dgm:cxn modelId="{3F63C20C-B562-4D6E-8775-7E0ADCFAAC42}" type="presParOf" srcId="{A9D228D3-61B2-40D0-97E1-1C102A53DEA5}" destId="{4FFEB7DB-45D9-455C-AB04-35EF2BF9FF3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2F7BC-2A19-43DE-9823-7B25D9F0B099}">
      <dsp:nvSpPr>
        <dsp:cNvPr id="0" name=""/>
        <dsp:cNvSpPr/>
      </dsp:nvSpPr>
      <dsp:spPr>
        <a:xfrm>
          <a:off x="0" y="38792"/>
          <a:ext cx="5955658" cy="8342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Learning objectives</a:t>
          </a:r>
        </a:p>
      </dsp:txBody>
      <dsp:txXfrm>
        <a:off x="0" y="38792"/>
        <a:ext cx="5955658" cy="834228"/>
      </dsp:txXfrm>
    </dsp:sp>
    <dsp:sp modelId="{F76DA1C1-BE28-49DF-88F6-675B4B24DC4C}">
      <dsp:nvSpPr>
        <dsp:cNvPr id="0" name=""/>
        <dsp:cNvSpPr/>
      </dsp:nvSpPr>
      <dsp:spPr>
        <a:xfrm>
          <a:off x="0" y="933500"/>
          <a:ext cx="5955658" cy="834228"/>
        </a:xfrm>
        <a:prstGeom prst="roundRect">
          <a:avLst/>
        </a:prstGeom>
        <a:gradFill rotWithShape="0">
          <a:gsLst>
            <a:gs pos="0">
              <a:schemeClr val="accent2">
                <a:hueOff val="-718792"/>
                <a:satOff val="4944"/>
                <a:lumOff val="549"/>
                <a:alphaOff val="0"/>
                <a:tint val="96000"/>
                <a:lumMod val="102000"/>
              </a:schemeClr>
            </a:gs>
            <a:gs pos="100000">
              <a:schemeClr val="accent2">
                <a:hueOff val="-718792"/>
                <a:satOff val="4944"/>
                <a:lumOff val="549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Gestational </a:t>
          </a:r>
          <a:r>
            <a:rPr lang="en-US" sz="2100" kern="1200" dirty="0" err="1"/>
            <a:t>Trophoblastic</a:t>
          </a:r>
          <a:r>
            <a:rPr lang="en-US" sz="2100" kern="1200" dirty="0"/>
            <a:t> Disease (core concept = 70%)</a:t>
          </a:r>
        </a:p>
      </dsp:txBody>
      <dsp:txXfrm>
        <a:off x="0" y="933500"/>
        <a:ext cx="5955658" cy="834228"/>
      </dsp:txXfrm>
    </dsp:sp>
    <dsp:sp modelId="{4CA5F927-596E-4CBB-978C-C76D7B4D7297}">
      <dsp:nvSpPr>
        <dsp:cNvPr id="0" name=""/>
        <dsp:cNvSpPr/>
      </dsp:nvSpPr>
      <dsp:spPr>
        <a:xfrm>
          <a:off x="0" y="1828208"/>
          <a:ext cx="5955658" cy="834228"/>
        </a:xfrm>
        <a:prstGeom prst="roundRect">
          <a:avLst/>
        </a:prstGeom>
        <a:gradFill rotWithShape="0">
          <a:gsLst>
            <a:gs pos="0">
              <a:schemeClr val="accent2">
                <a:hueOff val="-1437584"/>
                <a:satOff val="9889"/>
                <a:lumOff val="1098"/>
                <a:alphaOff val="0"/>
                <a:tint val="96000"/>
                <a:lumMod val="102000"/>
              </a:schemeClr>
            </a:gs>
            <a:gs pos="100000">
              <a:schemeClr val="accent2">
                <a:hueOff val="-1437584"/>
                <a:satOff val="9889"/>
                <a:lumOff val="1098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Related anatomy (horizontal integration 15%)</a:t>
          </a:r>
        </a:p>
      </dsp:txBody>
      <dsp:txXfrm>
        <a:off x="0" y="1828208"/>
        <a:ext cx="5955658" cy="834228"/>
      </dsp:txXfrm>
    </dsp:sp>
    <dsp:sp modelId="{7007879B-F4AF-4541-9E04-BC2E3DE8A623}">
      <dsp:nvSpPr>
        <dsp:cNvPr id="0" name=""/>
        <dsp:cNvSpPr/>
      </dsp:nvSpPr>
      <dsp:spPr>
        <a:xfrm>
          <a:off x="0" y="2722917"/>
          <a:ext cx="5955658" cy="834228"/>
        </a:xfrm>
        <a:prstGeom prst="roundRect">
          <a:avLst/>
        </a:prstGeom>
        <a:gradFill rotWithShape="0">
          <a:gsLst>
            <a:gs pos="0">
              <a:schemeClr val="accent2">
                <a:hueOff val="-2156377"/>
                <a:satOff val="14833"/>
                <a:lumOff val="1646"/>
                <a:alphaOff val="0"/>
                <a:tint val="96000"/>
                <a:lumMod val="102000"/>
              </a:schemeClr>
            </a:gs>
            <a:gs pos="100000">
              <a:schemeClr val="accent2">
                <a:hueOff val="-2156377"/>
                <a:satOff val="14833"/>
                <a:lumOff val="164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Related clinical findings (vertical integration – 10%)</a:t>
          </a:r>
        </a:p>
      </dsp:txBody>
      <dsp:txXfrm>
        <a:off x="0" y="2722917"/>
        <a:ext cx="5955658" cy="834228"/>
      </dsp:txXfrm>
    </dsp:sp>
    <dsp:sp modelId="{B6E438C8-B444-4975-B47C-DA2A839E5572}">
      <dsp:nvSpPr>
        <dsp:cNvPr id="0" name=""/>
        <dsp:cNvSpPr/>
      </dsp:nvSpPr>
      <dsp:spPr>
        <a:xfrm>
          <a:off x="0" y="3617625"/>
          <a:ext cx="5955658" cy="834228"/>
        </a:xfrm>
        <a:prstGeom prst="roundRect">
          <a:avLst/>
        </a:prstGeom>
        <a:gradFill rotWithShape="0">
          <a:gsLst>
            <a:gs pos="0">
              <a:schemeClr val="accent2">
                <a:hueOff val="-2875169"/>
                <a:satOff val="19778"/>
                <a:lumOff val="2195"/>
                <a:alphaOff val="0"/>
                <a:tint val="96000"/>
                <a:lumMod val="102000"/>
              </a:schemeClr>
            </a:gs>
            <a:gs pos="100000">
              <a:schemeClr val="accent2">
                <a:hueOff val="-2875169"/>
                <a:satOff val="19778"/>
                <a:lumOff val="2195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Research article related to topic (3%)</a:t>
          </a:r>
        </a:p>
      </dsp:txBody>
      <dsp:txXfrm>
        <a:off x="0" y="3617625"/>
        <a:ext cx="5955658" cy="834228"/>
      </dsp:txXfrm>
    </dsp:sp>
    <dsp:sp modelId="{89816B95-3D49-43B3-ACC7-9222A899A4C7}">
      <dsp:nvSpPr>
        <dsp:cNvPr id="0" name=""/>
        <dsp:cNvSpPr/>
      </dsp:nvSpPr>
      <dsp:spPr>
        <a:xfrm>
          <a:off x="0" y="4512333"/>
          <a:ext cx="5955658" cy="834228"/>
        </a:xfrm>
        <a:prstGeom prst="roundRect">
          <a:avLst/>
        </a:prstGeom>
        <a:gradFill rotWithShape="0">
          <a:gsLst>
            <a:gs pos="0">
              <a:schemeClr val="accent2">
                <a:hueOff val="-3593961"/>
                <a:satOff val="24722"/>
                <a:lumOff val="2744"/>
                <a:alphaOff val="0"/>
                <a:tint val="96000"/>
                <a:lumMod val="102000"/>
              </a:schemeClr>
            </a:gs>
            <a:gs pos="100000">
              <a:schemeClr val="accent2">
                <a:hueOff val="-3593961"/>
                <a:satOff val="24722"/>
                <a:lumOff val="274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Ethics (2%)</a:t>
          </a:r>
        </a:p>
      </dsp:txBody>
      <dsp:txXfrm>
        <a:off x="0" y="4512333"/>
        <a:ext cx="5955658" cy="834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DA1F4-D408-450D-A683-AE6EE2FFDA42}">
      <dsp:nvSpPr>
        <dsp:cNvPr id="0" name=""/>
        <dsp:cNvSpPr/>
      </dsp:nvSpPr>
      <dsp:spPr>
        <a:xfrm>
          <a:off x="0" y="17646"/>
          <a:ext cx="5955658" cy="26217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Gestational </a:t>
          </a:r>
          <a:r>
            <a:rPr lang="en-US" sz="3700" kern="1200" dirty="0" err="1"/>
            <a:t>Trophoblastic</a:t>
          </a:r>
          <a:r>
            <a:rPr lang="en-US" sz="3700" kern="1200" dirty="0"/>
            <a:t> Disease is curable </a:t>
          </a:r>
        </a:p>
      </dsp:txBody>
      <dsp:txXfrm>
        <a:off x="0" y="17646"/>
        <a:ext cx="5955658" cy="2621750"/>
      </dsp:txXfrm>
    </dsp:sp>
    <dsp:sp modelId="{4FFEB7DB-45D9-455C-AB04-35EF2BF9FF30}">
      <dsp:nvSpPr>
        <dsp:cNvPr id="0" name=""/>
        <dsp:cNvSpPr/>
      </dsp:nvSpPr>
      <dsp:spPr>
        <a:xfrm>
          <a:off x="0" y="2745956"/>
          <a:ext cx="5955658" cy="2621750"/>
        </a:xfrm>
        <a:prstGeom prst="roundRect">
          <a:avLst/>
        </a:prstGeom>
        <a:gradFill rotWithShape="0">
          <a:gsLst>
            <a:gs pos="0">
              <a:schemeClr val="accent2">
                <a:hueOff val="-3593961"/>
                <a:satOff val="24722"/>
                <a:lumOff val="2744"/>
                <a:alphaOff val="0"/>
                <a:tint val="96000"/>
                <a:lumMod val="102000"/>
              </a:schemeClr>
            </a:gs>
            <a:gs pos="100000">
              <a:schemeClr val="accent2">
                <a:hueOff val="-3593961"/>
                <a:satOff val="24722"/>
                <a:lumOff val="274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Follow up and early referral to oncology department is mandatory for good prognosis</a:t>
          </a:r>
        </a:p>
      </dsp:txBody>
      <dsp:txXfrm>
        <a:off x="0" y="2745956"/>
        <a:ext cx="5955658" cy="2621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8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54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69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68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9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3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71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3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1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3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3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4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8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1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E52496-6AE3-4B43-A9CF-B172F6423C01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E5B164-E44C-412B-BDA2-56FCAEA373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6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  <p:sldLayoutId id="214748402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GESTATIONAL TROPHOBLASTIC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9637" y="3996267"/>
            <a:ext cx="7023386" cy="13885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Dr. </a:t>
            </a:r>
            <a:r>
              <a:rPr lang="en-US" dirty="0" err="1">
                <a:solidFill>
                  <a:srgbClr val="0070C0"/>
                </a:solidFill>
              </a:rPr>
              <a:t>Maliha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Sadaf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Gynae unit   II</a:t>
            </a:r>
          </a:p>
          <a:p>
            <a:r>
              <a:rPr lang="en-US" dirty="0">
                <a:solidFill>
                  <a:srgbClr val="0070C0"/>
                </a:solidFill>
              </a:rPr>
              <a:t>Holy Family Hospital</a:t>
            </a:r>
          </a:p>
        </p:txBody>
      </p:sp>
    </p:spTree>
    <p:extLst>
      <p:ext uri="{BB962C8B-B14F-4D97-AF65-F5344CB8AC3E}">
        <p14:creationId xmlns:p14="http://schemas.microsoft.com/office/powerpoint/2010/main" val="36758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201"/>
            <a:ext cx="10515600" cy="1487488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Gestational trophoblastic disease </a:t>
            </a:r>
            <a:br>
              <a:rPr lang="en-US" dirty="0"/>
            </a:br>
            <a:r>
              <a:rPr lang="en-US" dirty="0"/>
              <a:t>Origin and genetics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abnormal pregnancy </a:t>
            </a:r>
            <a:r>
              <a:rPr lang="en-US" dirty="0" err="1"/>
              <a:t>characterised</a:t>
            </a:r>
            <a:r>
              <a:rPr lang="en-US" dirty="0"/>
              <a:t> by varying degrees of trophoblastic proliferation (both </a:t>
            </a:r>
            <a:r>
              <a:rPr lang="en-US" dirty="0" err="1"/>
              <a:t>cytotrophoblast</a:t>
            </a:r>
            <a:r>
              <a:rPr lang="en-US" dirty="0"/>
              <a:t> and </a:t>
            </a:r>
            <a:r>
              <a:rPr lang="en-US" dirty="0" err="1"/>
              <a:t>syncytiotrophoblast</a:t>
            </a:r>
            <a:r>
              <a:rPr lang="en-US" dirty="0"/>
              <a:t>) and vesicular swelling of placental villi (villous hydrops) associated with an absent or an abnormal fetus/embryo.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5093" y="2717862"/>
            <a:ext cx="2438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Pathophysiology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931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Genetics of gestational trophoblastic disease - ScienceDire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5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925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1563688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Gestational trophoblastic disease</a:t>
            </a:r>
            <a:br>
              <a:rPr lang="en-US" b="1" dirty="0"/>
            </a:br>
            <a:r>
              <a:rPr lang="en-US" b="1" dirty="0"/>
              <a:t>Risk factors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More common in women of Asian than non-Asian ethnicity</a:t>
            </a:r>
          </a:p>
          <a:p>
            <a:r>
              <a:rPr lang="en-US" dirty="0"/>
              <a:t>Advanced or very young maternal age</a:t>
            </a:r>
          </a:p>
          <a:p>
            <a:r>
              <a:rPr lang="en-US" dirty="0"/>
              <a:t>Previous molar pregnancy (risk of recurrence after one or two moles is 2% and 20% respectively; recurrence risk is not altered if there is a change in male partner)</a:t>
            </a:r>
          </a:p>
          <a:p>
            <a:r>
              <a:rPr lang="en-US" dirty="0"/>
              <a:t>Potential but low Increased risk of malignant transformation of CHM/PHM if using combined oral contraceptive pill while </a:t>
            </a:r>
            <a:r>
              <a:rPr lang="en-US" dirty="0" err="1"/>
              <a:t>hCG</a:t>
            </a:r>
            <a:r>
              <a:rPr lang="en-US" dirty="0"/>
              <a:t> levels remain elevated</a:t>
            </a:r>
          </a:p>
          <a:p>
            <a:r>
              <a:rPr lang="en-US" dirty="0"/>
              <a:t>Familial/sporadic clusters of </a:t>
            </a:r>
            <a:r>
              <a:rPr lang="en-US" dirty="0" err="1"/>
              <a:t>biparental</a:t>
            </a:r>
            <a:r>
              <a:rPr lang="en-US" dirty="0"/>
              <a:t> complete </a:t>
            </a:r>
            <a:r>
              <a:rPr lang="en-US" dirty="0" err="1"/>
              <a:t>hydatidiform</a:t>
            </a:r>
            <a:r>
              <a:rPr lang="en-US" dirty="0"/>
              <a:t> mole (autosomal recessive)</a:t>
            </a:r>
          </a:p>
        </p:txBody>
      </p:sp>
    </p:spTree>
    <p:extLst>
      <p:ext uri="{BB962C8B-B14F-4D97-AF65-F5344CB8AC3E}">
        <p14:creationId xmlns:p14="http://schemas.microsoft.com/office/powerpoint/2010/main" val="2839376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4278726"/>
              </p:ext>
            </p:extLst>
          </p:nvPr>
        </p:nvGraphicFramePr>
        <p:xfrm>
          <a:off x="9236" y="9236"/>
          <a:ext cx="12192000" cy="6858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358604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1594016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0614006"/>
                    </a:ext>
                  </a:extLst>
                </a:gridCol>
              </a:tblGrid>
              <a:tr h="571659">
                <a:tc>
                  <a:txBody>
                    <a:bodyPr/>
                    <a:lstStyle/>
                    <a:p>
                      <a:pPr algn="l" fontAlgn="ctr"/>
                      <a:endParaRPr lang="en-US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>
                          <a:effectLst/>
                        </a:rPr>
                        <a:t>Complete (CHM)+</a:t>
                      </a:r>
                    </a:p>
                    <a:p>
                      <a:pPr algn="l" fontAlgn="ctr"/>
                      <a:endParaRPr lang="en-US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Partial (PHM)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9451" marR="29451" marT="14725" marB="14725"/>
                </a:tc>
                <a:extLst>
                  <a:ext uri="{0D108BD9-81ED-4DB2-BD59-A6C34878D82A}">
                    <a16:rowId xmlns:a16="http://schemas.microsoft.com/office/drawing/2014/main" val="1015927006"/>
                  </a:ext>
                </a:extLst>
              </a:tr>
              <a:tr h="905128"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Origin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 err="1">
                          <a:effectLst/>
                        </a:rPr>
                        <a:t>Monospermic</a:t>
                      </a:r>
                      <a:r>
                        <a:rPr lang="en-US" sz="1400" dirty="0">
                          <a:effectLst/>
                        </a:rPr>
                        <a:t> or </a:t>
                      </a:r>
                      <a:r>
                        <a:rPr lang="en-US" sz="1400" dirty="0" err="1">
                          <a:effectLst/>
                        </a:rPr>
                        <a:t>dispermic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fertilisation</a:t>
                      </a:r>
                      <a:r>
                        <a:rPr lang="en-US" sz="1400" dirty="0">
                          <a:effectLst/>
                        </a:rPr>
                        <a:t> of ‘empty’ ovum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 err="1">
                          <a:effectLst/>
                        </a:rPr>
                        <a:t>Dispermic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fertilisation</a:t>
                      </a:r>
                      <a:r>
                        <a:rPr lang="en-US" sz="1400" dirty="0">
                          <a:effectLst/>
                        </a:rPr>
                        <a:t> of ovum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extLst>
                  <a:ext uri="{0D108BD9-81ED-4DB2-BD59-A6C34878D82A}">
                    <a16:rowId xmlns:a16="http://schemas.microsoft.com/office/drawing/2014/main" val="4239042498"/>
                  </a:ext>
                </a:extLst>
              </a:tr>
              <a:tr h="1128903"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Karyotype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All diploid and of paternal origin</a:t>
                      </a: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Paternal and maternal origin</a:t>
                      </a:r>
                    </a:p>
                    <a:p>
                      <a:pPr fontAlgn="ctr"/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extLst>
                  <a:ext uri="{0D108BD9-81ED-4DB2-BD59-A6C34878D82A}">
                    <a16:rowId xmlns:a16="http://schemas.microsoft.com/office/drawing/2014/main" val="96303698"/>
                  </a:ext>
                </a:extLst>
              </a:tr>
              <a:tr h="435652"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Prevalence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1 per 1000 pregnancies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3 per 1000 pregnancies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extLst>
                  <a:ext uri="{0D108BD9-81ED-4DB2-BD59-A6C34878D82A}">
                    <a16:rowId xmlns:a16="http://schemas.microsoft.com/office/drawing/2014/main" val="2989295802"/>
                  </a:ext>
                </a:extLst>
              </a:tr>
              <a:tr h="629811"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Fetal tissue and fetal red blood cells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Absent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Present, fetus is abnormal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extLst>
                  <a:ext uri="{0D108BD9-81ED-4DB2-BD59-A6C34878D82A}">
                    <a16:rowId xmlns:a16="http://schemas.microsoft.com/office/drawing/2014/main" val="3155941029"/>
                  </a:ext>
                </a:extLst>
              </a:tr>
              <a:tr h="2281719"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Histopathology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Diffuse villous hydrops</a:t>
                      </a:r>
                    </a:p>
                    <a:p>
                      <a:pPr fontAlgn="ctr"/>
                      <a:r>
                        <a:rPr lang="en-US" sz="1400">
                          <a:effectLst/>
                        </a:rPr>
                        <a:t>Diffuse trophoblast hyperplasia</a:t>
                      </a:r>
                    </a:p>
                    <a:p>
                      <a:pPr fontAlgn="ctr"/>
                      <a:r>
                        <a:rPr lang="en-US" sz="1400">
                          <a:effectLst/>
                        </a:rPr>
                        <a:t>Macroscopically, the cystic villi have the appearance of ‘clusters of grapes’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Focal villous hydrops with scattered abnormally sized/scalloped villi</a:t>
                      </a:r>
                    </a:p>
                    <a:p>
                      <a:pPr fontAlgn="ctr"/>
                      <a:r>
                        <a:rPr lang="en-US" sz="1400">
                          <a:effectLst/>
                        </a:rPr>
                        <a:t>Focal trophoblast hyperplasia</a:t>
                      </a:r>
                    </a:p>
                    <a:p>
                      <a:pPr fontAlgn="ctr"/>
                      <a:r>
                        <a:rPr lang="en-US" sz="1400">
                          <a:effectLst/>
                        </a:rPr>
                        <a:t>Trophoblastic pseudoinclusions</a:t>
                      </a:r>
                    </a:p>
                    <a:p>
                      <a:pPr fontAlgn="ctr"/>
                      <a:r>
                        <a:rPr lang="en-US" sz="1400">
                          <a:effectLst/>
                        </a:rPr>
                        <a:t>Identifiable fetal tissues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extLst>
                  <a:ext uri="{0D108BD9-81ED-4DB2-BD59-A6C34878D82A}">
                    <a16:rowId xmlns:a16="http://schemas.microsoft.com/office/drawing/2014/main" val="2330626337"/>
                  </a:ext>
                </a:extLst>
              </a:tr>
              <a:tr h="905128"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Risk of requiring chemotherapy for persisting GTD/GTN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>
                          <a:effectLst/>
                        </a:rPr>
                        <a:t>15%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400" dirty="0">
                          <a:effectLst/>
                        </a:rPr>
                        <a:t>0.5%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0678" marR="30678" marT="30678" marB="30678" anchor="ctr"/>
                </a:tc>
                <a:extLst>
                  <a:ext uri="{0D108BD9-81ED-4DB2-BD59-A6C34878D82A}">
                    <a16:rowId xmlns:a16="http://schemas.microsoft.com/office/drawing/2014/main" val="1258370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290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Macroscopic histopathology</a:t>
            </a:r>
            <a:br>
              <a:rPr lang="en-US" b="1" dirty="0"/>
            </a:br>
            <a:r>
              <a:rPr lang="en-US" b="1" dirty="0"/>
              <a:t>Complete mole</a:t>
            </a:r>
            <a:endParaRPr lang="en-US" dirty="0"/>
          </a:p>
        </p:txBody>
      </p:sp>
      <p:pic>
        <p:nvPicPr>
          <p:cNvPr id="3074" name="Picture 2" descr="Photo of complete mo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27" y="2334491"/>
            <a:ext cx="6845300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955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XY reported with irregular vaginal spotting at 10 weeks gestation, on evaluation you are suspecting molar pregnancy</a:t>
            </a:r>
          </a:p>
          <a:p>
            <a:r>
              <a:rPr lang="en-GB" dirty="0"/>
              <a:t>Enlist the clinical features that will help in diagnosis of GTD?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Enlist the investigations you will advise her</a:t>
            </a:r>
          </a:p>
        </p:txBody>
      </p:sp>
    </p:spTree>
    <p:extLst>
      <p:ext uri="{BB962C8B-B14F-4D97-AF65-F5344CB8AC3E}">
        <p14:creationId xmlns:p14="http://schemas.microsoft.com/office/powerpoint/2010/main" val="3401228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presentation and assessment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30401"/>
            <a:ext cx="10018713" cy="4927600"/>
          </a:xfrm>
        </p:spPr>
        <p:txBody>
          <a:bodyPr>
            <a:normAutofit/>
          </a:bodyPr>
          <a:lstStyle/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Clinical features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Common presentation is vaginal bleeding in early pregnancy.</a:t>
            </a:r>
          </a:p>
          <a:p>
            <a:r>
              <a:rPr lang="en-US" dirty="0"/>
              <a:t>Uterus may be larger than dates</a:t>
            </a:r>
          </a:p>
          <a:p>
            <a:r>
              <a:rPr lang="en-US" dirty="0"/>
              <a:t>Hyperemesis gravidarum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30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F0F4-5C4F-71CE-A90A-BDD4FB90C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872835"/>
            <a:ext cx="10018713" cy="1163783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INVESTIGATIONS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E1FF8-CE21-108E-26B8-85AC34D59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17965"/>
            <a:ext cx="10569145" cy="5140036"/>
          </a:xfrm>
        </p:spPr>
        <p:txBody>
          <a:bodyPr>
            <a:normAutofit/>
          </a:bodyPr>
          <a:lstStyle/>
          <a:p>
            <a:r>
              <a:rPr lang="en-US" dirty="0"/>
              <a:t>Full blood count, blood group and rhesus antibody serology</a:t>
            </a:r>
          </a:p>
          <a:p>
            <a:r>
              <a:rPr lang="en-US" dirty="0"/>
              <a:t>Serum human chorionic gonadotrophin (</a:t>
            </a:r>
            <a:r>
              <a:rPr lang="en-US" dirty="0" err="1"/>
              <a:t>hCG</a:t>
            </a:r>
            <a:r>
              <a:rPr lang="en-US" dirty="0"/>
              <a:t>) [</a:t>
            </a:r>
            <a:r>
              <a:rPr lang="en-US" dirty="0" err="1"/>
              <a:t>hCG</a:t>
            </a:r>
            <a:r>
              <a:rPr lang="en-US" dirty="0"/>
              <a:t> levels are often &gt; 100 000 </a:t>
            </a:r>
            <a:r>
              <a:rPr lang="en-US" dirty="0" err="1"/>
              <a:t>iu</a:t>
            </a:r>
            <a:r>
              <a:rPr lang="en-US" dirty="0"/>
              <a:t>/l with complete hydatidiform mole (CHM) but not partial hydatidiform mole (PHM)]</a:t>
            </a:r>
          </a:p>
          <a:p>
            <a:r>
              <a:rPr lang="en-US" dirty="0"/>
              <a:t>Pelvic ultrasound </a:t>
            </a:r>
            <a:r>
              <a:rPr lang="en-US" dirty="0" err="1"/>
              <a:t>e.g</a:t>
            </a:r>
            <a:r>
              <a:rPr lang="en-US" dirty="0"/>
              <a:t> snow storm appearance  and bilateral theca luteal cyst in CHM ,  focal cystic spaces within the placenta,</a:t>
            </a:r>
          </a:p>
          <a:p>
            <a:r>
              <a:rPr lang="en-US" dirty="0"/>
              <a:t>Histopathological analysis of products of conception (POC)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0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Pelvic ultrasound of CHM </a:t>
            </a:r>
          </a:p>
        </p:txBody>
      </p:sp>
      <p:pic>
        <p:nvPicPr>
          <p:cNvPr id="4098" name="Picture 2" descr=" Pelvic ultrasound of CHM with characteristic vesicular pattern of multiple echoes (holes) within the placental mass (snowstorm appearance) and no fetus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82" y="2018146"/>
            <a:ext cx="8724900" cy="439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318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/>
          <a:lstStyle/>
          <a:p>
            <a:r>
              <a:rPr lang="en-US" dirty="0"/>
              <a:t>What is the treatment option for this patient ?</a:t>
            </a:r>
          </a:p>
        </p:txBody>
      </p:sp>
    </p:spTree>
    <p:extLst>
      <p:ext uri="{BB962C8B-B14F-4D97-AF65-F5344CB8AC3E}">
        <p14:creationId xmlns:p14="http://schemas.microsoft.com/office/powerpoint/2010/main" val="108947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445010" y="5340219"/>
            <a:ext cx="7149601" cy="1400887"/>
          </a:xfrm>
          <a:custGeom>
            <a:avLst/>
            <a:gdLst/>
            <a:ahLst/>
            <a:cxnLst/>
            <a:rect l="l" t="t" r="r" b="b"/>
            <a:pathLst>
              <a:path w="7150103" h="1400985">
                <a:moveTo>
                  <a:pt x="0" y="0"/>
                </a:moveTo>
                <a:lnTo>
                  <a:pt x="7150103" y="0"/>
                </a:lnTo>
                <a:lnTo>
                  <a:pt x="7150103" y="1400985"/>
                </a:lnTo>
                <a:lnTo>
                  <a:pt x="0" y="14009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K"/>
          </a:p>
        </p:txBody>
      </p:sp>
      <p:sp>
        <p:nvSpPr>
          <p:cNvPr id="3" name="Freeform 3"/>
          <p:cNvSpPr/>
          <p:nvPr/>
        </p:nvSpPr>
        <p:spPr>
          <a:xfrm>
            <a:off x="9666987" y="102847"/>
            <a:ext cx="2266534" cy="680161"/>
          </a:xfrm>
          <a:custGeom>
            <a:avLst/>
            <a:gdLst/>
            <a:ahLst/>
            <a:cxnLst/>
            <a:rect l="l" t="t" r="r" b="b"/>
            <a:pathLst>
              <a:path w="2266693" h="680209">
                <a:moveTo>
                  <a:pt x="0" y="0"/>
                </a:moveTo>
                <a:lnTo>
                  <a:pt x="2266693" y="0"/>
                </a:lnTo>
                <a:lnTo>
                  <a:pt x="2266693" y="680209"/>
                </a:lnTo>
                <a:lnTo>
                  <a:pt x="0" y="6802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K"/>
          </a:p>
        </p:txBody>
      </p:sp>
      <p:sp>
        <p:nvSpPr>
          <p:cNvPr id="4" name="TextBox 4"/>
          <p:cNvSpPr txBox="1"/>
          <p:nvPr/>
        </p:nvSpPr>
        <p:spPr>
          <a:xfrm>
            <a:off x="2530348" y="233292"/>
            <a:ext cx="6096391" cy="888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065"/>
              </a:lnSpc>
            </a:pPr>
            <a:r>
              <a:rPr lang="en-US" sz="2904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Prof. Umar’s Model of Teaching Strategy</a:t>
            </a:r>
          </a:p>
          <a:p>
            <a:pPr>
              <a:lnSpc>
                <a:spcPts val="3074"/>
              </a:lnSpc>
            </a:pPr>
            <a:r>
              <a:rPr lang="en-US" sz="2195" spc="2">
                <a:solidFill>
                  <a:srgbClr val="215F9A"/>
                </a:solidFill>
                <a:latin typeface="Arial"/>
                <a:ea typeface="Arial"/>
                <a:cs typeface="Arial"/>
                <a:sym typeface="Arial"/>
              </a:rPr>
              <a:t>Self Directed Learning Assessment Program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616012" y="1270330"/>
            <a:ext cx="1488977" cy="3623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7"/>
              </a:lnSpc>
            </a:pPr>
            <a:r>
              <a:rPr lang="en-US" sz="2198">
                <a:solidFill>
                  <a:srgbClr val="215F9A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  <a:r>
              <a:rPr lang="en-US" sz="219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075902" y="1293198"/>
            <a:ext cx="7173955" cy="3278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08"/>
              </a:lnSpc>
            </a:pPr>
            <a:r>
              <a:rPr lang="en-US" sz="200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cultivate critical thinking, analytical reasoning, and problem-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616012" y="1640941"/>
            <a:ext cx="2553750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60"/>
              </a:lnSpc>
            </a:pPr>
            <a:r>
              <a:rPr lang="en-US" sz="200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solving competencies.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580310" y="1915242"/>
            <a:ext cx="6854109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60"/>
              </a:lnSpc>
            </a:pPr>
            <a:r>
              <a:rPr lang="en-US" sz="200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instill a culture of self-directed learning, fostering lifelong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616012" y="2189542"/>
            <a:ext cx="3452674" cy="11688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60"/>
              </a:lnSpc>
            </a:pPr>
            <a:r>
              <a:rPr lang="en-US" sz="2004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habits and autonomy.</a:t>
            </a:r>
          </a:p>
          <a:p>
            <a:pPr>
              <a:lnSpc>
                <a:spcPts val="3606"/>
              </a:lnSpc>
            </a:pPr>
            <a:r>
              <a:rPr lang="en-US" sz="2402" dirty="0">
                <a:solidFill>
                  <a:srgbClr val="215F9A"/>
                </a:solidFill>
                <a:latin typeface="Calibri (MS)"/>
                <a:ea typeface="Calibri (MS)"/>
                <a:cs typeface="Calibri (MS)"/>
                <a:sym typeface="Calibri (MS)"/>
              </a:rPr>
              <a:t>How</a:t>
            </a:r>
            <a:r>
              <a:rPr lang="en-US" sz="2402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 </a:t>
            </a:r>
            <a:r>
              <a:rPr lang="en-US" sz="2402" dirty="0">
                <a:solidFill>
                  <a:srgbClr val="215F9A"/>
                </a:solidFill>
                <a:latin typeface="Calibri (MS)"/>
                <a:ea typeface="Calibri (MS)"/>
                <a:cs typeface="Calibri (MS)"/>
                <a:sym typeface="Calibri (MS)"/>
              </a:rPr>
              <a:t>to</a:t>
            </a:r>
            <a:r>
              <a:rPr lang="en-US" sz="2402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 </a:t>
            </a:r>
            <a:r>
              <a:rPr lang="en-US" sz="2402" dirty="0">
                <a:solidFill>
                  <a:srgbClr val="215F9A"/>
                </a:solidFill>
                <a:latin typeface="Calibri (MS)"/>
                <a:ea typeface="Calibri (MS)"/>
                <a:cs typeface="Calibri (MS)"/>
                <a:sym typeface="Calibri (MS)"/>
              </a:rPr>
              <a:t>Assess?</a:t>
            </a:r>
          </a:p>
          <a:p>
            <a:pPr>
              <a:lnSpc>
                <a:spcPts val="3602"/>
              </a:lnSpc>
            </a:pPr>
            <a:r>
              <a:rPr lang="en-US" sz="2400" dirty="0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➢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44596" y="3158252"/>
            <a:ext cx="8906650" cy="1333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94"/>
              </a:lnSpc>
            </a:pPr>
            <a:r>
              <a:rPr lang="en-US" sz="2400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Ten randomly selected students will be evaluated within the</a:t>
            </a:r>
            <a:r>
              <a:rPr lang="en-US" sz="2400" b="1" dirty="0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first 10 minutes of the lecture</a:t>
            </a:r>
            <a:r>
              <a:rPr lang="en-US" sz="2400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 through 10 multiple-choice questions (MCQs) based on the PowerPoint presentation shared on Students Official WhatsApp group, one day before the teaching session.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16012" y="4280247"/>
            <a:ext cx="246832" cy="5212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74"/>
              </a:lnSpc>
            </a:pPr>
            <a:r>
              <a:rPr lang="en-US" sz="2400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➢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44596" y="4725576"/>
            <a:ext cx="8906031" cy="6198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200"/>
              </a:lnSpc>
            </a:pPr>
            <a:r>
              <a:rPr lang="en-US" sz="240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The number of MCQs from the components of the lecture will follow</a:t>
            </a:r>
          </a:p>
          <a:p>
            <a:pPr algn="just">
              <a:lnSpc>
                <a:spcPts val="3983"/>
              </a:lnSpc>
            </a:pPr>
            <a:r>
              <a:rPr lang="en-US" sz="240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the guidelines outlined in the</a:t>
            </a:r>
            <a:r>
              <a:rPr lang="en-US" sz="2400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Prof. Umar model of Integrated Lecture</a:t>
            </a:r>
            <a:r>
              <a:rPr lang="en-US" sz="240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9932906" y="237483"/>
            <a:ext cx="1769183" cy="2930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First Ten Minutes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606542" y="5427149"/>
            <a:ext cx="1203381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919"/>
              </a:lnSpc>
            </a:pPr>
            <a:r>
              <a:rPr lang="en-US" sz="1596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Component of LGIS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08905" y="5427149"/>
            <a:ext cx="1106633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919"/>
              </a:lnSpc>
            </a:pPr>
            <a:r>
              <a:rPr lang="en-US" sz="1596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Core Know ledge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410887" y="5427148"/>
            <a:ext cx="1066735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919"/>
              </a:lnSpc>
            </a:pPr>
            <a:r>
              <a:rPr lang="en-US" sz="1596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Horizontal Integration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813116" y="5427148"/>
            <a:ext cx="1066735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919"/>
              </a:lnSpc>
            </a:pPr>
            <a:r>
              <a:rPr lang="en-US" sz="1596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Vertical Integration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215097" y="5427149"/>
            <a:ext cx="1066735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919"/>
              </a:lnSpc>
            </a:pPr>
            <a:r>
              <a:rPr lang="en-US" sz="1596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Spiral Integration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635496" y="6232772"/>
            <a:ext cx="1183865" cy="258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237"/>
              </a:lnSpc>
            </a:pPr>
            <a:r>
              <a:rPr lang="en-US" sz="1598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No of MCQs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449310" y="6273595"/>
            <a:ext cx="343162" cy="3372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08"/>
              </a:lnSpc>
            </a:pPr>
            <a:r>
              <a:rPr lang="en-US" sz="2006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6-7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855863" y="6223325"/>
            <a:ext cx="336542" cy="2930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3"/>
              </a:lnSpc>
            </a:pPr>
            <a:r>
              <a:rPr lang="en-US" sz="1802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1-2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364766" y="6270585"/>
            <a:ext cx="118369" cy="3014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3"/>
              </a:lnSpc>
            </a:pPr>
            <a:r>
              <a:rPr lang="en-US" sz="1802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1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766747" y="6270585"/>
            <a:ext cx="118369" cy="3014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3"/>
              </a:lnSpc>
            </a:pPr>
            <a:r>
              <a:rPr lang="en-US" sz="1802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Gestational trophoblastic disease</a:t>
            </a:r>
            <a:br>
              <a:rPr lang="en-US" dirty="0"/>
            </a:br>
            <a:r>
              <a:rPr lang="en-US" dirty="0"/>
              <a:t>Treatment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Surgical evacuation </a:t>
            </a:r>
          </a:p>
          <a:p>
            <a:pPr marL="0" indent="0">
              <a:buNone/>
            </a:pPr>
            <a:r>
              <a:rPr lang="en-US" dirty="0"/>
              <a:t>The preferred treatment for women with suspected molar pregnancy is surgical evacuation of the uterus using suction </a:t>
            </a:r>
            <a:r>
              <a:rPr lang="en-US" dirty="0" err="1"/>
              <a:t>currettage</a:t>
            </a:r>
            <a:r>
              <a:rPr lang="en-US" dirty="0"/>
              <a:t>. </a:t>
            </a:r>
          </a:p>
          <a:p>
            <a:r>
              <a:rPr lang="en-US" b="1" dirty="0"/>
              <a:t>Medical termination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possible, medical termination of molar pregnancies, including prostaglandin cervical preparations, should be avoided. This is due to the mainly theoretical risk of increasing trophoblastic </a:t>
            </a:r>
            <a:r>
              <a:rPr lang="en-US" dirty="0" err="1"/>
              <a:t>embolisation</a:t>
            </a:r>
            <a:r>
              <a:rPr lang="en-US" dirty="0"/>
              <a:t> by inducing uterine contractions.</a:t>
            </a:r>
          </a:p>
          <a:p>
            <a:pPr marL="0" indent="0">
              <a:buNone/>
            </a:pPr>
            <a:r>
              <a:rPr lang="en-US" dirty="0"/>
              <a:t>Oxytocic agents, if required, should ideally only be commenced after completing uterine evacuation.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XY is diagnosed to have molar pregnancy , for which suction evacuation was done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Devise a follow up plan for her</a:t>
            </a:r>
          </a:p>
        </p:txBody>
      </p:sp>
    </p:spTree>
    <p:extLst>
      <p:ext uri="{BB962C8B-B14F-4D97-AF65-F5344CB8AC3E}">
        <p14:creationId xmlns:p14="http://schemas.microsoft.com/office/powerpoint/2010/main" val="262213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93455"/>
            <a:ext cx="10018713" cy="5043054"/>
          </a:xfrm>
        </p:spPr>
        <p:txBody>
          <a:bodyPr>
            <a:normAutofit/>
          </a:bodyPr>
          <a:lstStyle/>
          <a:p>
            <a:r>
              <a:rPr lang="en-US" dirty="0"/>
              <a:t>Follow up to detect persistent gestational trophoblastic disease (GTD) or GTN (invasive mole, </a:t>
            </a:r>
            <a:r>
              <a:rPr lang="en-US" dirty="0" err="1"/>
              <a:t>choriocarcinoma</a:t>
            </a:r>
            <a:r>
              <a:rPr lang="en-US" dirty="0"/>
              <a:t>, placental site trophoblastic </a:t>
            </a:r>
            <a:r>
              <a:rPr lang="en-US" dirty="0" err="1"/>
              <a:t>tumour</a:t>
            </a:r>
            <a:endParaRPr lang="en-US" dirty="0"/>
          </a:p>
          <a:p>
            <a:r>
              <a:rPr lang="en-US" dirty="0"/>
              <a:t>Avoid pregnancy during follow up period </a:t>
            </a:r>
          </a:p>
          <a:p>
            <a:r>
              <a:rPr lang="en-US" dirty="0"/>
              <a:t>Reliable contraception( avoid intrauterine device)</a:t>
            </a:r>
          </a:p>
          <a:p>
            <a:r>
              <a:rPr lang="en-US" dirty="0"/>
              <a:t>Two-weekly serum and urine samples until </a:t>
            </a:r>
            <a:r>
              <a:rPr lang="en-US" dirty="0" err="1"/>
              <a:t>hCG</a:t>
            </a:r>
            <a:r>
              <a:rPr lang="en-US" dirty="0"/>
              <a:t> concentrations are normal (non-elevated) range</a:t>
            </a:r>
          </a:p>
          <a:p>
            <a:r>
              <a:rPr lang="en-US" dirty="0"/>
              <a:t>Once HCG is </a:t>
            </a:r>
            <a:r>
              <a:rPr lang="en-US" dirty="0" err="1"/>
              <a:t>normalised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If this occurred ≤56 days after evacuation, measure urine concentrations monthly for 6 months from the date of evacuation</a:t>
            </a:r>
          </a:p>
          <a:p>
            <a:pPr lvl="1"/>
            <a:r>
              <a:rPr lang="en-US" b="1" dirty="0"/>
              <a:t>If this occurred &gt;56 days after evacuation, measure urine concentrations monthly for 6 months from the date </a:t>
            </a:r>
            <a:r>
              <a:rPr lang="en-US" b="1" dirty="0" err="1"/>
              <a:t>hCG</a:t>
            </a:r>
            <a:r>
              <a:rPr lang="en-US" b="1" dirty="0"/>
              <a:t> became normalized.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35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Persistent GTD/ GTN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85818"/>
            <a:ext cx="10018713" cy="48721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/>
              <a:t>SYMPTOMS</a:t>
            </a:r>
            <a:r>
              <a:rPr lang="en-US" dirty="0"/>
              <a:t> </a:t>
            </a:r>
          </a:p>
          <a:p>
            <a:r>
              <a:rPr lang="en-US" b="1" dirty="0"/>
              <a:t>I</a:t>
            </a:r>
            <a:r>
              <a:rPr lang="en-US" b="1" dirty="0">
                <a:effectLst/>
              </a:rPr>
              <a:t>rregular bleeding following evacuation of a </a:t>
            </a:r>
            <a:r>
              <a:rPr lang="en-US" b="1" dirty="0" err="1">
                <a:effectLst/>
              </a:rPr>
              <a:t>hydatidiform</a:t>
            </a:r>
            <a:r>
              <a:rPr lang="en-US" b="1" dirty="0">
                <a:effectLst/>
              </a:rPr>
              <a:t> mole.</a:t>
            </a:r>
          </a:p>
          <a:p>
            <a:r>
              <a:rPr lang="en-US" b="1" dirty="0"/>
              <a:t>A</a:t>
            </a:r>
            <a:r>
              <a:rPr lang="en-US" b="1" dirty="0">
                <a:effectLst/>
              </a:rPr>
              <a:t>cute respiratory, abdominal or neurological symptoms after any pregnancy. For example:</a:t>
            </a:r>
          </a:p>
          <a:p>
            <a:pPr marL="0" indent="0">
              <a:buNone/>
            </a:pPr>
            <a:r>
              <a:rPr lang="en-US" b="1" dirty="0"/>
              <a:t>         P</a:t>
            </a:r>
            <a:r>
              <a:rPr lang="en-US" b="1" dirty="0">
                <a:effectLst/>
              </a:rPr>
              <a:t>ulmonary metastases: dyspnea, cough and chest pain</a:t>
            </a:r>
          </a:p>
          <a:p>
            <a:pPr marL="0" indent="0">
              <a:buNone/>
            </a:pPr>
            <a:r>
              <a:rPr lang="en-US" b="1" dirty="0"/>
              <a:t>         G</a:t>
            </a:r>
            <a:r>
              <a:rPr lang="en-US" b="1" dirty="0">
                <a:effectLst/>
              </a:rPr>
              <a:t>astrointestinal tract metastases: abdominal pain, hemoptysis, </a:t>
            </a:r>
            <a:r>
              <a:rPr lang="en-US" b="1" dirty="0" err="1">
                <a:effectLst/>
              </a:rPr>
              <a:t>malena</a:t>
            </a: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/>
              <a:t>         B</a:t>
            </a:r>
            <a:r>
              <a:rPr lang="en-US" b="1" dirty="0">
                <a:effectLst/>
              </a:rPr>
              <a:t>rain metastases: evidence of increased intracranial pressure, intracerebral hemorrhage, 	headaches, seizures.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Signs suggestive of post-molar GTN include</a:t>
            </a:r>
            <a:r>
              <a:rPr lang="en-US" dirty="0">
                <a:effectLst/>
              </a:rPr>
              <a:t>:</a:t>
            </a:r>
          </a:p>
          <a:p>
            <a:r>
              <a:rPr lang="en-US" dirty="0"/>
              <a:t>A</a:t>
            </a:r>
            <a:r>
              <a:rPr lang="en-US" b="0" dirty="0">
                <a:effectLst/>
              </a:rPr>
              <a:t>n enlarged, irregular uterus</a:t>
            </a:r>
          </a:p>
          <a:p>
            <a:r>
              <a:rPr lang="en-US" dirty="0"/>
              <a:t>P</a:t>
            </a:r>
            <a:r>
              <a:rPr lang="en-US" b="0" dirty="0">
                <a:effectLst/>
              </a:rPr>
              <a:t>ersistent, bilateral ovarian enlargement</a:t>
            </a:r>
          </a:p>
          <a:p>
            <a:r>
              <a:rPr lang="en-US" dirty="0"/>
              <a:t>E</a:t>
            </a:r>
            <a:r>
              <a:rPr lang="en-US" b="0" dirty="0">
                <a:effectLst/>
              </a:rPr>
              <a:t>levated </a:t>
            </a:r>
            <a:r>
              <a:rPr lang="en-US" b="0" dirty="0" err="1">
                <a:effectLst/>
              </a:rPr>
              <a:t>hCG</a:t>
            </a:r>
            <a:r>
              <a:rPr lang="en-US" b="0" dirty="0">
                <a:effectLst/>
              </a:rPr>
              <a:t>.</a:t>
            </a:r>
          </a:p>
          <a:p>
            <a:r>
              <a:rPr lang="en-US" dirty="0"/>
              <a:t>Systemic involvement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6433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/>
          <a:lstStyle/>
          <a:p>
            <a:r>
              <a:rPr lang="en-US" dirty="0"/>
              <a:t>Enlist indications of chemotherapy  for persistent gestational trophoblastic disease/ gestational trophoblastic neoplasia</a:t>
            </a:r>
          </a:p>
        </p:txBody>
      </p:sp>
    </p:spTree>
    <p:extLst>
      <p:ext uri="{BB962C8B-B14F-4D97-AF65-F5344CB8AC3E}">
        <p14:creationId xmlns:p14="http://schemas.microsoft.com/office/powerpoint/2010/main" val="283032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Indications for chemotherapy for GTD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Rising </a:t>
            </a:r>
            <a:r>
              <a:rPr lang="en-US" dirty="0" err="1"/>
              <a:t>hCG</a:t>
            </a:r>
            <a:r>
              <a:rPr lang="en-US" dirty="0"/>
              <a:t> concentration after evacuation </a:t>
            </a:r>
          </a:p>
          <a:p>
            <a:r>
              <a:rPr lang="en-US" dirty="0"/>
              <a:t>Histological diagnosis of </a:t>
            </a:r>
            <a:r>
              <a:rPr lang="en-US" dirty="0" err="1"/>
              <a:t>choriocarcinoma</a:t>
            </a:r>
            <a:endParaRPr lang="en-US" dirty="0"/>
          </a:p>
          <a:p>
            <a:r>
              <a:rPr lang="en-US" dirty="0"/>
              <a:t>Evidence of metastases in the brain, liver, gastrointestinal tract or lung (radiological opacities &gt;2 cm on chest radiograph)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1" y="220164"/>
            <a:ext cx="10515600" cy="568324"/>
          </a:xfrm>
        </p:spPr>
        <p:txBody>
          <a:bodyPr>
            <a:normAutofit/>
          </a:bodyPr>
          <a:lstStyle/>
          <a:p>
            <a:r>
              <a:rPr lang="en-US" sz="1800" dirty="0"/>
              <a:t>FIGO scoring system for GTN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328737"/>
              </p:ext>
            </p:extLst>
          </p:nvPr>
        </p:nvGraphicFramePr>
        <p:xfrm>
          <a:off x="1764144" y="886261"/>
          <a:ext cx="10427855" cy="5884536"/>
        </p:xfrm>
        <a:graphic>
          <a:graphicData uri="http://schemas.openxmlformats.org/drawingml/2006/table">
            <a:tbl>
              <a:tblPr/>
              <a:tblGrid>
                <a:gridCol w="2085571">
                  <a:extLst>
                    <a:ext uri="{9D8B030D-6E8A-4147-A177-3AD203B41FA5}">
                      <a16:colId xmlns:a16="http://schemas.microsoft.com/office/drawing/2014/main" val="3967334821"/>
                    </a:ext>
                  </a:extLst>
                </a:gridCol>
                <a:gridCol w="2085571">
                  <a:extLst>
                    <a:ext uri="{9D8B030D-6E8A-4147-A177-3AD203B41FA5}">
                      <a16:colId xmlns:a16="http://schemas.microsoft.com/office/drawing/2014/main" val="1558507806"/>
                    </a:ext>
                  </a:extLst>
                </a:gridCol>
                <a:gridCol w="2085571">
                  <a:extLst>
                    <a:ext uri="{9D8B030D-6E8A-4147-A177-3AD203B41FA5}">
                      <a16:colId xmlns:a16="http://schemas.microsoft.com/office/drawing/2014/main" val="3940048270"/>
                    </a:ext>
                  </a:extLst>
                </a:gridCol>
                <a:gridCol w="2085571">
                  <a:extLst>
                    <a:ext uri="{9D8B030D-6E8A-4147-A177-3AD203B41FA5}">
                      <a16:colId xmlns:a16="http://schemas.microsoft.com/office/drawing/2014/main" val="1646151270"/>
                    </a:ext>
                  </a:extLst>
                </a:gridCol>
                <a:gridCol w="2085571">
                  <a:extLst>
                    <a:ext uri="{9D8B030D-6E8A-4147-A177-3AD203B41FA5}">
                      <a16:colId xmlns:a16="http://schemas.microsoft.com/office/drawing/2014/main" val="873180281"/>
                    </a:ext>
                  </a:extLst>
                </a:gridCol>
              </a:tblGrid>
              <a:tr h="39519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Parameter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effectLst/>
                        </a:rPr>
                        <a:t>FIGO prognostic score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933961"/>
                  </a:ext>
                </a:extLst>
              </a:tr>
              <a:tr h="395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dirty="0">
                          <a:effectLst/>
                        </a:rPr>
                        <a:t>0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dirty="0">
                          <a:effectLst/>
                        </a:rPr>
                        <a:t>1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dirty="0">
                          <a:effectLst/>
                        </a:rPr>
                        <a:t>2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dirty="0">
                          <a:effectLst/>
                        </a:rPr>
                        <a:t>4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774105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Age (years)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&lt;40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≥40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–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–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087082"/>
                  </a:ext>
                </a:extLst>
              </a:tr>
              <a:tr h="628416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Antecedent pregnancy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Mole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Abortion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Term pregnancy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–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468361"/>
                  </a:ext>
                </a:extLst>
              </a:tr>
              <a:tr h="1094868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Interval (months) from index pregnancy to chemotherapy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&lt;4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4–&lt;﻿7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7–&lt;﻿13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&gt;13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464380"/>
                  </a:ext>
                </a:extLst>
              </a:tr>
              <a:tr h="660680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Pretreatment hCG (IU/l)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&lt;10</a:t>
                      </a:r>
                      <a:r>
                        <a:rPr lang="en-US" sz="1600" b="1" baseline="30000">
                          <a:effectLst/>
                        </a:rPr>
                        <a:t>3</a:t>
                      </a:r>
                      <a:endParaRPr lang="en-US" sz="1600" b="1">
                        <a:effectLst/>
                      </a:endParaRP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10</a:t>
                      </a:r>
                      <a:r>
                        <a:rPr lang="en-US" sz="1600" b="1" baseline="30000" dirty="0">
                          <a:effectLst/>
                        </a:rPr>
                        <a:t>3</a:t>
                      </a:r>
                      <a:r>
                        <a:rPr lang="en-US" sz="1600" b="1" dirty="0">
                          <a:effectLst/>
                        </a:rPr>
                        <a:t>–&lt;﻿10</a:t>
                      </a:r>
                      <a:r>
                        <a:rPr lang="en-US" sz="1600" b="1" baseline="30000" dirty="0">
                          <a:effectLst/>
                        </a:rPr>
                        <a:t>4</a:t>
                      </a:r>
                      <a:endParaRPr lang="en-US" sz="1600" b="1" dirty="0">
                        <a:effectLst/>
                      </a:endParaRP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10</a:t>
                      </a:r>
                      <a:r>
                        <a:rPr lang="en-US" sz="1600" b="1" baseline="30000">
                          <a:effectLst/>
                        </a:rPr>
                        <a:t>4</a:t>
                      </a:r>
                      <a:r>
                        <a:rPr lang="en-US" sz="1600" b="1">
                          <a:effectLst/>
                        </a:rPr>
                        <a:t>–&lt;﻿10</a:t>
                      </a:r>
                      <a:r>
                        <a:rPr lang="en-US" sz="1600" b="1" baseline="30000">
                          <a:effectLst/>
                        </a:rPr>
                        <a:t>5</a:t>
                      </a:r>
                      <a:endParaRPr lang="en-US" sz="1600" b="1">
                        <a:effectLst/>
                      </a:endParaRP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&gt;10</a:t>
                      </a:r>
                      <a:r>
                        <a:rPr lang="en-US" sz="1600" b="1" baseline="30000">
                          <a:effectLst/>
                        </a:rPr>
                        <a:t>5</a:t>
                      </a:r>
                      <a:endParaRPr lang="en-US" sz="1600" b="1">
                        <a:effectLst/>
                      </a:endParaRP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525185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Largest tumour size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&lt;﻿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3–&lt;﻿5 cm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≥﻿5 cm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–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930896"/>
                  </a:ext>
                </a:extLst>
              </a:tr>
              <a:tr h="628416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Site of metastases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Lung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Spleen, kidney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Gastrointestinal tract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Brain, liver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009666"/>
                  </a:ext>
                </a:extLst>
              </a:tr>
              <a:tr h="628416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Number of metastases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1–4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5–8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&gt;8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056926"/>
                  </a:ext>
                </a:extLst>
              </a:tr>
              <a:tr h="660680"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Previous chemotherapy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>
                          <a:effectLst/>
                        </a:rPr>
                        <a:t>–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–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Single drug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b="1" dirty="0">
                          <a:effectLst/>
                        </a:rPr>
                        <a:t>Two or more drugs</a:t>
                      </a:r>
                    </a:p>
                  </a:txBody>
                  <a:tcPr marL="60570" marR="60570" marT="60570" marB="60570" anchor="ctr">
                    <a:lnL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E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536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938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CHEMOTHERAPY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Low-risk  (prognostic score ≤6)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  </a:t>
            </a:r>
            <a:r>
              <a:rPr lang="en-US" dirty="0"/>
              <a:t>monotherapy </a:t>
            </a:r>
            <a:r>
              <a:rPr lang="en-US" dirty="0" err="1"/>
              <a:t>e.g</a:t>
            </a:r>
            <a:r>
              <a:rPr lang="en-US" dirty="0"/>
              <a:t> Methotrexate  with </a:t>
            </a:r>
            <a:r>
              <a:rPr lang="en-US" dirty="0" err="1"/>
              <a:t>folinic</a:t>
            </a:r>
            <a:r>
              <a:rPr lang="en-US" dirty="0"/>
              <a:t> acid rescue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survival rate 100 %</a:t>
            </a:r>
          </a:p>
          <a:p>
            <a:r>
              <a:rPr lang="en-US" b="1" dirty="0"/>
              <a:t>High-risk high risk (prognostic score more than 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      </a:t>
            </a:r>
            <a:r>
              <a:rPr lang="en-US" dirty="0"/>
              <a:t>The etoposide, methotrexate, and </a:t>
            </a:r>
            <a:r>
              <a:rPr lang="en-US" dirty="0" err="1"/>
              <a:t>dactinomycin</a:t>
            </a:r>
            <a:r>
              <a:rPr lang="en-US" dirty="0"/>
              <a:t> (EMA)-cyclophosphamide and vincristine (CO) regimen is recommended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  5 year survival is 75 to 90 %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 The treatment causes reversible alopecia and is </a:t>
            </a:r>
            <a:r>
              <a:rPr lang="en-US" dirty="0" err="1"/>
              <a:t>myelosuppressive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138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after chemotherapy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Beta </a:t>
            </a:r>
            <a:r>
              <a:rPr lang="en-US" dirty="0" err="1"/>
              <a:t>hCG</a:t>
            </a:r>
            <a:r>
              <a:rPr lang="en-US" dirty="0"/>
              <a:t> follow up for 5 years </a:t>
            </a:r>
          </a:p>
          <a:p>
            <a:r>
              <a:rPr lang="en-US" dirty="0"/>
              <a:t>Patients are advised not to become pregnant until 12 months after completion of chemotherapy</a:t>
            </a:r>
          </a:p>
          <a:p>
            <a:r>
              <a:rPr lang="en-US" dirty="0"/>
              <a:t>N</a:t>
            </a:r>
            <a:r>
              <a:rPr lang="en-US" dirty="0">
                <a:effectLst/>
              </a:rPr>
              <a:t>either low- or high-risk treatment affects fertility or congenital abnormality rates in subsequent pregnancies.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53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40 years old P1 has reported to OPD at 14 weeks of pregnancy with complaints of irregular vaginal bleeding and excessive vomiting. On examination uterus id 18 week size.</a:t>
            </a:r>
          </a:p>
          <a:p>
            <a:r>
              <a:rPr lang="en-GB" dirty="0"/>
              <a:t>How will you investigate her?</a:t>
            </a:r>
          </a:p>
          <a:p>
            <a:r>
              <a:rPr lang="en-GB" dirty="0"/>
              <a:t>What are the treatment options if she is diagnosed as GTD?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9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16495" y="1181257"/>
            <a:ext cx="9759011" cy="5447918"/>
          </a:xfrm>
          <a:custGeom>
            <a:avLst/>
            <a:gdLst/>
            <a:ahLst/>
            <a:cxnLst/>
            <a:rect l="l" t="t" r="r" b="b"/>
            <a:pathLst>
              <a:path w="9759696" h="5448300">
                <a:moveTo>
                  <a:pt x="0" y="0"/>
                </a:moveTo>
                <a:lnTo>
                  <a:pt x="9759696" y="0"/>
                </a:lnTo>
                <a:lnTo>
                  <a:pt x="9759696" y="5448300"/>
                </a:lnTo>
                <a:lnTo>
                  <a:pt x="0" y="54483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PK" dirty="0"/>
          </a:p>
        </p:txBody>
      </p:sp>
      <p:sp>
        <p:nvSpPr>
          <p:cNvPr id="3" name="TextBox 3"/>
          <p:cNvSpPr txBox="1"/>
          <p:nvPr/>
        </p:nvSpPr>
        <p:spPr>
          <a:xfrm>
            <a:off x="1844596" y="267027"/>
            <a:ext cx="8337886" cy="538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0"/>
              </a:lnSpc>
            </a:pPr>
            <a:r>
              <a:rPr lang="en-US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Professor Umar Model of Integrated Lecture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1674716" y="6259612"/>
            <a:ext cx="118369" cy="3014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3"/>
              </a:lnSpc>
            </a:pPr>
            <a:r>
              <a:rPr lang="en-US" sz="1802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98B64-EECF-024D-7A57-B04626457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CF99C-B9E1-5EB6-FB19-A1586048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r>
              <a:rPr lang="en-US" sz="2000" dirty="0"/>
              <a:t>Gestational </a:t>
            </a:r>
            <a:r>
              <a:rPr lang="en-US" sz="2000" dirty="0" err="1"/>
              <a:t>Trophoblastic</a:t>
            </a:r>
            <a:r>
              <a:rPr lang="en-US" sz="2000" dirty="0"/>
              <a:t> Disease at Sultan </a:t>
            </a:r>
            <a:r>
              <a:rPr lang="en-US" sz="2000" dirty="0" err="1"/>
              <a:t>Qaboos</a:t>
            </a:r>
            <a:r>
              <a:rPr lang="en-US" sz="2000" dirty="0"/>
              <a:t> University Hospital: Prevalence, Risk Factors, Histological Features, </a:t>
            </a:r>
            <a:r>
              <a:rPr lang="en-US" sz="2000" dirty="0" err="1"/>
              <a:t>Sonographic</a:t>
            </a:r>
            <a:r>
              <a:rPr lang="en-US" sz="2000" dirty="0"/>
              <a:t> Findings and Outcomes. Oman Med J. 2019 May; 34(3): 202-204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/>
              <a:t>Imaging in Gestational </a:t>
            </a:r>
            <a:r>
              <a:rPr lang="en-US" sz="2000" dirty="0" err="1"/>
              <a:t>Trophoblastic</a:t>
            </a:r>
            <a:r>
              <a:rPr lang="en-US" sz="2000" dirty="0"/>
              <a:t> Disease. 2019 Aug; 40(4): 332-349(</a:t>
            </a:r>
            <a:r>
              <a:rPr lang="en-US" sz="2000" dirty="0" err="1"/>
              <a:t>PubMed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5731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DBCB3D0-62EC-4D8A-A9E7-991AF662D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2C758D7-9BCC-44AD-98FB-A68CA52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890917F-0A64-4C0A-91F8-E4F6BE6A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38C8E05-3629-4B19-A965-0C926F9D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9044F20B-3F79-4BBD-A9B8-33672B6A4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9759C7-2465-BF0A-8EE2-C20A36C31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BIOMEDICAL ETHICS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693ACE5-5D33-F58D-49C1-2204CAD2D0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472021"/>
              </p:ext>
            </p:extLst>
          </p:nvPr>
        </p:nvGraphicFramePr>
        <p:xfrm>
          <a:off x="5437509" y="777860"/>
          <a:ext cx="5955658" cy="538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34060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98005-0CF8-B213-ABB7-56848401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1576E-295D-6CDA-207D-7DD10A22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747" y="1461654"/>
            <a:ext cx="10018713" cy="3124201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US" dirty="0"/>
              <a:t>Family Physicians should be educated about proper follow-up and referral of </a:t>
            </a:r>
            <a:r>
              <a:rPr lang="en-US"/>
              <a:t>these cases.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69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hould You Use a Thank You Slide to End Your PowerPoint Presentation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68" y="0"/>
            <a:ext cx="105983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7924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235B9C-A206-5301-9F81-7FF7C1A719D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4298" t="16995" r="4556" b="16749"/>
          <a:stretch/>
        </p:blipFill>
        <p:spPr>
          <a:xfrm>
            <a:off x="1773381" y="318655"/>
            <a:ext cx="10141528" cy="601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2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57F6-15B8-6B80-F981-C2CE5CB4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University Motto, Vision, Values &amp;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0EEE8-C3ED-7E11-B48F-EBB992936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9745"/>
            <a:ext cx="9613861" cy="4558146"/>
          </a:xfrm>
        </p:spPr>
        <p:txBody>
          <a:bodyPr/>
          <a:lstStyle/>
          <a:p>
            <a:pPr marL="236538" marR="0" lvl="0" indent="0" algn="l" defTabSz="457200" rtl="0" eaLnBrk="1" fontAlgn="base" latinLnBrk="0" hangingPunct="1">
              <a:lnSpc>
                <a:spcPts val="155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Mission Statement</a:t>
            </a:r>
          </a:p>
          <a:p>
            <a:pPr marL="236538" marR="0" lvl="0" indent="0" algn="l" defTabSz="457200" rtl="0" eaLnBrk="1" fontAlgn="base" latinLnBrk="0" hangingPunct="1">
              <a:lnSpc>
                <a:spcPts val="155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36538" marR="0" lvl="0" indent="0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To impart evidence-based research-oriented health professional education </a:t>
            </a:r>
          </a:p>
          <a:p>
            <a:pPr marL="236538" marR="0" lvl="0" indent="0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Best possible patient care</a:t>
            </a:r>
          </a:p>
          <a:p>
            <a:pPr marL="236538" marR="0" lvl="0" indent="0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Mutual respect, ethical practice of healthcare and social accountability.</a:t>
            </a:r>
          </a:p>
          <a:p>
            <a:pPr marL="236538" marR="0" lvl="0" indent="0" algn="l" defTabSz="4572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36538" marR="0" lvl="0" indent="0" algn="l" defTabSz="4572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Vision and Values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36538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Highly recognized and accredited </a:t>
            </a:r>
            <a:r>
              <a:rPr kumimoji="0" lang="en-US" altLang="en-US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centre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of excellence in Medical Education, using evidence-based training techniques for development of highly competent health professionals, who are lifelong experiential learner and are socially accountable.</a:t>
            </a:r>
          </a:p>
          <a:p>
            <a:pPr marL="236538" marR="0" lvl="0" indent="0" algn="l" defTabSz="457200" rtl="0" eaLnBrk="1" fontAlgn="base" latinLnBrk="0" hangingPunct="1">
              <a:lnSpc>
                <a:spcPct val="100000"/>
              </a:lnSpc>
              <a:spcBef>
                <a:spcPts val="25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36538" marR="0" lvl="0" indent="0" algn="l" defTabSz="457200" rtl="0" eaLnBrk="1" fontAlgn="base" latinLnBrk="0" hangingPunct="1">
              <a:lnSpc>
                <a:spcPct val="100000"/>
              </a:lnSpc>
              <a:spcBef>
                <a:spcPts val="25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Goals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36538" marR="0" lvl="0" indent="0" algn="l" defTabSz="457200" rtl="0" eaLnBrk="1" fontAlgn="base" latinLnBrk="0" hangingPunct="1">
              <a:lnSpc>
                <a:spcPct val="150000"/>
              </a:lnSpc>
              <a:spcBef>
                <a:spcPts val="775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The Undergraduate Integrated Learning Program is geared to provide you with quality medical education in an environment designed 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5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DBCB3D0-62EC-4D8A-A9E7-991AF662D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C758D7-9BCC-44AD-98FB-A68CA52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890917F-0A64-4C0A-91F8-E4F6BE6A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38C8E05-3629-4B19-A965-0C926F9D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044F20B-3F79-4BBD-A9B8-33672B6A4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DE80EC-D947-2570-64A5-60470CB80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SEQUENCE OF LGIS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834A78-8DB0-B2F4-FFE7-CF1B54AA2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897597"/>
              </p:ext>
            </p:extLst>
          </p:nvPr>
        </p:nvGraphicFramePr>
        <p:xfrm>
          <a:off x="5437509" y="777860"/>
          <a:ext cx="5955658" cy="538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Rectangle 9"/>
          <p:cNvSpPr/>
          <p:nvPr/>
        </p:nvSpPr>
        <p:spPr>
          <a:xfrm>
            <a:off x="5980423" y="3244334"/>
            <a:ext cx="23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980423" y="3244334"/>
            <a:ext cx="23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4567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LEARNING OUTCOME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41344"/>
            <a:ext cx="10018713" cy="4861873"/>
          </a:xfrm>
        </p:spPr>
        <p:txBody>
          <a:bodyPr>
            <a:normAutofit/>
          </a:bodyPr>
          <a:lstStyle/>
          <a:p>
            <a:r>
              <a:rPr lang="en-GB" dirty="0"/>
              <a:t>Classify gestational trophoblastic disease</a:t>
            </a:r>
          </a:p>
          <a:p>
            <a:r>
              <a:rPr lang="en-GB" dirty="0"/>
              <a:t>Identify clinical features of gestational trophoblastic disease</a:t>
            </a:r>
          </a:p>
          <a:p>
            <a:r>
              <a:rPr lang="en-GB" dirty="0"/>
              <a:t>Enlist investigations required to diagnose GTD</a:t>
            </a:r>
          </a:p>
          <a:p>
            <a:r>
              <a:rPr lang="en-GB" dirty="0"/>
              <a:t>Formulate a management plan including treatment for GTD and follow up plan after treatment.</a:t>
            </a:r>
          </a:p>
          <a:p>
            <a:r>
              <a:rPr lang="en-GB" dirty="0"/>
              <a:t>Identify features of gestational trophoblastic neoplasia during follow up after treatment for premalignant GTD</a:t>
            </a:r>
          </a:p>
          <a:p>
            <a:r>
              <a:rPr lang="en-GB" dirty="0"/>
              <a:t>Categorise patients requiring chemotherapy into low risk and high risk group</a:t>
            </a:r>
          </a:p>
          <a:p>
            <a:r>
              <a:rPr lang="en-GB" dirty="0"/>
              <a:t>Devise a follow up plan after chemotherapy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C13134-2F73-4E1D-D8A4-6553FFF5180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67367" y="29826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30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Gestational trophoblastic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Gestational trophoblastic disease (GTD)</a:t>
            </a:r>
            <a:r>
              <a:rPr lang="en-US" dirty="0"/>
              <a:t> consists of a range of pregnancy-related disorders derived from disordered proliferation of the placental trophoblast. </a:t>
            </a:r>
          </a:p>
          <a:p>
            <a:r>
              <a:rPr lang="en-US" dirty="0"/>
              <a:t> GTD has distinctive morphological, histopathological and genetic characteristics that enable subdivision into benign and malignant GTD.</a:t>
            </a:r>
          </a:p>
        </p:txBody>
      </p:sp>
    </p:spTree>
    <p:extLst>
      <p:ext uri="{BB962C8B-B14F-4D97-AF65-F5344CB8AC3E}">
        <p14:creationId xmlns:p14="http://schemas.microsoft.com/office/powerpoint/2010/main" val="74711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/>
          <a:lstStyle/>
          <a:p>
            <a:r>
              <a:rPr lang="en-US" dirty="0"/>
              <a:t>How do you classify gestational trophoblastic disease</a:t>
            </a:r>
          </a:p>
        </p:txBody>
      </p:sp>
    </p:spTree>
    <p:extLst>
      <p:ext uri="{BB962C8B-B14F-4D97-AF65-F5344CB8AC3E}">
        <p14:creationId xmlns:p14="http://schemas.microsoft.com/office/powerpoint/2010/main" val="853567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Gestational trophoblastic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1.Premalignant disorders</a:t>
            </a:r>
            <a:r>
              <a:rPr lang="en-US" dirty="0"/>
              <a:t> </a:t>
            </a:r>
          </a:p>
          <a:p>
            <a:r>
              <a:rPr lang="en-US" dirty="0"/>
              <a:t>Complete </a:t>
            </a:r>
            <a:r>
              <a:rPr lang="en-US" dirty="0" err="1"/>
              <a:t>hydatidiform</a:t>
            </a:r>
            <a:r>
              <a:rPr lang="en-US" dirty="0"/>
              <a:t> mole.</a:t>
            </a:r>
          </a:p>
          <a:p>
            <a:r>
              <a:rPr lang="en-US" dirty="0"/>
              <a:t>Partial </a:t>
            </a:r>
            <a:r>
              <a:rPr lang="en-US" dirty="0" err="1"/>
              <a:t>hydatidiform</a:t>
            </a:r>
            <a:r>
              <a:rPr lang="en-US" dirty="0"/>
              <a:t> mole.</a:t>
            </a:r>
          </a:p>
          <a:p>
            <a:pPr marL="0" indent="0">
              <a:buNone/>
            </a:pPr>
            <a:r>
              <a:rPr lang="en-US" b="1" dirty="0"/>
              <a:t>2. Gestational trophoblastic neoplasia (GTN)</a:t>
            </a:r>
            <a:r>
              <a:rPr lang="en-US" dirty="0"/>
              <a:t> </a:t>
            </a:r>
          </a:p>
          <a:p>
            <a:r>
              <a:rPr lang="en-US" dirty="0"/>
              <a:t>Invasive mole</a:t>
            </a:r>
          </a:p>
          <a:p>
            <a:r>
              <a:rPr lang="en-US" dirty="0" err="1"/>
              <a:t>Choriocarcinoma</a:t>
            </a:r>
            <a:endParaRPr lang="en-US" dirty="0"/>
          </a:p>
          <a:p>
            <a:r>
              <a:rPr lang="en-US" dirty="0"/>
              <a:t>Placental-site trophoblastic </a:t>
            </a:r>
            <a:r>
              <a:rPr lang="en-US" dirty="0" err="1"/>
              <a:t>tumour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GTN can progress, invade, metastasize, and lead to death if left untreated.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93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1619</TotalTime>
  <Words>1568</Words>
  <Application>Microsoft Office PowerPoint</Application>
  <PresentationFormat>Widescreen</PresentationFormat>
  <Paragraphs>237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Arial Bold</vt:lpstr>
      <vt:lpstr>Arimo</vt:lpstr>
      <vt:lpstr>Calibri (MS)</vt:lpstr>
      <vt:lpstr>Calibri (MS) Bold</vt:lpstr>
      <vt:lpstr>Corbel</vt:lpstr>
      <vt:lpstr>Wingdings</vt:lpstr>
      <vt:lpstr>Parallax</vt:lpstr>
      <vt:lpstr>GESTATIONAL TROPHOBLASTIC DISEASE</vt:lpstr>
      <vt:lpstr>PowerPoint Presentation</vt:lpstr>
      <vt:lpstr>PowerPoint Presentation</vt:lpstr>
      <vt:lpstr>University Motto, Vision, Values &amp; Goals</vt:lpstr>
      <vt:lpstr>SEQUENCE OF LGIS</vt:lpstr>
      <vt:lpstr>LEARNING OUTCOME</vt:lpstr>
      <vt:lpstr>Gestational trophoblastic disease </vt:lpstr>
      <vt:lpstr>PowerPoint Presentation</vt:lpstr>
      <vt:lpstr>Gestational trophoblastic disease </vt:lpstr>
      <vt:lpstr> Gestational trophoblastic disease  Origin and genetics </vt:lpstr>
      <vt:lpstr>PowerPoint Presentation</vt:lpstr>
      <vt:lpstr> Gestational trophoblastic disease Risk factors  </vt:lpstr>
      <vt:lpstr>PowerPoint Presentation</vt:lpstr>
      <vt:lpstr>Macroscopic histopathology Complete mole</vt:lpstr>
      <vt:lpstr>CASE SCENARIO</vt:lpstr>
      <vt:lpstr>Clinical presentation and assessment </vt:lpstr>
      <vt:lpstr>INVESTIGATIONS </vt:lpstr>
      <vt:lpstr>Pelvic ultrasound of CHM </vt:lpstr>
      <vt:lpstr>PowerPoint Presentation</vt:lpstr>
      <vt:lpstr> Gestational trophoblastic disease Treatment </vt:lpstr>
      <vt:lpstr>CASE SCENARIO</vt:lpstr>
      <vt:lpstr>Follow up </vt:lpstr>
      <vt:lpstr>Persistent GTD/ GTN</vt:lpstr>
      <vt:lpstr>PowerPoint Presentation</vt:lpstr>
      <vt:lpstr>Indications for chemotherapy for GTD</vt:lpstr>
      <vt:lpstr>FIGO scoring system for GTN</vt:lpstr>
      <vt:lpstr>CHEMOTHERAPY </vt:lpstr>
      <vt:lpstr>Follow up after chemotherapy </vt:lpstr>
      <vt:lpstr>Case Scenario</vt:lpstr>
      <vt:lpstr>RESEARCH</vt:lpstr>
      <vt:lpstr>BIOMEDICAL ETHICS</vt:lpstr>
      <vt:lpstr>FAMILY MEDICINE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E-Mail Admin</dc:creator>
  <cp:lastModifiedBy>DELL</cp:lastModifiedBy>
  <cp:revision>34</cp:revision>
  <dcterms:created xsi:type="dcterms:W3CDTF">2020-08-19T01:45:24Z</dcterms:created>
  <dcterms:modified xsi:type="dcterms:W3CDTF">2025-03-15T04:16:55Z</dcterms:modified>
</cp:coreProperties>
</file>