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</p:sldIdLst>
  <p:sldSz cy="6858000" cx="12192000"/>
  <p:notesSz cx="6858000" cy="9144000"/>
  <p:embeddedFontLst>
    <p:embeddedFont>
      <p:font typeface="Carlito"/>
      <p:regular r:id="rId69"/>
      <p:bold r:id="rId70"/>
      <p:italic r:id="rId71"/>
      <p:boldItalic r:id="rId7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402941-FCD0-4D7B-BC4A-2C8B607E5416}">
  <a:tblStyle styleId="{EF402941-FCD0-4D7B-BC4A-2C8B607E541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2" Type="http://schemas.openxmlformats.org/officeDocument/2006/relationships/font" Target="fonts/Carlito-bold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arlito-italic.fntdata"/><Relationship Id="rId70" Type="http://schemas.openxmlformats.org/officeDocument/2006/relationships/font" Target="fonts/Carlito-bold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Carlito-regular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390866761e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4" name="Google Shape;174;g3390866761e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90866761e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2" name="Google Shape;182;g3390866761e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90866761e_0_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g3390866761e_0_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90866761e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3390866761e_0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90866761e_0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90866761e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3390866761e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390866761e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390866761e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390866761e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90866761e_0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390866761e_0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3390866761e_0_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90866761e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3390866761e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3390866761e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90866761e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3390866761e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3390866761e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90866761e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390866761e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3390866761e_0_1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390866761e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3390866761e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3390866761e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90866761e_0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390866761e_0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3390866761e_0_1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390866761e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390866761e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3390866761e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90866761e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g3390866761e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g3390866761e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390866761e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3390866761e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3390866761e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90866761e_0_2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390866761e_0_2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9" name="Google Shape;339;g3390866761e_0_2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390866761e_0_2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g3390866761e_0_2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g3390866761e_0_2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390866761e_0_3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3390866761e_0_3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g3390866761e_0_3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390866761e_0_3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3390866761e_0_3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3390866761e_0_3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90866761e_0_3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9" name="Google Shape;379;g3390866761e_0_3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390866761e_0_3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7" name="Google Shape;387;g3390866761e_0_3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90866761e_0_3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5" name="Google Shape;395;g3390866761e_0_3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390866761e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3" name="Google Shape;403;g3390866761e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390866761e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1" name="Google Shape;411;g3390866761e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90866761e_0_3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9" name="Google Shape;419;g3390866761e_0_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90866761e_0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7" name="Google Shape;427;g3390866761e_0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390866761e_0_3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5" name="Google Shape;435;g3390866761e_0_3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390866761e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3" name="Google Shape;443;g3390866761e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390866761e_0_3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1" name="Google Shape;451;g3390866761e_0_3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390866761e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9" name="Google Shape;459;g3390866761e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90866761e_0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7" name="Google Shape;467;g3390866761e_0_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390866761e_0_4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5" name="Google Shape;475;g3390866761e_0_4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0866761e_0_4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6" name="Google Shape;486;g3390866761e_0_4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90866761e_0_4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4" name="Google Shape;494;g3390866761e_0_4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390866761e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2" name="Google Shape;502;g3390866761e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390866761e_0_4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2" name="Google Shape;512;g3390866761e_0_4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390866761e_0_4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1" name="Google Shape;521;g3390866761e_0_4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0866761e_0_4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1" name="Google Shape;531;g3390866761e_0_4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390866761e_0_4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1" name="Google Shape;541;g3390866761e_0_4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90866761e_0_4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0" name="Google Shape;550;g3390866761e_0_4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3390866761e_0_4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0" name="Google Shape;560;g3390866761e_0_4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390866761e_0_4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0" name="Google Shape;570;g3390866761e_0_4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390866761e_0_5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9" name="Google Shape;579;g3390866761e_0_5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90866761e_0_5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8" name="Google Shape;588;g3390866761e_0_5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390866761e_0_5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6" name="Google Shape;596;g3390866761e_0_5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90866761e_0_5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4" name="Google Shape;604;g3390866761e_0_5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0866761e_0_5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3" name="Google Shape;613;g3390866761e_0_5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390866761e_0_5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0" name="Google Shape;620;g3390866761e_0_5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90866761e_0_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7" name="Google Shape;627;g3390866761e_0_5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p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90866761e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390866761e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14585" y="1526489"/>
            <a:ext cx="10762800" cy="45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None/>
              <a:defRPr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731553" y="496950"/>
            <a:ext cx="107289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0" i="0" sz="4400">
                <a:solidFill>
                  <a:schemeClr val="dk1"/>
                </a:solidFill>
                <a:latin typeface="Carlito"/>
                <a:ea typeface="Carlito"/>
                <a:cs typeface="Carlito"/>
                <a:sym typeface="Carl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778240" y="6377940"/>
            <a:ext cx="280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8.jpg"/><Relationship Id="rId4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png"/><Relationship Id="rId4" Type="http://schemas.openxmlformats.org/officeDocument/2006/relationships/image" Target="../media/image5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6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4.png"/><Relationship Id="rId4" Type="http://schemas.openxmlformats.org/officeDocument/2006/relationships/image" Target="../media/image3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6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5.jpg"/><Relationship Id="rId4" Type="http://schemas.openxmlformats.org/officeDocument/2006/relationships/image" Target="../media/image4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West African (Gambian) Sleeping Sickness</a:t>
            </a:r>
            <a:endParaRPr/>
          </a:p>
        </p:txBody>
      </p:sp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838200" y="1825625"/>
            <a:ext cx="116970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lang="en-US" sz="2400"/>
              <a:t>Caused by:</a:t>
            </a:r>
            <a:r>
              <a:rPr lang="en-US" sz="2400"/>
              <a:t> </a:t>
            </a:r>
            <a:r>
              <a:rPr i="1" lang="en-US" sz="2400"/>
              <a:t>Trypanosoma brucei gambiense</a:t>
            </a:r>
            <a:endParaRPr i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lang="en-US" sz="2400"/>
              <a:t>Reservoir:</a:t>
            </a:r>
            <a:r>
              <a:rPr lang="en-US" sz="2400"/>
              <a:t> Humans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lang="en-US" sz="2400"/>
              <a:t>Vector:</a:t>
            </a:r>
            <a:r>
              <a:rPr lang="en-US" sz="2400"/>
              <a:t> Tsetse flies (</a:t>
            </a:r>
            <a:r>
              <a:rPr i="1" lang="en-US" sz="2400"/>
              <a:t>Glossina</a:t>
            </a:r>
            <a:r>
              <a:rPr lang="en-US" sz="2400"/>
              <a:t> spp.)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lang="en-US" sz="2400"/>
              <a:t>Incubation Period (IP):</a:t>
            </a:r>
            <a:r>
              <a:rPr lang="en-US" sz="2400"/>
              <a:t> 1–2 weeks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Disease Progression:</a:t>
            </a:r>
            <a:endParaRPr b="1" sz="2400"/>
          </a:p>
          <a:p>
            <a:pPr indent="-3810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lang="en-US" sz="2400"/>
              <a:t>Fly bite → Parasitemia → Localization in lymph nodes</a:t>
            </a:r>
            <a:endParaRPr b="1"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1" lang="en-US" sz="2400"/>
              <a:t>Early Symptoms:</a:t>
            </a:r>
            <a:endParaRPr b="1"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Fever, chills, headache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Hepatosplenomegaly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Posterior cervical lymphadenopathy ("Winterbottom's sign")</a:t>
            </a:r>
            <a:endParaRPr b="1" sz="2400"/>
          </a:p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24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West African (Gambian) Sleeping Sickness</a:t>
            </a:r>
            <a:endParaRPr/>
          </a:p>
        </p:txBody>
      </p:sp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838200" y="1825625"/>
            <a:ext cx="116970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CNS Involvement (after several months):</a:t>
            </a:r>
            <a:endParaRPr b="1"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lphaLcPeriod"/>
            </a:pPr>
            <a:r>
              <a:rPr lang="en-US"/>
              <a:t>Headache, mental dullness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AutoNum type="alphaLcPeriod"/>
            </a:pPr>
            <a:r>
              <a:rPr lang="en-US"/>
              <a:t>Sleep disturbances (excessive sleepiness)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Coma and death due to </a:t>
            </a:r>
            <a:r>
              <a:rPr b="1" lang="en-US"/>
              <a:t>chronic meningoencephalitis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 sz="2400"/>
          </a:p>
        </p:txBody>
      </p:sp>
      <p:sp>
        <p:nvSpPr>
          <p:cNvPr id="178" name="Google Shape;178;p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25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Diagnosis of African Trypanosomiasis</a:t>
            </a:r>
            <a:endParaRPr/>
          </a:p>
        </p:txBody>
      </p:sp>
      <p:sp>
        <p:nvSpPr>
          <p:cNvPr id="185" name="Google Shape;185;p26"/>
          <p:cNvSpPr txBox="1"/>
          <p:nvPr>
            <p:ph idx="1" type="body"/>
          </p:nvPr>
        </p:nvSpPr>
        <p:spPr>
          <a:xfrm>
            <a:off x="838200" y="1825625"/>
            <a:ext cx="116970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lang="en-US" sz="2400"/>
              <a:t>Demonstration of Trypomastigotes</a:t>
            </a:r>
            <a:r>
              <a:rPr lang="en-US" sz="2400"/>
              <a:t> in: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Peripheral blood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Bone marrow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Lymph nodes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lang="en-US"/>
              <a:t>Cerebrospinal fluid (CSF)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Laboratory Methods:</a:t>
            </a:r>
            <a:endParaRPr b="1"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Direct Microscopy</a:t>
            </a:r>
            <a:r>
              <a:rPr lang="en-US"/>
              <a:t> (stained &amp; unstained samples)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Serological Tests:</a:t>
            </a:r>
            <a:endParaRPr b="1"/>
          </a:p>
          <a:p>
            <a: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/>
              <a:t>Direct agglutination</a:t>
            </a:r>
            <a:endParaRPr sz="2400"/>
          </a:p>
          <a:p>
            <a: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</a:pPr>
            <a:r>
              <a:rPr lang="en-US" sz="2400"/>
              <a:t>ELISA (Enzyme-Linked Immunosorbent Assay)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Cultivation</a:t>
            </a:r>
            <a:r>
              <a:rPr lang="en-US"/>
              <a:t> in </a:t>
            </a:r>
            <a:r>
              <a:rPr b="1" lang="en-US"/>
              <a:t>Weinman’s or Tobie’s medium</a:t>
            </a:r>
            <a:endParaRPr b="1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Inoculation in rats</a:t>
            </a:r>
            <a:r>
              <a:rPr lang="en-US"/>
              <a:t> for parasite detection</a:t>
            </a:r>
            <a:endParaRPr b="1"/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Trypanosomiasis – Trypomastigote Forms</a:t>
            </a:r>
            <a:endParaRPr/>
          </a:p>
        </p:txBody>
      </p:sp>
      <p:sp>
        <p:nvSpPr>
          <p:cNvPr id="193" name="Google Shape;193;p27"/>
          <p:cNvSpPr txBox="1"/>
          <p:nvPr>
            <p:ph idx="1" type="body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/>
              <a:t>Both </a:t>
            </a:r>
            <a:r>
              <a:rPr i="1" lang="en-US"/>
              <a:t>Trypanosoma brucei gambiense</a:t>
            </a:r>
            <a:r>
              <a:rPr lang="en-US"/>
              <a:t> and </a:t>
            </a:r>
            <a:r>
              <a:rPr i="1" lang="en-US"/>
              <a:t>Trypanosoma brucei rhodesiense</a:t>
            </a:r>
            <a:r>
              <a:rPr lang="en-US"/>
              <a:t> exist in two forms in peripheral blood: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Long, slender form:</a:t>
            </a:r>
            <a:endParaRPr b="1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Size:</a:t>
            </a:r>
            <a:r>
              <a:rPr lang="en-US" sz="2600"/>
              <a:t> ~30 µm in length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Function:</a:t>
            </a:r>
            <a:r>
              <a:rPr lang="en-US" sz="2600"/>
              <a:t> Capable of multiplying in the host</a:t>
            </a:r>
            <a:endParaRPr sz="26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/>
              <a:t>Stumpy form:</a:t>
            </a:r>
            <a:br>
              <a:rPr b="1" lang="en-US"/>
            </a:br>
            <a:r>
              <a:rPr b="1" lang="en-US" sz="2800"/>
              <a:t>Size:</a:t>
            </a:r>
            <a:r>
              <a:rPr lang="en-US" sz="2800"/>
              <a:t> ~18 µm in length</a:t>
            </a:r>
            <a:endParaRPr sz="28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Function:</a:t>
            </a:r>
            <a:r>
              <a:rPr lang="en-US" sz="2600"/>
              <a:t> Non-dividing stage</a:t>
            </a:r>
            <a:endParaRPr b="1" sz="2600"/>
          </a:p>
        </p:txBody>
      </p:sp>
      <p:sp>
        <p:nvSpPr>
          <p:cNvPr id="194" name="Google Shape;194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27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yp3" id="196" name="Google Shape;19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4588" y="2415850"/>
            <a:ext cx="418782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Trypanosomiasis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838200" y="1825625"/>
            <a:ext cx="11097300" cy="19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1" marL="9144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Trypanosoma brucei gambiense</a:t>
            </a:r>
            <a:r>
              <a:rPr lang="en-US" sz="2600"/>
              <a:t> and </a:t>
            </a:r>
            <a:r>
              <a:rPr b="1" lang="en-US" sz="2600"/>
              <a:t>Trypanosoma brucei rhodesiense</a:t>
            </a:r>
            <a:r>
              <a:rPr lang="en-US" sz="2600"/>
              <a:t>: Trypanosomes appear in the </a:t>
            </a:r>
            <a:r>
              <a:rPr b="1" lang="en-US" sz="2600"/>
              <a:t>peripheral blood</a:t>
            </a:r>
            <a:r>
              <a:rPr lang="en-US" sz="2600"/>
              <a:t> </a:t>
            </a:r>
            <a:r>
              <a:rPr b="1" lang="en-US" sz="2600"/>
              <a:t>5 to 21 days</a:t>
            </a:r>
            <a:r>
              <a:rPr lang="en-US" sz="2600"/>
              <a:t> after the infecting bite.</a:t>
            </a:r>
            <a:endParaRPr sz="2600"/>
          </a:p>
          <a:p>
            <a:pPr indent="0" lvl="0" marL="91440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sz="2600"/>
          </a:p>
        </p:txBody>
      </p: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yp4" id="205" name="Google Shape;20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4700" y="3111632"/>
            <a:ext cx="3882600" cy="3746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African Trypanosomiasis</a:t>
            </a:r>
            <a:endParaRPr/>
          </a:p>
        </p:txBody>
      </p:sp>
      <p:sp>
        <p:nvSpPr>
          <p:cNvPr id="211" name="Google Shape;211;p29"/>
          <p:cNvSpPr txBox="1"/>
          <p:nvPr>
            <p:ph idx="1" type="body"/>
          </p:nvPr>
        </p:nvSpPr>
        <p:spPr>
          <a:xfrm>
            <a:off x="838200" y="1825625"/>
            <a:ext cx="110973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/>
              <a:t>Trypanosoma brucei gambiense</a:t>
            </a:r>
            <a:r>
              <a:rPr lang="en-US" sz="2400"/>
              <a:t> and </a:t>
            </a:r>
            <a:r>
              <a:rPr b="1" lang="en-US" sz="2400"/>
              <a:t>Trypanosoma brucei rhodesiense</a:t>
            </a:r>
            <a:r>
              <a:rPr lang="en-US" sz="2400"/>
              <a:t>: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The </a:t>
            </a:r>
            <a:r>
              <a:rPr b="1" lang="en-US" sz="2400"/>
              <a:t>typical pathological lesion</a:t>
            </a:r>
            <a:r>
              <a:rPr lang="en-US" sz="2400"/>
              <a:t> of trypanosomiasis is </a:t>
            </a:r>
            <a:r>
              <a:rPr b="1" lang="en-US" sz="2400"/>
              <a:t>perivascular round-cell infiltration (perivascular cuffing)</a:t>
            </a:r>
            <a:r>
              <a:rPr lang="en-US" sz="2400"/>
              <a:t>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-US" sz="2400"/>
              <a:t>This occurs due to the presence of </a:t>
            </a:r>
            <a:r>
              <a:rPr b="1" lang="en-US" sz="2400"/>
              <a:t>glial cells, lymphocytes, and plasmocytes (Mott cells)</a:t>
            </a:r>
            <a:r>
              <a:rPr lang="en-US" sz="2400"/>
              <a:t>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lang="en-US" sz="2400"/>
              <a:t>Staining method:</a:t>
            </a:r>
            <a:r>
              <a:rPr lang="en-US" sz="2400"/>
              <a:t> Hematoxylin and Eosin (</a:t>
            </a:r>
            <a:r>
              <a:rPr b="1" lang="en-US" sz="2400"/>
              <a:t>H&amp;E stain</a:t>
            </a:r>
            <a:r>
              <a:rPr lang="en-US" sz="2400"/>
              <a:t>).</a:t>
            </a:r>
            <a:endParaRPr b="1" sz="2400"/>
          </a:p>
        </p:txBody>
      </p:sp>
      <p:sp>
        <p:nvSpPr>
          <p:cNvPr id="212" name="Google Shape;212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9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yp6" id="214" name="Google Shape;21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83575" y="4309375"/>
            <a:ext cx="4208425" cy="25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entral Nervous System (CNS) Parasites" id="221" name="Google Shape;22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7185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c6" id="227" name="Google Shape;22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2500" y="1091125"/>
            <a:ext cx="6927001" cy="571955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1"/>
          <p:cNvSpPr txBox="1"/>
          <p:nvPr>
            <p:ph type="title"/>
          </p:nvPr>
        </p:nvSpPr>
        <p:spPr>
          <a:xfrm>
            <a:off x="838200" y="2127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Life Cycle of Trypanosoma cruzi</a:t>
            </a:r>
            <a:endParaRPr/>
          </a:p>
        </p:txBody>
      </p:sp>
      <p:sp>
        <p:nvSpPr>
          <p:cNvPr id="229" name="Google Shape;229;p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</a:t>
            </a:r>
            <a:endParaRPr/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838200" y="1825625"/>
            <a:ext cx="105156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Trypanosoma cruzi (</a:t>
            </a:r>
            <a:r>
              <a:rPr b="1" i="1" lang="en-US"/>
              <a:t>T. cruzi</a:t>
            </a:r>
            <a:r>
              <a:rPr b="1" lang="en-US"/>
              <a:t>)</a:t>
            </a:r>
            <a:r>
              <a:rPr lang="en-US"/>
              <a:t>: Infective </a:t>
            </a:r>
            <a:r>
              <a:rPr b="1" lang="en-US"/>
              <a:t>metacyclic trypomastigotes</a:t>
            </a:r>
            <a:r>
              <a:rPr lang="en-US"/>
              <a:t> are shed in the </a:t>
            </a:r>
            <a:r>
              <a:rPr b="1" lang="en-US"/>
              <a:t>feces of the triatomine (kissing bug)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Mode of Entry into Host:</a:t>
            </a:r>
            <a:endParaRPr b="1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Through </a:t>
            </a:r>
            <a:r>
              <a:rPr b="1" lang="en-US" sz="2600"/>
              <a:t>skin lesions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Via </a:t>
            </a:r>
            <a:r>
              <a:rPr b="1" lang="en-US" sz="2600"/>
              <a:t>mucosal surfaces</a:t>
            </a:r>
            <a:r>
              <a:rPr lang="en-US" sz="2600"/>
              <a:t>, including the </a:t>
            </a:r>
            <a:r>
              <a:rPr b="1" lang="en-US" sz="2600"/>
              <a:t>mouth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In humans, entry can also occur through the </a:t>
            </a:r>
            <a:r>
              <a:rPr b="1" lang="en-US" sz="2600"/>
              <a:t>conjunctiva of the eyes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Incubation Period (IP):</a:t>
            </a:r>
            <a:r>
              <a:rPr lang="en-US"/>
              <a:t> </a:t>
            </a:r>
            <a:r>
              <a:rPr b="1" lang="en-US"/>
              <a:t>1–2 weeks</a:t>
            </a:r>
            <a:endParaRPr b="1"/>
          </a:p>
        </p:txBody>
      </p:sp>
      <p:sp>
        <p:nvSpPr>
          <p:cNvPr id="239" name="Google Shape;239;p32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33"/>
          <p:cNvSpPr txBox="1"/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</a:t>
            </a:r>
            <a:endParaRPr/>
          </a:p>
        </p:txBody>
      </p:sp>
      <p:sp>
        <p:nvSpPr>
          <p:cNvPr id="247" name="Google Shape;247;p33"/>
          <p:cNvSpPr txBox="1"/>
          <p:nvPr>
            <p:ph idx="1" type="body"/>
          </p:nvPr>
        </p:nvSpPr>
        <p:spPr>
          <a:xfrm>
            <a:off x="838200" y="1292225"/>
            <a:ext cx="10515600" cy="4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/>
              <a:t>Manifestations of </a:t>
            </a:r>
            <a:r>
              <a:rPr b="1" i="1" lang="en-US"/>
              <a:t>Trypanosoma cruzi</a:t>
            </a:r>
            <a:r>
              <a:rPr b="1" lang="en-US"/>
              <a:t> Infection</a:t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b="1" lang="en-US"/>
              <a:t>Acute Form</a:t>
            </a:r>
            <a:r>
              <a:rPr lang="en-US"/>
              <a:t> (Common in Children)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Symptoms:</a:t>
            </a:r>
            <a:endParaRPr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lang="en-US" sz="2600"/>
              <a:t>Fever</a:t>
            </a:r>
            <a:endParaRPr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Generalized </a:t>
            </a:r>
            <a:r>
              <a:rPr b="1" lang="en-US" sz="2600"/>
              <a:t>non-pitting edema</a:t>
            </a:r>
            <a:endParaRPr b="1"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Duration: </a:t>
            </a:r>
            <a:r>
              <a:rPr b="1" lang="en-US" sz="2600"/>
              <a:t>Lasts 3–4 weeks</a:t>
            </a:r>
            <a:endParaRPr b="1"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Complications:</a:t>
            </a:r>
            <a:endParaRPr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May progress to </a:t>
            </a:r>
            <a:r>
              <a:rPr b="1" lang="en-US" sz="2600"/>
              <a:t>myocarditis</a:t>
            </a:r>
            <a:r>
              <a:rPr lang="en-US" sz="2600"/>
              <a:t> or </a:t>
            </a:r>
            <a:r>
              <a:rPr b="1" lang="en-US" sz="2600"/>
              <a:t>meningoencephalitis</a:t>
            </a:r>
            <a:endParaRPr b="1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eriod"/>
            </a:pPr>
            <a:r>
              <a:rPr b="1" lang="en-US"/>
              <a:t>Chronic Form</a:t>
            </a:r>
            <a:r>
              <a:rPr lang="en-US"/>
              <a:t> (Common in Adults)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Can present in different forms:</a:t>
            </a:r>
            <a:endParaRPr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b="1" lang="en-US" sz="2600"/>
              <a:t>Neurotropic</a:t>
            </a:r>
            <a:r>
              <a:rPr lang="en-US" sz="2600"/>
              <a:t> (affecting the nervous system)</a:t>
            </a:r>
            <a:endParaRPr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b="1" lang="en-US" sz="2600"/>
              <a:t>Cardiotropic</a:t>
            </a:r>
            <a:r>
              <a:rPr lang="en-US" sz="2600"/>
              <a:t> (affecting the heart)</a:t>
            </a:r>
            <a:endParaRPr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b="1" lang="en-US" sz="2600"/>
              <a:t>Viscerotropic</a:t>
            </a:r>
            <a:r>
              <a:rPr lang="en-US" sz="2600"/>
              <a:t> (affecting internal organs)</a:t>
            </a:r>
            <a:endParaRPr b="1" sz="2600"/>
          </a:p>
        </p:txBody>
      </p:sp>
      <p:sp>
        <p:nvSpPr>
          <p:cNvPr id="248" name="Google Shape;248;p33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2403650" y="-32075"/>
            <a:ext cx="9747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Genus Trypanosoma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2705150" y="2593700"/>
            <a:ext cx="9144000" cy="28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GASTROINTESTINAL HEPATOBILIARY &amp; PARASITOLOGY II Module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baseline="3000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year MBBS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Mudassira Zahid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 Professor</a:t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Department of Pathology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Rawalpindi Medical University </a:t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-28" l="30564" r="0" t="3559"/>
          <a:stretch/>
        </p:blipFill>
        <p:spPr>
          <a:xfrm>
            <a:off x="187518" y="272736"/>
            <a:ext cx="1414454" cy="14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 of American Trypanosomiasis (</a:t>
            </a:r>
            <a:r>
              <a:rPr i="1" lang="en-US"/>
              <a:t>Chagas Disease</a:t>
            </a:r>
            <a:r>
              <a:rPr lang="en-US"/>
              <a:t>)</a:t>
            </a:r>
            <a:endParaRPr/>
          </a:p>
        </p:txBody>
      </p:sp>
      <p:sp>
        <p:nvSpPr>
          <p:cNvPr id="256" name="Google Shape;256;p34"/>
          <p:cNvSpPr txBox="1"/>
          <p:nvPr>
            <p:ph idx="1" type="body"/>
          </p:nvPr>
        </p:nvSpPr>
        <p:spPr>
          <a:xfrm>
            <a:off x="838200" y="1597025"/>
            <a:ext cx="10515600" cy="4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2" marL="13716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Char char="■"/>
            </a:pPr>
            <a:r>
              <a:rPr b="1" lang="en-US" sz="2600"/>
              <a:t>Intracellular multiplication of amastigotes</a:t>
            </a:r>
            <a:r>
              <a:rPr lang="en-US" sz="2600"/>
              <a:t> occurs in various tissues, including:</a:t>
            </a:r>
            <a:endParaRPr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 sz="2600"/>
              <a:t>Myocardium</a:t>
            </a:r>
            <a:endParaRPr b="1"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 sz="2600"/>
              <a:t>Skeletal muscles</a:t>
            </a:r>
            <a:endParaRPr b="1"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 sz="2600"/>
              <a:t>Neuroglial cells</a:t>
            </a:r>
            <a:endParaRPr b="1"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 sz="2600"/>
              <a:t>Reticuloendothelial system cells</a:t>
            </a:r>
            <a:endParaRPr b="1"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Leads to </a:t>
            </a:r>
            <a:r>
              <a:rPr b="1" lang="en-US" sz="2600"/>
              <a:t>cell and tissue damage</a:t>
            </a:r>
            <a:endParaRPr b="1"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b="1" lang="en-US" sz="2600"/>
              <a:t>Damage to autonomic nerves</a:t>
            </a:r>
            <a:r>
              <a:rPr lang="en-US" sz="2600"/>
              <a:t> results in </a:t>
            </a:r>
            <a:r>
              <a:rPr b="1" lang="en-US" sz="2600"/>
              <a:t>megadisease</a:t>
            </a:r>
            <a:r>
              <a:rPr lang="en-US" sz="2600"/>
              <a:t>, including:</a:t>
            </a:r>
            <a:endParaRPr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 sz="2600"/>
              <a:t>Megaesophagus</a:t>
            </a:r>
            <a:endParaRPr b="1"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 sz="2600"/>
              <a:t>Megacolon</a:t>
            </a:r>
            <a:endParaRPr b="1" sz="2600"/>
          </a:p>
          <a:p>
            <a:pPr indent="-3937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 sz="2600"/>
              <a:t>Megaureter</a:t>
            </a:r>
            <a:endParaRPr b="1" sz="2600"/>
          </a:p>
        </p:txBody>
      </p:sp>
      <p:sp>
        <p:nvSpPr>
          <p:cNvPr id="257" name="Google Shape;257;p34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" name="Google Shape;264;p3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 of American Trypanosomiasis (</a:t>
            </a:r>
            <a:r>
              <a:rPr i="1" lang="en-US"/>
              <a:t>Chagas Disease</a:t>
            </a:r>
            <a:r>
              <a:rPr lang="en-US"/>
              <a:t>)</a:t>
            </a:r>
            <a:endParaRPr/>
          </a:p>
        </p:txBody>
      </p:sp>
      <p:sp>
        <p:nvSpPr>
          <p:cNvPr id="265" name="Google Shape;265;p35"/>
          <p:cNvSpPr txBox="1"/>
          <p:nvPr>
            <p:ph idx="1" type="body"/>
          </p:nvPr>
        </p:nvSpPr>
        <p:spPr>
          <a:xfrm>
            <a:off x="838200" y="1597025"/>
            <a:ext cx="10515600" cy="4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/>
              <a:t>Diagnosis of </a:t>
            </a:r>
            <a:r>
              <a:rPr b="1" i="1" lang="en-US"/>
              <a:t>Trypanosoma cruzi</a:t>
            </a:r>
            <a:endParaRPr b="1" i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Demonstration of </a:t>
            </a:r>
            <a:r>
              <a:rPr b="1" i="1" lang="en-US"/>
              <a:t>T. cruzi</a:t>
            </a:r>
            <a:r>
              <a:rPr lang="en-US"/>
              <a:t> in: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Blood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Tissues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Serology</a:t>
            </a:r>
            <a:r>
              <a:rPr lang="en-US" sz="2600"/>
              <a:t> (antibody detection)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Culture</a:t>
            </a:r>
            <a:r>
              <a:rPr lang="en-US"/>
              <a:t> in </a:t>
            </a:r>
            <a:r>
              <a:rPr b="1" lang="en-US"/>
              <a:t>NNN (Novy-MacNeal-Nicolle) medium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Animal inoculation</a:t>
            </a:r>
            <a:r>
              <a:rPr lang="en-US"/>
              <a:t> (e.g., </a:t>
            </a:r>
            <a:r>
              <a:rPr b="1" lang="en-US"/>
              <a:t>guinea pig</a:t>
            </a:r>
            <a:r>
              <a:rPr lang="en-US"/>
              <a:t>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/>
              <a:t>Prophylaxis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Control of triatomine bugs</a:t>
            </a:r>
            <a:r>
              <a:rPr lang="en-US"/>
              <a:t> to prevent transmission</a:t>
            </a:r>
            <a:endParaRPr b="1" sz="2600"/>
          </a:p>
        </p:txBody>
      </p:sp>
      <p:sp>
        <p:nvSpPr>
          <p:cNvPr id="266" name="Google Shape;266;p35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p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</a:t>
            </a:r>
            <a:endParaRPr/>
          </a:p>
        </p:txBody>
      </p:sp>
      <p:sp>
        <p:nvSpPr>
          <p:cNvPr id="274" name="Google Shape;274;p36"/>
          <p:cNvSpPr txBox="1"/>
          <p:nvPr>
            <p:ph idx="1" type="body"/>
          </p:nvPr>
        </p:nvSpPr>
        <p:spPr>
          <a:xfrm>
            <a:off x="838200" y="1825625"/>
            <a:ext cx="70485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Trypanosoma cruzi (</a:t>
            </a:r>
            <a:r>
              <a:rPr b="1" i="1" lang="en-US"/>
              <a:t>T. cruzi</a:t>
            </a:r>
            <a:r>
              <a:rPr b="1" lang="en-US"/>
              <a:t>)</a:t>
            </a:r>
            <a:r>
              <a:rPr lang="en-US"/>
              <a:t> trypomastigotes can </a:t>
            </a:r>
            <a:r>
              <a:rPr b="1" lang="en-US"/>
              <a:t>infect most cell types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Polymorphonuclear leukocytes (PMNs) and macrophages</a:t>
            </a:r>
            <a:r>
              <a:rPr lang="en-US"/>
              <a:t> are among the </a:t>
            </a:r>
            <a:r>
              <a:rPr b="1" lang="en-US"/>
              <a:t>first cells to interact</a:t>
            </a:r>
            <a:r>
              <a:rPr lang="en-US"/>
              <a:t> with </a:t>
            </a:r>
            <a:r>
              <a:rPr i="1" lang="en-US"/>
              <a:t>T. cruzi</a:t>
            </a:r>
            <a:r>
              <a:rPr lang="en-US"/>
              <a:t> in vivo.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/>
              <a:t>In Vitro Observation: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i="1" lang="en-US"/>
              <a:t>T. cruzi</a:t>
            </a:r>
            <a:r>
              <a:rPr lang="en-US"/>
              <a:t> infection of </a:t>
            </a:r>
            <a:r>
              <a:rPr b="1" lang="en-US"/>
              <a:t>macrophages</a:t>
            </a:r>
            <a:r>
              <a:rPr lang="en-US"/>
              <a:t> shows the presence of </a:t>
            </a:r>
            <a:r>
              <a:rPr b="1" lang="en-US"/>
              <a:t>amastigotes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Wright-Giemsa stain</a:t>
            </a:r>
            <a:r>
              <a:rPr lang="en-US"/>
              <a:t> reveals </a:t>
            </a:r>
            <a:r>
              <a:rPr b="1" lang="en-US"/>
              <a:t>replicating amastigotes</a:t>
            </a:r>
            <a:r>
              <a:rPr lang="en-US"/>
              <a:t> within the host cell.</a:t>
            </a:r>
            <a:endParaRPr b="1"/>
          </a:p>
        </p:txBody>
      </p:sp>
      <p:sp>
        <p:nvSpPr>
          <p:cNvPr id="275" name="Google Shape;275;p36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7a" id="276" name="Google Shape;27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6700" y="2508175"/>
            <a:ext cx="4191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p3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</a:t>
            </a:r>
            <a:endParaRPr/>
          </a:p>
        </p:txBody>
      </p:sp>
      <p:sp>
        <p:nvSpPr>
          <p:cNvPr id="284" name="Google Shape;284;p37"/>
          <p:cNvSpPr txBox="1"/>
          <p:nvPr>
            <p:ph idx="1" type="body"/>
          </p:nvPr>
        </p:nvSpPr>
        <p:spPr>
          <a:xfrm>
            <a:off x="838200" y="1825625"/>
            <a:ext cx="70485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Trypanosoma cruzi (</a:t>
            </a:r>
            <a:r>
              <a:rPr b="1" i="1" lang="en-US" sz="2400"/>
              <a:t>T. cruzi</a:t>
            </a:r>
            <a:r>
              <a:rPr b="1" lang="en-US" sz="2400"/>
              <a:t>) Life Cycle in the Host:</a:t>
            </a:r>
            <a:br>
              <a:rPr b="1" lang="en-US" sz="2400"/>
            </a:b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Trypomastigotes</a:t>
            </a:r>
            <a:r>
              <a:rPr lang="en-US"/>
              <a:t> enter host cells and transform into </a:t>
            </a:r>
            <a:r>
              <a:rPr b="1" lang="en-US"/>
              <a:t>amastigotes</a:t>
            </a:r>
            <a:r>
              <a:rPr lang="en-US"/>
              <a:t>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Amastigotes multiply intracellularly</a:t>
            </a:r>
            <a:r>
              <a:rPr lang="en-US"/>
              <a:t> via </a:t>
            </a:r>
            <a:r>
              <a:rPr b="1" lang="en-US"/>
              <a:t>binary division</a:t>
            </a:r>
            <a:r>
              <a:rPr lang="en-US"/>
              <a:t>, triggering </a:t>
            </a:r>
            <a:r>
              <a:rPr b="1" lang="en-US"/>
              <a:t>inflammatory and immune responses</a:t>
            </a:r>
            <a:r>
              <a:rPr lang="en-US"/>
              <a:t> in vivo.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In vitro, they </a:t>
            </a:r>
            <a:r>
              <a:rPr b="1" lang="en-US"/>
              <a:t>destroy host cells</a:t>
            </a:r>
            <a:r>
              <a:rPr lang="en-US"/>
              <a:t>.</a:t>
            </a:r>
            <a:endParaRPr b="1" sz="2400"/>
          </a:p>
        </p:txBody>
      </p:sp>
      <p:sp>
        <p:nvSpPr>
          <p:cNvPr id="285" name="Google Shape;285;p37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8" id="286" name="Google Shape;28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1050" y="2550125"/>
            <a:ext cx="3733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</a:t>
            </a:r>
            <a:endParaRPr/>
          </a:p>
        </p:txBody>
      </p:sp>
      <p:sp>
        <p:nvSpPr>
          <p:cNvPr id="294" name="Google Shape;294;p38"/>
          <p:cNvSpPr txBox="1"/>
          <p:nvPr>
            <p:ph idx="1" type="body"/>
          </p:nvPr>
        </p:nvSpPr>
        <p:spPr>
          <a:xfrm>
            <a:off x="838200" y="1825625"/>
            <a:ext cx="93750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Parasite Release and Spread:</a:t>
            </a:r>
            <a:br>
              <a:rPr b="1" lang="en-US" sz="2400"/>
            </a:b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Amastigotes are released into the bloodstream</a:t>
            </a:r>
            <a:r>
              <a:rPr lang="en-US"/>
              <a:t> as </a:t>
            </a:r>
            <a:r>
              <a:rPr b="1" lang="en-US"/>
              <a:t>trypomastigotes</a:t>
            </a:r>
            <a:r>
              <a:rPr lang="en-US"/>
              <a:t>.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b="1" lang="en-US"/>
              <a:t>Trypomastigotes</a:t>
            </a:r>
            <a:r>
              <a:rPr lang="en-US"/>
              <a:t> are </a:t>
            </a:r>
            <a:r>
              <a:rPr b="1" lang="en-US"/>
              <a:t>non-dividing forms</a:t>
            </a:r>
            <a:r>
              <a:rPr lang="en-US"/>
              <a:t> but can:</a:t>
            </a:r>
            <a:endParaRPr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Infect a </a:t>
            </a:r>
            <a:r>
              <a:rPr b="1" lang="en-US" sz="2400"/>
              <a:t>wide range of host cells</a:t>
            </a:r>
            <a:r>
              <a:rPr lang="en-US" sz="2400"/>
              <a:t>, with </a:t>
            </a:r>
            <a:r>
              <a:rPr b="1" lang="en-US" sz="2400"/>
              <a:t>muscle and glial cells</a:t>
            </a:r>
            <a:r>
              <a:rPr lang="en-US" sz="2400"/>
              <a:t> being the most commonly parasitized.</a:t>
            </a:r>
            <a:endParaRPr sz="2400"/>
          </a:p>
          <a:p>
            <a:pPr indent="-3810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Be </a:t>
            </a:r>
            <a:r>
              <a:rPr b="1" lang="en-US" sz="2400"/>
              <a:t>ingested by another reduviid bug</a:t>
            </a:r>
            <a:r>
              <a:rPr lang="en-US" sz="2400"/>
              <a:t> (kissing bug) to continue the </a:t>
            </a:r>
            <a:r>
              <a:rPr b="1" lang="en-US" sz="2400"/>
              <a:t>parasite life cycle</a:t>
            </a:r>
            <a:r>
              <a:rPr lang="en-US" sz="2400"/>
              <a:t> in the vector.</a:t>
            </a:r>
            <a:endParaRPr b="1" sz="2400"/>
          </a:p>
        </p:txBody>
      </p:sp>
      <p:pic>
        <p:nvPicPr>
          <p:cNvPr descr="tc8" id="295" name="Google Shape;29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7650" y="0"/>
            <a:ext cx="2650800" cy="25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8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</a:t>
            </a:r>
            <a:endParaRPr/>
          </a:p>
        </p:txBody>
      </p:sp>
      <p:sp>
        <p:nvSpPr>
          <p:cNvPr id="304" name="Google Shape;304;p39"/>
          <p:cNvSpPr txBox="1"/>
          <p:nvPr>
            <p:ph idx="1" type="body"/>
          </p:nvPr>
        </p:nvSpPr>
        <p:spPr>
          <a:xfrm>
            <a:off x="838200" y="1825625"/>
            <a:ext cx="93750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b="1" lang="en-US"/>
              <a:t>Trypomastigotes</a:t>
            </a:r>
            <a:r>
              <a:rPr lang="en-US"/>
              <a:t> reach </a:t>
            </a:r>
            <a:r>
              <a:rPr b="1" lang="en-US"/>
              <a:t>myocardial cells</a:t>
            </a:r>
            <a:r>
              <a:rPr lang="en-US"/>
              <a:t> and penetrate them.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Inside the cells, they transform into </a:t>
            </a:r>
            <a:r>
              <a:rPr b="1" lang="en-US"/>
              <a:t>amastigotes</a:t>
            </a:r>
            <a:r>
              <a:rPr lang="en-US"/>
              <a:t> and multiply.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/>
              <a:t>This leads to the formation of a </a:t>
            </a:r>
            <a:r>
              <a:rPr b="1" lang="en-US"/>
              <a:t>pseudocyst</a:t>
            </a:r>
            <a:r>
              <a:rPr lang="en-US"/>
              <a:t> within the myocardial tissue.</a:t>
            </a:r>
            <a:endParaRPr/>
          </a:p>
        </p:txBody>
      </p:sp>
      <p:pic>
        <p:nvPicPr>
          <p:cNvPr descr="tc8" id="305" name="Google Shape;30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41200" y="3162125"/>
            <a:ext cx="2650800" cy="254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9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 Clinical Features</a:t>
            </a:r>
            <a:endParaRPr/>
          </a:p>
        </p:txBody>
      </p:sp>
      <p:sp>
        <p:nvSpPr>
          <p:cNvPr id="314" name="Google Shape;314;p40"/>
          <p:cNvSpPr txBox="1"/>
          <p:nvPr>
            <p:ph idx="1" type="body"/>
          </p:nvPr>
        </p:nvSpPr>
        <p:spPr>
          <a:xfrm>
            <a:off x="838200" y="1825625"/>
            <a:ext cx="11158800" cy="56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/>
              <a:t>Phases of </a:t>
            </a:r>
            <a:r>
              <a:rPr b="1" i="1" lang="en-US"/>
              <a:t>Trypanosoma cruzi</a:t>
            </a:r>
            <a:r>
              <a:rPr b="1" lang="en-US"/>
              <a:t> Infection</a:t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AutoNum type="arabicPeriod"/>
            </a:pPr>
            <a:r>
              <a:rPr b="1" lang="en-US"/>
              <a:t>Acute Phase:</a:t>
            </a:r>
            <a:endParaRPr b="1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Often </a:t>
            </a:r>
            <a:r>
              <a:rPr b="1" lang="en-US" sz="2600"/>
              <a:t>asymptomatic</a:t>
            </a:r>
            <a:r>
              <a:rPr lang="en-US" sz="2600"/>
              <a:t> or unnoticed.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May present with an </a:t>
            </a:r>
            <a:r>
              <a:rPr b="1" lang="en-US" sz="2600"/>
              <a:t>inflamed swelling (chagoma)</a:t>
            </a:r>
            <a:r>
              <a:rPr lang="en-US" sz="2600"/>
              <a:t> at the site of parasite entry.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Romana’s sign</a:t>
            </a:r>
            <a:r>
              <a:rPr lang="en-US" sz="2600"/>
              <a:t>: Swelling involving the </a:t>
            </a:r>
            <a:r>
              <a:rPr b="1" lang="en-US" sz="2600"/>
              <a:t>eyelids</a:t>
            </a:r>
            <a:r>
              <a:rPr lang="en-US" sz="2600"/>
              <a:t>, but occurs in only </a:t>
            </a:r>
            <a:r>
              <a:rPr b="1" lang="en-US" sz="2600"/>
              <a:t>1–2% of cases</a:t>
            </a:r>
            <a:r>
              <a:rPr lang="en-US" sz="2600"/>
              <a:t>.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Mortality:</a:t>
            </a:r>
            <a:r>
              <a:rPr lang="en-US" sz="2600"/>
              <a:t> Less than </a:t>
            </a:r>
            <a:r>
              <a:rPr b="1" lang="en-US" sz="2600"/>
              <a:t>5%</a:t>
            </a:r>
            <a:r>
              <a:rPr lang="en-US" sz="2600"/>
              <a:t>.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Fatal cases</a:t>
            </a:r>
            <a:r>
              <a:rPr lang="en-US" sz="2600"/>
              <a:t> (mostly in children &lt;2 years old) result from:</a:t>
            </a:r>
            <a:endParaRPr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b="1" lang="en-US" sz="2600"/>
              <a:t>Acute heart failure</a:t>
            </a:r>
            <a:endParaRPr b="1" sz="2600"/>
          </a:p>
          <a:p>
            <a:pPr indent="-3937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b="1" lang="en-US" sz="2600"/>
              <a:t>Meningoencephalitis</a:t>
            </a:r>
            <a:endParaRPr b="1"/>
          </a:p>
        </p:txBody>
      </p:sp>
      <p:sp>
        <p:nvSpPr>
          <p:cNvPr id="315" name="Google Shape;315;p40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11" id="316" name="Google Shape;3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8342" y="4429000"/>
            <a:ext cx="2483657" cy="2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 Clinical Features</a:t>
            </a:r>
            <a:endParaRPr/>
          </a:p>
        </p:txBody>
      </p:sp>
      <p:sp>
        <p:nvSpPr>
          <p:cNvPr id="324" name="Google Shape;324;p41"/>
          <p:cNvSpPr txBox="1"/>
          <p:nvPr>
            <p:ph idx="1" type="body"/>
          </p:nvPr>
        </p:nvSpPr>
        <p:spPr>
          <a:xfrm>
            <a:off x="838200" y="1825625"/>
            <a:ext cx="11158800" cy="56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Romana’s sign</a:t>
            </a:r>
            <a:r>
              <a:rPr lang="en-US"/>
              <a:t> is a </a:t>
            </a:r>
            <a:r>
              <a:rPr b="1" lang="en-US"/>
              <a:t>clinical manifestation</a:t>
            </a:r>
            <a:r>
              <a:rPr lang="en-US"/>
              <a:t> typically observed in the </a:t>
            </a:r>
            <a:r>
              <a:rPr b="1" lang="en-US"/>
              <a:t>acute phase</a:t>
            </a:r>
            <a:r>
              <a:rPr lang="en-US"/>
              <a:t> of </a:t>
            </a:r>
            <a:r>
              <a:rPr b="1" lang="en-US"/>
              <a:t>Chagas' disease</a:t>
            </a:r>
            <a:r>
              <a:rPr lang="en-US"/>
              <a:t> (</a:t>
            </a:r>
            <a:r>
              <a:rPr i="1" lang="en-US"/>
              <a:t>Trypanosoma cruzi</a:t>
            </a:r>
            <a:r>
              <a:rPr lang="en-US"/>
              <a:t> infection).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It presents as </a:t>
            </a:r>
            <a:r>
              <a:rPr b="1" lang="en-US"/>
              <a:t>unilateral painless swelling</a:t>
            </a:r>
            <a:r>
              <a:rPr lang="en-US"/>
              <a:t> of the </a:t>
            </a:r>
            <a:r>
              <a:rPr b="1" lang="en-US"/>
              <a:t>eyelids</a:t>
            </a:r>
            <a:r>
              <a:rPr lang="en-US"/>
              <a:t>, resulting from the parasite entering through the </a:t>
            </a:r>
            <a:r>
              <a:rPr b="1" lang="en-US"/>
              <a:t>conjunctiva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This occurs in only </a:t>
            </a:r>
            <a:r>
              <a:rPr b="1" lang="en-US"/>
              <a:t>1–2% of cases</a:t>
            </a:r>
            <a:r>
              <a:rPr lang="en-US"/>
              <a:t>.</a:t>
            </a:r>
            <a:endParaRPr b="1"/>
          </a:p>
        </p:txBody>
      </p:sp>
      <p:sp>
        <p:nvSpPr>
          <p:cNvPr id="325" name="Google Shape;325;p41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11" id="326" name="Google Shape;32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600" y="3355405"/>
            <a:ext cx="3581400" cy="3502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 </a:t>
            </a:r>
            <a:endParaRPr/>
          </a:p>
        </p:txBody>
      </p:sp>
      <p:sp>
        <p:nvSpPr>
          <p:cNvPr id="334" name="Google Shape;334;p42"/>
          <p:cNvSpPr txBox="1"/>
          <p:nvPr>
            <p:ph idx="1" type="body"/>
          </p:nvPr>
        </p:nvSpPr>
        <p:spPr>
          <a:xfrm>
            <a:off x="838200" y="1825625"/>
            <a:ext cx="11158800" cy="56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/>
              <a:t>Chronic Phase of </a:t>
            </a:r>
            <a:r>
              <a:rPr b="1" i="1" lang="en-US"/>
              <a:t>Trypanosoma cruzi</a:t>
            </a:r>
            <a:r>
              <a:rPr b="1" lang="en-US"/>
              <a:t> Infection (Chagas’ Disease)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Develops </a:t>
            </a:r>
            <a:r>
              <a:rPr b="1" lang="en-US"/>
              <a:t>10–20 years</a:t>
            </a:r>
            <a:r>
              <a:rPr lang="en-US"/>
              <a:t> after the initial infection.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Affects </a:t>
            </a:r>
            <a:r>
              <a:rPr b="1" lang="en-US"/>
              <a:t>internal organs</a:t>
            </a:r>
            <a:r>
              <a:rPr lang="en-US"/>
              <a:t>, including: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Heart</a:t>
            </a:r>
            <a:r>
              <a:rPr lang="en-US" sz="2600"/>
              <a:t> (leading to cardiomyopathy and heart failure)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Esophagus</a:t>
            </a:r>
            <a:r>
              <a:rPr lang="en-US" sz="2600"/>
              <a:t> (causing megaesophagus)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Colon</a:t>
            </a:r>
            <a:r>
              <a:rPr lang="en-US" sz="2600"/>
              <a:t> (leading to megacolon)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Peripheral nervous system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Lesions of Chagas’ disease are incurable.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In severe cases, </a:t>
            </a:r>
            <a:r>
              <a:rPr b="1" lang="en-US"/>
              <a:t>death may result from heart failure.</a:t>
            </a:r>
            <a:br>
              <a:rPr b="1" lang="en-US"/>
            </a:br>
            <a:endParaRPr b="1"/>
          </a:p>
        </p:txBody>
      </p:sp>
      <p:sp>
        <p:nvSpPr>
          <p:cNvPr id="335" name="Google Shape;335;p42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2" name="Google Shape;342;p43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14" id="343" name="Google Shape;34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325" y="606350"/>
            <a:ext cx="5670497" cy="4998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c14a" id="344" name="Google Shape;34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30666" y="606350"/>
            <a:ext cx="3721263" cy="506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 txBox="1"/>
          <p:nvPr/>
        </p:nvSpPr>
        <p:spPr>
          <a:xfrm>
            <a:off x="1290275" y="5911150"/>
            <a:ext cx="5463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TC14: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Chagasic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megacolon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enlargement of the sigmoid colon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43"/>
          <p:cNvSpPr txBox="1"/>
          <p:nvPr/>
        </p:nvSpPr>
        <p:spPr>
          <a:xfrm>
            <a:off x="6967350" y="5675100"/>
            <a:ext cx="4200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TC14a: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X-ray showing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megaesophagus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Chagas' disease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8" y="0"/>
            <a:ext cx="1215694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 </a:t>
            </a:r>
            <a:endParaRPr/>
          </a:p>
        </p:txBody>
      </p:sp>
      <p:sp>
        <p:nvSpPr>
          <p:cNvPr id="354" name="Google Shape;354;p44"/>
          <p:cNvSpPr txBox="1"/>
          <p:nvPr>
            <p:ph idx="1" type="body"/>
          </p:nvPr>
        </p:nvSpPr>
        <p:spPr>
          <a:xfrm>
            <a:off x="838200" y="18256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Trypanosoma cruzi (</a:t>
            </a:r>
            <a:r>
              <a:rPr b="1" i="1" lang="en-US"/>
              <a:t>T. cruzi</a:t>
            </a:r>
            <a:r>
              <a:rPr b="1" lang="en-US"/>
              <a:t>) Trypomastigotes:</a:t>
            </a:r>
            <a:br>
              <a:rPr b="1" lang="en-US"/>
            </a:br>
            <a:r>
              <a:rPr lang="en-US" sz="2600"/>
              <a:t>Possess a </a:t>
            </a:r>
            <a:r>
              <a:rPr b="1" lang="en-US" sz="2600"/>
              <a:t>prominent subterminal kinetoplast</a:t>
            </a:r>
            <a:r>
              <a:rPr lang="en-US" sz="2600"/>
              <a:t>, which may </a:t>
            </a:r>
            <a:r>
              <a:rPr b="1" lang="en-US" sz="2600"/>
              <a:t>distort the cell membrane</a:t>
            </a:r>
            <a:r>
              <a:rPr lang="en-US" sz="2600"/>
              <a:t>.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Have an </a:t>
            </a:r>
            <a:r>
              <a:rPr b="1" lang="en-US" sz="2600"/>
              <a:t>elongated nucleus</a:t>
            </a:r>
            <a:r>
              <a:rPr lang="en-US" sz="2600"/>
              <a:t>.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Feature an </a:t>
            </a:r>
            <a:r>
              <a:rPr b="1" lang="en-US" sz="2600"/>
              <a:t>undulating membrane</a:t>
            </a:r>
            <a:r>
              <a:rPr lang="en-US" sz="2600"/>
              <a:t>.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TC16:</a:t>
            </a:r>
            <a:r>
              <a:rPr lang="en-US"/>
              <a:t> </a:t>
            </a:r>
            <a:r>
              <a:rPr i="1" lang="en-US"/>
              <a:t>T. cruzi</a:t>
            </a:r>
            <a:r>
              <a:rPr lang="en-US"/>
              <a:t> </a:t>
            </a:r>
            <a:r>
              <a:rPr b="1" lang="en-US"/>
              <a:t>trypomastigote</a:t>
            </a:r>
            <a:endParaRPr b="1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Bloodstream trypomastigotes</a:t>
            </a:r>
            <a:r>
              <a:rPr lang="en-US" sz="2600"/>
              <a:t> measure </a:t>
            </a:r>
            <a:r>
              <a:rPr b="1" lang="en-US" sz="2600"/>
              <a:t>15–20 µm</a:t>
            </a:r>
            <a:r>
              <a:rPr lang="en-US" sz="2600"/>
              <a:t> in length.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Typically appear in a </a:t>
            </a:r>
            <a:r>
              <a:rPr b="1" lang="en-US" sz="2600"/>
              <a:t>C or S-shaped form</a:t>
            </a:r>
            <a:r>
              <a:rPr lang="en-US" sz="2600"/>
              <a:t>.</a:t>
            </a:r>
            <a:endParaRPr b="1"/>
          </a:p>
        </p:txBody>
      </p:sp>
      <p:sp>
        <p:nvSpPr>
          <p:cNvPr id="355" name="Google Shape;355;p44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16" id="356" name="Google Shape;35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5075" y="2822975"/>
            <a:ext cx="2966925" cy="40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 </a:t>
            </a:r>
            <a:endParaRPr/>
          </a:p>
        </p:txBody>
      </p:sp>
      <p:sp>
        <p:nvSpPr>
          <p:cNvPr id="364" name="Google Shape;364;p45"/>
          <p:cNvSpPr txBox="1"/>
          <p:nvPr>
            <p:ph idx="1" type="body"/>
          </p:nvPr>
        </p:nvSpPr>
        <p:spPr>
          <a:xfrm>
            <a:off x="838200" y="1825625"/>
            <a:ext cx="77724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Trypanosoma cruzi (</a:t>
            </a:r>
            <a:r>
              <a:rPr b="1" i="1" lang="en-US"/>
              <a:t>T. cruzi</a:t>
            </a:r>
            <a:r>
              <a:rPr b="1" lang="en-US"/>
              <a:t>) Multiplication:</a:t>
            </a:r>
            <a:endParaRPr b="1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Occurs only in the amastigote phase</a:t>
            </a:r>
            <a:r>
              <a:rPr lang="en-US" sz="2600"/>
              <a:t>.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Amastigotes </a:t>
            </a:r>
            <a:r>
              <a:rPr b="1" lang="en-US" sz="2600"/>
              <a:t>grow and multiply intracellularly</a:t>
            </a:r>
            <a:r>
              <a:rPr lang="en-US" sz="2600"/>
              <a:t>.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Preferentially infect </a:t>
            </a:r>
            <a:r>
              <a:rPr b="1" lang="en-US" sz="2600"/>
              <a:t>muscle cells</a:t>
            </a:r>
            <a:r>
              <a:rPr lang="en-US" sz="2600"/>
              <a:t> and other tissue cells.</a:t>
            </a:r>
            <a:endParaRPr b="1"/>
          </a:p>
        </p:txBody>
      </p:sp>
      <p:sp>
        <p:nvSpPr>
          <p:cNvPr id="365" name="Google Shape;365;p45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17" id="366" name="Google Shape;36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53450" y="1117600"/>
            <a:ext cx="363855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American Trypanosomiasis </a:t>
            </a:r>
            <a:endParaRPr/>
          </a:p>
        </p:txBody>
      </p:sp>
      <p:sp>
        <p:nvSpPr>
          <p:cNvPr id="374" name="Google Shape;374;p46"/>
          <p:cNvSpPr txBox="1"/>
          <p:nvPr>
            <p:ph idx="1" type="body"/>
          </p:nvPr>
        </p:nvSpPr>
        <p:spPr>
          <a:xfrm>
            <a:off x="838200" y="1825625"/>
            <a:ext cx="78600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Laboratory Diagnosis of </a:t>
            </a:r>
            <a:r>
              <a:rPr b="1" i="1" lang="en-US"/>
              <a:t>Trypanosoma cruzi</a:t>
            </a:r>
            <a:r>
              <a:rPr lang="en-US"/>
              <a:t>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Serological tests</a:t>
            </a:r>
            <a:r>
              <a:rPr lang="en-US" sz="2600"/>
              <a:t>: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romanLcPeriod"/>
            </a:pPr>
            <a:r>
              <a:rPr b="1" lang="en-US" sz="2600"/>
              <a:t>Indirect Fluorescent Antibody (IFA) test</a:t>
            </a:r>
            <a:endParaRPr b="1"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AutoNum type="romanLcPeriod"/>
            </a:pPr>
            <a:r>
              <a:rPr b="1" lang="en-US" sz="2600"/>
              <a:t>Enzyme-Linked Immunosorbent Assay (ELISA)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Molecular tests</a:t>
            </a:r>
            <a:r>
              <a:rPr lang="en-US" sz="2600"/>
              <a:t>: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romanLcPeriod"/>
            </a:pPr>
            <a:r>
              <a:rPr b="1" lang="en-US" sz="2600"/>
              <a:t>Polymerase Chain Reaction (PCR)</a:t>
            </a:r>
            <a:r>
              <a:rPr lang="en-US" sz="2600"/>
              <a:t> specific for </a:t>
            </a:r>
            <a:r>
              <a:rPr i="1" lang="en-US" sz="2600"/>
              <a:t>T. cruzi</a:t>
            </a:r>
            <a:endParaRPr b="1"/>
          </a:p>
        </p:txBody>
      </p:sp>
      <p:sp>
        <p:nvSpPr>
          <p:cNvPr id="375" name="Google Shape;375;p46"/>
          <p:cNvSpPr txBox="1"/>
          <p:nvPr/>
        </p:nvSpPr>
        <p:spPr>
          <a:xfrm>
            <a:off x="80010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c18" id="376" name="Google Shape;37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98200" y="1278975"/>
            <a:ext cx="3356000" cy="44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Life Cycles</a:t>
            </a:r>
            <a:endParaRPr/>
          </a:p>
        </p:txBody>
      </p:sp>
      <p:sp>
        <p:nvSpPr>
          <p:cNvPr id="382" name="Google Shape;382;p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3" name="Google Shape;383;p47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4" name="Google Shape;38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800" y="1273750"/>
            <a:ext cx="5172375" cy="52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350" y="1146575"/>
            <a:ext cx="7700650" cy="56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391" name="Google Shape;391;p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48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</a:t>
            </a:r>
            <a:endParaRPr/>
          </a:p>
        </p:txBody>
      </p:sp>
      <p:sp>
        <p:nvSpPr>
          <p:cNvPr id="398" name="Google Shape;398;p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49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738" y="1297800"/>
            <a:ext cx="4266525" cy="55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Life Cycles</a:t>
            </a:r>
            <a:endParaRPr/>
          </a:p>
        </p:txBody>
      </p:sp>
      <p:sp>
        <p:nvSpPr>
          <p:cNvPr id="406" name="Google Shape;406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p50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ꄎ뿷댦뿷" id="408" name="Google Shape;40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4762"/>
            <a:ext cx="9264650" cy="6548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414" name="Google Shape;414;p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5" name="Google Shape;415;p5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8575" y="1279175"/>
            <a:ext cx="8634850" cy="429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422" name="Google Shape;422;p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p52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100" y="1339137"/>
            <a:ext cx="8305800" cy="417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79" y="365125"/>
            <a:ext cx="8822921" cy="641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</a:t>
            </a:r>
            <a:endParaRPr/>
          </a:p>
        </p:txBody>
      </p:sp>
      <p:sp>
        <p:nvSpPr>
          <p:cNvPr id="431" name="Google Shape;431;p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2" name="Google Shape;432;p53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910" y="0"/>
            <a:ext cx="10501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438" name="Google Shape;438;p54"/>
          <p:cNvSpPr txBox="1"/>
          <p:nvPr>
            <p:ph idx="1" type="body"/>
          </p:nvPr>
        </p:nvSpPr>
        <p:spPr>
          <a:xfrm>
            <a:off x="838200" y="1825625"/>
            <a:ext cx="110973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Leishmaniasis</a:t>
            </a:r>
            <a:r>
              <a:rPr lang="en-US"/>
              <a:t> is transmitted by the bite of </a:t>
            </a:r>
            <a:r>
              <a:rPr b="1" lang="en-US"/>
              <a:t>female phlebotomine sandflies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The sandflies inject the infective stage, </a:t>
            </a:r>
            <a:r>
              <a:rPr b="1" lang="en-US"/>
              <a:t>promastigotes</a:t>
            </a:r>
            <a:r>
              <a:rPr lang="en-US"/>
              <a:t>, during blood meals.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Promastigotes</a:t>
            </a:r>
            <a:r>
              <a:rPr lang="en-US"/>
              <a:t> that reach the puncture wound are phagocytized by </a:t>
            </a:r>
            <a:r>
              <a:rPr b="1" lang="en-US"/>
              <a:t>macrophages</a:t>
            </a:r>
            <a:r>
              <a:rPr lang="en-US"/>
              <a:t> and transform into </a:t>
            </a:r>
            <a:r>
              <a:rPr b="1" lang="en-US"/>
              <a:t>amastigotes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Amastigotes</a:t>
            </a:r>
            <a:r>
              <a:rPr lang="en-US"/>
              <a:t> multiply in infected cells and affect different tissues, depending in part on the </a:t>
            </a:r>
            <a:r>
              <a:rPr b="1" lang="en-US"/>
              <a:t>Leishmania species</a:t>
            </a:r>
            <a:r>
              <a:rPr lang="en-US"/>
              <a:t>. This leads to the clinical manifestations of </a:t>
            </a:r>
            <a:r>
              <a:rPr b="1" lang="en-US"/>
              <a:t>leishmaniasis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Sandflies become infected during blood meals on an infected host when they ingest </a:t>
            </a:r>
            <a:r>
              <a:rPr b="1" lang="en-US"/>
              <a:t>macrophages</a:t>
            </a:r>
            <a:r>
              <a:rPr lang="en-US"/>
              <a:t> infected with </a:t>
            </a:r>
            <a:r>
              <a:rPr b="1" lang="en-US"/>
              <a:t>amastigotes</a:t>
            </a:r>
            <a:r>
              <a:rPr lang="en-US"/>
              <a:t>.</a:t>
            </a:r>
            <a:endParaRPr b="1"/>
          </a:p>
        </p:txBody>
      </p:sp>
      <p:sp>
        <p:nvSpPr>
          <p:cNvPr id="439" name="Google Shape;439;p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0" name="Google Shape;440;p54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5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446" name="Google Shape;446;p55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In the </a:t>
            </a:r>
            <a:r>
              <a:rPr b="1" lang="en-US"/>
              <a:t>sandfly midgut</a:t>
            </a:r>
            <a:r>
              <a:rPr lang="en-US"/>
              <a:t>, the parasites differentiate into </a:t>
            </a:r>
            <a:r>
              <a:rPr b="1" lang="en-US"/>
              <a:t>promastigotes</a:t>
            </a:r>
            <a:r>
              <a:rPr lang="en-US"/>
              <a:t>, which multiply and migrate to the </a:t>
            </a:r>
            <a:r>
              <a:rPr b="1" lang="en-US"/>
              <a:t>proboscis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Clinical Features:</a:t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Human </a:t>
            </a:r>
            <a:r>
              <a:rPr b="1" lang="en-US"/>
              <a:t>leishmanial infections</a:t>
            </a:r>
            <a:r>
              <a:rPr lang="en-US"/>
              <a:t> can result in two main forms of disease:</a:t>
            </a:r>
            <a:br>
              <a:rPr lang="en-US"/>
            </a:br>
            <a:r>
              <a:rPr b="1" lang="en-US" sz="2600"/>
              <a:t>Cutaneous leishmaniasis</a:t>
            </a:r>
            <a:endParaRPr b="1"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Visceral leishmaniasis</a:t>
            </a:r>
            <a:r>
              <a:rPr lang="en-US" sz="2600"/>
              <a:t> (also known as </a:t>
            </a:r>
            <a:r>
              <a:rPr b="1" lang="en-US" sz="2600"/>
              <a:t>kala-azar</a:t>
            </a:r>
            <a:r>
              <a:rPr lang="en-US" sz="2600"/>
              <a:t>).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 factors determining the form of the disease include: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Leishmanial species</a:t>
            </a:r>
            <a:endParaRPr b="1"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Geographic location</a:t>
            </a:r>
            <a:endParaRPr b="1"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Immune response</a:t>
            </a:r>
            <a:r>
              <a:rPr lang="en-US" sz="2600"/>
              <a:t> of the host.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Cutaneous leishmaniasis</a:t>
            </a:r>
            <a:r>
              <a:rPr lang="en-US"/>
              <a:t> is characterized by one or more </a:t>
            </a:r>
            <a:r>
              <a:rPr b="1" lang="en-US"/>
              <a:t>cutaneous lesions</a:t>
            </a:r>
            <a:r>
              <a:rPr lang="en-US"/>
              <a:t> on areas where sandflies have fed.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Persons with </a:t>
            </a:r>
            <a:r>
              <a:rPr b="1" lang="en-US"/>
              <a:t>cutaneous leishmaniasis</a:t>
            </a:r>
            <a:r>
              <a:rPr lang="en-US"/>
              <a:t> have one or more </a:t>
            </a:r>
            <a:r>
              <a:rPr b="1" lang="en-US"/>
              <a:t>sores</a:t>
            </a:r>
            <a:r>
              <a:rPr lang="en-US"/>
              <a:t> on their skin. The sores can change in size and appearance over time.</a:t>
            </a:r>
            <a:endParaRPr b="1"/>
          </a:p>
        </p:txBody>
      </p:sp>
      <p:sp>
        <p:nvSpPr>
          <p:cNvPr id="447" name="Google Shape;447;p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Google Shape;448;p55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6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454" name="Google Shape;454;p56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Cutaneous leishmaniasis</a:t>
            </a:r>
            <a:r>
              <a:rPr lang="en-US"/>
              <a:t> sores often look somewhat like a </a:t>
            </a:r>
            <a:r>
              <a:rPr b="1" lang="en-US"/>
              <a:t>volcano</a:t>
            </a:r>
            <a:r>
              <a:rPr lang="en-US"/>
              <a:t>, with a raised edge and central crater.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 </a:t>
            </a:r>
            <a:r>
              <a:rPr b="1" lang="en-US"/>
              <a:t>scab</a:t>
            </a:r>
            <a:r>
              <a:rPr lang="en-US"/>
              <a:t> may cover some sores.</a:t>
            </a:r>
            <a:br>
              <a:rPr lang="en-US"/>
            </a:br>
            <a:r>
              <a:rPr lang="en-US"/>
              <a:t>The sores can be </a:t>
            </a:r>
            <a:r>
              <a:rPr b="1" lang="en-US"/>
              <a:t>painless</a:t>
            </a:r>
            <a:r>
              <a:rPr lang="en-US"/>
              <a:t> or </a:t>
            </a:r>
            <a:r>
              <a:rPr b="1" lang="en-US"/>
              <a:t>painful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Some people may have </a:t>
            </a:r>
            <a:r>
              <a:rPr b="1" lang="en-US"/>
              <a:t>swollen glands</a:t>
            </a:r>
            <a:r>
              <a:rPr lang="en-US"/>
              <a:t> near the sores (e.g., in the armpit if the sores are on the arm or hand).</a:t>
            </a:r>
            <a:endParaRPr/>
          </a:p>
        </p:txBody>
      </p:sp>
      <p:sp>
        <p:nvSpPr>
          <p:cNvPr id="455" name="Google Shape;455;p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6" name="Google Shape;456;p56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7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462" name="Google Shape;462;p57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Visceral leishmaniasis</a:t>
            </a:r>
            <a:r>
              <a:rPr lang="en-US"/>
              <a:t> (kala-azar) typically presents with: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Fever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Weight loss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Enlarged spleen</a:t>
            </a:r>
            <a:r>
              <a:rPr lang="en-US" sz="2600"/>
              <a:t> and liver (usually the spleen is bigger than the liver).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Some patients may have </a:t>
            </a:r>
            <a:r>
              <a:rPr b="1" lang="en-US" sz="2600"/>
              <a:t>swollen glands</a:t>
            </a:r>
            <a:r>
              <a:rPr lang="en-US" sz="2600"/>
              <a:t>.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Certain </a:t>
            </a:r>
            <a:r>
              <a:rPr b="1" lang="en-US" sz="2600"/>
              <a:t>blood tests</a:t>
            </a:r>
            <a:r>
              <a:rPr lang="en-US" sz="2600"/>
              <a:t> are abnormal, including:</a:t>
            </a: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b="1" lang="en-US" sz="2600"/>
              <a:t>Low blood counts</a:t>
            </a:r>
            <a:r>
              <a:rPr lang="en-US" sz="2600"/>
              <a:t> (e.g., </a:t>
            </a:r>
            <a:r>
              <a:rPr b="1" lang="en-US" sz="2600"/>
              <a:t>anemia</a:t>
            </a:r>
            <a:r>
              <a:rPr lang="en-US" sz="2600"/>
              <a:t>, </a:t>
            </a:r>
            <a:r>
              <a:rPr b="1" lang="en-US" sz="2600"/>
              <a:t>low white blood cell count</a:t>
            </a:r>
            <a:r>
              <a:rPr lang="en-US" sz="2600"/>
              <a:t>, and </a:t>
            </a:r>
            <a:r>
              <a:rPr b="1" lang="en-US" sz="2600"/>
              <a:t>low platelet count</a:t>
            </a:r>
            <a:r>
              <a:rPr lang="en-US" sz="2600"/>
              <a:t>).</a:t>
            </a:r>
            <a:endParaRPr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Some patients may develop </a:t>
            </a:r>
            <a:r>
              <a:rPr b="1" lang="en-US"/>
              <a:t>post kala-azar dermal leishmaniasis</a:t>
            </a:r>
            <a:r>
              <a:rPr lang="en-US"/>
              <a:t>.</a:t>
            </a:r>
            <a:br>
              <a:rPr lang="en-US"/>
            </a:b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Visceral leishmaniasis</a:t>
            </a:r>
            <a:r>
              <a:rPr lang="en-US"/>
              <a:t> is becoming an important </a:t>
            </a:r>
            <a:r>
              <a:rPr b="1" lang="en-US"/>
              <a:t>opportunistic infection</a:t>
            </a:r>
            <a:r>
              <a:rPr lang="en-US"/>
              <a:t> in areas where it coexists with </a:t>
            </a:r>
            <a:r>
              <a:rPr b="1" lang="en-US"/>
              <a:t>HIV</a:t>
            </a:r>
            <a:r>
              <a:rPr lang="en-US"/>
              <a:t>.</a:t>
            </a:r>
            <a:endParaRPr b="1"/>
          </a:p>
        </p:txBody>
      </p:sp>
      <p:sp>
        <p:nvSpPr>
          <p:cNvPr id="463" name="Google Shape;463;p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4" name="Google Shape;464;p57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8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470" name="Google Shape;470;p58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/>
              <a:t>Laboratory Diagnosis:</a:t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Examination of Giemsa-stained slides</a:t>
            </a:r>
            <a:r>
              <a:rPr lang="en-US"/>
              <a:t> of the relevant tissue is still the technique most commonly used to detect the parasite.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/>
              <a:t>Diagnostic Findings:</a:t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Microscopy</a:t>
            </a:r>
            <a:endParaRPr b="1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Isolation of the organism</a:t>
            </a:r>
            <a:r>
              <a:rPr lang="en-US"/>
              <a:t> in culture (e.g., using the diphasic </a:t>
            </a:r>
            <a:r>
              <a:rPr b="1" lang="en-US"/>
              <a:t>NNN medium</a:t>
            </a:r>
            <a:r>
              <a:rPr lang="en-US"/>
              <a:t>) or in experimental animals (e.g., </a:t>
            </a:r>
            <a:r>
              <a:rPr b="1" lang="en-US"/>
              <a:t>hamsters</a:t>
            </a:r>
            <a:r>
              <a:rPr lang="en-US"/>
              <a:t>) constitutes another method of parasitological confirmation of the diagnosis. This method can also provide material for further investigations (e.g., </a:t>
            </a:r>
            <a:r>
              <a:rPr b="1" lang="en-US"/>
              <a:t>isoenzyme analysis</a:t>
            </a:r>
            <a:r>
              <a:rPr lang="en-US"/>
              <a:t>).</a:t>
            </a:r>
            <a:endParaRPr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Antibody detection</a:t>
            </a:r>
            <a:r>
              <a:rPr lang="en-US"/>
              <a:t> can be useful in </a:t>
            </a:r>
            <a:r>
              <a:rPr b="1" lang="en-US"/>
              <a:t>visceral leishmaniasis</a:t>
            </a:r>
            <a:r>
              <a:rPr lang="en-US"/>
              <a:t>, but is of limited value in </a:t>
            </a:r>
            <a:r>
              <a:rPr b="1" lang="en-US"/>
              <a:t>cutaneous disease</a:t>
            </a:r>
            <a:r>
              <a:rPr lang="en-US"/>
              <a:t>, where most patients do not develop a significant antibody response.</a:t>
            </a:r>
            <a:endParaRPr b="1"/>
          </a:p>
        </p:txBody>
      </p:sp>
      <p:sp>
        <p:nvSpPr>
          <p:cNvPr id="471" name="Google Shape;471;p5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2" name="Google Shape;472;p58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9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478" name="Google Shape;478;p59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Other diagnostic techniques include:</a:t>
            </a:r>
            <a:endParaRPr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Biochemical</a:t>
            </a:r>
            <a:r>
              <a:rPr lang="en-US" sz="2600"/>
              <a:t> (e.g., </a:t>
            </a:r>
            <a:r>
              <a:rPr b="1" lang="en-US" sz="2600"/>
              <a:t>isoenzymes</a:t>
            </a:r>
            <a:r>
              <a:rPr lang="en-US" sz="2600"/>
              <a:t>)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Immunologic</a:t>
            </a:r>
            <a:r>
              <a:rPr lang="en-US" sz="2600"/>
              <a:t> (e.g., </a:t>
            </a:r>
            <a:r>
              <a:rPr b="1" lang="en-US" sz="2600"/>
              <a:t>immunoassays</a:t>
            </a:r>
            <a:r>
              <a:rPr lang="en-US" sz="2600"/>
              <a:t>)</a:t>
            </a:r>
            <a:endParaRPr sz="2600"/>
          </a:p>
          <a:p>
            <a:pPr indent="-3937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Molecular</a:t>
            </a:r>
            <a:r>
              <a:rPr lang="en-US" sz="2600"/>
              <a:t> (e.g., </a:t>
            </a:r>
            <a:r>
              <a:rPr b="1" lang="en-US" sz="2600"/>
              <a:t>PCR</a:t>
            </a:r>
            <a:r>
              <a:rPr lang="en-US" sz="2600"/>
              <a:t>) approaches.</a:t>
            </a:r>
            <a:endParaRPr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These techniques, however, are not readily available in general diagnostic laboratories.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/>
          </a:p>
        </p:txBody>
      </p:sp>
      <p:sp>
        <p:nvSpPr>
          <p:cNvPr id="479" name="Google Shape;479;p5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0" name="Google Shape;48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0850" y="3491200"/>
            <a:ext cx="3930651" cy="312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2375" y="3491200"/>
            <a:ext cx="33528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59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59"/>
          <p:cNvSpPr txBox="1"/>
          <p:nvPr/>
        </p:nvSpPr>
        <p:spPr>
          <a:xfrm>
            <a:off x="8077200" y="316040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SPIRAL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Leishmaniasis Disease</a:t>
            </a:r>
            <a:endParaRPr/>
          </a:p>
        </p:txBody>
      </p:sp>
      <p:sp>
        <p:nvSpPr>
          <p:cNvPr id="489" name="Google Shape;489;p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0" name="Google Shape;490;p60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AFIP\My Documents\Leghari\leishmaniasis\Leishmania_LifeCycle11.GIF" id="491" name="Google Shape;491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0850" y="1084650"/>
            <a:ext cx="7847600" cy="56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1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Classification-I</a:t>
            </a:r>
            <a:endParaRPr/>
          </a:p>
        </p:txBody>
      </p:sp>
      <p:sp>
        <p:nvSpPr>
          <p:cNvPr id="497" name="Google Shape;497;p61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Visceral Leishmaniasis</a:t>
            </a:r>
            <a:r>
              <a:rPr lang="en-US"/>
              <a:t> – </a:t>
            </a:r>
            <a:r>
              <a:rPr b="1" lang="en-US"/>
              <a:t>Kala-azar</a:t>
            </a:r>
            <a:br>
              <a:rPr b="1" lang="en-US"/>
            </a:br>
            <a:endParaRPr b="1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Leishmania donovani Complex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Mucocutaneous Leishmaniasis</a:t>
            </a:r>
            <a:r>
              <a:rPr lang="en-US"/>
              <a:t> – </a:t>
            </a:r>
            <a:r>
              <a:rPr b="1" lang="en-US"/>
              <a:t>Espundia</a:t>
            </a:r>
            <a:br>
              <a:rPr b="1" lang="en-US"/>
            </a:br>
            <a:endParaRPr b="1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Leishmania braziliensis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Associated with </a:t>
            </a:r>
            <a:r>
              <a:rPr b="1" lang="en-US" sz="2600"/>
              <a:t>forest workers</a:t>
            </a:r>
            <a:endParaRPr sz="2600"/>
          </a:p>
        </p:txBody>
      </p:sp>
      <p:sp>
        <p:nvSpPr>
          <p:cNvPr id="498" name="Google Shape;498;p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6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2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Classification-II</a:t>
            </a:r>
            <a:endParaRPr/>
          </a:p>
        </p:txBody>
      </p:sp>
      <p:sp>
        <p:nvSpPr>
          <p:cNvPr id="505" name="Google Shape;505;p62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Primary Cutaneous Leishmaniasis</a:t>
            </a:r>
            <a:br>
              <a:rPr b="1" lang="en-US"/>
            </a:br>
            <a:r>
              <a:rPr b="1" lang="en-US" sz="2600"/>
              <a:t>Old World Disease</a:t>
            </a:r>
            <a:r>
              <a:rPr lang="en-US" sz="2600"/>
              <a:t>:</a:t>
            </a:r>
            <a:br>
              <a:rPr lang="en-US" sz="2600"/>
            </a:b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b="1" lang="en-US" sz="2600"/>
              <a:t>L. tropica complex</a:t>
            </a:r>
            <a:endParaRPr b="1"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b="1" lang="en-US" sz="2600"/>
              <a:t>L. major</a:t>
            </a:r>
            <a:endParaRPr b="1"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b="1" lang="en-US" sz="2600"/>
              <a:t>L. tropica minor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b="1" lang="en-US" sz="2600"/>
              <a:t>New World Disease</a:t>
            </a:r>
            <a:r>
              <a:rPr lang="en-US" sz="2600"/>
              <a:t>:</a:t>
            </a:r>
            <a:br>
              <a:rPr lang="en-US" sz="2600"/>
            </a:br>
            <a:endParaRPr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b="1" lang="en-US" sz="2600"/>
              <a:t>L. braziliensis complex</a:t>
            </a:r>
            <a:endParaRPr b="1" sz="2600"/>
          </a:p>
          <a:p>
            <a:pPr indent="-3937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■"/>
            </a:pPr>
            <a:r>
              <a:rPr b="1" lang="en-US" sz="2600"/>
              <a:t>L. mexicana complex</a:t>
            </a:r>
            <a:endParaRPr b="1" sz="2600"/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/>
          </a:p>
        </p:txBody>
      </p:sp>
      <p:sp>
        <p:nvSpPr>
          <p:cNvPr id="506" name="Google Shape;506;p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7" name="Google Shape;5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91600" y="1298012"/>
            <a:ext cx="2362200" cy="174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1600" y="3604650"/>
            <a:ext cx="2286000" cy="171926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62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3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Clinical Features - VL</a:t>
            </a:r>
            <a:endParaRPr/>
          </a:p>
        </p:txBody>
      </p:sp>
      <p:sp>
        <p:nvSpPr>
          <p:cNvPr id="515" name="Google Shape;515;p63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b="1" lang="en-US" sz="2400"/>
              <a:t>Symptoms of Visceral Leishmaniasis (Kala-azar)</a:t>
            </a:r>
            <a:r>
              <a:rPr lang="en-US" sz="2400"/>
              <a:t>: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May be </a:t>
            </a:r>
            <a:r>
              <a:rPr b="1" lang="en-US"/>
              <a:t>mild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Fever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Anorexia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Malaise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Vague abdominal pain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Splenomegaly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Hepatomegaly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Lymphadenopathy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Anaemia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Leukopenia</a:t>
            </a:r>
            <a:endParaRPr b="1"/>
          </a:p>
        </p:txBody>
      </p:sp>
      <p:sp>
        <p:nvSpPr>
          <p:cNvPr id="516" name="Google Shape;516;p6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7" name="Google Shape;51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9301" y="1462225"/>
            <a:ext cx="3588600" cy="45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3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Learning Objectives 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838200" y="1825625"/>
            <a:ext cx="110973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/>
              <a:t> Students will learn about the </a:t>
            </a:r>
            <a:r>
              <a:rPr b="1" lang="en-US" sz="2500"/>
              <a:t>genus </a:t>
            </a:r>
            <a:r>
              <a:rPr b="1" i="1" lang="en-US" sz="2500"/>
              <a:t>Trypanosoma</a:t>
            </a:r>
            <a:r>
              <a:rPr lang="en-US" sz="2500"/>
              <a:t>.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500"/>
              <a:t>African Trypanosomiasis (Sleeping Sickness)</a:t>
            </a:r>
            <a:endParaRPr b="1" sz="2500"/>
          </a:p>
          <a:p>
            <a:pPr indent="-3873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i="1" lang="en-US" sz="2500"/>
              <a:t>Trypanosoma brucei</a:t>
            </a:r>
            <a:endParaRPr i="1" sz="25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i="1" lang="en-US" sz="2500"/>
              <a:t>Trypanosoma brucei gambiense</a:t>
            </a:r>
            <a:endParaRPr i="1" sz="2500"/>
          </a:p>
          <a:p>
            <a:pPr indent="-3873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alibri"/>
              <a:buChar char="○"/>
            </a:pPr>
            <a:r>
              <a:rPr i="1" lang="en-US" sz="2500"/>
              <a:t>Trypanosoma brucei rhodesiense</a:t>
            </a:r>
            <a:endParaRPr i="1" sz="2500"/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-US" sz="2500"/>
              <a:t>American Trypanosomiasis (Chagas Disease)</a:t>
            </a:r>
            <a:endParaRPr b="1" sz="2500"/>
          </a:p>
          <a:p>
            <a:pPr indent="-387350" lvl="0" marL="45720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i="1" lang="en-US" sz="2500"/>
              <a:t>Trypanosoma cruzi</a:t>
            </a:r>
            <a:endParaRPr sz="2500"/>
          </a:p>
        </p:txBody>
      </p:sp>
      <p:sp>
        <p:nvSpPr>
          <p:cNvPr id="126" name="Google Shape;126;p19"/>
          <p:cNvSpPr txBox="1"/>
          <p:nvPr/>
        </p:nvSpPr>
        <p:spPr>
          <a:xfrm>
            <a:off x="838200" y="5252484"/>
            <a:ext cx="10515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Resources: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Robbins &amp; Cotran Pathologic Basis Of Disease 10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Edition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4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Laboratory Diagnosis VL</a:t>
            </a:r>
            <a:endParaRPr/>
          </a:p>
        </p:txBody>
      </p:sp>
      <p:sp>
        <p:nvSpPr>
          <p:cNvPr id="524" name="Google Shape;524;p64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400"/>
              <a:t>Diagnostic Methods for Leishmaniasis: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Biopsy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Aspirate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Culture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Animal Inoculation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PCR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Montenegro Skin Test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Antibodies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ELISA (Direct)</a:t>
            </a:r>
            <a:endParaRPr b="1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ELISA (Indirect)</a:t>
            </a:r>
            <a:endParaRPr b="1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Antigen Detection</a:t>
            </a:r>
            <a:endParaRPr b="1"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</a:pPr>
            <a:r>
              <a:rPr b="1" lang="en-US"/>
              <a:t>ELISA</a:t>
            </a:r>
            <a:endParaRPr b="1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n-US" sz="2400"/>
              <a:t>DNA Probes</a:t>
            </a:r>
            <a:endParaRPr b="1" sz="2400"/>
          </a:p>
        </p:txBody>
      </p:sp>
      <p:sp>
        <p:nvSpPr>
          <p:cNvPr id="525" name="Google Shape;525;p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6" name="Google Shape;526;p64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1824100"/>
            <a:ext cx="2286000" cy="18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3275" y="1679150"/>
            <a:ext cx="2362200" cy="2168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Laboratory Diagnosis VL</a:t>
            </a:r>
            <a:endParaRPr/>
          </a:p>
        </p:txBody>
      </p:sp>
      <p:sp>
        <p:nvSpPr>
          <p:cNvPr id="534" name="Google Shape;534;p65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/>
              <a:t>Cutaneous Leishmaniasis (CL):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Old World CL</a:t>
            </a:r>
            <a:r>
              <a:rPr lang="en-US"/>
              <a:t>:</a:t>
            </a:r>
            <a:br>
              <a:rPr lang="en-US"/>
            </a:br>
            <a:r>
              <a:rPr b="1" lang="en-US" sz="2600"/>
              <a:t>Phlebotomus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Oriental Sore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Baghdad Boil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Delhi Boil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Found in </a:t>
            </a:r>
            <a:r>
              <a:rPr b="1" lang="en-US" sz="2600"/>
              <a:t>Middle East</a:t>
            </a:r>
            <a:r>
              <a:rPr lang="en-US" sz="2600"/>
              <a:t>, </a:t>
            </a:r>
            <a:r>
              <a:rPr b="1" lang="en-US" sz="2600"/>
              <a:t>Africa</a:t>
            </a:r>
            <a:r>
              <a:rPr lang="en-US" sz="2600"/>
              <a:t>, and </a:t>
            </a:r>
            <a:r>
              <a:rPr b="1" lang="en-US" sz="2600"/>
              <a:t>India</a:t>
            </a:r>
            <a:endParaRPr b="1" sz="2600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New World CL</a:t>
            </a:r>
            <a:r>
              <a:rPr lang="en-US"/>
              <a:t>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b="1" lang="en-US" sz="2600"/>
              <a:t>Lutzomyia</a:t>
            </a:r>
            <a:endParaRPr b="1"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Found in </a:t>
            </a:r>
            <a:r>
              <a:rPr b="1" lang="en-US" sz="2600"/>
              <a:t>Latin America</a:t>
            </a:r>
            <a:endParaRPr b="1"/>
          </a:p>
        </p:txBody>
      </p:sp>
      <p:sp>
        <p:nvSpPr>
          <p:cNvPr id="535" name="Google Shape;535;p6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6" name="Google Shape;53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5275" y="1598213"/>
            <a:ext cx="1944687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60950" y="2434300"/>
            <a:ext cx="3276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5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6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Epidemiology-CL</a:t>
            </a:r>
            <a:endParaRPr/>
          </a:p>
        </p:txBody>
      </p:sp>
      <p:sp>
        <p:nvSpPr>
          <p:cNvPr id="544" name="Google Shape;544;p66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/>
              <a:t>Factors Influencing Leishmaniasis Spread: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Sporadic Disease in Endemic Areas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Epidemic Outbreaks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Refugee Movements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Military Activities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Lutzomyia</a:t>
            </a:r>
            <a:r>
              <a:rPr lang="en-US"/>
              <a:t> – Found in </a:t>
            </a:r>
            <a:r>
              <a:rPr b="1" lang="en-US"/>
              <a:t>America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Phlebotomus</a:t>
            </a:r>
            <a:r>
              <a:rPr lang="en-US"/>
              <a:t> – Found </a:t>
            </a:r>
            <a:r>
              <a:rPr b="1" lang="en-US"/>
              <a:t>elsewhere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 sz="2600"/>
          </a:p>
        </p:txBody>
      </p:sp>
      <p:sp>
        <p:nvSpPr>
          <p:cNvPr id="545" name="Google Shape;545;p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6" name="Google Shape;546;p66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8537" y="1981200"/>
            <a:ext cx="3636962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7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Pathogenesis-CL</a:t>
            </a:r>
            <a:endParaRPr/>
          </a:p>
        </p:txBody>
      </p:sp>
      <p:sp>
        <p:nvSpPr>
          <p:cNvPr id="553" name="Google Shape;553;p67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Virulence Factors of Infecting Leishmania spp.: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Immune Response of Human Host</a:t>
            </a:r>
            <a:r>
              <a:rPr lang="en-US"/>
              <a:t>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Inoculated into the skin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Mixed acute and chronic inflammatory infiltrate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Areas of focal necrosis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Burn-like scar formation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Recovery associated with high level of resistance</a:t>
            </a:r>
            <a:endParaRPr b="1"/>
          </a:p>
        </p:txBody>
      </p:sp>
      <p:sp>
        <p:nvSpPr>
          <p:cNvPr id="554" name="Google Shape;554;p6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5" name="Google Shape;555;p67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0350" y="5029200"/>
            <a:ext cx="2500312" cy="1576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1350" y="4786312"/>
            <a:ext cx="2362200" cy="206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8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Diagnosis-CL</a:t>
            </a:r>
            <a:endParaRPr/>
          </a:p>
        </p:txBody>
      </p:sp>
      <p:sp>
        <p:nvSpPr>
          <p:cNvPr id="563" name="Google Shape;563;p68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Endemic Area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Chronic Skin Lesion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Punch or Incisional Biopsy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Giemsa Staining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DNA Probes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Culture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ELISA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Leishmanin Skin Test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t/>
            </a:r>
            <a:endParaRPr b="1" sz="2600"/>
          </a:p>
        </p:txBody>
      </p:sp>
      <p:sp>
        <p:nvSpPr>
          <p:cNvPr id="564" name="Google Shape;564;p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5" name="Google Shape;565;p68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6" name="Google Shape;56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7050" y="997750"/>
            <a:ext cx="2667000" cy="23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13250" y="3740950"/>
            <a:ext cx="2590800" cy="211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Mucocutaneous Leishmaniasis</a:t>
            </a:r>
            <a:endParaRPr/>
          </a:p>
        </p:txBody>
      </p:sp>
      <p:sp>
        <p:nvSpPr>
          <p:cNvPr id="573" name="Google Shape;573;p69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Leishmania braziliensis (Mucocutaneous Leishmaniasis):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lang="en-US"/>
              <a:t>Affects: </a:t>
            </a:r>
            <a:r>
              <a:rPr b="1" lang="en-US"/>
              <a:t>Nose, oral cavity, pharynx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Healed skin lesion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Clinical Features</a:t>
            </a:r>
            <a:r>
              <a:rPr lang="en-US"/>
              <a:t>:</a:t>
            </a:r>
            <a:endParaRPr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Chronic nasal symptoms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Discharge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Epistaxis (nosebleeds)</a:t>
            </a:r>
            <a:endParaRPr sz="2600"/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○"/>
            </a:pPr>
            <a:r>
              <a:rPr lang="en-US" sz="2600"/>
              <a:t>Tapered nose</a:t>
            </a:r>
            <a:endParaRPr b="1" sz="2600"/>
          </a:p>
        </p:txBody>
      </p:sp>
      <p:sp>
        <p:nvSpPr>
          <p:cNvPr id="574" name="Google Shape;574;p6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5" name="Google Shape;575;p69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6" name="Google Shape;57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4725" y="2194725"/>
            <a:ext cx="3200400" cy="246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0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Diagnosis MCL</a:t>
            </a:r>
            <a:endParaRPr/>
          </a:p>
        </p:txBody>
      </p:sp>
      <p:sp>
        <p:nvSpPr>
          <p:cNvPr id="582" name="Google Shape;582;p70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Culture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Clinical Findings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Positive Leishmanin Skin Test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Antileishmanial Antibodies in Serum</a:t>
            </a:r>
            <a:endParaRPr b="1"/>
          </a:p>
        </p:txBody>
      </p:sp>
      <p:sp>
        <p:nvSpPr>
          <p:cNvPr id="583" name="Google Shape;583;p7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4" name="Google Shape;584;p70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Documents and Settings\AFIP\My Documents\Leghari\leishmaniasis\photo gl_files\photogallery_files\Img0074.jpg" id="585" name="Google Shape;58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22860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1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1. Leishmanin</a:t>
            </a:r>
            <a:endParaRPr/>
          </a:p>
        </p:txBody>
      </p:sp>
      <p:sp>
        <p:nvSpPr>
          <p:cNvPr id="591" name="Google Shape;591;p71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500"/>
              <a:t>Reagent for Human Skin Testing</a:t>
            </a:r>
            <a:endParaRPr b="1" sz="25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500"/>
              <a:t>Leishmanin is a </a:t>
            </a:r>
            <a:r>
              <a:rPr b="1" lang="en-US" sz="2500"/>
              <a:t>reagent</a:t>
            </a:r>
            <a:r>
              <a:rPr lang="en-US" sz="2500"/>
              <a:t> recommended for </a:t>
            </a:r>
            <a:r>
              <a:rPr b="1" lang="en-US" sz="2500"/>
              <a:t>skin testing in humans</a:t>
            </a:r>
            <a:r>
              <a:rPr lang="en-US" sz="2500"/>
              <a:t> for </a:t>
            </a:r>
            <a:r>
              <a:rPr b="1" lang="en-US" sz="2500"/>
              <a:t>epidemiological studies</a:t>
            </a:r>
            <a:r>
              <a:rPr lang="en-US" sz="2500"/>
              <a:t> and as an </a:t>
            </a:r>
            <a:r>
              <a:rPr b="1" lang="en-US" sz="2500"/>
              <a:t>aid in diagnosis</a:t>
            </a:r>
            <a:r>
              <a:rPr lang="en-US" sz="2500"/>
              <a:t>. It has been </a:t>
            </a:r>
            <a:r>
              <a:rPr b="1" lang="en-US" sz="2500"/>
              <a:t>approved by the World Health Organization (WHO) as a reference reagent</a:t>
            </a:r>
            <a:r>
              <a:rPr lang="en-US" sz="2500"/>
              <a:t>.</a:t>
            </a:r>
            <a:endParaRPr sz="25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500"/>
              <a:t>Composition:</a:t>
            </a:r>
            <a:endParaRPr b="1" sz="2500"/>
          </a:p>
          <a:p>
            <a:pPr indent="-3873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n-US" sz="2500"/>
              <a:t>Promastigotes</a:t>
            </a:r>
            <a:endParaRPr b="1" sz="2500"/>
          </a:p>
          <a:p>
            <a:pPr indent="-3873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n-US" sz="2500"/>
              <a:t>Phosphate-buffered saline</a:t>
            </a:r>
            <a:endParaRPr b="1" sz="2500"/>
          </a:p>
          <a:p>
            <a:pPr indent="-387350" lvl="0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500"/>
              <a:buFont typeface="Calibri"/>
              <a:buChar char="●"/>
            </a:pPr>
            <a:r>
              <a:rPr b="1" lang="en-US" sz="2500"/>
              <a:t>Thiomersal</a:t>
            </a:r>
            <a:endParaRPr b="1" sz="2500"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500"/>
              <a:t>The </a:t>
            </a:r>
            <a:r>
              <a:rPr b="1" lang="en-US" sz="2500"/>
              <a:t>strain is maintained in a virulent state</a:t>
            </a:r>
            <a:r>
              <a:rPr lang="en-US" sz="2500"/>
              <a:t> through </a:t>
            </a:r>
            <a:r>
              <a:rPr b="1" lang="en-US" sz="2500"/>
              <a:t>continuous passages in mice</a:t>
            </a:r>
            <a:r>
              <a:rPr lang="en-US" sz="2500"/>
              <a:t>. Leishmanin is </a:t>
            </a:r>
            <a:r>
              <a:rPr b="1" lang="en-US" sz="2500"/>
              <a:t>prepared by cultivating promastigotes in a monophasic medium</a:t>
            </a:r>
            <a:r>
              <a:rPr lang="en-US" sz="2500"/>
              <a:t> and is </a:t>
            </a:r>
            <a:r>
              <a:rPr b="1" lang="en-US" sz="2500"/>
              <a:t>supplied in a pyrogen-free, sterile form</a:t>
            </a:r>
            <a:r>
              <a:rPr lang="en-US" sz="2500"/>
              <a:t> following </a:t>
            </a:r>
            <a:r>
              <a:rPr b="1" lang="en-US" sz="2500"/>
              <a:t>Good Manufacturing Practice (GMP) guidelines</a:t>
            </a:r>
            <a:r>
              <a:rPr lang="en-US" sz="2500"/>
              <a:t>.</a:t>
            </a:r>
            <a:endParaRPr b="1" sz="2500"/>
          </a:p>
        </p:txBody>
      </p:sp>
      <p:sp>
        <p:nvSpPr>
          <p:cNvPr id="592" name="Google Shape;592;p7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3" name="Google Shape;593;p7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2"/>
          <p:cNvSpPr txBox="1"/>
          <p:nvPr>
            <p:ph type="title"/>
          </p:nvPr>
        </p:nvSpPr>
        <p:spPr>
          <a:xfrm>
            <a:off x="838200" y="288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Major Epidemics Of Leishmaniasis In Pakistan</a:t>
            </a:r>
            <a:endParaRPr/>
          </a:p>
        </p:txBody>
      </p:sp>
      <p:sp>
        <p:nvSpPr>
          <p:cNvPr id="599" name="Google Shape;599;p7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0" name="Google Shape;600;p72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LONGITUDINAL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01" name="Google Shape;601;p72"/>
          <p:cNvGraphicFramePr/>
          <p:nvPr/>
        </p:nvGraphicFramePr>
        <p:xfrm>
          <a:off x="766233" y="1676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{EF402941-FCD0-4D7B-BC4A-2C8B607E5416}</a:tableStyleId>
              </a:tblPr>
              <a:tblGrid>
                <a:gridCol w="1449900"/>
                <a:gridCol w="3727425"/>
                <a:gridCol w="2950625"/>
                <a:gridCol w="2743200"/>
              </a:tblGrid>
              <a:tr h="50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City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Province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i="0" lang="en-US" sz="2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No. of cases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1935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Quetta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Un-known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1971-72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Multan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Punjab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2,500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1974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Army Personnel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1975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Army Personnel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6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1977-81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Uthal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Balochistan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Kurram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Agency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NWFP (FATA)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Larkana, Dadu 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Sindh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11,700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2002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Kurram</a:t>
                      </a: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Agency(CL)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NWFP (FATA)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i="0" lang="en-US" sz="20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73"/>
          <p:cNvSpPr txBox="1"/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Prevention</a:t>
            </a:r>
            <a:endParaRPr/>
          </a:p>
        </p:txBody>
      </p:sp>
      <p:sp>
        <p:nvSpPr>
          <p:cNvPr id="607" name="Google Shape;607;p73"/>
          <p:cNvSpPr txBox="1"/>
          <p:nvPr>
            <p:ph idx="1" type="body"/>
          </p:nvPr>
        </p:nvSpPr>
        <p:spPr>
          <a:xfrm>
            <a:off x="838200" y="1063625"/>
            <a:ext cx="11097300" cy="5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Sand fly bites should be avoided.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Personal Protection: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Protective clothing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Insect repellents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Bed nets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Insecticide use in transmission settings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Other Control Measures: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/>
              <a:t>Killing of stray dogs</a:t>
            </a:r>
            <a:endParaRPr b="1"/>
          </a:p>
        </p:txBody>
      </p:sp>
      <p:sp>
        <p:nvSpPr>
          <p:cNvPr id="608" name="Google Shape;608;p7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9" name="Google Shape;609;p73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VERTICAL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0" name="Google Shape;61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9200" y="2514600"/>
            <a:ext cx="29464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Life Cycle of Trypanosma brucei gambiense and Trypanosma brucei rhodesiense"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0"/>
            <a:ext cx="89154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6" name="Google Shape;616;p74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LONGITUDINAL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ntibiotics | Free Full-Text | Artificial Intelligence for Antimicrobial  Resistance Prediction: Challenges and Opportunities towards Practical  Implementation" id="617" name="Google Shape;61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550" y="285650"/>
            <a:ext cx="6772450" cy="6527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3" name="Google Shape;623;p75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LONGITUDINAL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ealthcare Ethics PPT | Ethics, Health care, Business ethics" id="624" name="Google Shape;62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67000" y="980275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7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0" name="Google Shape;630;p76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LONGITUDINAL INTEGRATION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76"/>
          <p:cNvSpPr txBox="1"/>
          <p:nvPr/>
        </p:nvSpPr>
        <p:spPr>
          <a:xfrm>
            <a:off x="1524000" y="3810000"/>
            <a:ext cx="10073100" cy="20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Georgia"/>
              <a:buNone/>
            </a:pPr>
            <a:r>
              <a:rPr b="1" i="0" lang="en-US" sz="2600" cap="none" strike="noStrike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Research Abstract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Cutaneous Leishmaniasis (CL) is a neglected tropical disease that primarily affects poor communities. It is one of the major vector-borne diseases and is endemic in Pakistan.</a:t>
            </a:r>
            <a:endParaRPr sz="260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76"/>
          <p:cNvSpPr txBox="1"/>
          <p:nvPr/>
        </p:nvSpPr>
        <p:spPr>
          <a:xfrm>
            <a:off x="2540000" y="1981200"/>
            <a:ext cx="7112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imes New Roman"/>
              <a:buNone/>
            </a:pPr>
            <a:r>
              <a:rPr i="0" lang="en-US" sz="2400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https://bmcinfectdis.biomedcentral.com/articles/10.1186/s12879-021-06327-w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16663"/>
            <a:ext cx="12192000" cy="36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92050" y="0"/>
            <a:ext cx="2599950" cy="3041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yp1" id="142" name="Google Shape;1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000" y="9550"/>
            <a:ext cx="8065952" cy="68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838200" y="1825625"/>
            <a:ext cx="7130100" cy="3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b="1" lang="en-US"/>
              <a:t>Sleeping sickness occurs in Africa.</a:t>
            </a:r>
            <a:endParaRPr b="1"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Trypanosoma brucei rhodesiense (</a:t>
            </a:r>
            <a:r>
              <a:rPr b="1" i="1" lang="en-US"/>
              <a:t>T. b. rhodesiense</a:t>
            </a:r>
            <a:r>
              <a:rPr b="1" lang="en-US"/>
              <a:t>)</a:t>
            </a:r>
            <a:r>
              <a:rPr lang="en-US"/>
              <a:t> is found in </a:t>
            </a:r>
            <a:r>
              <a:rPr b="1" lang="en-US"/>
              <a:t>East and Central-East Africa</a:t>
            </a:r>
            <a:r>
              <a:rPr lang="en-US"/>
              <a:t>.</a:t>
            </a:r>
            <a:endParaRPr/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●"/>
            </a:pPr>
            <a:r>
              <a:rPr b="1" lang="en-US"/>
              <a:t>Trypanosoma brucei gambiense (</a:t>
            </a:r>
            <a:r>
              <a:rPr b="1" i="1" lang="en-US"/>
              <a:t>T. b. gambiense</a:t>
            </a:r>
            <a:r>
              <a:rPr b="1" lang="en-US"/>
              <a:t>)</a:t>
            </a:r>
            <a:r>
              <a:rPr lang="en-US"/>
              <a:t> is found in </a:t>
            </a:r>
            <a:r>
              <a:rPr b="1" lang="en-US"/>
              <a:t>Central and West Africa</a:t>
            </a:r>
            <a:r>
              <a:rPr lang="en-US"/>
              <a:t>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</a:pPr>
            <a:r>
              <a:t/>
            </a:r>
            <a:endParaRPr b="1"/>
          </a:p>
        </p:txBody>
      </p:sp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tryp2"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200" y="1174750"/>
            <a:ext cx="4191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838200" y="-158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457200" y="4111625"/>
            <a:ext cx="6286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Trypanosoma brucei gambiense (</a:t>
            </a:r>
            <a:r>
              <a:rPr b="1" i="1" lang="en-US" sz="2400"/>
              <a:t>T. b. gambiense</a:t>
            </a:r>
            <a:r>
              <a:rPr b="1" lang="en-US" sz="2400"/>
              <a:t>)</a:t>
            </a:r>
            <a:r>
              <a:rPr lang="en-US" sz="2400"/>
              <a:t> and </a:t>
            </a:r>
            <a:r>
              <a:rPr b="1" lang="en-US" sz="2400"/>
              <a:t>Trypanosoma brucei rhodesiense (</a:t>
            </a:r>
            <a:r>
              <a:rPr b="1" i="1" lang="en-US" sz="2400"/>
              <a:t>T. b. rhodesiense</a:t>
            </a:r>
            <a:r>
              <a:rPr b="1" lang="en-US" sz="2400"/>
              <a:t>)</a:t>
            </a:r>
            <a:r>
              <a:rPr lang="en-US" sz="2400"/>
              <a:t> cause approximately </a:t>
            </a:r>
            <a:r>
              <a:rPr b="1" lang="en-US" sz="2400"/>
              <a:t>20,000 cases annually</a:t>
            </a:r>
            <a:r>
              <a:rPr lang="en-US" sz="2400"/>
              <a:t> in endemic areas.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African trypanosomiasis</a:t>
            </a:r>
            <a:r>
              <a:rPr lang="en-US" sz="2400"/>
              <a:t> is transmitted by </a:t>
            </a:r>
            <a:r>
              <a:rPr b="1" lang="en-US" sz="2400"/>
              <a:t>several species of tsetse flies (</a:t>
            </a:r>
            <a:r>
              <a:rPr b="1" i="1" lang="en-US" sz="2400"/>
              <a:t>Glossina</a:t>
            </a:r>
            <a:r>
              <a:rPr b="1" lang="en-US" sz="2400"/>
              <a:t> spp.)</a:t>
            </a:r>
            <a:r>
              <a:rPr lang="en-US" sz="2400"/>
              <a:t>.</a:t>
            </a:r>
            <a:endParaRPr b="1" sz="2400"/>
          </a:p>
        </p:txBody>
      </p:sp>
      <p:sp>
        <p:nvSpPr>
          <p:cNvPr id="158" name="Google Shape;158;p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8077200" y="285650"/>
            <a:ext cx="38826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CORE PATHOLOGY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yp2a" id="160" name="Google Shape;16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274800"/>
            <a:ext cx="47625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yp2c" id="161" name="Google Shape;1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2800" y="1274800"/>
            <a:ext cx="44958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>
            <p:ph idx="1" type="body"/>
          </p:nvPr>
        </p:nvSpPr>
        <p:spPr>
          <a:xfrm>
            <a:off x="6788975" y="4170400"/>
            <a:ext cx="5331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/>
              <a:t>Adult </a:t>
            </a:r>
            <a:r>
              <a:rPr b="1" i="1" lang="en-US" sz="2400"/>
              <a:t>Glossina tachinoides</a:t>
            </a:r>
            <a:r>
              <a:rPr lang="en-US" sz="2400"/>
              <a:t> is found in </a:t>
            </a:r>
            <a:r>
              <a:rPr b="1" lang="en-US" sz="2400"/>
              <a:t>West Africa</a:t>
            </a:r>
            <a:r>
              <a:rPr lang="en-US" sz="2400"/>
              <a:t>.</a:t>
            </a:r>
            <a:endParaRPr b="1" sz="2400"/>
          </a:p>
        </p:txBody>
      </p:sp>
      <p:cxnSp>
        <p:nvCxnSpPr>
          <p:cNvPr id="163" name="Google Shape;163;p23"/>
          <p:cNvCxnSpPr/>
          <p:nvPr/>
        </p:nvCxnSpPr>
        <p:spPr>
          <a:xfrm>
            <a:off x="6814250" y="4173225"/>
            <a:ext cx="0" cy="253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