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31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14" r:id="rId38"/>
    <p:sldId id="315" r:id="rId39"/>
    <p:sldId id="292" r:id="rId4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5D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5D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5D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5D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5D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105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5D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105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975" y="709930"/>
            <a:ext cx="7766050" cy="983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5D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975" y="1702498"/>
            <a:ext cx="8030209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5D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jszmc.com/wp-content/uploads/2019/05/40-2018.pdf" TargetMode="External"/><Relationship Id="rId2" Type="http://schemas.openxmlformats.org/officeDocument/2006/relationships/hyperlink" Target="https://daily.jstor.org/bioethics-key-concepts-research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cbi.nlm.nih.gov/pmc/articles/PMC6197137/" TargetMode="External"/><Relationship Id="rId4" Type="http://schemas.openxmlformats.org/officeDocument/2006/relationships/hyperlink" Target="https://pjmhsonline.com/index.php/pjmhs/article/view/602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570727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doctor.org/condition/poisoning/" TargetMode="External"/><Relationship Id="rId2" Type="http://schemas.openxmlformats.org/officeDocument/2006/relationships/hyperlink" Target="https://journals.indexcopernicus.com/api/file/viewByFileId/499549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afp.org/pubs/afp/issues/2010/0201/p316.ht" TargetMode="External"/><Relationship Id="rId4" Type="http://schemas.openxmlformats.org/officeDocument/2006/relationships/hyperlink" Target="https://cdn.mdedge.com/files/s3fs-public/jfp-archived-issues/1981-volume_12-13/JFP_1981-09_v13_i3_recurrent-childhood-poisoning-as-a-famil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050" y="0"/>
            <a:ext cx="7543800" cy="3048000"/>
          </a:xfrm>
          <a:prstGeom prst="rect">
            <a:avLst/>
          </a:prstGeom>
          <a:solidFill>
            <a:srgbClr val="863623"/>
          </a:solidFill>
        </p:spPr>
        <p:txBody>
          <a:bodyPr vert="horz" wrap="square" lIns="0" tIns="518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85"/>
              </a:spcBef>
            </a:pPr>
            <a:endParaRPr sz="6000"/>
          </a:p>
          <a:p>
            <a:pPr>
              <a:lnSpc>
                <a:spcPct val="100000"/>
              </a:lnSpc>
            </a:pPr>
            <a:r>
              <a:rPr sz="6000" dirty="0">
                <a:solidFill>
                  <a:srgbClr val="252525"/>
                </a:solidFill>
                <a:latin typeface="Impact"/>
                <a:cs typeface="Impact"/>
              </a:rPr>
              <a:t>GENERAL</a:t>
            </a:r>
            <a:r>
              <a:rPr sz="6000" spc="-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6000" spc="-20" dirty="0">
                <a:solidFill>
                  <a:srgbClr val="252525"/>
                </a:solidFill>
                <a:latin typeface="Impact"/>
                <a:cs typeface="Impact"/>
              </a:rPr>
              <a:t>TOXICOLOGY-</a:t>
            </a:r>
            <a:r>
              <a:rPr sz="6000" spc="-25" dirty="0">
                <a:solidFill>
                  <a:srgbClr val="252525"/>
                </a:solidFill>
                <a:latin typeface="Impact"/>
                <a:cs typeface="Impact"/>
              </a:rPr>
              <a:t>II</a:t>
            </a:r>
            <a:endParaRPr sz="60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692" y="4672457"/>
            <a:ext cx="4738370" cy="14239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  <a:tabLst>
                <a:tab pos="13271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Dr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Filza</a:t>
            </a:r>
            <a:r>
              <a:rPr sz="27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30" dirty="0">
                <a:solidFill>
                  <a:srgbClr val="885D1D"/>
                </a:solidFill>
                <a:latin typeface="Times New Roman"/>
                <a:cs typeface="Times New Roman"/>
              </a:rPr>
              <a:t>Ali </a:t>
            </a:r>
            <a:endParaRPr lang="en-US" sz="2750" spc="-30" dirty="0">
              <a:solidFill>
                <a:srgbClr val="885D1D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11500"/>
              </a:lnSpc>
              <a:spcBef>
                <a:spcPts val="95"/>
              </a:spcBef>
              <a:tabLst>
                <a:tab pos="1327150" algn="l"/>
              </a:tabLst>
            </a:pPr>
            <a:r>
              <a:rPr lang="en-US" sz="2750" spc="-30">
                <a:solidFill>
                  <a:srgbClr val="885D1D"/>
                </a:solidFill>
                <a:latin typeface="Times New Roman"/>
                <a:cs typeface="Times New Roman"/>
              </a:rPr>
              <a:t>Dr </a:t>
            </a:r>
            <a:r>
              <a:rPr lang="en-US" sz="2750" spc="-30" dirty="0">
                <a:solidFill>
                  <a:srgbClr val="885D1D"/>
                </a:solidFill>
                <a:latin typeface="Times New Roman"/>
                <a:cs typeface="Times New Roman"/>
              </a:rPr>
              <a:t>U</a:t>
            </a:r>
            <a:r>
              <a:rPr lang="en-US" sz="2750" spc="-30">
                <a:solidFill>
                  <a:srgbClr val="885D1D"/>
                </a:solidFill>
                <a:latin typeface="Times New Roman"/>
                <a:cs typeface="Times New Roman"/>
              </a:rPr>
              <a:t>rooj </a:t>
            </a:r>
            <a:r>
              <a:rPr lang="en-US" sz="2750" spc="-30" dirty="0">
                <a:solidFill>
                  <a:srgbClr val="885D1D"/>
                </a:solidFill>
                <a:latin typeface="Times New Roman"/>
                <a:cs typeface="Times New Roman"/>
              </a:rPr>
              <a:t>shah</a:t>
            </a:r>
          </a:p>
          <a:p>
            <a:pPr marL="12700" marR="5080">
              <a:lnSpc>
                <a:spcPct val="111500"/>
              </a:lnSpc>
              <a:spcBef>
                <a:spcPts val="95"/>
              </a:spcBef>
              <a:tabLst>
                <a:tab pos="1327150" algn="l"/>
              </a:tabLst>
            </a:pP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Forensic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Medicine</a:t>
            </a:r>
            <a:r>
              <a:rPr sz="2750" spc="1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&amp;</a:t>
            </a:r>
            <a:r>
              <a:rPr sz="2750" spc="-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Toxicology</a:t>
            </a:r>
            <a:endParaRPr sz="2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167" y="604519"/>
            <a:ext cx="8046720" cy="54616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25780" marR="1633855" indent="-275590">
              <a:lnSpc>
                <a:spcPct val="102400"/>
              </a:lnSpc>
              <a:spcBef>
                <a:spcPts val="50"/>
              </a:spcBef>
              <a:buClr>
                <a:srgbClr val="863623"/>
              </a:buClr>
              <a:buFont typeface="Wingdings"/>
              <a:buChar char=""/>
              <a:tabLst>
                <a:tab pos="527050" algn="l"/>
                <a:tab pos="2671445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Symptoms</a:t>
            </a:r>
            <a:r>
              <a:rPr sz="2750" spc="1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7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exaggerated</a:t>
            </a:r>
            <a:r>
              <a:rPr sz="2750" spc="2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after</a:t>
            </a:r>
            <a:r>
              <a:rPr sz="275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administration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of</a:t>
            </a:r>
            <a:r>
              <a:rPr sz="275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r>
              <a:rPr sz="27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food,</a:t>
            </a:r>
            <a:r>
              <a:rPr sz="27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fluid</a:t>
            </a:r>
            <a:r>
              <a:rPr sz="275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or 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medicine.</a:t>
            </a:r>
            <a:endParaRPr sz="2750">
              <a:latin typeface="Times New Roman"/>
              <a:cs typeface="Times New Roman"/>
            </a:endParaRPr>
          </a:p>
          <a:p>
            <a:pPr marL="527050" marR="718820" indent="-276860">
              <a:lnSpc>
                <a:spcPct val="102400"/>
              </a:lnSpc>
              <a:spcBef>
                <a:spcPts val="600"/>
              </a:spcBef>
              <a:buFont typeface="Wingdings"/>
              <a:buChar char=""/>
              <a:tabLst>
                <a:tab pos="527050" algn="l"/>
                <a:tab pos="612140" algn="l"/>
                <a:tab pos="1919605" algn="l"/>
                <a:tab pos="2433955" algn="l"/>
                <a:tab pos="3341370" algn="l"/>
                <a:tab pos="4944745" algn="l"/>
                <a:tab pos="5380990" algn="l"/>
              </a:tabLst>
            </a:pPr>
            <a:r>
              <a:rPr sz="2750" dirty="0">
                <a:solidFill>
                  <a:srgbClr val="9E3611"/>
                </a:solidFill>
                <a:latin typeface="Times New Roman"/>
                <a:cs typeface="Times New Roman"/>
              </a:rPr>
              <a:t>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Malaise,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cachexia,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depression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and</a:t>
            </a:r>
            <a:r>
              <a:rPr sz="275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gradual deterioration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of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general</a:t>
            </a:r>
            <a:r>
              <a:rPr sz="275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condition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of</a:t>
            </a:r>
            <a:r>
              <a:rPr sz="27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7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patient.</a:t>
            </a:r>
            <a:endParaRPr sz="2750">
              <a:latin typeface="Times New Roman"/>
              <a:cs typeface="Times New Roman"/>
            </a:endParaRPr>
          </a:p>
          <a:p>
            <a:pPr marL="612140" indent="-361950">
              <a:lnSpc>
                <a:spcPct val="100000"/>
              </a:lnSpc>
              <a:spcBef>
                <a:spcPts val="755"/>
              </a:spcBef>
              <a:buClr>
                <a:srgbClr val="9E3611"/>
              </a:buClr>
              <a:buFont typeface="Wingdings"/>
              <a:buChar char=""/>
              <a:tabLst>
                <a:tab pos="61214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Repeated</a:t>
            </a:r>
            <a:r>
              <a:rPr sz="275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attacks</a:t>
            </a:r>
            <a:r>
              <a:rPr sz="275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diarrhea</a:t>
            </a:r>
            <a:r>
              <a:rPr sz="2750" spc="2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75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vomiting.</a:t>
            </a:r>
            <a:endParaRPr sz="2750">
              <a:latin typeface="Times New Roman"/>
              <a:cs typeface="Times New Roman"/>
            </a:endParaRPr>
          </a:p>
          <a:p>
            <a:pPr marL="525780" marR="745490" indent="-275590">
              <a:lnSpc>
                <a:spcPct val="102400"/>
              </a:lnSpc>
              <a:spcBef>
                <a:spcPts val="675"/>
              </a:spcBef>
              <a:buClr>
                <a:srgbClr val="9E3611"/>
              </a:buClr>
              <a:buFont typeface="Wingdings"/>
              <a:buChar char=""/>
              <a:tabLst>
                <a:tab pos="5270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Removal</a:t>
            </a:r>
            <a:r>
              <a:rPr sz="2750" spc="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patient</a:t>
            </a:r>
            <a:r>
              <a:rPr sz="2750" spc="2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r>
              <a:rPr sz="27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his</a:t>
            </a:r>
            <a:r>
              <a:rPr sz="275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usual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 surroundings 	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causes</a:t>
            </a:r>
            <a:r>
              <a:rPr sz="275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75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symptoms</a:t>
            </a:r>
            <a:r>
              <a:rPr sz="2750" spc="2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disappear.</a:t>
            </a:r>
            <a:endParaRPr sz="2750">
              <a:latin typeface="Times New Roman"/>
              <a:cs typeface="Times New Roman"/>
            </a:endParaRPr>
          </a:p>
          <a:p>
            <a:pPr marL="525780" marR="687070" indent="-275590">
              <a:lnSpc>
                <a:spcPct val="102400"/>
              </a:lnSpc>
              <a:spcBef>
                <a:spcPts val="600"/>
              </a:spcBef>
              <a:buClr>
                <a:srgbClr val="9E3611"/>
              </a:buClr>
              <a:buFont typeface="Wingdings"/>
              <a:buChar char=""/>
              <a:tabLst>
                <a:tab pos="5270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Traces</a:t>
            </a:r>
            <a:r>
              <a:rPr sz="275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poison</a:t>
            </a:r>
            <a:r>
              <a:rPr sz="2750" spc="229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found</a:t>
            </a:r>
            <a:r>
              <a:rPr sz="275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7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75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urine,</a:t>
            </a:r>
            <a:r>
              <a:rPr sz="27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blood,</a:t>
            </a:r>
            <a:r>
              <a:rPr sz="275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stool 	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7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vomit.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800" dirty="0">
                <a:latin typeface="Impact"/>
                <a:cs typeface="Impact"/>
              </a:rPr>
              <a:t>Features</a:t>
            </a:r>
            <a:r>
              <a:rPr sz="3800" spc="-150" dirty="0">
                <a:latin typeface="Impact"/>
                <a:cs typeface="Impact"/>
              </a:rPr>
              <a:t> </a:t>
            </a:r>
            <a:r>
              <a:rPr sz="3800" dirty="0">
                <a:latin typeface="Impact"/>
                <a:cs typeface="Impact"/>
              </a:rPr>
              <a:t>Indicative</a:t>
            </a:r>
            <a:r>
              <a:rPr sz="3800" spc="-70" dirty="0">
                <a:latin typeface="Impact"/>
                <a:cs typeface="Impact"/>
              </a:rPr>
              <a:t> </a:t>
            </a:r>
            <a:r>
              <a:rPr sz="3800" dirty="0">
                <a:latin typeface="Impact"/>
                <a:cs typeface="Impact"/>
              </a:rPr>
              <a:t>of</a:t>
            </a:r>
            <a:r>
              <a:rPr sz="3800" spc="15" dirty="0">
                <a:latin typeface="Impact"/>
                <a:cs typeface="Impact"/>
              </a:rPr>
              <a:t> </a:t>
            </a:r>
            <a:r>
              <a:rPr sz="3800" dirty="0">
                <a:latin typeface="Impact"/>
                <a:cs typeface="Impact"/>
              </a:rPr>
              <a:t>Chronic</a:t>
            </a:r>
            <a:r>
              <a:rPr sz="3800" spc="-80" dirty="0">
                <a:latin typeface="Impact"/>
                <a:cs typeface="Impact"/>
              </a:rPr>
              <a:t> </a:t>
            </a:r>
            <a:r>
              <a:rPr sz="3800" spc="-10" dirty="0">
                <a:latin typeface="Impact"/>
                <a:cs typeface="Impact"/>
              </a:rPr>
              <a:t>Poisoning</a:t>
            </a:r>
            <a:endParaRPr sz="3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57287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409650"/>
            <a:ext cx="8375650" cy="50800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Post-mortem</a:t>
            </a:r>
            <a:r>
              <a:rPr sz="2400" b="1" spc="-5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Examination/</a:t>
            </a:r>
            <a:r>
              <a:rPr sz="2400" b="1" spc="-21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Autopsy</a:t>
            </a:r>
            <a:r>
              <a:rPr sz="2400" b="1" spc="-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findings: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70"/>
              </a:spcBef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External</a:t>
            </a:r>
            <a:r>
              <a:rPr sz="2400" b="1" u="sng" spc="-3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Findings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Colour</a:t>
            </a:r>
            <a:r>
              <a:rPr sz="2400" b="1" spc="-114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changes</a:t>
            </a:r>
            <a:r>
              <a:rPr sz="240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corroded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skin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mucous</a:t>
            </a:r>
            <a:r>
              <a:rPr sz="240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membrane.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  <a:tab pos="456946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Post-mortem</a:t>
            </a:r>
            <a:r>
              <a:rPr sz="2400" b="1" spc="-7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staining</a:t>
            </a:r>
            <a:r>
              <a:rPr sz="2400" b="1" spc="-9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Colour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	staining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Smel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present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about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mouth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nose.</a:t>
            </a:r>
            <a:endParaRPr sz="2400">
              <a:latin typeface="Times New Roman"/>
              <a:cs typeface="Times New Roman"/>
            </a:endParaRPr>
          </a:p>
          <a:p>
            <a:pPr marL="355600" marR="487680" indent="-343535">
              <a:lnSpc>
                <a:spcPct val="101800"/>
              </a:lnSpc>
              <a:spcBef>
                <a:spcPts val="525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Natural</a:t>
            </a:r>
            <a:r>
              <a:rPr sz="2400" b="1" spc="-13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orifices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,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e.g.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mouth,</a:t>
            </a:r>
            <a:r>
              <a:rPr sz="240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nostrils,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rectum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vagina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show presence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poisonous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material.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Injection</a:t>
            </a:r>
            <a:r>
              <a:rPr sz="2400" b="1" spc="-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marks</a:t>
            </a:r>
            <a:r>
              <a:rPr sz="2400" b="1" spc="-1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looked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 with</a:t>
            </a:r>
            <a:r>
              <a:rPr sz="2400" spc="-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care.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870"/>
              </a:lnSpc>
              <a:spcBef>
                <a:spcPts val="575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Skin</a:t>
            </a:r>
            <a:r>
              <a:rPr sz="2400" b="1" spc="-9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examined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lesions,</a:t>
            </a:r>
            <a:r>
              <a:rPr sz="240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like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hyperkeratosis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70"/>
              </a:lnSpc>
            </a:pP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pigmentation,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seen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chronic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arsenic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1699"/>
              </a:lnSpc>
              <a:spcBef>
                <a:spcPts val="525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Jaundice</a:t>
            </a:r>
            <a:r>
              <a:rPr sz="2400" b="1" spc="-14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occur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r>
              <a:rPr sz="2400" spc="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phosphorus</a:t>
            </a:r>
            <a:r>
              <a:rPr sz="240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potassium chlorate.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284" y="5512887"/>
            <a:ext cx="7581265" cy="7118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7567930" algn="l"/>
              </a:tabLst>
            </a:pP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Diagnosis</a:t>
            </a:r>
            <a:r>
              <a:rPr sz="4400" u="sng" spc="-15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400" u="sng" spc="-1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Poisoning</a:t>
            </a:r>
            <a:r>
              <a:rPr sz="4400" u="sng" spc="-13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in</a:t>
            </a:r>
            <a:r>
              <a:rPr sz="4400" u="sng" spc="-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2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Dead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92" y="409650"/>
            <a:ext cx="7713345" cy="50800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Internal</a:t>
            </a:r>
            <a:r>
              <a:rPr sz="2400" b="1" u="sng" spc="-8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Findings</a:t>
            </a:r>
            <a:endParaRPr sz="2400" dirty="0">
              <a:latin typeface="Times New Roman"/>
              <a:cs typeface="Times New Roman"/>
            </a:endParaRPr>
          </a:p>
          <a:p>
            <a:pPr marL="296545" marR="461009" indent="-283845" algn="just">
              <a:lnSpc>
                <a:spcPct val="100400"/>
              </a:lnSpc>
              <a:spcBef>
                <a:spcPts val="560"/>
              </a:spcBef>
              <a:buClr>
                <a:srgbClr val="9E3611"/>
              </a:buClr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Smell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: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skull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opened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first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detect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unusual 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odors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brain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because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opening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body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masks 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such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odors.</a:t>
            </a:r>
            <a:endParaRPr sz="2400" dirty="0">
              <a:latin typeface="Times New Roman"/>
              <a:cs typeface="Times New Roman"/>
            </a:endParaRPr>
          </a:p>
          <a:p>
            <a:pPr marL="298450" marR="317500" indent="-285750">
              <a:lnSpc>
                <a:spcPct val="99700"/>
              </a:lnSpc>
              <a:spcBef>
                <a:spcPts val="580"/>
              </a:spcBef>
              <a:buClr>
                <a:srgbClr val="9E3611"/>
              </a:buClr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Mouth</a:t>
            </a:r>
            <a:r>
              <a:rPr sz="2400" b="1" spc="-15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and</a:t>
            </a:r>
            <a:r>
              <a:rPr sz="2400" b="1" spc="-11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throat:</a:t>
            </a:r>
            <a:r>
              <a:rPr sz="2400" b="1" spc="-5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Examine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any</a:t>
            </a:r>
            <a:r>
              <a:rPr sz="240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evidence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inflammation,</a:t>
            </a:r>
            <a:r>
              <a:rPr sz="2400" spc="20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erosion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staining.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Areas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necrosis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pharynx</a:t>
            </a:r>
            <a:r>
              <a:rPr sz="240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seen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death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associated</a:t>
            </a:r>
            <a:r>
              <a:rPr sz="240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with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agranulocytosis</a:t>
            </a:r>
            <a:r>
              <a:rPr sz="240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caused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amidopyrine,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thiouracil,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dinitrophenol,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sulphonamide</a:t>
            </a:r>
            <a:r>
              <a:rPr sz="240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barbiturates.</a:t>
            </a:r>
            <a:endParaRPr sz="24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000"/>
              </a:lnSpc>
              <a:spcBef>
                <a:spcPts val="650"/>
              </a:spcBef>
              <a:buClr>
                <a:srgbClr val="9E3611"/>
              </a:buClr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Respiratory</a:t>
            </a:r>
            <a:r>
              <a:rPr sz="2400" b="1" spc="-12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system:</a:t>
            </a:r>
            <a:r>
              <a:rPr sz="2400" b="1" spc="1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Corrosives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may cause</a:t>
            </a:r>
            <a:r>
              <a:rPr sz="240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edema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glottis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congestion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desquamation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mucous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membrane</a:t>
            </a:r>
            <a:r>
              <a:rPr sz="240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trachea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bronchi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due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trickling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acid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alkali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into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respiratory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tract.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284" y="5512887"/>
            <a:ext cx="7581265" cy="7118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7567930" algn="l"/>
              </a:tabLst>
            </a:pP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Diagnosis</a:t>
            </a:r>
            <a:r>
              <a:rPr sz="4400" u="sng" spc="-15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400" u="sng" spc="-1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Poisoning</a:t>
            </a:r>
            <a:r>
              <a:rPr sz="4400" u="sng" spc="-13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in</a:t>
            </a:r>
            <a:r>
              <a:rPr sz="4400" u="sng" spc="-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2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Dead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28650"/>
            <a:ext cx="1752600" cy="19995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546036"/>
            <a:ext cx="6179185" cy="4569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2750" marR="141605" indent="-400685">
              <a:lnSpc>
                <a:spcPct val="100400"/>
              </a:lnSpc>
              <a:spcBef>
                <a:spcPts val="90"/>
              </a:spcBef>
              <a:buClr>
                <a:srgbClr val="863623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Esophagus: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Corrosive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alkalis</a:t>
            </a:r>
            <a:r>
              <a:rPr sz="24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produce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marked softening</a:t>
            </a:r>
            <a:r>
              <a:rPr sz="240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desquamation</a:t>
            </a:r>
            <a:r>
              <a:rPr sz="240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mucous membrane.</a:t>
            </a:r>
            <a:endParaRPr sz="2400">
              <a:latin typeface="Times New Roman"/>
              <a:cs typeface="Times New Roman"/>
            </a:endParaRPr>
          </a:p>
          <a:p>
            <a:pPr marL="412750" marR="320675" indent="-400685">
              <a:lnSpc>
                <a:spcPct val="100000"/>
              </a:lnSpc>
              <a:spcBef>
                <a:spcPts val="575"/>
              </a:spcBef>
              <a:buClr>
                <a:srgbClr val="9E3611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Heart:</a:t>
            </a:r>
            <a:r>
              <a:rPr sz="2400" b="1" spc="-14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Subendocardial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hemorrhage</a:t>
            </a:r>
            <a:r>
              <a:rPr sz="2400" spc="2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left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ventricle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seen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arsenic, 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antimony,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barium,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mercury,</a:t>
            </a:r>
            <a:r>
              <a:rPr sz="240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phosphorus,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viper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bite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certain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conditions,</a:t>
            </a:r>
            <a:r>
              <a:rPr sz="240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like</a:t>
            </a:r>
            <a:endParaRPr sz="2400">
              <a:latin typeface="Times New Roman"/>
              <a:cs typeface="Times New Roman"/>
            </a:endParaRPr>
          </a:p>
          <a:p>
            <a:pPr marL="412750">
              <a:lnSpc>
                <a:spcPts val="2850"/>
              </a:lnSpc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heat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stroke,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acute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infectious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disease,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e.g.</a:t>
            </a:r>
            <a:endParaRPr sz="2400">
              <a:latin typeface="Times New Roman"/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influenza,</a:t>
            </a:r>
            <a:r>
              <a:rPr sz="240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traumatic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asphyxia.</a:t>
            </a:r>
            <a:endParaRPr sz="2400">
              <a:latin typeface="Times New Roman"/>
              <a:cs typeface="Times New Roman"/>
            </a:endParaRPr>
          </a:p>
          <a:p>
            <a:pPr marL="412750" indent="-400050">
              <a:lnSpc>
                <a:spcPts val="2865"/>
              </a:lnSpc>
              <a:spcBef>
                <a:spcPts val="575"/>
              </a:spcBef>
              <a:buClr>
                <a:srgbClr val="9E3611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Stomach:</a:t>
            </a:r>
            <a:r>
              <a:rPr sz="2400" b="1" spc="-12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Hyperemia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mucous</a:t>
            </a:r>
            <a:endParaRPr sz="2400">
              <a:latin typeface="Times New Roman"/>
              <a:cs typeface="Times New Roman"/>
            </a:endParaRPr>
          </a:p>
          <a:p>
            <a:pPr marL="412750">
              <a:lnSpc>
                <a:spcPts val="2865"/>
              </a:lnSpc>
            </a:pP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membrane</a:t>
            </a:r>
            <a:r>
              <a:rPr sz="240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(ridges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more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involved)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caused</a:t>
            </a:r>
            <a:endParaRPr sz="2400">
              <a:latin typeface="Times New Roman"/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irritant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poison,</a:t>
            </a:r>
            <a:r>
              <a:rPr sz="240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usually</a:t>
            </a:r>
            <a:r>
              <a:rPr sz="240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at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cardiac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end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91325" y="447548"/>
            <a:ext cx="2072005" cy="5243830"/>
            <a:chOff x="6791325" y="447548"/>
            <a:chExt cx="2072005" cy="5243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1325" y="447548"/>
              <a:ext cx="2071751" cy="27575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7525" y="3114611"/>
              <a:ext cx="1938401" cy="25765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56284" y="5119509"/>
            <a:ext cx="758126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>
              <a:lnSpc>
                <a:spcPts val="2720"/>
              </a:lnSpc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greater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curvature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stomach.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7567930" algn="l"/>
              </a:tabLst>
            </a:pP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Diagnosis</a:t>
            </a:r>
            <a:r>
              <a:rPr sz="4400" u="sng" spc="-15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400" u="sng" spc="-1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Poisoning</a:t>
            </a:r>
            <a:r>
              <a:rPr sz="4400" u="sng" spc="-13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in</a:t>
            </a:r>
            <a:r>
              <a:rPr sz="4400" u="sng" spc="-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2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Dead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75" y="780415"/>
            <a:ext cx="7857490" cy="4570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40640" indent="-343535">
              <a:lnSpc>
                <a:spcPct val="100400"/>
              </a:lnSpc>
              <a:spcBef>
                <a:spcPts val="90"/>
              </a:spcBef>
              <a:buClr>
                <a:srgbClr val="863623"/>
              </a:buClr>
              <a:buFont typeface="Arial MT"/>
              <a:buChar char="•"/>
              <a:tabLst>
                <a:tab pos="355600" algn="l"/>
                <a:tab pos="392176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Duodenum</a:t>
            </a:r>
            <a:r>
              <a:rPr sz="2400" b="1" spc="-5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and</a:t>
            </a:r>
            <a:r>
              <a:rPr sz="2400" b="1" spc="1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intestines: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Normal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GIT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rules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out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poisoning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corrosives (acids,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alkalis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phenol),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mercury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arsenic.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99800"/>
              </a:lnSpc>
              <a:spcBef>
                <a:spcPts val="580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  <a:tab pos="388366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Liver:</a:t>
            </a:r>
            <a:r>
              <a:rPr sz="2400" b="1" spc="-15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85D1D"/>
                </a:solidFill>
                <a:latin typeface="Times New Roman"/>
                <a:cs typeface="Times New Roman"/>
              </a:rPr>
              <a:t>(hepatotoxic</a:t>
            </a:r>
            <a:r>
              <a:rPr sz="2400" b="1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poisons)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:</a:t>
            </a:r>
            <a:r>
              <a:rPr sz="2400" spc="-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Arsenic,</a:t>
            </a:r>
            <a:r>
              <a:rPr sz="240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phosphorus,</a:t>
            </a:r>
            <a:r>
              <a:rPr sz="2400" spc="2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CCl4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alcohol,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chlorpromazine,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chloroform,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paracetamol,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thallium,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Alphos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zinc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phosphide.</a:t>
            </a:r>
            <a:r>
              <a:rPr sz="240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Liver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necrosis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caused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by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phosphorus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chloroform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	.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Fatty</a:t>
            </a:r>
            <a:r>
              <a:rPr sz="2400" spc="-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liver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caused</a:t>
            </a:r>
            <a:r>
              <a:rPr sz="2400" spc="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arsenic,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 FeSO4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3060" marR="226060" indent="-340995" algn="just">
              <a:lnSpc>
                <a:spcPct val="100800"/>
              </a:lnSpc>
              <a:spcBef>
                <a:spcPts val="550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Kidneys:</a:t>
            </a:r>
            <a:r>
              <a:rPr sz="2400" b="1" spc="-15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85D1D"/>
                </a:solidFill>
                <a:latin typeface="Times New Roman"/>
                <a:cs typeface="Times New Roman"/>
              </a:rPr>
              <a:t>(nephrotoxic</a:t>
            </a:r>
            <a:r>
              <a:rPr sz="2400" b="1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poisons):</a:t>
            </a:r>
            <a:r>
              <a:rPr sz="2400" b="1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Arsenic,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mercury,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oxalic 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acid,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carbolic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acid,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CCl4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,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cantharides,</a:t>
            </a:r>
            <a:r>
              <a:rPr sz="240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turpentine,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thallium, 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Alphos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zinc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phosphide.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•</a:t>
            </a:r>
            <a:r>
              <a:rPr sz="2400" spc="-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Parenchymatous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degenerative 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changes</a:t>
            </a:r>
            <a:r>
              <a:rPr sz="240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seen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metal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cantharidin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284" y="5512887"/>
            <a:ext cx="7581265" cy="7118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7567930" algn="l"/>
              </a:tabLst>
            </a:pP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Diagnosis</a:t>
            </a:r>
            <a:r>
              <a:rPr sz="4400" u="sng" spc="-15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400" u="sng" spc="-1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Poisoning</a:t>
            </a:r>
            <a:r>
              <a:rPr sz="4400" u="sng" spc="-13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in</a:t>
            </a:r>
            <a:r>
              <a:rPr sz="4400" u="sng" spc="-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2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Dead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457199"/>
            <a:ext cx="8268334" cy="521745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640"/>
              </a:spcBef>
              <a:buClr>
                <a:srgbClr val="863623"/>
              </a:buClr>
              <a:buFont typeface="Wingdings"/>
              <a:buChar char=""/>
              <a:tabLst>
                <a:tab pos="288290" algn="l"/>
              </a:tabLst>
            </a:pP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Eliminated</a:t>
            </a:r>
            <a:r>
              <a:rPr sz="2300" spc="-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3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vomiting</a:t>
            </a:r>
            <a:r>
              <a:rPr sz="23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30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diarrhea,</a:t>
            </a:r>
            <a:r>
              <a:rPr sz="23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e.g.</a:t>
            </a:r>
            <a:r>
              <a:rPr sz="23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irritant</a:t>
            </a:r>
            <a:r>
              <a:rPr sz="23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poison.</a:t>
            </a:r>
            <a:endParaRPr sz="2300" dirty="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Font typeface="Wingdings"/>
              <a:buChar char=""/>
              <a:tabLst>
                <a:tab pos="288290" algn="l"/>
              </a:tabLst>
            </a:pP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Disappeared</a:t>
            </a:r>
            <a:r>
              <a:rPr sz="23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r>
              <a:rPr sz="23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3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lungs</a:t>
            </a:r>
            <a:r>
              <a:rPr sz="230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3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evaporation</a:t>
            </a:r>
            <a:r>
              <a:rPr sz="23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3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oxidation.</a:t>
            </a:r>
            <a:endParaRPr sz="2300" dirty="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40"/>
              </a:spcBef>
              <a:buClr>
                <a:srgbClr val="9E3611"/>
              </a:buClr>
              <a:buFont typeface="Wingdings"/>
              <a:buChar char=""/>
              <a:tabLst>
                <a:tab pos="288925" algn="l"/>
              </a:tabLst>
            </a:pP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After</a:t>
            </a:r>
            <a:r>
              <a:rPr sz="23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absorption</a:t>
            </a:r>
            <a:r>
              <a:rPr sz="23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3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3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detoxified,</a:t>
            </a:r>
            <a:r>
              <a:rPr sz="2300" spc="-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conjugated</a:t>
            </a:r>
            <a:r>
              <a:rPr sz="23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3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eliminated</a:t>
            </a:r>
            <a:r>
              <a:rPr sz="2300" spc="-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endParaRPr sz="2300" dirty="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20"/>
              </a:spcBef>
            </a:pP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3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system.</a:t>
            </a:r>
            <a:endParaRPr sz="2300" dirty="0">
              <a:latin typeface="Times New Roman"/>
              <a:cs typeface="Times New Roman"/>
            </a:endParaRPr>
          </a:p>
          <a:p>
            <a:pPr marL="364490" indent="-35179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Font typeface="Wingdings"/>
              <a:buChar char=""/>
              <a:tabLst>
                <a:tab pos="364490" algn="l"/>
              </a:tabLst>
            </a:pP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Rapidly</a:t>
            </a:r>
            <a:r>
              <a:rPr sz="2300" spc="-2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metabolized,</a:t>
            </a:r>
            <a:r>
              <a:rPr sz="23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making</a:t>
            </a:r>
            <a:r>
              <a:rPr sz="23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extraction</a:t>
            </a:r>
            <a:r>
              <a:rPr sz="23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difficult.</a:t>
            </a:r>
            <a:endParaRPr sz="2300" dirty="0">
              <a:latin typeface="Times New Roman"/>
              <a:cs typeface="Times New Roman"/>
            </a:endParaRPr>
          </a:p>
          <a:p>
            <a:pPr marL="288925" marR="630555" indent="-276860">
              <a:lnSpc>
                <a:spcPct val="100600"/>
              </a:lnSpc>
              <a:spcBef>
                <a:spcPts val="530"/>
              </a:spcBef>
              <a:buFont typeface="Wingdings"/>
              <a:buChar char=""/>
              <a:tabLst>
                <a:tab pos="288925" algn="l"/>
                <a:tab pos="363855" algn="l"/>
              </a:tabLst>
            </a:pPr>
            <a:r>
              <a:rPr sz="2300" dirty="0">
                <a:solidFill>
                  <a:srgbClr val="9E3611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Biological</a:t>
            </a:r>
            <a:r>
              <a:rPr sz="2300" spc="-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toxins</a:t>
            </a:r>
            <a:r>
              <a:rPr sz="23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3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venoms</a:t>
            </a:r>
            <a:r>
              <a:rPr sz="23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which</a:t>
            </a:r>
            <a:r>
              <a:rPr sz="23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3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3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protein</a:t>
            </a:r>
            <a:r>
              <a:rPr sz="23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3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nature,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cannot</a:t>
            </a:r>
            <a:r>
              <a:rPr sz="23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separated</a:t>
            </a:r>
            <a:r>
              <a:rPr sz="23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r>
              <a:rPr sz="23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body</a:t>
            </a:r>
            <a:r>
              <a:rPr sz="23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tissues.</a:t>
            </a:r>
            <a:endParaRPr sz="2300" dirty="0">
              <a:latin typeface="Times New Roman"/>
              <a:cs typeface="Times New Roman"/>
            </a:endParaRPr>
          </a:p>
          <a:p>
            <a:pPr marL="288925" marR="500380" indent="-276860">
              <a:lnSpc>
                <a:spcPct val="100699"/>
              </a:lnSpc>
              <a:spcBef>
                <a:spcPts val="525"/>
              </a:spcBef>
              <a:buFont typeface="Wingdings"/>
              <a:buChar char=""/>
              <a:tabLst>
                <a:tab pos="288925" algn="l"/>
                <a:tab pos="363855" algn="l"/>
              </a:tabLst>
            </a:pPr>
            <a:r>
              <a:rPr sz="2300" dirty="0">
                <a:solidFill>
                  <a:srgbClr val="9E3611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Organic</a:t>
            </a:r>
            <a:r>
              <a:rPr sz="23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poisons,</a:t>
            </a:r>
            <a:r>
              <a:rPr sz="230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like</a:t>
            </a:r>
            <a:r>
              <a:rPr sz="2300" spc="-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alkaloids</a:t>
            </a:r>
            <a:r>
              <a:rPr sz="2300" spc="-2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3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glucosides</a:t>
            </a:r>
            <a:r>
              <a:rPr sz="23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3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detoxify</a:t>
            </a:r>
            <a:r>
              <a:rPr sz="23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885D1D"/>
                </a:solidFill>
                <a:latin typeface="Times New Roman"/>
                <a:cs typeface="Times New Roman"/>
              </a:rPr>
              <a:t>by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oxidation</a:t>
            </a:r>
            <a:r>
              <a:rPr sz="23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during</a:t>
            </a:r>
            <a:r>
              <a:rPr sz="23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885D1D"/>
                </a:solidFill>
                <a:latin typeface="Times New Roman"/>
                <a:cs typeface="Times New Roman"/>
              </a:rPr>
              <a:t>life</a:t>
            </a:r>
            <a:endParaRPr sz="2300" dirty="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Font typeface="Wingdings"/>
              <a:buChar char=""/>
              <a:tabLst>
                <a:tab pos="365125" algn="l"/>
              </a:tabLst>
            </a:pP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Due</a:t>
            </a:r>
            <a:r>
              <a:rPr sz="23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3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faulty</a:t>
            </a:r>
            <a:r>
              <a:rPr sz="23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preservation</a:t>
            </a:r>
            <a:r>
              <a:rPr sz="23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3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r>
              <a:rPr sz="23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decomposition</a:t>
            </a:r>
            <a:r>
              <a:rPr sz="23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3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3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body.</a:t>
            </a:r>
            <a:endParaRPr sz="2300" dirty="0">
              <a:latin typeface="Times New Roman"/>
              <a:cs typeface="Times New Roman"/>
            </a:endParaRPr>
          </a:p>
          <a:p>
            <a:pPr marL="287655" marR="716915" indent="-275590">
              <a:lnSpc>
                <a:spcPct val="100699"/>
              </a:lnSpc>
              <a:spcBef>
                <a:spcPts val="525"/>
              </a:spcBef>
              <a:buClr>
                <a:srgbClr val="9E3611"/>
              </a:buClr>
              <a:buFont typeface="Wingdings"/>
              <a:buChar char=""/>
              <a:tabLst>
                <a:tab pos="288925" algn="l"/>
              </a:tabLst>
            </a:pP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3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3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slow</a:t>
            </a:r>
            <a:r>
              <a:rPr sz="23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acting</a:t>
            </a:r>
            <a:r>
              <a:rPr sz="23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poison,</a:t>
            </a:r>
            <a:r>
              <a:rPr sz="23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death</a:t>
            </a:r>
            <a:r>
              <a:rPr sz="2300" spc="-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3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3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delayed</a:t>
            </a:r>
            <a:r>
              <a:rPr sz="2300" spc="-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3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3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then</a:t>
            </a:r>
            <a:r>
              <a:rPr sz="23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	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poison</a:t>
            </a:r>
            <a:r>
              <a:rPr sz="23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3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have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been</a:t>
            </a:r>
            <a:r>
              <a:rPr sz="23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completely</a:t>
            </a:r>
            <a:r>
              <a:rPr sz="2300" spc="-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excreted.</a:t>
            </a:r>
            <a:endParaRPr sz="2300" dirty="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Font typeface="Wingdings"/>
              <a:buChar char=""/>
              <a:tabLst>
                <a:tab pos="288290" algn="l"/>
              </a:tabLst>
            </a:pP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Wrong</a:t>
            </a:r>
            <a:r>
              <a:rPr sz="23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3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insufficient</a:t>
            </a:r>
            <a:r>
              <a:rPr sz="23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material</a:t>
            </a:r>
            <a:r>
              <a:rPr sz="23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3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have</a:t>
            </a:r>
            <a:r>
              <a:rPr sz="23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been</a:t>
            </a:r>
            <a:r>
              <a:rPr sz="23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sent</a:t>
            </a:r>
            <a:r>
              <a:rPr sz="23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3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885D1D"/>
                </a:solidFill>
                <a:latin typeface="Times New Roman"/>
                <a:cs typeface="Times New Roman"/>
              </a:rPr>
              <a:t>analysis.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5562600"/>
            <a:ext cx="7572375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9040" algn="l"/>
              </a:tabLst>
            </a:pP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Failure</a:t>
            </a:r>
            <a:r>
              <a:rPr sz="4800" u="sng" spc="7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to</a:t>
            </a:r>
            <a:r>
              <a:rPr sz="4800" u="sng" spc="-7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Detect</a:t>
            </a:r>
            <a:r>
              <a:rPr sz="4800" u="sng" spc="-19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Poison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3884" y="4901565"/>
            <a:ext cx="7635240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3950" dirty="0">
                <a:latin typeface="Impact"/>
                <a:cs typeface="Impact"/>
              </a:rPr>
              <a:t>Samples</a:t>
            </a:r>
            <a:r>
              <a:rPr sz="3950" spc="6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Preserved</a:t>
            </a:r>
            <a:r>
              <a:rPr sz="3950" spc="16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for</a:t>
            </a:r>
            <a:r>
              <a:rPr sz="3950" spc="135" dirty="0">
                <a:latin typeface="Impact"/>
                <a:cs typeface="Impact"/>
              </a:rPr>
              <a:t> </a:t>
            </a:r>
            <a:r>
              <a:rPr sz="3950" spc="-10" dirty="0">
                <a:latin typeface="Impact"/>
                <a:cs typeface="Impact"/>
              </a:rPr>
              <a:t>Toxicological Analysis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575" y="557847"/>
            <a:ext cx="7810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indent="-400050">
              <a:lnSpc>
                <a:spcPct val="100000"/>
              </a:lnSpc>
              <a:spcBef>
                <a:spcPts val="100"/>
              </a:spcBef>
              <a:buClr>
                <a:srgbClr val="863623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samples</a:t>
            </a:r>
            <a:r>
              <a:rPr sz="240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must</a:t>
            </a:r>
            <a:r>
              <a:rPr sz="240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meticulously</a:t>
            </a:r>
            <a:r>
              <a:rPr sz="240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labelled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patient's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6942" y="919861"/>
            <a:ext cx="70993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name,</a:t>
            </a:r>
            <a:r>
              <a:rPr spc="50" dirty="0"/>
              <a:t> </a:t>
            </a:r>
            <a:r>
              <a:rPr dirty="0"/>
              <a:t>address,</a:t>
            </a:r>
            <a:r>
              <a:rPr spc="45" dirty="0"/>
              <a:t> </a:t>
            </a:r>
            <a:r>
              <a:rPr dirty="0"/>
              <a:t>hospital number</a:t>
            </a:r>
            <a:r>
              <a:rPr spc="12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dirty="0"/>
              <a:t>date</a:t>
            </a:r>
            <a:r>
              <a:rPr spc="-13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collection.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575" y="1286128"/>
            <a:ext cx="7788275" cy="163766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12750" indent="-400050">
              <a:lnSpc>
                <a:spcPct val="100000"/>
              </a:lnSpc>
              <a:spcBef>
                <a:spcPts val="675"/>
              </a:spcBef>
              <a:buClr>
                <a:srgbClr val="9E3611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doctor's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signature</a:t>
            </a:r>
            <a:r>
              <a:rPr sz="240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also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placed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on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label.</a:t>
            </a:r>
            <a:endParaRPr sz="2400">
              <a:latin typeface="Times New Roman"/>
              <a:cs typeface="Times New Roman"/>
            </a:endParaRPr>
          </a:p>
          <a:p>
            <a:pPr marL="412750" marR="5080" indent="-400685">
              <a:lnSpc>
                <a:spcPct val="100400"/>
              </a:lnSpc>
              <a:spcBef>
                <a:spcPts val="565"/>
              </a:spcBef>
              <a:buClr>
                <a:srgbClr val="9E3611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sample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handed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specific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person,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often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police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officer,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whose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name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noted,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who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will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take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sample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laboratory—maintaining</a:t>
            </a:r>
            <a:r>
              <a:rPr sz="240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5852C"/>
                </a:solidFill>
                <a:latin typeface="Times New Roman"/>
                <a:cs typeface="Times New Roman"/>
              </a:rPr>
              <a:t>chain</a:t>
            </a:r>
            <a:r>
              <a:rPr sz="2400" spc="-1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5852C"/>
                </a:solidFill>
                <a:latin typeface="Times New Roman"/>
                <a:cs typeface="Times New Roman"/>
              </a:rPr>
              <a:t>of</a:t>
            </a:r>
            <a:r>
              <a:rPr sz="2400" spc="-6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D5852C"/>
                </a:solidFill>
                <a:latin typeface="Times New Roman"/>
                <a:cs typeface="Times New Roman"/>
              </a:rPr>
              <a:t>evidence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3057525"/>
            <a:ext cx="5772150" cy="1724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7600" y="-27939"/>
            <a:ext cx="1676400" cy="18034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104" y="407316"/>
            <a:ext cx="8377555" cy="58166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12750" marR="5080" indent="-400685">
              <a:lnSpc>
                <a:spcPct val="110200"/>
              </a:lnSpc>
              <a:spcBef>
                <a:spcPts val="80"/>
              </a:spcBef>
              <a:buClr>
                <a:srgbClr val="863623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Blood:</a:t>
            </a:r>
            <a:r>
              <a:rPr sz="2400" b="1" spc="-9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Before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autopsy,</a:t>
            </a:r>
            <a:r>
              <a:rPr sz="240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10-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20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ml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blood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can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drawn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femoral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(best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sample),</a:t>
            </a:r>
            <a:r>
              <a:rPr sz="240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jugular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subclavian</a:t>
            </a:r>
            <a:r>
              <a:rPr sz="240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vein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syringe.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Blood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never</a:t>
            </a:r>
            <a:r>
              <a:rPr sz="240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collected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pleural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abdominal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cavities,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as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can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contaminated</a:t>
            </a:r>
            <a:r>
              <a:rPr sz="240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gastric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or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intestinal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contents,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lymph,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mucus,</a:t>
            </a:r>
            <a:r>
              <a:rPr sz="240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urine,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pus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serous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fluid.</a:t>
            </a:r>
            <a:endParaRPr sz="2400">
              <a:latin typeface="Times New Roman"/>
              <a:cs typeface="Times New Roman"/>
            </a:endParaRPr>
          </a:p>
          <a:p>
            <a:pPr marL="412750" indent="-400050">
              <a:lnSpc>
                <a:spcPct val="100000"/>
              </a:lnSpc>
              <a:spcBef>
                <a:spcPts val="875"/>
              </a:spcBef>
              <a:buClr>
                <a:srgbClr val="9E3611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Urine:</a:t>
            </a:r>
            <a:r>
              <a:rPr sz="2400" b="1" spc="-5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.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Before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dissection,</a:t>
            </a:r>
            <a:r>
              <a:rPr sz="240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urine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can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collected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via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catheter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abdominal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wall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puncture.</a:t>
            </a:r>
            <a:endParaRPr sz="2400">
              <a:latin typeface="Times New Roman"/>
              <a:cs typeface="Times New Roman"/>
            </a:endParaRPr>
          </a:p>
          <a:p>
            <a:pPr marL="412750" marR="126364" indent="-400685">
              <a:lnSpc>
                <a:spcPct val="109500"/>
              </a:lnSpc>
              <a:spcBef>
                <a:spcPts val="600"/>
              </a:spcBef>
              <a:buClr>
                <a:srgbClr val="9E3611"/>
              </a:buClr>
              <a:buFont typeface="Arial MT"/>
              <a:buChar char="•"/>
              <a:tabLst>
                <a:tab pos="412750" algn="l"/>
                <a:tab pos="1528445" algn="l"/>
                <a:tab pos="2557780" algn="l"/>
              </a:tabLst>
            </a:pP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Feaces: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heavy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metal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poisoning,</a:t>
            </a:r>
            <a:r>
              <a:rPr sz="240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such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as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arsenic,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mercury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lead.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sample</a:t>
            </a:r>
            <a:r>
              <a:rPr sz="240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20-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30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taken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plain 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screw-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topped</a:t>
            </a:r>
            <a:r>
              <a:rPr sz="240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jar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plastic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container</a:t>
            </a:r>
            <a:r>
              <a:rPr sz="240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snap-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on</a:t>
            </a:r>
            <a:r>
              <a:rPr sz="240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lid</a:t>
            </a:r>
            <a:endParaRPr sz="2400">
              <a:latin typeface="Times New Roman"/>
              <a:cs typeface="Times New Roman"/>
            </a:endParaRPr>
          </a:p>
          <a:p>
            <a:pPr marL="412750" indent="-400050">
              <a:lnSpc>
                <a:spcPct val="100000"/>
              </a:lnSpc>
              <a:spcBef>
                <a:spcPts val="875"/>
              </a:spcBef>
              <a:buClr>
                <a:srgbClr val="9E3611"/>
              </a:buClr>
              <a:buFont typeface="Arial MT"/>
              <a:buChar char="•"/>
              <a:tabLst>
                <a:tab pos="412750" algn="l"/>
              </a:tabLst>
            </a:pPr>
            <a:r>
              <a:rPr sz="2400" b="1" spc="-35" dirty="0">
                <a:solidFill>
                  <a:srgbClr val="D5852C"/>
                </a:solidFill>
                <a:latin typeface="Times New Roman"/>
                <a:cs typeface="Times New Roman"/>
              </a:rPr>
              <a:t>Vomit</a:t>
            </a:r>
            <a:r>
              <a:rPr sz="2400" b="1" spc="-9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and</a:t>
            </a:r>
            <a:r>
              <a:rPr sz="2400" b="1" spc="-3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stomach</a:t>
            </a:r>
            <a:r>
              <a:rPr sz="2400" b="1" spc="-3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contents:</a:t>
            </a:r>
            <a:r>
              <a:rPr sz="2400" b="1" spc="-8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Vomit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placed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either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clean</a:t>
            </a:r>
            <a:endParaRPr sz="2400">
              <a:latin typeface="Times New Roman"/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glass</a:t>
            </a:r>
            <a:r>
              <a:rPr sz="240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jar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plastic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tub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tight-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fitting</a:t>
            </a:r>
            <a:r>
              <a:rPr sz="240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lid.</a:t>
            </a:r>
            <a:endParaRPr sz="2400">
              <a:latin typeface="Times New Roman"/>
              <a:cs typeface="Times New Roman"/>
            </a:endParaRPr>
          </a:p>
          <a:p>
            <a:pPr marL="436880">
              <a:lnSpc>
                <a:spcPct val="100000"/>
              </a:lnSpc>
              <a:spcBef>
                <a:spcPts val="105"/>
              </a:spcBef>
              <a:tabLst>
                <a:tab pos="7992109" algn="l"/>
              </a:tabLst>
            </a:pP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Collection</a:t>
            </a:r>
            <a:r>
              <a:rPr sz="4800" u="sng" spc="-4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800" u="sng" spc="-10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Specimens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57200"/>
            <a:ext cx="8256270" cy="4932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89280" indent="-343535">
              <a:lnSpc>
                <a:spcPct val="100400"/>
              </a:lnSpc>
              <a:spcBef>
                <a:spcPts val="90"/>
              </a:spcBef>
              <a:buClr>
                <a:srgbClr val="863623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Liver</a:t>
            </a:r>
            <a:r>
              <a:rPr sz="2400" b="1" spc="-12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and</a:t>
            </a:r>
            <a:r>
              <a:rPr sz="2400" b="1" spc="-8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other</a:t>
            </a:r>
            <a:r>
              <a:rPr sz="2400" b="1" spc="-15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organs:</a:t>
            </a:r>
            <a:r>
              <a:rPr sz="2400" b="1" spc="-8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Liver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concentrates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many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drugs,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making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them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identifiable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when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blood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urine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concentrations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have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declined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very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low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levels.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cutting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organ to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examine</a:t>
            </a:r>
            <a:r>
              <a:rPr sz="240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it,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entire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half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liver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along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5600" marR="234315" indent="-343535">
              <a:lnSpc>
                <a:spcPts val="2850"/>
              </a:lnSpc>
              <a:spcBef>
                <a:spcPts val="695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Gallbladder</a:t>
            </a:r>
            <a:r>
              <a:rPr sz="2400" b="1" spc="-9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placed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clean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container.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Sometimes,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bile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required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analysis,</a:t>
            </a:r>
            <a:r>
              <a:rPr sz="2400" spc="2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particularly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useful</a:t>
            </a:r>
            <a:r>
              <a:rPr sz="240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seeking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presence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chlorpromazine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morphine.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9E3611"/>
              </a:buClr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Hair</a:t>
            </a:r>
            <a:r>
              <a:rPr sz="2400" b="1" spc="-13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and</a:t>
            </a:r>
            <a:r>
              <a:rPr sz="2400" b="1" spc="-3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nail</a:t>
            </a:r>
            <a:r>
              <a:rPr sz="2400" b="1" spc="-11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clippings:</a:t>
            </a:r>
            <a:r>
              <a:rPr sz="2400" b="1" spc="-2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If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heavy</a:t>
            </a:r>
            <a:r>
              <a:rPr sz="240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metal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</a:t>
            </a:r>
            <a:r>
              <a:rPr sz="240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endParaRPr sz="24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e.g.</a:t>
            </a:r>
            <a:r>
              <a:rPr sz="24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Arsenic</a:t>
            </a:r>
            <a:r>
              <a:rPr sz="240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Thallium,</a:t>
            </a:r>
            <a:r>
              <a:rPr sz="240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some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hair,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cut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pulled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at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roots,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together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all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nail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clippings,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removed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their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entirety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collected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separate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envelopes.</a:t>
            </a:r>
            <a:r>
              <a:rPr sz="2400" spc="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Their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detection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possible</a:t>
            </a:r>
            <a:r>
              <a:rPr sz="240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885D1D"/>
                </a:solidFill>
                <a:latin typeface="Times New Roman"/>
                <a:cs typeface="Times New Roman"/>
              </a:rPr>
              <a:t>neutron-</a:t>
            </a:r>
            <a:r>
              <a:rPr sz="2400" b="1" dirty="0">
                <a:solidFill>
                  <a:srgbClr val="885D1D"/>
                </a:solidFill>
                <a:latin typeface="Times New Roman"/>
                <a:cs typeface="Times New Roman"/>
              </a:rPr>
              <a:t>activation</a:t>
            </a:r>
            <a:r>
              <a:rPr sz="2400" b="1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885D1D"/>
                </a:solidFill>
                <a:latin typeface="Times New Roman"/>
                <a:cs typeface="Times New Roman"/>
              </a:rPr>
              <a:t>analysis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0224" y="5224399"/>
            <a:ext cx="3033776" cy="1633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6575" y="5512887"/>
            <a:ext cx="7921625" cy="698268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7787640" algn="l"/>
              </a:tabLst>
            </a:pPr>
            <a:r>
              <a:rPr sz="4400" spc="-630" dirty="0">
                <a:latin typeface="Impact"/>
                <a:cs typeface="Impact"/>
              </a:rPr>
              <a:t>C</a:t>
            </a:r>
            <a:r>
              <a:rPr sz="4400" u="sng" spc="-13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ollection</a:t>
            </a:r>
            <a:r>
              <a:rPr sz="4400" u="sng" spc="-13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400" u="sng" spc="1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1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Specimens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75" y="709930"/>
            <a:ext cx="6210300" cy="457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6385">
              <a:lnSpc>
                <a:spcPct val="100200"/>
              </a:lnSpc>
              <a:spcBef>
                <a:spcPts val="100"/>
              </a:spcBef>
              <a:buClr>
                <a:srgbClr val="9E3611"/>
              </a:buClr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Lungs:</a:t>
            </a:r>
            <a:r>
              <a:rPr sz="2400" b="1" spc="-11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solvent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abuse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(‘glue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sniffing’)</a:t>
            </a:r>
            <a:r>
              <a:rPr sz="240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death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gaseous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volatile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substances,</a:t>
            </a:r>
            <a:r>
              <a:rPr sz="2400" spc="1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lung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mobilized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main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bronchus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tied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off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tightly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ligature.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hilum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then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divided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lung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put into a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nylon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bag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immediately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bag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then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sealed.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Plastic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(polythene)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bags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not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suitable,</a:t>
            </a:r>
            <a:r>
              <a:rPr sz="240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as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they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permeable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volatile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substances.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5"/>
              </a:spcBef>
              <a:buClr>
                <a:srgbClr val="9E3611"/>
              </a:buClr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98450" marR="103505" indent="-286385">
              <a:lnSpc>
                <a:spcPct val="100400"/>
              </a:lnSpc>
              <a:buClr>
                <a:srgbClr val="9E3611"/>
              </a:buClr>
              <a:buFont typeface="Arial MT"/>
              <a:buChar char="•"/>
              <a:tabLst>
                <a:tab pos="29845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Bone:</a:t>
            </a:r>
            <a:r>
              <a:rPr sz="2400" b="1" spc="-7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About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200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collected.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convenient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remove</a:t>
            </a:r>
            <a:r>
              <a:rPr sz="240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about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10-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15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cm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shaft</a:t>
            </a:r>
            <a:r>
              <a:rPr sz="240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femur.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43700" y="380872"/>
            <a:ext cx="2262505" cy="5739130"/>
            <a:chOff x="6743700" y="380872"/>
            <a:chExt cx="2262505" cy="5739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3700" y="380872"/>
              <a:ext cx="2262251" cy="26718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3275" y="3038411"/>
              <a:ext cx="1290574" cy="30814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6575" y="5512887"/>
            <a:ext cx="7800975" cy="7118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7787640" algn="l"/>
              </a:tabLst>
            </a:pPr>
            <a:r>
              <a:rPr sz="4400" spc="-630" dirty="0">
                <a:latin typeface="Impact"/>
                <a:cs typeface="Impact"/>
              </a:rPr>
              <a:t>C</a:t>
            </a:r>
            <a:r>
              <a:rPr sz="4400" u="sng" spc="-13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ollection</a:t>
            </a:r>
            <a:r>
              <a:rPr sz="4400" u="sng" spc="-13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400" u="sng" spc="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Specimens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0"/>
            <a:ext cx="1600200" cy="275962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77" y="566905"/>
            <a:ext cx="3405406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109" y="2049727"/>
            <a:ext cx="3449619" cy="355646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D82E13C-6A81-4508-BF7B-8957B75925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75" y="710628"/>
            <a:ext cx="5427345" cy="4464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88925" marR="5080" indent="-276860">
              <a:lnSpc>
                <a:spcPct val="102000"/>
              </a:lnSpc>
              <a:spcBef>
                <a:spcPts val="60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  <a:tab pos="1863089" algn="l"/>
                <a:tab pos="1919605" algn="l"/>
                <a:tab pos="4638675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‘Screening</a:t>
            </a:r>
            <a:r>
              <a:rPr sz="275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tests’</a:t>
            </a:r>
            <a:r>
              <a:rPr sz="275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7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said</a:t>
            </a:r>
            <a:r>
              <a:rPr sz="27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be </a:t>
            </a:r>
            <a:r>
              <a:rPr sz="2750" b="1" dirty="0">
                <a:solidFill>
                  <a:srgbClr val="D5852C"/>
                </a:solidFill>
                <a:latin typeface="Times New Roman"/>
                <a:cs typeface="Times New Roman"/>
              </a:rPr>
              <a:t>‘qualitative,’</a:t>
            </a:r>
            <a:r>
              <a:rPr sz="2750" b="1" spc="21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where a</a:t>
            </a:r>
            <a:r>
              <a:rPr sz="27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test</a:t>
            </a:r>
            <a:r>
              <a:rPr sz="27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75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either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positive</a:t>
            </a:r>
            <a:r>
              <a:rPr sz="27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(indicating</a:t>
            </a:r>
            <a:r>
              <a:rPr sz="27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that</a:t>
            </a:r>
            <a:r>
              <a:rPr sz="275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drug/toxin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is</a:t>
            </a:r>
            <a:r>
              <a:rPr sz="275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present)</a:t>
            </a:r>
            <a:r>
              <a:rPr sz="27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75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negative (indicating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	that</a:t>
            </a:r>
            <a:r>
              <a:rPr sz="275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75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drug/toxin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is</a:t>
            </a:r>
            <a:r>
              <a:rPr sz="27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not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present).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5"/>
              </a:spcBef>
              <a:buFont typeface="Arial MT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288925" marR="201295" indent="-276860">
              <a:lnSpc>
                <a:spcPct val="101299"/>
              </a:lnSpc>
              <a:buClr>
                <a:srgbClr val="9E3611"/>
              </a:buClr>
              <a:buFont typeface="Arial MT"/>
              <a:buChar char="•"/>
              <a:tabLst>
                <a:tab pos="288925" algn="l"/>
                <a:tab pos="3341370" algn="l"/>
                <a:tab pos="355219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When</a:t>
            </a:r>
            <a:r>
              <a:rPr sz="275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specific</a:t>
            </a:r>
            <a:r>
              <a:rPr sz="275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levels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of</a:t>
            </a:r>
            <a:r>
              <a:rPr sz="27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drugs</a:t>
            </a:r>
            <a:r>
              <a:rPr sz="27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or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toxins</a:t>
            </a:r>
            <a:r>
              <a:rPr sz="275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75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determined,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the</a:t>
            </a:r>
            <a:r>
              <a:rPr sz="275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tests</a:t>
            </a:r>
            <a:r>
              <a:rPr sz="27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are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said</a:t>
            </a:r>
            <a:r>
              <a:rPr sz="27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75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‘quantitative.’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5550" y="1076325"/>
            <a:ext cx="2605151" cy="4205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6575" y="5512887"/>
            <a:ext cx="7800975" cy="7118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7787640" algn="l"/>
              </a:tabLst>
            </a:pPr>
            <a:r>
              <a:rPr sz="4400" spc="-630" dirty="0">
                <a:latin typeface="Impact"/>
                <a:cs typeface="Impact"/>
              </a:rPr>
              <a:t>C</a:t>
            </a:r>
            <a:r>
              <a:rPr sz="4400" u="sng" spc="-13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ollection</a:t>
            </a:r>
            <a:r>
              <a:rPr sz="4400" u="sng" spc="-13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400" u="sng" spc="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Specimens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700786"/>
            <a:ext cx="68783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dirty="0">
                <a:latin typeface="Times New Roman"/>
                <a:cs typeface="Times New Roman"/>
              </a:rPr>
              <a:t>Viscera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should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preserved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cases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of: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884" y="5384196"/>
            <a:ext cx="7733665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720330" algn="l"/>
              </a:tabLst>
            </a:pPr>
            <a:r>
              <a:rPr sz="4800" dirty="0">
                <a:latin typeface="Impact"/>
                <a:cs typeface="Impact"/>
              </a:rPr>
              <a:t>P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reservation</a:t>
            </a:r>
            <a:r>
              <a:rPr sz="48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800" u="sng" spc="-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Viscera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1190878"/>
            <a:ext cx="7299959" cy="40506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74650" indent="-361950">
              <a:lnSpc>
                <a:spcPct val="100000"/>
              </a:lnSpc>
              <a:spcBef>
                <a:spcPts val="850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r>
              <a:rPr sz="275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death</a:t>
            </a:r>
            <a:r>
              <a:rPr sz="275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due</a:t>
            </a:r>
            <a:r>
              <a:rPr sz="27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endParaRPr sz="2750">
              <a:latin typeface="Times New Roman"/>
              <a:cs typeface="Times New Roman"/>
            </a:endParaRPr>
          </a:p>
          <a:p>
            <a:pPr marL="374650" indent="-361950">
              <a:lnSpc>
                <a:spcPct val="100000"/>
              </a:lnSpc>
              <a:spcBef>
                <a:spcPts val="755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Deceased</a:t>
            </a:r>
            <a:r>
              <a:rPr sz="275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was</a:t>
            </a:r>
            <a:r>
              <a:rPr sz="275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intoxicated</a:t>
            </a:r>
            <a:r>
              <a:rPr sz="2750" spc="2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75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used</a:t>
            </a:r>
            <a:r>
              <a:rPr sz="275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drugs</a:t>
            </a:r>
            <a:endParaRPr sz="2750">
              <a:latin typeface="Times New Roman"/>
              <a:cs typeface="Times New Roman"/>
            </a:endParaRPr>
          </a:p>
          <a:p>
            <a:pPr marL="374650" indent="-361950">
              <a:lnSpc>
                <a:spcPct val="100000"/>
              </a:lnSpc>
              <a:spcBef>
                <a:spcPts val="755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Cause</a:t>
            </a:r>
            <a:r>
              <a:rPr sz="275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death</a:t>
            </a:r>
            <a:r>
              <a:rPr sz="2750" spc="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could</a:t>
            </a:r>
            <a:r>
              <a:rPr sz="275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not</a:t>
            </a:r>
            <a:r>
              <a:rPr sz="27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75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found</a:t>
            </a:r>
            <a:r>
              <a:rPr sz="275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after</a:t>
            </a:r>
            <a:r>
              <a:rPr sz="27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autopsy</a:t>
            </a:r>
            <a:endParaRPr sz="2750">
              <a:latin typeface="Times New Roman"/>
              <a:cs typeface="Times New Roman"/>
            </a:endParaRPr>
          </a:p>
          <a:p>
            <a:pPr marL="374650" marR="5080" indent="-362585">
              <a:lnSpc>
                <a:spcPct val="102400"/>
              </a:lnSpc>
              <a:spcBef>
                <a:spcPts val="600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Accidental</a:t>
            </a:r>
            <a:r>
              <a:rPr sz="275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death</a:t>
            </a:r>
            <a:r>
              <a:rPr sz="275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involving</a:t>
            </a:r>
            <a:r>
              <a:rPr sz="275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driver</a:t>
            </a:r>
            <a:r>
              <a:rPr sz="275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75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vehicle</a:t>
            </a:r>
            <a:r>
              <a:rPr sz="27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or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machine</a:t>
            </a:r>
            <a:r>
              <a:rPr sz="275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operator</a:t>
            </a:r>
            <a:endParaRPr sz="2750">
              <a:latin typeface="Times New Roman"/>
              <a:cs typeface="Times New Roman"/>
            </a:endParaRPr>
          </a:p>
          <a:p>
            <a:pPr marL="374650" indent="-361950">
              <a:lnSpc>
                <a:spcPct val="100000"/>
              </a:lnSpc>
              <a:spcBef>
                <a:spcPts val="755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Death</a:t>
            </a:r>
            <a:r>
              <a:rPr sz="275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due</a:t>
            </a:r>
            <a:r>
              <a:rPr sz="27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burns</a:t>
            </a:r>
            <a:r>
              <a:rPr sz="27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(if</a:t>
            </a:r>
            <a:r>
              <a:rPr sz="275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needed)</a:t>
            </a:r>
            <a:endParaRPr sz="2750">
              <a:latin typeface="Times New Roman"/>
              <a:cs typeface="Times New Roman"/>
            </a:endParaRPr>
          </a:p>
          <a:p>
            <a:pPr marL="374650" indent="-361950">
              <a:lnSpc>
                <a:spcPct val="100000"/>
              </a:lnSpc>
              <a:spcBef>
                <a:spcPts val="755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Advanced</a:t>
            </a:r>
            <a:r>
              <a:rPr sz="27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decomposition</a:t>
            </a:r>
            <a:endParaRPr sz="2750">
              <a:latin typeface="Times New Roman"/>
              <a:cs typeface="Times New Roman"/>
            </a:endParaRPr>
          </a:p>
          <a:p>
            <a:pPr marL="374650" indent="-361950">
              <a:lnSpc>
                <a:spcPct val="100000"/>
              </a:lnSpc>
              <a:spcBef>
                <a:spcPts val="755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Any</a:t>
            </a:r>
            <a:r>
              <a:rPr sz="275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case,</a:t>
            </a:r>
            <a:r>
              <a:rPr sz="275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if</a:t>
            </a:r>
            <a:r>
              <a:rPr sz="27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requested</a:t>
            </a:r>
            <a:r>
              <a:rPr sz="275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75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Magistrate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4894" y="0"/>
            <a:ext cx="1729105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74850" y="810768"/>
          <a:ext cx="5269230" cy="405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670">
                <a:tc>
                  <a:txBody>
                    <a:bodyPr/>
                    <a:lstStyle/>
                    <a:p>
                      <a:pPr marL="80518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Material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3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tc>
                  <a:txBody>
                    <a:bodyPr/>
                    <a:lstStyle/>
                    <a:p>
                      <a:pPr marL="75057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Quantity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3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24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206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Vomit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2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438784">
                        <a:lnSpc>
                          <a:spcPts val="2850"/>
                        </a:lnSpc>
                        <a:spcBef>
                          <a:spcPts val="74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ml</a:t>
                      </a:r>
                      <a:r>
                        <a:rPr sz="2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(whole,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quantity</a:t>
                      </a:r>
                      <a:r>
                        <a:rPr sz="2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4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less)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Stomach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washout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500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ml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Blood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ml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Urine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82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100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ml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82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56284" y="5436049"/>
            <a:ext cx="7581265" cy="7124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7567930" algn="l"/>
              </a:tabLst>
            </a:pP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Preservation</a:t>
            </a:r>
            <a:r>
              <a:rPr sz="4400" u="sng" spc="-114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 Viscera</a:t>
            </a:r>
            <a:r>
              <a:rPr sz="4400" u="sng" spc="-5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In</a:t>
            </a:r>
            <a:r>
              <a:rPr sz="4400" u="sng" spc="-5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Living</a:t>
            </a:r>
            <a:r>
              <a:rPr sz="44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640587"/>
          <a:ext cx="8686800" cy="4609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39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Material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Quantity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Stomach</a:t>
                      </a:r>
                      <a:r>
                        <a:rPr sz="2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sz="24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contents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ml</a:t>
                      </a:r>
                      <a:r>
                        <a:rPr sz="2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(whole,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quantity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less)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68580">
                        <a:lnSpc>
                          <a:spcPts val="2865"/>
                        </a:lnSpc>
                        <a:spcBef>
                          <a:spcPts val="309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Upper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part</a:t>
                      </a:r>
                      <a:r>
                        <a:rPr sz="24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sz="2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intestine</a:t>
                      </a:r>
                      <a:r>
                        <a:rPr sz="2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6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contents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sz="2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15-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cm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length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Liver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(along with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gallbladder)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300-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500</a:t>
                      </a:r>
                      <a:r>
                        <a:rPr sz="24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Kidney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Longitudinal</a:t>
                      </a:r>
                      <a:r>
                        <a:rPr sz="24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half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each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kidney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Spleen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Whole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Blood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ml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Urine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ml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07657" y="5507357"/>
            <a:ext cx="8578850" cy="6419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950" dirty="0">
                <a:latin typeface="Impact"/>
                <a:cs typeface="Impact"/>
              </a:rPr>
              <a:t>Preservation</a:t>
            </a:r>
            <a:r>
              <a:rPr sz="3950" spc="22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of</a:t>
            </a:r>
            <a:r>
              <a:rPr sz="3950" spc="1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Viscera</a:t>
            </a:r>
            <a:r>
              <a:rPr sz="3950" spc="12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In</a:t>
            </a:r>
            <a:r>
              <a:rPr sz="3950" spc="-1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Dead</a:t>
            </a:r>
            <a:r>
              <a:rPr sz="3950" spc="70" dirty="0">
                <a:latin typeface="Impact"/>
                <a:cs typeface="Impact"/>
              </a:rPr>
              <a:t> </a:t>
            </a:r>
            <a:r>
              <a:rPr sz="3950" spc="-10" dirty="0">
                <a:latin typeface="Impact"/>
                <a:cs typeface="Impact"/>
              </a:rPr>
              <a:t>(Routine)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618108"/>
          <a:ext cx="8458200" cy="4708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3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Material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Suspected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Poisoning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Heart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165"/>
                        </a:spcBef>
                        <a:tabLst>
                          <a:tab pos="333311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Cardiac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poisons(Digitalis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	&amp;</a:t>
                      </a:r>
                      <a:r>
                        <a:rPr sz="24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Aconite)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Brain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865"/>
                        </a:lnSpc>
                        <a:spcBef>
                          <a:spcPts val="31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Organophosphorus,</a:t>
                      </a:r>
                      <a:r>
                        <a:rPr sz="2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opium,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carbon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ts val="286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monoxide,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cyanide,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barbiturates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Spinal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cord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Strychnine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CSF</a:t>
                      </a:r>
                      <a:r>
                        <a:rPr sz="2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&amp;Vitreous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humor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Alcohol,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chloroform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Lung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Gaseous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poisons,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Skin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Injected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poisons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Bone,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hair and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nails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Heavy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metals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03884" y="5583875"/>
            <a:ext cx="7565390" cy="6419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950" dirty="0">
                <a:latin typeface="Impact"/>
                <a:cs typeface="Impact"/>
              </a:rPr>
              <a:t>Preservation</a:t>
            </a:r>
            <a:r>
              <a:rPr sz="3950" spc="23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of</a:t>
            </a:r>
            <a:r>
              <a:rPr sz="3950" spc="3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Viscera</a:t>
            </a:r>
            <a:r>
              <a:rPr sz="3950" spc="14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in</a:t>
            </a:r>
            <a:r>
              <a:rPr sz="3950" spc="-75" dirty="0">
                <a:latin typeface="Impact"/>
                <a:cs typeface="Impact"/>
              </a:rPr>
              <a:t> </a:t>
            </a:r>
            <a:r>
              <a:rPr sz="3950" spc="-10" dirty="0">
                <a:latin typeface="Impact"/>
                <a:cs typeface="Impact"/>
              </a:rPr>
              <a:t>Poisoning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458787"/>
            <a:ext cx="7837170" cy="4928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675"/>
              </a:spcBef>
              <a:buClr>
                <a:srgbClr val="863623"/>
              </a:buClr>
              <a:buFont typeface="Wingdings"/>
              <a:buChar char=""/>
              <a:tabLst>
                <a:tab pos="28829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specimen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preserved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at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B2C1F"/>
                </a:solidFill>
                <a:latin typeface="Times New Roman"/>
                <a:cs typeface="Times New Roman"/>
              </a:rPr>
              <a:t>4</a:t>
            </a:r>
            <a:r>
              <a:rPr sz="2400" b="1" dirty="0">
                <a:solidFill>
                  <a:srgbClr val="9B2C1F"/>
                </a:solidFill>
                <a:latin typeface="Arial"/>
                <a:cs typeface="Arial"/>
              </a:rPr>
              <a:t>°</a:t>
            </a:r>
            <a:r>
              <a:rPr sz="2400" b="1" dirty="0">
                <a:solidFill>
                  <a:srgbClr val="9B2C1F"/>
                </a:solidFill>
                <a:latin typeface="Times New Roman"/>
                <a:cs typeface="Times New Roman"/>
              </a:rPr>
              <a:t>C</a:t>
            </a:r>
            <a:r>
              <a:rPr sz="2400" b="1" spc="-90" dirty="0">
                <a:solidFill>
                  <a:srgbClr val="9B2C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until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they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analyzed.</a:t>
            </a:r>
            <a:endParaRPr sz="24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75"/>
              </a:spcBef>
              <a:buClr>
                <a:srgbClr val="9E3611"/>
              </a:buClr>
              <a:buFont typeface="Wingdings"/>
              <a:buChar char=""/>
              <a:tabLst>
                <a:tab pos="28829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long-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term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storage,</a:t>
            </a:r>
            <a:r>
              <a:rPr sz="240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has</a:t>
            </a:r>
            <a:r>
              <a:rPr sz="240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kept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freezer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(-</a:t>
            </a: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10</a:t>
            </a:r>
            <a:r>
              <a:rPr sz="2400" b="1" spc="-10" dirty="0">
                <a:solidFill>
                  <a:srgbClr val="D5852C"/>
                </a:solidFill>
                <a:latin typeface="Arial"/>
                <a:cs typeface="Arial"/>
              </a:rPr>
              <a:t>°</a:t>
            </a: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C).</a:t>
            </a:r>
            <a:endParaRPr sz="2400">
              <a:latin typeface="Times New Roman"/>
              <a:cs typeface="Times New Roman"/>
            </a:endParaRPr>
          </a:p>
          <a:p>
            <a:pPr marL="288290" indent="-275590">
              <a:lnSpc>
                <a:spcPts val="2865"/>
              </a:lnSpc>
              <a:spcBef>
                <a:spcPts val="575"/>
              </a:spcBef>
              <a:buClr>
                <a:srgbClr val="9E3611"/>
              </a:buClr>
              <a:buFont typeface="Wingdings"/>
              <a:buChar char=""/>
              <a:tabLst>
                <a:tab pos="28829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order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that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putrefaction may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not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set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render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chemical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ts val="2865"/>
              </a:lnSpc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analysis</a:t>
            </a:r>
            <a:r>
              <a:rPr sz="240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difficult,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certain</a:t>
            </a:r>
            <a:r>
              <a:rPr sz="2400" spc="-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preservatives</a:t>
            </a:r>
            <a:r>
              <a:rPr sz="240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400" b="1" spc="-10" dirty="0">
                <a:solidFill>
                  <a:srgbClr val="9B2C1F"/>
                </a:solidFill>
                <a:latin typeface="Times New Roman"/>
                <a:cs typeface="Times New Roman"/>
              </a:rPr>
              <a:t>Viscera:</a:t>
            </a:r>
            <a:endParaRPr sz="2400">
              <a:latin typeface="Times New Roman"/>
              <a:cs typeface="Times New Roman"/>
            </a:endParaRPr>
          </a:p>
          <a:p>
            <a:pPr marL="288925" marR="18415" indent="-276225">
              <a:lnSpc>
                <a:spcPct val="99100"/>
              </a:lnSpc>
              <a:spcBef>
                <a:spcPts val="600"/>
              </a:spcBef>
              <a:buClr>
                <a:srgbClr val="9E3611"/>
              </a:buClr>
              <a:buFont typeface="Wingdings"/>
              <a:buChar char=""/>
              <a:tabLst>
                <a:tab pos="288925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most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commonly</a:t>
            </a:r>
            <a:r>
              <a:rPr sz="240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used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preservative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viscera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saturated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solution</a:t>
            </a:r>
            <a:r>
              <a:rPr sz="240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common</a:t>
            </a:r>
            <a:r>
              <a:rPr sz="2400" b="1" spc="-114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salt.</a:t>
            </a:r>
            <a:r>
              <a:rPr sz="2400" b="1" spc="-4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15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easily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available,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cheap</a:t>
            </a:r>
            <a:r>
              <a:rPr sz="240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effective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preservative.</a:t>
            </a:r>
            <a:endParaRPr sz="2400">
              <a:latin typeface="Times New Roman"/>
              <a:cs typeface="Times New Roman"/>
            </a:endParaRPr>
          </a:p>
          <a:p>
            <a:pPr marL="288290" indent="-275590">
              <a:lnSpc>
                <a:spcPts val="2870"/>
              </a:lnSpc>
              <a:spcBef>
                <a:spcPts val="650"/>
              </a:spcBef>
              <a:buClr>
                <a:srgbClr val="863623"/>
              </a:buClr>
              <a:buFont typeface="Wingdings"/>
              <a:buChar char=""/>
              <a:tabLst>
                <a:tab pos="28829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cases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r>
              <a:rPr sz="240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alkali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acid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(except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carbolic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ts val="2870"/>
              </a:lnSpc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acid),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rectified</a:t>
            </a:r>
            <a:r>
              <a:rPr sz="2400" b="1" spc="-8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spirit</a:t>
            </a:r>
            <a:r>
              <a:rPr sz="2400" b="1" spc="2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marL="351790" marR="1356995" indent="-351790" algn="ctr">
              <a:lnSpc>
                <a:spcPts val="2865"/>
              </a:lnSpc>
              <a:spcBef>
                <a:spcPts val="575"/>
              </a:spcBef>
              <a:buClr>
                <a:srgbClr val="9E3611"/>
              </a:buClr>
              <a:buFont typeface="Wingdings"/>
              <a:buChar char=""/>
              <a:tabLst>
                <a:tab pos="35179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not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used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cases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r>
              <a:rPr sz="2400" spc="2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R="1332230" algn="ctr">
              <a:lnSpc>
                <a:spcPts val="2865"/>
              </a:lnSpc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Alcohol,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Kerosene,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Phosphorus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Formic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acid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84196"/>
            <a:ext cx="7569200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5865" algn="l"/>
              </a:tabLst>
            </a:pPr>
            <a:r>
              <a:rPr sz="4800" u="sng" spc="-35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Preservation</a:t>
            </a:r>
            <a:r>
              <a:rPr sz="4800" u="sng" spc="-2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800" u="sng" spc="-1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Samples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75" y="435673"/>
            <a:ext cx="8032115" cy="474662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  <a:p>
            <a:pPr marL="374650" marR="83185" indent="-362585">
              <a:lnSpc>
                <a:spcPct val="109500"/>
              </a:lnSpc>
              <a:spcBef>
                <a:spcPts val="600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toxicological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analysis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[for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alcohol,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cocaine,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cyanide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carbon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monoxide</a:t>
            </a:r>
            <a:r>
              <a:rPr sz="240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(CO)]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preserved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sodium</a:t>
            </a:r>
            <a:r>
              <a:rPr sz="2400" b="1" spc="-11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or</a:t>
            </a:r>
            <a:r>
              <a:rPr sz="2400" b="1" spc="-9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potassium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fluoride</a:t>
            </a:r>
            <a:r>
              <a:rPr sz="2400" b="1" spc="-17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at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 concentration</a:t>
            </a:r>
            <a:r>
              <a:rPr sz="240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10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mg/ml</a:t>
            </a:r>
            <a:r>
              <a:rPr sz="2400" spc="229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blood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anticoagulant</a:t>
            </a:r>
            <a:r>
              <a:rPr sz="2400" b="1" spc="-10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potassium</a:t>
            </a:r>
            <a:r>
              <a:rPr sz="2400" b="1" spc="-10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oxalate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,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30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mg/10</a:t>
            </a:r>
            <a:r>
              <a:rPr sz="240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ml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blood.</a:t>
            </a:r>
            <a:endParaRPr sz="2400">
              <a:latin typeface="Times New Roman"/>
              <a:cs typeface="Times New Roman"/>
            </a:endParaRPr>
          </a:p>
          <a:p>
            <a:pPr marL="374650" marR="5080" indent="-362585">
              <a:lnSpc>
                <a:spcPct val="110800"/>
              </a:lnSpc>
              <a:spcBef>
                <a:spcPts val="565"/>
              </a:spcBef>
              <a:buClr>
                <a:srgbClr val="863623"/>
              </a:buClr>
              <a:buFont typeface="Wingdings"/>
              <a:buChar char=""/>
              <a:tabLst>
                <a:tab pos="37465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case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r>
              <a:rPr sz="2400" spc="2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poisoning,</a:t>
            </a:r>
            <a:r>
              <a:rPr sz="2400" spc="2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layer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1-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2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cm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liquid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paraffin</a:t>
            </a:r>
            <a:r>
              <a:rPr sz="240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added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immediately</a:t>
            </a:r>
            <a:r>
              <a:rPr sz="240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over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blood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sample</a:t>
            </a:r>
            <a:r>
              <a:rPr sz="240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avoid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exposure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atmospheric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oxygen.</a:t>
            </a:r>
            <a:endParaRPr sz="2400">
              <a:latin typeface="Times New Roman"/>
              <a:cs typeface="Times New Roman"/>
            </a:endParaRPr>
          </a:p>
          <a:p>
            <a:pPr marL="374650" marR="444500" indent="-362585">
              <a:lnSpc>
                <a:spcPct val="109500"/>
              </a:lnSpc>
              <a:spcBef>
                <a:spcPts val="600"/>
              </a:spcBef>
              <a:buClr>
                <a:srgbClr val="9E3611"/>
              </a:buClr>
              <a:buFont typeface="Wingdings"/>
              <a:buChar char=""/>
              <a:tabLst>
                <a:tab pos="374650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If</a:t>
            </a:r>
            <a:r>
              <a:rPr sz="2400" spc="-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solvent</a:t>
            </a:r>
            <a:r>
              <a:rPr sz="240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abuse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anesthetic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death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suspected,</a:t>
            </a:r>
            <a:r>
              <a:rPr sz="2400" spc="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glass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container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have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foil-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lined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lid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prevent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gas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from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escaping.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84196"/>
            <a:ext cx="7569200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5865" algn="l"/>
              </a:tabLst>
            </a:pPr>
            <a:r>
              <a:rPr sz="4800" u="sng" spc="-35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Preservation</a:t>
            </a:r>
            <a:r>
              <a:rPr sz="4800" u="sng" spc="-2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800" u="sng" spc="-1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Samples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33775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92" y="752001"/>
            <a:ext cx="7821295" cy="3869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756920" indent="-276225">
              <a:lnSpc>
                <a:spcPct val="109500"/>
              </a:lnSpc>
              <a:spcBef>
                <a:spcPts val="95"/>
              </a:spcBef>
              <a:buClr>
                <a:srgbClr val="9E3611"/>
              </a:buClr>
              <a:buFont typeface="Wingdings"/>
              <a:buChar char=""/>
              <a:tabLst>
                <a:tab pos="288925" algn="l"/>
                <a:tab pos="1290320" algn="l"/>
              </a:tabLst>
            </a:pP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Urine: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Persevered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adding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small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amount</a:t>
            </a:r>
            <a:r>
              <a:rPr sz="240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D5852C"/>
                </a:solidFill>
                <a:latin typeface="Times New Roman"/>
                <a:cs typeface="Times New Roman"/>
              </a:rPr>
              <a:t>thymol.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Fluoride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added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urine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if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alcohol,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cyanide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or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cocaine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r>
              <a:rPr sz="240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sample.</a:t>
            </a:r>
            <a:endParaRPr sz="24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875"/>
              </a:spcBef>
              <a:buClr>
                <a:srgbClr val="9E3611"/>
              </a:buClr>
              <a:buFont typeface="Wingdings"/>
              <a:buChar char=""/>
              <a:tabLst>
                <a:tab pos="288290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Vitreous</a:t>
            </a:r>
            <a:r>
              <a:rPr sz="2400" b="1" spc="-15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humor</a:t>
            </a:r>
            <a:r>
              <a:rPr sz="2400" b="1" spc="-16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preserved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using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sodium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fluoride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(10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275"/>
              </a:spcBef>
            </a:pP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mg/ml.</a:t>
            </a:r>
            <a:endParaRPr sz="2400">
              <a:latin typeface="Times New Roman"/>
              <a:cs typeface="Times New Roman"/>
            </a:endParaRPr>
          </a:p>
          <a:p>
            <a:pPr marL="288925" marR="106045" indent="-276225">
              <a:lnSpc>
                <a:spcPct val="109500"/>
              </a:lnSpc>
              <a:spcBef>
                <a:spcPts val="600"/>
              </a:spcBef>
              <a:buClr>
                <a:srgbClr val="9E3611"/>
              </a:buClr>
              <a:buFont typeface="Wingdings"/>
              <a:buChar char=""/>
              <a:tabLst>
                <a:tab pos="288925" algn="l"/>
                <a:tab pos="3263265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Bones,</a:t>
            </a: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hair</a:t>
            </a:r>
            <a:r>
              <a:rPr sz="2400" b="1" spc="-9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and</a:t>
            </a:r>
            <a:r>
              <a:rPr sz="2400" b="1" spc="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D5852C"/>
                </a:solidFill>
                <a:latin typeface="Times New Roman"/>
                <a:cs typeface="Times New Roman"/>
              </a:rPr>
              <a:t>nails: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preservative</a:t>
            </a:r>
            <a:r>
              <a:rPr sz="240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required.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has</a:t>
            </a:r>
            <a:r>
              <a:rPr sz="240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dried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normal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temperature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sealed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plastic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bag.</a:t>
            </a:r>
            <a:endParaRPr sz="2400">
              <a:latin typeface="Times New Roman"/>
              <a:cs typeface="Times New Roman"/>
            </a:endParaRPr>
          </a:p>
          <a:p>
            <a:pPr marL="288925" marR="5080" indent="-276225">
              <a:lnSpc>
                <a:spcPct val="112200"/>
              </a:lnSpc>
              <a:spcBef>
                <a:spcPts val="525"/>
              </a:spcBef>
              <a:buClr>
                <a:srgbClr val="9E3611"/>
              </a:buClr>
              <a:buFont typeface="Wingdings"/>
              <a:buChar char=""/>
              <a:tabLst>
                <a:tab pos="288925" algn="l"/>
              </a:tabLst>
            </a:pP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Bone</a:t>
            </a:r>
            <a:r>
              <a:rPr sz="2400" b="1" spc="-150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852C"/>
                </a:solidFill>
                <a:latin typeface="Times New Roman"/>
                <a:cs typeface="Times New Roman"/>
              </a:rPr>
              <a:t>marrow</a:t>
            </a:r>
            <a:r>
              <a:rPr sz="2400" b="1" spc="-2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preserved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test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tube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containing</a:t>
            </a:r>
            <a:r>
              <a:rPr sz="240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4-5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ml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5%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albumin-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normal</a:t>
            </a:r>
            <a:r>
              <a:rPr sz="240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saline</a:t>
            </a:r>
            <a:r>
              <a:rPr sz="240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solution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stored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at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4°C.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84196"/>
            <a:ext cx="7569200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5865" algn="l"/>
              </a:tabLst>
            </a:pPr>
            <a:r>
              <a:rPr sz="4800" u="sng" spc="-35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Preservation</a:t>
            </a:r>
            <a:r>
              <a:rPr sz="4800" u="sng" spc="-2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800" u="sng" spc="-1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Samples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57" y="500697"/>
            <a:ext cx="8587105" cy="4861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260985" indent="-276860">
              <a:lnSpc>
                <a:spcPct val="113599"/>
              </a:lnSpc>
              <a:spcBef>
                <a:spcPts val="90"/>
              </a:spcBef>
              <a:buClr>
                <a:srgbClr val="9E3611"/>
              </a:buClr>
              <a:buFont typeface="Wingdings"/>
              <a:buChar char=""/>
              <a:tabLst>
                <a:tab pos="288925" algn="l"/>
              </a:tabLst>
            </a:pP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use</a:t>
            </a:r>
            <a:r>
              <a:rPr sz="215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disposable,</a:t>
            </a:r>
            <a:r>
              <a:rPr sz="2150" spc="2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hard</a:t>
            </a:r>
            <a:r>
              <a:rPr sz="215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plastic</a:t>
            </a:r>
            <a:r>
              <a:rPr sz="21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1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glass</a:t>
            </a:r>
            <a:r>
              <a:rPr sz="21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containers</a:t>
            </a:r>
            <a:r>
              <a:rPr sz="2150" spc="2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1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recommended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1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preservation.</a:t>
            </a:r>
            <a:endParaRPr sz="2150">
              <a:latin typeface="Times New Roman"/>
              <a:cs typeface="Times New Roman"/>
            </a:endParaRPr>
          </a:p>
          <a:p>
            <a:pPr marL="288925" marR="5080" indent="-276860">
              <a:lnSpc>
                <a:spcPct val="112100"/>
              </a:lnSpc>
              <a:spcBef>
                <a:spcPts val="565"/>
              </a:spcBef>
              <a:buClr>
                <a:srgbClr val="9E3611"/>
              </a:buClr>
              <a:buFont typeface="Wingdings"/>
              <a:buChar char=""/>
              <a:tabLst>
                <a:tab pos="288925" algn="l"/>
              </a:tabLst>
            </a:pP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All</a:t>
            </a:r>
            <a:r>
              <a:rPr sz="21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samples</a:t>
            </a:r>
            <a:r>
              <a:rPr sz="215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15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properly</a:t>
            </a:r>
            <a:r>
              <a:rPr sz="2150" spc="2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sealed</a:t>
            </a:r>
            <a:r>
              <a:rPr sz="215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1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labeled</a:t>
            </a:r>
            <a:r>
              <a:rPr sz="21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15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patient's</a:t>
            </a:r>
            <a:r>
              <a:rPr sz="2150" spc="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name,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hospital</a:t>
            </a:r>
            <a:r>
              <a:rPr sz="2150" spc="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number,</a:t>
            </a:r>
            <a:r>
              <a:rPr sz="215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nature</a:t>
            </a:r>
            <a:r>
              <a:rPr sz="21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sample,</a:t>
            </a:r>
            <a:r>
              <a:rPr sz="215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collection</a:t>
            </a:r>
            <a:r>
              <a:rPr sz="215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site,</a:t>
            </a:r>
            <a:r>
              <a:rPr sz="21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preservative</a:t>
            </a:r>
            <a:r>
              <a:rPr sz="2150" spc="2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used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date</a:t>
            </a:r>
            <a:r>
              <a:rPr sz="215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1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time</a:t>
            </a:r>
            <a:r>
              <a:rPr sz="21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collection.</a:t>
            </a:r>
            <a:endParaRPr sz="2150">
              <a:latin typeface="Times New Roman"/>
              <a:cs typeface="Times New Roman"/>
            </a:endParaRPr>
          </a:p>
          <a:p>
            <a:pPr marL="288925" marR="741680" indent="-276860">
              <a:lnSpc>
                <a:spcPct val="110500"/>
              </a:lnSpc>
              <a:spcBef>
                <a:spcPts val="600"/>
              </a:spcBef>
              <a:buClr>
                <a:srgbClr val="9E3611"/>
              </a:buClr>
              <a:buFont typeface="Wingdings"/>
              <a:buChar char=""/>
              <a:tabLst>
                <a:tab pos="288925" algn="l"/>
                <a:tab pos="6228715" algn="l"/>
              </a:tabLst>
            </a:pP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15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1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1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handed</a:t>
            </a:r>
            <a:r>
              <a:rPr sz="21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over</a:t>
            </a:r>
            <a:r>
              <a:rPr sz="21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15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Investigating</a:t>
            </a:r>
            <a:r>
              <a:rPr sz="2150" spc="2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Officer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	after</a:t>
            </a:r>
            <a:r>
              <a:rPr sz="215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obtaining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proper</a:t>
            </a:r>
            <a:r>
              <a:rPr sz="215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receipt.</a:t>
            </a:r>
            <a:endParaRPr sz="21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880"/>
              </a:spcBef>
              <a:buClr>
                <a:srgbClr val="9E3611"/>
              </a:buClr>
              <a:buFont typeface="Wingdings"/>
              <a:buChar char=""/>
              <a:tabLst>
                <a:tab pos="288925" algn="l"/>
              </a:tabLst>
            </a:pP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Along</a:t>
            </a:r>
            <a:r>
              <a:rPr sz="215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1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viscera</a:t>
            </a:r>
            <a:r>
              <a:rPr sz="2150" spc="2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box,</a:t>
            </a:r>
            <a:r>
              <a:rPr sz="21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following</a:t>
            </a:r>
            <a:r>
              <a:rPr sz="2150" spc="2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D5852C"/>
                </a:solidFill>
                <a:latin typeface="Times New Roman"/>
                <a:cs typeface="Times New Roman"/>
              </a:rPr>
              <a:t>documents</a:t>
            </a:r>
            <a:r>
              <a:rPr sz="2150" b="1" spc="125" dirty="0">
                <a:solidFill>
                  <a:srgbClr val="D5852C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D5852C"/>
                </a:solidFill>
                <a:latin typeface="Times New Roman"/>
                <a:cs typeface="Times New Roman"/>
              </a:rPr>
              <a:t>a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re</a:t>
            </a:r>
            <a:r>
              <a:rPr sz="21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also</a:t>
            </a:r>
            <a:r>
              <a:rPr sz="215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sent:</a:t>
            </a:r>
            <a:endParaRPr sz="2150">
              <a:latin typeface="Times New Roman"/>
              <a:cs typeface="Times New Roman"/>
            </a:endParaRPr>
          </a:p>
          <a:p>
            <a:pPr marL="813435" lvl="1" indent="-457834">
              <a:lnSpc>
                <a:spcPct val="100000"/>
              </a:lnSpc>
              <a:spcBef>
                <a:spcPts val="875"/>
              </a:spcBef>
              <a:buClr>
                <a:srgbClr val="9E3611"/>
              </a:buClr>
              <a:buAutoNum type="romanLcPeriod"/>
              <a:tabLst>
                <a:tab pos="813435" algn="l"/>
              </a:tabLst>
            </a:pP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Copy</a:t>
            </a:r>
            <a:r>
              <a:rPr sz="21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 inquest</a:t>
            </a:r>
            <a:r>
              <a:rPr sz="215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papers,</a:t>
            </a:r>
            <a:r>
              <a:rPr sz="215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brief</a:t>
            </a:r>
            <a:r>
              <a:rPr sz="21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facts</a:t>
            </a:r>
            <a:r>
              <a:rPr sz="215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 case</a:t>
            </a:r>
            <a:r>
              <a:rPr sz="215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1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 case</a:t>
            </a:r>
            <a:r>
              <a:rPr sz="215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sheet.</a:t>
            </a:r>
            <a:endParaRPr sz="2150">
              <a:latin typeface="Times New Roman"/>
              <a:cs typeface="Times New Roman"/>
            </a:endParaRPr>
          </a:p>
          <a:p>
            <a:pPr marL="880110" lvl="1" indent="-524510">
              <a:lnSpc>
                <a:spcPct val="100000"/>
              </a:lnSpc>
              <a:spcBef>
                <a:spcPts val="875"/>
              </a:spcBef>
              <a:buClr>
                <a:srgbClr val="9E3611"/>
              </a:buClr>
              <a:buAutoNum type="romanLcPeriod"/>
              <a:tabLst>
                <a:tab pos="880110" algn="l"/>
              </a:tabLst>
            </a:pP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Copy</a:t>
            </a:r>
            <a:r>
              <a:rPr sz="21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autopsy</a:t>
            </a:r>
            <a:r>
              <a:rPr sz="215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report.</a:t>
            </a:r>
            <a:endParaRPr sz="2150">
              <a:latin typeface="Times New Roman"/>
              <a:cs typeface="Times New Roman"/>
            </a:endParaRPr>
          </a:p>
          <a:p>
            <a:pPr marL="813435" marR="174625" lvl="1" indent="-457834">
              <a:lnSpc>
                <a:spcPct val="113399"/>
              </a:lnSpc>
              <a:spcBef>
                <a:spcPts val="450"/>
              </a:spcBef>
              <a:buAutoNum type="romanLcPeriod"/>
              <a:tabLst>
                <a:tab pos="813435" algn="l"/>
                <a:tab pos="880110" algn="l"/>
              </a:tabLst>
            </a:pPr>
            <a:r>
              <a:rPr sz="2150" dirty="0">
                <a:solidFill>
                  <a:srgbClr val="9E3611"/>
                </a:solidFill>
                <a:latin typeface="Times New Roman"/>
                <a:cs typeface="Times New Roman"/>
              </a:rPr>
              <a:t>	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Letter</a:t>
            </a:r>
            <a:r>
              <a:rPr sz="215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requesting</a:t>
            </a:r>
            <a:r>
              <a:rPr sz="215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chemical</a:t>
            </a:r>
            <a:r>
              <a:rPr sz="2150" spc="3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examiner</a:t>
            </a:r>
            <a:r>
              <a:rPr sz="215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15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examine</a:t>
            </a:r>
            <a:r>
              <a:rPr sz="215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viscera</a:t>
            </a:r>
            <a:r>
              <a:rPr sz="215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inform</a:t>
            </a:r>
            <a:r>
              <a:rPr sz="215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medical</a:t>
            </a:r>
            <a:r>
              <a:rPr sz="2150" spc="2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officer</a:t>
            </a:r>
            <a:r>
              <a:rPr sz="215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 its</a:t>
            </a:r>
            <a:r>
              <a:rPr sz="215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findings.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537234"/>
            <a:ext cx="7569200" cy="7702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7555865" algn="l"/>
              </a:tabLst>
            </a:pPr>
            <a:r>
              <a:rPr sz="4800" u="sng" spc="-35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Preservation</a:t>
            </a:r>
            <a:r>
              <a:rPr sz="4800" u="sng" spc="-3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of</a:t>
            </a:r>
            <a:r>
              <a:rPr sz="4800" u="sng" spc="-15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Samples</a:t>
            </a:r>
            <a:r>
              <a:rPr sz="4800" u="sng" dirty="0"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852741"/>
            <a:ext cx="7359015" cy="35147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8925" marR="353695" indent="-276860">
              <a:lnSpc>
                <a:spcPct val="92200"/>
              </a:lnSpc>
              <a:spcBef>
                <a:spcPts val="32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150" b="1" dirty="0">
                <a:latin typeface="Times New Roman"/>
                <a:cs typeface="Times New Roman"/>
              </a:rPr>
              <a:t>Definition:</a:t>
            </a:r>
            <a:r>
              <a:rPr sz="2150" b="1" spc="70" dirty="0"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Antidotes</a:t>
            </a:r>
            <a:r>
              <a:rPr sz="215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1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substances</a:t>
            </a:r>
            <a:r>
              <a:rPr sz="2150" spc="2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that</a:t>
            </a:r>
            <a:r>
              <a:rPr sz="215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act</a:t>
            </a:r>
            <a:r>
              <a:rPr sz="21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specifically</a:t>
            </a:r>
            <a:r>
              <a:rPr sz="215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to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prevent,</a:t>
            </a:r>
            <a:r>
              <a:rPr sz="2150" spc="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inhibit,</a:t>
            </a:r>
            <a:r>
              <a:rPr sz="215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inactivate,</a:t>
            </a:r>
            <a:r>
              <a:rPr sz="2150" spc="2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counteract,</a:t>
            </a:r>
            <a:r>
              <a:rPr sz="2150" spc="2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reverse</a:t>
            </a:r>
            <a:r>
              <a:rPr sz="215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15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relieve</a:t>
            </a:r>
            <a:r>
              <a:rPr sz="21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action</a:t>
            </a:r>
            <a:r>
              <a:rPr sz="21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1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poisonous</a:t>
            </a:r>
            <a:r>
              <a:rPr sz="2150" spc="2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effects</a:t>
            </a:r>
            <a:r>
              <a:rPr sz="215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15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toxic</a:t>
            </a:r>
            <a:r>
              <a:rPr sz="215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agent,</a:t>
            </a:r>
            <a:r>
              <a:rPr sz="2150" spc="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i.e.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they</a:t>
            </a:r>
            <a:r>
              <a:rPr sz="215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are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remedies</a:t>
            </a:r>
            <a:r>
              <a:rPr sz="21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used</a:t>
            </a:r>
            <a:r>
              <a:rPr sz="21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15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counteract</a:t>
            </a:r>
            <a:r>
              <a:rPr sz="2150" spc="3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action</a:t>
            </a:r>
            <a:r>
              <a:rPr sz="215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poisons.</a:t>
            </a:r>
            <a:endParaRPr sz="2150">
              <a:latin typeface="Times New Roman"/>
              <a:cs typeface="Times New Roman"/>
            </a:endParaRPr>
          </a:p>
          <a:p>
            <a:pPr marL="469900" indent="-457200">
              <a:lnSpc>
                <a:spcPts val="2455"/>
              </a:lnSpc>
              <a:spcBef>
                <a:spcPts val="350"/>
              </a:spcBef>
              <a:buClr>
                <a:srgbClr val="863623"/>
              </a:buClr>
              <a:buAutoNum type="alphaUcPeriod"/>
              <a:tabLst>
                <a:tab pos="469900" algn="l"/>
              </a:tabLst>
            </a:pPr>
            <a:r>
              <a:rPr sz="2150" b="1" dirty="0">
                <a:latin typeface="Times New Roman"/>
                <a:cs typeface="Times New Roman"/>
              </a:rPr>
              <a:t>Mechanical/Physical</a:t>
            </a:r>
            <a:r>
              <a:rPr sz="2150" b="1" spc="150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Antidotes</a:t>
            </a:r>
            <a:r>
              <a:rPr sz="2150" b="1" spc="130" dirty="0"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15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neutralize</a:t>
            </a:r>
            <a:r>
              <a:rPr sz="2150" spc="2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poisons</a:t>
            </a:r>
            <a:r>
              <a:rPr sz="21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endParaRPr sz="2150">
              <a:latin typeface="Times New Roman"/>
              <a:cs typeface="Times New Roman"/>
            </a:endParaRPr>
          </a:p>
          <a:p>
            <a:pPr marL="469900">
              <a:lnSpc>
                <a:spcPts val="2455"/>
              </a:lnSpc>
            </a:pP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mechanical</a:t>
            </a:r>
            <a:r>
              <a:rPr sz="2150" spc="2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action</a:t>
            </a:r>
            <a:r>
              <a:rPr sz="215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1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prevent</a:t>
            </a:r>
            <a:r>
              <a:rPr sz="215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their</a:t>
            </a:r>
            <a:r>
              <a:rPr sz="21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absorption.</a:t>
            </a:r>
            <a:endParaRPr sz="2150">
              <a:latin typeface="Times New Roman"/>
              <a:cs typeface="Times New Roman"/>
            </a:endParaRPr>
          </a:p>
          <a:p>
            <a:pPr marL="527050" marR="5080" lvl="1" indent="-514984">
              <a:lnSpc>
                <a:spcPct val="92400"/>
              </a:lnSpc>
              <a:spcBef>
                <a:spcPts val="545"/>
              </a:spcBef>
              <a:buClr>
                <a:srgbClr val="863623"/>
              </a:buClr>
              <a:buAutoNum type="romanLcPeriod"/>
              <a:tabLst>
                <a:tab pos="527050" algn="l"/>
              </a:tabLst>
            </a:pPr>
            <a:r>
              <a:rPr sz="215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Activated</a:t>
            </a:r>
            <a:r>
              <a:rPr sz="2150" b="1" u="sng" spc="9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charcoal</a:t>
            </a:r>
            <a:r>
              <a:rPr sz="2150" b="1" dirty="0">
                <a:solidFill>
                  <a:srgbClr val="885D1D"/>
                </a:solidFill>
                <a:latin typeface="Times New Roman"/>
                <a:cs typeface="Times New Roman"/>
              </a:rPr>
              <a:t>:</a:t>
            </a:r>
            <a:r>
              <a:rPr sz="2150" b="1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Fine,</a:t>
            </a:r>
            <a:r>
              <a:rPr sz="215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black,</a:t>
            </a:r>
            <a:r>
              <a:rPr sz="215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odorless</a:t>
            </a:r>
            <a:r>
              <a:rPr sz="215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powder</a:t>
            </a:r>
            <a:r>
              <a:rPr sz="215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produced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15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destructive</a:t>
            </a:r>
            <a:r>
              <a:rPr sz="2150" spc="2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distillation</a:t>
            </a:r>
            <a:r>
              <a:rPr sz="21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various</a:t>
            </a:r>
            <a:r>
              <a:rPr sz="21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organic</a:t>
            </a:r>
            <a:r>
              <a:rPr sz="2150" spc="2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materials,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usually</a:t>
            </a:r>
            <a:r>
              <a:rPr sz="215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wood</a:t>
            </a:r>
            <a:r>
              <a:rPr sz="21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pulp</a:t>
            </a:r>
            <a:r>
              <a:rPr sz="21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15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then</a:t>
            </a:r>
            <a:r>
              <a:rPr sz="215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treating</a:t>
            </a:r>
            <a:r>
              <a:rPr sz="215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at</a:t>
            </a:r>
            <a:r>
              <a:rPr sz="215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high</a:t>
            </a:r>
            <a:r>
              <a:rPr sz="21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temperature</a:t>
            </a:r>
            <a:r>
              <a:rPr sz="2150" spc="2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0" dirty="0">
                <a:solidFill>
                  <a:srgbClr val="885D1D"/>
                </a:solidFill>
                <a:latin typeface="Times New Roman"/>
                <a:cs typeface="Times New Roman"/>
              </a:rPr>
              <a:t>with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15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variety</a:t>
            </a:r>
            <a:r>
              <a:rPr sz="215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activating</a:t>
            </a:r>
            <a:r>
              <a:rPr sz="2150" spc="2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agents,</a:t>
            </a:r>
            <a:r>
              <a:rPr sz="215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such</a:t>
            </a:r>
            <a:r>
              <a:rPr sz="215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as</a:t>
            </a:r>
            <a:r>
              <a:rPr sz="215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steam</a:t>
            </a:r>
            <a:r>
              <a:rPr sz="215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15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CO2,</a:t>
            </a:r>
            <a:r>
              <a:rPr sz="215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to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increase</a:t>
            </a:r>
            <a:r>
              <a:rPr sz="215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its</a:t>
            </a:r>
            <a:r>
              <a:rPr sz="215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adsorptive</a:t>
            </a:r>
            <a:r>
              <a:rPr sz="2150" spc="2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capacity.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84196"/>
            <a:ext cx="7569200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5865" algn="l"/>
              </a:tabLst>
            </a:pPr>
            <a:r>
              <a:rPr sz="4800" u="sng" spc="-28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Antidotes</a:t>
            </a:r>
            <a:r>
              <a:rPr sz="4800" u="sng" spc="-2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&amp;</a:t>
            </a:r>
            <a:r>
              <a:rPr sz="4800" u="sng" spc="-4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Its</a:t>
            </a:r>
            <a:r>
              <a:rPr sz="4800" u="sng" spc="-7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Types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3850" y="4867275"/>
            <a:ext cx="8091805" cy="1586230"/>
            <a:chOff x="323850" y="4867275"/>
            <a:chExt cx="8091805" cy="1586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" y="4867275"/>
              <a:ext cx="8015351" cy="10429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50" y="5410200"/>
              <a:ext cx="4776851" cy="104298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2775" y="5023484"/>
            <a:ext cx="7496175" cy="1118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76200">
              <a:lnSpc>
                <a:spcPts val="4280"/>
              </a:lnSpc>
              <a:spcBef>
                <a:spcPts val="245"/>
              </a:spcBef>
            </a:pPr>
            <a:r>
              <a:rPr sz="3600" dirty="0">
                <a:latin typeface="Impact"/>
                <a:cs typeface="Impact"/>
              </a:rPr>
              <a:t>Vision</a:t>
            </a:r>
            <a:r>
              <a:rPr sz="3600" spc="25" dirty="0">
                <a:latin typeface="Impact"/>
                <a:cs typeface="Impact"/>
              </a:rPr>
              <a:t> </a:t>
            </a:r>
            <a:r>
              <a:rPr sz="3600" dirty="0">
                <a:latin typeface="Impact"/>
                <a:cs typeface="Impact"/>
              </a:rPr>
              <a:t>of</a:t>
            </a:r>
            <a:r>
              <a:rPr sz="3600" spc="-90" dirty="0">
                <a:latin typeface="Impact"/>
                <a:cs typeface="Impact"/>
              </a:rPr>
              <a:t> </a:t>
            </a:r>
            <a:r>
              <a:rPr sz="3600" dirty="0">
                <a:latin typeface="Impact"/>
                <a:cs typeface="Impact"/>
              </a:rPr>
              <a:t>Rawalpindi</a:t>
            </a:r>
            <a:r>
              <a:rPr sz="3600" spc="25" dirty="0">
                <a:latin typeface="Impact"/>
                <a:cs typeface="Impact"/>
              </a:rPr>
              <a:t> </a:t>
            </a:r>
            <a:r>
              <a:rPr sz="3600" dirty="0">
                <a:latin typeface="Impact"/>
                <a:cs typeface="Impact"/>
              </a:rPr>
              <a:t>Medical</a:t>
            </a:r>
            <a:r>
              <a:rPr sz="3600" spc="-110" dirty="0">
                <a:latin typeface="Impact"/>
                <a:cs typeface="Impact"/>
              </a:rPr>
              <a:t> </a:t>
            </a:r>
            <a:r>
              <a:rPr sz="3600" spc="-10" dirty="0">
                <a:latin typeface="Impact"/>
                <a:cs typeface="Impact"/>
              </a:rPr>
              <a:t>University </a:t>
            </a:r>
            <a:r>
              <a:rPr sz="3600" dirty="0">
                <a:latin typeface="Impact"/>
                <a:cs typeface="Impact"/>
              </a:rPr>
              <a:t>The</a:t>
            </a:r>
            <a:r>
              <a:rPr sz="3600" spc="-5" dirty="0">
                <a:latin typeface="Impact"/>
                <a:cs typeface="Impact"/>
              </a:rPr>
              <a:t> </a:t>
            </a:r>
            <a:r>
              <a:rPr sz="3600" dirty="0">
                <a:latin typeface="Impact"/>
                <a:cs typeface="Impact"/>
              </a:rPr>
              <a:t>Dream/</a:t>
            </a:r>
            <a:r>
              <a:rPr sz="3600" spc="-35" dirty="0">
                <a:latin typeface="Impact"/>
                <a:cs typeface="Impact"/>
              </a:rPr>
              <a:t> </a:t>
            </a:r>
            <a:r>
              <a:rPr sz="3600" spc="-10" dirty="0">
                <a:latin typeface="Impact"/>
                <a:cs typeface="Impact"/>
              </a:rPr>
              <a:t>Tomorrow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1371600"/>
            <a:ext cx="7315200" cy="244265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670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impart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evidence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based research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oriented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medical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education</a:t>
            </a:r>
            <a:endParaRPr sz="2400" dirty="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0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provide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best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possible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patient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care</a:t>
            </a:r>
            <a:endParaRPr sz="2400" dirty="0">
              <a:latin typeface="Times New Roman"/>
              <a:cs typeface="Times New Roman"/>
            </a:endParaRPr>
          </a:p>
          <a:p>
            <a:pPr marL="288925" indent="-276225">
              <a:lnSpc>
                <a:spcPts val="2870"/>
              </a:lnSpc>
              <a:spcBef>
                <a:spcPts val="57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inculcate the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values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mutual</a:t>
            </a:r>
            <a:r>
              <a:rPr sz="240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respect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ethical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practice</a:t>
            </a:r>
            <a:endParaRPr sz="2400" dirty="0">
              <a:latin typeface="Times New Roman"/>
              <a:cs typeface="Times New Roman"/>
            </a:endParaRPr>
          </a:p>
          <a:p>
            <a:pPr marL="288925">
              <a:lnSpc>
                <a:spcPts val="2870"/>
              </a:lnSpc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medicine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8" name="Picture 7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F8C67BD2-49BC-6B38-F658-92678C9A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925194"/>
            <a:ext cx="7313930" cy="3396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080" indent="-514984">
              <a:lnSpc>
                <a:spcPct val="100000"/>
              </a:lnSpc>
              <a:spcBef>
                <a:spcPts val="105"/>
              </a:spcBef>
              <a:buClr>
                <a:srgbClr val="863623"/>
              </a:buClr>
              <a:buFont typeface="Times New Roman"/>
              <a:buAutoNum type="romanLcPeriod" startAt="2"/>
              <a:tabLst>
                <a:tab pos="527050" algn="l"/>
              </a:tabLst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Demulcents</a:t>
            </a:r>
            <a:r>
              <a:rPr sz="2400" b="1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substances</a:t>
            </a:r>
            <a:r>
              <a:rPr sz="2400" spc="2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which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form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protective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coating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on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gastric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mucous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membrane,</a:t>
            </a:r>
            <a:r>
              <a:rPr sz="240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e.g.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milk,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starch,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egg-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white,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mineral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oil,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aluminum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hydroxide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milk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magnesia.</a:t>
            </a:r>
            <a:r>
              <a:rPr sz="2400" spc="2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Contraindications:</a:t>
            </a:r>
            <a:r>
              <a:rPr sz="240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Fats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oils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not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used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oil-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soluble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poisons,</a:t>
            </a:r>
            <a:r>
              <a:rPr sz="240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such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kerosene,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phosphorus,</a:t>
            </a:r>
            <a:r>
              <a:rPr sz="240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OPC,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DDT,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phenol,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turpentine,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aniline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CCl4.</a:t>
            </a:r>
            <a:endParaRPr sz="2400">
              <a:latin typeface="Times New Roman"/>
              <a:cs typeface="Times New Roman"/>
            </a:endParaRPr>
          </a:p>
          <a:p>
            <a:pPr marL="527050" indent="-514350">
              <a:lnSpc>
                <a:spcPct val="100000"/>
              </a:lnSpc>
              <a:spcBef>
                <a:spcPts val="575"/>
              </a:spcBef>
              <a:buClr>
                <a:srgbClr val="863623"/>
              </a:buClr>
              <a:buAutoNum type="romanLcPeriod" startAt="2"/>
              <a:tabLst>
                <a:tab pos="527050" algn="l"/>
              </a:tabLst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Bulky</a:t>
            </a:r>
            <a:r>
              <a:rPr sz="2400" b="1" u="sng" spc="-55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foods</a:t>
            </a:r>
            <a:r>
              <a:rPr sz="2400" b="1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acts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mechanical</a:t>
            </a:r>
            <a:r>
              <a:rPr sz="2400" spc="229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antidote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glass</a:t>
            </a:r>
            <a:endParaRPr sz="2400">
              <a:latin typeface="Times New Roman"/>
              <a:cs typeface="Times New Roman"/>
            </a:endParaRPr>
          </a:p>
          <a:p>
            <a:pPr marL="527050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powder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imprisoning</a:t>
            </a:r>
            <a:r>
              <a:rPr sz="2400" spc="2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its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particles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within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its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meshes.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84196"/>
            <a:ext cx="7569200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5865" algn="l"/>
              </a:tabLst>
            </a:pPr>
            <a:r>
              <a:rPr sz="4800" u="sng" spc="-28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Antidotes</a:t>
            </a:r>
            <a:r>
              <a:rPr sz="4800" u="sng" spc="-2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&amp;</a:t>
            </a:r>
            <a:r>
              <a:rPr sz="4800" u="sng" spc="-4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Its</a:t>
            </a:r>
            <a:r>
              <a:rPr sz="4800" u="sng" spc="-7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Types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864552"/>
            <a:ext cx="7349490" cy="35147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69900" marR="32384" indent="-457834">
              <a:lnSpc>
                <a:spcPct val="103299"/>
              </a:lnSpc>
              <a:spcBef>
                <a:spcPts val="40"/>
              </a:spcBef>
              <a:buClr>
                <a:srgbClr val="863623"/>
              </a:buClr>
              <a:buFont typeface="Times New Roman"/>
              <a:buAutoNum type="alphaUcPeriod" startAt="2"/>
              <a:tabLst>
                <a:tab pos="469900" algn="l"/>
              </a:tabLst>
            </a:pPr>
            <a:r>
              <a:rPr sz="2150" b="1" dirty="0">
                <a:latin typeface="Times New Roman"/>
                <a:cs typeface="Times New Roman"/>
              </a:rPr>
              <a:t>Chemical Antidotes</a:t>
            </a:r>
            <a:r>
              <a:rPr sz="2150" b="1" spc="125" dirty="0"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They</a:t>
            </a:r>
            <a:r>
              <a:rPr sz="215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counteract</a:t>
            </a:r>
            <a:r>
              <a:rPr sz="2150" spc="2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action</a:t>
            </a:r>
            <a:r>
              <a:rPr sz="215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poison</a:t>
            </a:r>
            <a:r>
              <a:rPr sz="215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by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forming</a:t>
            </a:r>
            <a:r>
              <a:rPr sz="215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harmless</a:t>
            </a:r>
            <a:r>
              <a:rPr sz="21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15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insoluble</a:t>
            </a:r>
            <a:r>
              <a:rPr sz="2150" spc="20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compounds,</a:t>
            </a:r>
            <a:r>
              <a:rPr sz="2150" spc="2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15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15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oxidizing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poison</a:t>
            </a:r>
            <a:r>
              <a:rPr sz="215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when</a:t>
            </a:r>
            <a:r>
              <a:rPr sz="215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brought</a:t>
            </a:r>
            <a:r>
              <a:rPr sz="2150" spc="2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into</a:t>
            </a:r>
            <a:r>
              <a:rPr sz="21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contact</a:t>
            </a:r>
            <a:r>
              <a:rPr sz="2150" spc="2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1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them.</a:t>
            </a:r>
            <a:endParaRPr sz="2150">
              <a:latin typeface="Times New Roman"/>
              <a:cs typeface="Times New Roman"/>
            </a:endParaRPr>
          </a:p>
          <a:p>
            <a:pPr marL="527050" marR="5080" lvl="1" indent="-514984">
              <a:lnSpc>
                <a:spcPct val="102600"/>
              </a:lnSpc>
              <a:spcBef>
                <a:spcPts val="509"/>
              </a:spcBef>
              <a:buClr>
                <a:srgbClr val="863623"/>
              </a:buClr>
              <a:buAutoNum type="romanLcPeriod"/>
              <a:tabLst>
                <a:tab pos="527050" algn="l"/>
              </a:tabLst>
            </a:pPr>
            <a:r>
              <a:rPr sz="215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Potassium</a:t>
            </a:r>
            <a:r>
              <a:rPr sz="2150" b="1" u="sng" spc="114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permanganate</a:t>
            </a:r>
            <a:r>
              <a:rPr sz="2150" b="1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has</a:t>
            </a:r>
            <a:r>
              <a:rPr sz="215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oxidizing</a:t>
            </a:r>
            <a:r>
              <a:rPr sz="2150" spc="1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properties,</a:t>
            </a:r>
            <a:r>
              <a:rPr sz="2150" spc="2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1:5000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solution</a:t>
            </a:r>
            <a:r>
              <a:rPr sz="21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15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used.</a:t>
            </a:r>
            <a:r>
              <a:rPr sz="21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wash</a:t>
            </a:r>
            <a:r>
              <a:rPr sz="215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must</a:t>
            </a:r>
            <a:r>
              <a:rPr sz="21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15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continued</a:t>
            </a:r>
            <a:r>
              <a:rPr sz="2150" spc="2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till</a:t>
            </a:r>
            <a:r>
              <a:rPr sz="21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solution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coming</a:t>
            </a:r>
            <a:r>
              <a:rPr sz="21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out</a:t>
            </a:r>
            <a:r>
              <a:rPr sz="21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stomach</a:t>
            </a:r>
            <a:r>
              <a:rPr sz="2150" spc="2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15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pink</a:t>
            </a:r>
            <a:r>
              <a:rPr sz="21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15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color.</a:t>
            </a:r>
            <a:r>
              <a:rPr sz="2150" spc="2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15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15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effective</a:t>
            </a:r>
            <a:r>
              <a:rPr sz="2150" spc="2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against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most</a:t>
            </a:r>
            <a:r>
              <a:rPr sz="21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alkaloids</a:t>
            </a:r>
            <a:r>
              <a:rPr sz="2150" spc="229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(opium,</a:t>
            </a:r>
            <a:r>
              <a:rPr sz="2150" spc="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strychnine</a:t>
            </a:r>
            <a:r>
              <a:rPr sz="2150" spc="25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15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atropine),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barbiturates,</a:t>
            </a:r>
            <a:r>
              <a:rPr sz="2150" spc="1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phosphorus</a:t>
            </a:r>
            <a:r>
              <a:rPr sz="2150" spc="2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 cyanide.</a:t>
            </a:r>
            <a:endParaRPr sz="2150">
              <a:latin typeface="Times New Roman"/>
              <a:cs typeface="Times New Roman"/>
            </a:endParaRPr>
          </a:p>
          <a:p>
            <a:pPr marL="527050" marR="657225" lvl="1" indent="-514984">
              <a:lnSpc>
                <a:spcPct val="101899"/>
              </a:lnSpc>
              <a:spcBef>
                <a:spcPts val="525"/>
              </a:spcBef>
              <a:buClr>
                <a:srgbClr val="863623"/>
              </a:buClr>
              <a:buAutoNum type="romanLcPeriod"/>
              <a:tabLst>
                <a:tab pos="527050" algn="l"/>
              </a:tabLst>
            </a:pPr>
            <a:r>
              <a:rPr sz="2150" b="1" u="sng" spc="-2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Tannic</a:t>
            </a:r>
            <a:r>
              <a:rPr sz="2150" b="1" u="sng" spc="19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acid</a:t>
            </a:r>
            <a:r>
              <a:rPr sz="2150" b="1" u="sng" spc="5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b="1" u="sng" spc="6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(4%)</a:t>
            </a:r>
            <a:r>
              <a:rPr sz="2150" b="1" spc="-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15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15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form</a:t>
            </a:r>
            <a:r>
              <a:rPr sz="21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1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strong</a:t>
            </a:r>
            <a:r>
              <a:rPr sz="215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tea</a:t>
            </a:r>
            <a:r>
              <a:rPr sz="215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precipitates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alkaloids,</a:t>
            </a:r>
            <a:r>
              <a:rPr sz="21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lead,</a:t>
            </a:r>
            <a:r>
              <a:rPr sz="215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silver,</a:t>
            </a:r>
            <a:r>
              <a:rPr sz="21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aluminum,</a:t>
            </a:r>
            <a:r>
              <a:rPr sz="215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cobalt</a:t>
            </a:r>
            <a:r>
              <a:rPr sz="215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1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885D1D"/>
                </a:solidFill>
                <a:latin typeface="Times New Roman"/>
                <a:cs typeface="Times New Roman"/>
              </a:rPr>
              <a:t>copper.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84196"/>
            <a:ext cx="7569200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5865" algn="l"/>
              </a:tabLst>
            </a:pPr>
            <a:r>
              <a:rPr sz="4800" u="sng" spc="-28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Antidotes</a:t>
            </a:r>
            <a:r>
              <a:rPr sz="4800" u="sng" spc="-2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&amp;</a:t>
            </a:r>
            <a:r>
              <a:rPr sz="4800" u="sng" spc="-4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Its</a:t>
            </a:r>
            <a:r>
              <a:rPr sz="4800" u="sng" spc="-7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Types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753173"/>
            <a:ext cx="7464425" cy="43116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27050" marR="5080" indent="-514984">
              <a:lnSpc>
                <a:spcPct val="90400"/>
              </a:lnSpc>
              <a:spcBef>
                <a:spcPts val="375"/>
              </a:spcBef>
              <a:buClr>
                <a:srgbClr val="863623"/>
              </a:buClr>
              <a:buFont typeface="Times New Roman"/>
              <a:buAutoNum type="romanLcPeriod" startAt="3"/>
              <a:tabLst>
                <a:tab pos="527050" algn="l"/>
              </a:tabLst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Dilute</a:t>
            </a:r>
            <a:r>
              <a:rPr sz="2400" b="1" u="sng" spc="-15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alkalis</a:t>
            </a:r>
            <a:r>
              <a:rPr sz="2400" b="1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e.g.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milk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magnesia,</a:t>
            </a:r>
            <a:r>
              <a:rPr sz="2400" spc="2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alkaline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hydroxide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ammonia</a:t>
            </a:r>
            <a:r>
              <a:rPr sz="240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will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neutralize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acid;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bicarbonates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should</a:t>
            </a:r>
            <a:r>
              <a:rPr sz="2400" spc="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not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given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because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risk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rupture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stomach</a:t>
            </a:r>
            <a:r>
              <a:rPr sz="240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due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liberated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CO2.</a:t>
            </a:r>
            <a:endParaRPr sz="2400">
              <a:latin typeface="Times New Roman"/>
              <a:cs typeface="Times New Roman"/>
            </a:endParaRPr>
          </a:p>
          <a:p>
            <a:pPr marL="527050" marR="41275" indent="-514984">
              <a:lnSpc>
                <a:spcPts val="2630"/>
              </a:lnSpc>
              <a:spcBef>
                <a:spcPts val="575"/>
              </a:spcBef>
              <a:buClr>
                <a:srgbClr val="863623"/>
              </a:buClr>
              <a:buAutoNum type="romanLcPeriod" startAt="3"/>
              <a:tabLst>
                <a:tab pos="527050" algn="l"/>
              </a:tabLst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Tincture</a:t>
            </a:r>
            <a:r>
              <a:rPr sz="2400" b="1" u="sng" spc="-55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iodine</a:t>
            </a:r>
            <a:r>
              <a:rPr sz="2400" b="1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Lugol’s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iodine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precipitates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alkaloids,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lead,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mercury,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silver</a:t>
            </a:r>
            <a:r>
              <a:rPr sz="240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quinine.</a:t>
            </a:r>
            <a:endParaRPr sz="2400">
              <a:latin typeface="Times New Roman"/>
              <a:cs typeface="Times New Roman"/>
            </a:endParaRPr>
          </a:p>
          <a:p>
            <a:pPr marL="527050" indent="-514350">
              <a:lnSpc>
                <a:spcPts val="2720"/>
              </a:lnSpc>
              <a:spcBef>
                <a:spcPts val="225"/>
              </a:spcBef>
              <a:buClr>
                <a:srgbClr val="863623"/>
              </a:buClr>
              <a:buAutoNum type="romanLcPeriod" startAt="3"/>
              <a:tabLst>
                <a:tab pos="527050" algn="l"/>
              </a:tabLst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sz="2400" b="1" u="sng" spc="-13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salt</a:t>
            </a:r>
            <a:r>
              <a:rPr sz="2400" b="1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reacts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AgNO3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by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direct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chemical</a:t>
            </a:r>
            <a:endParaRPr sz="2400">
              <a:latin typeface="Times New Roman"/>
              <a:cs typeface="Times New Roman"/>
            </a:endParaRPr>
          </a:p>
          <a:p>
            <a:pPr marL="527050">
              <a:lnSpc>
                <a:spcPts val="2720"/>
              </a:lnSpc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action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forming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insoluble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AgCl.</a:t>
            </a:r>
            <a:endParaRPr sz="2400">
              <a:latin typeface="Times New Roman"/>
              <a:cs typeface="Times New Roman"/>
            </a:endParaRPr>
          </a:p>
          <a:p>
            <a:pPr marL="527050" marR="322580" indent="-514984">
              <a:lnSpc>
                <a:spcPts val="2550"/>
              </a:lnSpc>
              <a:spcBef>
                <a:spcPts val="710"/>
              </a:spcBef>
              <a:buClr>
                <a:srgbClr val="863623"/>
              </a:buClr>
              <a:buAutoNum type="romanLcPeriod" startAt="6"/>
              <a:tabLst>
                <a:tab pos="527050" algn="l"/>
              </a:tabLst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Albumin</a:t>
            </a:r>
            <a:r>
              <a:rPr sz="2400" b="1" u="sng" spc="-140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precipitates</a:t>
            </a:r>
            <a:r>
              <a:rPr sz="2400" b="1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HgCl2</a:t>
            </a:r>
            <a:r>
              <a:rPr sz="240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CuSO4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precipitates phosphorus.</a:t>
            </a:r>
            <a:endParaRPr sz="2400">
              <a:latin typeface="Times New Roman"/>
              <a:cs typeface="Times New Roman"/>
            </a:endParaRPr>
          </a:p>
          <a:p>
            <a:pPr marL="525780" marR="80010" indent="-513715">
              <a:lnSpc>
                <a:spcPts val="2630"/>
              </a:lnSpc>
              <a:spcBef>
                <a:spcPts val="545"/>
              </a:spcBef>
              <a:buClr>
                <a:srgbClr val="863623"/>
              </a:buClr>
              <a:buAutoNum type="romanLcPeriod" startAt="6"/>
              <a:tabLst>
                <a:tab pos="527050" algn="l"/>
              </a:tabLst>
            </a:pP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Chemical</a:t>
            </a:r>
            <a:r>
              <a:rPr sz="2400" b="1" u="sng" spc="-85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885D1D"/>
                </a:solidFill>
                <a:uFill>
                  <a:solidFill>
                    <a:srgbClr val="885D1D"/>
                  </a:solidFill>
                </a:uFill>
                <a:latin typeface="Times New Roman"/>
                <a:cs typeface="Times New Roman"/>
              </a:rPr>
              <a:t>action</a:t>
            </a:r>
            <a:r>
              <a:rPr sz="2400" b="1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Canned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fruit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juice</a:t>
            </a:r>
            <a:r>
              <a:rPr sz="240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lemon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juice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are 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other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alternatives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84196"/>
            <a:ext cx="7569200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5865" algn="l"/>
              </a:tabLst>
            </a:pPr>
            <a:r>
              <a:rPr sz="4800" u="sng" spc="-28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Antidotes</a:t>
            </a:r>
            <a:r>
              <a:rPr sz="4800" u="sng" spc="-2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&amp;</a:t>
            </a:r>
            <a:r>
              <a:rPr sz="4800" u="sng" spc="-4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Its</a:t>
            </a:r>
            <a:r>
              <a:rPr sz="4800" u="sng" spc="-7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Types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698182"/>
            <a:ext cx="7691120" cy="44170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27050" marR="310515" indent="-514984">
              <a:lnSpc>
                <a:spcPct val="90400"/>
              </a:lnSpc>
              <a:spcBef>
                <a:spcPts val="375"/>
              </a:spcBef>
              <a:buClr>
                <a:srgbClr val="863623"/>
              </a:buClr>
              <a:buFont typeface="Times New Roman"/>
              <a:buAutoNum type="alphaUcPeriod" startAt="3"/>
              <a:tabLst>
                <a:tab pos="52705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Universal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Antidote: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combination</a:t>
            </a:r>
            <a:r>
              <a:rPr sz="240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physical</a:t>
            </a:r>
            <a:r>
              <a:rPr sz="240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chemical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antidotes;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used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those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cases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where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nature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ingested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poisons</a:t>
            </a:r>
            <a:r>
              <a:rPr sz="240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unknown</a:t>
            </a:r>
            <a:r>
              <a:rPr sz="2400" spc="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when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it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suspected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that two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more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poisons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were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taken.</a:t>
            </a:r>
            <a:endParaRPr sz="2400">
              <a:latin typeface="Times New Roman"/>
              <a:cs typeface="Times New Roman"/>
            </a:endParaRPr>
          </a:p>
          <a:p>
            <a:pPr marL="527050" marR="5080" indent="-514984">
              <a:lnSpc>
                <a:spcPct val="90000"/>
              </a:lnSpc>
              <a:spcBef>
                <a:spcPts val="565"/>
              </a:spcBef>
              <a:buClr>
                <a:srgbClr val="863623"/>
              </a:buClr>
              <a:buAutoNum type="alphaUcPeriod" startAt="3"/>
              <a:tabLst>
                <a:tab pos="52705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Physiological/Pharmacological</a:t>
            </a:r>
            <a:r>
              <a:rPr sz="2400" b="1" spc="-2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Antidotes: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These</a:t>
            </a:r>
            <a:r>
              <a:rPr sz="240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agents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produce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effects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which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opposite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that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poison.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They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are</a:t>
            </a:r>
            <a:r>
              <a:rPr sz="2400" spc="-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used</a:t>
            </a:r>
            <a:r>
              <a:rPr sz="240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after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some</a:t>
            </a:r>
            <a:r>
              <a:rPr sz="240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poison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absorbed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into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circulation.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antagonism</a:t>
            </a:r>
            <a:r>
              <a:rPr sz="2400" spc="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usually</a:t>
            </a:r>
            <a:r>
              <a:rPr sz="240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not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complete and</a:t>
            </a:r>
            <a:r>
              <a:rPr sz="2400" spc="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it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may itself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produce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undesirable</a:t>
            </a:r>
            <a:r>
              <a:rPr sz="2400" spc="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side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effects.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example,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atropine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pilocarpine,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diazepam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strychnine,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naloxone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morphine,</a:t>
            </a:r>
            <a:r>
              <a:rPr sz="240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amyl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nitrite</a:t>
            </a:r>
            <a:r>
              <a:rPr sz="2400" spc="-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cyanide,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N-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acetyl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cysteine</a:t>
            </a:r>
            <a:r>
              <a:rPr sz="2400" spc="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1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acetaminophen,</a:t>
            </a:r>
            <a:r>
              <a:rPr sz="240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atropine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oximes</a:t>
            </a:r>
            <a:r>
              <a:rPr sz="2400" spc="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OPC,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885D1D"/>
                </a:solidFill>
                <a:latin typeface="Times New Roman"/>
                <a:cs typeface="Times New Roman"/>
              </a:rPr>
              <a:t>anti-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snake</a:t>
            </a:r>
            <a:r>
              <a:rPr sz="2400" spc="1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venom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snake</a:t>
            </a:r>
            <a:r>
              <a:rPr sz="240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bite</a:t>
            </a:r>
            <a:r>
              <a:rPr sz="2400" spc="-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84196"/>
            <a:ext cx="7569200" cy="7702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555865" algn="l"/>
              </a:tabLst>
            </a:pPr>
            <a:r>
              <a:rPr sz="4800" u="sng" spc="-28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Antidotes</a:t>
            </a:r>
            <a:r>
              <a:rPr sz="4800" u="sng" spc="-2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&amp;</a:t>
            </a:r>
            <a:r>
              <a:rPr sz="4800" u="sng" spc="-4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Its</a:t>
            </a:r>
            <a:r>
              <a:rPr sz="4800" u="sng" spc="-7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Types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1201356"/>
            <a:ext cx="7451090" cy="225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marR="704850" indent="-275590">
              <a:lnSpc>
                <a:spcPct val="109500"/>
              </a:lnSpc>
              <a:spcBef>
                <a:spcPts val="100"/>
              </a:spcBef>
              <a:buClr>
                <a:srgbClr val="9E3611"/>
              </a:buClr>
              <a:buFont typeface="Wingdings"/>
              <a:buChar char=""/>
              <a:tabLst>
                <a:tab pos="288925" algn="l"/>
              </a:tabLst>
            </a:pPr>
            <a:r>
              <a:rPr sz="2400" u="heavy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https://daily.jstor.org/bioethics-</a:t>
            </a:r>
            <a:r>
              <a:rPr sz="2400" u="heavy" spc="8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key-</a:t>
            </a:r>
            <a:r>
              <a:rPr sz="2400" u="heavy" spc="8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concepts-</a:t>
            </a:r>
            <a:r>
              <a:rPr sz="2400" spc="85" dirty="0">
                <a:solidFill>
                  <a:srgbClr val="CC9900"/>
                </a:solidFill>
                <a:latin typeface="Cambria"/>
                <a:cs typeface="Cambria"/>
              </a:rPr>
              <a:t> 	</a:t>
            </a: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mbria"/>
                <a:cs typeface="Cambria"/>
                <a:hlinkClick r:id="rId2"/>
              </a:rPr>
              <a:t>research/</a:t>
            </a:r>
            <a:endParaRPr sz="2400">
              <a:latin typeface="Cambria"/>
              <a:cs typeface="Cambria"/>
            </a:endParaRPr>
          </a:p>
          <a:p>
            <a:pPr marL="288290" indent="-275590">
              <a:lnSpc>
                <a:spcPct val="100000"/>
              </a:lnSpc>
              <a:spcBef>
                <a:spcPts val="875"/>
              </a:spcBef>
              <a:buClr>
                <a:srgbClr val="9E3611"/>
              </a:buClr>
              <a:buFont typeface="Wingdings"/>
              <a:buChar char=""/>
              <a:tabLst>
                <a:tab pos="288290" algn="l"/>
              </a:tabLst>
            </a:pPr>
            <a:r>
              <a:rPr sz="2400" u="heavy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http://jszmc.com/wp-</a:t>
            </a: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content/uploads/2019/05/40-2018.pdf</a:t>
            </a:r>
            <a:endParaRPr sz="24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875"/>
              </a:spcBef>
              <a:buClr>
                <a:srgbClr val="9E3611"/>
              </a:buClr>
              <a:buFont typeface="Wingdings"/>
              <a:buChar char=""/>
              <a:tabLst>
                <a:tab pos="288290" algn="l"/>
              </a:tabLst>
            </a:pP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https://pjmhsonline.com/index.php/pjmhs/article/view/602</a:t>
            </a:r>
            <a:endParaRPr sz="24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875"/>
              </a:spcBef>
              <a:buClr>
                <a:srgbClr val="9E3611"/>
              </a:buClr>
              <a:buFont typeface="Wingdings"/>
              <a:buChar char=""/>
              <a:tabLst>
                <a:tab pos="288290" algn="l"/>
              </a:tabLst>
            </a:pP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5"/>
              </a:rPr>
              <a:t>https://www.ncbi.nlm.nih.gov/pmc/articles/PMC6197137/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13276"/>
            <a:ext cx="7569200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20"/>
              </a:lnSpc>
              <a:tabLst>
                <a:tab pos="7555865" algn="l"/>
              </a:tabLst>
            </a:pPr>
            <a:r>
              <a:rPr sz="5400" b="1" u="sng" spc="-61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 </a:t>
            </a:r>
            <a:r>
              <a:rPr sz="5400" b="1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Research</a:t>
            </a:r>
            <a:r>
              <a:rPr sz="5400" b="1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	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0" y="15240"/>
            <a:ext cx="1219200" cy="28956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Research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1254442"/>
            <a:ext cx="7336155" cy="31769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87020" marR="866140" indent="-274955" algn="just">
              <a:lnSpc>
                <a:spcPts val="2860"/>
              </a:lnSpc>
              <a:spcBef>
                <a:spcPts val="21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2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85D1D"/>
                </a:solidFill>
                <a:latin typeface="Times New Roman"/>
                <a:cs typeface="Times New Roman"/>
              </a:rPr>
              <a:t>medical</a:t>
            </a:r>
            <a:r>
              <a:rPr sz="2400" b="1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</a:t>
            </a:r>
            <a:r>
              <a:rPr sz="2400" spc="-125" dirty="0">
                <a:solidFill>
                  <a:srgbClr val="885D1D"/>
                </a:solidFill>
                <a:latin typeface="Times New Roman"/>
                <a:cs typeface="Times New Roman"/>
              </a:rPr>
              <a:t>f</a:t>
            </a:r>
            <a:r>
              <a:rPr sz="2400" spc="-55" dirty="0">
                <a:solidFill>
                  <a:srgbClr val="885D1D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ic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r</a:t>
            </a:r>
            <a:r>
              <a:rPr sz="240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q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</a:t>
            </a:r>
            <a:r>
              <a:rPr sz="2400" spc="25" dirty="0">
                <a:solidFill>
                  <a:srgbClr val="885D1D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 to 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po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ice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ll 	t</a:t>
            </a:r>
            <a:r>
              <a:rPr sz="2400" spc="-70" dirty="0">
                <a:solidFill>
                  <a:srgbClr val="885D1D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885D1D"/>
                </a:solidFill>
                <a:latin typeface="Times New Roman"/>
                <a:cs typeface="Times New Roman"/>
              </a:rPr>
              <a:t>cases</a:t>
            </a:r>
            <a:r>
              <a:rPr sz="2400" b="1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885D1D"/>
                </a:solidFill>
                <a:latin typeface="Times New Roman"/>
                <a:cs typeface="Times New Roman"/>
              </a:rPr>
              <a:t>suspected</a:t>
            </a:r>
            <a:r>
              <a:rPr sz="2400" spc="3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7020" marR="46990" indent="-274955" algn="just">
              <a:lnSpc>
                <a:spcPct val="100400"/>
              </a:lnSpc>
              <a:spcBef>
                <a:spcPts val="46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Use</a:t>
            </a:r>
            <a:r>
              <a:rPr sz="240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1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85D1D"/>
                </a:solidFill>
                <a:latin typeface="Times New Roman"/>
                <a:cs typeface="Times New Roman"/>
              </a:rPr>
              <a:t>Poison</a:t>
            </a:r>
            <a:r>
              <a:rPr sz="2400" b="1" spc="-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information</a:t>
            </a:r>
            <a:r>
              <a:rPr sz="240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services</a:t>
            </a:r>
            <a:r>
              <a:rPr sz="240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may</a:t>
            </a:r>
            <a:r>
              <a:rPr sz="240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also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be</a:t>
            </a:r>
            <a:r>
              <a:rPr sz="2400" spc="-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made.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If 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there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is</a:t>
            </a:r>
            <a:r>
              <a:rPr sz="2400" spc="-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any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indication</a:t>
            </a:r>
            <a:r>
              <a:rPr sz="2400" spc="-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40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danger</a:t>
            </a:r>
            <a:r>
              <a:rPr sz="240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400" spc="-1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general</a:t>
            </a:r>
            <a:r>
              <a:rPr sz="240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public,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for 	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example,</a:t>
            </a:r>
            <a:r>
              <a:rPr sz="240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food</a:t>
            </a:r>
            <a:r>
              <a:rPr sz="240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r>
              <a:rPr sz="2400" b="1" spc="-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from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400" spc="-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hotel</a:t>
            </a:r>
            <a:endParaRPr sz="2400">
              <a:latin typeface="Times New Roman"/>
              <a:cs typeface="Times New Roman"/>
            </a:endParaRPr>
          </a:p>
          <a:p>
            <a:pPr marL="287655" indent="-274955" algn="just">
              <a:lnSpc>
                <a:spcPct val="100000"/>
              </a:lnSpc>
              <a:spcBef>
                <a:spcPts val="575"/>
              </a:spcBef>
              <a:buClr>
                <a:srgbClr val="863623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https://www.ncbi.nlm.nih.gov/pmc/articles/PMC5570727/</a:t>
            </a:r>
            <a:endParaRPr sz="2400">
              <a:latin typeface="Times New Roman"/>
              <a:cs typeface="Times New Roman"/>
            </a:endParaRPr>
          </a:p>
          <a:p>
            <a:pPr marL="287020" marR="32384" indent="-274955" algn="just">
              <a:lnSpc>
                <a:spcPct val="101600"/>
              </a:lnSpc>
              <a:spcBef>
                <a:spcPts val="530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https://esctj.journals.ekb.eg/article_328291_2449bd316c9 	86d0a241926b585f8f00f.pdf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13276"/>
            <a:ext cx="7569200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20"/>
              </a:lnSpc>
              <a:tabLst>
                <a:tab pos="7555865" algn="l"/>
              </a:tabLst>
            </a:pPr>
            <a:r>
              <a:rPr sz="5400" b="1" u="sng" spc="-58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 </a:t>
            </a:r>
            <a:r>
              <a:rPr sz="5400" b="1" u="sng" spc="-8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Biomedical</a:t>
            </a:r>
            <a:r>
              <a:rPr sz="5400" b="1" u="sng" spc="-41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 </a:t>
            </a:r>
            <a:r>
              <a:rPr sz="5400" b="1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Ethics</a:t>
            </a:r>
            <a:r>
              <a:rPr sz="5400" b="1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	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0" y="0"/>
            <a:ext cx="1219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Ethics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1035049"/>
            <a:ext cx="7303770" cy="317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925" indent="-276225">
              <a:lnSpc>
                <a:spcPts val="2870"/>
              </a:lnSpc>
              <a:spcBef>
                <a:spcPts val="10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https://journals.indexcopernicus.com/api/file/viewByFileI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ts val="2870"/>
              </a:lnSpc>
            </a:pP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2"/>
              </a:rPr>
              <a:t>d/499549.pdf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3"/>
              </a:rPr>
              <a:t>https://familydoctor.org/condition/poisoning/</a:t>
            </a:r>
            <a:endParaRPr sz="2400">
              <a:latin typeface="Times New Roman"/>
              <a:cs typeface="Times New Roman"/>
            </a:endParaRPr>
          </a:p>
          <a:p>
            <a:pPr marL="288925" marR="50165" indent="-276860">
              <a:lnSpc>
                <a:spcPct val="100400"/>
              </a:lnSpc>
              <a:spcBef>
                <a:spcPts val="560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u="heavy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https://cdn.mdedge.com/files/s3fs-</a:t>
            </a: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public/jfp-archived-</a:t>
            </a:r>
            <a:r>
              <a:rPr sz="2400" spc="-10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400" u="heavy" spc="-4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issues/1981-</a:t>
            </a:r>
            <a:r>
              <a:rPr sz="2400" u="heavy" spc="-1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volume_12-</a:t>
            </a: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13/JFP_1981-</a:t>
            </a:r>
            <a:r>
              <a:rPr sz="2400" spc="-10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400" u="heavy" spc="-2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09_v13_i3_recurrent-</a:t>
            </a:r>
            <a:r>
              <a:rPr sz="2400" u="heavy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childhood-</a:t>
            </a: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poisoning-</a:t>
            </a:r>
            <a:r>
              <a:rPr sz="2400" u="heavy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as-a-</a:t>
            </a:r>
            <a:r>
              <a:rPr sz="24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  <a:hlinkClick r:id="rId4"/>
              </a:rPr>
              <a:t>famil.pdf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80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</a:rPr>
              <a:t>https:/</a:t>
            </a:r>
            <a:r>
              <a:rPr sz="2400" spc="-10" dirty="0">
                <a:solidFill>
                  <a:srgbClr val="885D1D"/>
                </a:solidFill>
                <a:latin typeface="Times New Roman"/>
                <a:cs typeface="Times New Roman"/>
                <a:hlinkClick r:id="rId5"/>
              </a:rPr>
              <a:t>/www.aafp.org/pubs/afp/issues/2010/0201/p316.ht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45"/>
              </a:spcBef>
            </a:pPr>
            <a:r>
              <a:rPr sz="2400" spc="-25" dirty="0">
                <a:solidFill>
                  <a:srgbClr val="885D1D"/>
                </a:solidFill>
                <a:latin typeface="Times New Roman"/>
                <a:cs typeface="Times New Roman"/>
              </a:rPr>
              <a:t>ml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5313276"/>
            <a:ext cx="7569200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20"/>
              </a:lnSpc>
              <a:tabLst>
                <a:tab pos="7555865" algn="l"/>
              </a:tabLst>
            </a:pPr>
            <a:r>
              <a:rPr sz="5400" b="1" u="sng" spc="-60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 </a:t>
            </a:r>
            <a:r>
              <a:rPr sz="5400" b="1" u="sng" spc="-6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Family</a:t>
            </a:r>
            <a:r>
              <a:rPr sz="5400" b="1" u="sng" spc="-35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 </a:t>
            </a:r>
            <a:r>
              <a:rPr sz="5400" b="1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Medicine</a:t>
            </a:r>
            <a:r>
              <a:rPr sz="5400" b="1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Cambria"/>
                <a:cs typeface="Cambria"/>
              </a:rPr>
              <a:t>	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Family Medicine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61722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72200" cy="366034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1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CD38E484-8863-6588-02F3-DEA868B8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709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Learning Resources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66558" cy="489490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endParaRPr lang="en-US" sz="3600" dirty="0"/>
          </a:p>
          <a:p>
            <a:pPr marL="0" indent="0">
              <a:buNone/>
            </a:pP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60" y="2362200"/>
            <a:ext cx="1523540" cy="1846868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468BF453-F611-DCA0-9A3C-6D233E3E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864" y="2667571"/>
            <a:ext cx="46761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dirty="0">
                <a:solidFill>
                  <a:srgbClr val="863623"/>
                </a:solidFill>
                <a:latin typeface="Times New Roman"/>
                <a:cs typeface="Times New Roman"/>
              </a:rPr>
              <a:t>THANK</a:t>
            </a:r>
            <a:r>
              <a:rPr sz="6000" b="1" spc="-26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6000" b="1" spc="-25" dirty="0">
                <a:solidFill>
                  <a:srgbClr val="863623"/>
                </a:solidFill>
                <a:latin typeface="Times New Roman"/>
                <a:cs typeface="Times New Roman"/>
              </a:rPr>
              <a:t>YOU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600075"/>
            <a:ext cx="7448550" cy="4438650"/>
            <a:chOff x="666750" y="600075"/>
            <a:chExt cx="7448550" cy="443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619125"/>
              <a:ext cx="7410450" cy="44005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6275" y="609600"/>
              <a:ext cx="7429500" cy="4419600"/>
            </a:xfrm>
            <a:custGeom>
              <a:avLst/>
              <a:gdLst/>
              <a:ahLst/>
              <a:cxnLst/>
              <a:rect l="l" t="t" r="r" b="b"/>
              <a:pathLst>
                <a:path w="7429500" h="4419600">
                  <a:moveTo>
                    <a:pt x="0" y="4419600"/>
                  </a:moveTo>
                  <a:lnTo>
                    <a:pt x="7429500" y="4419600"/>
                  </a:lnTo>
                  <a:lnTo>
                    <a:pt x="74295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8475" y="5364797"/>
            <a:ext cx="783907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25740" algn="l"/>
              </a:tabLst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rof</a:t>
            </a:r>
            <a:r>
              <a:rPr sz="5400" u="sng" spc="-114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Umar’s</a:t>
            </a:r>
            <a:r>
              <a:rPr sz="5400" u="sng" spc="-5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LGIS</a:t>
            </a:r>
            <a:r>
              <a:rPr sz="5400" u="sng" spc="-8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Model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6" name="Picture 5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7CAA2868-F42F-A437-B0F7-2ACF1AFD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709930"/>
            <a:ext cx="7766050" cy="492443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1190" y="1524000"/>
            <a:ext cx="7293610" cy="4191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97358C78-0AA0-0FA6-F389-2AC9D8E1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5288597"/>
            <a:ext cx="75692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55865" algn="l"/>
              </a:tabLst>
            </a:pPr>
            <a:r>
              <a:rPr sz="5400" u="sng" spc="-38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Learning</a:t>
            </a:r>
            <a:r>
              <a:rPr sz="5400" u="sng" spc="-6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Objectives: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725" y="1272031"/>
            <a:ext cx="7715250" cy="344995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850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  <a:tab pos="2510155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Enlist</a:t>
            </a:r>
            <a:r>
              <a:rPr sz="2750" spc="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different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sign</a:t>
            </a:r>
            <a:r>
              <a:rPr sz="2750" spc="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75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symptoms</a:t>
            </a:r>
            <a:r>
              <a:rPr sz="2750" spc="2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endParaRPr sz="2750">
              <a:latin typeface="Times New Roman"/>
              <a:cs typeface="Times New Roman"/>
            </a:endParaRPr>
          </a:p>
          <a:p>
            <a:pPr marL="288925" marR="5715" indent="-276860">
              <a:lnSpc>
                <a:spcPct val="102400"/>
              </a:lnSpc>
              <a:spcBef>
                <a:spcPts val="67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Briefly</a:t>
            </a:r>
            <a:r>
              <a:rPr sz="2750" spc="1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describe</a:t>
            </a:r>
            <a:r>
              <a:rPr sz="275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750" spc="2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diagnostic</a:t>
            </a:r>
            <a:r>
              <a:rPr sz="2750" spc="2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criteria</a:t>
            </a:r>
            <a:r>
              <a:rPr sz="275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1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both</a:t>
            </a:r>
            <a:r>
              <a:rPr sz="275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7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living</a:t>
            </a:r>
            <a:r>
              <a:rPr sz="2750" spc="2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75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dead.</a:t>
            </a:r>
            <a:endParaRPr sz="27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680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State</a:t>
            </a:r>
            <a:r>
              <a:rPr sz="27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75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reasons</a:t>
            </a:r>
            <a:r>
              <a:rPr sz="27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failure</a:t>
            </a:r>
            <a:r>
              <a:rPr sz="2750" spc="2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-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detect</a:t>
            </a:r>
            <a:r>
              <a:rPr sz="275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</a:t>
            </a:r>
            <a:endParaRPr sz="2750">
              <a:latin typeface="Times New Roman"/>
              <a:cs typeface="Times New Roman"/>
            </a:endParaRPr>
          </a:p>
          <a:p>
            <a:pPr marL="288925" marR="5080" indent="-276860">
              <a:lnSpc>
                <a:spcPct val="102400"/>
              </a:lnSpc>
              <a:spcBef>
                <a:spcPts val="67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  <a:tab pos="1509395" algn="l"/>
                <a:tab pos="2138680" algn="l"/>
                <a:tab pos="2767965" algn="l"/>
                <a:tab pos="3425825" algn="l"/>
                <a:tab pos="5055870" algn="l"/>
                <a:tab pos="5408930" algn="l"/>
                <a:tab pos="5570855" algn="l"/>
                <a:tab pos="7192009" algn="l"/>
              </a:tabLst>
            </a:pP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Briefly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explain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the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procedure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collection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and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preservation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of</a:t>
            </a:r>
            <a:r>
              <a:rPr sz="2750" spc="-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viscera</a:t>
            </a:r>
            <a:r>
              <a:rPr sz="275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 suspicion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of</a:t>
            </a:r>
            <a:r>
              <a:rPr sz="27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poisoning</a:t>
            </a:r>
            <a:endParaRPr sz="27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755"/>
              </a:spcBef>
              <a:buClr>
                <a:srgbClr val="863623"/>
              </a:buClr>
              <a:buFont typeface="Arial MT"/>
              <a:buChar char="•"/>
              <a:tabLst>
                <a:tab pos="288925" algn="l"/>
                <a:tab pos="300609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Define</a:t>
            </a:r>
            <a:r>
              <a:rPr sz="2750" spc="1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an</a:t>
            </a:r>
            <a:r>
              <a:rPr sz="2750" spc="-3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antidote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and</a:t>
            </a:r>
            <a:r>
              <a:rPr sz="275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Classify</a:t>
            </a:r>
            <a:r>
              <a:rPr sz="275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antidotes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008E8F97-A728-E9A7-174A-9F955BDC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80900"/>
              </a:lnSpc>
              <a:spcBef>
                <a:spcPts val="655"/>
              </a:spcBef>
            </a:pPr>
            <a:r>
              <a:rPr dirty="0"/>
              <a:t>There</a:t>
            </a:r>
            <a:r>
              <a:rPr spc="-5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no</a:t>
            </a:r>
            <a:r>
              <a:rPr spc="-35" dirty="0"/>
              <a:t> </a:t>
            </a:r>
            <a:r>
              <a:rPr dirty="0"/>
              <a:t>single</a:t>
            </a:r>
            <a:r>
              <a:rPr spc="80" dirty="0"/>
              <a:t> </a:t>
            </a:r>
            <a:r>
              <a:rPr dirty="0"/>
              <a:t>symptom</a:t>
            </a:r>
            <a:r>
              <a:rPr spc="9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no</a:t>
            </a:r>
            <a:r>
              <a:rPr spc="-35" dirty="0"/>
              <a:t> </a:t>
            </a:r>
            <a:r>
              <a:rPr dirty="0"/>
              <a:t>definite</a:t>
            </a:r>
            <a:r>
              <a:rPr spc="15" dirty="0"/>
              <a:t> </a:t>
            </a:r>
            <a:r>
              <a:rPr dirty="0"/>
              <a:t>group</a:t>
            </a:r>
            <a:r>
              <a:rPr spc="-35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0" dirty="0"/>
              <a:t>symptoms </a:t>
            </a:r>
            <a:r>
              <a:rPr dirty="0"/>
              <a:t>which</a:t>
            </a:r>
            <a:r>
              <a:rPr spc="-70" dirty="0"/>
              <a:t> </a:t>
            </a:r>
            <a:r>
              <a:rPr dirty="0"/>
              <a:t>are</a:t>
            </a:r>
            <a:r>
              <a:rPr spc="-135" dirty="0"/>
              <a:t> </a:t>
            </a:r>
            <a:r>
              <a:rPr dirty="0"/>
              <a:t>absolutely characteristic</a:t>
            </a:r>
            <a:r>
              <a:rPr spc="45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10" dirty="0"/>
              <a:t>poisoning.</a:t>
            </a:r>
            <a:r>
              <a:rPr spc="120" dirty="0"/>
              <a:t> </a:t>
            </a:r>
            <a:r>
              <a:rPr spc="-10" dirty="0"/>
              <a:t>Following </a:t>
            </a:r>
            <a:r>
              <a:rPr dirty="0"/>
              <a:t>points</a:t>
            </a:r>
            <a:r>
              <a:rPr spc="-120" dirty="0"/>
              <a:t> </a:t>
            </a:r>
            <a:r>
              <a:rPr dirty="0"/>
              <a:t>should</a:t>
            </a:r>
            <a:r>
              <a:rPr spc="45" dirty="0"/>
              <a:t> </a:t>
            </a:r>
            <a:r>
              <a:rPr dirty="0"/>
              <a:t>arouse</a:t>
            </a:r>
            <a:r>
              <a:rPr spc="45" dirty="0"/>
              <a:t> </a:t>
            </a:r>
            <a:r>
              <a:rPr spc="-10" dirty="0"/>
              <a:t>suspicion</a:t>
            </a:r>
            <a:r>
              <a:rPr spc="105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10" dirty="0"/>
              <a:t>poisoning: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indent="-275590">
              <a:lnSpc>
                <a:spcPts val="2715"/>
              </a:lnSpc>
              <a:spcBef>
                <a:spcPts val="100"/>
              </a:spcBef>
              <a:buClr>
                <a:srgbClr val="9E3611"/>
              </a:buClr>
              <a:buFont typeface="Wingdings"/>
              <a:buChar char=""/>
              <a:tabLst>
                <a:tab pos="288290" algn="l"/>
              </a:tabLst>
            </a:pPr>
            <a:r>
              <a:rPr dirty="0"/>
              <a:t>Symptoms</a:t>
            </a:r>
            <a:r>
              <a:rPr spc="140" dirty="0"/>
              <a:t> </a:t>
            </a:r>
            <a:r>
              <a:rPr dirty="0"/>
              <a:t>appear</a:t>
            </a:r>
            <a:r>
              <a:rPr spc="-70" dirty="0"/>
              <a:t> </a:t>
            </a:r>
            <a:r>
              <a:rPr spc="-10" dirty="0"/>
              <a:t>immediately</a:t>
            </a:r>
            <a:r>
              <a:rPr spc="105" dirty="0"/>
              <a:t> </a:t>
            </a:r>
            <a:r>
              <a:rPr dirty="0"/>
              <a:t>or</a:t>
            </a:r>
            <a:r>
              <a:rPr spc="-65" dirty="0"/>
              <a:t> </a:t>
            </a:r>
            <a:r>
              <a:rPr dirty="0"/>
              <a:t>within</a:t>
            </a:r>
            <a:r>
              <a:rPr spc="-20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short</a:t>
            </a:r>
            <a:r>
              <a:rPr spc="45" dirty="0"/>
              <a:t> </a:t>
            </a:r>
            <a:r>
              <a:rPr dirty="0"/>
              <a:t>period</a:t>
            </a:r>
            <a:r>
              <a:rPr spc="-85" dirty="0"/>
              <a:t> </a:t>
            </a:r>
            <a:r>
              <a:rPr spc="-10" dirty="0"/>
              <a:t>after</a:t>
            </a:r>
          </a:p>
          <a:p>
            <a:pPr marL="288925">
              <a:lnSpc>
                <a:spcPts val="2715"/>
              </a:lnSpc>
            </a:pPr>
            <a:r>
              <a:rPr dirty="0"/>
              <a:t>food</a:t>
            </a:r>
            <a:r>
              <a:rPr spc="40" dirty="0"/>
              <a:t> </a:t>
            </a:r>
            <a:r>
              <a:rPr dirty="0"/>
              <a:t>or</a:t>
            </a:r>
            <a:r>
              <a:rPr spc="-75" dirty="0"/>
              <a:t> </a:t>
            </a:r>
            <a:r>
              <a:rPr spc="-10" dirty="0"/>
              <a:t>drink.</a:t>
            </a:r>
          </a:p>
          <a:p>
            <a:pPr marL="288290" indent="-275590">
              <a:lnSpc>
                <a:spcPts val="2715"/>
              </a:lnSpc>
              <a:spcBef>
                <a:spcPts val="350"/>
              </a:spcBef>
              <a:buClr>
                <a:srgbClr val="9E3611"/>
              </a:buClr>
              <a:buFont typeface="Wingdings"/>
              <a:buChar char=""/>
              <a:tabLst>
                <a:tab pos="288290" algn="l"/>
              </a:tabLst>
            </a:pPr>
            <a:r>
              <a:rPr dirty="0"/>
              <a:t>Symptoms</a:t>
            </a:r>
            <a:r>
              <a:rPr spc="125" dirty="0"/>
              <a:t> </a:t>
            </a:r>
            <a:r>
              <a:rPr dirty="0"/>
              <a:t>are</a:t>
            </a:r>
            <a:r>
              <a:rPr spc="-110" dirty="0"/>
              <a:t> </a:t>
            </a:r>
            <a:r>
              <a:rPr dirty="0"/>
              <a:t>uniform</a:t>
            </a:r>
            <a:r>
              <a:rPr spc="35" dirty="0"/>
              <a:t> </a:t>
            </a:r>
            <a:r>
              <a:rPr dirty="0"/>
              <a:t>in</a:t>
            </a:r>
            <a:r>
              <a:rPr spc="-90" dirty="0"/>
              <a:t> </a:t>
            </a:r>
            <a:r>
              <a:rPr dirty="0"/>
              <a:t>character</a:t>
            </a:r>
            <a:r>
              <a:rPr spc="-2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increase</a:t>
            </a:r>
            <a:r>
              <a:rPr spc="15" dirty="0"/>
              <a:t> </a:t>
            </a:r>
            <a:r>
              <a:rPr dirty="0"/>
              <a:t>rapidly</a:t>
            </a:r>
            <a:r>
              <a:rPr spc="-100" dirty="0"/>
              <a:t> </a:t>
            </a:r>
            <a:r>
              <a:rPr spc="-25" dirty="0"/>
              <a:t>in</a:t>
            </a:r>
          </a:p>
          <a:p>
            <a:pPr marL="288925">
              <a:lnSpc>
                <a:spcPts val="2715"/>
              </a:lnSpc>
            </a:pPr>
            <a:r>
              <a:rPr spc="-10" dirty="0"/>
              <a:t>severity.</a:t>
            </a:r>
          </a:p>
          <a:p>
            <a:pPr marL="288925" marR="473709" indent="-276860">
              <a:lnSpc>
                <a:spcPct val="100400"/>
              </a:lnSpc>
              <a:spcBef>
                <a:spcPts val="565"/>
              </a:spcBef>
              <a:buFont typeface="Wingdings"/>
              <a:buChar char=""/>
              <a:tabLst>
                <a:tab pos="288925" algn="l"/>
                <a:tab pos="354965" algn="l"/>
              </a:tabLst>
            </a:pPr>
            <a:r>
              <a:rPr dirty="0">
                <a:solidFill>
                  <a:srgbClr val="9E3611"/>
                </a:solidFill>
              </a:rPr>
              <a:t>	</a:t>
            </a:r>
            <a:r>
              <a:rPr dirty="0"/>
              <a:t>When</a:t>
            </a:r>
            <a:r>
              <a:rPr spc="75" dirty="0"/>
              <a:t> </a:t>
            </a:r>
            <a:r>
              <a:rPr dirty="0"/>
              <a:t>several</a:t>
            </a:r>
            <a:r>
              <a:rPr spc="25" dirty="0"/>
              <a:t> </a:t>
            </a:r>
            <a:r>
              <a:rPr dirty="0"/>
              <a:t>persons</a:t>
            </a:r>
            <a:r>
              <a:rPr spc="50" dirty="0"/>
              <a:t> </a:t>
            </a:r>
            <a:r>
              <a:rPr dirty="0"/>
              <a:t>eat</a:t>
            </a:r>
            <a:r>
              <a:rPr spc="-100" dirty="0"/>
              <a:t> </a:t>
            </a:r>
            <a:r>
              <a:rPr dirty="0"/>
              <a:t>or</a:t>
            </a:r>
            <a:r>
              <a:rPr spc="-85" dirty="0"/>
              <a:t> </a:t>
            </a:r>
            <a:r>
              <a:rPr dirty="0"/>
              <a:t>drink</a:t>
            </a:r>
            <a:r>
              <a:rPr spc="-105" dirty="0"/>
              <a:t> </a:t>
            </a:r>
            <a:r>
              <a:rPr dirty="0"/>
              <a:t>from</a:t>
            </a:r>
            <a:r>
              <a:rPr spc="-3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same</a:t>
            </a:r>
            <a:r>
              <a:rPr spc="65" dirty="0"/>
              <a:t> </a:t>
            </a:r>
            <a:r>
              <a:rPr dirty="0"/>
              <a:t>source</a:t>
            </a:r>
            <a:r>
              <a:rPr spc="70" dirty="0"/>
              <a:t> </a:t>
            </a:r>
            <a:r>
              <a:rPr spc="-25" dirty="0"/>
              <a:t>of </a:t>
            </a:r>
            <a:r>
              <a:rPr dirty="0"/>
              <a:t>food</a:t>
            </a:r>
            <a:r>
              <a:rPr spc="-15" dirty="0"/>
              <a:t> </a:t>
            </a:r>
            <a:r>
              <a:rPr dirty="0"/>
              <a:t>or</a:t>
            </a:r>
            <a:r>
              <a:rPr spc="-130" dirty="0"/>
              <a:t> </a:t>
            </a:r>
            <a:r>
              <a:rPr dirty="0"/>
              <a:t>drink</a:t>
            </a:r>
            <a:r>
              <a:rPr spc="-15" dirty="0"/>
              <a:t> </a:t>
            </a:r>
            <a:r>
              <a:rPr dirty="0"/>
              <a:t>at</a:t>
            </a:r>
            <a:r>
              <a:rPr spc="-7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same</a:t>
            </a:r>
            <a:r>
              <a:rPr spc="100" dirty="0"/>
              <a:t> </a:t>
            </a:r>
            <a:r>
              <a:rPr dirty="0"/>
              <a:t>time,</a:t>
            </a:r>
            <a:r>
              <a:rPr spc="50" dirty="0"/>
              <a:t> </a:t>
            </a:r>
            <a:r>
              <a:rPr dirty="0"/>
              <a:t>all</a:t>
            </a:r>
            <a:r>
              <a:rPr spc="-75" dirty="0"/>
              <a:t> </a:t>
            </a:r>
            <a:r>
              <a:rPr spc="-20" dirty="0"/>
              <a:t>suffer</a:t>
            </a:r>
            <a:r>
              <a:rPr spc="200" dirty="0"/>
              <a:t> </a:t>
            </a:r>
            <a:r>
              <a:rPr dirty="0"/>
              <a:t>from</a:t>
            </a:r>
            <a:r>
              <a:rPr spc="-70" dirty="0"/>
              <a:t> </a:t>
            </a:r>
            <a:r>
              <a:rPr spc="-10" dirty="0"/>
              <a:t>similar symptoms</a:t>
            </a:r>
            <a:r>
              <a:rPr spc="114" dirty="0"/>
              <a:t> </a:t>
            </a:r>
            <a:r>
              <a:rPr dirty="0"/>
              <a:t>at</a:t>
            </a:r>
            <a:r>
              <a:rPr spc="-100" dirty="0"/>
              <a:t> </a:t>
            </a:r>
            <a:r>
              <a:rPr dirty="0"/>
              <a:t>or</a:t>
            </a:r>
            <a:r>
              <a:rPr spc="-80" dirty="0"/>
              <a:t> </a:t>
            </a:r>
            <a:r>
              <a:rPr dirty="0"/>
              <a:t>about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same</a:t>
            </a:r>
            <a:r>
              <a:rPr spc="135" dirty="0"/>
              <a:t> </a:t>
            </a:r>
            <a:r>
              <a:rPr spc="-10" dirty="0"/>
              <a:t>time.</a:t>
            </a:r>
          </a:p>
          <a:p>
            <a:pPr marL="288925" indent="-276225">
              <a:lnSpc>
                <a:spcPts val="2755"/>
              </a:lnSpc>
              <a:spcBef>
                <a:spcPts val="270"/>
              </a:spcBef>
              <a:buClr>
                <a:srgbClr val="9E3611"/>
              </a:buClr>
              <a:buFont typeface="Wingdings"/>
              <a:buChar char=""/>
              <a:tabLst>
                <a:tab pos="288925" algn="l"/>
              </a:tabLst>
            </a:pPr>
            <a:r>
              <a:rPr dirty="0"/>
              <a:t>Discovery</a:t>
            </a:r>
            <a:r>
              <a:rPr spc="6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poison</a:t>
            </a:r>
            <a:r>
              <a:rPr spc="-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food</a:t>
            </a:r>
            <a:r>
              <a:rPr spc="-10" dirty="0"/>
              <a:t> </a:t>
            </a:r>
            <a:r>
              <a:rPr dirty="0"/>
              <a:t>taken,</a:t>
            </a:r>
            <a:r>
              <a:rPr spc="-10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vomitus</a:t>
            </a:r>
            <a:r>
              <a:rPr spc="165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dirty="0"/>
              <a:t>in</a:t>
            </a:r>
            <a:r>
              <a:rPr spc="-135" dirty="0"/>
              <a:t> </a:t>
            </a:r>
            <a:r>
              <a:rPr spc="-25" dirty="0"/>
              <a:t>the</a:t>
            </a:r>
          </a:p>
          <a:p>
            <a:pPr marL="288925">
              <a:lnSpc>
                <a:spcPts val="2755"/>
              </a:lnSpc>
            </a:pPr>
            <a:r>
              <a:rPr dirty="0"/>
              <a:t>excreta</a:t>
            </a:r>
            <a:r>
              <a:rPr spc="1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strong</a:t>
            </a:r>
            <a:r>
              <a:rPr spc="85" dirty="0"/>
              <a:t> </a:t>
            </a:r>
            <a:r>
              <a:rPr dirty="0"/>
              <a:t>proof</a:t>
            </a:r>
            <a:r>
              <a:rPr spc="-2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10" dirty="0"/>
              <a:t>poisoning.</a:t>
            </a:r>
          </a:p>
          <a:p>
            <a:pPr marL="165100">
              <a:lnSpc>
                <a:spcPct val="100000"/>
              </a:lnSpc>
              <a:spcBef>
                <a:spcPts val="1600"/>
              </a:spcBef>
            </a:pPr>
            <a:r>
              <a:rPr sz="4800" dirty="0">
                <a:solidFill>
                  <a:srgbClr val="000000"/>
                </a:solidFill>
                <a:latin typeface="Impact"/>
                <a:cs typeface="Impact"/>
              </a:rPr>
              <a:t>Diagnosis</a:t>
            </a:r>
            <a:r>
              <a:rPr sz="4800" spc="7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000000"/>
                </a:solidFill>
                <a:latin typeface="Impact"/>
                <a:cs typeface="Impact"/>
              </a:rPr>
              <a:t>of</a:t>
            </a:r>
            <a:r>
              <a:rPr sz="4800" spc="-16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000000"/>
                </a:solidFill>
                <a:latin typeface="Impact"/>
                <a:cs typeface="Impact"/>
              </a:rPr>
              <a:t>Poisoning in</a:t>
            </a:r>
            <a:r>
              <a:rPr sz="4800" spc="-1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4800" spc="-10" dirty="0">
                <a:solidFill>
                  <a:srgbClr val="000000"/>
                </a:solidFill>
                <a:latin typeface="Impact"/>
                <a:cs typeface="Impact"/>
              </a:rPr>
              <a:t>Living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857" y="710628"/>
            <a:ext cx="8282305" cy="54317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13384" marR="2072639" indent="-400685">
              <a:lnSpc>
                <a:spcPct val="102400"/>
              </a:lnSpc>
              <a:spcBef>
                <a:spcPts val="45"/>
              </a:spcBef>
              <a:buClr>
                <a:srgbClr val="863623"/>
              </a:buClr>
              <a:buFont typeface="Arial MT"/>
              <a:buChar char="•"/>
              <a:tabLst>
                <a:tab pos="413384" algn="l"/>
                <a:tab pos="187198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Sudden</a:t>
            </a:r>
            <a:r>
              <a:rPr sz="27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onset</a:t>
            </a:r>
            <a:r>
              <a:rPr sz="27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abdominal</a:t>
            </a:r>
            <a:r>
              <a:rPr sz="2750" spc="17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pain,</a:t>
            </a:r>
            <a:r>
              <a:rPr sz="275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nausea, vomiting,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diarrhea</a:t>
            </a:r>
            <a:r>
              <a:rPr sz="2750" spc="2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750" spc="-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collapse.</a:t>
            </a:r>
            <a:endParaRPr sz="2750">
              <a:latin typeface="Times New Roman"/>
              <a:cs typeface="Times New Roman"/>
            </a:endParaRPr>
          </a:p>
          <a:p>
            <a:pPr marL="413384" marR="2192655" indent="-400685">
              <a:lnSpc>
                <a:spcPct val="100000"/>
              </a:lnSpc>
              <a:spcBef>
                <a:spcPts val="760"/>
              </a:spcBef>
              <a:buChar char="•"/>
              <a:tabLst>
                <a:tab pos="413384" algn="l"/>
                <a:tab pos="498475" algn="l"/>
              </a:tabLst>
            </a:pPr>
            <a:r>
              <a:rPr sz="2750" dirty="0">
                <a:solidFill>
                  <a:srgbClr val="9E3611"/>
                </a:solidFill>
                <a:latin typeface="Arial MT"/>
                <a:cs typeface="Arial MT"/>
              </a:rPr>
              <a:t>	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Sudden</a:t>
            </a:r>
            <a:r>
              <a:rPr sz="27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onset</a:t>
            </a:r>
            <a:r>
              <a:rPr sz="275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coma</a:t>
            </a:r>
            <a:r>
              <a:rPr sz="27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750" spc="114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constriction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pupils.</a:t>
            </a:r>
            <a:endParaRPr sz="2750">
              <a:latin typeface="Times New Roman"/>
              <a:cs typeface="Times New Roman"/>
            </a:endParaRPr>
          </a:p>
          <a:p>
            <a:pPr marL="413384" marR="3249295" indent="-400685">
              <a:lnSpc>
                <a:spcPct val="102499"/>
              </a:lnSpc>
              <a:spcBef>
                <a:spcPts val="675"/>
              </a:spcBef>
              <a:buClr>
                <a:srgbClr val="9E3611"/>
              </a:buClr>
              <a:buFont typeface="Arial MT"/>
              <a:buChar char="•"/>
              <a:tabLst>
                <a:tab pos="413384" algn="l"/>
                <a:tab pos="2316480" algn="l"/>
              </a:tabLst>
            </a:pP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Unexplained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coma,</a:t>
            </a:r>
            <a:r>
              <a:rPr sz="2750" spc="-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especially</a:t>
            </a:r>
            <a:r>
              <a:rPr sz="27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in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children.</a:t>
            </a:r>
            <a:endParaRPr sz="2750">
              <a:latin typeface="Times New Roman"/>
              <a:cs typeface="Times New Roman"/>
            </a:endParaRPr>
          </a:p>
          <a:p>
            <a:pPr marL="413384" marR="2915285" indent="-400685">
              <a:lnSpc>
                <a:spcPct val="102499"/>
              </a:lnSpc>
              <a:spcBef>
                <a:spcPts val="670"/>
              </a:spcBef>
              <a:buClr>
                <a:srgbClr val="9E3611"/>
              </a:buClr>
              <a:buFont typeface="Arial MT"/>
              <a:buChar char="•"/>
              <a:tabLst>
                <a:tab pos="413384" algn="l"/>
                <a:tab pos="2002789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Coma in</a:t>
            </a:r>
            <a:r>
              <a:rPr sz="2750" spc="1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an</a:t>
            </a:r>
            <a:r>
              <a:rPr sz="275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adult,</a:t>
            </a:r>
            <a:r>
              <a:rPr sz="2750" spc="16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known</a:t>
            </a:r>
            <a:r>
              <a:rPr sz="275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have</a:t>
            </a:r>
            <a:r>
              <a:rPr sz="2750" spc="-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50" dirty="0">
                <a:solidFill>
                  <a:srgbClr val="885D1D"/>
                </a:solidFill>
                <a:latin typeface="Times New Roman"/>
                <a:cs typeface="Times New Roman"/>
              </a:rPr>
              <a:t>a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depressive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illness.</a:t>
            </a:r>
            <a:endParaRPr sz="2750">
              <a:latin typeface="Times New Roman"/>
              <a:cs typeface="Times New Roman"/>
            </a:endParaRPr>
          </a:p>
          <a:p>
            <a:pPr marL="413384" marR="2296160" indent="-400685">
              <a:lnSpc>
                <a:spcPct val="102400"/>
              </a:lnSpc>
              <a:spcBef>
                <a:spcPts val="600"/>
              </a:spcBef>
              <a:buClr>
                <a:srgbClr val="9E3611"/>
              </a:buClr>
              <a:buFont typeface="Arial MT"/>
              <a:buChar char="•"/>
              <a:tabLst>
                <a:tab pos="413384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Rapid</a:t>
            </a:r>
            <a:r>
              <a:rPr sz="2750" spc="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onset</a:t>
            </a:r>
            <a:r>
              <a:rPr sz="2750" spc="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4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750" spc="-4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peripheral</a:t>
            </a:r>
            <a:r>
              <a:rPr sz="2750" spc="1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neuropathy,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such</a:t>
            </a:r>
            <a:r>
              <a:rPr sz="27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as</a:t>
            </a:r>
            <a:r>
              <a:rPr sz="27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40" dirty="0">
                <a:solidFill>
                  <a:srgbClr val="885D1D"/>
                </a:solidFill>
                <a:latin typeface="Times New Roman"/>
                <a:cs typeface="Times New Roman"/>
              </a:rPr>
              <a:t>wrist-</a:t>
            </a:r>
            <a:r>
              <a:rPr sz="2750" spc="-20" dirty="0">
                <a:solidFill>
                  <a:srgbClr val="885D1D"/>
                </a:solidFill>
                <a:latin typeface="Times New Roman"/>
                <a:cs typeface="Times New Roman"/>
              </a:rPr>
              <a:t>drop.</a:t>
            </a:r>
            <a:endParaRPr sz="27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985"/>
              </a:spcBef>
            </a:pPr>
            <a:r>
              <a:rPr sz="4400" dirty="0">
                <a:latin typeface="Impact"/>
                <a:cs typeface="Impact"/>
              </a:rPr>
              <a:t>Symptoms</a:t>
            </a:r>
            <a:r>
              <a:rPr sz="4400" spc="-140" dirty="0">
                <a:latin typeface="Impact"/>
                <a:cs typeface="Impact"/>
              </a:rPr>
              <a:t> </a:t>
            </a:r>
            <a:r>
              <a:rPr sz="4400" dirty="0">
                <a:latin typeface="Impact"/>
                <a:cs typeface="Impact"/>
              </a:rPr>
              <a:t>Suggestive</a:t>
            </a:r>
            <a:r>
              <a:rPr sz="4400" spc="-155" dirty="0">
                <a:latin typeface="Impact"/>
                <a:cs typeface="Impact"/>
              </a:rPr>
              <a:t> </a:t>
            </a:r>
            <a:r>
              <a:rPr sz="4400" dirty="0">
                <a:latin typeface="Impact"/>
                <a:cs typeface="Impact"/>
              </a:rPr>
              <a:t>of</a:t>
            </a:r>
            <a:r>
              <a:rPr sz="4400" spc="-80" dirty="0">
                <a:latin typeface="Impact"/>
                <a:cs typeface="Impact"/>
              </a:rPr>
              <a:t> </a:t>
            </a:r>
            <a:r>
              <a:rPr sz="4400" spc="-10" dirty="0">
                <a:latin typeface="Impact"/>
                <a:cs typeface="Impact"/>
              </a:rPr>
              <a:t>Poisoning</a:t>
            </a:r>
            <a:endParaRPr sz="4400"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8425" y="3867150"/>
            <a:ext cx="2224151" cy="16717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050" y="1209547"/>
            <a:ext cx="2328926" cy="2024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575" y="557530"/>
            <a:ext cx="7465695" cy="55105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12750" marR="1779905" indent="-400685">
              <a:lnSpc>
                <a:spcPct val="102400"/>
              </a:lnSpc>
              <a:spcBef>
                <a:spcPts val="50"/>
              </a:spcBef>
              <a:buClr>
                <a:srgbClr val="863623"/>
              </a:buClr>
              <a:buFont typeface="Arial MT"/>
              <a:buChar char="•"/>
              <a:tabLst>
                <a:tab pos="412750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Rapid</a:t>
            </a:r>
            <a:r>
              <a:rPr sz="275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onset</a:t>
            </a:r>
            <a:r>
              <a:rPr sz="27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neurological</a:t>
            </a:r>
            <a:r>
              <a:rPr sz="2750" spc="20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or</a:t>
            </a:r>
            <a:r>
              <a:rPr sz="27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GIT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illness</a:t>
            </a:r>
            <a:r>
              <a:rPr sz="2750" spc="22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in</a:t>
            </a:r>
            <a:r>
              <a:rPr sz="2750" spc="8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persons</a:t>
            </a:r>
            <a:r>
              <a:rPr sz="2750" spc="9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known</a:t>
            </a:r>
            <a:r>
              <a:rPr sz="2750" spc="1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-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885D1D"/>
                </a:solidFill>
                <a:latin typeface="Times New Roman"/>
                <a:cs typeface="Times New Roman"/>
              </a:rPr>
              <a:t>be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occupationally</a:t>
            </a:r>
            <a:r>
              <a:rPr sz="2750" spc="22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exposed</a:t>
            </a:r>
            <a:r>
              <a:rPr sz="2750" spc="15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to</a:t>
            </a:r>
            <a:r>
              <a:rPr sz="2750" spc="-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chemicals.</a:t>
            </a:r>
            <a:endParaRPr sz="2750">
              <a:latin typeface="Times New Roman"/>
              <a:cs typeface="Times New Roman"/>
            </a:endParaRPr>
          </a:p>
          <a:p>
            <a:pPr marL="498475" indent="-485775">
              <a:lnSpc>
                <a:spcPct val="100000"/>
              </a:lnSpc>
              <a:spcBef>
                <a:spcPts val="680"/>
              </a:spcBef>
              <a:buClr>
                <a:srgbClr val="9E3611"/>
              </a:buClr>
              <a:buFont typeface="Arial MT"/>
              <a:buChar char="•"/>
              <a:tabLst>
                <a:tab pos="498475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Sudden</a:t>
            </a:r>
            <a:r>
              <a:rPr sz="275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onset</a:t>
            </a:r>
            <a:r>
              <a:rPr sz="2750" spc="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</a:t>
            </a:r>
            <a:r>
              <a:rPr sz="2750" spc="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convulsions.</a:t>
            </a:r>
            <a:endParaRPr sz="2750">
              <a:latin typeface="Times New Roman"/>
              <a:cs typeface="Times New Roman"/>
            </a:endParaRPr>
          </a:p>
          <a:p>
            <a:pPr marL="498475" indent="-485775">
              <a:lnSpc>
                <a:spcPct val="100000"/>
              </a:lnSpc>
              <a:spcBef>
                <a:spcPts val="755"/>
              </a:spcBef>
              <a:buClr>
                <a:srgbClr val="9E3611"/>
              </a:buClr>
              <a:buFont typeface="Arial MT"/>
              <a:buChar char="•"/>
              <a:tabLst>
                <a:tab pos="498475" algn="l"/>
                <a:tab pos="1871345" algn="l"/>
                <a:tab pos="3656329" algn="l"/>
              </a:tabLst>
            </a:pP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Delirium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with</a:t>
            </a:r>
            <a:r>
              <a:rPr sz="2750" spc="1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dilated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pupils.</a:t>
            </a:r>
            <a:endParaRPr sz="2750">
              <a:latin typeface="Times New Roman"/>
              <a:cs typeface="Times New Roman"/>
            </a:endParaRPr>
          </a:p>
          <a:p>
            <a:pPr marL="412750" marR="1957705" indent="-400685">
              <a:lnSpc>
                <a:spcPct val="102400"/>
              </a:lnSpc>
              <a:spcBef>
                <a:spcPts val="675"/>
              </a:spcBef>
              <a:buClr>
                <a:srgbClr val="9E3611"/>
              </a:buClr>
              <a:buFont typeface="Arial MT"/>
              <a:buChar char="•"/>
              <a:tabLst>
                <a:tab pos="412750" algn="l"/>
                <a:tab pos="1871980" algn="l"/>
              </a:tabLst>
            </a:pP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Paralysis,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especially</a:t>
            </a:r>
            <a:r>
              <a:rPr sz="2750" spc="18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of lower</a:t>
            </a:r>
            <a:r>
              <a:rPr sz="2750" spc="7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motor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neuron</a:t>
            </a:r>
            <a:r>
              <a:rPr sz="2750" spc="10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885D1D"/>
                </a:solidFill>
                <a:latin typeface="Times New Roman"/>
                <a:cs typeface="Times New Roman"/>
              </a:rPr>
              <a:t>type.</a:t>
            </a:r>
            <a:endParaRPr sz="2750">
              <a:latin typeface="Times New Roman"/>
              <a:cs typeface="Times New Roman"/>
            </a:endParaRPr>
          </a:p>
          <a:p>
            <a:pPr marL="498475" indent="-485775">
              <a:lnSpc>
                <a:spcPct val="100000"/>
              </a:lnSpc>
              <a:spcBef>
                <a:spcPts val="685"/>
              </a:spcBef>
              <a:buClr>
                <a:srgbClr val="9E3611"/>
              </a:buClr>
              <a:buFont typeface="Arial MT"/>
              <a:buChar char="•"/>
              <a:tabLst>
                <a:tab pos="498475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Jaundice</a:t>
            </a:r>
            <a:r>
              <a:rPr sz="2750" spc="21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and</a:t>
            </a:r>
            <a:r>
              <a:rPr sz="2750" spc="5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35" dirty="0">
                <a:solidFill>
                  <a:srgbClr val="885D1D"/>
                </a:solidFill>
                <a:latin typeface="Times New Roman"/>
                <a:cs typeface="Times New Roman"/>
              </a:rPr>
              <a:t>hepato-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cellular</a:t>
            </a:r>
            <a:r>
              <a:rPr sz="2750" spc="3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failure.</a:t>
            </a:r>
            <a:endParaRPr sz="2750">
              <a:latin typeface="Times New Roman"/>
              <a:cs typeface="Times New Roman"/>
            </a:endParaRPr>
          </a:p>
          <a:p>
            <a:pPr marL="498475" indent="-485775">
              <a:lnSpc>
                <a:spcPct val="100000"/>
              </a:lnSpc>
              <a:spcBef>
                <a:spcPts val="750"/>
              </a:spcBef>
              <a:buClr>
                <a:srgbClr val="9E3611"/>
              </a:buClr>
              <a:buFont typeface="Arial MT"/>
              <a:buChar char="•"/>
              <a:tabLst>
                <a:tab pos="498475" algn="l"/>
                <a:tab pos="4151629" algn="l"/>
              </a:tabLst>
            </a:pP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Oliguria</a:t>
            </a:r>
            <a:r>
              <a:rPr sz="2750" spc="190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with</a:t>
            </a:r>
            <a:r>
              <a:rPr sz="2750" spc="6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proteinuria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and</a:t>
            </a:r>
            <a:r>
              <a:rPr sz="2750" spc="35" dirty="0">
                <a:solidFill>
                  <a:srgbClr val="885D1D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hematuria.</a:t>
            </a:r>
            <a:endParaRPr sz="2750">
              <a:latin typeface="Times New Roman"/>
              <a:cs typeface="Times New Roman"/>
            </a:endParaRPr>
          </a:p>
          <a:p>
            <a:pPr marL="498475" indent="-485775">
              <a:lnSpc>
                <a:spcPct val="100000"/>
              </a:lnSpc>
              <a:spcBef>
                <a:spcPts val="760"/>
              </a:spcBef>
              <a:buClr>
                <a:srgbClr val="9E3611"/>
              </a:buClr>
              <a:buFont typeface="Arial MT"/>
              <a:buChar char="•"/>
              <a:tabLst>
                <a:tab pos="498475" algn="l"/>
                <a:tab pos="1978025" algn="l"/>
              </a:tabLst>
            </a:pP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Persistent</a:t>
            </a:r>
            <a:r>
              <a:rPr sz="2750" dirty="0">
                <a:solidFill>
                  <a:srgbClr val="885D1D"/>
                </a:solidFill>
                <a:latin typeface="Times New Roman"/>
                <a:cs typeface="Times New Roman"/>
              </a:rPr>
              <a:t>	</a:t>
            </a:r>
            <a:r>
              <a:rPr sz="2750" spc="-10" dirty="0">
                <a:solidFill>
                  <a:srgbClr val="885D1D"/>
                </a:solidFill>
                <a:latin typeface="Times New Roman"/>
                <a:cs typeface="Times New Roman"/>
              </a:rPr>
              <a:t>cyanosis</a:t>
            </a:r>
            <a:endParaRPr sz="2750">
              <a:latin typeface="Times New Roman"/>
              <a:cs typeface="Times New Roman"/>
            </a:endParaRPr>
          </a:p>
          <a:p>
            <a:pPr marL="155575">
              <a:lnSpc>
                <a:spcPct val="100000"/>
              </a:lnSpc>
              <a:spcBef>
                <a:spcPts val="785"/>
              </a:spcBef>
            </a:pPr>
            <a:r>
              <a:rPr sz="3950" dirty="0">
                <a:latin typeface="Impact"/>
                <a:cs typeface="Impact"/>
              </a:rPr>
              <a:t>Symptoms</a:t>
            </a:r>
            <a:r>
              <a:rPr sz="3950" spc="2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Suggestive</a:t>
            </a:r>
            <a:r>
              <a:rPr sz="3950" spc="27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of</a:t>
            </a:r>
            <a:r>
              <a:rPr sz="3950" spc="-5" dirty="0">
                <a:latin typeface="Impact"/>
                <a:cs typeface="Impact"/>
              </a:rPr>
              <a:t> </a:t>
            </a:r>
            <a:r>
              <a:rPr sz="3950" spc="-10" dirty="0">
                <a:latin typeface="Impact"/>
                <a:cs typeface="Impact"/>
              </a:rPr>
              <a:t>Poisoning</a:t>
            </a:r>
            <a:endParaRPr sz="395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34150" y="352297"/>
            <a:ext cx="2176780" cy="4910455"/>
            <a:chOff x="6534150" y="352297"/>
            <a:chExt cx="2176780" cy="4910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4150" y="352297"/>
              <a:ext cx="2176526" cy="27004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8925" y="2962274"/>
              <a:ext cx="2071751" cy="230035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7467600" y="0"/>
            <a:ext cx="1676400" cy="248157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3145</Words>
  <Application>Microsoft Office PowerPoint</Application>
  <PresentationFormat>On-screen Show (4:3)</PresentationFormat>
  <Paragraphs>297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MT</vt:lpstr>
      <vt:lpstr>Bell MT</vt:lpstr>
      <vt:lpstr>Cambria</vt:lpstr>
      <vt:lpstr>Impact</vt:lpstr>
      <vt:lpstr>Times New Roman</vt:lpstr>
      <vt:lpstr>Wingdings</vt:lpstr>
      <vt:lpstr>Office Theme</vt:lpstr>
      <vt:lpstr> GENERAL TOXICOLOGY-II</vt:lpstr>
      <vt:lpstr>PowerPoint Presentation</vt:lpstr>
      <vt:lpstr>PowerPoint Presentation</vt:lpstr>
      <vt:lpstr>PowerPoint Presentation</vt:lpstr>
      <vt:lpstr>SEQUENCE OF LGIS</vt:lpstr>
      <vt:lpstr>PowerPoint Presentation</vt:lpstr>
      <vt:lpstr>There is no single symptom and no definite group of symptoms which are absolutely characteristic of poisoning. Following points should arouse suspicion of poisoning: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name, address, hospital number and the date of collection.</vt:lpstr>
      <vt:lpstr>PowerPoint Presentation</vt:lpstr>
      <vt:lpstr>PowerPoint Presentation</vt:lpstr>
      <vt:lpstr>PowerPoint Presentation</vt:lpstr>
      <vt:lpstr>PowerPoint Presentation</vt:lpstr>
      <vt:lpstr>Viscera should be preserved in cases of: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Access Digital Library</vt:lpstr>
      <vt:lpstr>Learning Resources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GENERAL TOXICOLOGY-II</dc:title>
  <cp:lastModifiedBy>54</cp:lastModifiedBy>
  <cp:revision>7</cp:revision>
  <dcterms:created xsi:type="dcterms:W3CDTF">2025-02-10T06:59:11Z</dcterms:created>
  <dcterms:modified xsi:type="dcterms:W3CDTF">2025-02-25T10:09:23Z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2024-04-24T00:00:00Z</vt:filetime>
  </property>
  <property fmtid="{D5CDD505-2E9C-101B-9397-08002B2CF9AE}" pid="3" name="LastSaved">
    <vt:filetime>2025-02-10T00:00:00Z</vt:filetime>
  </property>
</Properties>
</file>