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4"/>
  </p:notesMasterIdLst>
  <p:sldIdLst>
    <p:sldId id="276" r:id="rId2"/>
    <p:sldId id="277" r:id="rId3"/>
    <p:sldId id="317" r:id="rId4"/>
    <p:sldId id="318" r:id="rId5"/>
    <p:sldId id="283" r:id="rId6"/>
    <p:sldId id="281" r:id="rId7"/>
    <p:sldId id="262" r:id="rId8"/>
    <p:sldId id="263" r:id="rId9"/>
    <p:sldId id="264" r:id="rId10"/>
    <p:sldId id="332" r:id="rId11"/>
    <p:sldId id="333" r:id="rId12"/>
    <p:sldId id="315" r:id="rId13"/>
    <p:sldId id="266" r:id="rId14"/>
    <p:sldId id="265" r:id="rId15"/>
    <p:sldId id="313" r:id="rId16"/>
    <p:sldId id="316" r:id="rId17"/>
    <p:sldId id="267" r:id="rId18"/>
    <p:sldId id="268" r:id="rId19"/>
    <p:sldId id="269" r:id="rId20"/>
    <p:sldId id="273" r:id="rId21"/>
    <p:sldId id="274" r:id="rId22"/>
    <p:sldId id="282" r:id="rId23"/>
    <p:sldId id="330" r:id="rId24"/>
    <p:sldId id="284" r:id="rId25"/>
    <p:sldId id="285" r:id="rId26"/>
    <p:sldId id="331" r:id="rId27"/>
    <p:sldId id="286" r:id="rId28"/>
    <p:sldId id="287" r:id="rId29"/>
    <p:sldId id="288" r:id="rId30"/>
    <p:sldId id="289" r:id="rId31"/>
    <p:sldId id="290" r:id="rId32"/>
    <p:sldId id="314" r:id="rId33"/>
    <p:sldId id="291" r:id="rId34"/>
    <p:sldId id="292" r:id="rId35"/>
    <p:sldId id="293" r:id="rId36"/>
    <p:sldId id="294" r:id="rId37"/>
    <p:sldId id="295" r:id="rId38"/>
    <p:sldId id="329" r:id="rId39"/>
    <p:sldId id="328" r:id="rId40"/>
    <p:sldId id="296" r:id="rId41"/>
    <p:sldId id="297" r:id="rId42"/>
    <p:sldId id="298" r:id="rId43"/>
    <p:sldId id="299" r:id="rId44"/>
    <p:sldId id="300" r:id="rId45"/>
    <p:sldId id="334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25" r:id="rId55"/>
    <p:sldId id="310" r:id="rId56"/>
    <p:sldId id="322" r:id="rId57"/>
    <p:sldId id="323" r:id="rId58"/>
    <p:sldId id="324" r:id="rId59"/>
    <p:sldId id="320" r:id="rId60"/>
    <p:sldId id="321" r:id="rId61"/>
    <p:sldId id="311" r:id="rId62"/>
    <p:sldId id="31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7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17C9D-44E7-4436-8183-1508E646787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47EDB-99C4-48FC-BA9B-ED365C13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9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4F66-4778-45D4-AF10-4F2EF4B9E2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altLang="en-US" dirty="0"/>
          </a:p>
          <a:p>
            <a:pPr defTabSz="91440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32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5702C5-40F1-41F2-9DED-F30F25C9ACA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1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C913D9-13C2-4693-B451-6C3D250ABE53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7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24F66-4778-45D4-AF10-4F2EF4B9E22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4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4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8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0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3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8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87F7-AE68-404C-8F60-4B20B4AAD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41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3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2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E78C91-3B7A-435F-ADA0-9D5A861804A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1FD8-E5EA-4F64-905C-675CAF33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535-021-01769-0" TargetMode="External"/><Relationship Id="rId2" Type="http://schemas.openxmlformats.org/officeDocument/2006/relationships/hyperlink" Target="https://journals.lww.com/ajg/toc/2022/01000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909"/>
            <a:ext cx="12192000" cy="5652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0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0207"/>
            <a:ext cx="12191999" cy="56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0542"/>
            <a:ext cx="12192000" cy="57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1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167" y="228600"/>
            <a:ext cx="3737214" cy="67596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chemeClr val="hlink"/>
                </a:solidFill>
              </a:rPr>
              <a:t> </a:t>
            </a:r>
            <a:r>
              <a:rPr lang="en-US" altLang="en-US" sz="2800" dirty="0">
                <a:solidFill>
                  <a:schemeClr val="hlink"/>
                </a:solidFill>
              </a:rPr>
              <a:t>symptoms of GERD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5135" y="1140542"/>
            <a:ext cx="6469626" cy="571745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Persistent heartburn and acid regurgitation.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Belching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err="1"/>
              <a:t>Waterbrash</a:t>
            </a:r>
            <a:r>
              <a:rPr lang="en-US" altLang="en-US" dirty="0"/>
              <a:t> (sudden excess of saliva)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Sour taste in the mouth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Food stuck in throat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Difficulty or pain when swallowing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Chest pain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rgbClr val="FF0000"/>
                </a:solidFill>
              </a:rPr>
              <a:t>Hoarseness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rgbClr val="FF0000"/>
                </a:solidFill>
              </a:rPr>
              <a:t>Choking or throat tightness.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rgbClr val="FF0000"/>
                </a:solidFill>
              </a:rPr>
              <a:t>Chronic sore throat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rgbClr val="FF0000"/>
                </a:solidFill>
              </a:rPr>
              <a:t>Dry cough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rgbClr val="FF0000"/>
                </a:solidFill>
              </a:rPr>
              <a:t>Bad breath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rgbClr val="FF0000"/>
                </a:solidFill>
              </a:rPr>
              <a:t>Inflammation of the gums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rgbClr val="FF0000"/>
                </a:solidFill>
              </a:rPr>
              <a:t>Erosion of tooth enamel (the surface of the teeth)</a:t>
            </a:r>
          </a:p>
        </p:txBody>
      </p:sp>
      <p:pic>
        <p:nvPicPr>
          <p:cNvPr id="10244" name="Picture 4" descr="GERD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9394" y="1140542"/>
            <a:ext cx="5122605" cy="57174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7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52718"/>
            <a:ext cx="3901440" cy="705522"/>
          </a:xfrm>
        </p:spPr>
        <p:txBody>
          <a:bodyPr/>
          <a:lstStyle/>
          <a:p>
            <a:r>
              <a:rPr lang="en-US" sz="2800" dirty="0"/>
              <a:t>Diagnosis of GERD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542198"/>
            <a:ext cx="11493909" cy="5090614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b="1" dirty="0"/>
              <a:t> </a:t>
            </a:r>
          </a:p>
          <a:p>
            <a:pPr marL="0" indent="0" fontAlgn="ctr">
              <a:buNone/>
            </a:pPr>
            <a:r>
              <a:rPr lang="en-US" sz="2400" dirty="0"/>
              <a:t>Patients with classic GERD symptoms of </a:t>
            </a:r>
            <a:r>
              <a:rPr lang="en-US" sz="2400" dirty="0">
                <a:solidFill>
                  <a:schemeClr val="bg1"/>
                </a:solidFill>
              </a:rPr>
              <a:t>heartburn and regurgitation </a:t>
            </a:r>
            <a:r>
              <a:rPr lang="en-US" sz="2400" dirty="0"/>
              <a:t>without</a:t>
            </a:r>
          </a:p>
          <a:p>
            <a:pPr marL="0" indent="0" fontAlgn="ctr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alarm symptoms</a:t>
            </a:r>
            <a:r>
              <a:rPr lang="en-US" sz="2400" dirty="0"/>
              <a:t>,  an 8-wk trial of empiric PPIs once daily before a meal.</a:t>
            </a:r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r>
              <a:rPr lang="en-US" sz="2400" dirty="0"/>
              <a:t>Patients with chest pain who have had adequate evaluation to exclude</a:t>
            </a:r>
          </a:p>
          <a:p>
            <a:pPr marL="0" indent="0" fontAlgn="ctr">
              <a:buNone/>
            </a:pPr>
            <a:r>
              <a:rPr lang="en-US" sz="2400" dirty="0"/>
              <a:t> heart disease, testing for GERD (endoscopy and/or reflux monitoring) is recommended.</a:t>
            </a:r>
          </a:p>
          <a:p>
            <a:pPr marL="0" indent="0" font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1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Diagnosis of GERD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168400"/>
            <a:ext cx="11460480" cy="5559946"/>
          </a:xfrm>
        </p:spPr>
        <p:txBody>
          <a:bodyPr>
            <a:normAutofit/>
          </a:bodyPr>
          <a:lstStyle/>
          <a:p>
            <a:pPr fontAlgn="ctr"/>
            <a:endParaRPr lang="en-US" b="1" dirty="0"/>
          </a:p>
          <a:p>
            <a:pPr marL="0" indent="0" fontAlgn="ctr">
              <a:buNone/>
            </a:pPr>
            <a:r>
              <a:rPr lang="en-US" sz="2400" dirty="0"/>
              <a:t>Endoscopy as the first test for patients with </a:t>
            </a:r>
            <a:r>
              <a:rPr lang="en-US" sz="2400" dirty="0">
                <a:solidFill>
                  <a:schemeClr val="bg1"/>
                </a:solidFill>
              </a:rPr>
              <a:t>dysphagia or other alarm</a:t>
            </a:r>
          </a:p>
          <a:p>
            <a:pPr marL="0" indent="0" fontAlgn="ctr">
              <a:buNone/>
            </a:pPr>
            <a:r>
              <a:rPr lang="en-US" sz="2400" dirty="0">
                <a:solidFill>
                  <a:schemeClr val="bg1"/>
                </a:solidFill>
              </a:rPr>
              <a:t> symptoms</a:t>
            </a:r>
            <a:r>
              <a:rPr lang="en-US" sz="2400" dirty="0"/>
              <a:t> and for patients with multiple risk factors for Barrett’s esophagus.</a:t>
            </a:r>
          </a:p>
          <a:p>
            <a:pPr fontAlgn="ctr"/>
            <a:endParaRPr lang="en-US" sz="2400" dirty="0"/>
          </a:p>
          <a:p>
            <a:pPr marL="0" indent="0" fontAlgn="ctr">
              <a:buNone/>
            </a:pPr>
            <a:r>
              <a:rPr lang="en-US" sz="2400" dirty="0"/>
              <a:t>Patients for whom the GERD is suspected but not clear, and endoscopy</a:t>
            </a:r>
          </a:p>
          <a:p>
            <a:pPr marL="0" indent="0" fontAlgn="ctr">
              <a:buNone/>
            </a:pPr>
            <a:r>
              <a:rPr lang="en-US" sz="2400" dirty="0"/>
              <a:t> shows no  evidence of GERD</a:t>
            </a:r>
            <a:r>
              <a:rPr lang="en-US" sz="2400" dirty="0">
                <a:solidFill>
                  <a:schemeClr val="bg1"/>
                </a:solidFill>
              </a:rPr>
              <a:t>,  reflux monitoring </a:t>
            </a:r>
            <a:r>
              <a:rPr lang="en-US" sz="2400" dirty="0"/>
              <a:t>be performed off therapy to establish the diagnosis.</a:t>
            </a:r>
          </a:p>
          <a:p>
            <a:pPr fontAlgn="ctr"/>
            <a:endParaRPr lang="en-US" sz="2400" dirty="0"/>
          </a:p>
          <a:p>
            <a:pPr fontAlgn="ctr"/>
            <a:endParaRPr lang="en-US" sz="2400" dirty="0"/>
          </a:p>
          <a:p>
            <a:pPr marL="0" indent="0" fontAlgn="ctr">
              <a:buNone/>
            </a:pPr>
            <a:r>
              <a:rPr lang="en-US" sz="2400" dirty="0"/>
              <a:t>No reflux monitoring off therapy  as a diagnostic test for GERD in patients with endoscopic evidence of </a:t>
            </a:r>
            <a:r>
              <a:rPr lang="en-US" sz="2400" dirty="0">
                <a:solidFill>
                  <a:schemeClr val="bg1"/>
                </a:solidFill>
              </a:rPr>
              <a:t>LA grade C or D </a:t>
            </a:r>
            <a:r>
              <a:rPr lang="en-US" sz="2400" dirty="0"/>
              <a:t>reflux esophagitis or in patients with long- segment </a:t>
            </a:r>
            <a:r>
              <a:rPr lang="en-US" sz="2400" dirty="0">
                <a:solidFill>
                  <a:schemeClr val="bg1"/>
                </a:solidFill>
              </a:rPr>
              <a:t>Barrett’s esophagus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3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5317809" cy="685202"/>
          </a:xfrm>
        </p:spPr>
        <p:txBody>
          <a:bodyPr/>
          <a:lstStyle/>
          <a:p>
            <a:r>
              <a:rPr lang="en-US" sz="2800" dirty="0"/>
              <a:t>Extra esophageal GERD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137920"/>
            <a:ext cx="10850880" cy="5720080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endParaRPr lang="en-US" b="1" dirty="0"/>
          </a:p>
          <a:p>
            <a:pPr marL="0" indent="0" fontAlgn="ctr">
              <a:buNone/>
            </a:pPr>
            <a:r>
              <a:rPr lang="en-US" sz="2400" dirty="0"/>
              <a:t>Patients who have extra esophageal manifestations of GERD without typical GERD symptoms should undergo </a:t>
            </a:r>
            <a:r>
              <a:rPr lang="en-US" sz="2400" dirty="0">
                <a:solidFill>
                  <a:schemeClr val="bg1"/>
                </a:solidFill>
              </a:rPr>
              <a:t>reflux testing </a:t>
            </a:r>
            <a:r>
              <a:rPr lang="en-US" sz="2400" dirty="0"/>
              <a:t>for evaluation before PPI therapy.</a:t>
            </a:r>
          </a:p>
          <a:p>
            <a:pPr marL="0" indent="0" fontAlgn="ctr">
              <a:buNone/>
            </a:pPr>
            <a:endParaRPr lang="en-US" sz="2400" dirty="0"/>
          </a:p>
          <a:p>
            <a:pPr marL="0" indent="0" fontAlgn="ctr">
              <a:buNone/>
            </a:pPr>
            <a:r>
              <a:rPr lang="en-US" sz="2400" dirty="0"/>
              <a:t>For patients with both </a:t>
            </a:r>
            <a:r>
              <a:rPr lang="en-US" sz="2400" dirty="0">
                <a:solidFill>
                  <a:schemeClr val="bg1"/>
                </a:solidFill>
              </a:rPr>
              <a:t>extra esophageal and typical GERD </a:t>
            </a:r>
            <a:r>
              <a:rPr lang="en-US" sz="2400" dirty="0"/>
              <a:t>symptoms, considering a trial of twice-daily PPI therapy for 8–12 </a:t>
            </a:r>
            <a:r>
              <a:rPr lang="en-US" sz="2400" dirty="0" err="1"/>
              <a:t>wks</a:t>
            </a:r>
            <a:r>
              <a:rPr lang="en-US" sz="2400" dirty="0"/>
              <a:t> before additional testing.</a:t>
            </a:r>
          </a:p>
          <a:p>
            <a:pPr fontAlgn="ctr"/>
            <a:endParaRPr lang="en-US" sz="2400" dirty="0"/>
          </a:p>
          <a:p>
            <a:pPr marL="0" indent="0" fontAlgn="ctr">
              <a:buNone/>
            </a:pPr>
            <a:r>
              <a:rPr lang="en-US" sz="2400" dirty="0">
                <a:solidFill>
                  <a:schemeClr val="bg1"/>
                </a:solidFill>
              </a:rPr>
              <a:t>Upper GI endoscopy </a:t>
            </a:r>
            <a:r>
              <a:rPr lang="en-US" sz="2400" dirty="0"/>
              <a:t>should not be used to establish a diagnosis of GERD-related asthma, chronic cough, or LPR.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7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73760" y="609600"/>
            <a:ext cx="72034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hlink"/>
                </a:solidFill>
              </a:rPr>
              <a:t>Long-term complications of GERD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36320" y="2057401"/>
            <a:ext cx="10400030" cy="44989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sz="2600" dirty="0"/>
              <a:t>Inflammation of the esophagus </a:t>
            </a:r>
          </a:p>
          <a:p>
            <a:pPr eaLnBrk="1" hangingPunct="1">
              <a:defRPr/>
            </a:pPr>
            <a:r>
              <a:rPr lang="en-US" altLang="en-US" sz="2600" dirty="0"/>
              <a:t>Bleeding or ulcers</a:t>
            </a:r>
          </a:p>
          <a:p>
            <a:pPr eaLnBrk="1" hangingPunct="1">
              <a:defRPr/>
            </a:pPr>
            <a:r>
              <a:rPr lang="en-US" altLang="en-US" sz="2600" dirty="0"/>
              <a:t>strictures</a:t>
            </a:r>
          </a:p>
          <a:p>
            <a:pPr eaLnBrk="1" hangingPunct="1">
              <a:defRPr/>
            </a:pPr>
            <a:r>
              <a:rPr lang="en-US" altLang="en-US" sz="2600" dirty="0"/>
              <a:t>Barrett's esophagus and adenocarcinoma</a:t>
            </a:r>
          </a:p>
          <a:p>
            <a:pPr marL="0" indent="0" eaLnBrk="1" hangingPunct="1">
              <a:buNone/>
              <a:defRPr/>
            </a:pPr>
            <a:endParaRPr lang="en-US" altLang="en-US" sz="2600" dirty="0"/>
          </a:p>
          <a:p>
            <a:pPr eaLnBrk="1" hangingPunct="1">
              <a:defRPr/>
            </a:pPr>
            <a:r>
              <a:rPr lang="en-US" altLang="en-US" sz="2600" dirty="0"/>
              <a:t>Supraesphageal manifestations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lvl="1" eaLnBrk="1" hangingPunct="1">
              <a:defRPr/>
            </a:pPr>
            <a:r>
              <a:rPr lang="en-US" altLang="en-US" sz="2200" dirty="0"/>
              <a:t>Asthma</a:t>
            </a:r>
          </a:p>
          <a:p>
            <a:pPr lvl="1" eaLnBrk="1" hangingPunct="1">
              <a:defRPr/>
            </a:pPr>
            <a:r>
              <a:rPr lang="en-US" altLang="en-US" sz="2200" dirty="0"/>
              <a:t>chronic cough</a:t>
            </a:r>
          </a:p>
          <a:p>
            <a:pPr lvl="1" eaLnBrk="1" hangingPunct="1">
              <a:defRPr/>
            </a:pPr>
            <a:r>
              <a:rPr lang="en-US" altLang="en-US" sz="2200" dirty="0"/>
              <a:t>pulmonary fibrosis</a:t>
            </a:r>
          </a:p>
          <a:p>
            <a:pPr lvl="1" eaLnBrk="1" hangingPunct="1">
              <a:defRPr/>
            </a:pPr>
            <a:r>
              <a:rPr lang="en-US" altLang="en-US" sz="2200" dirty="0"/>
              <a:t>ENT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21463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6322"/>
          </a:xfrm>
        </p:spPr>
        <p:txBody>
          <a:bodyPr/>
          <a:lstStyle/>
          <a:p>
            <a:r>
              <a:rPr lang="en-US" sz="2800" dirty="0"/>
              <a:t>GERD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09040"/>
            <a:ext cx="9318333" cy="5219056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b="1" dirty="0"/>
              <a:t> </a:t>
            </a:r>
          </a:p>
          <a:p>
            <a:pPr fontAlgn="ctr"/>
            <a:r>
              <a:rPr lang="en-US" b="1" dirty="0"/>
              <a:t> </a:t>
            </a:r>
            <a:r>
              <a:rPr lang="en-US" sz="2400" dirty="0"/>
              <a:t>Weight loss in overweight and obese patients.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 Avoiding meals within 2–3 </a:t>
            </a:r>
            <a:r>
              <a:rPr lang="en-US" sz="2400" dirty="0" err="1"/>
              <a:t>hrs</a:t>
            </a:r>
            <a:r>
              <a:rPr lang="en-US" sz="2400" dirty="0"/>
              <a:t> of bed time.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 Avoidance of tobacco products/smoking.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 Avoidance of “trigger foods” .</a:t>
            </a:r>
          </a:p>
          <a:p>
            <a:pPr fontAlgn="ctr"/>
            <a:endParaRPr lang="en-US" sz="2400" dirty="0"/>
          </a:p>
          <a:p>
            <a:pPr fontAlgn="ctr"/>
            <a:r>
              <a:rPr lang="en-US" sz="2400" dirty="0"/>
              <a:t>Elevate head of bed for night time GERD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6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532802"/>
          </a:xfrm>
        </p:spPr>
        <p:txBody>
          <a:bodyPr/>
          <a:lstStyle/>
          <a:p>
            <a:r>
              <a:rPr lang="en-US" sz="2800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117600"/>
            <a:ext cx="11389360" cy="5740399"/>
          </a:xfrm>
        </p:spPr>
        <p:txBody>
          <a:bodyPr>
            <a:normAutofit fontScale="92500" lnSpcReduction="10000"/>
          </a:bodyPr>
          <a:lstStyle/>
          <a:p>
            <a:pPr fontAlgn="ctr"/>
            <a:endParaRPr lang="en-US" b="1" dirty="0"/>
          </a:p>
          <a:p>
            <a:pPr marL="0" indent="0" fontAlgn="ctr">
              <a:buNone/>
            </a:pPr>
            <a:r>
              <a:rPr lang="en-US" b="1" dirty="0"/>
              <a:t>     </a:t>
            </a:r>
            <a:r>
              <a:rPr lang="en-US" sz="2400" dirty="0"/>
              <a:t>PPI administration 30–60 min before meal rather than at bed time.</a:t>
            </a:r>
          </a:p>
          <a:p>
            <a:pPr fontAlgn="ctr"/>
            <a:endParaRPr lang="en-US" sz="2400" dirty="0"/>
          </a:p>
          <a:p>
            <a:pPr marL="0" indent="0" fontAlgn="ctr">
              <a:buNone/>
            </a:pPr>
            <a:r>
              <a:rPr lang="en-US" sz="2400" dirty="0"/>
              <a:t>    Patients with GERD who do not have </a:t>
            </a:r>
            <a:r>
              <a:rPr lang="en-US" sz="2400" dirty="0">
                <a:solidFill>
                  <a:srgbClr val="FF0000"/>
                </a:solidFill>
              </a:rPr>
              <a:t>EE or Barrett’s esophagus</a:t>
            </a:r>
            <a:r>
              <a:rPr lang="en-US" sz="2400" dirty="0"/>
              <a:t>, and  </a:t>
            </a:r>
          </a:p>
          <a:p>
            <a:pPr marL="0" indent="0" fontAlgn="ctr">
              <a:buNone/>
            </a:pPr>
            <a:r>
              <a:rPr lang="en-US" sz="2400" dirty="0"/>
              <a:t>    whose symptoms have resolved with PPI therapy, an attempt should be  </a:t>
            </a:r>
          </a:p>
          <a:p>
            <a:pPr marL="0" indent="0" fontAlgn="ctr">
              <a:buNone/>
            </a:pPr>
            <a:r>
              <a:rPr lang="en-US" sz="2400" dirty="0"/>
              <a:t>    made to discontinue PPIs</a:t>
            </a:r>
          </a:p>
          <a:p>
            <a:pPr fontAlgn="ctr"/>
            <a:endParaRPr lang="en-US" sz="2400" dirty="0"/>
          </a:p>
          <a:p>
            <a:pPr marL="0" indent="0" fontAlgn="ctr">
              <a:buNone/>
            </a:pPr>
            <a:r>
              <a:rPr lang="en-US" sz="2400" dirty="0"/>
              <a:t>    Patients with GERD who require </a:t>
            </a:r>
            <a:r>
              <a:rPr lang="en-US" sz="2400" dirty="0">
                <a:solidFill>
                  <a:srgbClr val="FF0000"/>
                </a:solidFill>
              </a:rPr>
              <a:t>maintenance</a:t>
            </a:r>
            <a:r>
              <a:rPr lang="en-US" sz="2400" dirty="0"/>
              <a:t> therapy with PPIs, the PPIs </a:t>
            </a:r>
          </a:p>
          <a:p>
            <a:pPr marL="0" indent="0" fontAlgn="ctr">
              <a:buNone/>
            </a:pPr>
            <a:r>
              <a:rPr lang="en-US" sz="2400" dirty="0"/>
              <a:t>    should be administered in the lowest dose that effectively controls GERD </a:t>
            </a:r>
          </a:p>
          <a:p>
            <a:pPr marL="0" indent="0" fontAlgn="ctr">
              <a:buNone/>
            </a:pPr>
            <a:r>
              <a:rPr lang="en-US" sz="2400" dirty="0"/>
              <a:t>    symptoms and maintains healing of reflux esophagitis.</a:t>
            </a:r>
          </a:p>
          <a:p>
            <a:pPr fontAlgn="ctr"/>
            <a:endParaRPr lang="en-US" sz="2400" dirty="0"/>
          </a:p>
          <a:p>
            <a:pPr marL="0" indent="0" fontAlgn="ctr">
              <a:buNone/>
            </a:pPr>
            <a:r>
              <a:rPr lang="en-US" sz="2400" dirty="0"/>
              <a:t>   Maintenance PPI therapy indefinitely or anti reflux surgery for patients with </a:t>
            </a:r>
            <a:r>
              <a:rPr lang="en-US" sz="2400" dirty="0">
                <a:solidFill>
                  <a:srgbClr val="FF0000"/>
                </a:solidFill>
              </a:rPr>
              <a:t>LA </a:t>
            </a:r>
          </a:p>
          <a:p>
            <a:pPr marL="0" indent="0" fontAlgn="ctr">
              <a:buNone/>
            </a:pPr>
            <a:r>
              <a:rPr lang="en-US" sz="2400" dirty="0">
                <a:solidFill>
                  <a:srgbClr val="FF0000"/>
                </a:solidFill>
              </a:rPr>
              <a:t>   grade C or D esophagitis.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4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 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0" y="1158240"/>
            <a:ext cx="10820400" cy="5699760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r>
              <a:rPr lang="en-US" sz="2400" dirty="0"/>
              <a:t>No treatment with  </a:t>
            </a:r>
            <a:r>
              <a:rPr lang="en-US" sz="2400" dirty="0">
                <a:solidFill>
                  <a:srgbClr val="FF0000"/>
                </a:solidFill>
              </a:rPr>
              <a:t>Pro kinetic  </a:t>
            </a:r>
            <a:r>
              <a:rPr lang="en-US" sz="2400" dirty="0"/>
              <a:t>for GERD  unless there is objective evidence of gastroparesis.</a:t>
            </a:r>
          </a:p>
          <a:p>
            <a:pPr fontAlgn="ctr"/>
            <a:endParaRPr lang="en-US" sz="2400" dirty="0"/>
          </a:p>
          <a:p>
            <a:pPr marL="0" indent="0" fontAlgn="ctr">
              <a:buNone/>
            </a:pPr>
            <a:r>
              <a:rPr lang="en-US" sz="2400" dirty="0"/>
              <a:t>No </a:t>
            </a:r>
            <a:r>
              <a:rPr lang="en-US" sz="2400" dirty="0">
                <a:solidFill>
                  <a:srgbClr val="FF0000"/>
                </a:solidFill>
              </a:rPr>
              <a:t>sucralfate </a:t>
            </a:r>
            <a:r>
              <a:rPr lang="en-US" sz="2400" dirty="0"/>
              <a:t> for GERD except during pregnancy.</a:t>
            </a:r>
          </a:p>
          <a:p>
            <a:pPr fontAlgn="ctr"/>
            <a:endParaRPr lang="en-US" sz="2400" dirty="0"/>
          </a:p>
          <a:p>
            <a:pPr marL="0" indent="0" fontAlgn="ctr">
              <a:buNone/>
            </a:pPr>
            <a:r>
              <a:rPr lang="en-US" sz="2400" dirty="0"/>
              <a:t>On-demand/or intermittent PPI therapy for heartburn symptom control in patients with </a:t>
            </a:r>
            <a:r>
              <a:rPr lang="en-US" sz="2400" dirty="0">
                <a:solidFill>
                  <a:srgbClr val="FF0000"/>
                </a:solidFill>
              </a:rPr>
              <a:t>NERD</a:t>
            </a:r>
            <a:r>
              <a:rPr lang="en-US" sz="2400" dirty="0"/>
              <a:t>.</a:t>
            </a:r>
          </a:p>
          <a:p>
            <a:pPr fontAlgn="ctr"/>
            <a:endParaRPr lang="en-US" sz="2400" dirty="0"/>
          </a:p>
          <a:p>
            <a:pPr marL="0" indent="0" fontAlgn="ctr">
              <a:buNone/>
            </a:pPr>
            <a:r>
              <a:rPr lang="en-US" sz="2400" dirty="0"/>
              <a:t>Evaluation for non-GERD causes in patients with possible </a:t>
            </a:r>
            <a:r>
              <a:rPr lang="en-US" sz="2400" dirty="0">
                <a:solidFill>
                  <a:srgbClr val="FF0000"/>
                </a:solidFill>
              </a:rPr>
              <a:t>extra esophageal manifestations.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5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873457"/>
            <a:ext cx="8946541" cy="581394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sz="2400" dirty="0"/>
              <a:t>DR. TANVEER HUSSAIN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sz="1600" dirty="0"/>
              <a:t>FCPS (Medicine), FRCP (</a:t>
            </a:r>
            <a:r>
              <a:rPr lang="en-US" sz="1600" dirty="0" err="1"/>
              <a:t>Glasg</a:t>
            </a:r>
            <a:r>
              <a:rPr lang="en-US" sz="1600" dirty="0"/>
              <a:t>) </a:t>
            </a:r>
          </a:p>
          <a:p>
            <a:pPr marL="0" indent="0">
              <a:buNone/>
            </a:pPr>
            <a:r>
              <a:rPr lang="en-US" sz="1600" dirty="0"/>
              <a:t>                    FCPS (Gastroenterology), CHPE</a:t>
            </a:r>
          </a:p>
          <a:p>
            <a:pPr marL="0" indent="0">
              <a:buNone/>
            </a:pPr>
            <a:r>
              <a:rPr lang="en-US" sz="1600" dirty="0"/>
              <a:t>                    Associate Professor &amp; HOD</a:t>
            </a:r>
          </a:p>
          <a:p>
            <a:pPr marL="0" indent="0">
              <a:buNone/>
            </a:pPr>
            <a:r>
              <a:rPr lang="en-US" sz="1600" dirty="0"/>
              <a:t>                    Gastroenterology,  RMU</a:t>
            </a:r>
          </a:p>
        </p:txBody>
      </p:sp>
    </p:spTree>
    <p:extLst>
      <p:ext uri="{BB962C8B-B14F-4D97-AF65-F5344CB8AC3E}">
        <p14:creationId xmlns:p14="http://schemas.microsoft.com/office/powerpoint/2010/main" val="2122808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 noChangeArrowheads="1"/>
          </p:cNvSpPr>
          <p:nvPr>
            <p:ph type="title"/>
          </p:nvPr>
        </p:nvSpPr>
        <p:spPr>
          <a:xfrm>
            <a:off x="213360" y="136525"/>
            <a:ext cx="9997440" cy="584835"/>
          </a:xfrm>
        </p:spPr>
        <p:txBody>
          <a:bodyPr anchor="t"/>
          <a:lstStyle/>
          <a:p>
            <a:pPr eaLnBrk="1" hangingPunct="1"/>
            <a:r>
              <a:rPr lang="en-US" altLang="en-US" sz="2800" dirty="0">
                <a:latin typeface="Helvetica Neue" pitchFamily="2" charset="0"/>
                <a:cs typeface="Helvetica Neue" pitchFamily="2" charset="0"/>
              </a:rPr>
              <a:t>   Foods and Medications that can effect GERD Symptoms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76993"/>
              </p:ext>
            </p:extLst>
          </p:nvPr>
        </p:nvGraphicFramePr>
        <p:xfrm>
          <a:off x="0" y="875761"/>
          <a:ext cx="12192000" cy="7052960"/>
        </p:xfrm>
        <a:graphic>
          <a:graphicData uri="http://schemas.openxmlformats.org/drawingml/2006/table">
            <a:tbl>
              <a:tblPr/>
              <a:tblGrid>
                <a:gridCol w="596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35">
                  <a:extLst>
                    <a:ext uri="{9D8B030D-6E8A-4147-A177-3AD203B41FA5}">
                      <a16:colId xmlns:a16="http://schemas.microsoft.com/office/drawing/2014/main" val="149281648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Foods/Beverages</a:t>
                      </a:r>
                    </a:p>
                  </a:txBody>
                  <a:tcPr marL="54399" marR="54399" marT="54404" marB="5440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Medications</a:t>
                      </a:r>
                    </a:p>
                  </a:txBody>
                  <a:tcPr marL="54399" marR="54399" marT="54404" marB="54404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2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Decreased LES Pressure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Fatty meal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Anticholinergics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Carminatives (peppermint, spearmint)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Barbiturates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Chocolate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Caffeine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Coffee, cola, tea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Dihydropyridine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calcium channel blockers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Garlic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Dopamine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Onions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Estrogen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Chili peppers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Nicotine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Alcohol (wine)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Nitrates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Progesterone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Tetracycline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629">
                <a:tc gridSpan="2">
                  <a:txBody>
                    <a:bodyPr/>
                    <a:lstStyle/>
                    <a:p>
                      <a:pPr algn="ctr" fontAlgn="t"/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Theophylline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62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Direct Irritants to Esophageal Mucosa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6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Spicy foods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Aspirin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6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Orange juice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Bisphosphonates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6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Tomato juice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NSAIDs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6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Coffee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Iron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56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Tobacco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Quinidine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dirty="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5629">
                <a:tc>
                  <a:txBody>
                    <a:bodyPr/>
                    <a:lstStyle/>
                    <a:p>
                      <a:pPr algn="ctr" fontAlgn="t"/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Potassium chloride</a:t>
                      </a: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dirty="0">
                        <a:effectLst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54399" marR="54399" marT="54404" marB="54404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35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21920"/>
            <a:ext cx="9404723" cy="802640"/>
          </a:xfrm>
        </p:spPr>
        <p:txBody>
          <a:bodyPr/>
          <a:lstStyle/>
          <a:p>
            <a:r>
              <a:rPr lang="en-US" sz="3200" dirty="0"/>
              <a:t>Diagnosis and Management of GERD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7760"/>
            <a:ext cx="1219200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62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1254"/>
            <a:ext cx="10033261" cy="4747145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</a:t>
            </a:r>
            <a:r>
              <a:rPr lang="en-US" sz="4000" dirty="0">
                <a:solidFill>
                  <a:srgbClr val="FF0000"/>
                </a:solidFill>
              </a:rPr>
              <a:t>GERD  Curable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2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5003"/>
            <a:ext cx="12192000" cy="70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704833"/>
          </a:xfrm>
        </p:spPr>
        <p:txBody>
          <a:bodyPr/>
          <a:lstStyle/>
          <a:p>
            <a:r>
              <a:rPr lang="en-US" sz="3200" dirty="0"/>
              <a:t>                  </a:t>
            </a:r>
            <a:r>
              <a:rPr lang="en-US" sz="3600" dirty="0"/>
              <a:t>Peptic Ulcer Disease</a:t>
            </a:r>
          </a:p>
        </p:txBody>
      </p:sp>
    </p:spTree>
    <p:extLst>
      <p:ext uri="{BB962C8B-B14F-4D97-AF65-F5344CB8AC3E}">
        <p14:creationId xmlns:p14="http://schemas.microsoft.com/office/powerpoint/2010/main" val="147728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Helvetica Neue" pitchFamily="2" charset="0"/>
                <a:cs typeface="Helvetica Neue" pitchFamily="2" charset="0"/>
              </a:rPr>
              <a:t>   </a:t>
            </a:r>
            <a:br>
              <a:rPr lang="en-US" altLang="en-US" dirty="0">
                <a:latin typeface="Helvetica Neue" pitchFamily="2" charset="0"/>
                <a:cs typeface="Helvetica Neue" pitchFamily="2" charset="0"/>
              </a:rPr>
            </a:br>
            <a:r>
              <a:rPr lang="en-US" altLang="en-US" dirty="0">
                <a:latin typeface="Helvetica Neue" pitchFamily="2" charset="0"/>
                <a:cs typeface="Helvetica Neue" pitchFamily="2" charset="0"/>
              </a:rPr>
              <a:t>     </a:t>
            </a:r>
            <a:r>
              <a:rPr lang="en-US" altLang="en-US" sz="3200" b="1" dirty="0">
                <a:latin typeface="Helvetica Neue" pitchFamily="2" charset="0"/>
                <a:cs typeface="Helvetica Neue" pitchFamily="2" charset="0"/>
              </a:rPr>
              <a:t>PUD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06472"/>
            <a:ext cx="8946541" cy="394192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PUD , ulceration anywhere in the GI tract mucosa exposed to acid and pepsin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They can range in size from a few millimeters to a few centimeters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2 most common forms/locations of PUD are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/>
              <a:t>Duodenal ulcer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/>
              <a:t>Gastric ulcer </a:t>
            </a:r>
          </a:p>
        </p:txBody>
      </p:sp>
    </p:spTree>
    <p:extLst>
      <p:ext uri="{BB962C8B-B14F-4D97-AF65-F5344CB8AC3E}">
        <p14:creationId xmlns:p14="http://schemas.microsoft.com/office/powerpoint/2010/main" val="760733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peptic_ulc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8080"/>
            <a:ext cx="12191999" cy="5709920"/>
          </a:xfrm>
        </p:spPr>
      </p:pic>
    </p:spTree>
    <p:extLst>
      <p:ext uri="{BB962C8B-B14F-4D97-AF65-F5344CB8AC3E}">
        <p14:creationId xmlns:p14="http://schemas.microsoft.com/office/powerpoint/2010/main" val="33427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969682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latin typeface="Helvetica Neue" pitchFamily="2" charset="0"/>
                <a:cs typeface="Helvetica Neue" pitchFamily="2" charset="0"/>
              </a:rPr>
              <a:t>Etiology and Pathophysiology</a:t>
            </a:r>
          </a:p>
        </p:txBody>
      </p:sp>
      <p:sp>
        <p:nvSpPr>
          <p:cNvPr id="2560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09600" y="1137920"/>
            <a:ext cx="10972800" cy="57200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dirty="0">
              <a:latin typeface="Helvetica Neue" pitchFamily="2" charset="0"/>
              <a:cs typeface="Helvetica Neue" pitchFamily="2" charset="0"/>
            </a:endParaRPr>
          </a:p>
          <a:p>
            <a:pPr eaLnBrk="1" hangingPunct="1"/>
            <a:r>
              <a:rPr lang="en-US" altLang="en-US" sz="3200" dirty="0">
                <a:latin typeface="Helvetica Neue" pitchFamily="2" charset="0"/>
                <a:cs typeface="Helvetica Neue" pitchFamily="2" charset="0"/>
              </a:rPr>
              <a:t> </a:t>
            </a: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An imbalance between aggressive factors and mechanisms that maintain 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      mucosal integrity</a:t>
            </a:r>
          </a:p>
          <a:p>
            <a:pPr marL="0" indent="0" eaLnBrk="1" hangingPunct="1">
              <a:buNone/>
            </a:pPr>
            <a:endParaRPr lang="en-US" altLang="en-US" sz="2400" dirty="0">
              <a:latin typeface="Helvetica Neue" pitchFamily="2" charset="0"/>
              <a:cs typeface="Helvetica Neue" pitchFamily="2" charset="0"/>
            </a:endParaRPr>
          </a:p>
          <a:p>
            <a:pPr eaLnBrk="1" hangingPunct="1"/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There is an increase in mucosal injury and a decrease in mucosal defense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latin typeface="Helvetica Neue" pitchFamily="2" charset="0"/>
              <a:cs typeface="Helvetica Neue" pitchFamily="2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 Aggressive factors (H. pylori, NSAIDs) cause mucosal injury and a decrease in mucosal defenses and healing (</a:t>
            </a:r>
            <a:r>
              <a:rPr lang="en-US" altLang="en-US" sz="2400" dirty="0">
                <a:solidFill>
                  <a:srgbClr val="00B0F0"/>
                </a:solidFill>
                <a:latin typeface="Helvetica Neue" pitchFamily="2" charset="0"/>
                <a:cs typeface="Helvetica Neue" pitchFamily="2" charset="0"/>
              </a:rPr>
              <a:t>decreased mucous, decreased bicarbonate, decreased mucosal blood flow</a:t>
            </a: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2159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41509"/>
          </a:xfrm>
        </p:spPr>
        <p:txBody>
          <a:bodyPr/>
          <a:lstStyle/>
          <a:p>
            <a:r>
              <a:rPr lang="en-US" sz="3200" dirty="0"/>
              <a:t>  </a:t>
            </a:r>
            <a:r>
              <a:rPr lang="en-US" sz="2800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80" y="1505244"/>
            <a:ext cx="10749280" cy="5092504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  <a:defRPr/>
            </a:pPr>
            <a:r>
              <a:rPr lang="en-US" sz="2600" b="1" dirty="0"/>
              <a:t>Common</a:t>
            </a:r>
          </a:p>
          <a:p>
            <a:pPr lvl="1">
              <a:buFont typeface="Arial"/>
              <a:buChar char="–"/>
              <a:defRPr/>
            </a:pPr>
            <a:r>
              <a:rPr lang="en-US" sz="2600" dirty="0"/>
              <a:t>Helicobacter pylori (</a:t>
            </a:r>
            <a:r>
              <a:rPr lang="en-US" sz="2600" dirty="0" err="1"/>
              <a:t>H.pylori</a:t>
            </a:r>
            <a:r>
              <a:rPr lang="en-US" sz="2600" dirty="0"/>
              <a:t>) infection</a:t>
            </a:r>
          </a:p>
          <a:p>
            <a:pPr lvl="1">
              <a:buFont typeface="Arial"/>
              <a:buChar char="–"/>
              <a:defRPr/>
            </a:pPr>
            <a:r>
              <a:rPr lang="en-US" sz="2600" dirty="0"/>
              <a:t>Nonsteroidal Anti-inflammatory Drugs (NSAIDs)</a:t>
            </a:r>
          </a:p>
          <a:p>
            <a:pPr lvl="1">
              <a:buFont typeface="Arial"/>
              <a:buChar char="–"/>
              <a:defRPr/>
            </a:pPr>
            <a:r>
              <a:rPr lang="en-US" sz="2600" dirty="0"/>
              <a:t>Critical illness (stress-related mucosal damage</a:t>
            </a:r>
            <a:r>
              <a:rPr lang="en-US" sz="2400" dirty="0"/>
              <a:t>)</a:t>
            </a:r>
          </a:p>
          <a:p>
            <a:pPr>
              <a:buFont typeface="Arial"/>
              <a:buChar char="•"/>
              <a:defRPr/>
            </a:pPr>
            <a:r>
              <a:rPr lang="en-US" sz="2600" b="1" dirty="0"/>
              <a:t>Uncommon</a:t>
            </a:r>
          </a:p>
          <a:p>
            <a:pPr lvl="1">
              <a:buFont typeface="Arial"/>
              <a:buChar char="–"/>
              <a:defRPr/>
            </a:pPr>
            <a:r>
              <a:rPr lang="en-US" sz="2600" dirty="0"/>
              <a:t>Idiopathic (non-</a:t>
            </a:r>
            <a:r>
              <a:rPr lang="en-US" sz="2600" dirty="0" err="1"/>
              <a:t>H.pylori</a:t>
            </a:r>
            <a:r>
              <a:rPr lang="en-US" sz="2600" dirty="0"/>
              <a:t>, non- NSAID)</a:t>
            </a:r>
          </a:p>
          <a:p>
            <a:pPr lvl="1">
              <a:buFont typeface="Arial"/>
              <a:buChar char="–"/>
              <a:defRPr/>
            </a:pPr>
            <a:r>
              <a:rPr lang="en-US" sz="2600" dirty="0"/>
              <a:t>Hypersecretion of gastric acid (e.g. </a:t>
            </a:r>
            <a:r>
              <a:rPr lang="en-US" sz="2600" dirty="0" err="1"/>
              <a:t>Zollinger</a:t>
            </a:r>
            <a:r>
              <a:rPr lang="en-US" sz="2600" dirty="0"/>
              <a:t> Ellison syndrome)</a:t>
            </a:r>
          </a:p>
          <a:p>
            <a:pPr lvl="1">
              <a:buFont typeface="Arial"/>
              <a:buChar char="–"/>
              <a:defRPr/>
            </a:pPr>
            <a:r>
              <a:rPr lang="en-US" sz="2600" dirty="0"/>
              <a:t>Viral infections</a:t>
            </a:r>
          </a:p>
          <a:p>
            <a:pPr lvl="1">
              <a:buFont typeface="Arial"/>
              <a:buChar char="–"/>
              <a:defRPr/>
            </a:pPr>
            <a:r>
              <a:rPr lang="en-US" sz="2600" dirty="0"/>
              <a:t>Radiation therapy</a:t>
            </a:r>
          </a:p>
          <a:p>
            <a:pPr lvl="1">
              <a:buFont typeface="Arial"/>
              <a:buChar char="–"/>
              <a:defRPr/>
            </a:pPr>
            <a:r>
              <a:rPr lang="en-US" sz="2600" dirty="0"/>
              <a:t>Chemotherapy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90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603922"/>
          </a:xfrm>
        </p:spPr>
        <p:txBody>
          <a:bodyPr/>
          <a:lstStyle/>
          <a:p>
            <a:r>
              <a:rPr lang="en-US" altLang="en-US" sz="3200" b="1" dirty="0">
                <a:latin typeface="Helvetica Neue" pitchFamily="2" charset="0"/>
                <a:cs typeface="Helvetica Neue" pitchFamily="2" charset="0"/>
              </a:rPr>
              <a:t>   </a:t>
            </a:r>
            <a:r>
              <a:rPr lang="en-US" altLang="en-US" sz="2800" b="1" dirty="0">
                <a:latin typeface="Helvetica Neue" pitchFamily="2" charset="0"/>
                <a:cs typeface="Helvetica Neue" pitchFamily="2" charset="0"/>
              </a:rPr>
              <a:t>Signs and Symptoms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720" y="1158240"/>
            <a:ext cx="10414000" cy="53551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>
              <a:latin typeface="Helvetica Neue" pitchFamily="2" charset="0"/>
              <a:cs typeface="Helvetica Neue" pitchFamily="2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Symptoms depend on ulcer location, ulcer etiology, and patient age</a:t>
            </a:r>
          </a:p>
          <a:p>
            <a:pPr marL="0" indent="0">
              <a:buNone/>
            </a:pP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NSAID-induced ulcers are often silent</a:t>
            </a:r>
          </a:p>
          <a:p>
            <a:pPr marL="457200" lvl="1" indent="0">
              <a:buNone/>
            </a:pPr>
            <a:r>
              <a:rPr lang="en-US" altLang="en-US" sz="2400" dirty="0">
                <a:solidFill>
                  <a:schemeClr val="bg1"/>
                </a:solidFill>
                <a:latin typeface="Helvetica Neue" pitchFamily="2" charset="0"/>
                <a:cs typeface="Helvetica Neue" pitchFamily="2" charset="0"/>
              </a:rPr>
              <a:t>Complications such as bleeding and perforation are often the initial presentation</a:t>
            </a:r>
          </a:p>
          <a:p>
            <a:pPr marL="457200" lvl="1" indent="0">
              <a:buNone/>
            </a:pPr>
            <a:endParaRPr lang="en-US" altLang="en-US" sz="2400" dirty="0">
              <a:latin typeface="Helvetica Neue" pitchFamily="2" charset="0"/>
              <a:cs typeface="Helvetica Neue" pitchFamily="2" charset="0"/>
            </a:endParaRPr>
          </a:p>
          <a:p>
            <a:pPr>
              <a:buFont typeface="Arial"/>
              <a:buChar char="•"/>
              <a:defRPr/>
            </a:pPr>
            <a:r>
              <a:rPr lang="en-US" sz="2400" dirty="0"/>
              <a:t>Pain localized to the epigastrium is the most common symptom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The pain is described as burning, gnawing, cramping, or hunger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A typical nocturnal pain that wakes the patient from sleep (especially between 12 and 3am)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8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F8EA3A1-8E65-5C46-4BFC-550B61693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504" y="228602"/>
            <a:ext cx="9915896" cy="85375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1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267EB-3B7A-2FE9-0713-A4A6B18F0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985815"/>
              </p:ext>
            </p:extLst>
          </p:nvPr>
        </p:nvGraphicFramePr>
        <p:xfrm>
          <a:off x="-1" y="1082352"/>
          <a:ext cx="8976049" cy="5775648"/>
        </p:xfrm>
        <a:graphic>
          <a:graphicData uri="http://schemas.openxmlformats.org/drawingml/2006/table">
            <a:tbl>
              <a:tblPr/>
              <a:tblGrid>
                <a:gridCol w="8976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3144">
                <a:tc>
                  <a:txBody>
                    <a:bodyPr/>
                    <a:lstStyle>
                      <a:lvl1pPr marL="236538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Best possible patient care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center of excellence in Medical Education, using evidence-based training techniques for development of highly competent health professionals, who are lifelong experiential learner and are socially accountable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04">
                <a:tc>
                  <a:txBody>
                    <a:bodyPr/>
                    <a:lstStyle/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62804"/>
                  </a:ext>
                </a:extLst>
              </a:tr>
            </a:tbl>
          </a:graphicData>
        </a:graphic>
      </p:graphicFrame>
      <p:pic>
        <p:nvPicPr>
          <p:cNvPr id="20488" name="image3.png">
            <a:extLst>
              <a:ext uri="{FF2B5EF4-FFF2-40B4-BE49-F238E27FC236}">
                <a16:creationId xmlns:a16="http://schemas.microsoft.com/office/drawing/2014/main" id="{48A897F5-C8CF-A7F3-46C9-A8F10CA5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748" y="1359568"/>
            <a:ext cx="3028208" cy="293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064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104"/>
          </a:xfrm>
        </p:spPr>
        <p:txBody>
          <a:bodyPr/>
          <a:lstStyle/>
          <a:p>
            <a:r>
              <a:rPr lang="en-US" altLang="en-US" sz="3200" dirty="0">
                <a:latin typeface="Helvetica Neue" pitchFamily="2" charset="0"/>
                <a:cs typeface="Helvetica Neue" pitchFamily="2" charset="0"/>
              </a:rPr>
              <a:t>Gastric and Duodenal Ulcer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7446"/>
            <a:ext cx="8946541" cy="4909625"/>
          </a:xfrm>
        </p:spPr>
        <p:txBody>
          <a:bodyPr>
            <a:normAutofit fontScale="92500"/>
          </a:bodyPr>
          <a:lstStyle/>
          <a:p>
            <a:r>
              <a:rPr lang="en-US" altLang="en-US" sz="2600" dirty="0">
                <a:latin typeface="Helvetica Neue" pitchFamily="2" charset="0"/>
                <a:cs typeface="Helvetica Neue" pitchFamily="2" charset="0"/>
              </a:rPr>
              <a:t>Pain often does not follow a consistent pattern; not predictable</a:t>
            </a:r>
          </a:p>
          <a:p>
            <a:r>
              <a:rPr lang="en-US" altLang="en-US" sz="2600" dirty="0">
                <a:latin typeface="Helvetica Neue" pitchFamily="2" charset="0"/>
                <a:cs typeface="Helvetica Neue" pitchFamily="2" charset="0"/>
              </a:rPr>
              <a:t>Food will sometimes cause or accentuate pain</a:t>
            </a:r>
          </a:p>
          <a:p>
            <a:r>
              <a:rPr lang="en-US" altLang="en-US" sz="2600" dirty="0">
                <a:solidFill>
                  <a:srgbClr val="00B0F0"/>
                </a:solidFill>
                <a:latin typeface="Helvetica Neue" pitchFamily="2" charset="0"/>
                <a:cs typeface="Helvetica Neue" pitchFamily="2" charset="0"/>
              </a:rPr>
              <a:t>Nausea, vomiting, anorexia, and weight loss are more common with gastric ulcer than duodenal ulcer</a:t>
            </a:r>
          </a:p>
          <a:p>
            <a:pPr>
              <a:buFont typeface="Arial"/>
              <a:buChar char="•"/>
              <a:defRPr/>
            </a:pPr>
            <a:r>
              <a:rPr lang="en-US" sz="2200" dirty="0"/>
              <a:t>Pain more likely follows a consistent pattern (compared to gastric ulcer)</a:t>
            </a:r>
          </a:p>
          <a:p>
            <a:pPr lvl="1">
              <a:buFont typeface="Arial"/>
              <a:buChar char="–"/>
              <a:defRPr/>
            </a:pPr>
            <a:r>
              <a:rPr lang="en-US" dirty="0"/>
              <a:t>Epigastric pain occurs in 60% - 90% of patients with duodenal ulcers</a:t>
            </a:r>
          </a:p>
          <a:p>
            <a:pPr>
              <a:buFont typeface="Arial"/>
              <a:buChar char="•"/>
              <a:defRPr/>
            </a:pPr>
            <a:r>
              <a:rPr lang="en-US" sz="2200" dirty="0"/>
              <a:t>Food often relieves pain but the pain usually returns 1 to 3 hours after eating</a:t>
            </a:r>
          </a:p>
          <a:p>
            <a:pPr>
              <a:buFont typeface="Arial"/>
              <a:buChar char="•"/>
              <a:defRPr/>
            </a:pPr>
            <a:r>
              <a:rPr lang="en-US" sz="2200" dirty="0"/>
              <a:t>Nocturnal epigastric pain often occurs</a:t>
            </a:r>
          </a:p>
          <a:p>
            <a:pPr>
              <a:buFont typeface="Arial"/>
              <a:buChar char="•"/>
              <a:defRPr/>
            </a:pPr>
            <a:r>
              <a:rPr lang="en-US" sz="2200" dirty="0"/>
              <a:t>40% - 70% have additional non-specific dyspeptic complaints (belching, bloating, abdominal distension, food intolerance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  <a:p>
            <a:endParaRPr lang="en-US" altLang="en-US" dirty="0">
              <a:solidFill>
                <a:srgbClr val="00B0F0"/>
              </a:solidFill>
              <a:latin typeface="Helvetica Neue" pitchFamily="2" charset="0"/>
              <a:cs typeface="Helvetica Neue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2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7780"/>
          </a:xfrm>
        </p:spPr>
        <p:txBody>
          <a:bodyPr/>
          <a:lstStyle/>
          <a:p>
            <a:r>
              <a:rPr lang="en-US" altLang="en-US" sz="3200" dirty="0">
                <a:latin typeface="Helvetica Neue" pitchFamily="2" charset="0"/>
                <a:cs typeface="Helvetica Neue" pitchFamily="2" charset="0"/>
              </a:rPr>
              <a:t>Complications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77108"/>
            <a:ext cx="8946541" cy="5064369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latin typeface="Helvetica Neue" pitchFamily="2" charset="0"/>
                <a:cs typeface="Helvetica Neue" pitchFamily="2" charset="0"/>
              </a:rPr>
              <a:t>Major complications</a:t>
            </a:r>
          </a:p>
          <a:p>
            <a:pPr marL="0" indent="0">
              <a:buNone/>
            </a:pPr>
            <a:r>
              <a:rPr lang="en-US" altLang="en-US" sz="2400" b="1" dirty="0">
                <a:latin typeface="Helvetica Neue" pitchFamily="2" charset="0"/>
                <a:cs typeface="Helvetica Neue" pitchFamily="2" charset="0"/>
              </a:rPr>
              <a:t> </a:t>
            </a:r>
          </a:p>
          <a:p>
            <a:pPr lvl="1"/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Bleeding</a:t>
            </a:r>
          </a:p>
          <a:p>
            <a:pPr marL="914400" lvl="2" indent="0">
              <a:buNone/>
            </a:pPr>
            <a:r>
              <a:rPr lang="en-US" altLang="en-US" sz="2800" dirty="0">
                <a:latin typeface="Helvetica Neue" pitchFamily="2" charset="0"/>
                <a:cs typeface="Helvetica Neue" pitchFamily="2" charset="0"/>
              </a:rPr>
              <a:t> </a:t>
            </a: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Occurs in about 15% of patients with active PUD</a:t>
            </a:r>
          </a:p>
          <a:p>
            <a:pPr lvl="1"/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Perforation</a:t>
            </a:r>
          </a:p>
          <a:p>
            <a:pPr marL="914400" lvl="2" indent="0">
              <a:buNone/>
            </a:pP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Occurs in about 7% of patients with active PUD</a:t>
            </a:r>
          </a:p>
          <a:p>
            <a:pPr lvl="1"/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Mortality</a:t>
            </a:r>
          </a:p>
          <a:p>
            <a:pPr marL="914400" lvl="2" indent="0">
              <a:buNone/>
            </a:pP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Mortality from acute bleeding is about 6% - 10%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45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3268" y="4605528"/>
            <a:ext cx="4078732" cy="2226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13268" y="4213986"/>
            <a:ext cx="293065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200" b="1" spc="-5" dirty="0">
                <a:latin typeface="Times New Roman"/>
                <a:cs typeface="Times New Roman"/>
              </a:rPr>
              <a:t>            </a:t>
            </a:r>
            <a:r>
              <a:rPr sz="2200" b="1" spc="-5" dirty="0">
                <a:latin typeface="Times New Roman"/>
                <a:cs typeface="Times New Roman"/>
              </a:rPr>
              <a:t>III (clean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base)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617718"/>
            <a:ext cx="4026090" cy="2234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760" y="4213986"/>
            <a:ext cx="327521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II-b </a:t>
            </a:r>
            <a:r>
              <a:rPr sz="2200" b="1" spc="-10" dirty="0">
                <a:latin typeface="Times New Roman"/>
                <a:cs typeface="Times New Roman"/>
              </a:rPr>
              <a:t>(adherent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clot)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13268" y="1999489"/>
            <a:ext cx="4078732" cy="2304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3326" y="1999488"/>
            <a:ext cx="3549714" cy="2214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3326" y="4617720"/>
            <a:ext cx="3549714" cy="2240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32199" y="4218813"/>
            <a:ext cx="27717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II-c (flat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pigmentation)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280" y="1999488"/>
            <a:ext cx="3944810" cy="2240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280" y="1664969"/>
            <a:ext cx="1195832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110865" algn="l"/>
                <a:tab pos="5733415" algn="l"/>
              </a:tabLst>
            </a:pPr>
            <a:r>
              <a:rPr lang="en-US" sz="3300" b="1" spc="-7" baseline="1262" dirty="0">
                <a:latin typeface="Times New Roman"/>
                <a:cs typeface="Times New Roman"/>
              </a:rPr>
              <a:t>     </a:t>
            </a:r>
            <a:r>
              <a:rPr sz="3300" b="1" spc="-7" baseline="1262" dirty="0">
                <a:latin typeface="Times New Roman"/>
                <a:cs typeface="Times New Roman"/>
              </a:rPr>
              <a:t>I-a (arterial</a:t>
            </a:r>
            <a:r>
              <a:rPr sz="3300" b="1" spc="44" baseline="1262" dirty="0">
                <a:latin typeface="Times New Roman"/>
                <a:cs typeface="Times New Roman"/>
              </a:rPr>
              <a:t> </a:t>
            </a:r>
            <a:r>
              <a:rPr sz="3300" b="1" spc="-7" baseline="1262" dirty="0">
                <a:latin typeface="Times New Roman"/>
                <a:cs typeface="Times New Roman"/>
              </a:rPr>
              <a:t>jet</a:t>
            </a:r>
            <a:r>
              <a:rPr sz="3300" b="1" spc="30" baseline="1262" dirty="0">
                <a:latin typeface="Times New Roman"/>
                <a:cs typeface="Times New Roman"/>
              </a:rPr>
              <a:t> </a:t>
            </a:r>
            <a:r>
              <a:rPr sz="3300" b="1" spc="-7" baseline="1262" dirty="0">
                <a:latin typeface="Times New Roman"/>
                <a:cs typeface="Times New Roman"/>
              </a:rPr>
              <a:t>)	</a:t>
            </a:r>
            <a:r>
              <a:rPr lang="en-US" sz="3300" b="1" spc="-7" baseline="1262" dirty="0">
                <a:latin typeface="Times New Roman"/>
                <a:cs typeface="Times New Roman"/>
              </a:rPr>
              <a:t>                              </a:t>
            </a:r>
            <a:r>
              <a:rPr sz="3300" b="1" spc="-7" baseline="1262" dirty="0">
                <a:latin typeface="Times New Roman"/>
                <a:cs typeface="Times New Roman"/>
              </a:rPr>
              <a:t>I-b</a:t>
            </a:r>
            <a:r>
              <a:rPr sz="3300" b="1" baseline="1262" dirty="0">
                <a:latin typeface="Times New Roman"/>
                <a:cs typeface="Times New Roman"/>
              </a:rPr>
              <a:t> </a:t>
            </a:r>
            <a:r>
              <a:rPr sz="3300" b="1" spc="-7" baseline="1262" dirty="0">
                <a:latin typeface="Times New Roman"/>
                <a:cs typeface="Times New Roman"/>
              </a:rPr>
              <a:t>(oozing)	</a:t>
            </a:r>
            <a:r>
              <a:rPr lang="en-US" sz="3300" b="1" spc="-7" baseline="1262" dirty="0">
                <a:latin typeface="Times New Roman"/>
                <a:cs typeface="Times New Roman"/>
              </a:rPr>
              <a:t>                            </a:t>
            </a:r>
            <a:r>
              <a:rPr sz="2200" b="1" spc="-5" dirty="0">
                <a:latin typeface="Times New Roman"/>
                <a:cs typeface="Times New Roman"/>
              </a:rPr>
              <a:t>II-a (visible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vessel)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839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Forrest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4965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0" y="452718"/>
            <a:ext cx="9404723" cy="1038457"/>
          </a:xfrm>
        </p:spPr>
        <p:txBody>
          <a:bodyPr/>
          <a:lstStyle/>
          <a:p>
            <a:r>
              <a:rPr lang="en-US" altLang="en-US" sz="2800" b="1" dirty="0">
                <a:latin typeface="Helvetica Neue" pitchFamily="2" charset="0"/>
                <a:cs typeface="Helvetica Neue" pitchFamily="2" charset="0"/>
              </a:rPr>
              <a:t>Tests for H. pylori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" y="1491176"/>
            <a:ext cx="9734893" cy="5366824"/>
          </a:xfrm>
        </p:spPr>
        <p:txBody>
          <a:bodyPr/>
          <a:lstStyle/>
          <a:p>
            <a:pPr marL="0" indent="0">
              <a:buNone/>
              <a:defRPr/>
            </a:pPr>
            <a:endParaRPr lang="en-US" i="1" dirty="0"/>
          </a:p>
          <a:p>
            <a:pPr>
              <a:buFont typeface="Arial"/>
              <a:buChar char="•"/>
              <a:defRPr/>
            </a:pPr>
            <a:r>
              <a:rPr lang="en-US" sz="2400" b="1" dirty="0"/>
              <a:t>Invasive tests </a:t>
            </a:r>
            <a:r>
              <a:rPr lang="en-US" dirty="0"/>
              <a:t>(Requires endoscopy with biopsy)</a:t>
            </a:r>
          </a:p>
          <a:p>
            <a:pPr lvl="1">
              <a:buFont typeface="Arial"/>
              <a:buChar char="–"/>
              <a:defRPr/>
            </a:pPr>
            <a:r>
              <a:rPr lang="en-US" sz="2400" dirty="0"/>
              <a:t>Histology</a:t>
            </a:r>
          </a:p>
          <a:p>
            <a:pPr lvl="1">
              <a:buFont typeface="Arial"/>
              <a:buChar char="–"/>
              <a:defRPr/>
            </a:pPr>
            <a:r>
              <a:rPr lang="en-US" sz="2400" dirty="0"/>
              <a:t>Culture</a:t>
            </a:r>
          </a:p>
          <a:p>
            <a:pPr lvl="1">
              <a:buFont typeface="Arial"/>
              <a:buChar char="–"/>
              <a:defRPr/>
            </a:pPr>
            <a:r>
              <a:rPr lang="en-US" sz="2400" dirty="0"/>
              <a:t>Rapid urease testing</a:t>
            </a:r>
          </a:p>
          <a:p>
            <a:pPr>
              <a:buFont typeface="Arial"/>
              <a:buChar char="•"/>
              <a:defRPr/>
            </a:pPr>
            <a:r>
              <a:rPr lang="en-US" sz="2400" b="1" dirty="0"/>
              <a:t>Noninvasive</a:t>
            </a:r>
            <a:r>
              <a:rPr lang="en-US" dirty="0"/>
              <a:t> </a:t>
            </a:r>
          </a:p>
          <a:p>
            <a:pPr lvl="1">
              <a:buFont typeface="Arial"/>
              <a:buChar char="–"/>
              <a:defRPr/>
            </a:pPr>
            <a:r>
              <a:rPr lang="en-US" sz="2400" dirty="0"/>
              <a:t>Serological test</a:t>
            </a:r>
          </a:p>
          <a:p>
            <a:pPr lvl="1">
              <a:buFont typeface="Arial"/>
              <a:buChar char="–"/>
              <a:defRPr/>
            </a:pPr>
            <a:r>
              <a:rPr lang="en-US" sz="2400" dirty="0"/>
              <a:t>Urea breath test</a:t>
            </a:r>
          </a:p>
          <a:p>
            <a:pPr lvl="1">
              <a:buFont typeface="Arial"/>
              <a:buChar char="–"/>
              <a:defRPr/>
            </a:pPr>
            <a:r>
              <a:rPr lang="en-US" sz="2400" dirty="0"/>
              <a:t>Fecal antigen test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61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0" y="1198880"/>
            <a:ext cx="10373360" cy="565912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sz="2400" b="1" dirty="0"/>
              <a:t>Indications for confirming eradication </a:t>
            </a:r>
            <a:r>
              <a:rPr lang="en-US" dirty="0"/>
              <a:t>include:</a:t>
            </a:r>
          </a:p>
          <a:p>
            <a:pPr lvl="1">
              <a:buFont typeface="Arial"/>
              <a:buChar char="–"/>
              <a:defRPr/>
            </a:pPr>
            <a:endParaRPr lang="en-US" dirty="0"/>
          </a:p>
          <a:p>
            <a:pPr lvl="1">
              <a:buFont typeface="Arial"/>
              <a:buChar char="–"/>
              <a:defRPr/>
            </a:pPr>
            <a:endParaRPr lang="en-US" dirty="0"/>
          </a:p>
          <a:p>
            <a:pPr lvl="1">
              <a:buFont typeface="Arial"/>
              <a:buChar char="–"/>
              <a:defRPr/>
            </a:pPr>
            <a:r>
              <a:rPr lang="en-US" sz="2400" dirty="0"/>
              <a:t>Continued dyspeptic symptoms</a:t>
            </a:r>
          </a:p>
          <a:p>
            <a:pPr lvl="1">
              <a:buFont typeface="Arial"/>
              <a:buChar char="–"/>
              <a:defRPr/>
            </a:pPr>
            <a:r>
              <a:rPr lang="en-US" sz="2400" dirty="0"/>
              <a:t>H. pylori-associated MALT (mucosal associated lymphoid tissue) lymphoma</a:t>
            </a:r>
          </a:p>
          <a:p>
            <a:pPr lvl="1">
              <a:buFont typeface="Arial"/>
              <a:buChar char="–"/>
              <a:defRPr/>
            </a:pPr>
            <a:r>
              <a:rPr lang="en-US" sz="2400" dirty="0"/>
              <a:t>Resection for gastric cancer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56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510"/>
          </a:xfrm>
        </p:spPr>
        <p:txBody>
          <a:bodyPr/>
          <a:lstStyle/>
          <a:p>
            <a:r>
              <a:rPr lang="en-US" altLang="en-US" sz="4000" dirty="0">
                <a:latin typeface="Helvetica Neue" pitchFamily="2" charset="0"/>
                <a:cs typeface="Helvetica Neue" pitchFamily="2" charset="0"/>
              </a:rPr>
              <a:t>  </a:t>
            </a:r>
            <a:r>
              <a:rPr lang="en-US" altLang="en-US" sz="3200" dirty="0">
                <a:latin typeface="Helvetica Neue" pitchFamily="2" charset="0"/>
                <a:cs typeface="Helvetica Neue" pitchFamily="2" charset="0"/>
              </a:rPr>
              <a:t>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94228"/>
            <a:ext cx="8946541" cy="5134707"/>
          </a:xfrm>
        </p:spPr>
        <p:txBody>
          <a:bodyPr>
            <a:normAutofit/>
          </a:bodyPr>
          <a:lstStyle/>
          <a:p>
            <a:endParaRPr lang="en-US" altLang="en-US" sz="3200" dirty="0">
              <a:latin typeface="Helvetica Neue" pitchFamily="2" charset="0"/>
              <a:cs typeface="Helvetica Neue" pitchFamily="2" charset="0"/>
            </a:endParaRPr>
          </a:p>
          <a:p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Choice of treatment depends on etiology ( HP or NSAIDs) and whether treatment is for initial management or prevention of recurrence</a:t>
            </a:r>
          </a:p>
          <a:p>
            <a:pPr marL="0" indent="0">
              <a:buNone/>
            </a:pPr>
            <a:endParaRPr lang="en-US" altLang="en-US" sz="2400" dirty="0">
              <a:latin typeface="Helvetica Neue" pitchFamily="2" charset="0"/>
              <a:cs typeface="Helvetica Neue" pitchFamily="2" charset="0"/>
            </a:endParaRPr>
          </a:p>
          <a:p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Overall </a:t>
            </a:r>
            <a:r>
              <a:rPr lang="en-US" altLang="en-US" sz="2400" b="1" dirty="0">
                <a:latin typeface="Helvetica Neue" pitchFamily="2" charset="0"/>
                <a:cs typeface="Helvetica Neue" pitchFamily="2" charset="0"/>
              </a:rPr>
              <a:t>goals</a:t>
            </a:r>
          </a:p>
          <a:p>
            <a:pPr marL="457200" lvl="1" indent="0">
              <a:buNone/>
            </a:pPr>
            <a:r>
              <a:rPr lang="en-US" altLang="en-US" sz="3200" dirty="0">
                <a:latin typeface="Helvetica Neue" pitchFamily="2" charset="0"/>
                <a:cs typeface="Helvetica Neue" pitchFamily="2" charset="0"/>
              </a:rPr>
              <a:t>   </a:t>
            </a: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Relief of pain</a:t>
            </a:r>
          </a:p>
          <a:p>
            <a:pPr marL="457200" lvl="1" indent="0">
              <a:buNone/>
            </a:pP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    Healing of ulcer</a:t>
            </a:r>
          </a:p>
          <a:p>
            <a:pPr marL="457200" lvl="1" indent="0">
              <a:buNone/>
            </a:pP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    Prevention of recurrence</a:t>
            </a:r>
          </a:p>
          <a:p>
            <a:pPr marL="457200" lvl="1" indent="0">
              <a:buNone/>
            </a:pPr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    Prevent or reduce complications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13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354"/>
          </a:xfrm>
        </p:spPr>
        <p:txBody>
          <a:bodyPr/>
          <a:lstStyle/>
          <a:p>
            <a:r>
              <a:rPr lang="en-US" altLang="en-US" sz="3200" dirty="0">
                <a:latin typeface="Helvetica Neue" pitchFamily="2" charset="0"/>
                <a:cs typeface="Helvetica Neue" pitchFamily="2" charset="0"/>
              </a:rPr>
              <a:t>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82" y="1542198"/>
            <a:ext cx="10112990" cy="4706202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9600" dirty="0">
                <a:latin typeface="Helvetica Neue" pitchFamily="2" charset="0"/>
                <a:cs typeface="Helvetica Neue" pitchFamily="2" charset="0"/>
              </a:rPr>
              <a:t>Eliminate or reduce psychological stress</a:t>
            </a:r>
          </a:p>
          <a:p>
            <a:r>
              <a:rPr lang="en-US" altLang="en-US" sz="9600" dirty="0">
                <a:latin typeface="Helvetica Neue" pitchFamily="2" charset="0"/>
                <a:cs typeface="Helvetica Neue" pitchFamily="2" charset="0"/>
              </a:rPr>
              <a:t>Smoking cessation</a:t>
            </a:r>
          </a:p>
          <a:p>
            <a:r>
              <a:rPr lang="en-US" altLang="en-US" sz="9600" dirty="0">
                <a:latin typeface="Helvetica Neue" pitchFamily="2" charset="0"/>
                <a:cs typeface="Helvetica Neue" pitchFamily="2" charset="0"/>
              </a:rPr>
              <a:t>Eliminate or reduce NSAID use</a:t>
            </a:r>
          </a:p>
          <a:p>
            <a:r>
              <a:rPr lang="en-US" altLang="en-US" sz="9600" dirty="0">
                <a:latin typeface="Helvetica Neue" pitchFamily="2" charset="0"/>
                <a:cs typeface="Helvetica Neue" pitchFamily="2" charset="0"/>
              </a:rPr>
              <a:t>Avoid foods that cause dyspepsia</a:t>
            </a:r>
          </a:p>
          <a:p>
            <a:pPr marL="0" indent="0">
              <a:buNone/>
            </a:pPr>
            <a:endParaRPr lang="en-US" altLang="en-US" sz="9600" dirty="0">
              <a:latin typeface="Helvetica Neue" pitchFamily="2" charset="0"/>
              <a:cs typeface="Helvetica Neue" pitchFamily="2" charset="0"/>
            </a:endParaRPr>
          </a:p>
          <a:p>
            <a:pPr>
              <a:buFont typeface="Arial"/>
              <a:buChar char="•"/>
              <a:defRPr/>
            </a:pPr>
            <a:r>
              <a:rPr lang="en-US" dirty="0"/>
              <a:t> </a:t>
            </a:r>
            <a:r>
              <a:rPr lang="en-US" sz="9600" b="1" dirty="0"/>
              <a:t>Active HP positive ulcer.</a:t>
            </a:r>
          </a:p>
          <a:p>
            <a:pPr marL="0" indent="0">
              <a:buNone/>
              <a:defRPr/>
            </a:pPr>
            <a:r>
              <a:rPr lang="en-US" sz="7200" dirty="0"/>
              <a:t>             </a:t>
            </a:r>
            <a:r>
              <a:rPr lang="en-US" sz="9600" dirty="0"/>
              <a:t>eradicate HP, heal the ulcer, and ultimately cure the disease</a:t>
            </a:r>
          </a:p>
          <a:p>
            <a:pPr marL="0" indent="0">
              <a:buNone/>
              <a:defRPr/>
            </a:pPr>
            <a:endParaRPr lang="en-US" sz="9600" dirty="0"/>
          </a:p>
          <a:p>
            <a:pPr marL="0" indent="0">
              <a:buNone/>
              <a:defRPr/>
            </a:pPr>
            <a:r>
              <a:rPr lang="en-US" sz="7200" dirty="0"/>
              <a:t>      </a:t>
            </a:r>
            <a:r>
              <a:rPr lang="en-US" sz="9600" b="1" dirty="0"/>
              <a:t>NSAID-induced peptic ulcer  </a:t>
            </a:r>
            <a:r>
              <a:rPr lang="en-US" sz="7200" dirty="0"/>
              <a:t> </a:t>
            </a:r>
          </a:p>
          <a:p>
            <a:pPr marL="0" indent="0">
              <a:buNone/>
              <a:defRPr/>
            </a:pPr>
            <a:r>
              <a:rPr lang="en-US" sz="7200" dirty="0"/>
              <a:t>                 </a:t>
            </a:r>
            <a:r>
              <a:rPr lang="en-US" sz="9600" dirty="0"/>
              <a:t>heal the ulcer as quickly as possible</a:t>
            </a:r>
          </a:p>
          <a:p>
            <a:pPr>
              <a:buFont typeface="Arial"/>
              <a:buChar char="•"/>
              <a:defRPr/>
            </a:pPr>
            <a:endParaRPr lang="en-US" sz="7200" dirty="0"/>
          </a:p>
          <a:p>
            <a:pPr marL="457200" lvl="1" indent="0">
              <a:buNone/>
              <a:defRPr/>
            </a:pPr>
            <a:r>
              <a:rPr lang="en-US" sz="7200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89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pPr algn="l" eaLnBrk="1" hangingPunct="1"/>
            <a:r>
              <a:rPr lang="en-US" altLang="en-US" sz="3200" dirty="0">
                <a:latin typeface="Helvetica Neue" pitchFamily="2" charset="0"/>
                <a:cs typeface="Helvetica Neue" pitchFamily="2" charset="0"/>
              </a:rPr>
              <a:t>Treatment</a:t>
            </a:r>
            <a:r>
              <a:rPr lang="en-US" altLang="en-US" dirty="0">
                <a:latin typeface="Helvetica Neue" pitchFamily="2" charset="0"/>
                <a:cs typeface="Helvetica Neue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  </a:t>
            </a:r>
            <a:r>
              <a:rPr lang="en-US" sz="2400" b="1" dirty="0"/>
              <a:t>H. pylori eradication regimens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Triple Therapy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Bismuth-based Quadruple Therapy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Sequential Therapy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/>
              <a:t>Salvage Therapy</a:t>
            </a:r>
          </a:p>
        </p:txBody>
      </p:sp>
    </p:spTree>
    <p:extLst>
      <p:ext uri="{BB962C8B-B14F-4D97-AF65-F5344CB8AC3E}">
        <p14:creationId xmlns:p14="http://schemas.microsoft.com/office/powerpoint/2010/main" val="1017328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8201"/>
            <a:ext cx="7620000" cy="5287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Surgical procedures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Gastroduodenostomy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Gastrojejunostomy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Vagotomy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Pyloroplasty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1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78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79" name="Picture 6" descr="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8"/>
          <a:stretch>
            <a:fillRect/>
          </a:stretch>
        </p:blipFill>
        <p:spPr>
          <a:xfrm>
            <a:off x="0" y="1219200"/>
            <a:ext cx="5953760" cy="5049519"/>
          </a:xfrm>
        </p:spPr>
      </p:pic>
      <p:pic>
        <p:nvPicPr>
          <p:cNvPr id="24580" name="Picture 10" descr="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2"/>
          <a:stretch>
            <a:fillRect/>
          </a:stretch>
        </p:blipFill>
        <p:spPr>
          <a:xfrm>
            <a:off x="6096001" y="1219200"/>
            <a:ext cx="6096000" cy="5049519"/>
          </a:xfrm>
        </p:spPr>
      </p:pic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2117725" y="6057901"/>
            <a:ext cx="2454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A.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Billroth</a:t>
            </a:r>
            <a:r>
              <a:rPr lang="en-US" altLang="en-US" sz="1800" b="1" dirty="0">
                <a:latin typeface="Times New Roman" panose="02020603050405020304" pitchFamily="18" charset="0"/>
              </a:rPr>
              <a:t> I Procedure</a:t>
            </a: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6908800" y="6167120"/>
            <a:ext cx="3850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B.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Billroth</a:t>
            </a:r>
            <a:r>
              <a:rPr lang="en-US" altLang="en-US" sz="1800" b="1" dirty="0">
                <a:latin typeface="Times New Roman" panose="02020603050405020304" pitchFamily="18" charset="0"/>
              </a:rPr>
              <a:t> II Procedure</a:t>
            </a:r>
          </a:p>
        </p:txBody>
      </p:sp>
    </p:spTree>
    <p:extLst>
      <p:ext uri="{BB962C8B-B14F-4D97-AF65-F5344CB8AC3E}">
        <p14:creationId xmlns:p14="http://schemas.microsoft.com/office/powerpoint/2010/main" val="133111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BC9DB14-1B1E-946A-17FF-884BA1B23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45" y="197421"/>
            <a:ext cx="9905550" cy="1073239"/>
          </a:xfrm>
        </p:spPr>
        <p:txBody>
          <a:bodyPr/>
          <a:lstStyle/>
          <a:p>
            <a:r>
              <a:rPr lang="en-US" altLang="en-US" sz="2800" b="1" dirty="0"/>
              <a:t>RMU Integrated Lecture Model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F500807-2B14-15E4-9098-4876DECB01C6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4874"/>
            <a:ext cx="12192000" cy="5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064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1070"/>
            <a:ext cx="9404723" cy="682388"/>
          </a:xfrm>
        </p:spPr>
        <p:txBody>
          <a:bodyPr/>
          <a:lstStyle/>
          <a:p>
            <a:r>
              <a:rPr lang="en-US" sz="2800" dirty="0"/>
              <a:t>Algorithm for the treatment of peptic ulcer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7481"/>
            <a:ext cx="12191999" cy="55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1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04717"/>
            <a:ext cx="9404723" cy="586854"/>
          </a:xfrm>
        </p:spPr>
        <p:txBody>
          <a:bodyPr/>
          <a:lstStyle/>
          <a:p>
            <a:r>
              <a:rPr lang="en-US" sz="2800" dirty="0"/>
              <a:t>Algorithm for the treatment of peptic ulcer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2765"/>
            <a:ext cx="12191999" cy="57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4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868605"/>
          </a:xfrm>
        </p:spPr>
        <p:txBody>
          <a:bodyPr/>
          <a:lstStyle/>
          <a:p>
            <a:r>
              <a:rPr lang="en-US" dirty="0"/>
              <a:t>             </a:t>
            </a:r>
            <a:r>
              <a:rPr lang="en-US" sz="3600" dirty="0"/>
              <a:t>ACHALASIA</a:t>
            </a:r>
          </a:p>
        </p:txBody>
      </p:sp>
    </p:spTree>
    <p:extLst>
      <p:ext uri="{BB962C8B-B14F-4D97-AF65-F5344CB8AC3E}">
        <p14:creationId xmlns:p14="http://schemas.microsoft.com/office/powerpoint/2010/main" val="2405502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04716"/>
            <a:ext cx="9404723" cy="655093"/>
          </a:xfrm>
        </p:spPr>
        <p:txBody>
          <a:bodyPr/>
          <a:lstStyle/>
          <a:p>
            <a:r>
              <a:rPr lang="en-US" sz="3200" dirty="0"/>
              <a:t>    </a:t>
            </a:r>
            <a:r>
              <a:rPr lang="en-US" sz="2400" dirty="0"/>
              <a:t>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00" y="1214651"/>
            <a:ext cx="8570793" cy="56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800" dirty="0"/>
              <a:t>55 </a:t>
            </a:r>
            <a:r>
              <a:rPr lang="en-US" sz="1800" dirty="0" err="1"/>
              <a:t>yrs</a:t>
            </a:r>
            <a:r>
              <a:rPr lang="en-US" sz="1800" dirty="0"/>
              <a:t> old housewife, presented with progressive dysphagia for 6 months, she complained of diﬃculty in swallowing food since 6 months ago, started with solid food. she had loss of appetite and loss of weight (10 kg over the last 2 months).There was no signiﬁcant past surgical history.  Clinically she was pale &amp; dehydrated, heart rate 80/min (regular) and blood pressure 120/80mmHg. Abdominal examination was unremarkable except for mild tenderness over epigastric region. Lungs were clear with no crepitation bilaterally. Other systemic examinations were unremarkable.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Her HB was 12.9 g/dl; WBC 7,700/dl and Serum Na &amp; K was 138 &amp; 3.5mmol/L respectively. Her </a:t>
            </a:r>
            <a:r>
              <a:rPr lang="en-US" sz="1800" dirty="0">
                <a:solidFill>
                  <a:srgbClr val="FF0000"/>
                </a:solidFill>
              </a:rPr>
              <a:t>OGD </a:t>
            </a:r>
            <a:r>
              <a:rPr lang="en-US" sz="1800" dirty="0"/>
              <a:t>revealed residual food particles accumulated at the lower esophagus, with dilated lower esophagus and generalized whitish lesio</a:t>
            </a:r>
            <a:r>
              <a:rPr lang="en-US" dirty="0"/>
              <a:t>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most likely diagnosis.</a:t>
            </a:r>
          </a:p>
          <a:p>
            <a:pPr marL="0" indent="0">
              <a:buNone/>
            </a:pPr>
            <a:r>
              <a:rPr lang="en-US" dirty="0"/>
              <a:t>What other investigations needed for diagnosis.</a:t>
            </a:r>
          </a:p>
          <a:p>
            <a:pPr marL="0" indent="0">
              <a:buNone/>
            </a:pPr>
            <a:r>
              <a:rPr lang="en-US" dirty="0"/>
              <a:t>Name different treatment modalities </a:t>
            </a:r>
          </a:p>
        </p:txBody>
      </p:sp>
      <p:pic>
        <p:nvPicPr>
          <p:cNvPr id="7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9985" y="3111691"/>
            <a:ext cx="3422015" cy="3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2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4132"/>
          </a:xfrm>
        </p:spPr>
        <p:txBody>
          <a:bodyPr/>
          <a:lstStyle/>
          <a:p>
            <a:r>
              <a:rPr lang="en-US" sz="2800" dirty="0"/>
              <a:t>Definition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33550"/>
            <a:ext cx="11001375" cy="4791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Achalasia is a primary es</a:t>
            </a:r>
            <a:r>
              <a:rPr lang="en-US" sz="2400" cap="small" dirty="0"/>
              <a:t>o</a:t>
            </a:r>
            <a:r>
              <a:rPr lang="en-US" sz="2400" dirty="0"/>
              <a:t>phageal m</a:t>
            </a:r>
            <a:r>
              <a:rPr lang="en-US" sz="2400" cap="small" dirty="0"/>
              <a:t>o</a:t>
            </a:r>
            <a:r>
              <a:rPr lang="en-US" sz="2400" dirty="0"/>
              <a:t>t</a:t>
            </a:r>
            <a:r>
              <a:rPr lang="en-US" sz="2400" cap="small" dirty="0"/>
              <a:t>o</a:t>
            </a:r>
            <a:r>
              <a:rPr lang="en-US" sz="2400" dirty="0"/>
              <a:t>r dis</a:t>
            </a:r>
            <a:r>
              <a:rPr lang="en-US" sz="2400" cap="small" dirty="0"/>
              <a:t>o</a:t>
            </a:r>
            <a:r>
              <a:rPr lang="en-US" sz="2400" dirty="0"/>
              <a:t>rder </a:t>
            </a:r>
            <a:r>
              <a:rPr lang="en-US" sz="2400" cap="small" dirty="0"/>
              <a:t>o</a:t>
            </a:r>
            <a:r>
              <a:rPr lang="en-US" sz="2400" dirty="0"/>
              <a:t>f unkn</a:t>
            </a:r>
            <a:r>
              <a:rPr lang="en-US" sz="2400" cap="small" dirty="0"/>
              <a:t>o</a:t>
            </a:r>
            <a:r>
              <a:rPr lang="en-US" sz="2400" dirty="0"/>
              <a:t>wn etiol</a:t>
            </a:r>
            <a:r>
              <a:rPr lang="en-US" sz="2400" cap="small" dirty="0"/>
              <a:t>o</a:t>
            </a:r>
            <a:r>
              <a:rPr lang="en-US" sz="2400" dirty="0"/>
              <a:t>gy characterized by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degeneration </a:t>
            </a:r>
            <a:r>
              <a:rPr lang="en-US" sz="2400" cap="small" dirty="0"/>
              <a:t>o</a:t>
            </a:r>
            <a:r>
              <a:rPr lang="en-US" sz="2400" dirty="0"/>
              <a:t>f the myenteric plexus, which results in impaired relaxation </a:t>
            </a:r>
            <a:r>
              <a:rPr lang="en-US" sz="2400" cap="small" dirty="0"/>
              <a:t>o</a:t>
            </a:r>
            <a:r>
              <a:rPr lang="en-US" sz="2400" dirty="0"/>
              <a:t>f the es</a:t>
            </a:r>
            <a:r>
              <a:rPr lang="en-US" sz="2400" cap="small" dirty="0"/>
              <a:t>o</a:t>
            </a:r>
            <a:r>
              <a:rPr lang="en-US" sz="2400" dirty="0"/>
              <a:t>phagogastric junction (EGJ), al</a:t>
            </a:r>
            <a:r>
              <a:rPr lang="en-US" sz="2400" cap="small" dirty="0"/>
              <a:t>o</a:t>
            </a:r>
            <a:r>
              <a:rPr lang="en-US" sz="2400" dirty="0"/>
              <a:t>ng with the l</a:t>
            </a:r>
            <a:r>
              <a:rPr lang="en-US" sz="2400" cap="small" dirty="0"/>
              <a:t>o</a:t>
            </a:r>
            <a:r>
              <a:rPr lang="en-US" sz="2400" dirty="0"/>
              <a:t>ss </a:t>
            </a:r>
            <a:r>
              <a:rPr lang="en-US" sz="2400" cap="small" dirty="0"/>
              <a:t>o</a:t>
            </a:r>
            <a:r>
              <a:rPr lang="en-US" sz="2400" dirty="0"/>
              <a:t>f organized peristalsis in the es</a:t>
            </a:r>
            <a:r>
              <a:rPr lang="en-US" sz="2400" cap="small" dirty="0"/>
              <a:t>o</a:t>
            </a:r>
            <a:r>
              <a:rPr lang="en-US" sz="2400" dirty="0"/>
              <a:t>phageal b</a:t>
            </a:r>
            <a:r>
              <a:rPr lang="en-US" sz="2400" cap="small" dirty="0"/>
              <a:t>o</a:t>
            </a:r>
            <a:r>
              <a:rPr lang="en-US" sz="2400" dirty="0"/>
              <a:t>dy.</a:t>
            </a:r>
          </a:p>
        </p:txBody>
      </p:sp>
    </p:spTree>
    <p:extLst>
      <p:ext uri="{BB962C8B-B14F-4D97-AF65-F5344CB8AC3E}">
        <p14:creationId xmlns:p14="http://schemas.microsoft.com/office/powerpoint/2010/main" val="3871411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3782"/>
            <a:ext cx="12192000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86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1732"/>
          </a:xfrm>
        </p:spPr>
        <p:txBody>
          <a:bodyPr/>
          <a:lstStyle/>
          <a:p>
            <a:r>
              <a:rPr lang="en-US" sz="2800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Dysphagia for s</a:t>
            </a:r>
            <a:r>
              <a:rPr lang="en-US" sz="2400" cap="small" dirty="0"/>
              <a:t>o</a:t>
            </a:r>
            <a:r>
              <a:rPr lang="en-US" sz="2400" dirty="0"/>
              <a:t>lids and liquids with</a:t>
            </a:r>
            <a:r>
              <a:rPr lang="en-US" sz="2400" cap="small" dirty="0"/>
              <a:t>out</a:t>
            </a:r>
            <a:r>
              <a:rPr lang="en-US" sz="2400" dirty="0"/>
              <a:t> </a:t>
            </a:r>
            <a:r>
              <a:rPr lang="en-US" sz="2400" cap="small" dirty="0"/>
              <a:t>o</a:t>
            </a:r>
            <a:r>
              <a:rPr lang="en-US" sz="2400" dirty="0"/>
              <a:t>r</a:t>
            </a:r>
            <a:r>
              <a:rPr lang="en-US" sz="2400" cap="small" dirty="0"/>
              <a:t>o</a:t>
            </a:r>
            <a:r>
              <a:rPr lang="en-US" sz="2400" dirty="0"/>
              <a:t>pharyngeal transfer difﬁculties in r</a:t>
            </a:r>
            <a:r>
              <a:rPr lang="en-US" sz="2400" cap="small" dirty="0"/>
              <a:t>o</a:t>
            </a:r>
            <a:r>
              <a:rPr lang="en-US" sz="2400" dirty="0"/>
              <a:t>ughly 90% </a:t>
            </a:r>
            <a:r>
              <a:rPr lang="en-US" sz="2400" cap="small" dirty="0"/>
              <a:t>o</a:t>
            </a:r>
            <a:r>
              <a:rPr lang="en-US" sz="2400" dirty="0"/>
              <a:t>f patients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Regurgitation in 75%</a:t>
            </a:r>
          </a:p>
          <a:p>
            <a:pPr marL="0" indent="0">
              <a:buNone/>
            </a:pPr>
            <a:r>
              <a:rPr lang="en-US" sz="2400" dirty="0"/>
              <a:t> Weight l</a:t>
            </a:r>
            <a:r>
              <a:rPr lang="en-US" sz="2400" cap="small" dirty="0"/>
              <a:t>o</a:t>
            </a:r>
            <a:r>
              <a:rPr lang="en-US" sz="2400" dirty="0"/>
              <a:t>ss in 60%</a:t>
            </a:r>
          </a:p>
          <a:p>
            <a:pPr marL="0" indent="0">
              <a:buNone/>
            </a:pPr>
            <a:r>
              <a:rPr lang="en-US" sz="2400" dirty="0"/>
              <a:t> Chest pain in 50%</a:t>
            </a:r>
          </a:p>
          <a:p>
            <a:pPr marL="0" indent="0">
              <a:buNone/>
            </a:pPr>
            <a:r>
              <a:rPr lang="en-US" sz="2400" dirty="0"/>
              <a:t> Heartburn in 40%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46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29" y="1123950"/>
            <a:ext cx="10813445" cy="5124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Endoscopy</a:t>
            </a:r>
            <a:r>
              <a:rPr lang="en-US" sz="2400" dirty="0"/>
              <a:t>:  exclude pseud</a:t>
            </a:r>
            <a:r>
              <a:rPr lang="en-US" sz="2400" cap="small" dirty="0"/>
              <a:t>o </a:t>
            </a:r>
            <a:r>
              <a:rPr lang="en-US" sz="2400" dirty="0"/>
              <a:t>achalasia or </a:t>
            </a:r>
            <a:r>
              <a:rPr lang="en-US" sz="2400" cap="small" dirty="0"/>
              <a:t>o</a:t>
            </a:r>
            <a:r>
              <a:rPr lang="en-US" sz="2400" dirty="0"/>
              <a:t>ther forms </a:t>
            </a:r>
            <a:r>
              <a:rPr lang="en-US" sz="2400" cap="small" dirty="0"/>
              <a:t>o</a:t>
            </a:r>
            <a:r>
              <a:rPr lang="en-US" sz="2400" dirty="0"/>
              <a:t>f mechanical </a:t>
            </a:r>
            <a:r>
              <a:rPr lang="en-US" sz="2400" cap="small" dirty="0"/>
              <a:t>o</a:t>
            </a:r>
            <a:r>
              <a:rPr lang="en-US" sz="2400" dirty="0"/>
              <a:t>bstruction at the EGJ., </a:t>
            </a:r>
            <a:r>
              <a:rPr lang="en-US" sz="2400" dirty="0">
                <a:solidFill>
                  <a:schemeClr val="bg1"/>
                </a:solidFill>
              </a:rPr>
              <a:t>es</a:t>
            </a:r>
            <a:r>
              <a:rPr lang="en-US" sz="2400" cap="small" dirty="0">
                <a:solidFill>
                  <a:schemeClr val="bg1"/>
                </a:solidFill>
              </a:rPr>
              <a:t>o</a:t>
            </a:r>
            <a:r>
              <a:rPr lang="en-US" sz="2400" dirty="0">
                <a:solidFill>
                  <a:schemeClr val="bg1"/>
                </a:solidFill>
              </a:rPr>
              <a:t>phageal dilation, retention </a:t>
            </a:r>
            <a:r>
              <a:rPr lang="en-US" sz="2400" cap="small" dirty="0">
                <a:solidFill>
                  <a:schemeClr val="bg1"/>
                </a:solidFill>
              </a:rPr>
              <a:t>o</a:t>
            </a:r>
            <a:r>
              <a:rPr lang="en-US" sz="2400" dirty="0">
                <a:solidFill>
                  <a:schemeClr val="bg1"/>
                </a:solidFill>
              </a:rPr>
              <a:t>f fo</a:t>
            </a:r>
            <a:r>
              <a:rPr lang="en-US" sz="2400" cap="small" dirty="0">
                <a:solidFill>
                  <a:schemeClr val="bg1"/>
                </a:solidFill>
              </a:rPr>
              <a:t>o</a:t>
            </a:r>
            <a:r>
              <a:rPr lang="en-US" sz="2400" dirty="0">
                <a:solidFill>
                  <a:schemeClr val="bg1"/>
                </a:solidFill>
              </a:rPr>
              <a:t>d and secretions, and  </a:t>
            </a:r>
            <a:r>
              <a:rPr lang="en-US" sz="2400" i="1" dirty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puckered</a:t>
            </a:r>
            <a:r>
              <a:rPr lang="en-US" sz="2400" i="1" dirty="0">
                <a:solidFill>
                  <a:schemeClr val="bg1"/>
                </a:solidFill>
              </a:rPr>
              <a:t>” </a:t>
            </a:r>
            <a:r>
              <a:rPr lang="en-US" sz="2400" dirty="0">
                <a:solidFill>
                  <a:schemeClr val="bg1"/>
                </a:solidFill>
              </a:rPr>
              <a:t>EGJ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Barium swallow/ timed Esophagram </a:t>
            </a:r>
            <a:r>
              <a:rPr lang="en-US" sz="2400" i="1" dirty="0"/>
              <a:t>“</a:t>
            </a:r>
            <a:r>
              <a:rPr lang="en-US" sz="2400" dirty="0"/>
              <a:t>bird beak</a:t>
            </a:r>
            <a:r>
              <a:rPr lang="en-US" sz="2400" i="1" dirty="0"/>
              <a:t>”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HRM</a:t>
            </a:r>
            <a:r>
              <a:rPr lang="en-US" sz="2400" dirty="0"/>
              <a:t>  inc</a:t>
            </a:r>
            <a:r>
              <a:rPr lang="en-US" sz="2400" cap="small" dirty="0"/>
              <a:t>o</a:t>
            </a:r>
            <a:r>
              <a:rPr lang="en-US" sz="2400" dirty="0"/>
              <a:t>mplete relaxation </a:t>
            </a:r>
            <a:r>
              <a:rPr lang="en-US" sz="2400" cap="small" dirty="0"/>
              <a:t>o</a:t>
            </a:r>
            <a:r>
              <a:rPr lang="en-US" sz="2400" dirty="0"/>
              <a:t>f the EGJ c</a:t>
            </a:r>
            <a:r>
              <a:rPr lang="en-US" sz="2400" cap="small" dirty="0"/>
              <a:t>o</a:t>
            </a:r>
            <a:r>
              <a:rPr lang="en-US" sz="2400" dirty="0"/>
              <a:t>upled with the absence of organized peristalsis. </a:t>
            </a:r>
          </a:p>
        </p:txBody>
      </p:sp>
    </p:spTree>
    <p:extLst>
      <p:ext uri="{BB962C8B-B14F-4D97-AF65-F5344CB8AC3E}">
        <p14:creationId xmlns:p14="http://schemas.microsoft.com/office/powerpoint/2010/main" val="28471207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6007"/>
          </a:xfrm>
        </p:spPr>
        <p:txBody>
          <a:bodyPr/>
          <a:lstStyle/>
          <a:p>
            <a:r>
              <a:rPr lang="en-US" sz="3200" dirty="0"/>
              <a:t>Diagnosis</a:t>
            </a:r>
          </a:p>
        </p:txBody>
      </p:sp>
      <p:pic>
        <p:nvPicPr>
          <p:cNvPr id="4" name="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8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Types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052918"/>
            <a:ext cx="10267949" cy="45574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Type  I </a:t>
            </a:r>
            <a:r>
              <a:rPr lang="en-US" sz="2400" cap="small" dirty="0"/>
              <a:t>o</a:t>
            </a:r>
            <a:r>
              <a:rPr lang="en-US" sz="2400" dirty="0"/>
              <a:t>r classic achalasia with l</a:t>
            </a:r>
            <a:r>
              <a:rPr lang="en-US" sz="2400" cap="small" dirty="0"/>
              <a:t>o</a:t>
            </a:r>
            <a:r>
              <a:rPr lang="en-US" sz="2400" dirty="0"/>
              <a:t>w intra es</a:t>
            </a:r>
            <a:r>
              <a:rPr lang="en-US" sz="2400" cap="small" dirty="0"/>
              <a:t>o</a:t>
            </a:r>
            <a:r>
              <a:rPr lang="en-US" sz="2400" dirty="0"/>
              <a:t>phageal pressure,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Type  II with pan-es</a:t>
            </a:r>
            <a:r>
              <a:rPr lang="en-US" sz="2400" cap="small" dirty="0"/>
              <a:t>o</a:t>
            </a:r>
            <a:r>
              <a:rPr lang="en-US" sz="2400" dirty="0"/>
              <a:t>phageal pressurization.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Type III with high-amplitude spastic c</a:t>
            </a:r>
            <a:r>
              <a:rPr lang="en-US" sz="2400" cap="small" dirty="0"/>
              <a:t>o</a:t>
            </a:r>
            <a:r>
              <a:rPr lang="en-US" sz="2400" dirty="0"/>
              <a:t>ntractions</a:t>
            </a:r>
          </a:p>
        </p:txBody>
      </p:sp>
    </p:spTree>
    <p:extLst>
      <p:ext uri="{BB962C8B-B14F-4D97-AF65-F5344CB8AC3E}">
        <p14:creationId xmlns:p14="http://schemas.microsoft.com/office/powerpoint/2010/main" val="117425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050878"/>
            <a:ext cx="10033261" cy="519752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LOs</a:t>
            </a:r>
          </a:p>
          <a:p>
            <a:pPr marL="0" indent="0">
              <a:buNone/>
            </a:pPr>
            <a:r>
              <a:rPr lang="en-US" sz="2400" dirty="0"/>
              <a:t>At the end of lecture, students will be able to understand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Etiopathogenesis  &amp; clinical features of the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Specific investigations of the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Treatment plan of the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Complication of the disease</a:t>
            </a:r>
          </a:p>
        </p:txBody>
      </p:sp>
    </p:spTree>
    <p:extLst>
      <p:ext uri="{BB962C8B-B14F-4D97-AF65-F5344CB8AC3E}">
        <p14:creationId xmlns:p14="http://schemas.microsoft.com/office/powerpoint/2010/main" val="3803666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dirty="0"/>
            </a:br>
            <a:r>
              <a:rPr lang="en-US" sz="2800" dirty="0"/>
              <a:t>Medical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733550"/>
            <a:ext cx="9404723" cy="451484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Oral pharmacologic therapy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Calcium channel blockers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Nitrates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Anticholinergics , (beta)-adrenergic agonists and theophylline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Endoscopic pharmacologic therapy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Botulinum toxin </a:t>
            </a:r>
          </a:p>
        </p:txBody>
      </p:sp>
    </p:spTree>
    <p:extLst>
      <p:ext uri="{BB962C8B-B14F-4D97-AF65-F5344CB8AC3E}">
        <p14:creationId xmlns:p14="http://schemas.microsoft.com/office/powerpoint/2010/main" val="39459454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Treatment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57350"/>
            <a:ext cx="8946541" cy="45910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400" b="1" dirty="0"/>
              <a:t>Pneumatic dilation </a:t>
            </a:r>
            <a:r>
              <a:rPr lang="en-US" dirty="0"/>
              <a:t>(PD)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Lapar</a:t>
            </a:r>
            <a:r>
              <a:rPr lang="en-US" sz="2400" b="1" cap="small" dirty="0"/>
              <a:t>o</a:t>
            </a:r>
            <a:r>
              <a:rPr lang="en-US" sz="2400" b="1" dirty="0"/>
              <a:t>sc</a:t>
            </a:r>
            <a:r>
              <a:rPr lang="en-US" sz="2400" b="1" cap="small" dirty="0"/>
              <a:t>o</a:t>
            </a:r>
            <a:r>
              <a:rPr lang="en-US" sz="2400" b="1" dirty="0"/>
              <a:t>pic  Heller my</a:t>
            </a:r>
            <a:r>
              <a:rPr lang="en-US" sz="2400" b="1" cap="small" dirty="0"/>
              <a:t>o</a:t>
            </a:r>
            <a:r>
              <a:rPr lang="en-US" sz="2400" b="1" dirty="0"/>
              <a:t>t</a:t>
            </a:r>
            <a:r>
              <a:rPr lang="en-US" sz="2400" b="1" cap="small" dirty="0"/>
              <a:t>o</a:t>
            </a:r>
            <a:r>
              <a:rPr lang="en-US" sz="2400" b="1" dirty="0"/>
              <a:t>my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b="1" dirty="0"/>
              <a:t>POEM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End</a:t>
            </a:r>
            <a:r>
              <a:rPr lang="en-US" sz="2400" b="1" cap="small" dirty="0"/>
              <a:t>o</a:t>
            </a:r>
            <a:r>
              <a:rPr lang="en-US" sz="2400" b="1" dirty="0"/>
              <a:t>FLIP </a:t>
            </a:r>
          </a:p>
        </p:txBody>
      </p:sp>
    </p:spTree>
    <p:extLst>
      <p:ext uri="{BB962C8B-B14F-4D97-AF65-F5344CB8AC3E}">
        <p14:creationId xmlns:p14="http://schemas.microsoft.com/office/powerpoint/2010/main" val="707016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3127"/>
          </a:xfrm>
        </p:spPr>
        <p:txBody>
          <a:bodyPr/>
          <a:lstStyle/>
          <a:p>
            <a:r>
              <a:rPr lang="en-US" sz="3200" dirty="0"/>
              <a:t>Pneumatic dilation</a:t>
            </a:r>
          </a:p>
        </p:txBody>
      </p:sp>
      <p:pic>
        <p:nvPicPr>
          <p:cNvPr id="4" name="image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2050"/>
            <a:ext cx="12192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1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Treatment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Eckardt score</a:t>
            </a:r>
          </a:p>
          <a:p>
            <a:pPr marL="0" indent="0">
              <a:buNone/>
            </a:pPr>
            <a:r>
              <a:rPr lang="en-US" dirty="0"/>
              <a:t>    Dysphagia</a:t>
            </a:r>
          </a:p>
          <a:p>
            <a:pPr marL="0" indent="0">
              <a:buNone/>
            </a:pPr>
            <a:r>
              <a:rPr lang="en-US" dirty="0"/>
              <a:t>    Regurgitation</a:t>
            </a:r>
          </a:p>
          <a:p>
            <a:pPr marL="0" indent="0">
              <a:buNone/>
            </a:pPr>
            <a:r>
              <a:rPr lang="en-US" dirty="0"/>
              <a:t>    Chest pain</a:t>
            </a:r>
          </a:p>
          <a:p>
            <a:pPr marL="0" indent="0">
              <a:buNone/>
            </a:pPr>
            <a:r>
              <a:rPr lang="en-US" dirty="0"/>
              <a:t>    Weight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Timed barium esophagram </a:t>
            </a:r>
            <a:r>
              <a:rPr lang="en-US" dirty="0"/>
              <a:t>(TBE)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90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4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"/>
            <a:ext cx="9404723" cy="757822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Algorithm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8452" y="1219201"/>
            <a:ext cx="12073548" cy="5852172"/>
            <a:chOff x="847" y="-399"/>
            <a:chExt cx="10047" cy="7680"/>
          </a:xfrm>
        </p:grpSpPr>
        <p:sp>
          <p:nvSpPr>
            <p:cNvPr id="5" name="AutoShape 31"/>
            <p:cNvSpPr>
              <a:spLocks/>
            </p:cNvSpPr>
            <p:nvPr/>
          </p:nvSpPr>
          <p:spPr bwMode="auto">
            <a:xfrm>
              <a:off x="2873" y="-399"/>
              <a:ext cx="5494" cy="1098"/>
            </a:xfrm>
            <a:custGeom>
              <a:avLst/>
              <a:gdLst>
                <a:gd name="T0" fmla="+- 0 8397 3322"/>
                <a:gd name="T1" fmla="*/ T0 w 5076"/>
                <a:gd name="T2" fmla="+- 0 204 204"/>
                <a:gd name="T3" fmla="*/ 204 h 524"/>
                <a:gd name="T4" fmla="+- 0 3322 3322"/>
                <a:gd name="T5" fmla="*/ T4 w 5076"/>
                <a:gd name="T6" fmla="+- 0 204 204"/>
                <a:gd name="T7" fmla="*/ 204 h 524"/>
                <a:gd name="T8" fmla="+- 0 3322 3322"/>
                <a:gd name="T9" fmla="*/ T8 w 5076"/>
                <a:gd name="T10" fmla="+- 0 728 204"/>
                <a:gd name="T11" fmla="*/ 728 h 524"/>
                <a:gd name="T12" fmla="+- 0 8397 3322"/>
                <a:gd name="T13" fmla="*/ T12 w 5076"/>
                <a:gd name="T14" fmla="+- 0 728 204"/>
                <a:gd name="T15" fmla="*/ 728 h 524"/>
                <a:gd name="T16" fmla="+- 0 8397 3322"/>
                <a:gd name="T17" fmla="*/ T16 w 5076"/>
                <a:gd name="T18" fmla="+- 0 717 204"/>
                <a:gd name="T19" fmla="*/ 717 h 524"/>
                <a:gd name="T20" fmla="+- 0 3344 3322"/>
                <a:gd name="T21" fmla="*/ T20 w 5076"/>
                <a:gd name="T22" fmla="+- 0 717 204"/>
                <a:gd name="T23" fmla="*/ 717 h 524"/>
                <a:gd name="T24" fmla="+- 0 3333 3322"/>
                <a:gd name="T25" fmla="*/ T24 w 5076"/>
                <a:gd name="T26" fmla="+- 0 706 204"/>
                <a:gd name="T27" fmla="*/ 706 h 524"/>
                <a:gd name="T28" fmla="+- 0 3344 3322"/>
                <a:gd name="T29" fmla="*/ T28 w 5076"/>
                <a:gd name="T30" fmla="+- 0 706 204"/>
                <a:gd name="T31" fmla="*/ 706 h 524"/>
                <a:gd name="T32" fmla="+- 0 3344 3322"/>
                <a:gd name="T33" fmla="*/ T32 w 5076"/>
                <a:gd name="T34" fmla="+- 0 227 204"/>
                <a:gd name="T35" fmla="*/ 227 h 524"/>
                <a:gd name="T36" fmla="+- 0 3333 3322"/>
                <a:gd name="T37" fmla="*/ T36 w 5076"/>
                <a:gd name="T38" fmla="+- 0 227 204"/>
                <a:gd name="T39" fmla="*/ 227 h 524"/>
                <a:gd name="T40" fmla="+- 0 3344 3322"/>
                <a:gd name="T41" fmla="*/ T40 w 5076"/>
                <a:gd name="T42" fmla="+- 0 216 204"/>
                <a:gd name="T43" fmla="*/ 216 h 524"/>
                <a:gd name="T44" fmla="+- 0 8397 3322"/>
                <a:gd name="T45" fmla="*/ T44 w 5076"/>
                <a:gd name="T46" fmla="+- 0 216 204"/>
                <a:gd name="T47" fmla="*/ 216 h 524"/>
                <a:gd name="T48" fmla="+- 0 8397 3322"/>
                <a:gd name="T49" fmla="*/ T48 w 5076"/>
                <a:gd name="T50" fmla="+- 0 204 204"/>
                <a:gd name="T51" fmla="*/ 204 h 524"/>
                <a:gd name="T52" fmla="+- 0 3344 3322"/>
                <a:gd name="T53" fmla="*/ T52 w 5076"/>
                <a:gd name="T54" fmla="+- 0 706 204"/>
                <a:gd name="T55" fmla="*/ 706 h 524"/>
                <a:gd name="T56" fmla="+- 0 3333 3322"/>
                <a:gd name="T57" fmla="*/ T56 w 5076"/>
                <a:gd name="T58" fmla="+- 0 706 204"/>
                <a:gd name="T59" fmla="*/ 706 h 524"/>
                <a:gd name="T60" fmla="+- 0 3344 3322"/>
                <a:gd name="T61" fmla="*/ T60 w 5076"/>
                <a:gd name="T62" fmla="+- 0 717 204"/>
                <a:gd name="T63" fmla="*/ 717 h 524"/>
                <a:gd name="T64" fmla="+- 0 3344 3322"/>
                <a:gd name="T65" fmla="*/ T64 w 5076"/>
                <a:gd name="T66" fmla="+- 0 706 204"/>
                <a:gd name="T67" fmla="*/ 706 h 524"/>
                <a:gd name="T68" fmla="+- 0 8375 3322"/>
                <a:gd name="T69" fmla="*/ T68 w 5076"/>
                <a:gd name="T70" fmla="+- 0 706 204"/>
                <a:gd name="T71" fmla="*/ 706 h 524"/>
                <a:gd name="T72" fmla="+- 0 3344 3322"/>
                <a:gd name="T73" fmla="*/ T72 w 5076"/>
                <a:gd name="T74" fmla="+- 0 706 204"/>
                <a:gd name="T75" fmla="*/ 706 h 524"/>
                <a:gd name="T76" fmla="+- 0 3344 3322"/>
                <a:gd name="T77" fmla="*/ T76 w 5076"/>
                <a:gd name="T78" fmla="+- 0 717 204"/>
                <a:gd name="T79" fmla="*/ 717 h 524"/>
                <a:gd name="T80" fmla="+- 0 8375 3322"/>
                <a:gd name="T81" fmla="*/ T80 w 5076"/>
                <a:gd name="T82" fmla="+- 0 717 204"/>
                <a:gd name="T83" fmla="*/ 717 h 524"/>
                <a:gd name="T84" fmla="+- 0 8375 3322"/>
                <a:gd name="T85" fmla="*/ T84 w 5076"/>
                <a:gd name="T86" fmla="+- 0 706 204"/>
                <a:gd name="T87" fmla="*/ 706 h 524"/>
                <a:gd name="T88" fmla="+- 0 8375 3322"/>
                <a:gd name="T89" fmla="*/ T88 w 5076"/>
                <a:gd name="T90" fmla="+- 0 216 204"/>
                <a:gd name="T91" fmla="*/ 216 h 524"/>
                <a:gd name="T92" fmla="+- 0 8375 3322"/>
                <a:gd name="T93" fmla="*/ T92 w 5076"/>
                <a:gd name="T94" fmla="+- 0 717 204"/>
                <a:gd name="T95" fmla="*/ 717 h 524"/>
                <a:gd name="T96" fmla="+- 0 8386 3322"/>
                <a:gd name="T97" fmla="*/ T96 w 5076"/>
                <a:gd name="T98" fmla="+- 0 706 204"/>
                <a:gd name="T99" fmla="*/ 706 h 524"/>
                <a:gd name="T100" fmla="+- 0 8397 3322"/>
                <a:gd name="T101" fmla="*/ T100 w 5076"/>
                <a:gd name="T102" fmla="+- 0 706 204"/>
                <a:gd name="T103" fmla="*/ 706 h 524"/>
                <a:gd name="T104" fmla="+- 0 8397 3322"/>
                <a:gd name="T105" fmla="*/ T104 w 5076"/>
                <a:gd name="T106" fmla="+- 0 227 204"/>
                <a:gd name="T107" fmla="*/ 227 h 524"/>
                <a:gd name="T108" fmla="+- 0 8386 3322"/>
                <a:gd name="T109" fmla="*/ T108 w 5076"/>
                <a:gd name="T110" fmla="+- 0 227 204"/>
                <a:gd name="T111" fmla="*/ 227 h 524"/>
                <a:gd name="T112" fmla="+- 0 8375 3322"/>
                <a:gd name="T113" fmla="*/ T112 w 5076"/>
                <a:gd name="T114" fmla="+- 0 216 204"/>
                <a:gd name="T115" fmla="*/ 216 h 524"/>
                <a:gd name="T116" fmla="+- 0 8397 3322"/>
                <a:gd name="T117" fmla="*/ T116 w 5076"/>
                <a:gd name="T118" fmla="+- 0 706 204"/>
                <a:gd name="T119" fmla="*/ 706 h 524"/>
                <a:gd name="T120" fmla="+- 0 8386 3322"/>
                <a:gd name="T121" fmla="*/ T120 w 5076"/>
                <a:gd name="T122" fmla="+- 0 706 204"/>
                <a:gd name="T123" fmla="*/ 706 h 524"/>
                <a:gd name="T124" fmla="+- 0 8375 3322"/>
                <a:gd name="T125" fmla="*/ T124 w 5076"/>
                <a:gd name="T126" fmla="+- 0 717 204"/>
                <a:gd name="T127" fmla="*/ 717 h 524"/>
                <a:gd name="T128" fmla="+- 0 8397 3322"/>
                <a:gd name="T129" fmla="*/ T128 w 5076"/>
                <a:gd name="T130" fmla="+- 0 717 204"/>
                <a:gd name="T131" fmla="*/ 717 h 524"/>
                <a:gd name="T132" fmla="+- 0 8397 3322"/>
                <a:gd name="T133" fmla="*/ T132 w 5076"/>
                <a:gd name="T134" fmla="+- 0 706 204"/>
                <a:gd name="T135" fmla="*/ 706 h 524"/>
                <a:gd name="T136" fmla="+- 0 3344 3322"/>
                <a:gd name="T137" fmla="*/ T136 w 5076"/>
                <a:gd name="T138" fmla="+- 0 216 204"/>
                <a:gd name="T139" fmla="*/ 216 h 524"/>
                <a:gd name="T140" fmla="+- 0 3333 3322"/>
                <a:gd name="T141" fmla="*/ T140 w 5076"/>
                <a:gd name="T142" fmla="+- 0 227 204"/>
                <a:gd name="T143" fmla="*/ 227 h 524"/>
                <a:gd name="T144" fmla="+- 0 3344 3322"/>
                <a:gd name="T145" fmla="*/ T144 w 5076"/>
                <a:gd name="T146" fmla="+- 0 227 204"/>
                <a:gd name="T147" fmla="*/ 227 h 524"/>
                <a:gd name="T148" fmla="+- 0 3344 3322"/>
                <a:gd name="T149" fmla="*/ T148 w 5076"/>
                <a:gd name="T150" fmla="+- 0 216 204"/>
                <a:gd name="T151" fmla="*/ 216 h 524"/>
                <a:gd name="T152" fmla="+- 0 8375 3322"/>
                <a:gd name="T153" fmla="*/ T152 w 5076"/>
                <a:gd name="T154" fmla="+- 0 216 204"/>
                <a:gd name="T155" fmla="*/ 216 h 524"/>
                <a:gd name="T156" fmla="+- 0 3344 3322"/>
                <a:gd name="T157" fmla="*/ T156 w 5076"/>
                <a:gd name="T158" fmla="+- 0 216 204"/>
                <a:gd name="T159" fmla="*/ 216 h 524"/>
                <a:gd name="T160" fmla="+- 0 3344 3322"/>
                <a:gd name="T161" fmla="*/ T160 w 5076"/>
                <a:gd name="T162" fmla="+- 0 227 204"/>
                <a:gd name="T163" fmla="*/ 227 h 524"/>
                <a:gd name="T164" fmla="+- 0 8375 3322"/>
                <a:gd name="T165" fmla="*/ T164 w 5076"/>
                <a:gd name="T166" fmla="+- 0 227 204"/>
                <a:gd name="T167" fmla="*/ 227 h 524"/>
                <a:gd name="T168" fmla="+- 0 8375 3322"/>
                <a:gd name="T169" fmla="*/ T168 w 5076"/>
                <a:gd name="T170" fmla="+- 0 216 204"/>
                <a:gd name="T171" fmla="*/ 216 h 524"/>
                <a:gd name="T172" fmla="+- 0 8397 3322"/>
                <a:gd name="T173" fmla="*/ T172 w 5076"/>
                <a:gd name="T174" fmla="+- 0 216 204"/>
                <a:gd name="T175" fmla="*/ 216 h 524"/>
                <a:gd name="T176" fmla="+- 0 8375 3322"/>
                <a:gd name="T177" fmla="*/ T176 w 5076"/>
                <a:gd name="T178" fmla="+- 0 216 204"/>
                <a:gd name="T179" fmla="*/ 216 h 524"/>
                <a:gd name="T180" fmla="+- 0 8386 3322"/>
                <a:gd name="T181" fmla="*/ T180 w 5076"/>
                <a:gd name="T182" fmla="+- 0 227 204"/>
                <a:gd name="T183" fmla="*/ 227 h 524"/>
                <a:gd name="T184" fmla="+- 0 8397 3322"/>
                <a:gd name="T185" fmla="*/ T184 w 5076"/>
                <a:gd name="T186" fmla="+- 0 227 204"/>
                <a:gd name="T187" fmla="*/ 227 h 524"/>
                <a:gd name="T188" fmla="+- 0 8397 3322"/>
                <a:gd name="T189" fmla="*/ T188 w 5076"/>
                <a:gd name="T190" fmla="+- 0 216 204"/>
                <a:gd name="T191" fmla="*/ 216 h 5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5076" h="524">
                  <a:moveTo>
                    <a:pt x="5075" y="0"/>
                  </a:moveTo>
                  <a:lnTo>
                    <a:pt x="0" y="0"/>
                  </a:lnTo>
                  <a:lnTo>
                    <a:pt x="0" y="524"/>
                  </a:lnTo>
                  <a:lnTo>
                    <a:pt x="5075" y="524"/>
                  </a:lnTo>
                  <a:lnTo>
                    <a:pt x="5075" y="513"/>
                  </a:lnTo>
                  <a:lnTo>
                    <a:pt x="22" y="513"/>
                  </a:lnTo>
                  <a:lnTo>
                    <a:pt x="11" y="502"/>
                  </a:lnTo>
                  <a:lnTo>
                    <a:pt x="22" y="502"/>
                  </a:lnTo>
                  <a:lnTo>
                    <a:pt x="22" y="23"/>
                  </a:lnTo>
                  <a:lnTo>
                    <a:pt x="11" y="23"/>
                  </a:lnTo>
                  <a:lnTo>
                    <a:pt x="22" y="12"/>
                  </a:lnTo>
                  <a:lnTo>
                    <a:pt x="5075" y="12"/>
                  </a:lnTo>
                  <a:lnTo>
                    <a:pt x="5075" y="0"/>
                  </a:lnTo>
                  <a:close/>
                  <a:moveTo>
                    <a:pt x="22" y="502"/>
                  </a:moveTo>
                  <a:lnTo>
                    <a:pt x="11" y="502"/>
                  </a:lnTo>
                  <a:lnTo>
                    <a:pt x="22" y="513"/>
                  </a:lnTo>
                  <a:lnTo>
                    <a:pt x="22" y="502"/>
                  </a:lnTo>
                  <a:close/>
                  <a:moveTo>
                    <a:pt x="5053" y="502"/>
                  </a:moveTo>
                  <a:lnTo>
                    <a:pt x="22" y="502"/>
                  </a:lnTo>
                  <a:lnTo>
                    <a:pt x="22" y="513"/>
                  </a:lnTo>
                  <a:lnTo>
                    <a:pt x="5053" y="513"/>
                  </a:lnTo>
                  <a:lnTo>
                    <a:pt x="5053" y="502"/>
                  </a:lnTo>
                  <a:close/>
                  <a:moveTo>
                    <a:pt x="5053" y="12"/>
                  </a:moveTo>
                  <a:lnTo>
                    <a:pt x="5053" y="513"/>
                  </a:lnTo>
                  <a:lnTo>
                    <a:pt x="5064" y="502"/>
                  </a:lnTo>
                  <a:lnTo>
                    <a:pt x="5075" y="502"/>
                  </a:lnTo>
                  <a:lnTo>
                    <a:pt x="5075" y="23"/>
                  </a:lnTo>
                  <a:lnTo>
                    <a:pt x="5064" y="23"/>
                  </a:lnTo>
                  <a:lnTo>
                    <a:pt x="5053" y="12"/>
                  </a:lnTo>
                  <a:close/>
                  <a:moveTo>
                    <a:pt x="5075" y="502"/>
                  </a:moveTo>
                  <a:lnTo>
                    <a:pt x="5064" y="502"/>
                  </a:lnTo>
                  <a:lnTo>
                    <a:pt x="5053" y="513"/>
                  </a:lnTo>
                  <a:lnTo>
                    <a:pt x="5075" y="513"/>
                  </a:lnTo>
                  <a:lnTo>
                    <a:pt x="5075" y="502"/>
                  </a:lnTo>
                  <a:close/>
                  <a:moveTo>
                    <a:pt x="22" y="12"/>
                  </a:moveTo>
                  <a:lnTo>
                    <a:pt x="11" y="23"/>
                  </a:lnTo>
                  <a:lnTo>
                    <a:pt x="22" y="23"/>
                  </a:lnTo>
                  <a:lnTo>
                    <a:pt x="22" y="12"/>
                  </a:lnTo>
                  <a:close/>
                  <a:moveTo>
                    <a:pt x="5053" y="12"/>
                  </a:moveTo>
                  <a:lnTo>
                    <a:pt x="22" y="12"/>
                  </a:lnTo>
                  <a:lnTo>
                    <a:pt x="22" y="23"/>
                  </a:lnTo>
                  <a:lnTo>
                    <a:pt x="5053" y="23"/>
                  </a:lnTo>
                  <a:lnTo>
                    <a:pt x="5053" y="12"/>
                  </a:lnTo>
                  <a:close/>
                  <a:moveTo>
                    <a:pt x="5075" y="12"/>
                  </a:moveTo>
                  <a:lnTo>
                    <a:pt x="5053" y="12"/>
                  </a:lnTo>
                  <a:lnTo>
                    <a:pt x="5064" y="23"/>
                  </a:lnTo>
                  <a:lnTo>
                    <a:pt x="5075" y="23"/>
                  </a:lnTo>
                  <a:lnTo>
                    <a:pt x="5075" y="1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" y="-276"/>
              <a:ext cx="205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-276"/>
              <a:ext cx="2645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" y="221"/>
              <a:ext cx="365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7" y="828"/>
              <a:ext cx="148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" y="716"/>
              <a:ext cx="12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528" y="1535"/>
              <a:ext cx="648" cy="269"/>
            </a:xfrm>
            <a:prstGeom prst="rect">
              <a:avLst/>
            </a:prstGeom>
            <a:solidFill>
              <a:srgbClr val="E4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>
              <a:off x="5516" y="1523"/>
              <a:ext cx="671" cy="291"/>
            </a:xfrm>
            <a:custGeom>
              <a:avLst/>
              <a:gdLst>
                <a:gd name="T0" fmla="+- 0 6187 5517"/>
                <a:gd name="T1" fmla="*/ T0 w 671"/>
                <a:gd name="T2" fmla="+- 0 1524 1524"/>
                <a:gd name="T3" fmla="*/ 1524 h 291"/>
                <a:gd name="T4" fmla="+- 0 5517 5517"/>
                <a:gd name="T5" fmla="*/ T4 w 671"/>
                <a:gd name="T6" fmla="+- 0 1524 1524"/>
                <a:gd name="T7" fmla="*/ 1524 h 291"/>
                <a:gd name="T8" fmla="+- 0 5517 5517"/>
                <a:gd name="T9" fmla="*/ T8 w 671"/>
                <a:gd name="T10" fmla="+- 0 1815 1524"/>
                <a:gd name="T11" fmla="*/ 1815 h 291"/>
                <a:gd name="T12" fmla="+- 0 6187 5517"/>
                <a:gd name="T13" fmla="*/ T12 w 671"/>
                <a:gd name="T14" fmla="+- 0 1815 1524"/>
                <a:gd name="T15" fmla="*/ 1815 h 291"/>
                <a:gd name="T16" fmla="+- 0 6187 5517"/>
                <a:gd name="T17" fmla="*/ T16 w 671"/>
                <a:gd name="T18" fmla="+- 0 1804 1524"/>
                <a:gd name="T19" fmla="*/ 1804 h 291"/>
                <a:gd name="T20" fmla="+- 0 5539 5517"/>
                <a:gd name="T21" fmla="*/ T20 w 671"/>
                <a:gd name="T22" fmla="+- 0 1804 1524"/>
                <a:gd name="T23" fmla="*/ 1804 h 291"/>
                <a:gd name="T24" fmla="+- 0 5528 5517"/>
                <a:gd name="T25" fmla="*/ T24 w 671"/>
                <a:gd name="T26" fmla="+- 0 1792 1524"/>
                <a:gd name="T27" fmla="*/ 1792 h 291"/>
                <a:gd name="T28" fmla="+- 0 5539 5517"/>
                <a:gd name="T29" fmla="*/ T28 w 671"/>
                <a:gd name="T30" fmla="+- 0 1792 1524"/>
                <a:gd name="T31" fmla="*/ 1792 h 291"/>
                <a:gd name="T32" fmla="+- 0 5539 5517"/>
                <a:gd name="T33" fmla="*/ T32 w 671"/>
                <a:gd name="T34" fmla="+- 0 1546 1524"/>
                <a:gd name="T35" fmla="*/ 1546 h 291"/>
                <a:gd name="T36" fmla="+- 0 5528 5517"/>
                <a:gd name="T37" fmla="*/ T36 w 671"/>
                <a:gd name="T38" fmla="+- 0 1546 1524"/>
                <a:gd name="T39" fmla="*/ 1546 h 291"/>
                <a:gd name="T40" fmla="+- 0 5539 5517"/>
                <a:gd name="T41" fmla="*/ T40 w 671"/>
                <a:gd name="T42" fmla="+- 0 1535 1524"/>
                <a:gd name="T43" fmla="*/ 1535 h 291"/>
                <a:gd name="T44" fmla="+- 0 6187 5517"/>
                <a:gd name="T45" fmla="*/ T44 w 671"/>
                <a:gd name="T46" fmla="+- 0 1535 1524"/>
                <a:gd name="T47" fmla="*/ 1535 h 291"/>
                <a:gd name="T48" fmla="+- 0 6187 5517"/>
                <a:gd name="T49" fmla="*/ T48 w 671"/>
                <a:gd name="T50" fmla="+- 0 1524 1524"/>
                <a:gd name="T51" fmla="*/ 1524 h 291"/>
                <a:gd name="T52" fmla="+- 0 5539 5517"/>
                <a:gd name="T53" fmla="*/ T52 w 671"/>
                <a:gd name="T54" fmla="+- 0 1792 1524"/>
                <a:gd name="T55" fmla="*/ 1792 h 291"/>
                <a:gd name="T56" fmla="+- 0 5528 5517"/>
                <a:gd name="T57" fmla="*/ T56 w 671"/>
                <a:gd name="T58" fmla="+- 0 1792 1524"/>
                <a:gd name="T59" fmla="*/ 1792 h 291"/>
                <a:gd name="T60" fmla="+- 0 5539 5517"/>
                <a:gd name="T61" fmla="*/ T60 w 671"/>
                <a:gd name="T62" fmla="+- 0 1804 1524"/>
                <a:gd name="T63" fmla="*/ 1804 h 291"/>
                <a:gd name="T64" fmla="+- 0 5539 5517"/>
                <a:gd name="T65" fmla="*/ T64 w 671"/>
                <a:gd name="T66" fmla="+- 0 1792 1524"/>
                <a:gd name="T67" fmla="*/ 1792 h 291"/>
                <a:gd name="T68" fmla="+- 0 6165 5517"/>
                <a:gd name="T69" fmla="*/ T68 w 671"/>
                <a:gd name="T70" fmla="+- 0 1792 1524"/>
                <a:gd name="T71" fmla="*/ 1792 h 291"/>
                <a:gd name="T72" fmla="+- 0 5539 5517"/>
                <a:gd name="T73" fmla="*/ T72 w 671"/>
                <a:gd name="T74" fmla="+- 0 1792 1524"/>
                <a:gd name="T75" fmla="*/ 1792 h 291"/>
                <a:gd name="T76" fmla="+- 0 5539 5517"/>
                <a:gd name="T77" fmla="*/ T76 w 671"/>
                <a:gd name="T78" fmla="+- 0 1804 1524"/>
                <a:gd name="T79" fmla="*/ 1804 h 291"/>
                <a:gd name="T80" fmla="+- 0 6165 5517"/>
                <a:gd name="T81" fmla="*/ T80 w 671"/>
                <a:gd name="T82" fmla="+- 0 1804 1524"/>
                <a:gd name="T83" fmla="*/ 1804 h 291"/>
                <a:gd name="T84" fmla="+- 0 6165 5517"/>
                <a:gd name="T85" fmla="*/ T84 w 671"/>
                <a:gd name="T86" fmla="+- 0 1792 1524"/>
                <a:gd name="T87" fmla="*/ 1792 h 291"/>
                <a:gd name="T88" fmla="+- 0 6165 5517"/>
                <a:gd name="T89" fmla="*/ T88 w 671"/>
                <a:gd name="T90" fmla="+- 0 1535 1524"/>
                <a:gd name="T91" fmla="*/ 1535 h 291"/>
                <a:gd name="T92" fmla="+- 0 6165 5517"/>
                <a:gd name="T93" fmla="*/ T92 w 671"/>
                <a:gd name="T94" fmla="+- 0 1804 1524"/>
                <a:gd name="T95" fmla="*/ 1804 h 291"/>
                <a:gd name="T96" fmla="+- 0 6175 5517"/>
                <a:gd name="T97" fmla="*/ T96 w 671"/>
                <a:gd name="T98" fmla="+- 0 1792 1524"/>
                <a:gd name="T99" fmla="*/ 1792 h 291"/>
                <a:gd name="T100" fmla="+- 0 6187 5517"/>
                <a:gd name="T101" fmla="*/ T100 w 671"/>
                <a:gd name="T102" fmla="+- 0 1792 1524"/>
                <a:gd name="T103" fmla="*/ 1792 h 291"/>
                <a:gd name="T104" fmla="+- 0 6187 5517"/>
                <a:gd name="T105" fmla="*/ T104 w 671"/>
                <a:gd name="T106" fmla="+- 0 1546 1524"/>
                <a:gd name="T107" fmla="*/ 1546 h 291"/>
                <a:gd name="T108" fmla="+- 0 6175 5517"/>
                <a:gd name="T109" fmla="*/ T108 w 671"/>
                <a:gd name="T110" fmla="+- 0 1546 1524"/>
                <a:gd name="T111" fmla="*/ 1546 h 291"/>
                <a:gd name="T112" fmla="+- 0 6165 5517"/>
                <a:gd name="T113" fmla="*/ T112 w 671"/>
                <a:gd name="T114" fmla="+- 0 1535 1524"/>
                <a:gd name="T115" fmla="*/ 1535 h 291"/>
                <a:gd name="T116" fmla="+- 0 6187 5517"/>
                <a:gd name="T117" fmla="*/ T116 w 671"/>
                <a:gd name="T118" fmla="+- 0 1792 1524"/>
                <a:gd name="T119" fmla="*/ 1792 h 291"/>
                <a:gd name="T120" fmla="+- 0 6175 5517"/>
                <a:gd name="T121" fmla="*/ T120 w 671"/>
                <a:gd name="T122" fmla="+- 0 1792 1524"/>
                <a:gd name="T123" fmla="*/ 1792 h 291"/>
                <a:gd name="T124" fmla="+- 0 6165 5517"/>
                <a:gd name="T125" fmla="*/ T124 w 671"/>
                <a:gd name="T126" fmla="+- 0 1804 1524"/>
                <a:gd name="T127" fmla="*/ 1804 h 291"/>
                <a:gd name="T128" fmla="+- 0 6187 5517"/>
                <a:gd name="T129" fmla="*/ T128 w 671"/>
                <a:gd name="T130" fmla="+- 0 1804 1524"/>
                <a:gd name="T131" fmla="*/ 1804 h 291"/>
                <a:gd name="T132" fmla="+- 0 6187 5517"/>
                <a:gd name="T133" fmla="*/ T132 w 671"/>
                <a:gd name="T134" fmla="+- 0 1792 1524"/>
                <a:gd name="T135" fmla="*/ 1792 h 291"/>
                <a:gd name="T136" fmla="+- 0 5539 5517"/>
                <a:gd name="T137" fmla="*/ T136 w 671"/>
                <a:gd name="T138" fmla="+- 0 1535 1524"/>
                <a:gd name="T139" fmla="*/ 1535 h 291"/>
                <a:gd name="T140" fmla="+- 0 5528 5517"/>
                <a:gd name="T141" fmla="*/ T140 w 671"/>
                <a:gd name="T142" fmla="+- 0 1546 1524"/>
                <a:gd name="T143" fmla="*/ 1546 h 291"/>
                <a:gd name="T144" fmla="+- 0 5539 5517"/>
                <a:gd name="T145" fmla="*/ T144 w 671"/>
                <a:gd name="T146" fmla="+- 0 1546 1524"/>
                <a:gd name="T147" fmla="*/ 1546 h 291"/>
                <a:gd name="T148" fmla="+- 0 5539 5517"/>
                <a:gd name="T149" fmla="*/ T148 w 671"/>
                <a:gd name="T150" fmla="+- 0 1535 1524"/>
                <a:gd name="T151" fmla="*/ 1535 h 291"/>
                <a:gd name="T152" fmla="+- 0 6165 5517"/>
                <a:gd name="T153" fmla="*/ T152 w 671"/>
                <a:gd name="T154" fmla="+- 0 1535 1524"/>
                <a:gd name="T155" fmla="*/ 1535 h 291"/>
                <a:gd name="T156" fmla="+- 0 5539 5517"/>
                <a:gd name="T157" fmla="*/ T156 w 671"/>
                <a:gd name="T158" fmla="+- 0 1535 1524"/>
                <a:gd name="T159" fmla="*/ 1535 h 291"/>
                <a:gd name="T160" fmla="+- 0 5539 5517"/>
                <a:gd name="T161" fmla="*/ T160 w 671"/>
                <a:gd name="T162" fmla="+- 0 1546 1524"/>
                <a:gd name="T163" fmla="*/ 1546 h 291"/>
                <a:gd name="T164" fmla="+- 0 6165 5517"/>
                <a:gd name="T165" fmla="*/ T164 w 671"/>
                <a:gd name="T166" fmla="+- 0 1546 1524"/>
                <a:gd name="T167" fmla="*/ 1546 h 291"/>
                <a:gd name="T168" fmla="+- 0 6165 5517"/>
                <a:gd name="T169" fmla="*/ T168 w 671"/>
                <a:gd name="T170" fmla="+- 0 1535 1524"/>
                <a:gd name="T171" fmla="*/ 1535 h 291"/>
                <a:gd name="T172" fmla="+- 0 6187 5517"/>
                <a:gd name="T173" fmla="*/ T172 w 671"/>
                <a:gd name="T174" fmla="+- 0 1535 1524"/>
                <a:gd name="T175" fmla="*/ 1535 h 291"/>
                <a:gd name="T176" fmla="+- 0 6165 5517"/>
                <a:gd name="T177" fmla="*/ T176 w 671"/>
                <a:gd name="T178" fmla="+- 0 1535 1524"/>
                <a:gd name="T179" fmla="*/ 1535 h 291"/>
                <a:gd name="T180" fmla="+- 0 6175 5517"/>
                <a:gd name="T181" fmla="*/ T180 w 671"/>
                <a:gd name="T182" fmla="+- 0 1546 1524"/>
                <a:gd name="T183" fmla="*/ 1546 h 291"/>
                <a:gd name="T184" fmla="+- 0 6187 5517"/>
                <a:gd name="T185" fmla="*/ T184 w 671"/>
                <a:gd name="T186" fmla="+- 0 1546 1524"/>
                <a:gd name="T187" fmla="*/ 1546 h 291"/>
                <a:gd name="T188" fmla="+- 0 6187 5517"/>
                <a:gd name="T189" fmla="*/ T188 w 671"/>
                <a:gd name="T190" fmla="+- 0 1535 1524"/>
                <a:gd name="T191" fmla="*/ 1535 h 2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71" h="291">
                  <a:moveTo>
                    <a:pt x="670" y="0"/>
                  </a:moveTo>
                  <a:lnTo>
                    <a:pt x="0" y="0"/>
                  </a:lnTo>
                  <a:lnTo>
                    <a:pt x="0" y="291"/>
                  </a:lnTo>
                  <a:lnTo>
                    <a:pt x="670" y="291"/>
                  </a:lnTo>
                  <a:lnTo>
                    <a:pt x="670" y="280"/>
                  </a:lnTo>
                  <a:lnTo>
                    <a:pt x="22" y="280"/>
                  </a:lnTo>
                  <a:lnTo>
                    <a:pt x="11" y="268"/>
                  </a:lnTo>
                  <a:lnTo>
                    <a:pt x="22" y="268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670" y="11"/>
                  </a:lnTo>
                  <a:lnTo>
                    <a:pt x="670" y="0"/>
                  </a:lnTo>
                  <a:close/>
                  <a:moveTo>
                    <a:pt x="22" y="268"/>
                  </a:moveTo>
                  <a:lnTo>
                    <a:pt x="11" y="268"/>
                  </a:lnTo>
                  <a:lnTo>
                    <a:pt x="22" y="280"/>
                  </a:lnTo>
                  <a:lnTo>
                    <a:pt x="22" y="268"/>
                  </a:lnTo>
                  <a:close/>
                  <a:moveTo>
                    <a:pt x="648" y="268"/>
                  </a:moveTo>
                  <a:lnTo>
                    <a:pt x="22" y="268"/>
                  </a:lnTo>
                  <a:lnTo>
                    <a:pt x="22" y="280"/>
                  </a:lnTo>
                  <a:lnTo>
                    <a:pt x="648" y="280"/>
                  </a:lnTo>
                  <a:lnTo>
                    <a:pt x="648" y="268"/>
                  </a:lnTo>
                  <a:close/>
                  <a:moveTo>
                    <a:pt x="648" y="11"/>
                  </a:moveTo>
                  <a:lnTo>
                    <a:pt x="648" y="280"/>
                  </a:lnTo>
                  <a:lnTo>
                    <a:pt x="658" y="268"/>
                  </a:lnTo>
                  <a:lnTo>
                    <a:pt x="670" y="268"/>
                  </a:lnTo>
                  <a:lnTo>
                    <a:pt x="670" y="22"/>
                  </a:lnTo>
                  <a:lnTo>
                    <a:pt x="658" y="22"/>
                  </a:lnTo>
                  <a:lnTo>
                    <a:pt x="648" y="11"/>
                  </a:lnTo>
                  <a:close/>
                  <a:moveTo>
                    <a:pt x="670" y="268"/>
                  </a:moveTo>
                  <a:lnTo>
                    <a:pt x="658" y="268"/>
                  </a:lnTo>
                  <a:lnTo>
                    <a:pt x="648" y="280"/>
                  </a:lnTo>
                  <a:lnTo>
                    <a:pt x="670" y="280"/>
                  </a:lnTo>
                  <a:lnTo>
                    <a:pt x="670" y="268"/>
                  </a:lnTo>
                  <a:close/>
                  <a:moveTo>
                    <a:pt x="22" y="11"/>
                  </a:moveTo>
                  <a:lnTo>
                    <a:pt x="11" y="22"/>
                  </a:lnTo>
                  <a:lnTo>
                    <a:pt x="22" y="22"/>
                  </a:lnTo>
                  <a:lnTo>
                    <a:pt x="22" y="11"/>
                  </a:lnTo>
                  <a:close/>
                  <a:moveTo>
                    <a:pt x="648" y="11"/>
                  </a:moveTo>
                  <a:lnTo>
                    <a:pt x="22" y="11"/>
                  </a:lnTo>
                  <a:lnTo>
                    <a:pt x="22" y="22"/>
                  </a:lnTo>
                  <a:lnTo>
                    <a:pt x="648" y="22"/>
                  </a:lnTo>
                  <a:lnTo>
                    <a:pt x="648" y="11"/>
                  </a:lnTo>
                  <a:close/>
                  <a:moveTo>
                    <a:pt x="670" y="11"/>
                  </a:moveTo>
                  <a:lnTo>
                    <a:pt x="648" y="11"/>
                  </a:lnTo>
                  <a:lnTo>
                    <a:pt x="658" y="22"/>
                  </a:lnTo>
                  <a:lnTo>
                    <a:pt x="670" y="22"/>
                  </a:lnTo>
                  <a:lnTo>
                    <a:pt x="670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AutoShape 23"/>
            <p:cNvSpPr>
              <a:spLocks/>
            </p:cNvSpPr>
            <p:nvPr/>
          </p:nvSpPr>
          <p:spPr bwMode="auto">
            <a:xfrm>
              <a:off x="5648" y="1621"/>
              <a:ext cx="409" cy="97"/>
            </a:xfrm>
            <a:custGeom>
              <a:avLst/>
              <a:gdLst>
                <a:gd name="T0" fmla="+- 0 5660 5648"/>
                <a:gd name="T1" fmla="*/ T0 w 409"/>
                <a:gd name="T2" fmla="+- 0 1717 1622"/>
                <a:gd name="T3" fmla="*/ 1717 h 97"/>
                <a:gd name="T4" fmla="+- 0 5675 5648"/>
                <a:gd name="T5" fmla="*/ T4 w 409"/>
                <a:gd name="T6" fmla="+- 0 1642 1622"/>
                <a:gd name="T7" fmla="*/ 1642 h 97"/>
                <a:gd name="T8" fmla="+- 0 5723 5648"/>
                <a:gd name="T9" fmla="*/ T8 w 409"/>
                <a:gd name="T10" fmla="+- 0 1697 1622"/>
                <a:gd name="T11" fmla="*/ 1697 h 97"/>
                <a:gd name="T12" fmla="+- 0 5711 5648"/>
                <a:gd name="T13" fmla="*/ T12 w 409"/>
                <a:gd name="T14" fmla="+- 0 1622 1622"/>
                <a:gd name="T15" fmla="*/ 1622 h 97"/>
                <a:gd name="T16" fmla="+- 0 5780 5648"/>
                <a:gd name="T17" fmla="*/ T16 w 409"/>
                <a:gd name="T18" fmla="+- 0 1646 1622"/>
                <a:gd name="T19" fmla="*/ 1646 h 97"/>
                <a:gd name="T20" fmla="+- 0 5738 5648"/>
                <a:gd name="T21" fmla="*/ T20 w 409"/>
                <a:gd name="T22" fmla="+- 0 1670 1622"/>
                <a:gd name="T23" fmla="*/ 1670 h 97"/>
                <a:gd name="T24" fmla="+- 0 5761 5648"/>
                <a:gd name="T25" fmla="*/ T24 w 409"/>
                <a:gd name="T26" fmla="+- 0 1719 1622"/>
                <a:gd name="T27" fmla="*/ 1719 h 97"/>
                <a:gd name="T28" fmla="+- 0 5795 5648"/>
                <a:gd name="T29" fmla="*/ T28 w 409"/>
                <a:gd name="T30" fmla="+- 0 1709 1622"/>
                <a:gd name="T31" fmla="*/ 1709 h 97"/>
                <a:gd name="T32" fmla="+- 0 5750 5648"/>
                <a:gd name="T33" fmla="*/ T32 w 409"/>
                <a:gd name="T34" fmla="+- 0 1691 1622"/>
                <a:gd name="T35" fmla="*/ 1691 h 97"/>
                <a:gd name="T36" fmla="+- 0 5765 5648"/>
                <a:gd name="T37" fmla="*/ T36 w 409"/>
                <a:gd name="T38" fmla="+- 0 1656 1622"/>
                <a:gd name="T39" fmla="*/ 1656 h 97"/>
                <a:gd name="T40" fmla="+- 0 5794 5648"/>
                <a:gd name="T41" fmla="*/ T40 w 409"/>
                <a:gd name="T42" fmla="+- 0 1656 1622"/>
                <a:gd name="T43" fmla="*/ 1656 h 97"/>
                <a:gd name="T44" fmla="+- 0 5791 5648"/>
                <a:gd name="T45" fmla="*/ T44 w 409"/>
                <a:gd name="T46" fmla="+- 0 1674 1622"/>
                <a:gd name="T47" fmla="*/ 1674 h 97"/>
                <a:gd name="T48" fmla="+- 0 5781 5648"/>
                <a:gd name="T49" fmla="*/ T48 w 409"/>
                <a:gd name="T50" fmla="+- 0 1707 1622"/>
                <a:gd name="T51" fmla="*/ 1707 h 97"/>
                <a:gd name="T52" fmla="+- 0 5802 5648"/>
                <a:gd name="T53" fmla="*/ T52 w 409"/>
                <a:gd name="T54" fmla="+- 0 1697 1622"/>
                <a:gd name="T55" fmla="*/ 1697 h 97"/>
                <a:gd name="T56" fmla="+- 0 5794 5648"/>
                <a:gd name="T57" fmla="*/ T56 w 409"/>
                <a:gd name="T58" fmla="+- 0 1656 1622"/>
                <a:gd name="T59" fmla="*/ 1656 h 97"/>
                <a:gd name="T60" fmla="+- 0 5828 5648"/>
                <a:gd name="T61" fmla="*/ T60 w 409"/>
                <a:gd name="T62" fmla="+- 0 1717 1622"/>
                <a:gd name="T63" fmla="*/ 1717 h 97"/>
                <a:gd name="T64" fmla="+- 0 5832 5648"/>
                <a:gd name="T65" fmla="*/ T64 w 409"/>
                <a:gd name="T66" fmla="+- 0 1662 1622"/>
                <a:gd name="T67" fmla="*/ 1662 h 97"/>
                <a:gd name="T68" fmla="+- 0 5851 5648"/>
                <a:gd name="T69" fmla="*/ T68 w 409"/>
                <a:gd name="T70" fmla="+- 0 1658 1622"/>
                <a:gd name="T71" fmla="*/ 1658 h 97"/>
                <a:gd name="T72" fmla="+- 0 5844 5648"/>
                <a:gd name="T73" fmla="*/ T72 w 409"/>
                <a:gd name="T74" fmla="+- 0 1659 1622"/>
                <a:gd name="T75" fmla="*/ 1659 h 97"/>
                <a:gd name="T76" fmla="+- 0 5846 5648"/>
                <a:gd name="T77" fmla="*/ T76 w 409"/>
                <a:gd name="T78" fmla="+- 0 1646 1622"/>
                <a:gd name="T79" fmla="*/ 1646 h 97"/>
                <a:gd name="T80" fmla="+- 0 5830 5648"/>
                <a:gd name="T81" fmla="*/ T80 w 409"/>
                <a:gd name="T82" fmla="+- 0 1654 1622"/>
                <a:gd name="T83" fmla="*/ 1654 h 97"/>
                <a:gd name="T84" fmla="+- 0 5850 5648"/>
                <a:gd name="T85" fmla="*/ T84 w 409"/>
                <a:gd name="T86" fmla="+- 0 1648 1622"/>
                <a:gd name="T87" fmla="*/ 1648 h 97"/>
                <a:gd name="T88" fmla="+- 0 5861 5648"/>
                <a:gd name="T89" fmla="*/ T88 w 409"/>
                <a:gd name="T90" fmla="+- 0 1717 1622"/>
                <a:gd name="T91" fmla="*/ 1717 h 97"/>
                <a:gd name="T92" fmla="+- 0 5875 5648"/>
                <a:gd name="T93" fmla="*/ T92 w 409"/>
                <a:gd name="T94" fmla="+- 0 1663 1622"/>
                <a:gd name="T95" fmla="*/ 1663 h 97"/>
                <a:gd name="T96" fmla="+- 0 5871 5648"/>
                <a:gd name="T97" fmla="*/ T96 w 409"/>
                <a:gd name="T98" fmla="+- 0 1648 1622"/>
                <a:gd name="T99" fmla="*/ 1648 h 97"/>
                <a:gd name="T100" fmla="+- 0 5899 5648"/>
                <a:gd name="T101" fmla="*/ T100 w 409"/>
                <a:gd name="T102" fmla="+- 0 1661 1622"/>
                <a:gd name="T103" fmla="*/ 1661 h 97"/>
                <a:gd name="T104" fmla="+- 0 5913 5648"/>
                <a:gd name="T105" fmla="*/ T104 w 409"/>
                <a:gd name="T106" fmla="+- 0 1717 1622"/>
                <a:gd name="T107" fmla="*/ 1717 h 97"/>
                <a:gd name="T108" fmla="+- 0 5911 5648"/>
                <a:gd name="T109" fmla="*/ T108 w 409"/>
                <a:gd name="T110" fmla="+- 0 1659 1622"/>
                <a:gd name="T111" fmla="*/ 1659 h 97"/>
                <a:gd name="T112" fmla="+- 0 5935 5648"/>
                <a:gd name="T113" fmla="*/ T112 w 409"/>
                <a:gd name="T114" fmla="+- 0 1657 1622"/>
                <a:gd name="T115" fmla="*/ 1657 h 97"/>
                <a:gd name="T116" fmla="+- 0 5942 5648"/>
                <a:gd name="T117" fmla="*/ T116 w 409"/>
                <a:gd name="T118" fmla="+- 0 1669 1622"/>
                <a:gd name="T119" fmla="*/ 1669 h 97"/>
                <a:gd name="T120" fmla="+- 0 5952 5648"/>
                <a:gd name="T121" fmla="*/ T120 w 409"/>
                <a:gd name="T122" fmla="+- 0 1657 1622"/>
                <a:gd name="T123" fmla="*/ 1657 h 97"/>
                <a:gd name="T124" fmla="+- 0 5911 5648"/>
                <a:gd name="T125" fmla="*/ T124 w 409"/>
                <a:gd name="T126" fmla="+- 0 1659 1622"/>
                <a:gd name="T127" fmla="*/ 1659 h 97"/>
                <a:gd name="T128" fmla="+- 0 5952 5648"/>
                <a:gd name="T129" fmla="*/ T128 w 409"/>
                <a:gd name="T130" fmla="+- 0 1657 1622"/>
                <a:gd name="T131" fmla="*/ 1657 h 97"/>
                <a:gd name="T132" fmla="+- 0 5897 5648"/>
                <a:gd name="T133" fmla="*/ T132 w 409"/>
                <a:gd name="T134" fmla="+- 0 1646 1622"/>
                <a:gd name="T135" fmla="*/ 1646 h 97"/>
                <a:gd name="T136" fmla="+- 0 5873 5648"/>
                <a:gd name="T137" fmla="*/ T136 w 409"/>
                <a:gd name="T138" fmla="+- 0 1654 1622"/>
                <a:gd name="T139" fmla="*/ 1654 h 97"/>
                <a:gd name="T140" fmla="+- 0 5886 5648"/>
                <a:gd name="T141" fmla="*/ T140 w 409"/>
                <a:gd name="T142" fmla="+- 0 1657 1622"/>
                <a:gd name="T143" fmla="*/ 1657 h 97"/>
                <a:gd name="T144" fmla="+- 0 5901 5648"/>
                <a:gd name="T145" fmla="*/ T144 w 409"/>
                <a:gd name="T146" fmla="+- 0 1648 1622"/>
                <a:gd name="T147" fmla="*/ 1648 h 97"/>
                <a:gd name="T148" fmla="+- 0 6009 5648"/>
                <a:gd name="T149" fmla="*/ T148 w 409"/>
                <a:gd name="T150" fmla="+- 0 1657 1622"/>
                <a:gd name="T151" fmla="*/ 1657 h 97"/>
                <a:gd name="T152" fmla="+- 0 6011 5648"/>
                <a:gd name="T153" fmla="*/ T152 w 409"/>
                <a:gd name="T154" fmla="+- 0 1675 1622"/>
                <a:gd name="T155" fmla="*/ 1675 h 97"/>
                <a:gd name="T156" fmla="+- 0 5981 5648"/>
                <a:gd name="T157" fmla="*/ T156 w 409"/>
                <a:gd name="T158" fmla="+- 0 1680 1622"/>
                <a:gd name="T159" fmla="*/ 1680 h 97"/>
                <a:gd name="T160" fmla="+- 0 5968 5648"/>
                <a:gd name="T161" fmla="*/ T160 w 409"/>
                <a:gd name="T162" fmla="+- 0 1692 1622"/>
                <a:gd name="T163" fmla="*/ 1692 h 97"/>
                <a:gd name="T164" fmla="+- 0 5977 5648"/>
                <a:gd name="T165" fmla="*/ T164 w 409"/>
                <a:gd name="T166" fmla="+- 0 1717 1622"/>
                <a:gd name="T167" fmla="*/ 1717 h 97"/>
                <a:gd name="T168" fmla="+- 0 6008 5648"/>
                <a:gd name="T169" fmla="*/ T168 w 409"/>
                <a:gd name="T170" fmla="+- 0 1715 1622"/>
                <a:gd name="T171" fmla="*/ 1715 h 97"/>
                <a:gd name="T172" fmla="+- 0 5986 5648"/>
                <a:gd name="T173" fmla="*/ T172 w 409"/>
                <a:gd name="T174" fmla="+- 0 1708 1622"/>
                <a:gd name="T175" fmla="*/ 1708 h 97"/>
                <a:gd name="T176" fmla="+- 0 5980 5648"/>
                <a:gd name="T177" fmla="*/ T176 w 409"/>
                <a:gd name="T178" fmla="+- 0 1695 1622"/>
                <a:gd name="T179" fmla="*/ 1695 h 97"/>
                <a:gd name="T180" fmla="+- 0 5991 5648"/>
                <a:gd name="T181" fmla="*/ T180 w 409"/>
                <a:gd name="T182" fmla="+- 0 1687 1622"/>
                <a:gd name="T183" fmla="*/ 1687 h 97"/>
                <a:gd name="T184" fmla="+- 0 6027 5648"/>
                <a:gd name="T185" fmla="*/ T184 w 409"/>
                <a:gd name="T186" fmla="+- 0 1682 1622"/>
                <a:gd name="T187" fmla="*/ 1682 h 97"/>
                <a:gd name="T188" fmla="+- 0 6025 5648"/>
                <a:gd name="T189" fmla="*/ T188 w 409"/>
                <a:gd name="T190" fmla="+- 0 1656 1622"/>
                <a:gd name="T191" fmla="*/ 1656 h 97"/>
                <a:gd name="T192" fmla="+- 0 6017 5648"/>
                <a:gd name="T193" fmla="*/ T192 w 409"/>
                <a:gd name="T194" fmla="+- 0 1712 1622"/>
                <a:gd name="T195" fmla="*/ 1712 h 97"/>
                <a:gd name="T196" fmla="+- 0 6031 5648"/>
                <a:gd name="T197" fmla="*/ T196 w 409"/>
                <a:gd name="T198" fmla="+- 0 1717 1622"/>
                <a:gd name="T199" fmla="*/ 1717 h 97"/>
                <a:gd name="T200" fmla="+- 0 6027 5648"/>
                <a:gd name="T201" fmla="*/ T200 w 409"/>
                <a:gd name="T202" fmla="+- 0 1682 1622"/>
                <a:gd name="T203" fmla="*/ 1682 h 97"/>
                <a:gd name="T204" fmla="+- 0 6013 5648"/>
                <a:gd name="T205" fmla="*/ T204 w 409"/>
                <a:gd name="T206" fmla="+- 0 1698 1622"/>
                <a:gd name="T207" fmla="*/ 1698 h 97"/>
                <a:gd name="T208" fmla="+- 0 6002 5648"/>
                <a:gd name="T209" fmla="*/ T208 w 409"/>
                <a:gd name="T210" fmla="+- 0 1708 1622"/>
                <a:gd name="T211" fmla="*/ 1708 h 97"/>
                <a:gd name="T212" fmla="+- 0 6028 5648"/>
                <a:gd name="T213" fmla="*/ T212 w 409"/>
                <a:gd name="T214" fmla="+- 0 1708 1622"/>
                <a:gd name="T215" fmla="*/ 1708 h 97"/>
                <a:gd name="T216" fmla="+- 0 6006 5648"/>
                <a:gd name="T217" fmla="*/ T216 w 409"/>
                <a:gd name="T218" fmla="+- 0 1646 1622"/>
                <a:gd name="T219" fmla="*/ 1646 h 97"/>
                <a:gd name="T220" fmla="+- 0 5977 5648"/>
                <a:gd name="T221" fmla="*/ T220 w 409"/>
                <a:gd name="T222" fmla="+- 0 1653 1622"/>
                <a:gd name="T223" fmla="*/ 1653 h 97"/>
                <a:gd name="T224" fmla="+- 0 5969 5648"/>
                <a:gd name="T225" fmla="*/ T224 w 409"/>
                <a:gd name="T226" fmla="+- 0 1668 1622"/>
                <a:gd name="T227" fmla="*/ 1668 h 97"/>
                <a:gd name="T228" fmla="+- 0 5989 5648"/>
                <a:gd name="T229" fmla="*/ T228 w 409"/>
                <a:gd name="T230" fmla="+- 0 1657 1622"/>
                <a:gd name="T231" fmla="*/ 1657 h 97"/>
                <a:gd name="T232" fmla="+- 0 6023 5648"/>
                <a:gd name="T233" fmla="*/ T232 w 409"/>
                <a:gd name="T234" fmla="+- 0 1654 1622"/>
                <a:gd name="T235" fmla="*/ 1654 h 97"/>
                <a:gd name="T236" fmla="+- 0 6006 5648"/>
                <a:gd name="T237" fmla="*/ T236 w 409"/>
                <a:gd name="T238" fmla="+- 0 1646 1622"/>
                <a:gd name="T239" fmla="*/ 1646 h 97"/>
                <a:gd name="T240" fmla="+- 0 6056 5648"/>
                <a:gd name="T241" fmla="*/ T240 w 409"/>
                <a:gd name="T242" fmla="+- 0 1717 1622"/>
                <a:gd name="T243" fmla="*/ 1717 h 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409" h="97">
                  <a:moveTo>
                    <a:pt x="13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20"/>
                  </a:lnTo>
                  <a:lnTo>
                    <a:pt x="27" y="20"/>
                  </a:lnTo>
                  <a:lnTo>
                    <a:pt x="13" y="0"/>
                  </a:lnTo>
                  <a:close/>
                  <a:moveTo>
                    <a:pt x="27" y="20"/>
                  </a:moveTo>
                  <a:lnTo>
                    <a:pt x="12" y="20"/>
                  </a:lnTo>
                  <a:lnTo>
                    <a:pt x="62" y="95"/>
                  </a:lnTo>
                  <a:lnTo>
                    <a:pt x="75" y="95"/>
                  </a:lnTo>
                  <a:lnTo>
                    <a:pt x="75" y="75"/>
                  </a:lnTo>
                  <a:lnTo>
                    <a:pt x="63" y="75"/>
                  </a:lnTo>
                  <a:lnTo>
                    <a:pt x="27" y="20"/>
                  </a:lnTo>
                  <a:close/>
                  <a:moveTo>
                    <a:pt x="75" y="0"/>
                  </a:moveTo>
                  <a:lnTo>
                    <a:pt x="63" y="0"/>
                  </a:lnTo>
                  <a:lnTo>
                    <a:pt x="63" y="75"/>
                  </a:lnTo>
                  <a:lnTo>
                    <a:pt x="75" y="75"/>
                  </a:lnTo>
                  <a:lnTo>
                    <a:pt x="75" y="0"/>
                  </a:lnTo>
                  <a:close/>
                  <a:moveTo>
                    <a:pt x="132" y="24"/>
                  </a:moveTo>
                  <a:lnTo>
                    <a:pt x="114" y="24"/>
                  </a:lnTo>
                  <a:lnTo>
                    <a:pt x="107" y="27"/>
                  </a:lnTo>
                  <a:lnTo>
                    <a:pt x="94" y="38"/>
                  </a:lnTo>
                  <a:lnTo>
                    <a:pt x="90" y="48"/>
                  </a:lnTo>
                  <a:lnTo>
                    <a:pt x="90" y="72"/>
                  </a:lnTo>
                  <a:lnTo>
                    <a:pt x="93" y="81"/>
                  </a:lnTo>
                  <a:lnTo>
                    <a:pt x="105" y="93"/>
                  </a:lnTo>
                  <a:lnTo>
                    <a:pt x="113" y="97"/>
                  </a:lnTo>
                  <a:lnTo>
                    <a:pt x="129" y="97"/>
                  </a:lnTo>
                  <a:lnTo>
                    <a:pt x="134" y="95"/>
                  </a:lnTo>
                  <a:lnTo>
                    <a:pt x="145" y="89"/>
                  </a:lnTo>
                  <a:lnTo>
                    <a:pt x="147" y="87"/>
                  </a:lnTo>
                  <a:lnTo>
                    <a:pt x="117" y="87"/>
                  </a:lnTo>
                  <a:lnTo>
                    <a:pt x="112" y="85"/>
                  </a:lnTo>
                  <a:lnTo>
                    <a:pt x="104" y="76"/>
                  </a:lnTo>
                  <a:lnTo>
                    <a:pt x="102" y="69"/>
                  </a:lnTo>
                  <a:lnTo>
                    <a:pt x="102" y="52"/>
                  </a:lnTo>
                  <a:lnTo>
                    <a:pt x="104" y="45"/>
                  </a:lnTo>
                  <a:lnTo>
                    <a:pt x="112" y="36"/>
                  </a:lnTo>
                  <a:lnTo>
                    <a:pt x="117" y="34"/>
                  </a:lnTo>
                  <a:lnTo>
                    <a:pt x="146" y="34"/>
                  </a:lnTo>
                  <a:lnTo>
                    <a:pt x="140" y="28"/>
                  </a:lnTo>
                  <a:lnTo>
                    <a:pt x="132" y="24"/>
                  </a:lnTo>
                  <a:close/>
                  <a:moveTo>
                    <a:pt x="146" y="34"/>
                  </a:moveTo>
                  <a:lnTo>
                    <a:pt x="129" y="34"/>
                  </a:lnTo>
                  <a:lnTo>
                    <a:pt x="133" y="36"/>
                  </a:lnTo>
                  <a:lnTo>
                    <a:pt x="141" y="45"/>
                  </a:lnTo>
                  <a:lnTo>
                    <a:pt x="143" y="52"/>
                  </a:lnTo>
                  <a:lnTo>
                    <a:pt x="143" y="69"/>
                  </a:lnTo>
                  <a:lnTo>
                    <a:pt x="141" y="75"/>
                  </a:lnTo>
                  <a:lnTo>
                    <a:pt x="141" y="76"/>
                  </a:lnTo>
                  <a:lnTo>
                    <a:pt x="133" y="85"/>
                  </a:lnTo>
                  <a:lnTo>
                    <a:pt x="129" y="87"/>
                  </a:lnTo>
                  <a:lnTo>
                    <a:pt x="147" y="87"/>
                  </a:lnTo>
                  <a:lnTo>
                    <a:pt x="148" y="86"/>
                  </a:lnTo>
                  <a:lnTo>
                    <a:pt x="154" y="75"/>
                  </a:lnTo>
                  <a:lnTo>
                    <a:pt x="155" y="69"/>
                  </a:lnTo>
                  <a:lnTo>
                    <a:pt x="155" y="49"/>
                  </a:lnTo>
                  <a:lnTo>
                    <a:pt x="152" y="40"/>
                  </a:lnTo>
                  <a:lnTo>
                    <a:pt x="146" y="34"/>
                  </a:lnTo>
                  <a:close/>
                  <a:moveTo>
                    <a:pt x="179" y="26"/>
                  </a:moveTo>
                  <a:lnTo>
                    <a:pt x="168" y="26"/>
                  </a:lnTo>
                  <a:lnTo>
                    <a:pt x="168" y="95"/>
                  </a:lnTo>
                  <a:lnTo>
                    <a:pt x="180" y="95"/>
                  </a:lnTo>
                  <a:lnTo>
                    <a:pt x="180" y="54"/>
                  </a:lnTo>
                  <a:lnTo>
                    <a:pt x="181" y="49"/>
                  </a:lnTo>
                  <a:lnTo>
                    <a:pt x="183" y="43"/>
                  </a:lnTo>
                  <a:lnTo>
                    <a:pt x="184" y="40"/>
                  </a:lnTo>
                  <a:lnTo>
                    <a:pt x="188" y="37"/>
                  </a:lnTo>
                  <a:lnTo>
                    <a:pt x="191" y="37"/>
                  </a:lnTo>
                  <a:lnTo>
                    <a:pt x="203" y="37"/>
                  </a:lnTo>
                  <a:lnTo>
                    <a:pt x="203" y="36"/>
                  </a:lnTo>
                  <a:lnTo>
                    <a:pt x="179" y="36"/>
                  </a:lnTo>
                  <a:lnTo>
                    <a:pt x="179" y="26"/>
                  </a:lnTo>
                  <a:close/>
                  <a:moveTo>
                    <a:pt x="203" y="37"/>
                  </a:moveTo>
                  <a:lnTo>
                    <a:pt x="196" y="37"/>
                  </a:lnTo>
                  <a:lnTo>
                    <a:pt x="199" y="37"/>
                  </a:lnTo>
                  <a:lnTo>
                    <a:pt x="202" y="39"/>
                  </a:lnTo>
                  <a:lnTo>
                    <a:pt x="203" y="37"/>
                  </a:lnTo>
                  <a:close/>
                  <a:moveTo>
                    <a:pt x="198" y="24"/>
                  </a:moveTo>
                  <a:lnTo>
                    <a:pt x="191" y="24"/>
                  </a:lnTo>
                  <a:lnTo>
                    <a:pt x="189" y="25"/>
                  </a:lnTo>
                  <a:lnTo>
                    <a:pt x="184" y="28"/>
                  </a:lnTo>
                  <a:lnTo>
                    <a:pt x="182" y="32"/>
                  </a:lnTo>
                  <a:lnTo>
                    <a:pt x="179" y="36"/>
                  </a:lnTo>
                  <a:lnTo>
                    <a:pt x="203" y="36"/>
                  </a:lnTo>
                  <a:lnTo>
                    <a:pt x="206" y="28"/>
                  </a:lnTo>
                  <a:lnTo>
                    <a:pt x="202" y="26"/>
                  </a:lnTo>
                  <a:lnTo>
                    <a:pt x="198" y="24"/>
                  </a:lnTo>
                  <a:close/>
                  <a:moveTo>
                    <a:pt x="223" y="26"/>
                  </a:moveTo>
                  <a:lnTo>
                    <a:pt x="213" y="26"/>
                  </a:lnTo>
                  <a:lnTo>
                    <a:pt x="213" y="95"/>
                  </a:lnTo>
                  <a:lnTo>
                    <a:pt x="224" y="95"/>
                  </a:lnTo>
                  <a:lnTo>
                    <a:pt x="224" y="53"/>
                  </a:lnTo>
                  <a:lnTo>
                    <a:pt x="225" y="48"/>
                  </a:lnTo>
                  <a:lnTo>
                    <a:pt x="227" y="41"/>
                  </a:lnTo>
                  <a:lnTo>
                    <a:pt x="229" y="39"/>
                  </a:lnTo>
                  <a:lnTo>
                    <a:pt x="235" y="36"/>
                  </a:lnTo>
                  <a:lnTo>
                    <a:pt x="223" y="36"/>
                  </a:lnTo>
                  <a:lnTo>
                    <a:pt x="223" y="26"/>
                  </a:lnTo>
                  <a:close/>
                  <a:moveTo>
                    <a:pt x="263" y="35"/>
                  </a:moveTo>
                  <a:lnTo>
                    <a:pt x="246" y="35"/>
                  </a:lnTo>
                  <a:lnTo>
                    <a:pt x="249" y="36"/>
                  </a:lnTo>
                  <a:lnTo>
                    <a:pt x="251" y="39"/>
                  </a:lnTo>
                  <a:lnTo>
                    <a:pt x="253" y="41"/>
                  </a:lnTo>
                  <a:lnTo>
                    <a:pt x="254" y="45"/>
                  </a:lnTo>
                  <a:lnTo>
                    <a:pt x="254" y="95"/>
                  </a:lnTo>
                  <a:lnTo>
                    <a:pt x="265" y="95"/>
                  </a:lnTo>
                  <a:lnTo>
                    <a:pt x="265" y="48"/>
                  </a:lnTo>
                  <a:lnTo>
                    <a:pt x="267" y="43"/>
                  </a:lnTo>
                  <a:lnTo>
                    <a:pt x="273" y="37"/>
                  </a:lnTo>
                  <a:lnTo>
                    <a:pt x="263" y="37"/>
                  </a:lnTo>
                  <a:lnTo>
                    <a:pt x="263" y="35"/>
                  </a:lnTo>
                  <a:close/>
                  <a:moveTo>
                    <a:pt x="304" y="35"/>
                  </a:moveTo>
                  <a:lnTo>
                    <a:pt x="285" y="35"/>
                  </a:lnTo>
                  <a:lnTo>
                    <a:pt x="287" y="35"/>
                  </a:lnTo>
                  <a:lnTo>
                    <a:pt x="291" y="38"/>
                  </a:lnTo>
                  <a:lnTo>
                    <a:pt x="293" y="39"/>
                  </a:lnTo>
                  <a:lnTo>
                    <a:pt x="294" y="44"/>
                  </a:lnTo>
                  <a:lnTo>
                    <a:pt x="294" y="47"/>
                  </a:lnTo>
                  <a:lnTo>
                    <a:pt x="294" y="95"/>
                  </a:lnTo>
                  <a:lnTo>
                    <a:pt x="306" y="95"/>
                  </a:lnTo>
                  <a:lnTo>
                    <a:pt x="306" y="39"/>
                  </a:lnTo>
                  <a:lnTo>
                    <a:pt x="304" y="35"/>
                  </a:lnTo>
                  <a:close/>
                  <a:moveTo>
                    <a:pt x="292" y="24"/>
                  </a:moveTo>
                  <a:lnTo>
                    <a:pt x="276" y="24"/>
                  </a:lnTo>
                  <a:lnTo>
                    <a:pt x="269" y="28"/>
                  </a:lnTo>
                  <a:lnTo>
                    <a:pt x="263" y="37"/>
                  </a:lnTo>
                  <a:lnTo>
                    <a:pt x="273" y="37"/>
                  </a:lnTo>
                  <a:lnTo>
                    <a:pt x="273" y="36"/>
                  </a:lnTo>
                  <a:lnTo>
                    <a:pt x="277" y="35"/>
                  </a:lnTo>
                  <a:lnTo>
                    <a:pt x="304" y="35"/>
                  </a:lnTo>
                  <a:lnTo>
                    <a:pt x="304" y="34"/>
                  </a:lnTo>
                  <a:lnTo>
                    <a:pt x="297" y="26"/>
                  </a:lnTo>
                  <a:lnTo>
                    <a:pt x="292" y="24"/>
                  </a:lnTo>
                  <a:close/>
                  <a:moveTo>
                    <a:pt x="249" y="24"/>
                  </a:moveTo>
                  <a:lnTo>
                    <a:pt x="239" y="24"/>
                  </a:lnTo>
                  <a:lnTo>
                    <a:pt x="235" y="26"/>
                  </a:lnTo>
                  <a:lnTo>
                    <a:pt x="228" y="30"/>
                  </a:lnTo>
                  <a:lnTo>
                    <a:pt x="225" y="32"/>
                  </a:lnTo>
                  <a:lnTo>
                    <a:pt x="223" y="36"/>
                  </a:lnTo>
                  <a:lnTo>
                    <a:pt x="235" y="36"/>
                  </a:lnTo>
                  <a:lnTo>
                    <a:pt x="235" y="35"/>
                  </a:lnTo>
                  <a:lnTo>
                    <a:pt x="238" y="35"/>
                  </a:lnTo>
                  <a:lnTo>
                    <a:pt x="263" y="35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3" y="26"/>
                  </a:lnTo>
                  <a:lnTo>
                    <a:pt x="249" y="24"/>
                  </a:lnTo>
                  <a:close/>
                  <a:moveTo>
                    <a:pt x="377" y="34"/>
                  </a:moveTo>
                  <a:lnTo>
                    <a:pt x="357" y="34"/>
                  </a:lnTo>
                  <a:lnTo>
                    <a:pt x="361" y="35"/>
                  </a:lnTo>
                  <a:lnTo>
                    <a:pt x="366" y="40"/>
                  </a:lnTo>
                  <a:lnTo>
                    <a:pt x="367" y="43"/>
                  </a:lnTo>
                  <a:lnTo>
                    <a:pt x="367" y="51"/>
                  </a:lnTo>
                  <a:lnTo>
                    <a:pt x="363" y="53"/>
                  </a:lnTo>
                  <a:lnTo>
                    <a:pt x="356" y="54"/>
                  </a:lnTo>
                  <a:lnTo>
                    <a:pt x="342" y="56"/>
                  </a:lnTo>
                  <a:lnTo>
                    <a:pt x="338" y="56"/>
                  </a:lnTo>
                  <a:lnTo>
                    <a:pt x="333" y="58"/>
                  </a:lnTo>
                  <a:lnTo>
                    <a:pt x="330" y="59"/>
                  </a:lnTo>
                  <a:lnTo>
                    <a:pt x="325" y="63"/>
                  </a:lnTo>
                  <a:lnTo>
                    <a:pt x="323" y="65"/>
                  </a:lnTo>
                  <a:lnTo>
                    <a:pt x="320" y="70"/>
                  </a:lnTo>
                  <a:lnTo>
                    <a:pt x="319" y="73"/>
                  </a:lnTo>
                  <a:lnTo>
                    <a:pt x="319" y="83"/>
                  </a:lnTo>
                  <a:lnTo>
                    <a:pt x="321" y="87"/>
                  </a:lnTo>
                  <a:lnTo>
                    <a:pt x="329" y="95"/>
                  </a:lnTo>
                  <a:lnTo>
                    <a:pt x="335" y="97"/>
                  </a:lnTo>
                  <a:lnTo>
                    <a:pt x="347" y="97"/>
                  </a:lnTo>
                  <a:lnTo>
                    <a:pt x="352" y="96"/>
                  </a:lnTo>
                  <a:lnTo>
                    <a:pt x="360" y="93"/>
                  </a:lnTo>
                  <a:lnTo>
                    <a:pt x="364" y="90"/>
                  </a:lnTo>
                  <a:lnTo>
                    <a:pt x="367" y="87"/>
                  </a:lnTo>
                  <a:lnTo>
                    <a:pt x="341" y="87"/>
                  </a:lnTo>
                  <a:lnTo>
                    <a:pt x="338" y="86"/>
                  </a:lnTo>
                  <a:lnTo>
                    <a:pt x="333" y="82"/>
                  </a:lnTo>
                  <a:lnTo>
                    <a:pt x="332" y="80"/>
                  </a:lnTo>
                  <a:lnTo>
                    <a:pt x="332" y="74"/>
                  </a:lnTo>
                  <a:lnTo>
                    <a:pt x="332" y="73"/>
                  </a:lnTo>
                  <a:lnTo>
                    <a:pt x="334" y="69"/>
                  </a:lnTo>
                  <a:lnTo>
                    <a:pt x="336" y="68"/>
                  </a:lnTo>
                  <a:lnTo>
                    <a:pt x="340" y="66"/>
                  </a:lnTo>
                  <a:lnTo>
                    <a:pt x="343" y="65"/>
                  </a:lnTo>
                  <a:lnTo>
                    <a:pt x="357" y="64"/>
                  </a:lnTo>
                  <a:lnTo>
                    <a:pt x="363" y="62"/>
                  </a:lnTo>
                  <a:lnTo>
                    <a:pt x="367" y="60"/>
                  </a:lnTo>
                  <a:lnTo>
                    <a:pt x="379" y="60"/>
                  </a:lnTo>
                  <a:lnTo>
                    <a:pt x="379" y="42"/>
                  </a:lnTo>
                  <a:lnTo>
                    <a:pt x="379" y="40"/>
                  </a:lnTo>
                  <a:lnTo>
                    <a:pt x="378" y="37"/>
                  </a:lnTo>
                  <a:lnTo>
                    <a:pt x="377" y="34"/>
                  </a:lnTo>
                  <a:close/>
                  <a:moveTo>
                    <a:pt x="380" y="86"/>
                  </a:moveTo>
                  <a:lnTo>
                    <a:pt x="368" y="86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9" y="93"/>
                  </a:lnTo>
                  <a:lnTo>
                    <a:pt x="371" y="95"/>
                  </a:lnTo>
                  <a:lnTo>
                    <a:pt x="383" y="95"/>
                  </a:lnTo>
                  <a:lnTo>
                    <a:pt x="381" y="92"/>
                  </a:lnTo>
                  <a:lnTo>
                    <a:pt x="380" y="90"/>
                  </a:lnTo>
                  <a:lnTo>
                    <a:pt x="380" y="86"/>
                  </a:lnTo>
                  <a:close/>
                  <a:moveTo>
                    <a:pt x="379" y="60"/>
                  </a:moveTo>
                  <a:lnTo>
                    <a:pt x="367" y="60"/>
                  </a:lnTo>
                  <a:lnTo>
                    <a:pt x="367" y="70"/>
                  </a:lnTo>
                  <a:lnTo>
                    <a:pt x="367" y="74"/>
                  </a:lnTo>
                  <a:lnTo>
                    <a:pt x="365" y="76"/>
                  </a:lnTo>
                  <a:lnTo>
                    <a:pt x="364" y="80"/>
                  </a:lnTo>
                  <a:lnTo>
                    <a:pt x="361" y="82"/>
                  </a:lnTo>
                  <a:lnTo>
                    <a:pt x="358" y="84"/>
                  </a:lnTo>
                  <a:lnTo>
                    <a:pt x="354" y="86"/>
                  </a:lnTo>
                  <a:lnTo>
                    <a:pt x="350" y="87"/>
                  </a:lnTo>
                  <a:lnTo>
                    <a:pt x="367" y="87"/>
                  </a:lnTo>
                  <a:lnTo>
                    <a:pt x="368" y="86"/>
                  </a:lnTo>
                  <a:lnTo>
                    <a:pt x="380" y="86"/>
                  </a:lnTo>
                  <a:lnTo>
                    <a:pt x="379" y="84"/>
                  </a:lnTo>
                  <a:lnTo>
                    <a:pt x="379" y="82"/>
                  </a:lnTo>
                  <a:lnTo>
                    <a:pt x="379" y="60"/>
                  </a:lnTo>
                  <a:close/>
                  <a:moveTo>
                    <a:pt x="358" y="24"/>
                  </a:moveTo>
                  <a:lnTo>
                    <a:pt x="346" y="24"/>
                  </a:lnTo>
                  <a:lnTo>
                    <a:pt x="341" y="25"/>
                  </a:lnTo>
                  <a:lnTo>
                    <a:pt x="332" y="29"/>
                  </a:lnTo>
                  <a:lnTo>
                    <a:pt x="329" y="31"/>
                  </a:lnTo>
                  <a:lnTo>
                    <a:pt x="326" y="34"/>
                  </a:lnTo>
                  <a:lnTo>
                    <a:pt x="324" y="37"/>
                  </a:lnTo>
                  <a:lnTo>
                    <a:pt x="322" y="41"/>
                  </a:lnTo>
                  <a:lnTo>
                    <a:pt x="321" y="46"/>
                  </a:lnTo>
                  <a:lnTo>
                    <a:pt x="333" y="47"/>
                  </a:lnTo>
                  <a:lnTo>
                    <a:pt x="334" y="42"/>
                  </a:lnTo>
                  <a:lnTo>
                    <a:pt x="336" y="39"/>
                  </a:lnTo>
                  <a:lnTo>
                    <a:pt x="341" y="35"/>
                  </a:lnTo>
                  <a:lnTo>
                    <a:pt x="345" y="34"/>
                  </a:lnTo>
                  <a:lnTo>
                    <a:pt x="377" y="34"/>
                  </a:lnTo>
                  <a:lnTo>
                    <a:pt x="375" y="32"/>
                  </a:lnTo>
                  <a:lnTo>
                    <a:pt x="373" y="30"/>
                  </a:lnTo>
                  <a:lnTo>
                    <a:pt x="370" y="28"/>
                  </a:lnTo>
                  <a:lnTo>
                    <a:pt x="363" y="25"/>
                  </a:lnTo>
                  <a:lnTo>
                    <a:pt x="358" y="24"/>
                  </a:lnTo>
                  <a:close/>
                  <a:moveTo>
                    <a:pt x="408" y="0"/>
                  </a:moveTo>
                  <a:lnTo>
                    <a:pt x="397" y="0"/>
                  </a:lnTo>
                  <a:lnTo>
                    <a:pt x="397" y="95"/>
                  </a:lnTo>
                  <a:lnTo>
                    <a:pt x="408" y="95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47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861" y="1503"/>
              <a:ext cx="3006" cy="430"/>
            </a:xfrm>
            <a:prstGeom prst="rect">
              <a:avLst/>
            </a:prstGeom>
            <a:solidFill>
              <a:srgbClr val="E4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AutoShape 21"/>
            <p:cNvSpPr>
              <a:spLocks/>
            </p:cNvSpPr>
            <p:nvPr/>
          </p:nvSpPr>
          <p:spPr bwMode="auto">
            <a:xfrm>
              <a:off x="7851" y="1492"/>
              <a:ext cx="3028" cy="453"/>
            </a:xfrm>
            <a:custGeom>
              <a:avLst/>
              <a:gdLst>
                <a:gd name="T0" fmla="+- 0 10879 7851"/>
                <a:gd name="T1" fmla="*/ T0 w 3028"/>
                <a:gd name="T2" fmla="+- 0 1493 1493"/>
                <a:gd name="T3" fmla="*/ 1493 h 453"/>
                <a:gd name="T4" fmla="+- 0 7851 7851"/>
                <a:gd name="T5" fmla="*/ T4 w 3028"/>
                <a:gd name="T6" fmla="+- 0 1493 1493"/>
                <a:gd name="T7" fmla="*/ 1493 h 453"/>
                <a:gd name="T8" fmla="+- 0 7851 7851"/>
                <a:gd name="T9" fmla="*/ T8 w 3028"/>
                <a:gd name="T10" fmla="+- 0 1945 1493"/>
                <a:gd name="T11" fmla="*/ 1945 h 453"/>
                <a:gd name="T12" fmla="+- 0 10879 7851"/>
                <a:gd name="T13" fmla="*/ T12 w 3028"/>
                <a:gd name="T14" fmla="+- 0 1945 1493"/>
                <a:gd name="T15" fmla="*/ 1945 h 453"/>
                <a:gd name="T16" fmla="+- 0 10879 7851"/>
                <a:gd name="T17" fmla="*/ T16 w 3028"/>
                <a:gd name="T18" fmla="+- 0 1933 1493"/>
                <a:gd name="T19" fmla="*/ 1933 h 453"/>
                <a:gd name="T20" fmla="+- 0 7873 7851"/>
                <a:gd name="T21" fmla="*/ T20 w 3028"/>
                <a:gd name="T22" fmla="+- 0 1933 1493"/>
                <a:gd name="T23" fmla="*/ 1933 h 453"/>
                <a:gd name="T24" fmla="+- 0 7862 7851"/>
                <a:gd name="T25" fmla="*/ T24 w 3028"/>
                <a:gd name="T26" fmla="+- 0 1923 1493"/>
                <a:gd name="T27" fmla="*/ 1923 h 453"/>
                <a:gd name="T28" fmla="+- 0 7873 7851"/>
                <a:gd name="T29" fmla="*/ T28 w 3028"/>
                <a:gd name="T30" fmla="+- 0 1923 1493"/>
                <a:gd name="T31" fmla="*/ 1923 h 453"/>
                <a:gd name="T32" fmla="+- 0 7873 7851"/>
                <a:gd name="T33" fmla="*/ T32 w 3028"/>
                <a:gd name="T34" fmla="+- 0 1515 1493"/>
                <a:gd name="T35" fmla="*/ 1515 h 453"/>
                <a:gd name="T36" fmla="+- 0 7862 7851"/>
                <a:gd name="T37" fmla="*/ T36 w 3028"/>
                <a:gd name="T38" fmla="+- 0 1515 1493"/>
                <a:gd name="T39" fmla="*/ 1515 h 453"/>
                <a:gd name="T40" fmla="+- 0 7873 7851"/>
                <a:gd name="T41" fmla="*/ T40 w 3028"/>
                <a:gd name="T42" fmla="+- 0 1503 1493"/>
                <a:gd name="T43" fmla="*/ 1503 h 453"/>
                <a:gd name="T44" fmla="+- 0 10879 7851"/>
                <a:gd name="T45" fmla="*/ T44 w 3028"/>
                <a:gd name="T46" fmla="+- 0 1503 1493"/>
                <a:gd name="T47" fmla="*/ 1503 h 453"/>
                <a:gd name="T48" fmla="+- 0 10879 7851"/>
                <a:gd name="T49" fmla="*/ T48 w 3028"/>
                <a:gd name="T50" fmla="+- 0 1493 1493"/>
                <a:gd name="T51" fmla="*/ 1493 h 453"/>
                <a:gd name="T52" fmla="+- 0 7873 7851"/>
                <a:gd name="T53" fmla="*/ T52 w 3028"/>
                <a:gd name="T54" fmla="+- 0 1923 1493"/>
                <a:gd name="T55" fmla="*/ 1923 h 453"/>
                <a:gd name="T56" fmla="+- 0 7862 7851"/>
                <a:gd name="T57" fmla="*/ T56 w 3028"/>
                <a:gd name="T58" fmla="+- 0 1923 1493"/>
                <a:gd name="T59" fmla="*/ 1923 h 453"/>
                <a:gd name="T60" fmla="+- 0 7873 7851"/>
                <a:gd name="T61" fmla="*/ T60 w 3028"/>
                <a:gd name="T62" fmla="+- 0 1933 1493"/>
                <a:gd name="T63" fmla="*/ 1933 h 453"/>
                <a:gd name="T64" fmla="+- 0 7873 7851"/>
                <a:gd name="T65" fmla="*/ T64 w 3028"/>
                <a:gd name="T66" fmla="+- 0 1923 1493"/>
                <a:gd name="T67" fmla="*/ 1923 h 453"/>
                <a:gd name="T68" fmla="+- 0 10857 7851"/>
                <a:gd name="T69" fmla="*/ T68 w 3028"/>
                <a:gd name="T70" fmla="+- 0 1923 1493"/>
                <a:gd name="T71" fmla="*/ 1923 h 453"/>
                <a:gd name="T72" fmla="+- 0 7873 7851"/>
                <a:gd name="T73" fmla="*/ T72 w 3028"/>
                <a:gd name="T74" fmla="+- 0 1923 1493"/>
                <a:gd name="T75" fmla="*/ 1923 h 453"/>
                <a:gd name="T76" fmla="+- 0 7873 7851"/>
                <a:gd name="T77" fmla="*/ T76 w 3028"/>
                <a:gd name="T78" fmla="+- 0 1933 1493"/>
                <a:gd name="T79" fmla="*/ 1933 h 453"/>
                <a:gd name="T80" fmla="+- 0 10857 7851"/>
                <a:gd name="T81" fmla="*/ T80 w 3028"/>
                <a:gd name="T82" fmla="+- 0 1933 1493"/>
                <a:gd name="T83" fmla="*/ 1933 h 453"/>
                <a:gd name="T84" fmla="+- 0 10857 7851"/>
                <a:gd name="T85" fmla="*/ T84 w 3028"/>
                <a:gd name="T86" fmla="+- 0 1923 1493"/>
                <a:gd name="T87" fmla="*/ 1923 h 453"/>
                <a:gd name="T88" fmla="+- 0 10857 7851"/>
                <a:gd name="T89" fmla="*/ T88 w 3028"/>
                <a:gd name="T90" fmla="+- 0 1503 1493"/>
                <a:gd name="T91" fmla="*/ 1503 h 453"/>
                <a:gd name="T92" fmla="+- 0 10857 7851"/>
                <a:gd name="T93" fmla="*/ T92 w 3028"/>
                <a:gd name="T94" fmla="+- 0 1933 1493"/>
                <a:gd name="T95" fmla="*/ 1933 h 453"/>
                <a:gd name="T96" fmla="+- 0 10867 7851"/>
                <a:gd name="T97" fmla="*/ T96 w 3028"/>
                <a:gd name="T98" fmla="+- 0 1923 1493"/>
                <a:gd name="T99" fmla="*/ 1923 h 453"/>
                <a:gd name="T100" fmla="+- 0 10879 7851"/>
                <a:gd name="T101" fmla="*/ T100 w 3028"/>
                <a:gd name="T102" fmla="+- 0 1923 1493"/>
                <a:gd name="T103" fmla="*/ 1923 h 453"/>
                <a:gd name="T104" fmla="+- 0 10879 7851"/>
                <a:gd name="T105" fmla="*/ T104 w 3028"/>
                <a:gd name="T106" fmla="+- 0 1515 1493"/>
                <a:gd name="T107" fmla="*/ 1515 h 453"/>
                <a:gd name="T108" fmla="+- 0 10867 7851"/>
                <a:gd name="T109" fmla="*/ T108 w 3028"/>
                <a:gd name="T110" fmla="+- 0 1515 1493"/>
                <a:gd name="T111" fmla="*/ 1515 h 453"/>
                <a:gd name="T112" fmla="+- 0 10857 7851"/>
                <a:gd name="T113" fmla="*/ T112 w 3028"/>
                <a:gd name="T114" fmla="+- 0 1503 1493"/>
                <a:gd name="T115" fmla="*/ 1503 h 453"/>
                <a:gd name="T116" fmla="+- 0 10879 7851"/>
                <a:gd name="T117" fmla="*/ T116 w 3028"/>
                <a:gd name="T118" fmla="+- 0 1923 1493"/>
                <a:gd name="T119" fmla="*/ 1923 h 453"/>
                <a:gd name="T120" fmla="+- 0 10867 7851"/>
                <a:gd name="T121" fmla="*/ T120 w 3028"/>
                <a:gd name="T122" fmla="+- 0 1923 1493"/>
                <a:gd name="T123" fmla="*/ 1923 h 453"/>
                <a:gd name="T124" fmla="+- 0 10857 7851"/>
                <a:gd name="T125" fmla="*/ T124 w 3028"/>
                <a:gd name="T126" fmla="+- 0 1933 1493"/>
                <a:gd name="T127" fmla="*/ 1933 h 453"/>
                <a:gd name="T128" fmla="+- 0 10879 7851"/>
                <a:gd name="T129" fmla="*/ T128 w 3028"/>
                <a:gd name="T130" fmla="+- 0 1933 1493"/>
                <a:gd name="T131" fmla="*/ 1933 h 453"/>
                <a:gd name="T132" fmla="+- 0 10879 7851"/>
                <a:gd name="T133" fmla="*/ T132 w 3028"/>
                <a:gd name="T134" fmla="+- 0 1923 1493"/>
                <a:gd name="T135" fmla="*/ 1923 h 453"/>
                <a:gd name="T136" fmla="+- 0 7873 7851"/>
                <a:gd name="T137" fmla="*/ T136 w 3028"/>
                <a:gd name="T138" fmla="+- 0 1503 1493"/>
                <a:gd name="T139" fmla="*/ 1503 h 453"/>
                <a:gd name="T140" fmla="+- 0 7862 7851"/>
                <a:gd name="T141" fmla="*/ T140 w 3028"/>
                <a:gd name="T142" fmla="+- 0 1515 1493"/>
                <a:gd name="T143" fmla="*/ 1515 h 453"/>
                <a:gd name="T144" fmla="+- 0 7873 7851"/>
                <a:gd name="T145" fmla="*/ T144 w 3028"/>
                <a:gd name="T146" fmla="+- 0 1515 1493"/>
                <a:gd name="T147" fmla="*/ 1515 h 453"/>
                <a:gd name="T148" fmla="+- 0 7873 7851"/>
                <a:gd name="T149" fmla="*/ T148 w 3028"/>
                <a:gd name="T150" fmla="+- 0 1503 1493"/>
                <a:gd name="T151" fmla="*/ 1503 h 453"/>
                <a:gd name="T152" fmla="+- 0 10857 7851"/>
                <a:gd name="T153" fmla="*/ T152 w 3028"/>
                <a:gd name="T154" fmla="+- 0 1503 1493"/>
                <a:gd name="T155" fmla="*/ 1503 h 453"/>
                <a:gd name="T156" fmla="+- 0 7873 7851"/>
                <a:gd name="T157" fmla="*/ T156 w 3028"/>
                <a:gd name="T158" fmla="+- 0 1503 1493"/>
                <a:gd name="T159" fmla="*/ 1503 h 453"/>
                <a:gd name="T160" fmla="+- 0 7873 7851"/>
                <a:gd name="T161" fmla="*/ T160 w 3028"/>
                <a:gd name="T162" fmla="+- 0 1515 1493"/>
                <a:gd name="T163" fmla="*/ 1515 h 453"/>
                <a:gd name="T164" fmla="+- 0 10857 7851"/>
                <a:gd name="T165" fmla="*/ T164 w 3028"/>
                <a:gd name="T166" fmla="+- 0 1515 1493"/>
                <a:gd name="T167" fmla="*/ 1515 h 453"/>
                <a:gd name="T168" fmla="+- 0 10857 7851"/>
                <a:gd name="T169" fmla="*/ T168 w 3028"/>
                <a:gd name="T170" fmla="+- 0 1503 1493"/>
                <a:gd name="T171" fmla="*/ 1503 h 453"/>
                <a:gd name="T172" fmla="+- 0 10879 7851"/>
                <a:gd name="T173" fmla="*/ T172 w 3028"/>
                <a:gd name="T174" fmla="+- 0 1503 1493"/>
                <a:gd name="T175" fmla="*/ 1503 h 453"/>
                <a:gd name="T176" fmla="+- 0 10857 7851"/>
                <a:gd name="T177" fmla="*/ T176 w 3028"/>
                <a:gd name="T178" fmla="+- 0 1503 1493"/>
                <a:gd name="T179" fmla="*/ 1503 h 453"/>
                <a:gd name="T180" fmla="+- 0 10867 7851"/>
                <a:gd name="T181" fmla="*/ T180 w 3028"/>
                <a:gd name="T182" fmla="+- 0 1515 1493"/>
                <a:gd name="T183" fmla="*/ 1515 h 453"/>
                <a:gd name="T184" fmla="+- 0 10879 7851"/>
                <a:gd name="T185" fmla="*/ T184 w 3028"/>
                <a:gd name="T186" fmla="+- 0 1515 1493"/>
                <a:gd name="T187" fmla="*/ 1515 h 453"/>
                <a:gd name="T188" fmla="+- 0 10879 7851"/>
                <a:gd name="T189" fmla="*/ T188 w 3028"/>
                <a:gd name="T190" fmla="+- 0 1503 1493"/>
                <a:gd name="T191" fmla="*/ 1503 h 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028" h="453">
                  <a:moveTo>
                    <a:pt x="3028" y="0"/>
                  </a:moveTo>
                  <a:lnTo>
                    <a:pt x="0" y="0"/>
                  </a:lnTo>
                  <a:lnTo>
                    <a:pt x="0" y="452"/>
                  </a:lnTo>
                  <a:lnTo>
                    <a:pt x="3028" y="452"/>
                  </a:lnTo>
                  <a:lnTo>
                    <a:pt x="3028" y="440"/>
                  </a:lnTo>
                  <a:lnTo>
                    <a:pt x="22" y="440"/>
                  </a:lnTo>
                  <a:lnTo>
                    <a:pt x="11" y="430"/>
                  </a:lnTo>
                  <a:lnTo>
                    <a:pt x="22" y="430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028" y="10"/>
                  </a:lnTo>
                  <a:lnTo>
                    <a:pt x="3028" y="0"/>
                  </a:lnTo>
                  <a:close/>
                  <a:moveTo>
                    <a:pt x="22" y="430"/>
                  </a:moveTo>
                  <a:lnTo>
                    <a:pt x="11" y="430"/>
                  </a:lnTo>
                  <a:lnTo>
                    <a:pt x="22" y="440"/>
                  </a:lnTo>
                  <a:lnTo>
                    <a:pt x="22" y="430"/>
                  </a:lnTo>
                  <a:close/>
                  <a:moveTo>
                    <a:pt x="3006" y="430"/>
                  </a:moveTo>
                  <a:lnTo>
                    <a:pt x="22" y="430"/>
                  </a:lnTo>
                  <a:lnTo>
                    <a:pt x="22" y="440"/>
                  </a:lnTo>
                  <a:lnTo>
                    <a:pt x="3006" y="440"/>
                  </a:lnTo>
                  <a:lnTo>
                    <a:pt x="3006" y="430"/>
                  </a:lnTo>
                  <a:close/>
                  <a:moveTo>
                    <a:pt x="3006" y="10"/>
                  </a:moveTo>
                  <a:lnTo>
                    <a:pt x="3006" y="440"/>
                  </a:lnTo>
                  <a:lnTo>
                    <a:pt x="3016" y="430"/>
                  </a:lnTo>
                  <a:lnTo>
                    <a:pt x="3028" y="430"/>
                  </a:lnTo>
                  <a:lnTo>
                    <a:pt x="3028" y="22"/>
                  </a:lnTo>
                  <a:lnTo>
                    <a:pt x="3016" y="22"/>
                  </a:lnTo>
                  <a:lnTo>
                    <a:pt x="3006" y="10"/>
                  </a:lnTo>
                  <a:close/>
                  <a:moveTo>
                    <a:pt x="3028" y="430"/>
                  </a:moveTo>
                  <a:lnTo>
                    <a:pt x="3016" y="430"/>
                  </a:lnTo>
                  <a:lnTo>
                    <a:pt x="3006" y="440"/>
                  </a:lnTo>
                  <a:lnTo>
                    <a:pt x="3028" y="440"/>
                  </a:lnTo>
                  <a:lnTo>
                    <a:pt x="3028" y="430"/>
                  </a:lnTo>
                  <a:close/>
                  <a:moveTo>
                    <a:pt x="22" y="10"/>
                  </a:moveTo>
                  <a:lnTo>
                    <a:pt x="11" y="22"/>
                  </a:lnTo>
                  <a:lnTo>
                    <a:pt x="22" y="22"/>
                  </a:lnTo>
                  <a:lnTo>
                    <a:pt x="22" y="10"/>
                  </a:lnTo>
                  <a:close/>
                  <a:moveTo>
                    <a:pt x="3006" y="10"/>
                  </a:moveTo>
                  <a:lnTo>
                    <a:pt x="22" y="10"/>
                  </a:lnTo>
                  <a:lnTo>
                    <a:pt x="22" y="22"/>
                  </a:lnTo>
                  <a:lnTo>
                    <a:pt x="3006" y="22"/>
                  </a:lnTo>
                  <a:lnTo>
                    <a:pt x="3006" y="10"/>
                  </a:lnTo>
                  <a:close/>
                  <a:moveTo>
                    <a:pt x="3028" y="10"/>
                  </a:moveTo>
                  <a:lnTo>
                    <a:pt x="3006" y="10"/>
                  </a:lnTo>
                  <a:lnTo>
                    <a:pt x="3016" y="22"/>
                  </a:lnTo>
                  <a:lnTo>
                    <a:pt x="3028" y="22"/>
                  </a:lnTo>
                  <a:lnTo>
                    <a:pt x="3028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" y="1503"/>
              <a:ext cx="303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" y="1694"/>
              <a:ext cx="6098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" y="1310"/>
              <a:ext cx="12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1527"/>
              <a:ext cx="2762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16"/>
            <p:cNvSpPr>
              <a:spLocks/>
            </p:cNvSpPr>
            <p:nvPr/>
          </p:nvSpPr>
          <p:spPr bwMode="auto">
            <a:xfrm>
              <a:off x="2340" y="1152"/>
              <a:ext cx="7090" cy="2303"/>
            </a:xfrm>
            <a:custGeom>
              <a:avLst/>
              <a:gdLst>
                <a:gd name="T0" fmla="+- 0 2399 2340"/>
                <a:gd name="T1" fmla="*/ T0 w 7090"/>
                <a:gd name="T2" fmla="+- 0 1152 1152"/>
                <a:gd name="T3" fmla="*/ 1152 h 2303"/>
                <a:gd name="T4" fmla="+- 0 2393 2340"/>
                <a:gd name="T5" fmla="*/ T4 w 7090"/>
                <a:gd name="T6" fmla="+- 0 1476 1152"/>
                <a:gd name="T7" fmla="*/ 1476 h 2303"/>
                <a:gd name="T8" fmla="+- 0 2393 2340"/>
                <a:gd name="T9" fmla="*/ T8 w 7090"/>
                <a:gd name="T10" fmla="+- 0 1476 1152"/>
                <a:gd name="T11" fmla="*/ 1476 h 2303"/>
                <a:gd name="T12" fmla="+- 0 2360 2340"/>
                <a:gd name="T13" fmla="*/ T12 w 7090"/>
                <a:gd name="T14" fmla="+- 0 1417 1152"/>
                <a:gd name="T15" fmla="*/ 1417 h 2303"/>
                <a:gd name="T16" fmla="+- 0 2347 2340"/>
                <a:gd name="T17" fmla="*/ T16 w 7090"/>
                <a:gd name="T18" fmla="+- 0 1418 1152"/>
                <a:gd name="T19" fmla="*/ 1418 h 2303"/>
                <a:gd name="T20" fmla="+- 0 2340 2340"/>
                <a:gd name="T21" fmla="*/ T20 w 7090"/>
                <a:gd name="T22" fmla="+- 0 1428 1152"/>
                <a:gd name="T23" fmla="*/ 1428 h 2303"/>
                <a:gd name="T24" fmla="+- 0 2405 2340"/>
                <a:gd name="T25" fmla="*/ T24 w 7090"/>
                <a:gd name="T26" fmla="+- 0 1539 1152"/>
                <a:gd name="T27" fmla="*/ 1539 h 2303"/>
                <a:gd name="T28" fmla="+- 0 2466 2340"/>
                <a:gd name="T29" fmla="*/ T28 w 7090"/>
                <a:gd name="T30" fmla="+- 0 1433 1152"/>
                <a:gd name="T31" fmla="*/ 1433 h 2303"/>
                <a:gd name="T32" fmla="+- 0 2467 2340"/>
                <a:gd name="T33" fmla="*/ T32 w 7090"/>
                <a:gd name="T34" fmla="+- 0 1422 1152"/>
                <a:gd name="T35" fmla="*/ 1422 h 2303"/>
                <a:gd name="T36" fmla="+- 0 2456 2340"/>
                <a:gd name="T37" fmla="*/ T36 w 7090"/>
                <a:gd name="T38" fmla="+- 0 1416 1152"/>
                <a:gd name="T39" fmla="*/ 1416 h 2303"/>
                <a:gd name="T40" fmla="+- 0 2446 2340"/>
                <a:gd name="T41" fmla="*/ T40 w 7090"/>
                <a:gd name="T42" fmla="+- 0 1423 1152"/>
                <a:gd name="T43" fmla="*/ 1423 h 2303"/>
                <a:gd name="T44" fmla="+- 0 2415 2340"/>
                <a:gd name="T45" fmla="*/ T44 w 7090"/>
                <a:gd name="T46" fmla="+- 0 1476 1152"/>
                <a:gd name="T47" fmla="*/ 1476 h 2303"/>
                <a:gd name="T48" fmla="+- 0 5129 2340"/>
                <a:gd name="T49" fmla="*/ T48 w 7090"/>
                <a:gd name="T50" fmla="+- 0 1174 1152"/>
                <a:gd name="T51" fmla="*/ 1174 h 2303"/>
                <a:gd name="T52" fmla="+- 0 5129 2340"/>
                <a:gd name="T53" fmla="*/ T52 w 7090"/>
                <a:gd name="T54" fmla="+- 0 1152 1152"/>
                <a:gd name="T55" fmla="*/ 1152 h 2303"/>
                <a:gd name="T56" fmla="+- 0 5840 2340"/>
                <a:gd name="T57" fmla="*/ T56 w 7090"/>
                <a:gd name="T58" fmla="+- 0 2879 1152"/>
                <a:gd name="T59" fmla="*/ 2879 h 2303"/>
                <a:gd name="T60" fmla="+- 0 2868 2340"/>
                <a:gd name="T61" fmla="*/ T60 w 7090"/>
                <a:gd name="T62" fmla="+- 0 3156 1152"/>
                <a:gd name="T63" fmla="*/ 3156 h 2303"/>
                <a:gd name="T64" fmla="+- 0 2862 2340"/>
                <a:gd name="T65" fmla="*/ T64 w 7090"/>
                <a:gd name="T66" fmla="+- 0 3391 1152"/>
                <a:gd name="T67" fmla="*/ 3391 h 2303"/>
                <a:gd name="T68" fmla="+- 0 2829 2340"/>
                <a:gd name="T69" fmla="*/ T68 w 7090"/>
                <a:gd name="T70" fmla="+- 0 3333 1152"/>
                <a:gd name="T71" fmla="*/ 3333 h 2303"/>
                <a:gd name="T72" fmla="+- 0 2816 2340"/>
                <a:gd name="T73" fmla="*/ T72 w 7090"/>
                <a:gd name="T74" fmla="+- 0 3335 1152"/>
                <a:gd name="T75" fmla="*/ 3335 h 2303"/>
                <a:gd name="T76" fmla="+- 0 2809 2340"/>
                <a:gd name="T77" fmla="*/ T76 w 7090"/>
                <a:gd name="T78" fmla="+- 0 3345 1152"/>
                <a:gd name="T79" fmla="*/ 3345 h 2303"/>
                <a:gd name="T80" fmla="+- 0 2874 2340"/>
                <a:gd name="T81" fmla="*/ T80 w 7090"/>
                <a:gd name="T82" fmla="+- 0 3455 1152"/>
                <a:gd name="T83" fmla="*/ 3455 h 2303"/>
                <a:gd name="T84" fmla="+- 0 2935 2340"/>
                <a:gd name="T85" fmla="*/ T84 w 7090"/>
                <a:gd name="T86" fmla="+- 0 3350 1152"/>
                <a:gd name="T87" fmla="*/ 3350 h 2303"/>
                <a:gd name="T88" fmla="+- 0 2937 2340"/>
                <a:gd name="T89" fmla="*/ T88 w 7090"/>
                <a:gd name="T90" fmla="+- 0 3338 1152"/>
                <a:gd name="T91" fmla="*/ 3338 h 2303"/>
                <a:gd name="T92" fmla="+- 0 2926 2340"/>
                <a:gd name="T93" fmla="*/ T92 w 7090"/>
                <a:gd name="T94" fmla="+- 0 3332 1152"/>
                <a:gd name="T95" fmla="*/ 3332 h 2303"/>
                <a:gd name="T96" fmla="+- 0 2915 2340"/>
                <a:gd name="T97" fmla="*/ T96 w 7090"/>
                <a:gd name="T98" fmla="+- 0 3339 1152"/>
                <a:gd name="T99" fmla="*/ 3339 h 2303"/>
                <a:gd name="T100" fmla="+- 0 2884 2340"/>
                <a:gd name="T101" fmla="*/ T100 w 7090"/>
                <a:gd name="T102" fmla="+- 0 3178 1152"/>
                <a:gd name="T103" fmla="*/ 3178 h 2303"/>
                <a:gd name="T104" fmla="+- 0 5863 2340"/>
                <a:gd name="T105" fmla="*/ T104 w 7090"/>
                <a:gd name="T106" fmla="+- 0 3173 1152"/>
                <a:gd name="T107" fmla="*/ 3173 h 2303"/>
                <a:gd name="T108" fmla="+- 0 5863 2340"/>
                <a:gd name="T109" fmla="*/ T108 w 7090"/>
                <a:gd name="T110" fmla="+- 0 2879 1152"/>
                <a:gd name="T111" fmla="*/ 2879 h 2303"/>
                <a:gd name="T112" fmla="+- 0 9428 2340"/>
                <a:gd name="T113" fmla="*/ T112 w 7090"/>
                <a:gd name="T114" fmla="+- 0 1386 1152"/>
                <a:gd name="T115" fmla="*/ 1386 h 2303"/>
                <a:gd name="T116" fmla="+- 0 9417 2340"/>
                <a:gd name="T117" fmla="*/ T116 w 7090"/>
                <a:gd name="T118" fmla="+- 0 1380 1152"/>
                <a:gd name="T119" fmla="*/ 1380 h 2303"/>
                <a:gd name="T120" fmla="+- 0 9407 2340"/>
                <a:gd name="T121" fmla="*/ T120 w 7090"/>
                <a:gd name="T122" fmla="+- 0 1387 1152"/>
                <a:gd name="T123" fmla="*/ 1387 h 2303"/>
                <a:gd name="T124" fmla="+- 0 9376 2340"/>
                <a:gd name="T125" fmla="*/ T124 w 7090"/>
                <a:gd name="T126" fmla="+- 0 1174 1152"/>
                <a:gd name="T127" fmla="*/ 1174 h 2303"/>
                <a:gd name="T128" fmla="+- 0 9376 2340"/>
                <a:gd name="T129" fmla="*/ T128 w 7090"/>
                <a:gd name="T130" fmla="+- 0 1157 1152"/>
                <a:gd name="T131" fmla="*/ 1157 h 2303"/>
                <a:gd name="T132" fmla="+- 0 6593 2340"/>
                <a:gd name="T133" fmla="*/ T132 w 7090"/>
                <a:gd name="T134" fmla="+- 0 1152 1152"/>
                <a:gd name="T135" fmla="*/ 1152 h 2303"/>
                <a:gd name="T136" fmla="+- 0 9354 2340"/>
                <a:gd name="T137" fmla="*/ T136 w 7090"/>
                <a:gd name="T138" fmla="+- 0 1174 1152"/>
                <a:gd name="T139" fmla="*/ 1174 h 2303"/>
                <a:gd name="T140" fmla="+- 0 9323 2340"/>
                <a:gd name="T141" fmla="*/ T140 w 7090"/>
                <a:gd name="T142" fmla="+- 0 1387 1152"/>
                <a:gd name="T143" fmla="*/ 1387 h 2303"/>
                <a:gd name="T144" fmla="+- 0 9313 2340"/>
                <a:gd name="T145" fmla="*/ T144 w 7090"/>
                <a:gd name="T146" fmla="+- 0 1380 1152"/>
                <a:gd name="T147" fmla="*/ 1380 h 2303"/>
                <a:gd name="T148" fmla="+- 0 9303 2340"/>
                <a:gd name="T149" fmla="*/ T148 w 7090"/>
                <a:gd name="T150" fmla="+- 0 1386 1152"/>
                <a:gd name="T151" fmla="*/ 1386 h 2303"/>
                <a:gd name="T152" fmla="+- 0 9303 2340"/>
                <a:gd name="T153" fmla="*/ T152 w 7090"/>
                <a:gd name="T154" fmla="+- 0 1399 1152"/>
                <a:gd name="T155" fmla="*/ 1399 h 2303"/>
                <a:gd name="T156" fmla="+- 0 9377 2340"/>
                <a:gd name="T157" fmla="*/ T156 w 7090"/>
                <a:gd name="T158" fmla="+- 0 1482 1152"/>
                <a:gd name="T159" fmla="*/ 1482 h 2303"/>
                <a:gd name="T160" fmla="+- 0 9429 2340"/>
                <a:gd name="T161" fmla="*/ T160 w 7090"/>
                <a:gd name="T162" fmla="+- 0 1393 1152"/>
                <a:gd name="T163" fmla="*/ 1393 h 2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090" h="2303">
                  <a:moveTo>
                    <a:pt x="2789" y="0"/>
                  </a:moveTo>
                  <a:lnTo>
                    <a:pt x="59" y="0"/>
                  </a:lnTo>
                  <a:lnTo>
                    <a:pt x="53" y="5"/>
                  </a:lnTo>
                  <a:lnTo>
                    <a:pt x="53" y="324"/>
                  </a:lnTo>
                  <a:lnTo>
                    <a:pt x="53" y="365"/>
                  </a:lnTo>
                  <a:lnTo>
                    <a:pt x="53" y="324"/>
                  </a:lnTo>
                  <a:lnTo>
                    <a:pt x="22" y="271"/>
                  </a:lnTo>
                  <a:lnTo>
                    <a:pt x="20" y="265"/>
                  </a:lnTo>
                  <a:lnTo>
                    <a:pt x="12" y="264"/>
                  </a:lnTo>
                  <a:lnTo>
                    <a:pt x="7" y="266"/>
                  </a:lnTo>
                  <a:lnTo>
                    <a:pt x="2" y="270"/>
                  </a:lnTo>
                  <a:lnTo>
                    <a:pt x="0" y="276"/>
                  </a:lnTo>
                  <a:lnTo>
                    <a:pt x="3" y="281"/>
                  </a:lnTo>
                  <a:lnTo>
                    <a:pt x="65" y="387"/>
                  </a:lnTo>
                  <a:lnTo>
                    <a:pt x="78" y="365"/>
                  </a:lnTo>
                  <a:lnTo>
                    <a:pt x="126" y="281"/>
                  </a:lnTo>
                  <a:lnTo>
                    <a:pt x="129" y="276"/>
                  </a:lnTo>
                  <a:lnTo>
                    <a:pt x="127" y="270"/>
                  </a:lnTo>
                  <a:lnTo>
                    <a:pt x="122" y="266"/>
                  </a:lnTo>
                  <a:lnTo>
                    <a:pt x="116" y="264"/>
                  </a:lnTo>
                  <a:lnTo>
                    <a:pt x="110" y="265"/>
                  </a:lnTo>
                  <a:lnTo>
                    <a:pt x="106" y="271"/>
                  </a:lnTo>
                  <a:lnTo>
                    <a:pt x="75" y="324"/>
                  </a:lnTo>
                  <a:lnTo>
                    <a:pt x="75" y="22"/>
                  </a:lnTo>
                  <a:lnTo>
                    <a:pt x="2789" y="22"/>
                  </a:lnTo>
                  <a:lnTo>
                    <a:pt x="2789" y="11"/>
                  </a:lnTo>
                  <a:lnTo>
                    <a:pt x="2789" y="0"/>
                  </a:lnTo>
                  <a:close/>
                  <a:moveTo>
                    <a:pt x="3523" y="1727"/>
                  </a:moveTo>
                  <a:lnTo>
                    <a:pt x="3500" y="1727"/>
                  </a:lnTo>
                  <a:lnTo>
                    <a:pt x="3500" y="2004"/>
                  </a:lnTo>
                  <a:lnTo>
                    <a:pt x="528" y="2004"/>
                  </a:lnTo>
                  <a:lnTo>
                    <a:pt x="522" y="2009"/>
                  </a:lnTo>
                  <a:lnTo>
                    <a:pt x="522" y="2239"/>
                  </a:lnTo>
                  <a:lnTo>
                    <a:pt x="491" y="2187"/>
                  </a:lnTo>
                  <a:lnTo>
                    <a:pt x="489" y="2181"/>
                  </a:lnTo>
                  <a:lnTo>
                    <a:pt x="481" y="2180"/>
                  </a:lnTo>
                  <a:lnTo>
                    <a:pt x="476" y="2183"/>
                  </a:lnTo>
                  <a:lnTo>
                    <a:pt x="471" y="2186"/>
                  </a:lnTo>
                  <a:lnTo>
                    <a:pt x="469" y="2193"/>
                  </a:lnTo>
                  <a:lnTo>
                    <a:pt x="473" y="2198"/>
                  </a:lnTo>
                  <a:lnTo>
                    <a:pt x="534" y="2303"/>
                  </a:lnTo>
                  <a:lnTo>
                    <a:pt x="547" y="2281"/>
                  </a:lnTo>
                  <a:lnTo>
                    <a:pt x="595" y="2198"/>
                  </a:lnTo>
                  <a:lnTo>
                    <a:pt x="598" y="2193"/>
                  </a:lnTo>
                  <a:lnTo>
                    <a:pt x="597" y="2186"/>
                  </a:lnTo>
                  <a:lnTo>
                    <a:pt x="591" y="2183"/>
                  </a:lnTo>
                  <a:lnTo>
                    <a:pt x="586" y="2180"/>
                  </a:lnTo>
                  <a:lnTo>
                    <a:pt x="579" y="2181"/>
                  </a:lnTo>
                  <a:lnTo>
                    <a:pt x="575" y="2187"/>
                  </a:lnTo>
                  <a:lnTo>
                    <a:pt x="544" y="2240"/>
                  </a:lnTo>
                  <a:lnTo>
                    <a:pt x="544" y="2026"/>
                  </a:lnTo>
                  <a:lnTo>
                    <a:pt x="3517" y="2026"/>
                  </a:lnTo>
                  <a:lnTo>
                    <a:pt x="3523" y="2021"/>
                  </a:lnTo>
                  <a:lnTo>
                    <a:pt x="3523" y="2004"/>
                  </a:lnTo>
                  <a:lnTo>
                    <a:pt x="3523" y="1727"/>
                  </a:lnTo>
                  <a:close/>
                  <a:moveTo>
                    <a:pt x="7089" y="241"/>
                  </a:moveTo>
                  <a:lnTo>
                    <a:pt x="7088" y="234"/>
                  </a:lnTo>
                  <a:lnTo>
                    <a:pt x="7082" y="232"/>
                  </a:lnTo>
                  <a:lnTo>
                    <a:pt x="7077" y="228"/>
                  </a:lnTo>
                  <a:lnTo>
                    <a:pt x="7070" y="230"/>
                  </a:lnTo>
                  <a:lnTo>
                    <a:pt x="7067" y="235"/>
                  </a:lnTo>
                  <a:lnTo>
                    <a:pt x="7036" y="289"/>
                  </a:lnTo>
                  <a:lnTo>
                    <a:pt x="7036" y="22"/>
                  </a:lnTo>
                  <a:lnTo>
                    <a:pt x="7036" y="11"/>
                  </a:lnTo>
                  <a:lnTo>
                    <a:pt x="7036" y="5"/>
                  </a:lnTo>
                  <a:lnTo>
                    <a:pt x="7031" y="0"/>
                  </a:lnTo>
                  <a:lnTo>
                    <a:pt x="4253" y="0"/>
                  </a:lnTo>
                  <a:lnTo>
                    <a:pt x="4253" y="22"/>
                  </a:lnTo>
                  <a:lnTo>
                    <a:pt x="7014" y="22"/>
                  </a:lnTo>
                  <a:lnTo>
                    <a:pt x="7014" y="289"/>
                  </a:lnTo>
                  <a:lnTo>
                    <a:pt x="6983" y="235"/>
                  </a:lnTo>
                  <a:lnTo>
                    <a:pt x="6979" y="230"/>
                  </a:lnTo>
                  <a:lnTo>
                    <a:pt x="6973" y="228"/>
                  </a:lnTo>
                  <a:lnTo>
                    <a:pt x="6968" y="232"/>
                  </a:lnTo>
                  <a:lnTo>
                    <a:pt x="6963" y="234"/>
                  </a:lnTo>
                  <a:lnTo>
                    <a:pt x="6961" y="241"/>
                  </a:lnTo>
                  <a:lnTo>
                    <a:pt x="6963" y="247"/>
                  </a:lnTo>
                  <a:lnTo>
                    <a:pt x="7025" y="352"/>
                  </a:lnTo>
                  <a:lnTo>
                    <a:pt x="7037" y="330"/>
                  </a:lnTo>
                  <a:lnTo>
                    <a:pt x="7086" y="247"/>
                  </a:lnTo>
                  <a:lnTo>
                    <a:pt x="7089" y="24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140" y="3454"/>
              <a:ext cx="1466" cy="484"/>
            </a:xfrm>
            <a:prstGeom prst="rect">
              <a:avLst/>
            </a:prstGeom>
            <a:solidFill>
              <a:srgbClr val="E4E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AutoShape 14"/>
            <p:cNvSpPr>
              <a:spLocks/>
            </p:cNvSpPr>
            <p:nvPr/>
          </p:nvSpPr>
          <p:spPr bwMode="auto">
            <a:xfrm>
              <a:off x="2129" y="3444"/>
              <a:ext cx="1488" cy="506"/>
            </a:xfrm>
            <a:custGeom>
              <a:avLst/>
              <a:gdLst>
                <a:gd name="T0" fmla="+- 0 3612 2130"/>
                <a:gd name="T1" fmla="*/ T0 w 1488"/>
                <a:gd name="T2" fmla="+- 0 3444 3444"/>
                <a:gd name="T3" fmla="*/ 3444 h 506"/>
                <a:gd name="T4" fmla="+- 0 2134 2130"/>
                <a:gd name="T5" fmla="*/ T4 w 1488"/>
                <a:gd name="T6" fmla="+- 0 3444 3444"/>
                <a:gd name="T7" fmla="*/ 3444 h 506"/>
                <a:gd name="T8" fmla="+- 0 2130 2130"/>
                <a:gd name="T9" fmla="*/ T8 w 1488"/>
                <a:gd name="T10" fmla="+- 0 3449 3444"/>
                <a:gd name="T11" fmla="*/ 3449 h 506"/>
                <a:gd name="T12" fmla="+- 0 2130 2130"/>
                <a:gd name="T13" fmla="*/ T12 w 1488"/>
                <a:gd name="T14" fmla="+- 0 3944 3444"/>
                <a:gd name="T15" fmla="*/ 3944 h 506"/>
                <a:gd name="T16" fmla="+- 0 2134 2130"/>
                <a:gd name="T17" fmla="*/ T16 w 1488"/>
                <a:gd name="T18" fmla="+- 0 3949 3444"/>
                <a:gd name="T19" fmla="*/ 3949 h 506"/>
                <a:gd name="T20" fmla="+- 0 3612 2130"/>
                <a:gd name="T21" fmla="*/ T20 w 1488"/>
                <a:gd name="T22" fmla="+- 0 3949 3444"/>
                <a:gd name="T23" fmla="*/ 3949 h 506"/>
                <a:gd name="T24" fmla="+- 0 3618 2130"/>
                <a:gd name="T25" fmla="*/ T24 w 1488"/>
                <a:gd name="T26" fmla="+- 0 3944 3444"/>
                <a:gd name="T27" fmla="*/ 3944 h 506"/>
                <a:gd name="T28" fmla="+- 0 3618 2130"/>
                <a:gd name="T29" fmla="*/ T28 w 1488"/>
                <a:gd name="T30" fmla="+- 0 3938 3444"/>
                <a:gd name="T31" fmla="*/ 3938 h 506"/>
                <a:gd name="T32" fmla="+- 0 2152 2130"/>
                <a:gd name="T33" fmla="*/ T32 w 1488"/>
                <a:gd name="T34" fmla="+- 0 3938 3444"/>
                <a:gd name="T35" fmla="*/ 3938 h 506"/>
                <a:gd name="T36" fmla="+- 0 2141 2130"/>
                <a:gd name="T37" fmla="*/ T36 w 1488"/>
                <a:gd name="T38" fmla="+- 0 3927 3444"/>
                <a:gd name="T39" fmla="*/ 3927 h 506"/>
                <a:gd name="T40" fmla="+- 0 2152 2130"/>
                <a:gd name="T41" fmla="*/ T40 w 1488"/>
                <a:gd name="T42" fmla="+- 0 3927 3444"/>
                <a:gd name="T43" fmla="*/ 3927 h 506"/>
                <a:gd name="T44" fmla="+- 0 2152 2130"/>
                <a:gd name="T45" fmla="*/ T44 w 1488"/>
                <a:gd name="T46" fmla="+- 0 3466 3444"/>
                <a:gd name="T47" fmla="*/ 3466 h 506"/>
                <a:gd name="T48" fmla="+- 0 2141 2130"/>
                <a:gd name="T49" fmla="*/ T48 w 1488"/>
                <a:gd name="T50" fmla="+- 0 3466 3444"/>
                <a:gd name="T51" fmla="*/ 3466 h 506"/>
                <a:gd name="T52" fmla="+- 0 2152 2130"/>
                <a:gd name="T53" fmla="*/ T52 w 1488"/>
                <a:gd name="T54" fmla="+- 0 3455 3444"/>
                <a:gd name="T55" fmla="*/ 3455 h 506"/>
                <a:gd name="T56" fmla="+- 0 3618 2130"/>
                <a:gd name="T57" fmla="*/ T56 w 1488"/>
                <a:gd name="T58" fmla="+- 0 3455 3444"/>
                <a:gd name="T59" fmla="*/ 3455 h 506"/>
                <a:gd name="T60" fmla="+- 0 3618 2130"/>
                <a:gd name="T61" fmla="*/ T60 w 1488"/>
                <a:gd name="T62" fmla="+- 0 3449 3444"/>
                <a:gd name="T63" fmla="*/ 3449 h 506"/>
                <a:gd name="T64" fmla="+- 0 3612 2130"/>
                <a:gd name="T65" fmla="*/ T64 w 1488"/>
                <a:gd name="T66" fmla="+- 0 3444 3444"/>
                <a:gd name="T67" fmla="*/ 3444 h 506"/>
                <a:gd name="T68" fmla="+- 0 2152 2130"/>
                <a:gd name="T69" fmla="*/ T68 w 1488"/>
                <a:gd name="T70" fmla="+- 0 3927 3444"/>
                <a:gd name="T71" fmla="*/ 3927 h 506"/>
                <a:gd name="T72" fmla="+- 0 2141 2130"/>
                <a:gd name="T73" fmla="*/ T72 w 1488"/>
                <a:gd name="T74" fmla="+- 0 3927 3444"/>
                <a:gd name="T75" fmla="*/ 3927 h 506"/>
                <a:gd name="T76" fmla="+- 0 2152 2130"/>
                <a:gd name="T77" fmla="*/ T76 w 1488"/>
                <a:gd name="T78" fmla="+- 0 3938 3444"/>
                <a:gd name="T79" fmla="*/ 3938 h 506"/>
                <a:gd name="T80" fmla="+- 0 2152 2130"/>
                <a:gd name="T81" fmla="*/ T80 w 1488"/>
                <a:gd name="T82" fmla="+- 0 3927 3444"/>
                <a:gd name="T83" fmla="*/ 3927 h 506"/>
                <a:gd name="T84" fmla="+- 0 3595 2130"/>
                <a:gd name="T85" fmla="*/ T84 w 1488"/>
                <a:gd name="T86" fmla="+- 0 3927 3444"/>
                <a:gd name="T87" fmla="*/ 3927 h 506"/>
                <a:gd name="T88" fmla="+- 0 2152 2130"/>
                <a:gd name="T89" fmla="*/ T88 w 1488"/>
                <a:gd name="T90" fmla="+- 0 3927 3444"/>
                <a:gd name="T91" fmla="*/ 3927 h 506"/>
                <a:gd name="T92" fmla="+- 0 2152 2130"/>
                <a:gd name="T93" fmla="*/ T92 w 1488"/>
                <a:gd name="T94" fmla="+- 0 3938 3444"/>
                <a:gd name="T95" fmla="*/ 3938 h 506"/>
                <a:gd name="T96" fmla="+- 0 3595 2130"/>
                <a:gd name="T97" fmla="*/ T96 w 1488"/>
                <a:gd name="T98" fmla="+- 0 3938 3444"/>
                <a:gd name="T99" fmla="*/ 3938 h 506"/>
                <a:gd name="T100" fmla="+- 0 3595 2130"/>
                <a:gd name="T101" fmla="*/ T100 w 1488"/>
                <a:gd name="T102" fmla="+- 0 3927 3444"/>
                <a:gd name="T103" fmla="*/ 3927 h 506"/>
                <a:gd name="T104" fmla="+- 0 3595 2130"/>
                <a:gd name="T105" fmla="*/ T104 w 1488"/>
                <a:gd name="T106" fmla="+- 0 3455 3444"/>
                <a:gd name="T107" fmla="*/ 3455 h 506"/>
                <a:gd name="T108" fmla="+- 0 3595 2130"/>
                <a:gd name="T109" fmla="*/ T108 w 1488"/>
                <a:gd name="T110" fmla="+- 0 3938 3444"/>
                <a:gd name="T111" fmla="*/ 3938 h 506"/>
                <a:gd name="T112" fmla="+- 0 3606 2130"/>
                <a:gd name="T113" fmla="*/ T112 w 1488"/>
                <a:gd name="T114" fmla="+- 0 3927 3444"/>
                <a:gd name="T115" fmla="*/ 3927 h 506"/>
                <a:gd name="T116" fmla="+- 0 3618 2130"/>
                <a:gd name="T117" fmla="*/ T116 w 1488"/>
                <a:gd name="T118" fmla="+- 0 3927 3444"/>
                <a:gd name="T119" fmla="*/ 3927 h 506"/>
                <a:gd name="T120" fmla="+- 0 3618 2130"/>
                <a:gd name="T121" fmla="*/ T120 w 1488"/>
                <a:gd name="T122" fmla="+- 0 3466 3444"/>
                <a:gd name="T123" fmla="*/ 3466 h 506"/>
                <a:gd name="T124" fmla="+- 0 3606 2130"/>
                <a:gd name="T125" fmla="*/ T124 w 1488"/>
                <a:gd name="T126" fmla="+- 0 3466 3444"/>
                <a:gd name="T127" fmla="*/ 3466 h 506"/>
                <a:gd name="T128" fmla="+- 0 3595 2130"/>
                <a:gd name="T129" fmla="*/ T128 w 1488"/>
                <a:gd name="T130" fmla="+- 0 3455 3444"/>
                <a:gd name="T131" fmla="*/ 3455 h 506"/>
                <a:gd name="T132" fmla="+- 0 3618 2130"/>
                <a:gd name="T133" fmla="*/ T132 w 1488"/>
                <a:gd name="T134" fmla="+- 0 3927 3444"/>
                <a:gd name="T135" fmla="*/ 3927 h 506"/>
                <a:gd name="T136" fmla="+- 0 3606 2130"/>
                <a:gd name="T137" fmla="*/ T136 w 1488"/>
                <a:gd name="T138" fmla="+- 0 3927 3444"/>
                <a:gd name="T139" fmla="*/ 3927 h 506"/>
                <a:gd name="T140" fmla="+- 0 3595 2130"/>
                <a:gd name="T141" fmla="*/ T140 w 1488"/>
                <a:gd name="T142" fmla="+- 0 3938 3444"/>
                <a:gd name="T143" fmla="*/ 3938 h 506"/>
                <a:gd name="T144" fmla="+- 0 3618 2130"/>
                <a:gd name="T145" fmla="*/ T144 w 1488"/>
                <a:gd name="T146" fmla="+- 0 3938 3444"/>
                <a:gd name="T147" fmla="*/ 3938 h 506"/>
                <a:gd name="T148" fmla="+- 0 3618 2130"/>
                <a:gd name="T149" fmla="*/ T148 w 1488"/>
                <a:gd name="T150" fmla="+- 0 3927 3444"/>
                <a:gd name="T151" fmla="*/ 3927 h 506"/>
                <a:gd name="T152" fmla="+- 0 2152 2130"/>
                <a:gd name="T153" fmla="*/ T152 w 1488"/>
                <a:gd name="T154" fmla="+- 0 3455 3444"/>
                <a:gd name="T155" fmla="*/ 3455 h 506"/>
                <a:gd name="T156" fmla="+- 0 2141 2130"/>
                <a:gd name="T157" fmla="*/ T156 w 1488"/>
                <a:gd name="T158" fmla="+- 0 3466 3444"/>
                <a:gd name="T159" fmla="*/ 3466 h 506"/>
                <a:gd name="T160" fmla="+- 0 2152 2130"/>
                <a:gd name="T161" fmla="*/ T160 w 1488"/>
                <a:gd name="T162" fmla="+- 0 3466 3444"/>
                <a:gd name="T163" fmla="*/ 3466 h 506"/>
                <a:gd name="T164" fmla="+- 0 2152 2130"/>
                <a:gd name="T165" fmla="*/ T164 w 1488"/>
                <a:gd name="T166" fmla="+- 0 3455 3444"/>
                <a:gd name="T167" fmla="*/ 3455 h 506"/>
                <a:gd name="T168" fmla="+- 0 3595 2130"/>
                <a:gd name="T169" fmla="*/ T168 w 1488"/>
                <a:gd name="T170" fmla="+- 0 3455 3444"/>
                <a:gd name="T171" fmla="*/ 3455 h 506"/>
                <a:gd name="T172" fmla="+- 0 2152 2130"/>
                <a:gd name="T173" fmla="*/ T172 w 1488"/>
                <a:gd name="T174" fmla="+- 0 3455 3444"/>
                <a:gd name="T175" fmla="*/ 3455 h 506"/>
                <a:gd name="T176" fmla="+- 0 2152 2130"/>
                <a:gd name="T177" fmla="*/ T176 w 1488"/>
                <a:gd name="T178" fmla="+- 0 3466 3444"/>
                <a:gd name="T179" fmla="*/ 3466 h 506"/>
                <a:gd name="T180" fmla="+- 0 3595 2130"/>
                <a:gd name="T181" fmla="*/ T180 w 1488"/>
                <a:gd name="T182" fmla="+- 0 3466 3444"/>
                <a:gd name="T183" fmla="*/ 3466 h 506"/>
                <a:gd name="T184" fmla="+- 0 3595 2130"/>
                <a:gd name="T185" fmla="*/ T184 w 1488"/>
                <a:gd name="T186" fmla="+- 0 3455 3444"/>
                <a:gd name="T187" fmla="*/ 3455 h 506"/>
                <a:gd name="T188" fmla="+- 0 3618 2130"/>
                <a:gd name="T189" fmla="*/ T188 w 1488"/>
                <a:gd name="T190" fmla="+- 0 3455 3444"/>
                <a:gd name="T191" fmla="*/ 3455 h 506"/>
                <a:gd name="T192" fmla="+- 0 3595 2130"/>
                <a:gd name="T193" fmla="*/ T192 w 1488"/>
                <a:gd name="T194" fmla="+- 0 3455 3444"/>
                <a:gd name="T195" fmla="*/ 3455 h 506"/>
                <a:gd name="T196" fmla="+- 0 3606 2130"/>
                <a:gd name="T197" fmla="*/ T196 w 1488"/>
                <a:gd name="T198" fmla="+- 0 3466 3444"/>
                <a:gd name="T199" fmla="*/ 3466 h 506"/>
                <a:gd name="T200" fmla="+- 0 3618 2130"/>
                <a:gd name="T201" fmla="*/ T200 w 1488"/>
                <a:gd name="T202" fmla="+- 0 3466 3444"/>
                <a:gd name="T203" fmla="*/ 3466 h 506"/>
                <a:gd name="T204" fmla="+- 0 3618 2130"/>
                <a:gd name="T205" fmla="*/ T204 w 1488"/>
                <a:gd name="T206" fmla="+- 0 3455 3444"/>
                <a:gd name="T207" fmla="*/ 3455 h 5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488" h="506">
                  <a:moveTo>
                    <a:pt x="1482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00"/>
                  </a:lnTo>
                  <a:lnTo>
                    <a:pt x="4" y="505"/>
                  </a:lnTo>
                  <a:lnTo>
                    <a:pt x="1482" y="505"/>
                  </a:lnTo>
                  <a:lnTo>
                    <a:pt x="1488" y="500"/>
                  </a:lnTo>
                  <a:lnTo>
                    <a:pt x="1488" y="494"/>
                  </a:lnTo>
                  <a:lnTo>
                    <a:pt x="22" y="494"/>
                  </a:lnTo>
                  <a:lnTo>
                    <a:pt x="11" y="483"/>
                  </a:lnTo>
                  <a:lnTo>
                    <a:pt x="22" y="483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22" y="11"/>
                  </a:lnTo>
                  <a:lnTo>
                    <a:pt x="1488" y="11"/>
                  </a:lnTo>
                  <a:lnTo>
                    <a:pt x="1488" y="5"/>
                  </a:lnTo>
                  <a:lnTo>
                    <a:pt x="1482" y="0"/>
                  </a:lnTo>
                  <a:close/>
                  <a:moveTo>
                    <a:pt x="22" y="483"/>
                  </a:moveTo>
                  <a:lnTo>
                    <a:pt x="11" y="483"/>
                  </a:lnTo>
                  <a:lnTo>
                    <a:pt x="22" y="494"/>
                  </a:lnTo>
                  <a:lnTo>
                    <a:pt x="22" y="483"/>
                  </a:lnTo>
                  <a:close/>
                  <a:moveTo>
                    <a:pt x="1465" y="483"/>
                  </a:moveTo>
                  <a:lnTo>
                    <a:pt x="22" y="483"/>
                  </a:lnTo>
                  <a:lnTo>
                    <a:pt x="22" y="494"/>
                  </a:lnTo>
                  <a:lnTo>
                    <a:pt x="1465" y="494"/>
                  </a:lnTo>
                  <a:lnTo>
                    <a:pt x="1465" y="483"/>
                  </a:lnTo>
                  <a:close/>
                  <a:moveTo>
                    <a:pt x="1465" y="11"/>
                  </a:moveTo>
                  <a:lnTo>
                    <a:pt x="1465" y="494"/>
                  </a:lnTo>
                  <a:lnTo>
                    <a:pt x="1476" y="483"/>
                  </a:lnTo>
                  <a:lnTo>
                    <a:pt x="1488" y="483"/>
                  </a:lnTo>
                  <a:lnTo>
                    <a:pt x="1488" y="22"/>
                  </a:lnTo>
                  <a:lnTo>
                    <a:pt x="1476" y="22"/>
                  </a:lnTo>
                  <a:lnTo>
                    <a:pt x="1465" y="11"/>
                  </a:lnTo>
                  <a:close/>
                  <a:moveTo>
                    <a:pt x="1488" y="483"/>
                  </a:moveTo>
                  <a:lnTo>
                    <a:pt x="1476" y="483"/>
                  </a:lnTo>
                  <a:lnTo>
                    <a:pt x="1465" y="494"/>
                  </a:lnTo>
                  <a:lnTo>
                    <a:pt x="1488" y="494"/>
                  </a:lnTo>
                  <a:lnTo>
                    <a:pt x="1488" y="483"/>
                  </a:lnTo>
                  <a:close/>
                  <a:moveTo>
                    <a:pt x="22" y="11"/>
                  </a:moveTo>
                  <a:lnTo>
                    <a:pt x="11" y="22"/>
                  </a:lnTo>
                  <a:lnTo>
                    <a:pt x="22" y="22"/>
                  </a:lnTo>
                  <a:lnTo>
                    <a:pt x="22" y="11"/>
                  </a:lnTo>
                  <a:close/>
                  <a:moveTo>
                    <a:pt x="1465" y="11"/>
                  </a:moveTo>
                  <a:lnTo>
                    <a:pt x="22" y="11"/>
                  </a:lnTo>
                  <a:lnTo>
                    <a:pt x="22" y="22"/>
                  </a:lnTo>
                  <a:lnTo>
                    <a:pt x="1465" y="22"/>
                  </a:lnTo>
                  <a:lnTo>
                    <a:pt x="1465" y="11"/>
                  </a:lnTo>
                  <a:close/>
                  <a:moveTo>
                    <a:pt x="1488" y="11"/>
                  </a:moveTo>
                  <a:lnTo>
                    <a:pt x="1465" y="11"/>
                  </a:lnTo>
                  <a:lnTo>
                    <a:pt x="1476" y="22"/>
                  </a:lnTo>
                  <a:lnTo>
                    <a:pt x="1488" y="22"/>
                  </a:lnTo>
                  <a:lnTo>
                    <a:pt x="1488" y="1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AutoShape 13"/>
            <p:cNvSpPr>
              <a:spLocks/>
            </p:cNvSpPr>
            <p:nvPr/>
          </p:nvSpPr>
          <p:spPr bwMode="auto">
            <a:xfrm>
              <a:off x="2487" y="3547"/>
              <a:ext cx="774" cy="144"/>
            </a:xfrm>
            <a:custGeom>
              <a:avLst/>
              <a:gdLst>
                <a:gd name="T0" fmla="+- 0 2523 2487"/>
                <a:gd name="T1" fmla="*/ T0 w 774"/>
                <a:gd name="T2" fmla="+- 0 3566 3548"/>
                <a:gd name="T3" fmla="*/ 3566 h 144"/>
                <a:gd name="T4" fmla="+- 0 2578 2487"/>
                <a:gd name="T5" fmla="*/ T4 w 774"/>
                <a:gd name="T6" fmla="+- 0 3566 3548"/>
                <a:gd name="T7" fmla="*/ 3566 h 144"/>
                <a:gd name="T8" fmla="+- 0 2833 2487"/>
                <a:gd name="T9" fmla="*/ T8 w 774"/>
                <a:gd name="T10" fmla="+- 0 3593 3548"/>
                <a:gd name="T11" fmla="*/ 3593 h 144"/>
                <a:gd name="T12" fmla="+- 0 2787 2487"/>
                <a:gd name="T13" fmla="*/ T12 w 774"/>
                <a:gd name="T14" fmla="+- 0 3612 3548"/>
                <a:gd name="T15" fmla="*/ 3612 h 144"/>
                <a:gd name="T16" fmla="+- 0 2798 2487"/>
                <a:gd name="T17" fmla="*/ T16 w 774"/>
                <a:gd name="T18" fmla="+- 0 3593 3548"/>
                <a:gd name="T19" fmla="*/ 3593 h 144"/>
                <a:gd name="T20" fmla="+- 0 2817 2487"/>
                <a:gd name="T21" fmla="*/ T20 w 774"/>
                <a:gd name="T22" fmla="+- 0 3601 3548"/>
                <a:gd name="T23" fmla="*/ 3601 h 144"/>
                <a:gd name="T24" fmla="+- 0 2813 2487"/>
                <a:gd name="T25" fmla="*/ T24 w 774"/>
                <a:gd name="T26" fmla="+- 0 3576 3548"/>
                <a:gd name="T27" fmla="*/ 3576 h 144"/>
                <a:gd name="T28" fmla="+- 0 2764 2487"/>
                <a:gd name="T29" fmla="*/ T28 w 774"/>
                <a:gd name="T30" fmla="+- 0 3605 3548"/>
                <a:gd name="T31" fmla="*/ 3605 h 144"/>
                <a:gd name="T32" fmla="+- 0 2779 2487"/>
                <a:gd name="T33" fmla="*/ T32 w 774"/>
                <a:gd name="T34" fmla="+- 0 3656 3548"/>
                <a:gd name="T35" fmla="*/ 3656 h 144"/>
                <a:gd name="T36" fmla="+- 0 2831 2487"/>
                <a:gd name="T37" fmla="*/ T36 w 774"/>
                <a:gd name="T38" fmla="+- 0 3650 3548"/>
                <a:gd name="T39" fmla="*/ 3650 h 144"/>
                <a:gd name="T40" fmla="+- 0 2817 2487"/>
                <a:gd name="T41" fmla="*/ T40 w 774"/>
                <a:gd name="T42" fmla="+- 0 3633 3548"/>
                <a:gd name="T43" fmla="*/ 3633 h 144"/>
                <a:gd name="T44" fmla="+- 0 2810 2487"/>
                <a:gd name="T45" fmla="*/ T44 w 774"/>
                <a:gd name="T46" fmla="+- 0 3644 3548"/>
                <a:gd name="T47" fmla="*/ 3644 h 144"/>
                <a:gd name="T48" fmla="+- 0 2788 2487"/>
                <a:gd name="T49" fmla="*/ T48 w 774"/>
                <a:gd name="T50" fmla="+- 0 3636 3548"/>
                <a:gd name="T51" fmla="*/ 3636 h 144"/>
                <a:gd name="T52" fmla="+- 0 2840 2487"/>
                <a:gd name="T53" fmla="*/ T52 w 774"/>
                <a:gd name="T54" fmla="+- 0 3612 3548"/>
                <a:gd name="T55" fmla="*/ 3612 h 144"/>
                <a:gd name="T56" fmla="+- 0 2902 2487"/>
                <a:gd name="T57" fmla="*/ T56 w 774"/>
                <a:gd name="T58" fmla="+- 0 3659 3548"/>
                <a:gd name="T59" fmla="*/ 3659 h 144"/>
                <a:gd name="T60" fmla="+- 0 3061 2487"/>
                <a:gd name="T61" fmla="*/ T60 w 774"/>
                <a:gd name="T62" fmla="+- 0 3596 3548"/>
                <a:gd name="T63" fmla="*/ 3596 h 144"/>
                <a:gd name="T64" fmla="+- 0 3043 2487"/>
                <a:gd name="T65" fmla="*/ T64 w 774"/>
                <a:gd name="T66" fmla="+- 0 3610 3548"/>
                <a:gd name="T67" fmla="*/ 3610 h 144"/>
                <a:gd name="T68" fmla="+- 0 3034 2487"/>
                <a:gd name="T69" fmla="*/ T68 w 774"/>
                <a:gd name="T70" fmla="+- 0 3641 3548"/>
                <a:gd name="T71" fmla="*/ 3641 h 144"/>
                <a:gd name="T72" fmla="+- 0 3006 2487"/>
                <a:gd name="T73" fmla="*/ T72 w 774"/>
                <a:gd name="T74" fmla="+- 0 3633 3548"/>
                <a:gd name="T75" fmla="*/ 3633 h 144"/>
                <a:gd name="T76" fmla="+- 0 3013 2487"/>
                <a:gd name="T77" fmla="*/ T76 w 774"/>
                <a:gd name="T78" fmla="+- 0 3596 3548"/>
                <a:gd name="T79" fmla="*/ 3596 h 144"/>
                <a:gd name="T80" fmla="+- 0 3041 2487"/>
                <a:gd name="T81" fmla="*/ T80 w 774"/>
                <a:gd name="T82" fmla="+- 0 3604 3548"/>
                <a:gd name="T83" fmla="*/ 3604 h 144"/>
                <a:gd name="T84" fmla="+- 0 3016 2487"/>
                <a:gd name="T85" fmla="*/ T84 w 774"/>
                <a:gd name="T86" fmla="+- 0 3576 3548"/>
                <a:gd name="T87" fmla="*/ 3576 h 144"/>
                <a:gd name="T88" fmla="+- 0 2991 2487"/>
                <a:gd name="T89" fmla="*/ T88 w 774"/>
                <a:gd name="T90" fmla="+- 0 3590 3548"/>
                <a:gd name="T91" fmla="*/ 3590 h 144"/>
                <a:gd name="T92" fmla="+- 0 2982 2487"/>
                <a:gd name="T93" fmla="*/ T92 w 774"/>
                <a:gd name="T94" fmla="+- 0 3627 3548"/>
                <a:gd name="T95" fmla="*/ 3627 h 144"/>
                <a:gd name="T96" fmla="+- 0 3009 2487"/>
                <a:gd name="T97" fmla="*/ T96 w 774"/>
                <a:gd name="T98" fmla="+- 0 3659 3548"/>
                <a:gd name="T99" fmla="*/ 3659 h 144"/>
                <a:gd name="T100" fmla="+- 0 3059 2487"/>
                <a:gd name="T101" fmla="*/ T100 w 774"/>
                <a:gd name="T102" fmla="+- 0 3643 3548"/>
                <a:gd name="T103" fmla="*/ 3643 h 144"/>
                <a:gd name="T104" fmla="+- 0 3133 2487"/>
                <a:gd name="T105" fmla="*/ T104 w 774"/>
                <a:gd name="T106" fmla="+- 0 3580 3548"/>
                <a:gd name="T107" fmla="*/ 3580 h 144"/>
                <a:gd name="T108" fmla="+- 0 3113 2487"/>
                <a:gd name="T109" fmla="*/ T108 w 774"/>
                <a:gd name="T110" fmla="+- 0 3577 3548"/>
                <a:gd name="T111" fmla="*/ 3577 h 144"/>
                <a:gd name="T112" fmla="+- 0 3101 2487"/>
                <a:gd name="T113" fmla="*/ T112 w 774"/>
                <a:gd name="T114" fmla="+- 0 3590 3548"/>
                <a:gd name="T115" fmla="*/ 3590 h 144"/>
                <a:gd name="T116" fmla="+- 0 3102 2487"/>
                <a:gd name="T117" fmla="*/ T116 w 774"/>
                <a:gd name="T118" fmla="+- 0 3659 3548"/>
                <a:gd name="T119" fmla="*/ 3659 h 144"/>
                <a:gd name="T120" fmla="+- 0 3105 2487"/>
                <a:gd name="T121" fmla="*/ T120 w 774"/>
                <a:gd name="T122" fmla="+- 0 3603 3548"/>
                <a:gd name="T123" fmla="*/ 3603 h 144"/>
                <a:gd name="T124" fmla="+- 0 3120 2487"/>
                <a:gd name="T125" fmla="*/ T124 w 774"/>
                <a:gd name="T126" fmla="+- 0 3595 3548"/>
                <a:gd name="T127" fmla="*/ 3595 h 144"/>
                <a:gd name="T128" fmla="+- 0 3130 2487"/>
                <a:gd name="T129" fmla="*/ T128 w 774"/>
                <a:gd name="T130" fmla="+- 0 3590 3548"/>
                <a:gd name="T131" fmla="*/ 3590 h 144"/>
                <a:gd name="T132" fmla="+- 0 3185 2487"/>
                <a:gd name="T133" fmla="*/ T132 w 774"/>
                <a:gd name="T134" fmla="+- 0 3659 3548"/>
                <a:gd name="T135" fmla="*/ 3659 h 144"/>
                <a:gd name="T136" fmla="+- 0 3228 2487"/>
                <a:gd name="T137" fmla="*/ T136 w 774"/>
                <a:gd name="T138" fmla="+- 0 3548 3548"/>
                <a:gd name="T139" fmla="*/ 3548 h 144"/>
                <a:gd name="T140" fmla="+- 0 3261 2487"/>
                <a:gd name="T141" fmla="*/ T140 w 774"/>
                <a:gd name="T142" fmla="+- 0 3675 3548"/>
                <a:gd name="T143" fmla="*/ 3675 h 144"/>
                <a:gd name="T144" fmla="+- 0 2704 2487"/>
                <a:gd name="T145" fmla="*/ T144 w 774"/>
                <a:gd name="T146" fmla="+- 0 3656 3548"/>
                <a:gd name="T147" fmla="*/ 3656 h 144"/>
                <a:gd name="T148" fmla="+- 0 2737 2487"/>
                <a:gd name="T149" fmla="*/ T148 w 774"/>
                <a:gd name="T150" fmla="+- 0 3657 3548"/>
                <a:gd name="T151" fmla="*/ 3657 h 144"/>
                <a:gd name="T152" fmla="+- 0 2754 2487"/>
                <a:gd name="T153" fmla="*/ T152 w 774"/>
                <a:gd name="T154" fmla="+- 0 3631 3548"/>
                <a:gd name="T155" fmla="*/ 3631 h 144"/>
                <a:gd name="T156" fmla="+- 0 2746 2487"/>
                <a:gd name="T157" fmla="*/ T156 w 774"/>
                <a:gd name="T158" fmla="+- 0 3590 3548"/>
                <a:gd name="T159" fmla="*/ 3590 h 144"/>
                <a:gd name="T160" fmla="+- 0 2730 2487"/>
                <a:gd name="T161" fmla="*/ T160 w 774"/>
                <a:gd name="T162" fmla="+- 0 3634 3548"/>
                <a:gd name="T163" fmla="*/ 3634 h 144"/>
                <a:gd name="T164" fmla="+- 0 2705 2487"/>
                <a:gd name="T165" fmla="*/ T164 w 774"/>
                <a:gd name="T166" fmla="+- 0 3641 3548"/>
                <a:gd name="T167" fmla="*/ 3641 h 144"/>
                <a:gd name="T168" fmla="+- 0 2698 2487"/>
                <a:gd name="T169" fmla="*/ T168 w 774"/>
                <a:gd name="T170" fmla="+- 0 3603 3548"/>
                <a:gd name="T171" fmla="*/ 3603 h 144"/>
                <a:gd name="T172" fmla="+- 0 2723 2487"/>
                <a:gd name="T173" fmla="*/ T172 w 774"/>
                <a:gd name="T174" fmla="+- 0 3595 3548"/>
                <a:gd name="T175" fmla="*/ 3595 h 144"/>
                <a:gd name="T176" fmla="+- 0 2732 2487"/>
                <a:gd name="T177" fmla="*/ T176 w 774"/>
                <a:gd name="T178" fmla="+- 0 3627 3548"/>
                <a:gd name="T179" fmla="*/ 3627 h 144"/>
                <a:gd name="T180" fmla="+- 0 2710 2487"/>
                <a:gd name="T181" fmla="*/ T180 w 774"/>
                <a:gd name="T182" fmla="+- 0 3578 3548"/>
                <a:gd name="T183" fmla="*/ 3578 h 144"/>
                <a:gd name="T184" fmla="+- 0 2695 2487"/>
                <a:gd name="T185" fmla="*/ T184 w 774"/>
                <a:gd name="T186" fmla="+- 0 3578 3548"/>
                <a:gd name="T187" fmla="*/ 3578 h 144"/>
                <a:gd name="T188" fmla="+- 0 2630 2487"/>
                <a:gd name="T189" fmla="*/ T188 w 774"/>
                <a:gd name="T190" fmla="+- 0 3674 3548"/>
                <a:gd name="T191" fmla="*/ 3674 h 144"/>
                <a:gd name="T192" fmla="+- 0 2665 2487"/>
                <a:gd name="T193" fmla="*/ T192 w 774"/>
                <a:gd name="T194" fmla="+- 0 3578 3548"/>
                <a:gd name="T195" fmla="*/ 3578 h 144"/>
                <a:gd name="T196" fmla="+- 0 2582 2487"/>
                <a:gd name="T197" fmla="*/ T196 w 774"/>
                <a:gd name="T198" fmla="+- 0 3578 3548"/>
                <a:gd name="T199" fmla="*/ 3578 h 144"/>
                <a:gd name="T200" fmla="+- 0 2607 2487"/>
                <a:gd name="T201" fmla="*/ T200 w 774"/>
                <a:gd name="T202" fmla="+- 0 3670 3548"/>
                <a:gd name="T203" fmla="*/ 3670 h 144"/>
                <a:gd name="T204" fmla="+- 0 2591 2487"/>
                <a:gd name="T205" fmla="*/ T204 w 774"/>
                <a:gd name="T206" fmla="+- 0 3674 3548"/>
                <a:gd name="T207" fmla="*/ 3674 h 144"/>
                <a:gd name="T208" fmla="+- 0 2487 2487"/>
                <a:gd name="T209" fmla="*/ T208 w 774"/>
                <a:gd name="T210" fmla="+- 0 3683 3548"/>
                <a:gd name="T211" fmla="*/ 3683 h 144"/>
                <a:gd name="T212" fmla="+- 0 2597 2487"/>
                <a:gd name="T213" fmla="*/ T212 w 774"/>
                <a:gd name="T214" fmla="+- 0 3691 3548"/>
                <a:gd name="T215" fmla="*/ 3691 h 144"/>
                <a:gd name="T216" fmla="+- 0 2618 2487"/>
                <a:gd name="T217" fmla="*/ T216 w 774"/>
                <a:gd name="T218" fmla="+- 0 3688 3548"/>
                <a:gd name="T219" fmla="*/ 3688 h 144"/>
                <a:gd name="T220" fmla="+- 0 2675 2487"/>
                <a:gd name="T221" fmla="*/ T220 w 774"/>
                <a:gd name="T222" fmla="+- 0 3683 3548"/>
                <a:gd name="T223" fmla="*/ 3683 h 144"/>
                <a:gd name="T224" fmla="+- 0 3261 2487"/>
                <a:gd name="T225" fmla="*/ T224 w 774"/>
                <a:gd name="T226" fmla="+- 0 3683 3548"/>
                <a:gd name="T227" fmla="*/ 3683 h 1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774" h="144">
                  <a:moveTo>
                    <a:pt x="91" y="0"/>
                  </a:moveTo>
                  <a:lnTo>
                    <a:pt x="3" y="0"/>
                  </a:lnTo>
                  <a:lnTo>
                    <a:pt x="3" y="18"/>
                  </a:lnTo>
                  <a:lnTo>
                    <a:pt x="36" y="18"/>
                  </a:lnTo>
                  <a:lnTo>
                    <a:pt x="36" y="111"/>
                  </a:lnTo>
                  <a:lnTo>
                    <a:pt x="58" y="111"/>
                  </a:lnTo>
                  <a:lnTo>
                    <a:pt x="58" y="18"/>
                  </a:lnTo>
                  <a:lnTo>
                    <a:pt x="91" y="18"/>
                  </a:lnTo>
                  <a:lnTo>
                    <a:pt x="91" y="0"/>
                  </a:lnTo>
                  <a:close/>
                  <a:moveTo>
                    <a:pt x="353" y="60"/>
                  </a:moveTo>
                  <a:lnTo>
                    <a:pt x="349" y="48"/>
                  </a:lnTo>
                  <a:lnTo>
                    <a:pt x="346" y="45"/>
                  </a:lnTo>
                  <a:lnTo>
                    <a:pt x="336" y="32"/>
                  </a:lnTo>
                  <a:lnTo>
                    <a:pt x="331" y="31"/>
                  </a:lnTo>
                  <a:lnTo>
                    <a:pt x="331" y="64"/>
                  </a:lnTo>
                  <a:lnTo>
                    <a:pt x="300" y="64"/>
                  </a:lnTo>
                  <a:lnTo>
                    <a:pt x="300" y="57"/>
                  </a:lnTo>
                  <a:lnTo>
                    <a:pt x="301" y="53"/>
                  </a:lnTo>
                  <a:lnTo>
                    <a:pt x="307" y="46"/>
                  </a:lnTo>
                  <a:lnTo>
                    <a:pt x="311" y="45"/>
                  </a:lnTo>
                  <a:lnTo>
                    <a:pt x="320" y="45"/>
                  </a:lnTo>
                  <a:lnTo>
                    <a:pt x="324" y="46"/>
                  </a:lnTo>
                  <a:lnTo>
                    <a:pt x="327" y="49"/>
                  </a:lnTo>
                  <a:lnTo>
                    <a:pt x="330" y="53"/>
                  </a:lnTo>
                  <a:lnTo>
                    <a:pt x="331" y="57"/>
                  </a:lnTo>
                  <a:lnTo>
                    <a:pt x="331" y="64"/>
                  </a:lnTo>
                  <a:lnTo>
                    <a:pt x="331" y="31"/>
                  </a:lnTo>
                  <a:lnTo>
                    <a:pt x="326" y="28"/>
                  </a:lnTo>
                  <a:lnTo>
                    <a:pt x="304" y="28"/>
                  </a:lnTo>
                  <a:lnTo>
                    <a:pt x="295" y="32"/>
                  </a:lnTo>
                  <a:lnTo>
                    <a:pt x="281" y="47"/>
                  </a:lnTo>
                  <a:lnTo>
                    <a:pt x="277" y="57"/>
                  </a:lnTo>
                  <a:lnTo>
                    <a:pt x="278" y="83"/>
                  </a:lnTo>
                  <a:lnTo>
                    <a:pt x="280" y="91"/>
                  </a:lnTo>
                  <a:lnTo>
                    <a:pt x="285" y="99"/>
                  </a:lnTo>
                  <a:lnTo>
                    <a:pt x="292" y="108"/>
                  </a:lnTo>
                  <a:lnTo>
                    <a:pt x="302" y="112"/>
                  </a:lnTo>
                  <a:lnTo>
                    <a:pt x="325" y="112"/>
                  </a:lnTo>
                  <a:lnTo>
                    <a:pt x="333" y="110"/>
                  </a:lnTo>
                  <a:lnTo>
                    <a:pt x="344" y="102"/>
                  </a:lnTo>
                  <a:lnTo>
                    <a:pt x="349" y="97"/>
                  </a:lnTo>
                  <a:lnTo>
                    <a:pt x="349" y="96"/>
                  </a:lnTo>
                  <a:lnTo>
                    <a:pt x="351" y="89"/>
                  </a:lnTo>
                  <a:lnTo>
                    <a:pt x="330" y="85"/>
                  </a:lnTo>
                  <a:lnTo>
                    <a:pt x="329" y="89"/>
                  </a:lnTo>
                  <a:lnTo>
                    <a:pt x="327" y="92"/>
                  </a:lnTo>
                  <a:lnTo>
                    <a:pt x="325" y="94"/>
                  </a:lnTo>
                  <a:lnTo>
                    <a:pt x="323" y="96"/>
                  </a:lnTo>
                  <a:lnTo>
                    <a:pt x="320" y="97"/>
                  </a:lnTo>
                  <a:lnTo>
                    <a:pt x="312" y="97"/>
                  </a:lnTo>
                  <a:lnTo>
                    <a:pt x="308" y="95"/>
                  </a:lnTo>
                  <a:lnTo>
                    <a:pt x="301" y="88"/>
                  </a:lnTo>
                  <a:lnTo>
                    <a:pt x="299" y="83"/>
                  </a:lnTo>
                  <a:lnTo>
                    <a:pt x="299" y="77"/>
                  </a:lnTo>
                  <a:lnTo>
                    <a:pt x="353" y="77"/>
                  </a:lnTo>
                  <a:lnTo>
                    <a:pt x="353" y="64"/>
                  </a:lnTo>
                  <a:lnTo>
                    <a:pt x="353" y="60"/>
                  </a:lnTo>
                  <a:close/>
                  <a:moveTo>
                    <a:pt x="437" y="0"/>
                  </a:moveTo>
                  <a:lnTo>
                    <a:pt x="415" y="0"/>
                  </a:lnTo>
                  <a:lnTo>
                    <a:pt x="415" y="111"/>
                  </a:lnTo>
                  <a:lnTo>
                    <a:pt x="437" y="111"/>
                  </a:lnTo>
                  <a:lnTo>
                    <a:pt x="437" y="0"/>
                  </a:lnTo>
                  <a:close/>
                  <a:moveTo>
                    <a:pt x="578" y="58"/>
                  </a:moveTo>
                  <a:lnTo>
                    <a:pt x="574" y="48"/>
                  </a:lnTo>
                  <a:lnTo>
                    <a:pt x="572" y="46"/>
                  </a:lnTo>
                  <a:lnTo>
                    <a:pt x="559" y="32"/>
                  </a:lnTo>
                  <a:lnTo>
                    <a:pt x="556" y="31"/>
                  </a:lnTo>
                  <a:lnTo>
                    <a:pt x="556" y="62"/>
                  </a:lnTo>
                  <a:lnTo>
                    <a:pt x="556" y="79"/>
                  </a:lnTo>
                  <a:lnTo>
                    <a:pt x="554" y="85"/>
                  </a:lnTo>
                  <a:lnTo>
                    <a:pt x="551" y="89"/>
                  </a:lnTo>
                  <a:lnTo>
                    <a:pt x="547" y="93"/>
                  </a:lnTo>
                  <a:lnTo>
                    <a:pt x="542" y="95"/>
                  </a:lnTo>
                  <a:lnTo>
                    <a:pt x="531" y="95"/>
                  </a:lnTo>
                  <a:lnTo>
                    <a:pt x="526" y="93"/>
                  </a:lnTo>
                  <a:lnTo>
                    <a:pt x="519" y="85"/>
                  </a:lnTo>
                  <a:lnTo>
                    <a:pt x="517" y="79"/>
                  </a:lnTo>
                  <a:lnTo>
                    <a:pt x="517" y="62"/>
                  </a:lnTo>
                  <a:lnTo>
                    <a:pt x="519" y="56"/>
                  </a:lnTo>
                  <a:lnTo>
                    <a:pt x="526" y="48"/>
                  </a:lnTo>
                  <a:lnTo>
                    <a:pt x="531" y="46"/>
                  </a:lnTo>
                  <a:lnTo>
                    <a:pt x="542" y="46"/>
                  </a:lnTo>
                  <a:lnTo>
                    <a:pt x="547" y="48"/>
                  </a:lnTo>
                  <a:lnTo>
                    <a:pt x="554" y="56"/>
                  </a:lnTo>
                  <a:lnTo>
                    <a:pt x="556" y="62"/>
                  </a:lnTo>
                  <a:lnTo>
                    <a:pt x="556" y="31"/>
                  </a:lnTo>
                  <a:lnTo>
                    <a:pt x="549" y="28"/>
                  </a:lnTo>
                  <a:lnTo>
                    <a:pt x="529" y="28"/>
                  </a:lnTo>
                  <a:lnTo>
                    <a:pt x="522" y="30"/>
                  </a:lnTo>
                  <a:lnTo>
                    <a:pt x="515" y="34"/>
                  </a:lnTo>
                  <a:lnTo>
                    <a:pt x="509" y="37"/>
                  </a:lnTo>
                  <a:lnTo>
                    <a:pt x="504" y="42"/>
                  </a:lnTo>
                  <a:lnTo>
                    <a:pt x="500" y="49"/>
                  </a:lnTo>
                  <a:lnTo>
                    <a:pt x="497" y="55"/>
                  </a:lnTo>
                  <a:lnTo>
                    <a:pt x="495" y="62"/>
                  </a:lnTo>
                  <a:lnTo>
                    <a:pt x="495" y="79"/>
                  </a:lnTo>
                  <a:lnTo>
                    <a:pt x="497" y="86"/>
                  </a:lnTo>
                  <a:lnTo>
                    <a:pt x="504" y="99"/>
                  </a:lnTo>
                  <a:lnTo>
                    <a:pt x="509" y="104"/>
                  </a:lnTo>
                  <a:lnTo>
                    <a:pt x="522" y="111"/>
                  </a:lnTo>
                  <a:lnTo>
                    <a:pt x="529" y="112"/>
                  </a:lnTo>
                  <a:lnTo>
                    <a:pt x="549" y="112"/>
                  </a:lnTo>
                  <a:lnTo>
                    <a:pt x="559" y="108"/>
                  </a:lnTo>
                  <a:lnTo>
                    <a:pt x="572" y="95"/>
                  </a:lnTo>
                  <a:lnTo>
                    <a:pt x="574" y="92"/>
                  </a:lnTo>
                  <a:lnTo>
                    <a:pt x="578" y="82"/>
                  </a:lnTo>
                  <a:lnTo>
                    <a:pt x="578" y="58"/>
                  </a:lnTo>
                  <a:close/>
                  <a:moveTo>
                    <a:pt x="646" y="32"/>
                  </a:moveTo>
                  <a:lnTo>
                    <a:pt x="642" y="30"/>
                  </a:lnTo>
                  <a:lnTo>
                    <a:pt x="637" y="28"/>
                  </a:lnTo>
                  <a:lnTo>
                    <a:pt x="629" y="28"/>
                  </a:lnTo>
                  <a:lnTo>
                    <a:pt x="626" y="29"/>
                  </a:lnTo>
                  <a:lnTo>
                    <a:pt x="623" y="31"/>
                  </a:lnTo>
                  <a:lnTo>
                    <a:pt x="620" y="33"/>
                  </a:lnTo>
                  <a:lnTo>
                    <a:pt x="617" y="36"/>
                  </a:lnTo>
                  <a:lnTo>
                    <a:pt x="614" y="42"/>
                  </a:lnTo>
                  <a:lnTo>
                    <a:pt x="614" y="30"/>
                  </a:lnTo>
                  <a:lnTo>
                    <a:pt x="594" y="30"/>
                  </a:lnTo>
                  <a:lnTo>
                    <a:pt x="594" y="111"/>
                  </a:lnTo>
                  <a:lnTo>
                    <a:pt x="615" y="111"/>
                  </a:lnTo>
                  <a:lnTo>
                    <a:pt x="615" y="72"/>
                  </a:lnTo>
                  <a:lnTo>
                    <a:pt x="616" y="63"/>
                  </a:lnTo>
                  <a:lnTo>
                    <a:pt x="617" y="59"/>
                  </a:lnTo>
                  <a:lnTo>
                    <a:pt x="618" y="55"/>
                  </a:lnTo>
                  <a:lnTo>
                    <a:pt x="620" y="52"/>
                  </a:lnTo>
                  <a:lnTo>
                    <a:pt x="624" y="48"/>
                  </a:lnTo>
                  <a:lnTo>
                    <a:pt x="627" y="47"/>
                  </a:lnTo>
                  <a:lnTo>
                    <a:pt x="633" y="47"/>
                  </a:lnTo>
                  <a:lnTo>
                    <a:pt x="636" y="49"/>
                  </a:lnTo>
                  <a:lnTo>
                    <a:pt x="640" y="51"/>
                  </a:lnTo>
                  <a:lnTo>
                    <a:pt x="641" y="47"/>
                  </a:lnTo>
                  <a:lnTo>
                    <a:pt x="643" y="42"/>
                  </a:lnTo>
                  <a:lnTo>
                    <a:pt x="646" y="32"/>
                  </a:lnTo>
                  <a:close/>
                  <a:moveTo>
                    <a:pt x="720" y="0"/>
                  </a:moveTo>
                  <a:lnTo>
                    <a:pt x="698" y="0"/>
                  </a:lnTo>
                  <a:lnTo>
                    <a:pt x="698" y="111"/>
                  </a:lnTo>
                  <a:lnTo>
                    <a:pt x="720" y="111"/>
                  </a:lnTo>
                  <a:lnTo>
                    <a:pt x="720" y="0"/>
                  </a:lnTo>
                  <a:close/>
                  <a:moveTo>
                    <a:pt x="763" y="0"/>
                  </a:moveTo>
                  <a:lnTo>
                    <a:pt x="741" y="0"/>
                  </a:lnTo>
                  <a:lnTo>
                    <a:pt x="741" y="111"/>
                  </a:lnTo>
                  <a:lnTo>
                    <a:pt x="763" y="111"/>
                  </a:lnTo>
                  <a:lnTo>
                    <a:pt x="763" y="0"/>
                  </a:lnTo>
                  <a:close/>
                  <a:moveTo>
                    <a:pt x="774" y="127"/>
                  </a:moveTo>
                  <a:lnTo>
                    <a:pt x="209" y="127"/>
                  </a:lnTo>
                  <a:lnTo>
                    <a:pt x="209" y="101"/>
                  </a:lnTo>
                  <a:lnTo>
                    <a:pt x="213" y="105"/>
                  </a:lnTo>
                  <a:lnTo>
                    <a:pt x="217" y="108"/>
                  </a:lnTo>
                  <a:lnTo>
                    <a:pt x="224" y="112"/>
                  </a:lnTo>
                  <a:lnTo>
                    <a:pt x="228" y="112"/>
                  </a:lnTo>
                  <a:lnTo>
                    <a:pt x="242" y="112"/>
                  </a:lnTo>
                  <a:lnTo>
                    <a:pt x="250" y="109"/>
                  </a:lnTo>
                  <a:lnTo>
                    <a:pt x="257" y="101"/>
                  </a:lnTo>
                  <a:lnTo>
                    <a:pt x="262" y="96"/>
                  </a:lnTo>
                  <a:lnTo>
                    <a:pt x="263" y="94"/>
                  </a:lnTo>
                  <a:lnTo>
                    <a:pt x="267" y="83"/>
                  </a:lnTo>
                  <a:lnTo>
                    <a:pt x="267" y="57"/>
                  </a:lnTo>
                  <a:lnTo>
                    <a:pt x="263" y="47"/>
                  </a:lnTo>
                  <a:lnTo>
                    <a:pt x="262" y="45"/>
                  </a:lnTo>
                  <a:lnTo>
                    <a:pt x="259" y="42"/>
                  </a:lnTo>
                  <a:lnTo>
                    <a:pt x="250" y="32"/>
                  </a:lnTo>
                  <a:lnTo>
                    <a:pt x="245" y="30"/>
                  </a:lnTo>
                  <a:lnTo>
                    <a:pt x="245" y="79"/>
                  </a:lnTo>
                  <a:lnTo>
                    <a:pt x="243" y="86"/>
                  </a:lnTo>
                  <a:lnTo>
                    <a:pt x="237" y="94"/>
                  </a:lnTo>
                  <a:lnTo>
                    <a:pt x="233" y="96"/>
                  </a:lnTo>
                  <a:lnTo>
                    <a:pt x="222" y="96"/>
                  </a:lnTo>
                  <a:lnTo>
                    <a:pt x="218" y="93"/>
                  </a:lnTo>
                  <a:lnTo>
                    <a:pt x="211" y="85"/>
                  </a:lnTo>
                  <a:lnTo>
                    <a:pt x="209" y="78"/>
                  </a:lnTo>
                  <a:lnTo>
                    <a:pt x="209" y="61"/>
                  </a:lnTo>
                  <a:lnTo>
                    <a:pt x="211" y="55"/>
                  </a:lnTo>
                  <a:lnTo>
                    <a:pt x="218" y="47"/>
                  </a:lnTo>
                  <a:lnTo>
                    <a:pt x="222" y="45"/>
                  </a:lnTo>
                  <a:lnTo>
                    <a:pt x="232" y="45"/>
                  </a:lnTo>
                  <a:lnTo>
                    <a:pt x="236" y="47"/>
                  </a:lnTo>
                  <a:lnTo>
                    <a:pt x="240" y="51"/>
                  </a:lnTo>
                  <a:lnTo>
                    <a:pt x="243" y="55"/>
                  </a:lnTo>
                  <a:lnTo>
                    <a:pt x="245" y="61"/>
                  </a:lnTo>
                  <a:lnTo>
                    <a:pt x="245" y="79"/>
                  </a:lnTo>
                  <a:lnTo>
                    <a:pt x="245" y="30"/>
                  </a:lnTo>
                  <a:lnTo>
                    <a:pt x="242" y="28"/>
                  </a:lnTo>
                  <a:lnTo>
                    <a:pt x="228" y="28"/>
                  </a:lnTo>
                  <a:lnTo>
                    <a:pt x="223" y="30"/>
                  </a:lnTo>
                  <a:lnTo>
                    <a:pt x="214" y="35"/>
                  </a:lnTo>
                  <a:lnTo>
                    <a:pt x="210" y="38"/>
                  </a:lnTo>
                  <a:lnTo>
                    <a:pt x="208" y="42"/>
                  </a:lnTo>
                  <a:lnTo>
                    <a:pt x="208" y="30"/>
                  </a:lnTo>
                  <a:lnTo>
                    <a:pt x="188" y="30"/>
                  </a:lnTo>
                  <a:lnTo>
                    <a:pt x="188" y="127"/>
                  </a:lnTo>
                  <a:lnTo>
                    <a:pt x="142" y="127"/>
                  </a:lnTo>
                  <a:lnTo>
                    <a:pt x="143" y="126"/>
                  </a:lnTo>
                  <a:lnTo>
                    <a:pt x="145" y="122"/>
                  </a:lnTo>
                  <a:lnTo>
                    <a:pt x="150" y="108"/>
                  </a:lnTo>
                  <a:lnTo>
                    <a:pt x="157" y="87"/>
                  </a:lnTo>
                  <a:lnTo>
                    <a:pt x="178" y="30"/>
                  </a:lnTo>
                  <a:lnTo>
                    <a:pt x="156" y="30"/>
                  </a:lnTo>
                  <a:lnTo>
                    <a:pt x="137" y="87"/>
                  </a:lnTo>
                  <a:lnTo>
                    <a:pt x="118" y="30"/>
                  </a:lnTo>
                  <a:lnTo>
                    <a:pt x="95" y="30"/>
                  </a:lnTo>
                  <a:lnTo>
                    <a:pt x="126" y="111"/>
                  </a:lnTo>
                  <a:lnTo>
                    <a:pt x="125" y="115"/>
                  </a:lnTo>
                  <a:lnTo>
                    <a:pt x="123" y="119"/>
                  </a:lnTo>
                  <a:lnTo>
                    <a:pt x="120" y="122"/>
                  </a:lnTo>
                  <a:lnTo>
                    <a:pt x="118" y="125"/>
                  </a:lnTo>
                  <a:lnTo>
                    <a:pt x="114" y="126"/>
                  </a:lnTo>
                  <a:lnTo>
                    <a:pt x="107" y="126"/>
                  </a:lnTo>
                  <a:lnTo>
                    <a:pt x="104" y="126"/>
                  </a:lnTo>
                  <a:lnTo>
                    <a:pt x="100" y="125"/>
                  </a:lnTo>
                  <a:lnTo>
                    <a:pt x="101" y="127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101" y="135"/>
                  </a:lnTo>
                  <a:lnTo>
                    <a:pt x="102" y="142"/>
                  </a:lnTo>
                  <a:lnTo>
                    <a:pt x="106" y="143"/>
                  </a:lnTo>
                  <a:lnTo>
                    <a:pt x="110" y="143"/>
                  </a:lnTo>
                  <a:lnTo>
                    <a:pt x="118" y="143"/>
                  </a:lnTo>
                  <a:lnTo>
                    <a:pt x="122" y="143"/>
                  </a:lnTo>
                  <a:lnTo>
                    <a:pt x="128" y="141"/>
                  </a:lnTo>
                  <a:lnTo>
                    <a:pt x="131" y="140"/>
                  </a:lnTo>
                  <a:lnTo>
                    <a:pt x="136" y="137"/>
                  </a:lnTo>
                  <a:lnTo>
                    <a:pt x="137" y="135"/>
                  </a:lnTo>
                  <a:lnTo>
                    <a:pt x="138" y="135"/>
                  </a:lnTo>
                  <a:lnTo>
                    <a:pt x="188" y="135"/>
                  </a:lnTo>
                  <a:lnTo>
                    <a:pt x="188" y="141"/>
                  </a:lnTo>
                  <a:lnTo>
                    <a:pt x="209" y="141"/>
                  </a:lnTo>
                  <a:lnTo>
                    <a:pt x="209" y="135"/>
                  </a:lnTo>
                  <a:lnTo>
                    <a:pt x="774" y="135"/>
                  </a:lnTo>
                  <a:lnTo>
                    <a:pt x="774" y="127"/>
                  </a:lnTo>
                  <a:close/>
                </a:path>
              </a:pathLst>
            </a:custGeom>
            <a:solidFill>
              <a:srgbClr val="47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" y="2879"/>
              <a:ext cx="2527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11"/>
            <p:cNvSpPr>
              <a:spLocks/>
            </p:cNvSpPr>
            <p:nvPr/>
          </p:nvSpPr>
          <p:spPr bwMode="auto">
            <a:xfrm>
              <a:off x="2511" y="3733"/>
              <a:ext cx="725" cy="136"/>
            </a:xfrm>
            <a:custGeom>
              <a:avLst/>
              <a:gdLst>
                <a:gd name="T0" fmla="+- 0 2551 2511"/>
                <a:gd name="T1" fmla="*/ T0 w 725"/>
                <a:gd name="T2" fmla="+- 0 3801 3734"/>
                <a:gd name="T3" fmla="*/ 3801 h 136"/>
                <a:gd name="T4" fmla="+- 0 2535 2511"/>
                <a:gd name="T5" fmla="*/ T4 w 725"/>
                <a:gd name="T6" fmla="+- 0 3845 3734"/>
                <a:gd name="T7" fmla="*/ 3845 h 136"/>
                <a:gd name="T8" fmla="+- 0 2683 2511"/>
                <a:gd name="T9" fmla="*/ T8 w 725"/>
                <a:gd name="T10" fmla="+- 0 3820 3734"/>
                <a:gd name="T11" fmla="*/ 3820 h 136"/>
                <a:gd name="T12" fmla="+- 0 2651 2511"/>
                <a:gd name="T13" fmla="*/ T12 w 725"/>
                <a:gd name="T14" fmla="+- 0 3813 3734"/>
                <a:gd name="T15" fmla="*/ 3813 h 136"/>
                <a:gd name="T16" fmla="+- 0 2681 2511"/>
                <a:gd name="T17" fmla="*/ T16 w 725"/>
                <a:gd name="T18" fmla="+- 0 3785 3734"/>
                <a:gd name="T19" fmla="*/ 3785 h 136"/>
                <a:gd name="T20" fmla="+- 0 2686 2511"/>
                <a:gd name="T21" fmla="*/ T20 w 725"/>
                <a:gd name="T22" fmla="+- 0 3765 3734"/>
                <a:gd name="T23" fmla="*/ 3765 h 136"/>
                <a:gd name="T24" fmla="+- 0 2633 2511"/>
                <a:gd name="T25" fmla="*/ T24 w 725"/>
                <a:gd name="T26" fmla="+- 0 3828 3734"/>
                <a:gd name="T27" fmla="*/ 3828 h 136"/>
                <a:gd name="T28" fmla="+- 0 2703 2511"/>
                <a:gd name="T29" fmla="*/ T28 w 725"/>
                <a:gd name="T30" fmla="+- 0 3827 3734"/>
                <a:gd name="T31" fmla="*/ 3827 h 136"/>
                <a:gd name="T32" fmla="+- 0 2790 2511"/>
                <a:gd name="T33" fmla="*/ T32 w 725"/>
                <a:gd name="T34" fmla="+- 0 3775 3734"/>
                <a:gd name="T35" fmla="*/ 3775 h 136"/>
                <a:gd name="T36" fmla="+- 0 2748 2511"/>
                <a:gd name="T37" fmla="*/ T36 w 725"/>
                <a:gd name="T38" fmla="+- 0 3767 3734"/>
                <a:gd name="T39" fmla="*/ 3767 h 136"/>
                <a:gd name="T40" fmla="+- 0 2742 2511"/>
                <a:gd name="T41" fmla="*/ T40 w 725"/>
                <a:gd name="T42" fmla="+- 0 3793 3734"/>
                <a:gd name="T43" fmla="*/ 3793 h 136"/>
                <a:gd name="T44" fmla="+- 0 2767 2511"/>
                <a:gd name="T45" fmla="*/ T44 w 725"/>
                <a:gd name="T46" fmla="+- 0 3781 3734"/>
                <a:gd name="T47" fmla="*/ 3781 h 136"/>
                <a:gd name="T48" fmla="+- 0 2885 2511"/>
                <a:gd name="T49" fmla="*/ T48 w 725"/>
                <a:gd name="T50" fmla="+- 0 3845 3734"/>
                <a:gd name="T51" fmla="*/ 3845 h 136"/>
                <a:gd name="T52" fmla="+- 0 2880 2511"/>
                <a:gd name="T53" fmla="*/ T52 w 725"/>
                <a:gd name="T54" fmla="+- 0 3806 3734"/>
                <a:gd name="T55" fmla="*/ 3806 h 136"/>
                <a:gd name="T56" fmla="+- 0 2856 2511"/>
                <a:gd name="T57" fmla="*/ T56 w 725"/>
                <a:gd name="T58" fmla="+- 0 3763 3734"/>
                <a:gd name="T59" fmla="*/ 3763 h 136"/>
                <a:gd name="T60" fmla="+- 0 2832 2511"/>
                <a:gd name="T61" fmla="*/ T60 w 725"/>
                <a:gd name="T62" fmla="+- 0 3785 3734"/>
                <a:gd name="T63" fmla="*/ 3785 h 136"/>
                <a:gd name="T64" fmla="+- 0 2859 2511"/>
                <a:gd name="T65" fmla="*/ T64 w 725"/>
                <a:gd name="T66" fmla="+- 0 3786 3734"/>
                <a:gd name="T67" fmla="*/ 3786 h 136"/>
                <a:gd name="T68" fmla="+- 0 2856 2511"/>
                <a:gd name="T69" fmla="*/ T68 w 725"/>
                <a:gd name="T70" fmla="+- 0 3826 3734"/>
                <a:gd name="T71" fmla="*/ 3826 h 136"/>
                <a:gd name="T72" fmla="+- 0 2831 2511"/>
                <a:gd name="T73" fmla="*/ T72 w 725"/>
                <a:gd name="T74" fmla="+- 0 3824 3734"/>
                <a:gd name="T75" fmla="*/ 3824 h 136"/>
                <a:gd name="T76" fmla="+- 0 2859 2511"/>
                <a:gd name="T77" fmla="*/ T76 w 725"/>
                <a:gd name="T78" fmla="+- 0 3806 3734"/>
                <a:gd name="T79" fmla="*/ 3806 h 136"/>
                <a:gd name="T80" fmla="+- 0 2815 2511"/>
                <a:gd name="T81" fmla="*/ T80 w 725"/>
                <a:gd name="T82" fmla="+- 0 3807 3734"/>
                <a:gd name="T83" fmla="*/ 3807 h 136"/>
                <a:gd name="T84" fmla="+- 0 2841 2511"/>
                <a:gd name="T85" fmla="*/ T84 w 725"/>
                <a:gd name="T86" fmla="+- 0 3847 3734"/>
                <a:gd name="T87" fmla="*/ 3847 h 136"/>
                <a:gd name="T88" fmla="+- 0 2864 2511"/>
                <a:gd name="T89" fmla="*/ T88 w 725"/>
                <a:gd name="T90" fmla="+- 0 3845 3734"/>
                <a:gd name="T91" fmla="*/ 3845 h 136"/>
                <a:gd name="T92" fmla="+- 0 3014 2511"/>
                <a:gd name="T93" fmla="*/ T92 w 725"/>
                <a:gd name="T94" fmla="+- 0 3845 3734"/>
                <a:gd name="T95" fmla="*/ 3845 h 136"/>
                <a:gd name="T96" fmla="+- 0 3009 2511"/>
                <a:gd name="T97" fmla="*/ T96 w 725"/>
                <a:gd name="T98" fmla="+- 0 3806 3734"/>
                <a:gd name="T99" fmla="*/ 3806 h 136"/>
                <a:gd name="T100" fmla="+- 0 2985 2511"/>
                <a:gd name="T101" fmla="*/ T100 w 725"/>
                <a:gd name="T102" fmla="+- 0 3763 3734"/>
                <a:gd name="T103" fmla="*/ 3763 h 136"/>
                <a:gd name="T104" fmla="+- 0 2960 2511"/>
                <a:gd name="T105" fmla="*/ T104 w 725"/>
                <a:gd name="T106" fmla="+- 0 3789 3734"/>
                <a:gd name="T107" fmla="*/ 3789 h 136"/>
                <a:gd name="T108" fmla="+- 0 2988 2511"/>
                <a:gd name="T109" fmla="*/ T108 w 725"/>
                <a:gd name="T110" fmla="+- 0 3783 3734"/>
                <a:gd name="T111" fmla="*/ 3783 h 136"/>
                <a:gd name="T112" fmla="+- 0 2985 2511"/>
                <a:gd name="T113" fmla="*/ T112 w 725"/>
                <a:gd name="T114" fmla="+- 0 3826 3734"/>
                <a:gd name="T115" fmla="*/ 3826 h 136"/>
                <a:gd name="T116" fmla="+- 0 2960 2511"/>
                <a:gd name="T117" fmla="*/ T116 w 725"/>
                <a:gd name="T118" fmla="+- 0 3824 3734"/>
                <a:gd name="T119" fmla="*/ 3824 h 136"/>
                <a:gd name="T120" fmla="+- 0 2986 2511"/>
                <a:gd name="T121" fmla="*/ T120 w 725"/>
                <a:gd name="T122" fmla="+- 0 3807 3734"/>
                <a:gd name="T123" fmla="*/ 3807 h 136"/>
                <a:gd name="T124" fmla="+- 0 2947 2511"/>
                <a:gd name="T125" fmla="*/ T124 w 725"/>
                <a:gd name="T126" fmla="+- 0 3804 3734"/>
                <a:gd name="T127" fmla="*/ 3804 h 136"/>
                <a:gd name="T128" fmla="+- 0 2951 2511"/>
                <a:gd name="T129" fmla="*/ T128 w 725"/>
                <a:gd name="T130" fmla="+- 0 3844 3734"/>
                <a:gd name="T131" fmla="*/ 3844 h 136"/>
                <a:gd name="T132" fmla="+- 0 2992 2511"/>
                <a:gd name="T133" fmla="*/ T132 w 725"/>
                <a:gd name="T134" fmla="+- 0 3841 3734"/>
                <a:gd name="T135" fmla="*/ 3841 h 136"/>
                <a:gd name="T136" fmla="+- 0 3087 2511"/>
                <a:gd name="T137" fmla="*/ T136 w 725"/>
                <a:gd name="T138" fmla="+- 0 3800 3734"/>
                <a:gd name="T139" fmla="*/ 3800 h 136"/>
                <a:gd name="T140" fmla="+- 0 3047 2511"/>
                <a:gd name="T141" fmla="*/ T140 w 725"/>
                <a:gd name="T142" fmla="+- 0 3781 3734"/>
                <a:gd name="T143" fmla="*/ 3781 h 136"/>
                <a:gd name="T144" fmla="+- 0 3074 2511"/>
                <a:gd name="T145" fmla="*/ T144 w 725"/>
                <a:gd name="T146" fmla="+- 0 3784 3734"/>
                <a:gd name="T147" fmla="*/ 3784 h 136"/>
                <a:gd name="T148" fmla="+- 0 3071 2511"/>
                <a:gd name="T149" fmla="*/ T148 w 725"/>
                <a:gd name="T150" fmla="+- 0 3763 3734"/>
                <a:gd name="T151" fmla="*/ 3763 h 136"/>
                <a:gd name="T152" fmla="+- 0 3040 2511"/>
                <a:gd name="T153" fmla="*/ T152 w 725"/>
                <a:gd name="T154" fmla="+- 0 3809 3734"/>
                <a:gd name="T155" fmla="*/ 3809 h 136"/>
                <a:gd name="T156" fmla="+- 0 3077 2511"/>
                <a:gd name="T157" fmla="*/ T156 w 725"/>
                <a:gd name="T158" fmla="+- 0 3821 3734"/>
                <a:gd name="T159" fmla="*/ 3821 h 136"/>
                <a:gd name="T160" fmla="+- 0 3050 2511"/>
                <a:gd name="T161" fmla="*/ T160 w 725"/>
                <a:gd name="T162" fmla="+- 0 3828 3734"/>
                <a:gd name="T163" fmla="*/ 3828 h 136"/>
                <a:gd name="T164" fmla="+- 0 3042 2511"/>
                <a:gd name="T165" fmla="*/ T164 w 725"/>
                <a:gd name="T166" fmla="+- 0 3844 3734"/>
                <a:gd name="T167" fmla="*/ 3844 h 136"/>
                <a:gd name="T168" fmla="+- 0 3098 2511"/>
                <a:gd name="T169" fmla="*/ T168 w 725"/>
                <a:gd name="T170" fmla="+- 0 3813 3734"/>
                <a:gd name="T171" fmla="*/ 3813 h 136"/>
                <a:gd name="T172" fmla="+- 0 3117 2511"/>
                <a:gd name="T173" fmla="*/ T172 w 725"/>
                <a:gd name="T174" fmla="+- 0 3734 3734"/>
                <a:gd name="T175" fmla="*/ 3734 h 136"/>
                <a:gd name="T176" fmla="+- 0 3226 2511"/>
                <a:gd name="T177" fmla="*/ T176 w 725"/>
                <a:gd name="T178" fmla="+- 0 3836 3734"/>
                <a:gd name="T179" fmla="*/ 3836 h 136"/>
                <a:gd name="T180" fmla="+- 0 3224 2511"/>
                <a:gd name="T181" fmla="*/ T180 w 725"/>
                <a:gd name="T182" fmla="+- 0 3778 3734"/>
                <a:gd name="T183" fmla="*/ 3778 h 136"/>
                <a:gd name="T184" fmla="+- 0 3162 2511"/>
                <a:gd name="T185" fmla="*/ T184 w 725"/>
                <a:gd name="T186" fmla="+- 0 3772 3734"/>
                <a:gd name="T187" fmla="*/ 3772 h 136"/>
                <a:gd name="T188" fmla="+- 0 3186 2511"/>
                <a:gd name="T189" fmla="*/ T188 w 725"/>
                <a:gd name="T190" fmla="+- 0 3779 3734"/>
                <a:gd name="T191" fmla="*/ 3779 h 136"/>
                <a:gd name="T192" fmla="+- 0 3204 2511"/>
                <a:gd name="T193" fmla="*/ T192 w 725"/>
                <a:gd name="T194" fmla="+- 0 3806 3734"/>
                <a:gd name="T195" fmla="*/ 3806 h 136"/>
                <a:gd name="T196" fmla="+- 0 3195 2511"/>
                <a:gd name="T197" fmla="*/ T196 w 725"/>
                <a:gd name="T198" fmla="+- 0 3830 3734"/>
                <a:gd name="T199" fmla="*/ 3830 h 136"/>
                <a:gd name="T200" fmla="+- 0 3177 2511"/>
                <a:gd name="T201" fmla="*/ T200 w 725"/>
                <a:gd name="T202" fmla="+- 0 3815 3734"/>
                <a:gd name="T203" fmla="*/ 3815 h 136"/>
                <a:gd name="T204" fmla="+- 0 3200 2511"/>
                <a:gd name="T205" fmla="*/ T204 w 725"/>
                <a:gd name="T206" fmla="+- 0 3794 3734"/>
                <a:gd name="T207" fmla="*/ 3794 h 136"/>
                <a:gd name="T208" fmla="+- 0 3154 2511"/>
                <a:gd name="T209" fmla="*/ T208 w 725"/>
                <a:gd name="T210" fmla="+- 0 3818 3734"/>
                <a:gd name="T211" fmla="*/ 3818 h 136"/>
                <a:gd name="T212" fmla="+- 0 3198 2511"/>
                <a:gd name="T213" fmla="*/ T212 w 725"/>
                <a:gd name="T214" fmla="+- 0 3842 3734"/>
                <a:gd name="T215" fmla="*/ 3842 h 136"/>
                <a:gd name="T216" fmla="+- 0 3236 2511"/>
                <a:gd name="T217" fmla="*/ T216 w 725"/>
                <a:gd name="T218" fmla="+- 0 3861 3734"/>
                <a:gd name="T219" fmla="*/ 3861 h 1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725" h="136">
                  <a:moveTo>
                    <a:pt x="112" y="111"/>
                  </a:moveTo>
                  <a:lnTo>
                    <a:pt x="102" y="86"/>
                  </a:lnTo>
                  <a:lnTo>
                    <a:pt x="94" y="67"/>
                  </a:lnTo>
                  <a:lnTo>
                    <a:pt x="78" y="26"/>
                  </a:lnTo>
                  <a:lnTo>
                    <a:pt x="70" y="8"/>
                  </a:lnTo>
                  <a:lnTo>
                    <a:pt x="70" y="67"/>
                  </a:lnTo>
                  <a:lnTo>
                    <a:pt x="40" y="67"/>
                  </a:lnTo>
                  <a:lnTo>
                    <a:pt x="55" y="26"/>
                  </a:lnTo>
                  <a:lnTo>
                    <a:pt x="70" y="67"/>
                  </a:lnTo>
                  <a:lnTo>
                    <a:pt x="70" y="8"/>
                  </a:lnTo>
                  <a:lnTo>
                    <a:pt x="67" y="0"/>
                  </a:lnTo>
                  <a:lnTo>
                    <a:pt x="43" y="0"/>
                  </a:lnTo>
                  <a:lnTo>
                    <a:pt x="0" y="111"/>
                  </a:lnTo>
                  <a:lnTo>
                    <a:pt x="24" y="111"/>
                  </a:lnTo>
                  <a:lnTo>
                    <a:pt x="33" y="86"/>
                  </a:lnTo>
                  <a:lnTo>
                    <a:pt x="78" y="86"/>
                  </a:lnTo>
                  <a:lnTo>
                    <a:pt x="87" y="111"/>
                  </a:lnTo>
                  <a:lnTo>
                    <a:pt x="112" y="111"/>
                  </a:lnTo>
                  <a:close/>
                  <a:moveTo>
                    <a:pt x="194" y="84"/>
                  </a:moveTo>
                  <a:lnTo>
                    <a:pt x="174" y="80"/>
                  </a:lnTo>
                  <a:lnTo>
                    <a:pt x="172" y="86"/>
                  </a:lnTo>
                  <a:lnTo>
                    <a:pt x="171" y="90"/>
                  </a:lnTo>
                  <a:lnTo>
                    <a:pt x="165" y="94"/>
                  </a:lnTo>
                  <a:lnTo>
                    <a:pt x="162" y="95"/>
                  </a:lnTo>
                  <a:lnTo>
                    <a:pt x="153" y="95"/>
                  </a:lnTo>
                  <a:lnTo>
                    <a:pt x="148" y="93"/>
                  </a:lnTo>
                  <a:lnTo>
                    <a:pt x="142" y="85"/>
                  </a:lnTo>
                  <a:lnTo>
                    <a:pt x="140" y="79"/>
                  </a:lnTo>
                  <a:lnTo>
                    <a:pt x="140" y="61"/>
                  </a:lnTo>
                  <a:lnTo>
                    <a:pt x="142" y="54"/>
                  </a:lnTo>
                  <a:lnTo>
                    <a:pt x="148" y="47"/>
                  </a:lnTo>
                  <a:lnTo>
                    <a:pt x="153" y="45"/>
                  </a:lnTo>
                  <a:lnTo>
                    <a:pt x="162" y="45"/>
                  </a:lnTo>
                  <a:lnTo>
                    <a:pt x="165" y="46"/>
                  </a:lnTo>
                  <a:lnTo>
                    <a:pt x="170" y="51"/>
                  </a:lnTo>
                  <a:lnTo>
                    <a:pt x="172" y="54"/>
                  </a:lnTo>
                  <a:lnTo>
                    <a:pt x="172" y="58"/>
                  </a:lnTo>
                  <a:lnTo>
                    <a:pt x="193" y="54"/>
                  </a:lnTo>
                  <a:lnTo>
                    <a:pt x="191" y="46"/>
                  </a:lnTo>
                  <a:lnTo>
                    <a:pt x="191" y="45"/>
                  </a:lnTo>
                  <a:lnTo>
                    <a:pt x="187" y="39"/>
                  </a:lnTo>
                  <a:lnTo>
                    <a:pt x="175" y="31"/>
                  </a:lnTo>
                  <a:lnTo>
                    <a:pt x="167" y="29"/>
                  </a:lnTo>
                  <a:lnTo>
                    <a:pt x="146" y="29"/>
                  </a:lnTo>
                  <a:lnTo>
                    <a:pt x="136" y="32"/>
                  </a:lnTo>
                  <a:lnTo>
                    <a:pt x="122" y="47"/>
                  </a:lnTo>
                  <a:lnTo>
                    <a:pt x="119" y="57"/>
                  </a:lnTo>
                  <a:lnTo>
                    <a:pt x="119" y="84"/>
                  </a:lnTo>
                  <a:lnTo>
                    <a:pt x="122" y="94"/>
                  </a:lnTo>
                  <a:lnTo>
                    <a:pt x="136" y="109"/>
                  </a:lnTo>
                  <a:lnTo>
                    <a:pt x="145" y="113"/>
                  </a:lnTo>
                  <a:lnTo>
                    <a:pt x="168" y="113"/>
                  </a:lnTo>
                  <a:lnTo>
                    <a:pt x="176" y="110"/>
                  </a:lnTo>
                  <a:lnTo>
                    <a:pt x="188" y="100"/>
                  </a:lnTo>
                  <a:lnTo>
                    <a:pt x="191" y="95"/>
                  </a:lnTo>
                  <a:lnTo>
                    <a:pt x="192" y="93"/>
                  </a:lnTo>
                  <a:lnTo>
                    <a:pt x="194" y="84"/>
                  </a:lnTo>
                  <a:close/>
                  <a:moveTo>
                    <a:pt x="283" y="111"/>
                  </a:moveTo>
                  <a:lnTo>
                    <a:pt x="282" y="55"/>
                  </a:lnTo>
                  <a:lnTo>
                    <a:pt x="282" y="51"/>
                  </a:lnTo>
                  <a:lnTo>
                    <a:pt x="281" y="45"/>
                  </a:lnTo>
                  <a:lnTo>
                    <a:pt x="281" y="44"/>
                  </a:lnTo>
                  <a:lnTo>
                    <a:pt x="279" y="41"/>
                  </a:lnTo>
                  <a:lnTo>
                    <a:pt x="275" y="35"/>
                  </a:lnTo>
                  <a:lnTo>
                    <a:pt x="272" y="33"/>
                  </a:lnTo>
                  <a:lnTo>
                    <a:pt x="265" y="29"/>
                  </a:lnTo>
                  <a:lnTo>
                    <a:pt x="260" y="29"/>
                  </a:lnTo>
                  <a:lnTo>
                    <a:pt x="246" y="29"/>
                  </a:lnTo>
                  <a:lnTo>
                    <a:pt x="237" y="33"/>
                  </a:lnTo>
                  <a:lnTo>
                    <a:pt x="231" y="41"/>
                  </a:lnTo>
                  <a:lnTo>
                    <a:pt x="231" y="0"/>
                  </a:lnTo>
                  <a:lnTo>
                    <a:pt x="209" y="0"/>
                  </a:lnTo>
                  <a:lnTo>
                    <a:pt x="209" y="111"/>
                  </a:lnTo>
                  <a:lnTo>
                    <a:pt x="231" y="111"/>
                  </a:lnTo>
                  <a:lnTo>
                    <a:pt x="231" y="64"/>
                  </a:lnTo>
                  <a:lnTo>
                    <a:pt x="231" y="59"/>
                  </a:lnTo>
                  <a:lnTo>
                    <a:pt x="234" y="52"/>
                  </a:lnTo>
                  <a:lnTo>
                    <a:pt x="236" y="49"/>
                  </a:lnTo>
                  <a:lnTo>
                    <a:pt x="241" y="46"/>
                  </a:lnTo>
                  <a:lnTo>
                    <a:pt x="245" y="45"/>
                  </a:lnTo>
                  <a:lnTo>
                    <a:pt x="251" y="45"/>
                  </a:lnTo>
                  <a:lnTo>
                    <a:pt x="254" y="46"/>
                  </a:lnTo>
                  <a:lnTo>
                    <a:pt x="256" y="47"/>
                  </a:lnTo>
                  <a:lnTo>
                    <a:pt x="258" y="48"/>
                  </a:lnTo>
                  <a:lnTo>
                    <a:pt x="259" y="50"/>
                  </a:lnTo>
                  <a:lnTo>
                    <a:pt x="261" y="55"/>
                  </a:lnTo>
                  <a:lnTo>
                    <a:pt x="261" y="59"/>
                  </a:lnTo>
                  <a:lnTo>
                    <a:pt x="261" y="111"/>
                  </a:lnTo>
                  <a:lnTo>
                    <a:pt x="283" y="111"/>
                  </a:lnTo>
                  <a:close/>
                  <a:moveTo>
                    <a:pt x="374" y="111"/>
                  </a:moveTo>
                  <a:lnTo>
                    <a:pt x="372" y="107"/>
                  </a:lnTo>
                  <a:lnTo>
                    <a:pt x="371" y="103"/>
                  </a:lnTo>
                  <a:lnTo>
                    <a:pt x="371" y="102"/>
                  </a:lnTo>
                  <a:lnTo>
                    <a:pt x="370" y="98"/>
                  </a:lnTo>
                  <a:lnTo>
                    <a:pt x="370" y="97"/>
                  </a:lnTo>
                  <a:lnTo>
                    <a:pt x="369" y="94"/>
                  </a:lnTo>
                  <a:lnTo>
                    <a:pt x="369" y="72"/>
                  </a:lnTo>
                  <a:lnTo>
                    <a:pt x="369" y="49"/>
                  </a:lnTo>
                  <a:lnTo>
                    <a:pt x="369" y="45"/>
                  </a:lnTo>
                  <a:lnTo>
                    <a:pt x="368" y="44"/>
                  </a:lnTo>
                  <a:lnTo>
                    <a:pt x="365" y="37"/>
                  </a:lnTo>
                  <a:lnTo>
                    <a:pt x="361" y="34"/>
                  </a:lnTo>
                  <a:lnTo>
                    <a:pt x="352" y="30"/>
                  </a:lnTo>
                  <a:lnTo>
                    <a:pt x="345" y="29"/>
                  </a:lnTo>
                  <a:lnTo>
                    <a:pt x="325" y="29"/>
                  </a:lnTo>
                  <a:lnTo>
                    <a:pt x="317" y="30"/>
                  </a:lnTo>
                  <a:lnTo>
                    <a:pt x="307" y="38"/>
                  </a:lnTo>
                  <a:lnTo>
                    <a:pt x="303" y="44"/>
                  </a:lnTo>
                  <a:lnTo>
                    <a:pt x="301" y="51"/>
                  </a:lnTo>
                  <a:lnTo>
                    <a:pt x="320" y="55"/>
                  </a:lnTo>
                  <a:lnTo>
                    <a:pt x="321" y="51"/>
                  </a:lnTo>
                  <a:lnTo>
                    <a:pt x="323" y="49"/>
                  </a:lnTo>
                  <a:lnTo>
                    <a:pt x="327" y="46"/>
                  </a:lnTo>
                  <a:lnTo>
                    <a:pt x="330" y="45"/>
                  </a:lnTo>
                  <a:lnTo>
                    <a:pt x="340" y="45"/>
                  </a:lnTo>
                  <a:lnTo>
                    <a:pt x="343" y="46"/>
                  </a:lnTo>
                  <a:lnTo>
                    <a:pt x="347" y="49"/>
                  </a:lnTo>
                  <a:lnTo>
                    <a:pt x="348" y="52"/>
                  </a:lnTo>
                  <a:lnTo>
                    <a:pt x="348" y="58"/>
                  </a:lnTo>
                  <a:lnTo>
                    <a:pt x="348" y="72"/>
                  </a:lnTo>
                  <a:lnTo>
                    <a:pt x="348" y="84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7" y="90"/>
                  </a:lnTo>
                  <a:lnTo>
                    <a:pt x="345" y="92"/>
                  </a:lnTo>
                  <a:lnTo>
                    <a:pt x="343" y="94"/>
                  </a:lnTo>
                  <a:lnTo>
                    <a:pt x="339" y="96"/>
                  </a:lnTo>
                  <a:lnTo>
                    <a:pt x="335" y="98"/>
                  </a:lnTo>
                  <a:lnTo>
                    <a:pt x="328" y="98"/>
                  </a:lnTo>
                  <a:lnTo>
                    <a:pt x="325" y="97"/>
                  </a:lnTo>
                  <a:lnTo>
                    <a:pt x="321" y="92"/>
                  </a:lnTo>
                  <a:lnTo>
                    <a:pt x="320" y="90"/>
                  </a:lnTo>
                  <a:lnTo>
                    <a:pt x="320" y="84"/>
                  </a:lnTo>
                  <a:lnTo>
                    <a:pt x="321" y="81"/>
                  </a:lnTo>
                  <a:lnTo>
                    <a:pt x="326" y="78"/>
                  </a:lnTo>
                  <a:lnTo>
                    <a:pt x="330" y="77"/>
                  </a:lnTo>
                  <a:lnTo>
                    <a:pt x="341" y="74"/>
                  </a:lnTo>
                  <a:lnTo>
                    <a:pt x="346" y="73"/>
                  </a:lnTo>
                  <a:lnTo>
                    <a:pt x="348" y="72"/>
                  </a:lnTo>
                  <a:lnTo>
                    <a:pt x="348" y="58"/>
                  </a:lnTo>
                  <a:lnTo>
                    <a:pt x="345" y="60"/>
                  </a:lnTo>
                  <a:lnTo>
                    <a:pt x="338" y="62"/>
                  </a:lnTo>
                  <a:lnTo>
                    <a:pt x="320" y="65"/>
                  </a:lnTo>
                  <a:lnTo>
                    <a:pt x="315" y="67"/>
                  </a:lnTo>
                  <a:lnTo>
                    <a:pt x="307" y="70"/>
                  </a:lnTo>
                  <a:lnTo>
                    <a:pt x="304" y="73"/>
                  </a:lnTo>
                  <a:lnTo>
                    <a:pt x="300" y="80"/>
                  </a:lnTo>
                  <a:lnTo>
                    <a:pt x="299" y="84"/>
                  </a:lnTo>
                  <a:lnTo>
                    <a:pt x="298" y="96"/>
                  </a:lnTo>
                  <a:lnTo>
                    <a:pt x="301" y="101"/>
                  </a:lnTo>
                  <a:lnTo>
                    <a:pt x="310" y="110"/>
                  </a:lnTo>
                  <a:lnTo>
                    <a:pt x="317" y="113"/>
                  </a:lnTo>
                  <a:lnTo>
                    <a:pt x="330" y="113"/>
                  </a:lnTo>
                  <a:lnTo>
                    <a:pt x="334" y="112"/>
                  </a:lnTo>
                  <a:lnTo>
                    <a:pt x="343" y="108"/>
                  </a:lnTo>
                  <a:lnTo>
                    <a:pt x="347" y="106"/>
                  </a:lnTo>
                  <a:lnTo>
                    <a:pt x="350" y="102"/>
                  </a:lnTo>
                  <a:lnTo>
                    <a:pt x="352" y="107"/>
                  </a:lnTo>
                  <a:lnTo>
                    <a:pt x="352" y="109"/>
                  </a:lnTo>
                  <a:lnTo>
                    <a:pt x="353" y="111"/>
                  </a:lnTo>
                  <a:lnTo>
                    <a:pt x="374" y="111"/>
                  </a:lnTo>
                  <a:close/>
                  <a:moveTo>
                    <a:pt x="412" y="0"/>
                  </a:moveTo>
                  <a:lnTo>
                    <a:pt x="390" y="0"/>
                  </a:lnTo>
                  <a:lnTo>
                    <a:pt x="390" y="111"/>
                  </a:lnTo>
                  <a:lnTo>
                    <a:pt x="412" y="111"/>
                  </a:lnTo>
                  <a:lnTo>
                    <a:pt x="412" y="0"/>
                  </a:lnTo>
                  <a:close/>
                  <a:moveTo>
                    <a:pt x="503" y="111"/>
                  </a:moveTo>
                  <a:lnTo>
                    <a:pt x="501" y="107"/>
                  </a:lnTo>
                  <a:lnTo>
                    <a:pt x="500" y="103"/>
                  </a:lnTo>
                  <a:lnTo>
                    <a:pt x="500" y="102"/>
                  </a:lnTo>
                  <a:lnTo>
                    <a:pt x="499" y="98"/>
                  </a:lnTo>
                  <a:lnTo>
                    <a:pt x="499" y="97"/>
                  </a:lnTo>
                  <a:lnTo>
                    <a:pt x="499" y="94"/>
                  </a:lnTo>
                  <a:lnTo>
                    <a:pt x="498" y="72"/>
                  </a:lnTo>
                  <a:lnTo>
                    <a:pt x="498" y="49"/>
                  </a:lnTo>
                  <a:lnTo>
                    <a:pt x="498" y="45"/>
                  </a:lnTo>
                  <a:lnTo>
                    <a:pt x="498" y="44"/>
                  </a:lnTo>
                  <a:lnTo>
                    <a:pt x="494" y="37"/>
                  </a:lnTo>
                  <a:lnTo>
                    <a:pt x="491" y="34"/>
                  </a:lnTo>
                  <a:lnTo>
                    <a:pt x="481" y="30"/>
                  </a:lnTo>
                  <a:lnTo>
                    <a:pt x="474" y="29"/>
                  </a:lnTo>
                  <a:lnTo>
                    <a:pt x="454" y="29"/>
                  </a:lnTo>
                  <a:lnTo>
                    <a:pt x="446" y="30"/>
                  </a:lnTo>
                  <a:lnTo>
                    <a:pt x="441" y="34"/>
                  </a:lnTo>
                  <a:lnTo>
                    <a:pt x="436" y="38"/>
                  </a:lnTo>
                  <a:lnTo>
                    <a:pt x="432" y="44"/>
                  </a:lnTo>
                  <a:lnTo>
                    <a:pt x="430" y="51"/>
                  </a:lnTo>
                  <a:lnTo>
                    <a:pt x="449" y="55"/>
                  </a:lnTo>
                  <a:lnTo>
                    <a:pt x="451" y="51"/>
                  </a:lnTo>
                  <a:lnTo>
                    <a:pt x="452" y="49"/>
                  </a:lnTo>
                  <a:lnTo>
                    <a:pt x="457" y="46"/>
                  </a:lnTo>
                  <a:lnTo>
                    <a:pt x="459" y="45"/>
                  </a:lnTo>
                  <a:lnTo>
                    <a:pt x="469" y="45"/>
                  </a:lnTo>
                  <a:lnTo>
                    <a:pt x="473" y="46"/>
                  </a:lnTo>
                  <a:lnTo>
                    <a:pt x="477" y="49"/>
                  </a:lnTo>
                  <a:lnTo>
                    <a:pt x="478" y="52"/>
                  </a:lnTo>
                  <a:lnTo>
                    <a:pt x="478" y="58"/>
                  </a:lnTo>
                  <a:lnTo>
                    <a:pt x="478" y="72"/>
                  </a:lnTo>
                  <a:lnTo>
                    <a:pt x="478" y="84"/>
                  </a:lnTo>
                  <a:lnTo>
                    <a:pt x="477" y="85"/>
                  </a:lnTo>
                  <a:lnTo>
                    <a:pt x="476" y="90"/>
                  </a:lnTo>
                  <a:lnTo>
                    <a:pt x="474" y="92"/>
                  </a:lnTo>
                  <a:lnTo>
                    <a:pt x="472" y="94"/>
                  </a:lnTo>
                  <a:lnTo>
                    <a:pt x="468" y="96"/>
                  </a:lnTo>
                  <a:lnTo>
                    <a:pt x="465" y="98"/>
                  </a:lnTo>
                  <a:lnTo>
                    <a:pt x="457" y="98"/>
                  </a:lnTo>
                  <a:lnTo>
                    <a:pt x="455" y="97"/>
                  </a:lnTo>
                  <a:lnTo>
                    <a:pt x="450" y="92"/>
                  </a:lnTo>
                  <a:lnTo>
                    <a:pt x="449" y="90"/>
                  </a:lnTo>
                  <a:lnTo>
                    <a:pt x="449" y="84"/>
                  </a:lnTo>
                  <a:lnTo>
                    <a:pt x="450" y="81"/>
                  </a:lnTo>
                  <a:lnTo>
                    <a:pt x="453" y="79"/>
                  </a:lnTo>
                  <a:lnTo>
                    <a:pt x="455" y="78"/>
                  </a:lnTo>
                  <a:lnTo>
                    <a:pt x="459" y="77"/>
                  </a:lnTo>
                  <a:lnTo>
                    <a:pt x="471" y="74"/>
                  </a:lnTo>
                  <a:lnTo>
                    <a:pt x="475" y="73"/>
                  </a:lnTo>
                  <a:lnTo>
                    <a:pt x="478" y="72"/>
                  </a:lnTo>
                  <a:lnTo>
                    <a:pt x="478" y="58"/>
                  </a:lnTo>
                  <a:lnTo>
                    <a:pt x="474" y="60"/>
                  </a:lnTo>
                  <a:lnTo>
                    <a:pt x="467" y="62"/>
                  </a:lnTo>
                  <a:lnTo>
                    <a:pt x="450" y="65"/>
                  </a:lnTo>
                  <a:lnTo>
                    <a:pt x="444" y="67"/>
                  </a:lnTo>
                  <a:lnTo>
                    <a:pt x="436" y="70"/>
                  </a:lnTo>
                  <a:lnTo>
                    <a:pt x="433" y="73"/>
                  </a:lnTo>
                  <a:lnTo>
                    <a:pt x="431" y="77"/>
                  </a:lnTo>
                  <a:lnTo>
                    <a:pt x="429" y="80"/>
                  </a:lnTo>
                  <a:lnTo>
                    <a:pt x="428" y="84"/>
                  </a:lnTo>
                  <a:lnTo>
                    <a:pt x="428" y="96"/>
                  </a:lnTo>
                  <a:lnTo>
                    <a:pt x="430" y="101"/>
                  </a:lnTo>
                  <a:lnTo>
                    <a:pt x="440" y="110"/>
                  </a:lnTo>
                  <a:lnTo>
                    <a:pt x="446" y="113"/>
                  </a:lnTo>
                  <a:lnTo>
                    <a:pt x="459" y="113"/>
                  </a:lnTo>
                  <a:lnTo>
                    <a:pt x="464" y="112"/>
                  </a:lnTo>
                  <a:lnTo>
                    <a:pt x="472" y="108"/>
                  </a:lnTo>
                  <a:lnTo>
                    <a:pt x="476" y="106"/>
                  </a:lnTo>
                  <a:lnTo>
                    <a:pt x="479" y="102"/>
                  </a:lnTo>
                  <a:lnTo>
                    <a:pt x="481" y="107"/>
                  </a:lnTo>
                  <a:lnTo>
                    <a:pt x="482" y="109"/>
                  </a:lnTo>
                  <a:lnTo>
                    <a:pt x="482" y="111"/>
                  </a:lnTo>
                  <a:lnTo>
                    <a:pt x="503" y="111"/>
                  </a:lnTo>
                  <a:close/>
                  <a:moveTo>
                    <a:pt x="587" y="79"/>
                  </a:moveTo>
                  <a:lnTo>
                    <a:pt x="585" y="74"/>
                  </a:lnTo>
                  <a:lnTo>
                    <a:pt x="580" y="70"/>
                  </a:lnTo>
                  <a:lnTo>
                    <a:pt x="576" y="66"/>
                  </a:lnTo>
                  <a:lnTo>
                    <a:pt x="568" y="63"/>
                  </a:lnTo>
                  <a:lnTo>
                    <a:pt x="545" y="58"/>
                  </a:lnTo>
                  <a:lnTo>
                    <a:pt x="539" y="56"/>
                  </a:lnTo>
                  <a:lnTo>
                    <a:pt x="535" y="53"/>
                  </a:lnTo>
                  <a:lnTo>
                    <a:pt x="535" y="52"/>
                  </a:lnTo>
                  <a:lnTo>
                    <a:pt x="535" y="49"/>
                  </a:lnTo>
                  <a:lnTo>
                    <a:pt x="536" y="47"/>
                  </a:lnTo>
                  <a:lnTo>
                    <a:pt x="537" y="46"/>
                  </a:lnTo>
                  <a:lnTo>
                    <a:pt x="540" y="45"/>
                  </a:lnTo>
                  <a:lnTo>
                    <a:pt x="544" y="44"/>
                  </a:lnTo>
                  <a:lnTo>
                    <a:pt x="554" y="44"/>
                  </a:lnTo>
                  <a:lnTo>
                    <a:pt x="557" y="45"/>
                  </a:lnTo>
                  <a:lnTo>
                    <a:pt x="562" y="48"/>
                  </a:lnTo>
                  <a:lnTo>
                    <a:pt x="563" y="50"/>
                  </a:lnTo>
                  <a:lnTo>
                    <a:pt x="564" y="54"/>
                  </a:lnTo>
                  <a:lnTo>
                    <a:pt x="584" y="50"/>
                  </a:lnTo>
                  <a:lnTo>
                    <a:pt x="583" y="44"/>
                  </a:lnTo>
                  <a:lnTo>
                    <a:pt x="582" y="43"/>
                  </a:lnTo>
                  <a:lnTo>
                    <a:pt x="579" y="38"/>
                  </a:lnTo>
                  <a:lnTo>
                    <a:pt x="568" y="30"/>
                  </a:lnTo>
                  <a:lnTo>
                    <a:pt x="560" y="29"/>
                  </a:lnTo>
                  <a:lnTo>
                    <a:pt x="537" y="29"/>
                  </a:lnTo>
                  <a:lnTo>
                    <a:pt x="529" y="31"/>
                  </a:lnTo>
                  <a:lnTo>
                    <a:pt x="518" y="40"/>
                  </a:lnTo>
                  <a:lnTo>
                    <a:pt x="515" y="46"/>
                  </a:lnTo>
                  <a:lnTo>
                    <a:pt x="515" y="61"/>
                  </a:lnTo>
                  <a:lnTo>
                    <a:pt x="518" y="67"/>
                  </a:lnTo>
                  <a:lnTo>
                    <a:pt x="529" y="75"/>
                  </a:lnTo>
                  <a:lnTo>
                    <a:pt x="540" y="78"/>
                  </a:lnTo>
                  <a:lnTo>
                    <a:pt x="557" y="82"/>
                  </a:lnTo>
                  <a:lnTo>
                    <a:pt x="561" y="83"/>
                  </a:lnTo>
                  <a:lnTo>
                    <a:pt x="563" y="84"/>
                  </a:lnTo>
                  <a:lnTo>
                    <a:pt x="564" y="85"/>
                  </a:lnTo>
                  <a:lnTo>
                    <a:pt x="565" y="86"/>
                  </a:lnTo>
                  <a:lnTo>
                    <a:pt x="566" y="87"/>
                  </a:lnTo>
                  <a:lnTo>
                    <a:pt x="566" y="91"/>
                  </a:lnTo>
                  <a:lnTo>
                    <a:pt x="565" y="93"/>
                  </a:lnTo>
                  <a:lnTo>
                    <a:pt x="560" y="96"/>
                  </a:lnTo>
                  <a:lnTo>
                    <a:pt x="556" y="97"/>
                  </a:lnTo>
                  <a:lnTo>
                    <a:pt x="546" y="97"/>
                  </a:lnTo>
                  <a:lnTo>
                    <a:pt x="542" y="96"/>
                  </a:lnTo>
                  <a:lnTo>
                    <a:pt x="539" y="94"/>
                  </a:lnTo>
                  <a:lnTo>
                    <a:pt x="536" y="92"/>
                  </a:lnTo>
                  <a:lnTo>
                    <a:pt x="534" y="89"/>
                  </a:lnTo>
                  <a:lnTo>
                    <a:pt x="533" y="85"/>
                  </a:lnTo>
                  <a:lnTo>
                    <a:pt x="512" y="88"/>
                  </a:lnTo>
                  <a:lnTo>
                    <a:pt x="514" y="96"/>
                  </a:lnTo>
                  <a:lnTo>
                    <a:pt x="518" y="102"/>
                  </a:lnTo>
                  <a:lnTo>
                    <a:pt x="531" y="110"/>
                  </a:lnTo>
                  <a:lnTo>
                    <a:pt x="540" y="113"/>
                  </a:lnTo>
                  <a:lnTo>
                    <a:pt x="563" y="113"/>
                  </a:lnTo>
                  <a:lnTo>
                    <a:pt x="572" y="110"/>
                  </a:lnTo>
                  <a:lnTo>
                    <a:pt x="584" y="99"/>
                  </a:lnTo>
                  <a:lnTo>
                    <a:pt x="585" y="97"/>
                  </a:lnTo>
                  <a:lnTo>
                    <a:pt x="587" y="93"/>
                  </a:lnTo>
                  <a:lnTo>
                    <a:pt x="587" y="79"/>
                  </a:lnTo>
                  <a:close/>
                  <a:moveTo>
                    <a:pt x="627" y="30"/>
                  </a:moveTo>
                  <a:lnTo>
                    <a:pt x="606" y="30"/>
                  </a:lnTo>
                  <a:lnTo>
                    <a:pt x="606" y="111"/>
                  </a:lnTo>
                  <a:lnTo>
                    <a:pt x="627" y="111"/>
                  </a:lnTo>
                  <a:lnTo>
                    <a:pt x="627" y="30"/>
                  </a:lnTo>
                  <a:close/>
                  <a:moveTo>
                    <a:pt x="627" y="0"/>
                  </a:moveTo>
                  <a:lnTo>
                    <a:pt x="606" y="0"/>
                  </a:lnTo>
                  <a:lnTo>
                    <a:pt x="606" y="19"/>
                  </a:lnTo>
                  <a:lnTo>
                    <a:pt x="627" y="19"/>
                  </a:lnTo>
                  <a:lnTo>
                    <a:pt x="627" y="0"/>
                  </a:lnTo>
                  <a:close/>
                  <a:moveTo>
                    <a:pt x="719" y="111"/>
                  </a:moveTo>
                  <a:lnTo>
                    <a:pt x="717" y="107"/>
                  </a:lnTo>
                  <a:lnTo>
                    <a:pt x="715" y="103"/>
                  </a:lnTo>
                  <a:lnTo>
                    <a:pt x="715" y="102"/>
                  </a:lnTo>
                  <a:lnTo>
                    <a:pt x="714" y="98"/>
                  </a:lnTo>
                  <a:lnTo>
                    <a:pt x="714" y="97"/>
                  </a:lnTo>
                  <a:lnTo>
                    <a:pt x="714" y="94"/>
                  </a:lnTo>
                  <a:lnTo>
                    <a:pt x="714" y="72"/>
                  </a:lnTo>
                  <a:lnTo>
                    <a:pt x="714" y="49"/>
                  </a:lnTo>
                  <a:lnTo>
                    <a:pt x="713" y="45"/>
                  </a:lnTo>
                  <a:lnTo>
                    <a:pt x="713" y="44"/>
                  </a:lnTo>
                  <a:lnTo>
                    <a:pt x="709" y="37"/>
                  </a:lnTo>
                  <a:lnTo>
                    <a:pt x="706" y="34"/>
                  </a:lnTo>
                  <a:lnTo>
                    <a:pt x="697" y="30"/>
                  </a:lnTo>
                  <a:lnTo>
                    <a:pt x="690" y="29"/>
                  </a:lnTo>
                  <a:lnTo>
                    <a:pt x="670" y="29"/>
                  </a:lnTo>
                  <a:lnTo>
                    <a:pt x="662" y="30"/>
                  </a:lnTo>
                  <a:lnTo>
                    <a:pt x="651" y="38"/>
                  </a:lnTo>
                  <a:lnTo>
                    <a:pt x="647" y="44"/>
                  </a:lnTo>
                  <a:lnTo>
                    <a:pt x="645" y="51"/>
                  </a:lnTo>
                  <a:lnTo>
                    <a:pt x="665" y="55"/>
                  </a:lnTo>
                  <a:lnTo>
                    <a:pt x="666" y="51"/>
                  </a:lnTo>
                  <a:lnTo>
                    <a:pt x="668" y="49"/>
                  </a:lnTo>
                  <a:lnTo>
                    <a:pt x="672" y="46"/>
                  </a:lnTo>
                  <a:lnTo>
                    <a:pt x="675" y="45"/>
                  </a:lnTo>
                  <a:lnTo>
                    <a:pt x="684" y="45"/>
                  </a:lnTo>
                  <a:lnTo>
                    <a:pt x="688" y="46"/>
                  </a:lnTo>
                  <a:lnTo>
                    <a:pt x="690" y="47"/>
                  </a:lnTo>
                  <a:lnTo>
                    <a:pt x="692" y="49"/>
                  </a:lnTo>
                  <a:lnTo>
                    <a:pt x="693" y="52"/>
                  </a:lnTo>
                  <a:lnTo>
                    <a:pt x="693" y="58"/>
                  </a:lnTo>
                  <a:lnTo>
                    <a:pt x="693" y="72"/>
                  </a:lnTo>
                  <a:lnTo>
                    <a:pt x="693" y="84"/>
                  </a:lnTo>
                  <a:lnTo>
                    <a:pt x="693" y="85"/>
                  </a:lnTo>
                  <a:lnTo>
                    <a:pt x="692" y="87"/>
                  </a:lnTo>
                  <a:lnTo>
                    <a:pt x="691" y="90"/>
                  </a:lnTo>
                  <a:lnTo>
                    <a:pt x="690" y="92"/>
                  </a:lnTo>
                  <a:lnTo>
                    <a:pt x="687" y="94"/>
                  </a:lnTo>
                  <a:lnTo>
                    <a:pt x="684" y="96"/>
                  </a:lnTo>
                  <a:lnTo>
                    <a:pt x="680" y="98"/>
                  </a:lnTo>
                  <a:lnTo>
                    <a:pt x="673" y="98"/>
                  </a:lnTo>
                  <a:lnTo>
                    <a:pt x="670" y="97"/>
                  </a:lnTo>
                  <a:lnTo>
                    <a:pt x="665" y="92"/>
                  </a:lnTo>
                  <a:lnTo>
                    <a:pt x="664" y="90"/>
                  </a:lnTo>
                  <a:lnTo>
                    <a:pt x="664" y="84"/>
                  </a:lnTo>
                  <a:lnTo>
                    <a:pt x="666" y="81"/>
                  </a:lnTo>
                  <a:lnTo>
                    <a:pt x="670" y="78"/>
                  </a:lnTo>
                  <a:lnTo>
                    <a:pt x="674" y="77"/>
                  </a:lnTo>
                  <a:lnTo>
                    <a:pt x="686" y="74"/>
                  </a:lnTo>
                  <a:lnTo>
                    <a:pt x="690" y="73"/>
                  </a:lnTo>
                  <a:lnTo>
                    <a:pt x="693" y="72"/>
                  </a:lnTo>
                  <a:lnTo>
                    <a:pt x="693" y="58"/>
                  </a:lnTo>
                  <a:lnTo>
                    <a:pt x="689" y="60"/>
                  </a:lnTo>
                  <a:lnTo>
                    <a:pt x="682" y="62"/>
                  </a:lnTo>
                  <a:lnTo>
                    <a:pt x="665" y="65"/>
                  </a:lnTo>
                  <a:lnTo>
                    <a:pt x="659" y="67"/>
                  </a:lnTo>
                  <a:lnTo>
                    <a:pt x="652" y="70"/>
                  </a:lnTo>
                  <a:lnTo>
                    <a:pt x="649" y="73"/>
                  </a:lnTo>
                  <a:lnTo>
                    <a:pt x="644" y="80"/>
                  </a:lnTo>
                  <a:lnTo>
                    <a:pt x="643" y="84"/>
                  </a:lnTo>
                  <a:lnTo>
                    <a:pt x="643" y="96"/>
                  </a:lnTo>
                  <a:lnTo>
                    <a:pt x="645" y="101"/>
                  </a:lnTo>
                  <a:lnTo>
                    <a:pt x="655" y="110"/>
                  </a:lnTo>
                  <a:lnTo>
                    <a:pt x="662" y="113"/>
                  </a:lnTo>
                  <a:lnTo>
                    <a:pt x="675" y="113"/>
                  </a:lnTo>
                  <a:lnTo>
                    <a:pt x="679" y="112"/>
                  </a:lnTo>
                  <a:lnTo>
                    <a:pt x="687" y="108"/>
                  </a:lnTo>
                  <a:lnTo>
                    <a:pt x="691" y="106"/>
                  </a:lnTo>
                  <a:lnTo>
                    <a:pt x="695" y="102"/>
                  </a:lnTo>
                  <a:lnTo>
                    <a:pt x="696" y="107"/>
                  </a:lnTo>
                  <a:lnTo>
                    <a:pt x="697" y="109"/>
                  </a:lnTo>
                  <a:lnTo>
                    <a:pt x="698" y="111"/>
                  </a:lnTo>
                  <a:lnTo>
                    <a:pt x="719" y="111"/>
                  </a:lnTo>
                  <a:close/>
                  <a:moveTo>
                    <a:pt x="725" y="127"/>
                  </a:moveTo>
                  <a:lnTo>
                    <a:pt x="1" y="127"/>
                  </a:lnTo>
                  <a:lnTo>
                    <a:pt x="1" y="135"/>
                  </a:lnTo>
                  <a:lnTo>
                    <a:pt x="725" y="135"/>
                  </a:lnTo>
                  <a:lnTo>
                    <a:pt x="725" y="127"/>
                  </a:lnTo>
                  <a:close/>
                </a:path>
              </a:pathLst>
            </a:custGeom>
            <a:solidFill>
              <a:srgbClr val="47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47" y="4226"/>
              <a:ext cx="4056" cy="1921"/>
            </a:xfrm>
            <a:custGeom>
              <a:avLst/>
              <a:gdLst>
                <a:gd name="T0" fmla="+- 0 4902 847"/>
                <a:gd name="T1" fmla="*/ T0 w 4056"/>
                <a:gd name="T2" fmla="+- 0 4231 4226"/>
                <a:gd name="T3" fmla="*/ 4231 h 1921"/>
                <a:gd name="T4" fmla="+- 0 4898 847"/>
                <a:gd name="T5" fmla="*/ T4 w 4056"/>
                <a:gd name="T6" fmla="+- 0 4226 4226"/>
                <a:gd name="T7" fmla="*/ 4226 h 1921"/>
                <a:gd name="T8" fmla="+- 0 852 847"/>
                <a:gd name="T9" fmla="*/ T8 w 4056"/>
                <a:gd name="T10" fmla="+- 0 4226 4226"/>
                <a:gd name="T11" fmla="*/ 4226 h 1921"/>
                <a:gd name="T12" fmla="+- 0 847 847"/>
                <a:gd name="T13" fmla="*/ T12 w 4056"/>
                <a:gd name="T14" fmla="+- 0 4231 4226"/>
                <a:gd name="T15" fmla="*/ 4231 h 1921"/>
                <a:gd name="T16" fmla="+- 0 847 847"/>
                <a:gd name="T17" fmla="*/ T16 w 4056"/>
                <a:gd name="T18" fmla="+- 0 6141 4226"/>
                <a:gd name="T19" fmla="*/ 6141 h 1921"/>
                <a:gd name="T20" fmla="+- 0 852 847"/>
                <a:gd name="T21" fmla="*/ T20 w 4056"/>
                <a:gd name="T22" fmla="+- 0 6146 4226"/>
                <a:gd name="T23" fmla="*/ 6146 h 1921"/>
                <a:gd name="T24" fmla="+- 0 4898 847"/>
                <a:gd name="T25" fmla="*/ T24 w 4056"/>
                <a:gd name="T26" fmla="+- 0 6146 4226"/>
                <a:gd name="T27" fmla="*/ 6146 h 1921"/>
                <a:gd name="T28" fmla="+- 0 4902 847"/>
                <a:gd name="T29" fmla="*/ T28 w 4056"/>
                <a:gd name="T30" fmla="+- 0 6141 4226"/>
                <a:gd name="T31" fmla="*/ 6141 h 1921"/>
                <a:gd name="T32" fmla="+- 0 4902 847"/>
                <a:gd name="T33" fmla="*/ T32 w 4056"/>
                <a:gd name="T34" fmla="+- 0 6135 4226"/>
                <a:gd name="T35" fmla="*/ 6135 h 1921"/>
                <a:gd name="T36" fmla="+- 0 4902 847"/>
                <a:gd name="T37" fmla="*/ T36 w 4056"/>
                <a:gd name="T38" fmla="+- 0 6124 4226"/>
                <a:gd name="T39" fmla="*/ 6124 h 1921"/>
                <a:gd name="T40" fmla="+- 0 4902 847"/>
                <a:gd name="T41" fmla="*/ T40 w 4056"/>
                <a:gd name="T42" fmla="+- 0 4248 4226"/>
                <a:gd name="T43" fmla="*/ 4248 h 1921"/>
                <a:gd name="T44" fmla="+- 0 4902 847"/>
                <a:gd name="T45" fmla="*/ T44 w 4056"/>
                <a:gd name="T46" fmla="+- 0 4238 4226"/>
                <a:gd name="T47" fmla="*/ 4238 h 1921"/>
                <a:gd name="T48" fmla="+- 0 4902 847"/>
                <a:gd name="T49" fmla="*/ T48 w 4056"/>
                <a:gd name="T50" fmla="+- 0 4231 4226"/>
                <a:gd name="T51" fmla="*/ 4231 h 19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056" h="1921">
                  <a:moveTo>
                    <a:pt x="4055" y="5"/>
                  </a:moveTo>
                  <a:lnTo>
                    <a:pt x="4051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915"/>
                  </a:lnTo>
                  <a:lnTo>
                    <a:pt x="5" y="1920"/>
                  </a:lnTo>
                  <a:lnTo>
                    <a:pt x="4051" y="1920"/>
                  </a:lnTo>
                  <a:lnTo>
                    <a:pt x="4055" y="1915"/>
                  </a:lnTo>
                  <a:lnTo>
                    <a:pt x="4055" y="1909"/>
                  </a:lnTo>
                  <a:lnTo>
                    <a:pt x="4055" y="1898"/>
                  </a:lnTo>
                  <a:lnTo>
                    <a:pt x="4055" y="22"/>
                  </a:lnTo>
                  <a:lnTo>
                    <a:pt x="4055" y="12"/>
                  </a:lnTo>
                  <a:lnTo>
                    <a:pt x="4055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" y="3937"/>
              <a:ext cx="2388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" y="5744"/>
              <a:ext cx="185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" y="4226"/>
              <a:ext cx="2451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AutoShape 6"/>
            <p:cNvSpPr>
              <a:spLocks/>
            </p:cNvSpPr>
            <p:nvPr/>
          </p:nvSpPr>
          <p:spPr bwMode="auto">
            <a:xfrm>
              <a:off x="7141" y="3937"/>
              <a:ext cx="89" cy="300"/>
            </a:xfrm>
            <a:custGeom>
              <a:avLst/>
              <a:gdLst>
                <a:gd name="T0" fmla="+- 0 7142 7142"/>
                <a:gd name="T1" fmla="*/ T0 w 89"/>
                <a:gd name="T2" fmla="+- 0 4148 3938"/>
                <a:gd name="T3" fmla="*/ 4148 h 300"/>
                <a:gd name="T4" fmla="+- 0 7185 7142"/>
                <a:gd name="T5" fmla="*/ T4 w 89"/>
                <a:gd name="T6" fmla="+- 0 4238 3938"/>
                <a:gd name="T7" fmla="*/ 4238 h 300"/>
                <a:gd name="T8" fmla="+- 0 7223 7142"/>
                <a:gd name="T9" fmla="*/ T8 w 89"/>
                <a:gd name="T10" fmla="+- 0 4163 3938"/>
                <a:gd name="T11" fmla="*/ 4163 h 300"/>
                <a:gd name="T12" fmla="+- 0 7175 7142"/>
                <a:gd name="T13" fmla="*/ T12 w 89"/>
                <a:gd name="T14" fmla="+- 0 4163 3938"/>
                <a:gd name="T15" fmla="*/ 4163 h 300"/>
                <a:gd name="T16" fmla="+- 0 7175 7142"/>
                <a:gd name="T17" fmla="*/ T16 w 89"/>
                <a:gd name="T18" fmla="+- 0 4148 3938"/>
                <a:gd name="T19" fmla="*/ 4148 h 300"/>
                <a:gd name="T20" fmla="+- 0 7142 7142"/>
                <a:gd name="T21" fmla="*/ T20 w 89"/>
                <a:gd name="T22" fmla="+- 0 4148 3938"/>
                <a:gd name="T23" fmla="*/ 4148 h 300"/>
                <a:gd name="T24" fmla="+- 0 7175 7142"/>
                <a:gd name="T25" fmla="*/ T24 w 89"/>
                <a:gd name="T26" fmla="+- 0 4148 3938"/>
                <a:gd name="T27" fmla="*/ 4148 h 300"/>
                <a:gd name="T28" fmla="+- 0 7175 7142"/>
                <a:gd name="T29" fmla="*/ T28 w 89"/>
                <a:gd name="T30" fmla="+- 0 4163 3938"/>
                <a:gd name="T31" fmla="*/ 4163 h 300"/>
                <a:gd name="T32" fmla="+- 0 7197 7142"/>
                <a:gd name="T33" fmla="*/ T32 w 89"/>
                <a:gd name="T34" fmla="+- 0 4163 3938"/>
                <a:gd name="T35" fmla="*/ 4163 h 300"/>
                <a:gd name="T36" fmla="+- 0 7197 7142"/>
                <a:gd name="T37" fmla="*/ T36 w 89"/>
                <a:gd name="T38" fmla="+- 0 4149 3938"/>
                <a:gd name="T39" fmla="*/ 4149 h 300"/>
                <a:gd name="T40" fmla="+- 0 7175 7142"/>
                <a:gd name="T41" fmla="*/ T40 w 89"/>
                <a:gd name="T42" fmla="+- 0 4148 3938"/>
                <a:gd name="T43" fmla="*/ 4148 h 300"/>
                <a:gd name="T44" fmla="+- 0 7197 7142"/>
                <a:gd name="T45" fmla="*/ T44 w 89"/>
                <a:gd name="T46" fmla="+- 0 4149 3938"/>
                <a:gd name="T47" fmla="*/ 4149 h 300"/>
                <a:gd name="T48" fmla="+- 0 7197 7142"/>
                <a:gd name="T49" fmla="*/ T48 w 89"/>
                <a:gd name="T50" fmla="+- 0 4163 3938"/>
                <a:gd name="T51" fmla="*/ 4163 h 300"/>
                <a:gd name="T52" fmla="+- 0 7223 7142"/>
                <a:gd name="T53" fmla="*/ T52 w 89"/>
                <a:gd name="T54" fmla="+- 0 4163 3938"/>
                <a:gd name="T55" fmla="*/ 4163 h 300"/>
                <a:gd name="T56" fmla="+- 0 7231 7142"/>
                <a:gd name="T57" fmla="*/ T56 w 89"/>
                <a:gd name="T58" fmla="+- 0 4149 3938"/>
                <a:gd name="T59" fmla="*/ 4149 h 300"/>
                <a:gd name="T60" fmla="+- 0 7197 7142"/>
                <a:gd name="T61" fmla="*/ T60 w 89"/>
                <a:gd name="T62" fmla="+- 0 4149 3938"/>
                <a:gd name="T63" fmla="*/ 4149 h 300"/>
                <a:gd name="T64" fmla="+- 0 7176 7142"/>
                <a:gd name="T65" fmla="*/ T64 w 89"/>
                <a:gd name="T66" fmla="+- 0 3938 3938"/>
                <a:gd name="T67" fmla="*/ 3938 h 300"/>
                <a:gd name="T68" fmla="+- 0 7175 7142"/>
                <a:gd name="T69" fmla="*/ T68 w 89"/>
                <a:gd name="T70" fmla="+- 0 4148 3938"/>
                <a:gd name="T71" fmla="*/ 4148 h 300"/>
                <a:gd name="T72" fmla="+- 0 7197 7142"/>
                <a:gd name="T73" fmla="*/ T72 w 89"/>
                <a:gd name="T74" fmla="+- 0 4149 3938"/>
                <a:gd name="T75" fmla="*/ 4149 h 300"/>
                <a:gd name="T76" fmla="+- 0 7198 7142"/>
                <a:gd name="T77" fmla="*/ T76 w 89"/>
                <a:gd name="T78" fmla="+- 0 3939 3938"/>
                <a:gd name="T79" fmla="*/ 3939 h 300"/>
                <a:gd name="T80" fmla="+- 0 7176 7142"/>
                <a:gd name="T81" fmla="*/ T80 w 89"/>
                <a:gd name="T82" fmla="+- 0 3938 3938"/>
                <a:gd name="T83" fmla="*/ 3938 h 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9" h="300">
                  <a:moveTo>
                    <a:pt x="0" y="210"/>
                  </a:moveTo>
                  <a:lnTo>
                    <a:pt x="43" y="300"/>
                  </a:lnTo>
                  <a:lnTo>
                    <a:pt x="81" y="225"/>
                  </a:lnTo>
                  <a:lnTo>
                    <a:pt x="33" y="225"/>
                  </a:lnTo>
                  <a:lnTo>
                    <a:pt x="33" y="210"/>
                  </a:lnTo>
                  <a:lnTo>
                    <a:pt x="0" y="210"/>
                  </a:lnTo>
                  <a:close/>
                  <a:moveTo>
                    <a:pt x="33" y="210"/>
                  </a:moveTo>
                  <a:lnTo>
                    <a:pt x="33" y="225"/>
                  </a:lnTo>
                  <a:lnTo>
                    <a:pt x="55" y="225"/>
                  </a:lnTo>
                  <a:lnTo>
                    <a:pt x="55" y="211"/>
                  </a:lnTo>
                  <a:lnTo>
                    <a:pt x="33" y="210"/>
                  </a:lnTo>
                  <a:close/>
                  <a:moveTo>
                    <a:pt x="55" y="211"/>
                  </a:moveTo>
                  <a:lnTo>
                    <a:pt x="55" y="225"/>
                  </a:lnTo>
                  <a:lnTo>
                    <a:pt x="81" y="225"/>
                  </a:lnTo>
                  <a:lnTo>
                    <a:pt x="89" y="211"/>
                  </a:lnTo>
                  <a:lnTo>
                    <a:pt x="55" y="211"/>
                  </a:lnTo>
                  <a:close/>
                  <a:moveTo>
                    <a:pt x="34" y="0"/>
                  </a:moveTo>
                  <a:lnTo>
                    <a:pt x="33" y="210"/>
                  </a:lnTo>
                  <a:lnTo>
                    <a:pt x="55" y="211"/>
                  </a:lnTo>
                  <a:lnTo>
                    <a:pt x="56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691"/>
              <a:ext cx="6723" cy="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1536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989" y="142504"/>
            <a:ext cx="6592837" cy="11087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The principles in Medical Ethics</a:t>
            </a:r>
          </a:p>
        </p:txBody>
      </p:sp>
      <p:pic>
        <p:nvPicPr>
          <p:cNvPr id="4099" name="Picture 5" descr="C:\Users\user\Pictures\306\Healthcare-La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095500"/>
            <a:ext cx="7031456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9402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074" y="609600"/>
            <a:ext cx="7543800" cy="8943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Components of Medical Ethics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35189" y="1913021"/>
            <a:ext cx="8281987" cy="4944979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altLang="en-US" sz="2400" dirty="0"/>
              <a:t>The Physician -- Patient Relationship</a:t>
            </a:r>
          </a:p>
          <a:p>
            <a:pPr marL="0" indent="0" algn="l" rtl="0" eaLnBrk="1" hangingPunct="1">
              <a:buNone/>
              <a:defRPr/>
            </a:pPr>
            <a:endParaRPr lang="en-US" altLang="en-US" sz="2400" dirty="0"/>
          </a:p>
          <a:p>
            <a:pPr algn="l" rtl="0" eaLnBrk="1" hangingPunct="1">
              <a:defRPr/>
            </a:pPr>
            <a:r>
              <a:rPr lang="en-US" altLang="en-US" sz="2400" dirty="0"/>
              <a:t>The Physician -- Physician Relationship</a:t>
            </a:r>
          </a:p>
          <a:p>
            <a:pPr marL="0" indent="0" algn="l" rtl="0" eaLnBrk="1" hangingPunct="1">
              <a:buNone/>
              <a:defRPr/>
            </a:pPr>
            <a:endParaRPr lang="en-US" altLang="en-US" sz="2400" dirty="0"/>
          </a:p>
          <a:p>
            <a:pPr algn="l" rtl="0" eaLnBrk="1" hangingPunct="1">
              <a:defRPr/>
            </a:pPr>
            <a:r>
              <a:rPr lang="en-US" altLang="en-US" sz="2400" dirty="0"/>
              <a:t>The relationship of the Physician to Healthcare System</a:t>
            </a:r>
          </a:p>
          <a:p>
            <a:pPr marL="0" indent="0" algn="l" rtl="0" eaLnBrk="1" hangingPunct="1">
              <a:buNone/>
              <a:defRPr/>
            </a:pPr>
            <a:endParaRPr lang="en-US" altLang="en-US" sz="2400" dirty="0"/>
          </a:p>
          <a:p>
            <a:pPr algn="l" rtl="0" eaLnBrk="1" hangingPunct="1">
              <a:defRPr/>
            </a:pPr>
            <a:r>
              <a:rPr lang="en-US" altLang="en-US" sz="2400" dirty="0"/>
              <a:t>The Relationship of the Physician to Society</a:t>
            </a:r>
          </a:p>
        </p:txBody>
      </p:sp>
    </p:spTree>
    <p:extLst>
      <p:ext uri="{BB962C8B-B14F-4D97-AF65-F5344CB8AC3E}">
        <p14:creationId xmlns:p14="http://schemas.microsoft.com/office/powerpoint/2010/main" val="328504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05" y="457200"/>
            <a:ext cx="9803983" cy="1314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The content of clinical ethics: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57401"/>
            <a:ext cx="8229600" cy="4456113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altLang="zh-CN" sz="2400" b="1" dirty="0"/>
              <a:t>Specific issues</a:t>
            </a:r>
            <a:r>
              <a:rPr lang="en-US" altLang="zh-CN" sz="2400" dirty="0"/>
              <a:t>: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altLang="zh-CN" sz="2400" dirty="0"/>
              <a:t> Truth-telling, informed consent, end of life care,      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altLang="zh-CN" sz="2400" dirty="0"/>
              <a:t> palliative care, allocation of clinical resources and 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altLang="zh-CN" sz="2400" dirty="0"/>
              <a:t> ethics of medical research. 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/>
              <a:t> </a:t>
            </a:r>
            <a:r>
              <a:rPr lang="en-US" altLang="zh-CN" sz="2400" b="1" dirty="0"/>
              <a:t>Doctor-patient relationship: </a:t>
            </a:r>
            <a:endParaRPr lang="en-US" altLang="zh-CN" sz="2400" dirty="0"/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altLang="zh-CN" sz="2400" dirty="0"/>
              <a:t>  Honesty, competence, integrity, and respect for 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altLang="zh-CN" sz="2400" dirty="0"/>
              <a:t>  persons. </a:t>
            </a:r>
          </a:p>
        </p:txBody>
      </p:sp>
    </p:spTree>
    <p:extLst>
      <p:ext uri="{BB962C8B-B14F-4D97-AF65-F5344CB8AC3E}">
        <p14:creationId xmlns:p14="http://schemas.microsoft.com/office/powerpoint/2010/main" val="3751400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391C98CB-3049-F66C-1B1A-A5729898A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23888"/>
            <a:ext cx="8686800" cy="9382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Family Medicine: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8370F780-EA48-B96A-7A00-E4B8AFBBE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795" y="1562100"/>
            <a:ext cx="8800605" cy="4464050"/>
          </a:xfrm>
        </p:spPr>
        <p:txBody>
          <a:bodyPr/>
          <a:lstStyle/>
          <a:p>
            <a:r>
              <a:rPr lang="en-US" sz="2400" dirty="0"/>
              <a:t>Endoscopy is the first test for patients with </a:t>
            </a:r>
            <a:r>
              <a:rPr lang="en-US" sz="2400" dirty="0">
                <a:solidFill>
                  <a:srgbClr val="FF0000"/>
                </a:solidFill>
              </a:rPr>
              <a:t>dysphagia or other alarm symptoms</a:t>
            </a:r>
            <a:r>
              <a:rPr lang="en-US" sz="2400" dirty="0"/>
              <a:t> and for patients with multiple risk factors for Barrett’s esophagus</a:t>
            </a:r>
            <a:r>
              <a:rPr lang="en-US" altLang="en-US" sz="2400" dirty="0"/>
              <a:t> 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NSAID-induced ulcers are often silent</a:t>
            </a:r>
          </a:p>
          <a:p>
            <a:pPr marL="457200" lvl="1" indent="0">
              <a:buNone/>
            </a:pPr>
            <a:r>
              <a:rPr lang="en-US" altLang="en-US" sz="2400" dirty="0">
                <a:solidFill>
                  <a:srgbClr val="FF0000"/>
                </a:solidFill>
                <a:latin typeface="Helvetica Neue" pitchFamily="2" charset="0"/>
                <a:cs typeface="Helvetica Neue" pitchFamily="2" charset="0"/>
              </a:rPr>
              <a:t>Complications such as bleeding and perforation are often the initial presentation </a:t>
            </a:r>
          </a:p>
          <a:p>
            <a:pPr marL="457200" lvl="1" indent="0">
              <a:buNone/>
            </a:pPr>
            <a:endParaRPr lang="en-US" altLang="en-US" sz="2400" dirty="0">
              <a:solidFill>
                <a:srgbClr val="FF0000"/>
              </a:solidFill>
              <a:latin typeface="Helvetica Neue" pitchFamily="2" charset="0"/>
              <a:cs typeface="Helvetica Neue" pitchFamily="2" charset="0"/>
            </a:endParaRPr>
          </a:p>
          <a:p>
            <a:r>
              <a:rPr lang="en-US" altLang="en-US" sz="2400" dirty="0">
                <a:latin typeface="Helvetica Neue" pitchFamily="2" charset="0"/>
                <a:cs typeface="Helvetica Neue" pitchFamily="2" charset="0"/>
              </a:rPr>
              <a:t>Every patient with dysphagia should have investigation </a:t>
            </a:r>
          </a:p>
          <a:p>
            <a:pPr marL="457200" lvl="1" indent="0">
              <a:buNone/>
            </a:pPr>
            <a:endParaRPr lang="en-US" altLang="en-US" sz="2400" dirty="0">
              <a:latin typeface="Helvetica Neue" pitchFamily="2" charset="0"/>
              <a:cs typeface="Helvetica Neue" pitchFamily="2" charset="0"/>
            </a:endParaRPr>
          </a:p>
          <a:p>
            <a:endParaRPr lang="en-US" altLang="en-US" sz="24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5909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1807"/>
          </a:xfrm>
        </p:spPr>
        <p:txBody>
          <a:bodyPr/>
          <a:lstStyle/>
          <a:p>
            <a:r>
              <a:rPr lang="en-US" sz="2400" dirty="0"/>
              <a:t>     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55594"/>
            <a:ext cx="9403742" cy="5390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33 </a:t>
            </a:r>
            <a:r>
              <a:rPr lang="en-US" dirty="0" err="1"/>
              <a:t>yrs</a:t>
            </a:r>
            <a:r>
              <a:rPr lang="en-US" dirty="0"/>
              <a:t> old male presented with three-month history of episodic  epigastric pain, “</a:t>
            </a:r>
            <a:r>
              <a:rPr lang="en-US" dirty="0">
                <a:solidFill>
                  <a:srgbClr val="00B0F0"/>
                </a:solidFill>
              </a:rPr>
              <a:t>burning</a:t>
            </a:r>
            <a:r>
              <a:rPr lang="en-US" dirty="0"/>
              <a:t>” sensation in his chest, associated dry cough, and occasional </a:t>
            </a:r>
            <a:r>
              <a:rPr lang="en-US" dirty="0">
                <a:solidFill>
                  <a:srgbClr val="00B0F0"/>
                </a:solidFill>
              </a:rPr>
              <a:t>regurgitation</a:t>
            </a:r>
            <a:r>
              <a:rPr lang="en-US" dirty="0"/>
              <a:t>. The pain worsens after eating and when he was lying flat. The patient has increasing postprandial fullness and early satiety. He also stated waking up from pain and burning, with a </a:t>
            </a:r>
            <a:r>
              <a:rPr lang="en-US" dirty="0">
                <a:solidFill>
                  <a:srgbClr val="00B0F0"/>
                </a:solidFill>
              </a:rPr>
              <a:t>sore throat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hoarse voice</a:t>
            </a:r>
            <a:r>
              <a:rPr lang="en-US" dirty="0"/>
              <a:t>. The symptoms were partially relieved by adjusting from a lying to a sitting position and with the use of OTC medications, Mylanta and Famotidine</a:t>
            </a:r>
          </a:p>
          <a:p>
            <a:pPr marL="0" indent="0">
              <a:buNone/>
            </a:pPr>
            <a:r>
              <a:rPr lang="en-US" dirty="0"/>
              <a:t>His examination revealed</a:t>
            </a:r>
          </a:p>
          <a:p>
            <a:pPr marL="0" indent="0">
              <a:buNone/>
            </a:pPr>
            <a:r>
              <a:rPr lang="en-US" dirty="0"/>
              <a:t>Pulse :78/min     BP: 140/85 mmHg      </a:t>
            </a:r>
            <a:r>
              <a:rPr lang="en-US" dirty="0">
                <a:solidFill>
                  <a:schemeClr val="bg1"/>
                </a:solidFill>
              </a:rPr>
              <a:t>BMI: </a:t>
            </a:r>
            <a:r>
              <a:rPr lang="en-US" dirty="0"/>
              <a:t>31Kg/m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is the likely diagnosis.</a:t>
            </a:r>
          </a:p>
          <a:p>
            <a:pPr marL="0" indent="0">
              <a:buNone/>
            </a:pPr>
            <a:r>
              <a:rPr lang="en-US" b="1" dirty="0"/>
              <a:t>What investigations required for diagnosis.</a:t>
            </a:r>
          </a:p>
          <a:p>
            <a:pPr marL="0" indent="0">
              <a:buNone/>
            </a:pPr>
            <a:r>
              <a:rPr lang="en-US" b="1" dirty="0"/>
              <a:t>What is the treatment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724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1A952543-C855-63FC-8D32-D88F9CEF0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158" y="457200"/>
            <a:ext cx="8855242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Research: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9FF92CFE-81CF-DF98-CEE1-0913CF5C7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89100"/>
            <a:ext cx="8229600" cy="446405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Davidson's Principles and Practice of Medicine</a:t>
            </a:r>
          </a:p>
          <a:p>
            <a:pPr marL="0" indent="0" fontAlgn="base">
              <a:buNone/>
            </a:pPr>
            <a:r>
              <a:rPr lang="en-US" dirty="0"/>
              <a:t>                 24th Edition - March 1, 2022</a:t>
            </a:r>
          </a:p>
          <a:p>
            <a:r>
              <a:rPr lang="en-US" i="1" dirty="0"/>
              <a:t>The American Journal of Gastroenterology </a:t>
            </a:r>
            <a:r>
              <a:rPr lang="en-US" dirty="0">
                <a:hlinkClick r:id="rId2"/>
              </a:rPr>
              <a:t>117(1):p 27-56, January 2022.</a:t>
            </a:r>
            <a:r>
              <a:rPr lang="en-US" dirty="0"/>
              <a:t> | </a:t>
            </a:r>
            <a:r>
              <a:rPr lang="en-US" i="1" dirty="0"/>
              <a:t>DOI: </a:t>
            </a:r>
            <a:r>
              <a:rPr lang="en-US" dirty="0"/>
              <a:t>10.14309/ajg.0000000000001538</a:t>
            </a:r>
          </a:p>
          <a:p>
            <a:endParaRPr lang="en-US" dirty="0"/>
          </a:p>
          <a:p>
            <a:r>
              <a:rPr lang="en-US" dirty="0"/>
              <a:t>J </a:t>
            </a:r>
            <a:r>
              <a:rPr lang="en-US" dirty="0" err="1"/>
              <a:t>Gastroenterol</a:t>
            </a:r>
            <a:r>
              <a:rPr lang="en-US" dirty="0"/>
              <a:t> (2021) 56:303–322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hlinkClick r:id="rId3"/>
              </a:rPr>
              <a:t>https://doi.org/10.1007/s00535-021-01769-0</a:t>
            </a:r>
            <a:endParaRPr lang="en-US" dirty="0"/>
          </a:p>
          <a:p>
            <a:endParaRPr lang="en-US" dirty="0"/>
          </a:p>
          <a:p>
            <a:r>
              <a:rPr lang="en-US" dirty="0"/>
              <a:t>Am J </a:t>
            </a:r>
            <a:r>
              <a:rPr lang="en-US" dirty="0" err="1"/>
              <a:t>Gastroenterol</a:t>
            </a:r>
            <a:r>
              <a:rPr lang="en-US" dirty="0"/>
              <a:t> 2020;115:1393–1411. https://doi.org/10.14309/ajg.0000000000000731; published online August 10, 2020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79895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6566" y="2317652"/>
            <a:ext cx="36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2050" name="Picture 2" descr="Google Expands Rich Results for Q&amp;A Pages in 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84"/>
            <a:ext cx="12192000" cy="56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95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r="1" b="8388"/>
          <a:stretch/>
        </p:blipFill>
        <p:spPr bwMode="auto">
          <a:xfrm>
            <a:off x="0" y="1211283"/>
            <a:ext cx="12192000" cy="564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4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99592" y="1129005"/>
            <a:ext cx="9302620" cy="5896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121298"/>
            <a:ext cx="9404723" cy="1530220"/>
          </a:xfrm>
        </p:spPr>
        <p:txBody>
          <a:bodyPr/>
          <a:lstStyle/>
          <a:p>
            <a:r>
              <a:rPr lang="en-US" sz="3200" spc="-15" dirty="0"/>
              <a:t>Gastroesophageal </a:t>
            </a:r>
            <a:r>
              <a:rPr lang="en-US" sz="3200" spc="-25" dirty="0"/>
              <a:t>Reflux </a:t>
            </a:r>
            <a:r>
              <a:rPr lang="en-US" sz="3200" spc="-5" dirty="0"/>
              <a:t>Disease</a:t>
            </a:r>
            <a:r>
              <a:rPr lang="en-US" sz="3200" spc="2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701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676400"/>
            <a:ext cx="7543800" cy="445448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1430" marR="5080" algn="just">
              <a:lnSpc>
                <a:spcPts val="4290"/>
              </a:lnSpc>
              <a:spcBef>
                <a:spcPts val="265"/>
              </a:spcBef>
            </a:pPr>
            <a:r>
              <a:rPr lang="en-US" sz="2400" dirty="0">
                <a:latin typeface="Cambria" panose="02040503050406030204" pitchFamily="18" charset="0"/>
                <a:cs typeface="Carlito"/>
              </a:rPr>
              <a:t>GERD is the condition in which the reflux of gastric contents into the esophagus results in symptoms and/or complications.</a:t>
            </a:r>
          </a:p>
          <a:p>
            <a:pPr marL="11430" marR="5080" algn="just">
              <a:lnSpc>
                <a:spcPts val="4290"/>
              </a:lnSpc>
              <a:spcBef>
                <a:spcPts val="265"/>
              </a:spcBef>
            </a:pPr>
            <a:endParaRPr lang="en-US" sz="2400" dirty="0">
              <a:latin typeface="Cambria" panose="02040503050406030204" pitchFamily="18" charset="0"/>
              <a:cs typeface="Carlito"/>
            </a:endParaRPr>
          </a:p>
          <a:p>
            <a:pPr marL="11430" marR="5080" algn="just">
              <a:lnSpc>
                <a:spcPts val="4290"/>
              </a:lnSpc>
              <a:spcBef>
                <a:spcPts val="265"/>
              </a:spcBef>
            </a:pPr>
            <a:r>
              <a:rPr lang="en-US" sz="2400" dirty="0">
                <a:latin typeface="Cambria" panose="02040503050406030204" pitchFamily="18" charset="0"/>
                <a:cs typeface="Carlito"/>
              </a:rPr>
              <a:t>GERD is objectively defined by the presence of characteristic mucosal injury seen at endoscopy and/or abnormal esophageal acid exposure demonstrated on a reflux monitoring study.</a:t>
            </a:r>
            <a:endParaRPr sz="2400" dirty="0">
              <a:latin typeface="Cambria" panose="02040503050406030204" pitchFamily="18" charset="0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2" y="611123"/>
            <a:ext cx="1543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Carlito"/>
                <a:cs typeface="Carlito"/>
              </a:rPr>
              <a:t>Definition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7227" y="0"/>
            <a:ext cx="3570945" cy="304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2"/>
          <p:cNvGrpSpPr/>
          <p:nvPr/>
        </p:nvGrpSpPr>
        <p:grpSpPr>
          <a:xfrm>
            <a:off x="8229601" y="2911150"/>
            <a:ext cx="3886200" cy="3234303"/>
            <a:chOff x="292608" y="414527"/>
            <a:chExt cx="7232904" cy="5891784"/>
          </a:xfrm>
        </p:grpSpPr>
        <p:sp>
          <p:nvSpPr>
            <p:cNvPr id="6" name="object 3"/>
            <p:cNvSpPr/>
            <p:nvPr/>
          </p:nvSpPr>
          <p:spPr>
            <a:xfrm>
              <a:off x="292608" y="414527"/>
              <a:ext cx="7232904" cy="5891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585980" y="667334"/>
              <a:ext cx="6646159" cy="5638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6"/>
          <p:cNvSpPr txBox="1"/>
          <p:nvPr/>
        </p:nvSpPr>
        <p:spPr>
          <a:xfrm>
            <a:off x="1203648" y="6382138"/>
            <a:ext cx="10487641" cy="56669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 marR="30480" algn="just">
              <a:lnSpc>
                <a:spcPct val="103299"/>
              </a:lnSpc>
              <a:spcBef>
                <a:spcPts val="50"/>
              </a:spcBef>
            </a:pPr>
            <a:r>
              <a:rPr lang="en-US" b="1" i="1" baseline="27777" dirty="0">
                <a:latin typeface="Carlito"/>
                <a:cs typeface="Carlito"/>
              </a:rPr>
              <a:t>ACG</a:t>
            </a:r>
            <a:r>
              <a:rPr lang="en-US" b="1" i="1" dirty="0">
                <a:latin typeface="Carlito"/>
                <a:cs typeface="Carlito"/>
              </a:rPr>
              <a:t> </a:t>
            </a:r>
            <a:r>
              <a:rPr lang="en-US" b="1" i="1" baseline="27777" dirty="0">
                <a:latin typeface="Carlito"/>
                <a:cs typeface="Carlito"/>
              </a:rPr>
              <a:t>Clinical Guideline for the Diagnosis and</a:t>
            </a:r>
            <a:r>
              <a:rPr lang="en-US" b="1" i="1" dirty="0">
                <a:latin typeface="Carlito"/>
                <a:cs typeface="Carlito"/>
              </a:rPr>
              <a:t> </a:t>
            </a:r>
            <a:r>
              <a:rPr lang="en-US" b="1" i="1" baseline="27777" dirty="0">
                <a:latin typeface="Carlito"/>
                <a:cs typeface="Carlito"/>
              </a:rPr>
              <a:t>Management of Gastroesophageal Reflux Disease, Am J </a:t>
            </a:r>
            <a:r>
              <a:rPr lang="en-US" b="1" i="1" baseline="27777" dirty="0" err="1">
                <a:latin typeface="Carlito"/>
                <a:cs typeface="Carlito"/>
              </a:rPr>
              <a:t>Gastroenterol</a:t>
            </a:r>
            <a:r>
              <a:rPr lang="en-US" b="1" i="1" baseline="27777" dirty="0">
                <a:latin typeface="Carlito"/>
                <a:cs typeface="Carlito"/>
              </a:rPr>
              <a:t> 2022;117:27–56. https://doi.org/10.14309/ajg.0000000000001538; published online November 22, 2021</a:t>
            </a:r>
            <a:endParaRPr b="1" i="1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76557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en-US" sz="3200" dirty="0"/>
              <a:t>GERD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342" r="318" b="70783"/>
          <a:stretch/>
        </p:blipFill>
        <p:spPr>
          <a:xfrm>
            <a:off x="0" y="1150374"/>
            <a:ext cx="12191999" cy="57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21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857</TotalTime>
  <Words>2204</Words>
  <Application>Microsoft Office PowerPoint</Application>
  <PresentationFormat>Widescreen</PresentationFormat>
  <Paragraphs>399</Paragraphs>
  <Slides>62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Cambria</vt:lpstr>
      <vt:lpstr>Carlito</vt:lpstr>
      <vt:lpstr>Century Gothic</vt:lpstr>
      <vt:lpstr>Helvetica Neue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University Motto, Vision, Values &amp; Goals </vt:lpstr>
      <vt:lpstr>RMU Integrated Lecture Model</vt:lpstr>
      <vt:lpstr>PowerPoint Presentation</vt:lpstr>
      <vt:lpstr>     CASE SCENARIO</vt:lpstr>
      <vt:lpstr>Gastroesophageal Reflux Disease </vt:lpstr>
      <vt:lpstr>PowerPoint Presentation</vt:lpstr>
      <vt:lpstr>    GERD</vt:lpstr>
      <vt:lpstr>PowerPoint Presentation</vt:lpstr>
      <vt:lpstr>PowerPoint Presentation</vt:lpstr>
      <vt:lpstr> symptoms of GERD</vt:lpstr>
      <vt:lpstr>Diagnosis of GERD</vt:lpstr>
      <vt:lpstr>Diagnosis of GERD</vt:lpstr>
      <vt:lpstr>Extra esophageal GERD</vt:lpstr>
      <vt:lpstr>Long-term complications of GERD</vt:lpstr>
      <vt:lpstr>GERD Management</vt:lpstr>
      <vt:lpstr>Management</vt:lpstr>
      <vt:lpstr>   Management</vt:lpstr>
      <vt:lpstr>   Foods and Medications that can effect GERD Symptoms</vt:lpstr>
      <vt:lpstr>Diagnosis and Management of GERD   </vt:lpstr>
      <vt:lpstr>PowerPoint Presentation</vt:lpstr>
      <vt:lpstr>PowerPoint Presentation</vt:lpstr>
      <vt:lpstr>                  Peptic Ulcer Disease</vt:lpstr>
      <vt:lpstr>         PUD</vt:lpstr>
      <vt:lpstr>PowerPoint Presentation</vt:lpstr>
      <vt:lpstr>Etiology and Pathophysiology</vt:lpstr>
      <vt:lpstr>  Causes</vt:lpstr>
      <vt:lpstr>   Signs and Symptoms</vt:lpstr>
      <vt:lpstr>Gastric and Duodenal Ulcer</vt:lpstr>
      <vt:lpstr>Complications</vt:lpstr>
      <vt:lpstr> Forrest Classification</vt:lpstr>
      <vt:lpstr>Tests for H. pylori</vt:lpstr>
      <vt:lpstr>PowerPoint Presentation</vt:lpstr>
      <vt:lpstr>  Treatment</vt:lpstr>
      <vt:lpstr>Treatment</vt:lpstr>
      <vt:lpstr>Treatment </vt:lpstr>
      <vt:lpstr>PowerPoint Presentation</vt:lpstr>
      <vt:lpstr>PowerPoint Presentation</vt:lpstr>
      <vt:lpstr>Algorithm for the treatment of peptic ulcer disease</vt:lpstr>
      <vt:lpstr>Algorithm for the treatment of peptic ulcer disease</vt:lpstr>
      <vt:lpstr>             ACHALASIA</vt:lpstr>
      <vt:lpstr>    CASE SCENARIO</vt:lpstr>
      <vt:lpstr>Definition </vt:lpstr>
      <vt:lpstr>PowerPoint Presentation</vt:lpstr>
      <vt:lpstr>Clinical Presentation</vt:lpstr>
      <vt:lpstr>Diagnosis </vt:lpstr>
      <vt:lpstr>Diagnosis</vt:lpstr>
      <vt:lpstr> Types </vt:lpstr>
      <vt:lpstr> Medical Treatment</vt:lpstr>
      <vt:lpstr>Treatment </vt:lpstr>
      <vt:lpstr>Pneumatic dilation</vt:lpstr>
      <vt:lpstr>Treatment Response</vt:lpstr>
      <vt:lpstr>PowerPoint Presentation</vt:lpstr>
      <vt:lpstr>Algorithm</vt:lpstr>
      <vt:lpstr>The principles in Medical Ethics</vt:lpstr>
      <vt:lpstr>Components of Medical Ethics</vt:lpstr>
      <vt:lpstr>The content of clinical ethics:</vt:lpstr>
      <vt:lpstr>Family Medicine:</vt:lpstr>
      <vt:lpstr>Research: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TANVEER HUSSAIN</dc:creator>
  <cp:lastModifiedBy>Tanveer Hussain</cp:lastModifiedBy>
  <cp:revision>41</cp:revision>
  <dcterms:created xsi:type="dcterms:W3CDTF">2022-03-27T13:28:56Z</dcterms:created>
  <dcterms:modified xsi:type="dcterms:W3CDTF">2025-03-09T10:54:02Z</dcterms:modified>
</cp:coreProperties>
</file>