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9" r:id="rId40"/>
    <p:sldId id="297" r:id="rId41"/>
    <p:sldId id="298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rlito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A8E805-EB47-422E-A5D3-83F638D39761}">
  <a:tblStyle styleId="{A4A8E805-EB47-422E-A5D3-83F638D3976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6f5a9536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336f5a9536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6f5a9536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336f5a9536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6f5a9536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336f5a9536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6f5a9536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36f5a9536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6f5a9536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336f5a9536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6f5a9536d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336f5a9536d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6f5a9536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336f5a9536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6f5a9536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336f5a9536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6f5a9536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336f5a9536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6f5a9536d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336f5a9536d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6f5a9536d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336f5a9536d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6f5a9536d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336f5a9536d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36f5a9536d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336f5a9536d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6f5a9536d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336f5a9536d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6f5a9536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36f5a9536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6f5a9536d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336f5a9536d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6f5a9536d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336f5a9536d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6f5a9536d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6f5a9536d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6f5a9536d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36f5a9536d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6f5a9536d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336f5a9536d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6f5a9536d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336f5a9536d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6f5a9536d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336f5a9536d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6f5a9536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336f5a9536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6f5a9536d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336f5a9536d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6f5a9536d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336f5a9536d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36f5a9536d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336f5a9536d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36f5a9536d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336f5a9536d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36f5a9536d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336f5a9536d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6f5a9536d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336f5a9536d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6f5a9536d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336f5a9536d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6f5a9536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6f5a9536d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36f5a9536d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6f5a953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6f5a9536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36f5a9536d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6f5a9536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6f5a9536d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36f5a9536d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Mutations</a:t>
            </a:r>
            <a:r>
              <a:rPr lang="en-US" sz="2400"/>
              <a:t>:</a:t>
            </a:r>
            <a:br>
              <a:rPr lang="en-US" sz="2400"/>
            </a:br>
            <a:r>
              <a:rPr lang="en-US" sz="2400"/>
              <a:t> Several mutations are seen in patients with gastric carcinoma: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β-catenin gene</a:t>
            </a:r>
            <a:r>
              <a:rPr lang="en-US" sz="2400"/>
              <a:t>: Encodes for β-catenin, a protein that binds to both E-cadherin and APC protein. Mutations in this gene play a role in gastric carcinogenesis.</a:t>
            </a:r>
            <a:br>
              <a:rPr lang="en-US" sz="2400"/>
            </a:b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Microsatellite instability</a:t>
            </a:r>
            <a:r>
              <a:rPr lang="en-US" sz="2400"/>
              <a:t>: Associated with hypermethylation of genes, including </a:t>
            </a:r>
            <a:r>
              <a:rPr lang="en-US" sz="2400" b="1"/>
              <a:t>TGFβRII</a:t>
            </a:r>
            <a:r>
              <a:rPr lang="en-US" sz="2400"/>
              <a:t>, </a:t>
            </a:r>
            <a:r>
              <a:rPr lang="en-US" sz="2400" b="1"/>
              <a:t>BAX</a:t>
            </a:r>
            <a:r>
              <a:rPr lang="en-US" sz="2400"/>
              <a:t>, </a:t>
            </a:r>
            <a:r>
              <a:rPr lang="en-US" sz="2400" b="1"/>
              <a:t>IGFRII</a:t>
            </a:r>
            <a:r>
              <a:rPr lang="en-US" sz="2400"/>
              <a:t>, and </a:t>
            </a:r>
            <a:r>
              <a:rPr lang="en-US" sz="2400" b="1"/>
              <a:t>p16/INK4a</a:t>
            </a:r>
            <a:r>
              <a:rPr lang="en-US" sz="2400"/>
              <a:t>, which contribute to the development of gastric cancer.</a:t>
            </a:r>
            <a:br>
              <a:rPr lang="en-US" sz="2400"/>
            </a:b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TP53 mutations</a:t>
            </a:r>
            <a:r>
              <a:rPr lang="en-US" sz="2400"/>
              <a:t>: Present in the majority of </a:t>
            </a:r>
            <a:r>
              <a:rPr lang="en-US" sz="2400" b="1"/>
              <a:t>sporadic gastric cancers</a:t>
            </a:r>
            <a:r>
              <a:rPr lang="en-US" sz="2400"/>
              <a:t> of both histologic types.</a:t>
            </a:r>
            <a:endParaRPr sz="2400" b="1"/>
          </a:p>
        </p:txBody>
      </p:sp>
      <p:sp>
        <p:nvSpPr>
          <p:cNvPr id="174" name="Google Shape;174;p24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H. pylori</a:t>
            </a:r>
            <a:r>
              <a:rPr lang="en-US"/>
              <a:t>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Chronic gastritis promotes the development and progression of: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Chronic inflammation – Increased production of interleukin-1β (IL-1β) and tumor necrosis factor (TNF).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Cell damage and atrophy of mucosa.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Intestinal metaplasia.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Increased risk of intestinal-type gastric carcinoma.</a:t>
            </a:r>
            <a:endParaRPr b="1"/>
          </a:p>
        </p:txBody>
      </p:sp>
      <p:sp>
        <p:nvSpPr>
          <p:cNvPr id="182" name="Google Shape;182;p25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6095204" y="5582911"/>
            <a:ext cx="15875" cy="245110"/>
          </a:xfrm>
          <a:custGeom>
            <a:avLst/>
            <a:gdLst/>
            <a:ahLst/>
            <a:cxnLst/>
            <a:rect l="l" t="t" r="r" b="b"/>
            <a:pathLst>
              <a:path w="15875" h="245110" extrusionOk="0">
                <a:moveTo>
                  <a:pt x="0" y="0"/>
                </a:moveTo>
                <a:lnTo>
                  <a:pt x="0" y="134874"/>
                </a:lnTo>
                <a:lnTo>
                  <a:pt x="15494" y="134874"/>
                </a:lnTo>
                <a:lnTo>
                  <a:pt x="15494" y="244665"/>
                </a:lnTo>
              </a:path>
            </a:pathLst>
          </a:custGeom>
          <a:noFill/>
          <a:ln w="25400" cap="flat" cmpd="sng">
            <a:solidFill>
              <a:srgbClr val="806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26"/>
          <p:cNvSpPr/>
          <p:nvPr/>
        </p:nvSpPr>
        <p:spPr>
          <a:xfrm>
            <a:off x="6095204" y="4485632"/>
            <a:ext cx="0" cy="344804"/>
          </a:xfrm>
          <a:custGeom>
            <a:avLst/>
            <a:gdLst/>
            <a:ahLst/>
            <a:cxnLst/>
            <a:rect l="l" t="t" r="r" b="b"/>
            <a:pathLst>
              <a:path w="120000" h="344804" extrusionOk="0">
                <a:moveTo>
                  <a:pt x="0" y="0"/>
                </a:moveTo>
                <a:lnTo>
                  <a:pt x="0" y="344678"/>
                </a:lnTo>
              </a:path>
            </a:pathLst>
          </a:custGeom>
          <a:noFill/>
          <a:ln w="25400" cap="flat" cmpd="sng">
            <a:solidFill>
              <a:srgbClr val="806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26"/>
          <p:cNvSpPr/>
          <p:nvPr/>
        </p:nvSpPr>
        <p:spPr>
          <a:xfrm>
            <a:off x="6095204" y="3512558"/>
            <a:ext cx="0" cy="220979"/>
          </a:xfrm>
          <a:custGeom>
            <a:avLst/>
            <a:gdLst/>
            <a:ahLst/>
            <a:cxnLst/>
            <a:rect l="l" t="t" r="r" b="b"/>
            <a:pathLst>
              <a:path w="120000" h="220979" extrusionOk="0">
                <a:moveTo>
                  <a:pt x="0" y="0"/>
                </a:moveTo>
                <a:lnTo>
                  <a:pt x="0" y="220471"/>
                </a:lnTo>
              </a:path>
            </a:pathLst>
          </a:custGeom>
          <a:noFill/>
          <a:ln w="25400" cap="flat" cmpd="sng">
            <a:solidFill>
              <a:srgbClr val="806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26"/>
          <p:cNvSpPr/>
          <p:nvPr/>
        </p:nvSpPr>
        <p:spPr>
          <a:xfrm>
            <a:off x="6095204" y="2225539"/>
            <a:ext cx="65404" cy="411480"/>
          </a:xfrm>
          <a:custGeom>
            <a:avLst/>
            <a:gdLst/>
            <a:ahLst/>
            <a:cxnLst/>
            <a:rect l="l" t="t" r="r" b="b"/>
            <a:pathLst>
              <a:path w="65404" h="411480" extrusionOk="0">
                <a:moveTo>
                  <a:pt x="65405" y="0"/>
                </a:moveTo>
                <a:lnTo>
                  <a:pt x="65405" y="301117"/>
                </a:lnTo>
                <a:lnTo>
                  <a:pt x="0" y="301117"/>
                </a:lnTo>
                <a:lnTo>
                  <a:pt x="0" y="410972"/>
                </a:lnTo>
              </a:path>
            </a:pathLst>
          </a:custGeom>
          <a:noFill/>
          <a:ln w="25400" cap="flat" cmpd="sng">
            <a:solidFill>
              <a:srgbClr val="9BBA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3" name="Google Shape;193;p26"/>
          <p:cNvGrpSpPr/>
          <p:nvPr/>
        </p:nvGrpSpPr>
        <p:grpSpPr>
          <a:xfrm>
            <a:off x="3706335" y="417301"/>
            <a:ext cx="4863465" cy="1056780"/>
            <a:chOff x="2766060" y="207251"/>
            <a:chExt cx="4863465" cy="1056780"/>
          </a:xfrm>
        </p:grpSpPr>
        <p:sp>
          <p:nvSpPr>
            <p:cNvPr id="194" name="Google Shape;194;p26"/>
            <p:cNvSpPr/>
            <p:nvPr/>
          </p:nvSpPr>
          <p:spPr>
            <a:xfrm>
              <a:off x="5154930" y="985266"/>
              <a:ext cx="65404" cy="278765"/>
            </a:xfrm>
            <a:custGeom>
              <a:avLst/>
              <a:gdLst/>
              <a:ahLst/>
              <a:cxnLst/>
              <a:rect l="l" t="t" r="r" b="b"/>
              <a:pathLst>
                <a:path w="65404" h="278765" extrusionOk="0">
                  <a:moveTo>
                    <a:pt x="0" y="0"/>
                  </a:moveTo>
                  <a:lnTo>
                    <a:pt x="0" y="168529"/>
                  </a:lnTo>
                  <a:lnTo>
                    <a:pt x="65405" y="168529"/>
                  </a:lnTo>
                  <a:lnTo>
                    <a:pt x="65405" y="278384"/>
                  </a:lnTo>
                </a:path>
              </a:pathLst>
            </a:custGeom>
            <a:noFill/>
            <a:ln w="25400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95" name="Google Shape;195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6060" y="207251"/>
              <a:ext cx="4773931" cy="838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6"/>
            <p:cNvSpPr/>
            <p:nvPr/>
          </p:nvSpPr>
          <p:spPr>
            <a:xfrm>
              <a:off x="2941320" y="356615"/>
              <a:ext cx="4688205" cy="753110"/>
            </a:xfrm>
            <a:custGeom>
              <a:avLst/>
              <a:gdLst/>
              <a:ahLst/>
              <a:cxnLst/>
              <a:rect l="l" t="t" r="r" b="b"/>
              <a:pathLst>
                <a:path w="4688205" h="753110" extrusionOk="0">
                  <a:moveTo>
                    <a:pt x="4612512" y="0"/>
                  </a:moveTo>
                  <a:lnTo>
                    <a:pt x="75311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1"/>
                  </a:lnTo>
                  <a:lnTo>
                    <a:pt x="0" y="677545"/>
                  </a:lnTo>
                  <a:lnTo>
                    <a:pt x="5909" y="706885"/>
                  </a:lnTo>
                  <a:lnTo>
                    <a:pt x="22034" y="730821"/>
                  </a:lnTo>
                  <a:lnTo>
                    <a:pt x="45970" y="746946"/>
                  </a:lnTo>
                  <a:lnTo>
                    <a:pt x="75311" y="752856"/>
                  </a:lnTo>
                  <a:lnTo>
                    <a:pt x="4612512" y="752856"/>
                  </a:lnTo>
                  <a:lnTo>
                    <a:pt x="4641853" y="746946"/>
                  </a:lnTo>
                  <a:lnTo>
                    <a:pt x="4665789" y="730821"/>
                  </a:lnTo>
                  <a:lnTo>
                    <a:pt x="4681914" y="706885"/>
                  </a:lnTo>
                  <a:lnTo>
                    <a:pt x="4687824" y="677545"/>
                  </a:lnTo>
                  <a:lnTo>
                    <a:pt x="4687824" y="75311"/>
                  </a:lnTo>
                  <a:lnTo>
                    <a:pt x="4681914" y="45970"/>
                  </a:lnTo>
                  <a:lnTo>
                    <a:pt x="4665789" y="22034"/>
                  </a:lnTo>
                  <a:lnTo>
                    <a:pt x="4641853" y="5909"/>
                  </a:lnTo>
                  <a:lnTo>
                    <a:pt x="4612512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941320" y="356615"/>
              <a:ext cx="4688205" cy="753110"/>
            </a:xfrm>
            <a:custGeom>
              <a:avLst/>
              <a:gdLst/>
              <a:ahLst/>
              <a:cxnLst/>
              <a:rect l="l" t="t" r="r" b="b"/>
              <a:pathLst>
                <a:path w="4688205" h="753110" extrusionOk="0">
                  <a:moveTo>
                    <a:pt x="0" y="75311"/>
                  </a:moveTo>
                  <a:lnTo>
                    <a:pt x="5909" y="45970"/>
                  </a:lnTo>
                  <a:lnTo>
                    <a:pt x="22034" y="22034"/>
                  </a:lnTo>
                  <a:lnTo>
                    <a:pt x="45970" y="5909"/>
                  </a:lnTo>
                  <a:lnTo>
                    <a:pt x="75311" y="0"/>
                  </a:lnTo>
                  <a:lnTo>
                    <a:pt x="4612512" y="0"/>
                  </a:lnTo>
                  <a:lnTo>
                    <a:pt x="4641853" y="5909"/>
                  </a:lnTo>
                  <a:lnTo>
                    <a:pt x="4665789" y="22034"/>
                  </a:lnTo>
                  <a:lnTo>
                    <a:pt x="4681914" y="45970"/>
                  </a:lnTo>
                  <a:lnTo>
                    <a:pt x="4687824" y="75311"/>
                  </a:lnTo>
                  <a:lnTo>
                    <a:pt x="4687824" y="677545"/>
                  </a:lnTo>
                  <a:lnTo>
                    <a:pt x="4681914" y="706885"/>
                  </a:lnTo>
                  <a:lnTo>
                    <a:pt x="4665789" y="730821"/>
                  </a:lnTo>
                  <a:lnTo>
                    <a:pt x="4641853" y="746946"/>
                  </a:lnTo>
                  <a:lnTo>
                    <a:pt x="4612512" y="752856"/>
                  </a:lnTo>
                  <a:lnTo>
                    <a:pt x="75311" y="752856"/>
                  </a:lnTo>
                  <a:lnTo>
                    <a:pt x="45970" y="746946"/>
                  </a:lnTo>
                  <a:lnTo>
                    <a:pt x="22034" y="730821"/>
                  </a:lnTo>
                  <a:lnTo>
                    <a:pt x="5909" y="706885"/>
                  </a:lnTo>
                  <a:lnTo>
                    <a:pt x="0" y="677545"/>
                  </a:lnTo>
                  <a:lnTo>
                    <a:pt x="0" y="75311"/>
                  </a:lnTo>
                  <a:close/>
                </a:path>
              </a:pathLst>
            </a:custGeom>
            <a:noFill/>
            <a:ln w="9525" cap="flat" cmpd="sng">
              <a:solidFill>
                <a:srgbClr val="4F81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8" name="Google Shape;198;p26"/>
          <p:cNvSpPr txBox="1"/>
          <p:nvPr/>
        </p:nvSpPr>
        <p:spPr>
          <a:xfrm>
            <a:off x="4751036" y="636896"/>
            <a:ext cx="3594178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H. pylori infection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26"/>
          <p:cNvGrpSpPr/>
          <p:nvPr/>
        </p:nvGrpSpPr>
        <p:grpSpPr>
          <a:xfrm>
            <a:off x="3770342" y="1447525"/>
            <a:ext cx="4864989" cy="902475"/>
            <a:chOff x="2830067" y="1237475"/>
            <a:chExt cx="4864989" cy="902475"/>
          </a:xfrm>
        </p:grpSpPr>
        <p:pic>
          <p:nvPicPr>
            <p:cNvPr id="200" name="Google Shape;200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30067" y="1237475"/>
              <a:ext cx="4775454" cy="838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6"/>
            <p:cNvSpPr/>
            <p:nvPr/>
          </p:nvSpPr>
          <p:spPr>
            <a:xfrm>
              <a:off x="3006851" y="1386840"/>
              <a:ext cx="4688205" cy="753110"/>
            </a:xfrm>
            <a:custGeom>
              <a:avLst/>
              <a:gdLst/>
              <a:ahLst/>
              <a:cxnLst/>
              <a:rect l="l" t="t" r="r" b="b"/>
              <a:pathLst>
                <a:path w="4688205" h="753110" extrusionOk="0">
                  <a:moveTo>
                    <a:pt x="4612513" y="0"/>
                  </a:moveTo>
                  <a:lnTo>
                    <a:pt x="75311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1"/>
                  </a:lnTo>
                  <a:lnTo>
                    <a:pt x="0" y="677545"/>
                  </a:lnTo>
                  <a:lnTo>
                    <a:pt x="5909" y="706885"/>
                  </a:lnTo>
                  <a:lnTo>
                    <a:pt x="22034" y="730821"/>
                  </a:lnTo>
                  <a:lnTo>
                    <a:pt x="45970" y="746946"/>
                  </a:lnTo>
                  <a:lnTo>
                    <a:pt x="75311" y="752856"/>
                  </a:lnTo>
                  <a:lnTo>
                    <a:pt x="4612513" y="752856"/>
                  </a:lnTo>
                  <a:lnTo>
                    <a:pt x="4641853" y="746946"/>
                  </a:lnTo>
                  <a:lnTo>
                    <a:pt x="4665789" y="730821"/>
                  </a:lnTo>
                  <a:lnTo>
                    <a:pt x="4681914" y="706885"/>
                  </a:lnTo>
                  <a:lnTo>
                    <a:pt x="4687824" y="677545"/>
                  </a:lnTo>
                  <a:lnTo>
                    <a:pt x="4687824" y="75311"/>
                  </a:lnTo>
                  <a:lnTo>
                    <a:pt x="4681914" y="45970"/>
                  </a:lnTo>
                  <a:lnTo>
                    <a:pt x="4665789" y="22034"/>
                  </a:lnTo>
                  <a:lnTo>
                    <a:pt x="4641853" y="5909"/>
                  </a:lnTo>
                  <a:lnTo>
                    <a:pt x="4612513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3006851" y="1386840"/>
              <a:ext cx="4688205" cy="753110"/>
            </a:xfrm>
            <a:custGeom>
              <a:avLst/>
              <a:gdLst/>
              <a:ahLst/>
              <a:cxnLst/>
              <a:rect l="l" t="t" r="r" b="b"/>
              <a:pathLst>
                <a:path w="4688205" h="753110" extrusionOk="0">
                  <a:moveTo>
                    <a:pt x="0" y="75311"/>
                  </a:moveTo>
                  <a:lnTo>
                    <a:pt x="5909" y="45970"/>
                  </a:lnTo>
                  <a:lnTo>
                    <a:pt x="22034" y="22034"/>
                  </a:lnTo>
                  <a:lnTo>
                    <a:pt x="45970" y="5909"/>
                  </a:lnTo>
                  <a:lnTo>
                    <a:pt x="75311" y="0"/>
                  </a:lnTo>
                  <a:lnTo>
                    <a:pt x="4612513" y="0"/>
                  </a:lnTo>
                  <a:lnTo>
                    <a:pt x="4641853" y="5909"/>
                  </a:lnTo>
                  <a:lnTo>
                    <a:pt x="4665789" y="22034"/>
                  </a:lnTo>
                  <a:lnTo>
                    <a:pt x="4681914" y="45970"/>
                  </a:lnTo>
                  <a:lnTo>
                    <a:pt x="4687824" y="75311"/>
                  </a:lnTo>
                  <a:lnTo>
                    <a:pt x="4687824" y="677545"/>
                  </a:lnTo>
                  <a:lnTo>
                    <a:pt x="4681914" y="706885"/>
                  </a:lnTo>
                  <a:lnTo>
                    <a:pt x="4665789" y="730821"/>
                  </a:lnTo>
                  <a:lnTo>
                    <a:pt x="4641853" y="746946"/>
                  </a:lnTo>
                  <a:lnTo>
                    <a:pt x="4612513" y="752856"/>
                  </a:lnTo>
                  <a:lnTo>
                    <a:pt x="75311" y="752856"/>
                  </a:lnTo>
                  <a:lnTo>
                    <a:pt x="45970" y="746946"/>
                  </a:lnTo>
                  <a:lnTo>
                    <a:pt x="22034" y="730821"/>
                  </a:lnTo>
                  <a:lnTo>
                    <a:pt x="5909" y="706885"/>
                  </a:lnTo>
                  <a:lnTo>
                    <a:pt x="0" y="677545"/>
                  </a:lnTo>
                  <a:lnTo>
                    <a:pt x="0" y="75311"/>
                  </a:lnTo>
                  <a:close/>
                </a:path>
              </a:pathLst>
            </a:custGeom>
            <a:noFill/>
            <a:ln w="9525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3" name="Google Shape;203;p26"/>
          <p:cNvSpPr txBox="1"/>
          <p:nvPr/>
        </p:nvSpPr>
        <p:spPr>
          <a:xfrm>
            <a:off x="4723604" y="1668009"/>
            <a:ext cx="3756662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Superficial gastritis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26"/>
          <p:cNvGrpSpPr/>
          <p:nvPr/>
        </p:nvGrpSpPr>
        <p:grpSpPr>
          <a:xfrm>
            <a:off x="3688047" y="2611873"/>
            <a:ext cx="4899660" cy="901191"/>
            <a:chOff x="2747772" y="2401823"/>
            <a:chExt cx="4899660" cy="901191"/>
          </a:xfrm>
        </p:grpSpPr>
        <p:pic>
          <p:nvPicPr>
            <p:cNvPr id="205" name="Google Shape;205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47772" y="2401823"/>
              <a:ext cx="4810507" cy="837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6"/>
            <p:cNvSpPr/>
            <p:nvPr/>
          </p:nvSpPr>
          <p:spPr>
            <a:xfrm>
              <a:off x="2923032" y="2551175"/>
              <a:ext cx="4724400" cy="751839"/>
            </a:xfrm>
            <a:custGeom>
              <a:avLst/>
              <a:gdLst/>
              <a:ahLst/>
              <a:cxnLst/>
              <a:rect l="l" t="t" r="r" b="b"/>
              <a:pathLst>
                <a:path w="4724400" h="751839" extrusionOk="0">
                  <a:moveTo>
                    <a:pt x="4724400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4724400" y="751332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7" name="Google Shape;207;p26"/>
          <p:cNvSpPr txBox="1"/>
          <p:nvPr/>
        </p:nvSpPr>
        <p:spPr>
          <a:xfrm>
            <a:off x="3863307" y="2761226"/>
            <a:ext cx="4724400" cy="576600"/>
          </a:xfrm>
          <a:prstGeom prst="rect">
            <a:avLst/>
          </a:prstGeom>
          <a:solidFill>
            <a:srgbClr val="FFFFFF">
              <a:alpha val="89800"/>
            </a:srgbClr>
          </a:solidFill>
          <a:ln w="9525" cap="flat" cmpd="sng">
            <a:solidFill>
              <a:srgbClr val="9BBA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3175" rIns="0" bIns="0" anchor="t" anchorCtr="0">
            <a:spAutoFit/>
          </a:bodyPr>
          <a:lstStyle/>
          <a:p>
            <a:pPr marL="76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Atrophic gastritis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26"/>
          <p:cNvGrpSpPr/>
          <p:nvPr/>
        </p:nvGrpSpPr>
        <p:grpSpPr>
          <a:xfrm>
            <a:off x="3651470" y="3709153"/>
            <a:ext cx="4973319" cy="901191"/>
            <a:chOff x="2711195" y="3499103"/>
            <a:chExt cx="4973319" cy="901191"/>
          </a:xfrm>
        </p:grpSpPr>
        <p:pic>
          <p:nvPicPr>
            <p:cNvPr id="209" name="Google Shape;209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11195" y="3499103"/>
              <a:ext cx="4883657" cy="837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26"/>
            <p:cNvSpPr/>
            <p:nvPr/>
          </p:nvSpPr>
          <p:spPr>
            <a:xfrm>
              <a:off x="2886455" y="3648455"/>
              <a:ext cx="4798059" cy="751839"/>
            </a:xfrm>
            <a:custGeom>
              <a:avLst/>
              <a:gdLst/>
              <a:ahLst/>
              <a:cxnLst/>
              <a:rect l="l" t="t" r="r" b="b"/>
              <a:pathLst>
                <a:path w="4798059" h="751839" extrusionOk="0">
                  <a:moveTo>
                    <a:pt x="4722368" y="0"/>
                  </a:moveTo>
                  <a:lnTo>
                    <a:pt x="75183" y="0"/>
                  </a:lnTo>
                  <a:lnTo>
                    <a:pt x="45916" y="5907"/>
                  </a:lnTo>
                  <a:lnTo>
                    <a:pt x="22018" y="22018"/>
                  </a:lnTo>
                  <a:lnTo>
                    <a:pt x="5907" y="45916"/>
                  </a:lnTo>
                  <a:lnTo>
                    <a:pt x="0" y="75184"/>
                  </a:lnTo>
                  <a:lnTo>
                    <a:pt x="0" y="676148"/>
                  </a:lnTo>
                  <a:lnTo>
                    <a:pt x="5907" y="705415"/>
                  </a:lnTo>
                  <a:lnTo>
                    <a:pt x="22018" y="729313"/>
                  </a:lnTo>
                  <a:lnTo>
                    <a:pt x="45916" y="745424"/>
                  </a:lnTo>
                  <a:lnTo>
                    <a:pt x="75183" y="751332"/>
                  </a:lnTo>
                  <a:lnTo>
                    <a:pt x="4722368" y="751332"/>
                  </a:lnTo>
                  <a:lnTo>
                    <a:pt x="4751635" y="745424"/>
                  </a:lnTo>
                  <a:lnTo>
                    <a:pt x="4775533" y="729313"/>
                  </a:lnTo>
                  <a:lnTo>
                    <a:pt x="4791644" y="705415"/>
                  </a:lnTo>
                  <a:lnTo>
                    <a:pt x="4797552" y="676148"/>
                  </a:lnTo>
                  <a:lnTo>
                    <a:pt x="4797552" y="75184"/>
                  </a:lnTo>
                  <a:lnTo>
                    <a:pt x="4791644" y="45916"/>
                  </a:lnTo>
                  <a:lnTo>
                    <a:pt x="4775533" y="22018"/>
                  </a:lnTo>
                  <a:lnTo>
                    <a:pt x="4751635" y="5907"/>
                  </a:lnTo>
                  <a:lnTo>
                    <a:pt x="4722368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886455" y="3648455"/>
              <a:ext cx="4798059" cy="751839"/>
            </a:xfrm>
            <a:custGeom>
              <a:avLst/>
              <a:gdLst/>
              <a:ahLst/>
              <a:cxnLst/>
              <a:rect l="l" t="t" r="r" b="b"/>
              <a:pathLst>
                <a:path w="4798059" h="751839" extrusionOk="0">
                  <a:moveTo>
                    <a:pt x="0" y="75184"/>
                  </a:moveTo>
                  <a:lnTo>
                    <a:pt x="5907" y="45916"/>
                  </a:lnTo>
                  <a:lnTo>
                    <a:pt x="22018" y="22018"/>
                  </a:lnTo>
                  <a:lnTo>
                    <a:pt x="45916" y="5907"/>
                  </a:lnTo>
                  <a:lnTo>
                    <a:pt x="75183" y="0"/>
                  </a:lnTo>
                  <a:lnTo>
                    <a:pt x="4722368" y="0"/>
                  </a:lnTo>
                  <a:lnTo>
                    <a:pt x="4751635" y="5907"/>
                  </a:lnTo>
                  <a:lnTo>
                    <a:pt x="4775533" y="22018"/>
                  </a:lnTo>
                  <a:lnTo>
                    <a:pt x="4791644" y="45916"/>
                  </a:lnTo>
                  <a:lnTo>
                    <a:pt x="4797552" y="75184"/>
                  </a:lnTo>
                  <a:lnTo>
                    <a:pt x="4797552" y="676148"/>
                  </a:lnTo>
                  <a:lnTo>
                    <a:pt x="4791644" y="705415"/>
                  </a:lnTo>
                  <a:lnTo>
                    <a:pt x="4775533" y="729313"/>
                  </a:lnTo>
                  <a:lnTo>
                    <a:pt x="4751635" y="745424"/>
                  </a:lnTo>
                  <a:lnTo>
                    <a:pt x="4722368" y="751332"/>
                  </a:lnTo>
                  <a:lnTo>
                    <a:pt x="75183" y="751332"/>
                  </a:lnTo>
                  <a:lnTo>
                    <a:pt x="45916" y="745424"/>
                  </a:lnTo>
                  <a:lnTo>
                    <a:pt x="22018" y="729313"/>
                  </a:lnTo>
                  <a:lnTo>
                    <a:pt x="5907" y="705415"/>
                  </a:lnTo>
                  <a:lnTo>
                    <a:pt x="0" y="676148"/>
                  </a:lnTo>
                  <a:lnTo>
                    <a:pt x="0" y="75184"/>
                  </a:lnTo>
                  <a:close/>
                </a:path>
              </a:pathLst>
            </a:custGeom>
            <a:noFill/>
            <a:ln w="9525" cap="flat" cmpd="sng">
              <a:solidFill>
                <a:srgbClr val="806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26"/>
          <p:cNvGrpSpPr/>
          <p:nvPr/>
        </p:nvGrpSpPr>
        <p:grpSpPr>
          <a:xfrm>
            <a:off x="3596607" y="4804909"/>
            <a:ext cx="5082793" cy="902462"/>
            <a:chOff x="2656332" y="4594859"/>
            <a:chExt cx="5082793" cy="902462"/>
          </a:xfrm>
        </p:grpSpPr>
        <p:pic>
          <p:nvPicPr>
            <p:cNvPr id="213" name="Google Shape;21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56332" y="4594859"/>
              <a:ext cx="4991862" cy="8389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26"/>
            <p:cNvSpPr/>
            <p:nvPr/>
          </p:nvSpPr>
          <p:spPr>
            <a:xfrm>
              <a:off x="2833116" y="4744211"/>
              <a:ext cx="4906009" cy="753110"/>
            </a:xfrm>
            <a:custGeom>
              <a:avLst/>
              <a:gdLst/>
              <a:ahLst/>
              <a:cxnLst/>
              <a:rect l="l" t="t" r="r" b="b"/>
              <a:pathLst>
                <a:path w="4906009" h="753110" extrusionOk="0">
                  <a:moveTo>
                    <a:pt x="4830444" y="0"/>
                  </a:moveTo>
                  <a:lnTo>
                    <a:pt x="75310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1"/>
                  </a:lnTo>
                  <a:lnTo>
                    <a:pt x="0" y="677544"/>
                  </a:lnTo>
                  <a:lnTo>
                    <a:pt x="5909" y="706885"/>
                  </a:lnTo>
                  <a:lnTo>
                    <a:pt x="22034" y="730821"/>
                  </a:lnTo>
                  <a:lnTo>
                    <a:pt x="45970" y="746946"/>
                  </a:lnTo>
                  <a:lnTo>
                    <a:pt x="75310" y="752856"/>
                  </a:lnTo>
                  <a:lnTo>
                    <a:pt x="4830444" y="752856"/>
                  </a:lnTo>
                  <a:lnTo>
                    <a:pt x="4859785" y="746946"/>
                  </a:lnTo>
                  <a:lnTo>
                    <a:pt x="4883721" y="730821"/>
                  </a:lnTo>
                  <a:lnTo>
                    <a:pt x="4899846" y="706885"/>
                  </a:lnTo>
                  <a:lnTo>
                    <a:pt x="4905756" y="677544"/>
                  </a:lnTo>
                  <a:lnTo>
                    <a:pt x="4905756" y="75311"/>
                  </a:lnTo>
                  <a:lnTo>
                    <a:pt x="4899846" y="45970"/>
                  </a:lnTo>
                  <a:lnTo>
                    <a:pt x="4883721" y="22034"/>
                  </a:lnTo>
                  <a:lnTo>
                    <a:pt x="4859785" y="5909"/>
                  </a:lnTo>
                  <a:lnTo>
                    <a:pt x="4830444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833116" y="4744211"/>
              <a:ext cx="4906009" cy="753110"/>
            </a:xfrm>
            <a:custGeom>
              <a:avLst/>
              <a:gdLst/>
              <a:ahLst/>
              <a:cxnLst/>
              <a:rect l="l" t="t" r="r" b="b"/>
              <a:pathLst>
                <a:path w="4906009" h="753110" extrusionOk="0">
                  <a:moveTo>
                    <a:pt x="0" y="75311"/>
                  </a:moveTo>
                  <a:lnTo>
                    <a:pt x="5909" y="45970"/>
                  </a:lnTo>
                  <a:lnTo>
                    <a:pt x="22034" y="22034"/>
                  </a:lnTo>
                  <a:lnTo>
                    <a:pt x="45970" y="5909"/>
                  </a:lnTo>
                  <a:lnTo>
                    <a:pt x="75310" y="0"/>
                  </a:lnTo>
                  <a:lnTo>
                    <a:pt x="4830444" y="0"/>
                  </a:lnTo>
                  <a:lnTo>
                    <a:pt x="4859785" y="5909"/>
                  </a:lnTo>
                  <a:lnTo>
                    <a:pt x="4883721" y="22034"/>
                  </a:lnTo>
                  <a:lnTo>
                    <a:pt x="4899846" y="45970"/>
                  </a:lnTo>
                  <a:lnTo>
                    <a:pt x="4905756" y="75311"/>
                  </a:lnTo>
                  <a:lnTo>
                    <a:pt x="4905756" y="677544"/>
                  </a:lnTo>
                  <a:lnTo>
                    <a:pt x="4899846" y="706885"/>
                  </a:lnTo>
                  <a:lnTo>
                    <a:pt x="4883721" y="730821"/>
                  </a:lnTo>
                  <a:lnTo>
                    <a:pt x="4859785" y="746946"/>
                  </a:lnTo>
                  <a:lnTo>
                    <a:pt x="4830444" y="752856"/>
                  </a:lnTo>
                  <a:lnTo>
                    <a:pt x="75310" y="752856"/>
                  </a:lnTo>
                  <a:lnTo>
                    <a:pt x="45970" y="746946"/>
                  </a:lnTo>
                  <a:lnTo>
                    <a:pt x="22034" y="730821"/>
                  </a:lnTo>
                  <a:lnTo>
                    <a:pt x="5909" y="706885"/>
                  </a:lnTo>
                  <a:lnTo>
                    <a:pt x="0" y="677544"/>
                  </a:lnTo>
                  <a:lnTo>
                    <a:pt x="0" y="75311"/>
                  </a:lnTo>
                  <a:close/>
                </a:path>
              </a:pathLst>
            </a:custGeom>
            <a:noFill/>
            <a:ln w="9525" cap="flat" cmpd="sng">
              <a:solidFill>
                <a:srgbClr val="806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6" name="Google Shape;216;p26"/>
          <p:cNvGrpSpPr/>
          <p:nvPr/>
        </p:nvGrpSpPr>
        <p:grpSpPr>
          <a:xfrm>
            <a:off x="3770342" y="5709092"/>
            <a:ext cx="5050790" cy="902462"/>
            <a:chOff x="2688335" y="5593079"/>
            <a:chExt cx="5050790" cy="902462"/>
          </a:xfrm>
        </p:grpSpPr>
        <p:pic>
          <p:nvPicPr>
            <p:cNvPr id="217" name="Google Shape;217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688335" y="5593079"/>
              <a:ext cx="4959857" cy="837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26"/>
            <p:cNvSpPr/>
            <p:nvPr/>
          </p:nvSpPr>
          <p:spPr>
            <a:xfrm>
              <a:off x="2863595" y="5742431"/>
              <a:ext cx="4875530" cy="753110"/>
            </a:xfrm>
            <a:custGeom>
              <a:avLst/>
              <a:gdLst/>
              <a:ahLst/>
              <a:cxnLst/>
              <a:rect l="l" t="t" r="r" b="b"/>
              <a:pathLst>
                <a:path w="4875530" h="753110" extrusionOk="0">
                  <a:moveTo>
                    <a:pt x="4799964" y="0"/>
                  </a:moveTo>
                  <a:lnTo>
                    <a:pt x="75311" y="0"/>
                  </a:lnTo>
                  <a:lnTo>
                    <a:pt x="45970" y="5916"/>
                  </a:lnTo>
                  <a:lnTo>
                    <a:pt x="22034" y="22050"/>
                  </a:lnTo>
                  <a:lnTo>
                    <a:pt x="5909" y="45980"/>
                  </a:lnTo>
                  <a:lnTo>
                    <a:pt x="0" y="75285"/>
                  </a:lnTo>
                  <a:lnTo>
                    <a:pt x="0" y="677570"/>
                  </a:lnTo>
                  <a:lnTo>
                    <a:pt x="5909" y="706875"/>
                  </a:lnTo>
                  <a:lnTo>
                    <a:pt x="22034" y="730805"/>
                  </a:lnTo>
                  <a:lnTo>
                    <a:pt x="45970" y="746939"/>
                  </a:lnTo>
                  <a:lnTo>
                    <a:pt x="75311" y="752856"/>
                  </a:lnTo>
                  <a:lnTo>
                    <a:pt x="4799964" y="752856"/>
                  </a:lnTo>
                  <a:lnTo>
                    <a:pt x="4829305" y="746939"/>
                  </a:lnTo>
                  <a:lnTo>
                    <a:pt x="4853241" y="730805"/>
                  </a:lnTo>
                  <a:lnTo>
                    <a:pt x="4869366" y="706875"/>
                  </a:lnTo>
                  <a:lnTo>
                    <a:pt x="4875276" y="677570"/>
                  </a:lnTo>
                  <a:lnTo>
                    <a:pt x="4875276" y="75285"/>
                  </a:lnTo>
                  <a:lnTo>
                    <a:pt x="4869366" y="45980"/>
                  </a:lnTo>
                  <a:lnTo>
                    <a:pt x="4853241" y="22050"/>
                  </a:lnTo>
                  <a:lnTo>
                    <a:pt x="4829305" y="5916"/>
                  </a:lnTo>
                  <a:lnTo>
                    <a:pt x="4799964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863595" y="5742431"/>
              <a:ext cx="4875530" cy="753110"/>
            </a:xfrm>
            <a:custGeom>
              <a:avLst/>
              <a:gdLst/>
              <a:ahLst/>
              <a:cxnLst/>
              <a:rect l="l" t="t" r="r" b="b"/>
              <a:pathLst>
                <a:path w="4875530" h="753110" extrusionOk="0">
                  <a:moveTo>
                    <a:pt x="0" y="75285"/>
                  </a:moveTo>
                  <a:lnTo>
                    <a:pt x="5909" y="45980"/>
                  </a:lnTo>
                  <a:lnTo>
                    <a:pt x="22034" y="22050"/>
                  </a:lnTo>
                  <a:lnTo>
                    <a:pt x="45970" y="5916"/>
                  </a:lnTo>
                  <a:lnTo>
                    <a:pt x="75311" y="0"/>
                  </a:lnTo>
                  <a:lnTo>
                    <a:pt x="4799964" y="0"/>
                  </a:lnTo>
                  <a:lnTo>
                    <a:pt x="4829305" y="5916"/>
                  </a:lnTo>
                  <a:lnTo>
                    <a:pt x="4853241" y="22050"/>
                  </a:lnTo>
                  <a:lnTo>
                    <a:pt x="4869366" y="45980"/>
                  </a:lnTo>
                  <a:lnTo>
                    <a:pt x="4875276" y="75285"/>
                  </a:lnTo>
                  <a:lnTo>
                    <a:pt x="4875276" y="677570"/>
                  </a:lnTo>
                  <a:lnTo>
                    <a:pt x="4869366" y="706875"/>
                  </a:lnTo>
                  <a:lnTo>
                    <a:pt x="4853241" y="730805"/>
                  </a:lnTo>
                  <a:lnTo>
                    <a:pt x="4829305" y="746939"/>
                  </a:lnTo>
                  <a:lnTo>
                    <a:pt x="4799964" y="752856"/>
                  </a:lnTo>
                  <a:lnTo>
                    <a:pt x="75311" y="752856"/>
                  </a:lnTo>
                  <a:lnTo>
                    <a:pt x="45970" y="746939"/>
                  </a:lnTo>
                  <a:lnTo>
                    <a:pt x="22034" y="730805"/>
                  </a:lnTo>
                  <a:lnTo>
                    <a:pt x="5909" y="706875"/>
                  </a:lnTo>
                  <a:lnTo>
                    <a:pt x="0" y="677570"/>
                  </a:lnTo>
                  <a:lnTo>
                    <a:pt x="0" y="75285"/>
                  </a:lnTo>
                  <a:close/>
                </a:path>
              </a:pathLst>
            </a:custGeom>
            <a:noFill/>
            <a:ln w="9525" cap="flat" cmpd="sng">
              <a:solidFill>
                <a:srgbClr val="806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0" name="Google Shape;220;p26"/>
          <p:cNvSpPr txBox="1"/>
          <p:nvPr/>
        </p:nvSpPr>
        <p:spPr>
          <a:xfrm>
            <a:off x="4501600" y="3928425"/>
            <a:ext cx="4044196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Intestinal metaplasia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1247615" y="1244591"/>
            <a:ext cx="14706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Progression of gastritis to carcinoma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92875" y="618481"/>
            <a:ext cx="779538" cy="527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3788697" y="4481303"/>
            <a:ext cx="4724400" cy="576600"/>
          </a:xfrm>
          <a:prstGeom prst="rect">
            <a:avLst/>
          </a:prstGeom>
          <a:solidFill>
            <a:srgbClr val="FFFFFF">
              <a:alpha val="8980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3175" rIns="0" bIns="0" anchor="t" anchorCtr="0">
            <a:spAutoFit/>
          </a:bodyPr>
          <a:lstStyle/>
          <a:p>
            <a:pPr marL="955039" marR="946785" lvl="0" indent="0" algn="ctr" rtl="0">
              <a:lnSpc>
                <a:spcPct val="2045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Dysplasia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3863307" y="6023201"/>
            <a:ext cx="4724400" cy="576600"/>
          </a:xfrm>
          <a:prstGeom prst="rect">
            <a:avLst/>
          </a:prstGeom>
          <a:solidFill>
            <a:srgbClr val="FFFFFF">
              <a:alpha val="8980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3175" rIns="0" bIns="0" anchor="t" anchorCtr="0">
            <a:spAutoFit/>
          </a:bodyPr>
          <a:lstStyle/>
          <a:p>
            <a:pPr marL="955039" marR="946785" lvl="0" indent="0" algn="ctr" rtl="0">
              <a:lnSpc>
                <a:spcPct val="204500"/>
              </a:lnSpc>
              <a:spcBef>
                <a:spcPts val="7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endParaRPr lang="en-US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EBV</a:t>
            </a:r>
            <a:r>
              <a:rPr lang="en-US"/>
              <a:t>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About 10% of gastric adenocarcinomas are associated with Epstein-Barr virus (EBV) infection.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EBV-positive tumors tend to occur in the proximal stomach.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Most commonly, these tumors have a diffuse morphology with a marked lymphocytic infiltrate.</a:t>
            </a:r>
            <a:endParaRPr/>
          </a:p>
        </p:txBody>
      </p:sp>
      <p:sp>
        <p:nvSpPr>
          <p:cNvPr id="232" name="Google Shape;232;p27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Classification on basis of location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508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Gastric adenocarcinomas are classified according to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dirty="0"/>
              <a:t>Location in the Stomach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dirty="0"/>
              <a:t>Gross Morphology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dirty="0"/>
              <a:t>Histologic Morphology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gastric cancer may arise in the: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Antrum (50%)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Gastric body (30%)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Fundus or cardia (20%)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48" name="Google Shape;248;p29"/>
          <p:cNvSpPr txBox="1"/>
          <p:nvPr/>
        </p:nvSpPr>
        <p:spPr>
          <a:xfrm>
            <a:off x="9445450" y="365125"/>
            <a:ext cx="23430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394" y="1444622"/>
            <a:ext cx="4067555" cy="453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Classification</a:t>
            </a:r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The gross macroscopic types of gastric cancers are: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Polypoid or proliferative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Ulcerating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Ulcerating/infiltrating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Diffuse infiltrating (linitis plastica)</a:t>
            </a:r>
            <a:endParaRPr/>
          </a:p>
        </p:txBody>
      </p:sp>
      <p:sp>
        <p:nvSpPr>
          <p:cNvPr id="257" name="Google Shape;257;p30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476250" y="-9908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Morphology</a:t>
            </a:r>
            <a:endParaRPr dirty="0"/>
          </a:p>
        </p:txBody>
      </p:sp>
      <p:sp>
        <p:nvSpPr>
          <p:cNvPr id="272" name="Google Shape;272;p32"/>
          <p:cNvSpPr txBox="1">
            <a:spLocks noGrp="1"/>
          </p:cNvSpPr>
          <p:nvPr>
            <p:ph type="body" idx="1"/>
          </p:nvPr>
        </p:nvSpPr>
        <p:spPr>
          <a:xfrm>
            <a:off x="800100" y="856398"/>
            <a:ext cx="11099200" cy="31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508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</a:t>
            </a:r>
            <a:r>
              <a:rPr lang="en-US" b="1" dirty="0"/>
              <a:t>Lauren classification based upon morphology</a:t>
            </a:r>
            <a:endParaRPr lang="en-US" dirty="0"/>
          </a:p>
          <a:p>
            <a:pPr lvl="0" indent="-393700">
              <a:lnSpc>
                <a:spcPct val="100000"/>
              </a:lnSpc>
              <a:spcBef>
                <a:spcPts val="770"/>
              </a:spcBef>
              <a:buSzPts val="2600"/>
            </a:pPr>
            <a:r>
              <a:rPr lang="en-US" dirty="0"/>
              <a:t>Intestinal &amp;  Diffuse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Intestinal</a:t>
            </a:r>
            <a:r>
              <a:rPr lang="en-US" dirty="0"/>
              <a:t>: Bulky tumors, grow in the form of an exophytic mass or an ulcerated tumor.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Diffuse</a:t>
            </a:r>
            <a:r>
              <a:rPr lang="en-US" dirty="0"/>
              <a:t>: Infiltrative growth pattern. </a:t>
            </a:r>
            <a:r>
              <a:rPr lang="en-US" dirty="0" err="1"/>
              <a:t>Rugal</a:t>
            </a:r>
            <a:r>
              <a:rPr lang="en-US" dirty="0"/>
              <a:t> flattening and a rigid, thickened wall that imparts a "leather bottle" appearance, termed </a:t>
            </a:r>
            <a:r>
              <a:rPr lang="en-US" b="1" dirty="0" err="1"/>
              <a:t>linitis</a:t>
            </a:r>
            <a:r>
              <a:rPr lang="en-US" b="1" dirty="0"/>
              <a:t> </a:t>
            </a:r>
            <a:r>
              <a:rPr lang="en-US" b="1" dirty="0" err="1"/>
              <a:t>plastica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73" name="Google Shape;273;p32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3826002"/>
            <a:ext cx="4978619" cy="286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200" y="3826002"/>
            <a:ext cx="3231550" cy="28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7750" y="3826002"/>
            <a:ext cx="3231550" cy="281045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Morphology</a:t>
            </a:r>
            <a:endParaRPr dirty="0"/>
          </a:p>
        </p:txBody>
      </p:sp>
      <p:sp>
        <p:nvSpPr>
          <p:cNvPr id="283" name="Google Shape;283;p33"/>
          <p:cNvSpPr txBox="1">
            <a:spLocks noGrp="1"/>
          </p:cNvSpPr>
          <p:nvPr>
            <p:ph type="body" idx="1"/>
          </p:nvPr>
        </p:nvSpPr>
        <p:spPr>
          <a:xfrm>
            <a:off x="839787" y="1658007"/>
            <a:ext cx="4467937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Intestinal</a:t>
            </a:r>
            <a:r>
              <a:rPr lang="en-US" sz="2400" dirty="0"/>
              <a:t>: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Composed of glandular structures.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The cells contain mucin vacuoles.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Abundant mucin may be present in gland </a:t>
            </a:r>
            <a:r>
              <a:rPr lang="en-US" sz="2400" dirty="0" err="1"/>
              <a:t>lumina</a:t>
            </a:r>
            <a:r>
              <a:rPr lang="en-US" sz="2400" dirty="0"/>
              <a:t>.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2400" dirty="0"/>
              <a:t>3 degrees of differentiation:</a:t>
            </a:r>
            <a:r>
              <a:rPr lang="en-US" sz="2400" b="1" dirty="0"/>
              <a:t> well, moderately, and poorly differentiated.</a:t>
            </a:r>
            <a:endParaRPr sz="2400" b="1" dirty="0"/>
          </a:p>
        </p:txBody>
      </p:sp>
      <p:sp>
        <p:nvSpPr>
          <p:cNvPr id="285" name="Google Shape;285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4" name="Google Shape;284;p33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86;p33">
            <a:extLst>
              <a:ext uri="{FF2B5EF4-FFF2-40B4-BE49-F238E27FC236}">
                <a16:creationId xmlns:a16="http://schemas.microsoft.com/office/drawing/2014/main" id="{D72B6076-990A-43F6-94D9-65A635751C1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391" b="3391"/>
          <a:stretch/>
        </p:blipFill>
        <p:spPr>
          <a:xfrm>
            <a:off x="5391806" y="1145628"/>
            <a:ext cx="5963581" cy="47154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1"/>
          </p:nvPr>
        </p:nvSpPr>
        <p:spPr>
          <a:xfrm>
            <a:off x="189186" y="1657974"/>
            <a:ext cx="5791200" cy="474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Diffuse</a:t>
            </a:r>
            <a:r>
              <a:rPr lang="en-US" sz="2400" dirty="0"/>
              <a:t>:</a:t>
            </a:r>
            <a:endParaRPr sz="2400" dirty="0"/>
          </a:p>
          <a:p>
            <a:pPr marL="9144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2400" dirty="0"/>
              <a:t>Composed of dis-cohesive cells with large mucin vacuoles that expand the cytoplasm and push the nucleus to the periphery, creating a </a:t>
            </a:r>
            <a:r>
              <a:rPr lang="en-US" sz="2400" b="1" dirty="0"/>
              <a:t>signet-ring cell </a:t>
            </a:r>
            <a:r>
              <a:rPr lang="en-US" sz="2400" dirty="0"/>
              <a:t>morphology.</a:t>
            </a:r>
          </a:p>
          <a:p>
            <a:pPr marL="9144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2400" dirty="0"/>
              <a:t>These cells permeate the mucosa and stomach  wall individually or in small clusters</a:t>
            </a:r>
          </a:p>
        </p:txBody>
      </p:sp>
      <p:sp>
        <p:nvSpPr>
          <p:cNvPr id="294" name="Google Shape;29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93" name="Google Shape;293;p34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95;p34">
            <a:extLst>
              <a:ext uri="{FF2B5EF4-FFF2-40B4-BE49-F238E27FC236}">
                <a16:creationId xmlns:a16="http://schemas.microsoft.com/office/drawing/2014/main" id="{0D9C2DC5-5E33-4946-9BBB-42A0B40CF9B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02" b="7702"/>
          <a:stretch/>
        </p:blipFill>
        <p:spPr>
          <a:xfrm>
            <a:off x="5980386" y="1650124"/>
            <a:ext cx="5375002" cy="421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/>
        </p:nvSpPr>
        <p:spPr>
          <a:xfrm>
            <a:off x="714587" y="1509941"/>
            <a:ext cx="42207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354965" lvl="0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Adenocarcinoma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54965" lvl="0" indent="-3041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Lymphoma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54965" lvl="0" indent="-3041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Stromal( GIST)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54965" lvl="0" indent="-3041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Carcinoid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54965" lvl="0" indent="-3041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Metastasis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7276829" y="1509941"/>
            <a:ext cx="11592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90%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5%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2%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3495" lvl="0" indent="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&lt;1%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&lt;1%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714587" y="4436973"/>
            <a:ext cx="77733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354965" lvl="0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Adenosquamous/squamous &lt;1%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54965" lvl="0" indent="-304165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Miscellaneous	&lt;1%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5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Types Of Gastric Neoplasms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6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CORE SUBJECT PATHOLOGY</a:t>
            </a:r>
            <a:endParaRPr sz="2200">
              <a:latin typeface="Carlito"/>
              <a:ea typeface="Carlito"/>
              <a:cs typeface="Carlito"/>
              <a:sym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Gastric Neoplasms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GASTROINTESTINAL HEPATOBILIARY &amp; PARASITOLOGY II Module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aseline="30000" dirty="0"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Department of Pathology</a:t>
            </a: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/>
          <p:nvPr/>
        </p:nvSpPr>
        <p:spPr>
          <a:xfrm>
            <a:off x="714574" y="1604225"/>
            <a:ext cx="102888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5080" lvl="0" indent="-39370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Early Gastric Cancer: 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457200" marR="5080" lvl="0" indent="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which is confined to the submucosa regard- status.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830071" y="2590105"/>
            <a:ext cx="46077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9144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Defined as cancer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830075" y="3092175"/>
            <a:ext cx="5926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9144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Mucosa and less of lymph nodes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714570" y="3818000"/>
            <a:ext cx="9616800" cy="1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Advanced Gastric Cancer: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444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Tumor that has involved the propria of the stomach wall.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52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Progression Of Cancer</a:t>
            </a:r>
            <a:endParaRPr b="1"/>
          </a:p>
        </p:txBody>
      </p:sp>
      <p:sp>
        <p:nvSpPr>
          <p:cNvPr id="324" name="Google Shape;324;p37"/>
          <p:cNvSpPr txBox="1"/>
          <p:nvPr/>
        </p:nvSpPr>
        <p:spPr>
          <a:xfrm>
            <a:off x="9329450" y="170175"/>
            <a:ext cx="3019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 txBox="1"/>
          <p:nvPr/>
        </p:nvSpPr>
        <p:spPr>
          <a:xfrm>
            <a:off x="713412" y="1490135"/>
            <a:ext cx="107652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125" rIns="0" bIns="0" anchor="t" anchorCtr="0">
            <a:spAutoFit/>
          </a:bodyPr>
          <a:lstStyle/>
          <a:p>
            <a:pPr marL="457200" lvl="0" indent="-4191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Whatever the histologic variant, carcinomas eventually penetrate the wall, involve the serosa, spread to regional and more distant lymph nodes, and metastasize widely.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 earliest lymph node metastasis may sometimes involve a supraclavicular lymph node (Virchow's node).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Intraperitoneal spread in females to both ovaries gives rise to the so-called Krukenberg tumors.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8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52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Progression Of Cancer</a:t>
            </a:r>
            <a:endParaRPr b="1"/>
          </a:p>
        </p:txBody>
      </p:sp>
      <p:sp>
        <p:nvSpPr>
          <p:cNvPr id="331" name="Google Shape;331;p38"/>
          <p:cNvSpPr txBox="1"/>
          <p:nvPr/>
        </p:nvSpPr>
        <p:spPr>
          <a:xfrm>
            <a:off x="9329450" y="170175"/>
            <a:ext cx="3019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Google Shape;336;p39"/>
          <p:cNvGraphicFramePr/>
          <p:nvPr/>
        </p:nvGraphicFramePr>
        <p:xfrm>
          <a:off x="93133" y="1358900"/>
          <a:ext cx="5487250" cy="5052045"/>
        </p:xfrm>
        <a:graphic>
          <a:graphicData uri="http://schemas.openxmlformats.org/drawingml/2006/table">
            <a:tbl>
              <a:tblPr firstRow="1" bandRow="1">
                <a:noFill/>
                <a:tableStyleId>{A4A8E805-EB47-422E-A5D3-83F638D39761}</a:tableStyleId>
              </a:tblPr>
              <a:tblGrid>
                <a:gridCol w="71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150">
                <a:tc gridSpan="2"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/>
                        <a:t>PRIMARY TUMOR (T)</a:t>
                      </a:r>
                      <a:endParaRPr sz="2600" u="none" strike="noStrike" cap="none"/>
                    </a:p>
                  </a:txBody>
                  <a:tcPr marL="0" marR="0" marT="26675" marB="0">
                    <a:lnL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Tis</a:t>
                      </a:r>
                      <a:endParaRPr sz="2600" u="none" strike="noStrike" cap="none"/>
                    </a:p>
                  </a:txBody>
                  <a:tcPr marL="0" marR="0" marT="19675" marB="0">
                    <a:lnL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Intraepithelial tumour</a:t>
                      </a:r>
                      <a:endParaRPr sz="2600" u="none" strike="noStrike" cap="none"/>
                    </a:p>
                  </a:txBody>
                  <a:tcPr marL="0" marR="0" marT="19675" marB="0">
                    <a:lnR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T1</a:t>
                      </a:r>
                      <a:endParaRPr sz="2600" u="none" strike="noStrike" cap="none"/>
                    </a:p>
                  </a:txBody>
                  <a:tcPr marL="0" marR="0" marT="26025" marB="0">
                    <a:lnL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8585" marR="80454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Tumour invades LP or submucosa</a:t>
                      </a:r>
                      <a:endParaRPr sz="2600" u="none" strike="noStrike" cap="none"/>
                    </a:p>
                  </a:txBody>
                  <a:tcPr marL="0" marR="0" marT="26025" marB="0">
                    <a:lnR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675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T2</a:t>
                      </a:r>
                      <a:endParaRPr sz="2600" u="none" strike="noStrike" cap="none"/>
                    </a:p>
                  </a:txBody>
                  <a:tcPr marL="0" marR="0" marT="26675" marB="0">
                    <a:lnL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10096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Tumour invades muscularis propria or subserosa</a:t>
                      </a:r>
                      <a:endParaRPr sz="2600" u="none" strike="noStrike" cap="none"/>
                    </a:p>
                  </a:txBody>
                  <a:tcPr marL="0" marR="0" marT="26675" marB="0">
                    <a:lnR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5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T3</a:t>
                      </a:r>
                      <a:endParaRPr sz="2600" u="none" strike="noStrike" cap="none"/>
                    </a:p>
                  </a:txBody>
                  <a:tcPr marL="0" marR="0" marT="26675" marB="0">
                    <a:lnL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8585" marR="22542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Tumour penetrates serosa without invasion of adjacent structures</a:t>
                      </a:r>
                      <a:endParaRPr sz="2600" u="none" strike="noStrike" cap="none"/>
                    </a:p>
                  </a:txBody>
                  <a:tcPr marL="0" marR="0" marT="26675" marB="0">
                    <a:lnR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T4</a:t>
                      </a:r>
                      <a:endParaRPr sz="2600" u="none" strike="noStrike" cap="none"/>
                    </a:p>
                  </a:txBody>
                  <a:tcPr marL="0" marR="0" marT="26675" marB="0">
                    <a:lnL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3594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Tumour invades adjacent structures</a:t>
                      </a:r>
                      <a:endParaRPr sz="2600" u="none" strike="noStrike" cap="none"/>
                    </a:p>
                  </a:txBody>
                  <a:tcPr marL="0" marR="0" marT="26675" marB="0">
                    <a:lnR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795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7" name="Google Shape;3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0" y="1447800"/>
            <a:ext cx="6604001" cy="508711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9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Staging Of Gastric Cancer</a:t>
            </a:r>
            <a:endParaRPr b="1"/>
          </a:p>
        </p:txBody>
      </p:sp>
      <p:sp>
        <p:nvSpPr>
          <p:cNvPr id="339" name="Google Shape;339;p39"/>
          <p:cNvSpPr txBox="1"/>
          <p:nvPr/>
        </p:nvSpPr>
        <p:spPr>
          <a:xfrm>
            <a:off x="9329450" y="170175"/>
            <a:ext cx="3019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" name="Google Shape;344;p40"/>
          <p:cNvGraphicFramePr/>
          <p:nvPr/>
        </p:nvGraphicFramePr>
        <p:xfrm>
          <a:off x="1007533" y="1974850"/>
          <a:ext cx="10655300" cy="4528850"/>
        </p:xfrm>
        <a:graphic>
          <a:graphicData uri="http://schemas.openxmlformats.org/drawingml/2006/table">
            <a:tbl>
              <a:tblPr firstRow="1" bandRow="1">
                <a:noFill/>
                <a:tableStyleId>{A4A8E805-EB47-422E-A5D3-83F638D39761}</a:tableStyleId>
              </a:tblPr>
              <a:tblGrid>
                <a:gridCol w="143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100"/>
                        <a:buNone/>
                      </a:pPr>
                      <a:r>
                        <a:rPr lang="en-US" sz="2600" b="1"/>
                        <a:t>Regional Lymph Nodes (N)</a:t>
                      </a:r>
                      <a:endParaRPr sz="2600" b="1"/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N0</a:t>
                      </a:r>
                      <a:endParaRPr sz="2600" u="none" strike="noStrike" cap="none"/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No regional lymph node metastases</a:t>
                      </a:r>
                      <a:endParaRPr sz="2600" u="none" strike="noStrike" cap="none"/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2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N1</a:t>
                      </a:r>
                      <a:endParaRPr sz="2600" u="none" strike="noStrike" cap="none"/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Metastasis in 1 to 6 regional lymph nodes</a:t>
                      </a:r>
                      <a:endParaRPr sz="2600" u="none" strike="noStrike" cap="none"/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275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N2</a:t>
                      </a:r>
                      <a:endParaRPr sz="2600" u="none" strike="noStrike" cap="none"/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Metastasis in 7 to 15 regional lymph nodes</a:t>
                      </a:r>
                      <a:endParaRPr sz="2600" u="none" strike="noStrike" cap="none"/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57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N3</a:t>
                      </a:r>
                      <a:endParaRPr sz="2600" u="none" strike="noStrike" cap="none"/>
                    </a:p>
                  </a:txBody>
                  <a:tcPr marL="0" marR="0" marT="235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5786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Metastasis in more than 15 regional lymph nodes</a:t>
                      </a:r>
                      <a:endParaRPr sz="2600" u="none" strike="noStrike" cap="none"/>
                    </a:p>
                  </a:txBody>
                  <a:tcPr marL="0" marR="0" marT="235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5" name="Google Shape;345;p40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Staging Of Gastric Cancer</a:t>
            </a:r>
            <a:endParaRPr b="1"/>
          </a:p>
        </p:txBody>
      </p:sp>
      <p:sp>
        <p:nvSpPr>
          <p:cNvPr id="346" name="Google Shape;346;p40"/>
          <p:cNvSpPr txBox="1">
            <a:spLocks noGrp="1"/>
          </p:cNvSpPr>
          <p:nvPr>
            <p:ph type="title"/>
          </p:nvPr>
        </p:nvSpPr>
        <p:spPr>
          <a:xfrm>
            <a:off x="933928" y="123590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/>
              <a:t>TNM System</a:t>
            </a:r>
            <a:endParaRPr b="1"/>
          </a:p>
        </p:txBody>
      </p:sp>
      <p:sp>
        <p:nvSpPr>
          <p:cNvPr id="347" name="Google Shape;347;p40"/>
          <p:cNvSpPr txBox="1"/>
          <p:nvPr/>
        </p:nvSpPr>
        <p:spPr>
          <a:xfrm>
            <a:off x="9329450" y="170175"/>
            <a:ext cx="3019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" name="Google Shape;352;p41"/>
          <p:cNvGraphicFramePr/>
          <p:nvPr/>
        </p:nvGraphicFramePr>
        <p:xfrm>
          <a:off x="1767500" y="2533226"/>
          <a:ext cx="8832450" cy="3383900"/>
        </p:xfrm>
        <a:graphic>
          <a:graphicData uri="http://schemas.openxmlformats.org/drawingml/2006/table">
            <a:tbl>
              <a:tblPr firstRow="1" bandRow="1">
                <a:noFill/>
                <a:tableStyleId>{A4A8E805-EB47-422E-A5D3-83F638D39761}</a:tableStyleId>
              </a:tblPr>
              <a:tblGrid>
                <a:gridCol w="154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100"/>
                        <a:buNone/>
                      </a:pPr>
                      <a:r>
                        <a:rPr lang="en-US" sz="2600" b="1"/>
                        <a:t>Distant Metastasis (M)</a:t>
                      </a:r>
                      <a:endParaRPr sz="2600" b="1"/>
                    </a:p>
                  </a:txBody>
                  <a:tcPr marL="0" marR="0" marT="203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9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M0</a:t>
                      </a:r>
                      <a:endParaRPr sz="2600" u="none" strike="noStrike" cap="none"/>
                    </a:p>
                  </a:txBody>
                  <a:tcPr marL="0" marR="0" marT="209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No distant metastasis</a:t>
                      </a:r>
                      <a:endParaRPr sz="2600" u="none" strike="noStrike" cap="none"/>
                    </a:p>
                  </a:txBody>
                  <a:tcPr marL="0" marR="0" marT="209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95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M1</a:t>
                      </a:r>
                      <a:endParaRPr sz="2600" u="none" strike="noStrike" cap="none"/>
                    </a:p>
                  </a:txBody>
                  <a:tcPr marL="0" marR="0" marT="209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strike="noStrike" cap="none"/>
                        <a:t>Distant metastasis</a:t>
                      </a:r>
                      <a:endParaRPr sz="2600" u="none" strike="noStrike" cap="none"/>
                    </a:p>
                  </a:txBody>
                  <a:tcPr marL="0" marR="0" marT="209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3" name="Google Shape;353;p41"/>
          <p:cNvSpPr txBox="1"/>
          <p:nvPr/>
        </p:nvSpPr>
        <p:spPr>
          <a:xfrm>
            <a:off x="9329450" y="170175"/>
            <a:ext cx="3019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1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Staging Of Gastric Cancer</a:t>
            </a:r>
            <a:endParaRPr b="1"/>
          </a:p>
        </p:txBody>
      </p:sp>
      <p:sp>
        <p:nvSpPr>
          <p:cNvPr id="355" name="Google Shape;355;p41"/>
          <p:cNvSpPr txBox="1">
            <a:spLocks noGrp="1"/>
          </p:cNvSpPr>
          <p:nvPr>
            <p:ph type="title"/>
          </p:nvPr>
        </p:nvSpPr>
        <p:spPr>
          <a:xfrm>
            <a:off x="933928" y="123590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TNM System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/>
          <p:nvPr/>
        </p:nvSpPr>
        <p:spPr>
          <a:xfrm>
            <a:off x="714587" y="1509941"/>
            <a:ext cx="10194900" cy="3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0475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Examination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clinical features of gastric cancer may arise from: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disease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complications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metastases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2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Evaluation Of Gastric Cancer</a:t>
            </a:r>
            <a:endParaRPr b="1"/>
          </a:p>
        </p:txBody>
      </p:sp>
      <p:sp>
        <p:nvSpPr>
          <p:cNvPr id="362" name="Google Shape;362;p42"/>
          <p:cNvSpPr txBox="1"/>
          <p:nvPr/>
        </p:nvSpPr>
        <p:spPr>
          <a:xfrm>
            <a:off x="9329450" y="170175"/>
            <a:ext cx="3019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Often asymptomatic until late stage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Marked weight loss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Anorexia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Feeling of abdominal fullness or discomfort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Epigastric mass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Iron deficiency anemia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Left supraclavicular mass (Troisier’s Sign)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Obstructive jaundice (secondary in porta hepatitis)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Pelvic mass (Krukenberg)</a:t>
            </a:r>
            <a:endParaRPr/>
          </a:p>
        </p:txBody>
      </p:sp>
      <p:sp>
        <p:nvSpPr>
          <p:cNvPr id="368" name="Google Shape;368;p43"/>
          <p:cNvSpPr txBox="1"/>
          <p:nvPr/>
        </p:nvSpPr>
        <p:spPr>
          <a:xfrm>
            <a:off x="9329450" y="170175"/>
            <a:ext cx="3019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3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Clinical Features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 txBox="1"/>
          <p:nvPr/>
        </p:nvSpPr>
        <p:spPr>
          <a:xfrm>
            <a:off x="714587" y="1526489"/>
            <a:ext cx="9173700" cy="3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Gastrointestinal Endoscopy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multiple biopsies and brush cytology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Radiology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 Scan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chest and abdomen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Ultrasound (US)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upper abdomen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Barium Meal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Diagnostic Laparoscopy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4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Investigations</a:t>
            </a:r>
            <a:endParaRPr b="1"/>
          </a:p>
        </p:txBody>
      </p:sp>
      <p:sp>
        <p:nvSpPr>
          <p:cNvPr id="376" name="Google Shape;376;p44"/>
          <p:cNvSpPr txBox="1"/>
          <p:nvPr/>
        </p:nvSpPr>
        <p:spPr>
          <a:xfrm>
            <a:off x="9329450" y="170175"/>
            <a:ext cx="3019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 txBox="1"/>
          <p:nvPr/>
        </p:nvSpPr>
        <p:spPr>
          <a:xfrm>
            <a:off x="714575" y="1576775"/>
            <a:ext cx="9034800" cy="18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8400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lymphomas of the stomach are called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Mucosa-Associated Lymphoid Tissue (MALT) Lymphomas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(Usually)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Low-grade B-cell lymphoma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H. pylori-induced chronic gastritis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8950" y="3829811"/>
            <a:ext cx="4038600" cy="302818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5"/>
          <p:cNvSpPr txBox="1">
            <a:spLocks noGrp="1"/>
          </p:cNvSpPr>
          <p:nvPr>
            <p:ph type="title"/>
          </p:nvPr>
        </p:nvSpPr>
        <p:spPr>
          <a:xfrm>
            <a:off x="731552" y="496950"/>
            <a:ext cx="54630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Gastric Lymphoma</a:t>
            </a:r>
            <a:endParaRPr b="1"/>
          </a:p>
        </p:txBody>
      </p:sp>
      <p:sp>
        <p:nvSpPr>
          <p:cNvPr id="384" name="Google Shape;384;p45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6"/>
          <p:cNvSpPr txBox="1"/>
          <p:nvPr/>
        </p:nvSpPr>
        <p:spPr>
          <a:xfrm>
            <a:off x="344347" y="1949325"/>
            <a:ext cx="85554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Neoplastic cells infiltrate the epithelium, resulting in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lymphoepithelial lesions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associated with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 pylori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infection and can often be cured by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eliminating the infection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9300" y="3828286"/>
            <a:ext cx="4038600" cy="302971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6"/>
          <p:cNvSpPr txBox="1">
            <a:spLocks noGrp="1"/>
          </p:cNvSpPr>
          <p:nvPr>
            <p:ph type="title"/>
          </p:nvPr>
        </p:nvSpPr>
        <p:spPr>
          <a:xfrm>
            <a:off x="731549" y="496950"/>
            <a:ext cx="8923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Gastric Lymphoma (MALToma)</a:t>
            </a:r>
            <a:endParaRPr b="1"/>
          </a:p>
        </p:txBody>
      </p:sp>
      <p:sp>
        <p:nvSpPr>
          <p:cNvPr id="392" name="Google Shape;392;p46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7"/>
          <p:cNvSpPr txBox="1"/>
          <p:nvPr/>
        </p:nvSpPr>
        <p:spPr>
          <a:xfrm>
            <a:off x="714587" y="1607261"/>
            <a:ext cx="107037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GISTs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most common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mesenchymal tumor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abdomen.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half of these tumors occur in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7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7"/>
          <p:cNvSpPr txBox="1">
            <a:spLocks noGrp="1"/>
          </p:cNvSpPr>
          <p:nvPr>
            <p:ph type="title"/>
          </p:nvPr>
        </p:nvSpPr>
        <p:spPr>
          <a:xfrm>
            <a:off x="731549" y="496950"/>
            <a:ext cx="8923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GIST (Gastrointestinal Stromal Tumors)</a:t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8"/>
          <p:cNvSpPr txBox="1"/>
          <p:nvPr/>
        </p:nvSpPr>
        <p:spPr>
          <a:xfrm>
            <a:off x="714587" y="1526489"/>
            <a:ext cx="106581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GISTs arise from the interstitial cells of Cajal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Activating mutations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genes encoding for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tyrosine kinases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found in all GISTs.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 to 80%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all GISTs have a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tyrosine kinase c-KIT mutation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8% of GISTs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mutations leading to overexpression of a tyrosine kinase,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platelet-derived growth factor receptor A (PDGFRA)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Imatinib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used as a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tyrosine kinase inhibitor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is a target for therapy in the treatment of GISTs.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8"/>
          <p:cNvSpPr txBox="1">
            <a:spLocks noGrp="1"/>
          </p:cNvSpPr>
          <p:nvPr>
            <p:ph type="title"/>
          </p:nvPr>
        </p:nvSpPr>
        <p:spPr>
          <a:xfrm>
            <a:off x="731550" y="725550"/>
            <a:ext cx="10999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Pathogenesis of GIST (Gastrointestinal Stromal Tumors)</a:t>
            </a:r>
            <a:endParaRPr b="1"/>
          </a:p>
        </p:txBody>
      </p:sp>
      <p:sp>
        <p:nvSpPr>
          <p:cNvPr id="406" name="Google Shape;406;p48"/>
          <p:cNvSpPr txBox="1"/>
          <p:nvPr/>
        </p:nvSpPr>
        <p:spPr>
          <a:xfrm>
            <a:off x="8016700" y="2881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8"/>
          <p:cNvSpPr txBox="1"/>
          <p:nvPr/>
        </p:nvSpPr>
        <p:spPr>
          <a:xfrm>
            <a:off x="8016700" y="238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/>
          <p:nvPr/>
        </p:nvSpPr>
        <p:spPr>
          <a:xfrm>
            <a:off x="714569" y="1545075"/>
            <a:ext cx="10151400" cy="4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0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gastric GISTs usually form a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solitary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well-circumscribed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fleshy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submucosal mass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Metastases may form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small serosal nodules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fewer large nodules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outside of the abdomen is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uncommon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Microscopy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GISTs can be composed of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thin, elongated spindle                                    cells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plumper epithelioid cells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9015" y="4058410"/>
            <a:ext cx="3332988" cy="279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9"/>
          <p:cNvSpPr txBox="1"/>
          <p:nvPr/>
        </p:nvSpPr>
        <p:spPr>
          <a:xfrm>
            <a:off x="8016700" y="2881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9"/>
          <p:cNvSpPr txBox="1">
            <a:spLocks noGrp="1"/>
          </p:cNvSpPr>
          <p:nvPr>
            <p:ph type="title"/>
          </p:nvPr>
        </p:nvSpPr>
        <p:spPr>
          <a:xfrm>
            <a:off x="731550" y="725550"/>
            <a:ext cx="10999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Gastrointestinal Stromal Tumors (GIST)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/>
          <p:nvPr/>
        </p:nvSpPr>
        <p:spPr>
          <a:xfrm>
            <a:off x="714587" y="1526489"/>
            <a:ext cx="10533300" cy="41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Arise from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neuroendocrine organs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(e.g., the endocrine pancreas)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neuroendocrine-differentiated gastrointestinal epithelia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(e.g., G-cells).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majority are found in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commonly in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intestine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tracheobronchial tree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lungs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next most commonly involved sites.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Gastric carcinoids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be associated with: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Endocrine cell hyperplasia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Chronic atrophic gastritis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Zollinger-Ellison syndrome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0"/>
          <p:cNvSpPr txBox="1">
            <a:spLocks noGrp="1"/>
          </p:cNvSpPr>
          <p:nvPr>
            <p:ph type="title"/>
          </p:nvPr>
        </p:nvSpPr>
        <p:spPr>
          <a:xfrm>
            <a:off x="731550" y="725550"/>
            <a:ext cx="10999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Carcinoid Tumors</a:t>
            </a:r>
            <a:endParaRPr b="1"/>
          </a:p>
        </p:txBody>
      </p:sp>
      <p:sp>
        <p:nvSpPr>
          <p:cNvPr id="422" name="Google Shape;422;p50"/>
          <p:cNvSpPr txBox="1"/>
          <p:nvPr/>
        </p:nvSpPr>
        <p:spPr>
          <a:xfrm>
            <a:off x="8016700" y="2881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"/>
          <p:cNvSpPr txBox="1"/>
          <p:nvPr/>
        </p:nvSpPr>
        <p:spPr>
          <a:xfrm>
            <a:off x="714587" y="1608785"/>
            <a:ext cx="10666500" cy="4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classification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describes these as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 or intermediate-grade neuroendocrine tumors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grade is based on: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Mitotic activity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fraction of cells immunohistochemically positive for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Ki67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mitotic marker.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High-grade neuroendocrine tumors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termed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neuroendocrine carcinoma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frequently display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necrosis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 tract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neuroendocrine carcinoma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most common in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jejunum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1"/>
          <p:cNvSpPr txBox="1">
            <a:spLocks noGrp="1"/>
          </p:cNvSpPr>
          <p:nvPr>
            <p:ph type="title"/>
          </p:nvPr>
        </p:nvSpPr>
        <p:spPr>
          <a:xfrm>
            <a:off x="731550" y="725550"/>
            <a:ext cx="10999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Carcinoid Tumors</a:t>
            </a:r>
            <a:endParaRPr b="1"/>
          </a:p>
        </p:txBody>
      </p:sp>
      <p:sp>
        <p:nvSpPr>
          <p:cNvPr id="430" name="Google Shape;430;p51"/>
          <p:cNvSpPr txBox="1"/>
          <p:nvPr/>
        </p:nvSpPr>
        <p:spPr>
          <a:xfrm>
            <a:off x="8016700" y="2881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2"/>
          <p:cNvSpPr txBox="1"/>
          <p:nvPr/>
        </p:nvSpPr>
        <p:spPr>
          <a:xfrm>
            <a:off x="714587" y="1558493"/>
            <a:ext cx="99501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Intramural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submucosal masses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small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polypoid lesions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2"/>
          <p:cNvSpPr txBox="1"/>
          <p:nvPr/>
        </p:nvSpPr>
        <p:spPr>
          <a:xfrm>
            <a:off x="8016700" y="2881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2"/>
          <p:cNvSpPr txBox="1">
            <a:spLocks noGrp="1"/>
          </p:cNvSpPr>
          <p:nvPr>
            <p:ph type="title"/>
          </p:nvPr>
        </p:nvSpPr>
        <p:spPr>
          <a:xfrm>
            <a:off x="731550" y="725550"/>
            <a:ext cx="10999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Gastric Carcinoid Tumor</a:t>
            </a:r>
            <a:endParaRPr b="1"/>
          </a:p>
        </p:txBody>
      </p:sp>
      <p:sp>
        <p:nvSpPr>
          <p:cNvPr id="438" name="Google Shape;438;p52"/>
          <p:cNvSpPr txBox="1"/>
          <p:nvPr/>
        </p:nvSpPr>
        <p:spPr>
          <a:xfrm>
            <a:off x="956550" y="3197275"/>
            <a:ext cx="9950100" cy="28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tumor's appearance is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desmoplastic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 or tan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color.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elicits an intense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desmoplastic reaction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reaction may cause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kinking of the bowel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obstruction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23" y="1447800"/>
            <a:ext cx="3532632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3"/>
          <p:cNvSpPr txBox="1">
            <a:spLocks noGrp="1"/>
          </p:cNvSpPr>
          <p:nvPr>
            <p:ph type="title"/>
          </p:nvPr>
        </p:nvSpPr>
        <p:spPr>
          <a:xfrm>
            <a:off x="731550" y="725550"/>
            <a:ext cx="10999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 dirty="0"/>
              <a:t>Gastric Carcinoid Tumor</a:t>
            </a:r>
            <a:endParaRPr b="1" dirty="0"/>
          </a:p>
        </p:txBody>
      </p:sp>
      <p:sp>
        <p:nvSpPr>
          <p:cNvPr id="445" name="Google Shape;445;p53"/>
          <p:cNvSpPr txBox="1"/>
          <p:nvPr/>
        </p:nvSpPr>
        <p:spPr>
          <a:xfrm>
            <a:off x="8016700" y="2881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3"/>
          <p:cNvSpPr txBox="1"/>
          <p:nvPr/>
        </p:nvSpPr>
        <p:spPr>
          <a:xfrm>
            <a:off x="799250" y="1718725"/>
            <a:ext cx="5662500" cy="4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Microscopy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 of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islands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trabeculae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strands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glands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uniform cells.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have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scant, pink granular cytoplasm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nucleus is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to oval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stippled appearance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4"/>
          <p:cNvSpPr txBox="1"/>
          <p:nvPr/>
        </p:nvSpPr>
        <p:spPr>
          <a:xfrm>
            <a:off x="108000" y="1545075"/>
            <a:ext cx="11796300" cy="4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725" rIns="0" bIns="0" anchor="t" anchorCtr="0">
            <a:sp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Platinum-based combination chemotherapy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First-line regimens include: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Epirubicin/cisplatin/5-FU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docetaxel/cisplatin/5-FU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combinations include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oxaliplatin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irinotecan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Trastuzumab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 patients who have not received previous treatment for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metastatic disease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Ramucirumab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 the treatment of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stomach cancer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gastroesophageal (GE) junction adenocarcinoma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Nivolumab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 combination with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fluoropyrimidine-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platinum-containing chemotherapy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first-line therapy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metastatic gastric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 junction cancer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4"/>
          <p:cNvSpPr txBox="1"/>
          <p:nvPr/>
        </p:nvSpPr>
        <p:spPr>
          <a:xfrm>
            <a:off x="9159443" y="170175"/>
            <a:ext cx="3799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/>
          </p:nvPr>
        </p:nvSpPr>
        <p:spPr>
          <a:xfrm>
            <a:off x="731550" y="725550"/>
            <a:ext cx="10999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Antineoplastic Agents</a:t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5"/>
          <p:cNvSpPr txBox="1"/>
          <p:nvPr/>
        </p:nvSpPr>
        <p:spPr>
          <a:xfrm>
            <a:off x="714587" y="1537461"/>
            <a:ext cx="10077900" cy="4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075" rIns="0" bIns="0" anchor="t" anchorCtr="0">
            <a:spAutoFit/>
          </a:bodyPr>
          <a:lstStyle/>
          <a:p>
            <a:pPr marL="0" marR="5080" lvl="0" indent="0" algn="l" rtl="0">
              <a:lnSpc>
                <a:spcPct val="95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Potentially useful therapies in gastric cancer include the following: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Neoadjuvant Chemotherapy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Intraoperative Radiotherapy (IORT)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Adjuvant Chemotherapy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(e.g., 5-FU)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Adjuvant Radiotherapy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Adjuvant Chemoradiotherapy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Palliative Radiotherapy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Palliative-Intent Procedures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(e.g., wide local excision, partial gastrectomy, total gastrectomy, simple laparotomy, gastrointestinal anastomosis, bypass)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5"/>
          <p:cNvSpPr txBox="1">
            <a:spLocks noGrp="1"/>
          </p:cNvSpPr>
          <p:nvPr>
            <p:ph type="title"/>
          </p:nvPr>
        </p:nvSpPr>
        <p:spPr>
          <a:xfrm>
            <a:off x="731550" y="725550"/>
            <a:ext cx="10999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b="1"/>
              <a:t>Neoadjuvant, Adjuvant, and Palliative Therapies</a:t>
            </a:r>
            <a:endParaRPr b="1"/>
          </a:p>
        </p:txBody>
      </p:sp>
      <p:sp>
        <p:nvSpPr>
          <p:cNvPr id="460" name="Google Shape;460;p55"/>
          <p:cNvSpPr txBox="1"/>
          <p:nvPr/>
        </p:nvSpPr>
        <p:spPr>
          <a:xfrm>
            <a:off x="9159443" y="170175"/>
            <a:ext cx="37995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892E-8BC8-4EA0-A71C-DC67B286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 In Diagnosis Of Early Gastric Cancer </a:t>
            </a:r>
            <a:endParaRPr lang="en-PK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69BFA-A9AC-429C-8BE3-B64BC4411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gastric cancer diagnosed by serum m RNA in serum </a:t>
            </a:r>
          </a:p>
          <a:p>
            <a:r>
              <a:rPr lang="en-US" dirty="0"/>
              <a:t>Endoscopic biopsy can be analyzed by AI algorithms for correlation of clinical and epidemiological genetic factors to provide risk and personalized treatment </a:t>
            </a:r>
          </a:p>
          <a:p>
            <a:r>
              <a:rPr lang="en-US"/>
              <a:t>AI </a:t>
            </a:r>
            <a:r>
              <a:rPr lang="en-US" dirty="0"/>
              <a:t>is used in research to analyze gene mutations and insight into genetic etiology 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8D34-69E3-46D7-8EB9-C468F8558A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6"/>
          <p:cNvSpPr txBox="1">
            <a:spLocks noGrp="1"/>
          </p:cNvSpPr>
          <p:nvPr>
            <p:ph type="title"/>
          </p:nvPr>
        </p:nvSpPr>
        <p:spPr>
          <a:xfrm>
            <a:off x="1161025" y="322525"/>
            <a:ext cx="100197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Gastrointestinal Endoscopy Clinics of North America.</a:t>
            </a:r>
            <a:br>
              <a:rPr lang="en-US" sz="26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2021 Jul;31(3):503-517.</a:t>
            </a:r>
            <a:br>
              <a:rPr lang="en-US" sz="2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doi: 10.1016/j.giec.2021.03.005.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025" y="1812572"/>
            <a:ext cx="9256678" cy="49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 sz="3700" b="1"/>
              <a:t>At the end of the practical, students must be able to:</a:t>
            </a:r>
            <a:endParaRPr sz="3700" b="1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 sz="3700"/>
              <a:t>Classify gastric neoplasms.</a:t>
            </a:r>
            <a:endParaRPr sz="37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 sz="3700"/>
              <a:t>Correlate the morphological features of different gastric polyps with their malignant potential.</a:t>
            </a:r>
            <a:endParaRPr sz="37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 sz="3700"/>
              <a:t>Describe the etiological factors for gastric carcinomas.</a:t>
            </a:r>
            <a:endParaRPr sz="37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 sz="3700"/>
              <a:t>Differentiate between features of an inflammatory gastric ulcer and a neoplastic gastric ulcer.</a:t>
            </a:r>
            <a:endParaRPr sz="37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 sz="3700"/>
              <a:t>Correlate the pathogenesis of gastric carcinoma with its morphological features.</a:t>
            </a:r>
            <a:endParaRPr sz="37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 sz="3700"/>
              <a:t>Grade and stage a gastric adenocarcinoma.</a:t>
            </a:r>
            <a:endParaRPr sz="37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69230"/>
              <a:buNone/>
            </a:pP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8176425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ANATOMY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Anatomy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200" y="1198532"/>
            <a:ext cx="6400800" cy="565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Epidemiology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Gastric malignancies account for the second most common cause of cancer death worldwide.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Adenocarcinoma is the most common gastric malignancy, comprising more than 90% of all gastric cancers.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Its incidence is high in Chile, Japan, Iceland, and Finland.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It commonly presents in the 5th and 6th decades.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It affects males twice as often as females.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8016700" y="364300"/>
            <a:ext cx="3882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MEDICINE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8016700" y="364300"/>
            <a:ext cx="3882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MEDICINE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Etiology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500400" y="1673225"/>
            <a:ext cx="42204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Predisposing conditions :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Pernicious anemia</a:t>
            </a:r>
            <a:r>
              <a:rPr lang="en-US"/>
              <a:t> &amp; </a:t>
            </a:r>
            <a:r>
              <a:rPr lang="en-US" b="1"/>
              <a:t>atrophic gastritis</a:t>
            </a:r>
            <a:r>
              <a:rPr lang="en-US"/>
              <a:t> (achlorhydria)</a:t>
            </a:r>
            <a:endParaRPr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Previous </a:t>
            </a:r>
            <a:r>
              <a:rPr lang="en-US" b="1"/>
              <a:t>partial gastric resection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Smoking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Alcohol consumption</a:t>
            </a:r>
            <a:endParaRPr b="1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Gastroesophageal reflux disease (GERD)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4842200" y="1690825"/>
            <a:ext cx="3882600" cy="4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Environmental: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H. pylori seropositive</a:t>
            </a:r>
            <a:r>
              <a:rPr lang="en-US"/>
              <a:t> patients have 6-9 fold increased risk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Low socioeconomic status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Diet</a:t>
            </a:r>
            <a:r>
              <a:rPr lang="en-US"/>
              <a:t> (prevention)</a:t>
            </a:r>
            <a:endParaRPr b="1"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8653625" y="1690825"/>
            <a:ext cx="3437400" cy="24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Genetic: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Blood group 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HNPCC</a:t>
            </a:r>
            <a:r>
              <a:rPr lang="en-US"/>
              <a:t>: Hereditary non-polyposis colon cancer</a:t>
            </a:r>
            <a:endParaRPr b="1"/>
          </a:p>
        </p:txBody>
      </p:sp>
      <p:cxnSp>
        <p:nvCxnSpPr>
          <p:cNvPr id="157" name="Google Shape;157;p22"/>
          <p:cNvCxnSpPr/>
          <p:nvPr/>
        </p:nvCxnSpPr>
        <p:spPr>
          <a:xfrm>
            <a:off x="4805450" y="1839675"/>
            <a:ext cx="86100" cy="44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2"/>
          <p:cNvCxnSpPr/>
          <p:nvPr/>
        </p:nvCxnSpPr>
        <p:spPr>
          <a:xfrm>
            <a:off x="8648600" y="1839675"/>
            <a:ext cx="86100" cy="44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6101" y="5042384"/>
            <a:ext cx="2743200" cy="151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Mutations</a:t>
            </a:r>
            <a:r>
              <a:rPr lang="en-US" sz="2400"/>
              <a:t>:</a:t>
            </a:r>
            <a:br>
              <a:rPr lang="en-US" sz="2400"/>
            </a:br>
            <a:r>
              <a:rPr lang="en-US" sz="2400"/>
              <a:t> Several mutations are seen in patients with gastric carcinoma: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CDH1</a:t>
            </a:r>
            <a:r>
              <a:rPr lang="en-US" sz="2400"/>
              <a:t>: Encodes E-cadherin, a protein that contributes to epithelial intercellular adhesion. The loss of E-cadherin function due to mutation in the </a:t>
            </a:r>
            <a:r>
              <a:rPr lang="en-US" sz="2400" b="1"/>
              <a:t>CDH1</a:t>
            </a:r>
            <a:r>
              <a:rPr lang="en-US" sz="2400"/>
              <a:t> gene is a key step in the development of diffuse gastric cancer.</a:t>
            </a:r>
            <a:br>
              <a:rPr lang="en-US" sz="2400"/>
            </a:b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/>
              <a:t>APC gene mutation</a:t>
            </a:r>
            <a:r>
              <a:rPr lang="en-US" sz="2400"/>
              <a:t>: Found in patients with </a:t>
            </a:r>
            <a:r>
              <a:rPr lang="en-US" sz="2400" b="1"/>
              <a:t>Familial Adenomatous Polyposis (FAP)</a:t>
            </a:r>
            <a:r>
              <a:rPr lang="en-US" sz="2400"/>
              <a:t> and contributes to the development of intestinal-type gastric cancer.</a:t>
            </a:r>
            <a:br>
              <a:rPr lang="en-US" sz="2400"/>
            </a:br>
            <a:endParaRPr sz="2400" b="1"/>
          </a:p>
        </p:txBody>
      </p:sp>
      <p:sp>
        <p:nvSpPr>
          <p:cNvPr id="166" name="Google Shape;166;p23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1607</Words>
  <Application>Microsoft Office PowerPoint</Application>
  <PresentationFormat>Widescreen</PresentationFormat>
  <Paragraphs>304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Arial</vt:lpstr>
      <vt:lpstr>Carlito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Anatomy</vt:lpstr>
      <vt:lpstr>Epidemiology</vt:lpstr>
      <vt:lpstr>Etiology</vt:lpstr>
      <vt:lpstr>Pathogenesis</vt:lpstr>
      <vt:lpstr>Pathogenesis</vt:lpstr>
      <vt:lpstr>Pathogenesis</vt:lpstr>
      <vt:lpstr>PowerPoint Presentation</vt:lpstr>
      <vt:lpstr>Pathogenesis</vt:lpstr>
      <vt:lpstr>Classification on basis of location</vt:lpstr>
      <vt:lpstr>Classification</vt:lpstr>
      <vt:lpstr>Morphology</vt:lpstr>
      <vt:lpstr>Morphology</vt:lpstr>
      <vt:lpstr>Morphology</vt:lpstr>
      <vt:lpstr>Other Types Of Gastric Neoplasms</vt:lpstr>
      <vt:lpstr>Progression Of Cancer</vt:lpstr>
      <vt:lpstr>Progression Of Cancer</vt:lpstr>
      <vt:lpstr>Staging Of Gastric Cancer</vt:lpstr>
      <vt:lpstr>Staging Of Gastric Cancer</vt:lpstr>
      <vt:lpstr>Staging Of Gastric Cancer</vt:lpstr>
      <vt:lpstr>Evaluation Of Gastric Cancer</vt:lpstr>
      <vt:lpstr>Clinical Features</vt:lpstr>
      <vt:lpstr>Investigations</vt:lpstr>
      <vt:lpstr>Gastric Lymphoma</vt:lpstr>
      <vt:lpstr>Gastric Lymphoma (MALToma)</vt:lpstr>
      <vt:lpstr>GIST (Gastrointestinal Stromal Tumors)</vt:lpstr>
      <vt:lpstr>Pathogenesis of GIST (Gastrointestinal Stromal Tumors)</vt:lpstr>
      <vt:lpstr>Gastrointestinal Stromal Tumors (GIST)</vt:lpstr>
      <vt:lpstr>Carcinoid Tumors</vt:lpstr>
      <vt:lpstr>Carcinoid Tumors</vt:lpstr>
      <vt:lpstr>Gastric Carcinoid Tumor</vt:lpstr>
      <vt:lpstr>Gastric Carcinoid Tumor</vt:lpstr>
      <vt:lpstr>Antineoplastic Agents</vt:lpstr>
      <vt:lpstr>Neoadjuvant, Adjuvant, and Palliative Therapies</vt:lpstr>
      <vt:lpstr>AI In Diagnosis Of Early Gastric Cancer </vt:lpstr>
      <vt:lpstr>Gastrointestinal Endoscopy Clinics of North America.  2021 Jul;31(3):503-517.  doi: 10.1016/j.giec.2021.03.005.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5</cp:revision>
  <dcterms:modified xsi:type="dcterms:W3CDTF">2025-02-25T18:31:42Z</dcterms:modified>
</cp:coreProperties>
</file>