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rlito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90a0789a0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3390a0789a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90a0789a0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g3390a0789a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390a0789a0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g3390a0789a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90a0789a0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3390a0789a0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90a0789a0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g3390a0789a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390a0789a0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g3390a0789a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90a0789a0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g3390a0789a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390a0789a0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g3390a0789a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90a0789a0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g3390a0789a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390a0789a0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g3390a0789a0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390a0789a0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g3390a0789a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390a0789a0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g3390a0789a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90a0789a0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g3390a0789a0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390a0789a0_0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g3390a0789a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90a0789a0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3390a0789a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90a0789a0_0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g3390a0789a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390a0789a0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g3390a0789a0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390a0789a0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0" name="Google Shape;300;g3390a0789a0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390a0789a0_0_3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g3390a0789a0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390a0789a0_0_3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6" name="Google Shape;316;g3390a0789a0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390a0789a0_0_4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5" name="Google Shape;325;g3390a0789a0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90a0789a0_0_4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3" name="Google Shape;333;g3390a0789a0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390a0789a0_0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g3390a0789a0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390a0789a0_0_4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7" name="Google Shape;347;g3390a0789a0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90a0789a0_0_4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4" name="Google Shape;354;g3390a0789a0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90a0789a0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g3390a0789a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90a0789a0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g3390a0789a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90a0789a0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g3390a0789a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14585" y="1526489"/>
            <a:ext cx="10762800" cy="4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None/>
              <a:defRPr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b="0" i="0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pidworld.biomedcentral.com/articles/10.1186/s12944-019-1184-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Functions of the Gallbladder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304800" y="1825625"/>
            <a:ext cx="11887200" cy="47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Bil</a:t>
            </a:r>
            <a:r>
              <a:rPr lang="en-US" sz="2400" b="1"/>
              <a:t>e Storage:</a:t>
            </a:r>
            <a:endParaRPr sz="2400"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The gallbladder stores bile produced by the liver until it is needed for digestion.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Bile plays a crucial role in breaking down fats in the small intestine.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Concentration of Bile:</a:t>
            </a:r>
            <a:br>
              <a:rPr lang="en-US" sz="2400" b="1"/>
            </a:br>
            <a:r>
              <a:rPr lang="en-US" sz="2400"/>
              <a:t>The gallbladder removes water and electrolytes from bile, making it more concentrated and potent.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This ensures bile is more effective for digestion.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Release of Bile:</a:t>
            </a:r>
            <a:endParaRPr sz="2400"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When food, especially fatty foods, enters the small intestine, the gallbladder contracts.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It releases bile into the intestine via the </a:t>
            </a:r>
            <a:r>
              <a:rPr lang="en-US" b="1"/>
              <a:t>common bile duct</a:t>
            </a:r>
            <a:r>
              <a:rPr lang="en-US"/>
              <a:t>, aiding in fat digestion and emulsification.</a:t>
            </a:r>
            <a:endParaRPr b="1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Functions of the Gallbladder</a:t>
            </a:r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304800" y="1825625"/>
            <a:ext cx="11887200" cy="4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Facilitation of Digestion:</a:t>
            </a:r>
            <a:endParaRPr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Bile contains </a:t>
            </a:r>
            <a:r>
              <a:rPr lang="en-US" sz="2600" b="1"/>
              <a:t>bile salts</a:t>
            </a:r>
            <a:r>
              <a:rPr lang="en-US" sz="2600"/>
              <a:t>, which emulsify fats, breaking them into smaller particles.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This process makes fats easier for digestive enzymes to act upon.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It also enhances the absorption of </a:t>
            </a:r>
            <a:r>
              <a:rPr lang="en-US" sz="2600" b="1"/>
              <a:t>fat-soluble vitamins</a:t>
            </a:r>
            <a:r>
              <a:rPr lang="en-US" sz="2600"/>
              <a:t> (A, D, E, and K) and </a:t>
            </a:r>
            <a:r>
              <a:rPr lang="en-US" sz="2600" b="1"/>
              <a:t>fatty acids</a:t>
            </a:r>
            <a:r>
              <a:rPr lang="en-US" sz="2600"/>
              <a:t>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Regulation of Cholesterol Levels:</a:t>
            </a:r>
            <a:endParaRPr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The gallbladder helps regulate cholesterol levels by excreting excess cholesterol through bile.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This process prevents cholesterol accumulation and aids in maintaining lipid balance.</a:t>
            </a:r>
            <a:endParaRPr b="1"/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Non-Neoplastic Disorders of the Gallbladder</a:t>
            </a: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304800" y="1825625"/>
            <a:ext cx="11887200" cy="4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Classification: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Cholelithiasis</a:t>
            </a:r>
            <a:r>
              <a:rPr lang="en-US"/>
              <a:t> (Gallstones)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Cholesterolosis</a:t>
            </a:r>
            <a:r>
              <a:rPr lang="en-US"/>
              <a:t> (Strawberry Gallbladder)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Cholecystitis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Acute Cholecystitis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Chronic Cholecystitis</a:t>
            </a:r>
            <a:endParaRPr sz="2600"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Congenital Abnormalities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b="1"/>
          </a:p>
        </p:txBody>
      </p:sp>
      <p:sp>
        <p:nvSpPr>
          <p:cNvPr id="176" name="Google Shape;17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Congenital Anomalies of the Gallbladder</a:t>
            </a:r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304800" y="1825625"/>
            <a:ext cx="11887200" cy="4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Congenitally Absent Gallbladder</a:t>
            </a:r>
            <a:endParaRPr sz="2400" b="1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Gallbladder Duplication</a:t>
            </a:r>
            <a:endParaRPr sz="2400" b="1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Conjoined or independent cystic ducts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Septated Gallbladder</a:t>
            </a:r>
            <a:endParaRPr sz="2400" b="1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Longitudinal or transverse septum creating a bilobed gallbladder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Aberrant Locations</a:t>
            </a:r>
            <a:r>
              <a:rPr lang="en-US" sz="2400"/>
              <a:t> (5-10% of the population)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Partial or complete embedding in liver tissue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Folded Fundus (Phrygian Cap)</a:t>
            </a:r>
            <a:endParaRPr sz="2400" b="1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Most common anomaly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Agenesis of Hepatic or Common Bile Ducts</a:t>
            </a:r>
            <a:endParaRPr sz="2400" b="1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Absence of all or part of the bile ducts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Biliary Atresia</a:t>
            </a:r>
            <a:endParaRPr sz="2400" b="1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Narrowing or absence of biliary channels</a:t>
            </a:r>
            <a:endParaRPr b="1"/>
          </a:p>
        </p:txBody>
      </p:sp>
      <p:sp>
        <p:nvSpPr>
          <p:cNvPr id="183" name="Google Shape;1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1501" y="3751288"/>
            <a:ext cx="3465512" cy="1814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27"/>
          <p:cNvCxnSpPr/>
          <p:nvPr/>
        </p:nvCxnSpPr>
        <p:spPr>
          <a:xfrm rot="10800000" flipH="1">
            <a:off x="4646825" y="4619250"/>
            <a:ext cx="5950800" cy="768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Cholelithiasis (Gallstones)</a:t>
            </a:r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973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Prevalence: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Affects </a:t>
            </a:r>
            <a:r>
              <a:rPr lang="en-US" sz="2600" b="1"/>
              <a:t>10–20%</a:t>
            </a:r>
            <a:r>
              <a:rPr lang="en-US" sz="2600"/>
              <a:t> of the adult population in developing countries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Over </a:t>
            </a:r>
            <a:r>
              <a:rPr lang="en-US" sz="2600" b="1"/>
              <a:t>80%</a:t>
            </a:r>
            <a:r>
              <a:rPr lang="en-US" sz="2600"/>
              <a:t> of cases are </a:t>
            </a:r>
            <a:r>
              <a:rPr lang="en-US" sz="2600" b="1"/>
              <a:t>silent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Patients remain </a:t>
            </a:r>
            <a:r>
              <a:rPr lang="en-US" sz="2600" b="1"/>
              <a:t>asymptomatic</a:t>
            </a:r>
            <a:r>
              <a:rPr lang="en-US" sz="2600"/>
              <a:t> for decades, without biliary pain or complications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Types of Gallstones: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Cholesterol Stones (90%)</a:t>
            </a:r>
            <a:endParaRPr sz="2600" b="1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Contain </a:t>
            </a:r>
            <a:r>
              <a:rPr lang="en-US" sz="2600" b="1"/>
              <a:t>&gt;50% crystalline cholesterol monohydrate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Pigment Stones</a:t>
            </a:r>
            <a:endParaRPr sz="2600" b="1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Composed predominantly of </a:t>
            </a:r>
            <a:r>
              <a:rPr lang="en-US" sz="2600" b="1"/>
              <a:t>bilirubin calcium salts</a:t>
            </a:r>
            <a:endParaRPr sz="2600" b="1"/>
          </a:p>
        </p:txBody>
      </p:sp>
      <p:sp>
        <p:nvSpPr>
          <p:cNvPr id="192" name="Google Shape;19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Major Risk Factors for Gallstones</a:t>
            </a:r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973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400"/>
              <a:t>Cholesterol Stones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Demography: More common in Northern Europe, North &amp; South America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Advancing Age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Female Sex Hormones: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Female Gender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Oral Contraceptives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Pregnancy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Obesity &amp; Metabolic Syndrome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Rapid Weight Reduction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Gallbladder Stasis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/>
              <a:t>Inborn Disorders of Bile Acid Metabolism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2400"/>
              <a:buFont typeface="Calibri"/>
              <a:buChar char="●"/>
            </a:pPr>
            <a:r>
              <a:rPr lang="en-US" sz="2400"/>
              <a:t>Hyperlipidemia Syndrome</a:t>
            </a:r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Major Risk Factors for Gallstones</a:t>
            </a: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973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400" dirty="0"/>
              <a:t>Pigment Stones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dirty="0"/>
              <a:t>Demography: More common in Asia &gt; Western countries &amp; rural &gt; urban areas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/>
              <a:t>Chronic Hemolytic Syndrome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/>
              <a:t>Biliary Infection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dirty="0"/>
              <a:t>Gastrointestinal Disorders: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Ileal Disease (e.g., Crohn’s disease)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dirty="0"/>
              <a:t>Ileal Resection or Bypass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dirty="0"/>
              <a:t>Cystic Fibrosis with Pancreatic Insufficiency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sz="2400" dirty="0"/>
          </a:p>
        </p:txBody>
      </p:sp>
      <p:sp>
        <p:nvSpPr>
          <p:cNvPr id="206" name="Google Shape;20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 of Cholesterol Stones</a:t>
            </a: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973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Cholesterol Solubility in Bile: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Cholesterol is made soluble by aggregation with </a:t>
            </a:r>
            <a:r>
              <a:rPr lang="en-US" sz="2600" b="1"/>
              <a:t>water-soluble bile salts</a:t>
            </a:r>
            <a:r>
              <a:rPr lang="en-US" sz="2600"/>
              <a:t> and </a:t>
            </a:r>
            <a:r>
              <a:rPr lang="en-US" sz="2600" b="1"/>
              <a:t>water-insoluble lecithins</a:t>
            </a:r>
            <a:r>
              <a:rPr lang="en-US" sz="2600"/>
              <a:t> (both act as detergents).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Supersaturation: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When </a:t>
            </a:r>
            <a:r>
              <a:rPr lang="en-US" sz="2600" b="1"/>
              <a:t>cholesterol concentration exceeds</a:t>
            </a:r>
            <a:r>
              <a:rPr lang="en-US" sz="2600"/>
              <a:t> the solubilizing capacity of bile (</a:t>
            </a:r>
            <a:r>
              <a:rPr lang="en-US" sz="2600" b="1"/>
              <a:t>supersaturation</a:t>
            </a:r>
            <a:r>
              <a:rPr lang="en-US" sz="2600"/>
              <a:t>), it can no longer stay dispersed.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Nucleation &amp; Crystal Formation: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Excess cholesterol </a:t>
            </a:r>
            <a:r>
              <a:rPr lang="en-US" sz="2600" b="1"/>
              <a:t>nucleates</a:t>
            </a:r>
            <a:r>
              <a:rPr lang="en-US" sz="2600"/>
              <a:t> into solid </a:t>
            </a:r>
            <a:r>
              <a:rPr lang="en-US" sz="2600" b="1"/>
              <a:t>cholesterol monohydrate crystals</a:t>
            </a:r>
            <a:r>
              <a:rPr lang="en-US" sz="2600"/>
              <a:t>, which eventually grow into gallstones.</a:t>
            </a:r>
            <a:endParaRPr b="1"/>
          </a:p>
        </p:txBody>
      </p:sp>
      <p:sp>
        <p:nvSpPr>
          <p:cNvPr id="213" name="Google Shape;21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375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Cholesterol Gallstone Formation: Four Key Conditions</a:t>
            </a:r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1"/>
          </p:nvPr>
        </p:nvSpPr>
        <p:spPr>
          <a:xfrm>
            <a:off x="838200" y="1607025"/>
            <a:ext cx="7375800" cy="50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b="1"/>
              <a:t>Supersaturation of Bile with Cholesterol</a:t>
            </a:r>
            <a:endParaRPr sz="2400"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Bile must contain cholesterol in excess of its solubilizing capacity.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b="1"/>
              <a:t>Gallbladder Hypomotility</a:t>
            </a:r>
            <a:endParaRPr sz="2400"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Reduced motility promotes </a:t>
            </a:r>
            <a:r>
              <a:rPr lang="en-US" b="1"/>
              <a:t>stasis</a:t>
            </a:r>
            <a:r>
              <a:rPr lang="en-US"/>
              <a:t>, allowing cholesterol crystals to nucleate.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b="1"/>
              <a:t>Accelerated Cholesterol Nucleation</a:t>
            </a:r>
            <a:endParaRPr sz="2400"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Factors in bile enhance the rapid formation of cholesterol crystals.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 b="1"/>
              <a:t>Mucus Hypersecretion &amp; Crystal Aggregation</a:t>
            </a:r>
            <a:br>
              <a:rPr lang="en-US" sz="2400" b="1"/>
            </a:br>
            <a:r>
              <a:rPr lang="en-US" sz="2400"/>
              <a:t>Excess mucus traps nucleated crystals, facilitating their aggregation into stones.</a:t>
            </a:r>
            <a:endParaRPr sz="2400" b="1"/>
          </a:p>
        </p:txBody>
      </p:sp>
      <p:sp>
        <p:nvSpPr>
          <p:cNvPr id="220" name="Google Shape;2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21" name="Google Shape;22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3922" y="0"/>
            <a:ext cx="397807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 of Pigment Stones</a:t>
            </a:r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973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Pigment gallstones</a:t>
            </a:r>
            <a:r>
              <a:rPr lang="en-US"/>
              <a:t> are mixtures of: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Abnormal insoluble calcium salts of unconjugated bilirubin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Inorganic calcium salts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Elevated levels of unconjugated bilirubin in bile</a:t>
            </a:r>
            <a:r>
              <a:rPr lang="en-US"/>
              <a:t> increase the risk of developing pigment stones in:</a:t>
            </a:r>
            <a:br>
              <a:rPr lang="en-US"/>
            </a:br>
            <a:r>
              <a:rPr lang="en-US" sz="2600" b="1"/>
              <a:t>Hemolytic syndrome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Infection of the biliary tract</a:t>
            </a:r>
            <a:r>
              <a:rPr lang="en-US" sz="2600"/>
              <a:t> with: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 i="1"/>
              <a:t>Escherichia coli</a:t>
            </a:r>
            <a:endParaRPr sz="2600" i="1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 i="1"/>
              <a:t>Ascaris lumbricoides</a:t>
            </a:r>
            <a:endParaRPr sz="2600" i="1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 i="1"/>
              <a:t>Liver fluke</a:t>
            </a:r>
            <a:r>
              <a:rPr lang="en-US" sz="2600"/>
              <a:t> → increases pigment stone formation.</a:t>
            </a:r>
            <a:endParaRPr sz="2600" b="1"/>
          </a:p>
        </p:txBody>
      </p:sp>
      <p:sp>
        <p:nvSpPr>
          <p:cNvPr id="228" name="Google Shape;22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2403650" y="-32075"/>
            <a:ext cx="9747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Gallbladder Diseases</a:t>
            </a:r>
            <a:endParaRPr sz="6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705150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GASTROINTESTINAL HEPATOBILIARY &amp; PARASITOLOGY II Module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year MBBS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Mudassira Zahid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Professor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Morphology of Cholesterol Stones</a:t>
            </a:r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97300" cy="4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Composition: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Contain </a:t>
            </a:r>
            <a:r>
              <a:rPr lang="en-US" sz="2600" b="1"/>
              <a:t>50% - 100% cholesterol</a:t>
            </a:r>
            <a:r>
              <a:rPr lang="en-US" sz="2600"/>
              <a:t> (pure cholesterol stones are rare).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Number: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Can be </a:t>
            </a:r>
            <a:r>
              <a:rPr lang="en-US" sz="2600" b="1"/>
              <a:t>multiple or single</a:t>
            </a:r>
            <a:r>
              <a:rPr lang="en-US" sz="2600"/>
              <a:t>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Size: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Up to several cm in diameter</a:t>
            </a:r>
            <a:r>
              <a:rPr lang="en-US" sz="2600"/>
              <a:t>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Radiographic Properties:</a:t>
            </a:r>
            <a:br>
              <a:rPr lang="en-US" b="1"/>
            </a:br>
            <a:r>
              <a:rPr lang="en-US" sz="2600" b="1"/>
              <a:t>Radiolucent</a:t>
            </a:r>
            <a:r>
              <a:rPr lang="en-US" sz="2600"/>
              <a:t> if cholesterol content is high.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Radiopaque</a:t>
            </a:r>
            <a:r>
              <a:rPr lang="en-US" sz="2600"/>
              <a:t> if mixed with </a:t>
            </a:r>
            <a:r>
              <a:rPr lang="en-US" sz="2600" b="1"/>
              <a:t>calcium carbonate</a:t>
            </a:r>
            <a:r>
              <a:rPr lang="en-US" sz="2600"/>
              <a:t>.</a:t>
            </a:r>
            <a:endParaRPr b="1"/>
          </a:p>
        </p:txBody>
      </p:sp>
      <p:sp>
        <p:nvSpPr>
          <p:cNvPr id="235" name="Google Shape;23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Cholesterol Gallstones</a:t>
            </a:r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body" idx="1"/>
          </p:nvPr>
        </p:nvSpPr>
        <p:spPr>
          <a:xfrm>
            <a:off x="838200" y="1368425"/>
            <a:ext cx="11097300" cy="4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Pure Cholesterol Stones: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Color:</a:t>
            </a:r>
            <a:r>
              <a:rPr lang="en-US" sz="2600"/>
              <a:t> Pale yellow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Shape:</a:t>
            </a:r>
            <a:r>
              <a:rPr lang="en-US" sz="2600"/>
              <a:t> Round to oval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Texture:</a:t>
            </a:r>
            <a:r>
              <a:rPr lang="en-US" sz="2600"/>
              <a:t> Finely granular, hard external surface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Cross-Section: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Appearance:</a:t>
            </a:r>
            <a:r>
              <a:rPr lang="en-US" sz="2600"/>
              <a:t> Glistening, radiating crystalline palisade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With Increasing Calcium Carbonate, Phosphates &amp; Bilirubin:</a:t>
            </a:r>
            <a:r>
              <a:rPr lang="en-US" sz="2600"/>
              <a:t> Changes from </a:t>
            </a:r>
            <a:r>
              <a:rPr lang="en-US" sz="2600" b="1"/>
              <a:t>grey-white to black</a:t>
            </a:r>
            <a:endParaRPr sz="2600"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Surface Characteristics: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Rounded or faceted</a:t>
            </a:r>
            <a:r>
              <a:rPr lang="en-US" sz="2600"/>
              <a:t> due to tight opposition of stones</a:t>
            </a:r>
            <a:endParaRPr b="1"/>
          </a:p>
        </p:txBody>
      </p:sp>
      <p:sp>
        <p:nvSpPr>
          <p:cNvPr id="242" name="Google Shape;24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43" name="Google Shape;243;p35" descr="GI09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85325" y="0"/>
            <a:ext cx="3206700" cy="43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/>
          <p:nvPr/>
        </p:nvSpPr>
        <p:spPr>
          <a:xfrm>
            <a:off x="832725" y="2420300"/>
            <a:ext cx="10932900" cy="4413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6"/>
          <p:cNvSpPr txBox="1">
            <a:spLocks noGrp="1"/>
          </p:cNvSpPr>
          <p:nvPr>
            <p:ph type="title"/>
          </p:nvPr>
        </p:nvSpPr>
        <p:spPr>
          <a:xfrm>
            <a:off x="832725" y="1365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Morphology </a:t>
            </a:r>
            <a:endParaRPr dirty="0"/>
          </a:p>
        </p:txBody>
      </p:sp>
      <p:sp>
        <p:nvSpPr>
          <p:cNvPr id="250" name="Google Shape;250;p36"/>
          <p:cNvSpPr txBox="1">
            <a:spLocks noGrp="1"/>
          </p:cNvSpPr>
          <p:nvPr>
            <p:ph type="body" idx="1"/>
          </p:nvPr>
        </p:nvSpPr>
        <p:spPr>
          <a:xfrm>
            <a:off x="843675" y="937501"/>
            <a:ext cx="5577000" cy="6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 dirty="0"/>
              <a:t>Pigment Gallstones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Classified into Black and Brown Stones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Black Pigment Stones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 dirty="0"/>
              <a:t>Location:</a:t>
            </a:r>
            <a:r>
              <a:rPr lang="en-US" dirty="0"/>
              <a:t> Found in sterile gallbladder bile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Composition:</a:t>
            </a:r>
            <a:endParaRPr b="1"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Oxidized polymers of calcium salts of unconjugated bilirubin</a:t>
            </a:r>
            <a:endParaRPr sz="2600"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Calcium carbonate</a:t>
            </a:r>
            <a:endParaRPr sz="2600"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Calcium phosphate</a:t>
            </a:r>
            <a:endParaRPr sz="2600"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Glycoprotein</a:t>
            </a:r>
            <a:endParaRPr sz="2600" dirty="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Cholesterol monohydrate crystals</a:t>
            </a:r>
            <a:endParaRPr b="1" dirty="0"/>
          </a:p>
        </p:txBody>
      </p:sp>
      <p:sp>
        <p:nvSpPr>
          <p:cNvPr id="251" name="Google Shape;25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body" idx="1"/>
          </p:nvPr>
        </p:nvSpPr>
        <p:spPr>
          <a:xfrm>
            <a:off x="6384400" y="2040754"/>
            <a:ext cx="5577000" cy="44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Brown Stones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Location:</a:t>
            </a:r>
            <a:r>
              <a:rPr lang="en-US"/>
              <a:t> Found in infected </a:t>
            </a:r>
            <a:r>
              <a:rPr lang="en-US" b="1"/>
              <a:t>intrahepatic or extrahepatic ducts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Composition:</a:t>
            </a:r>
            <a:endParaRPr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Pure calcium salts of unconjugated bilirubin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Mucin glycoprotein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Cholesterol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Calcium salts of palmitate and stearate</a:t>
            </a:r>
            <a:endParaRPr b="1"/>
          </a:p>
        </p:txBody>
      </p:sp>
      <p:cxnSp>
        <p:nvCxnSpPr>
          <p:cNvPr id="253" name="Google Shape;253;p36"/>
          <p:cNvCxnSpPr/>
          <p:nvPr/>
        </p:nvCxnSpPr>
        <p:spPr>
          <a:xfrm>
            <a:off x="6384400" y="2558675"/>
            <a:ext cx="0" cy="404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Black Pigment Stones</a:t>
            </a:r>
            <a:endParaRPr/>
          </a:p>
        </p:txBody>
      </p:sp>
      <p:sp>
        <p:nvSpPr>
          <p:cNvPr id="259" name="Google Shape;259;p37"/>
          <p:cNvSpPr txBox="1">
            <a:spLocks noGrp="1"/>
          </p:cNvSpPr>
          <p:nvPr>
            <p:ph type="body" idx="1"/>
          </p:nvPr>
        </p:nvSpPr>
        <p:spPr>
          <a:xfrm>
            <a:off x="838200" y="1368425"/>
            <a:ext cx="11097300" cy="4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Size:</a:t>
            </a:r>
            <a:r>
              <a:rPr lang="en-US"/>
              <a:t> Rarely exceed </a:t>
            </a:r>
            <a:r>
              <a:rPr lang="en-US" b="1"/>
              <a:t>1.5 cm</a:t>
            </a:r>
            <a:r>
              <a:rPr lang="en-US"/>
              <a:t> in diameter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Number:</a:t>
            </a:r>
            <a:r>
              <a:rPr lang="en-US"/>
              <a:t> Usually </a:t>
            </a:r>
            <a:r>
              <a:rPr lang="en-US" b="1"/>
              <a:t>multiple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Shape &amp; Texture: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Contours are typically </a:t>
            </a:r>
            <a:r>
              <a:rPr lang="en-US" sz="2600" b="1"/>
              <a:t>spiculated and molded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May be </a:t>
            </a:r>
            <a:r>
              <a:rPr lang="en-US" sz="2600" b="1"/>
              <a:t>laminated and soft</a:t>
            </a:r>
            <a:r>
              <a:rPr lang="en-US" sz="2600"/>
              <a:t> with a </a:t>
            </a:r>
            <a:r>
              <a:rPr lang="en-US" sz="2600" b="1"/>
              <a:t>soap-like/greasy consistency</a:t>
            </a:r>
            <a:endParaRPr sz="2600"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Radiographic Properties: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50–75% are radiopaque</a:t>
            </a:r>
            <a:r>
              <a:rPr lang="en-US" sz="2600"/>
              <a:t> due to the presence of </a:t>
            </a:r>
            <a:r>
              <a:rPr lang="en-US" sz="2600" b="1"/>
              <a:t>calcium carbonate and phosphates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Stones containing </a:t>
            </a:r>
            <a:r>
              <a:rPr lang="en-US" sz="2600" b="1"/>
              <a:t>calcium soaps are radiolucent</a:t>
            </a:r>
            <a:endParaRPr b="1"/>
          </a:p>
        </p:txBody>
      </p:sp>
      <p:sp>
        <p:nvSpPr>
          <p:cNvPr id="260" name="Google Shape;26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61" name="Google Shape;261;p3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30025" y="138406"/>
            <a:ext cx="4038600" cy="30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Complications of Gallstones</a:t>
            </a:r>
            <a:endParaRPr/>
          </a:p>
        </p:txBody>
      </p:sp>
      <p:sp>
        <p:nvSpPr>
          <p:cNvPr id="267" name="Google Shape;267;p38"/>
          <p:cNvSpPr txBox="1">
            <a:spLocks noGrp="1"/>
          </p:cNvSpPr>
          <p:nvPr>
            <p:ph type="body" idx="1"/>
          </p:nvPr>
        </p:nvSpPr>
        <p:spPr>
          <a:xfrm>
            <a:off x="838200" y="987425"/>
            <a:ext cx="11097300" cy="5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 dirty="0"/>
              <a:t>Infections &amp; Inflammation:</a:t>
            </a:r>
            <a:endParaRPr sz="2400" b="1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dirty="0"/>
              <a:t>Empyema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dirty="0"/>
              <a:t>Perforation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dirty="0"/>
              <a:t>Fistulas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dirty="0"/>
              <a:t>Inflammation of the biliary tree (cholangitis)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 dirty="0"/>
              <a:t>Obstructive Conditions:</a:t>
            </a:r>
            <a:br>
              <a:rPr lang="en-US" sz="2400" b="1" dirty="0"/>
            </a:br>
            <a:r>
              <a:rPr lang="en-US" sz="2400" dirty="0"/>
              <a:t>Obstructive cholestasis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dirty="0"/>
              <a:t>Pancreatitis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 dirty="0"/>
              <a:t>Stone Size &amp; Risk:</a:t>
            </a:r>
            <a:endParaRPr sz="2400" b="1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 dirty="0"/>
              <a:t>Larger calculi</a:t>
            </a:r>
            <a:r>
              <a:rPr lang="en-US" dirty="0"/>
              <a:t> → Less likely to enter cystic/common ducts and cause obstruction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b="1" dirty="0"/>
              <a:t>Very small stones or gravel</a:t>
            </a:r>
            <a:r>
              <a:rPr lang="en-US" dirty="0"/>
              <a:t> → More dangerous, higher risk of blockage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 dirty="0"/>
              <a:t>Severe Complications:</a:t>
            </a:r>
            <a:endParaRPr sz="2400" b="1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dirty="0"/>
              <a:t>Gallstone Ileus: Large stone erodes into an adjacent bowel loop, causing intestinal obstruction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dirty="0"/>
              <a:t>Increased risk of gallbladder carcinoma</a:t>
            </a:r>
            <a:endParaRPr dirty="0"/>
          </a:p>
        </p:txBody>
      </p:sp>
      <p:sp>
        <p:nvSpPr>
          <p:cNvPr id="268" name="Google Shape;26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Cholecystitis – Inflammation of the Gallbladder</a:t>
            </a:r>
            <a:endParaRPr/>
          </a:p>
        </p:txBody>
      </p:sp>
      <p:sp>
        <p:nvSpPr>
          <p:cNvPr id="274" name="Google Shape;274;p39"/>
          <p:cNvSpPr txBox="1">
            <a:spLocks noGrp="1"/>
          </p:cNvSpPr>
          <p:nvPr>
            <p:ph type="body" idx="1"/>
          </p:nvPr>
        </p:nvSpPr>
        <p:spPr>
          <a:xfrm>
            <a:off x="838200" y="987425"/>
            <a:ext cx="11097300" cy="5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 dirty="0"/>
              <a:t>Almost always associated with gallstones</a:t>
            </a:r>
            <a:endParaRPr b="1"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Can present in different forms:</a:t>
            </a:r>
            <a:endParaRPr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Acute Cholecystitis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Chronic Cholecystitis</a:t>
            </a:r>
            <a:endParaRPr sz="2600" dirty="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dirty="0"/>
              <a:t>Acute cholecystitis superimposed on chronic cholecystitis</a:t>
            </a:r>
            <a:endParaRPr sz="2600" dirty="0"/>
          </a:p>
        </p:txBody>
      </p:sp>
      <p:sp>
        <p:nvSpPr>
          <p:cNvPr id="275" name="Google Shape;27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Acute Cholecystitis – Morphology &amp; Features</a:t>
            </a:r>
            <a:endParaRPr/>
          </a:p>
        </p:txBody>
      </p:sp>
      <p:sp>
        <p:nvSpPr>
          <p:cNvPr id="281" name="Google Shape;281;p40"/>
          <p:cNvSpPr txBox="1">
            <a:spLocks noGrp="1"/>
          </p:cNvSpPr>
          <p:nvPr>
            <p:ph type="body" idx="1"/>
          </p:nvPr>
        </p:nvSpPr>
        <p:spPr>
          <a:xfrm>
            <a:off x="838200" y="987425"/>
            <a:ext cx="11097300" cy="5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Severe Acute Cholecystitis: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Extensive </a:t>
            </a:r>
            <a:r>
              <a:rPr lang="en-US" sz="2600" b="1"/>
              <a:t>ulceration</a:t>
            </a:r>
            <a:r>
              <a:rPr lang="en-US" sz="2600"/>
              <a:t> of mucosa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Hemorrhage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Edema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Dense </a:t>
            </a:r>
            <a:r>
              <a:rPr lang="en-US" sz="2600" b="1"/>
              <a:t>transmural infiltrate</a:t>
            </a:r>
            <a:r>
              <a:rPr lang="en-US" sz="2600"/>
              <a:t> of </a:t>
            </a:r>
            <a:r>
              <a:rPr lang="en-US" sz="2600" b="1"/>
              <a:t>neutrophils</a:t>
            </a:r>
            <a:r>
              <a:rPr lang="en-US" sz="2600"/>
              <a:t> and </a:t>
            </a:r>
            <a:r>
              <a:rPr lang="en-US" sz="2600" b="1"/>
              <a:t>mononuclear inflammatory cells</a:t>
            </a:r>
            <a:endParaRPr sz="2600" b="1"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b="1"/>
          </a:p>
        </p:txBody>
      </p:sp>
      <p:sp>
        <p:nvSpPr>
          <p:cNvPr id="282" name="Google Shape;28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283" name="Google Shape;283;p4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4800" y="3339001"/>
            <a:ext cx="4267200" cy="35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Acute Cholecystitis</a:t>
            </a:r>
            <a:endParaRPr/>
          </a:p>
        </p:txBody>
      </p:sp>
      <p:sp>
        <p:nvSpPr>
          <p:cNvPr id="289" name="Google Shape;28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290" name="Google Shape;290;p41" descr="GI10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47900" y="1493925"/>
            <a:ext cx="76962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Clinical Features of Acute Cholecystitis</a:t>
            </a:r>
            <a:endParaRPr/>
          </a:p>
        </p:txBody>
      </p:sp>
      <p:sp>
        <p:nvSpPr>
          <p:cNvPr id="296" name="Google Shape;296;p42"/>
          <p:cNvSpPr txBox="1">
            <a:spLocks noGrp="1"/>
          </p:cNvSpPr>
          <p:nvPr>
            <p:ph type="body" idx="1"/>
          </p:nvPr>
        </p:nvSpPr>
        <p:spPr>
          <a:xfrm>
            <a:off x="838200" y="987425"/>
            <a:ext cx="11097300" cy="5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Pain:</a:t>
            </a:r>
            <a:r>
              <a:rPr lang="en-US"/>
              <a:t> Right upper quadrant (RUQ) or epigastric pain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Systemic Symptoms:</a:t>
            </a:r>
            <a:r>
              <a:rPr lang="en-US"/>
              <a:t> Fever, anorexia, tachycardia, sweating, nausea, and vomiting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Laboratory Findings: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Hyperbilirubinemia</a:t>
            </a:r>
            <a:r>
              <a:rPr lang="en-US" sz="2600"/>
              <a:t> → suggests obstruction of the common bile duct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Leukocytosis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Elevated serum alkaline phosphatase</a:t>
            </a:r>
            <a:endParaRPr sz="2600"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History:</a:t>
            </a:r>
            <a:r>
              <a:rPr lang="en-US"/>
              <a:t> Previous episodes of pain</a:t>
            </a:r>
            <a:endParaRPr b="1"/>
          </a:p>
        </p:txBody>
      </p:sp>
      <p:sp>
        <p:nvSpPr>
          <p:cNvPr id="297" name="Google Shape;29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Chronic Cholecystitis</a:t>
            </a:r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body" idx="1"/>
          </p:nvPr>
        </p:nvSpPr>
        <p:spPr>
          <a:xfrm>
            <a:off x="838200" y="987425"/>
            <a:ext cx="11097300" cy="5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Cause:</a:t>
            </a:r>
            <a:r>
              <a:rPr lang="en-US"/>
              <a:t> Result of repeated bouts of mild to severe acute cholecystitis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Association:</a:t>
            </a:r>
            <a:r>
              <a:rPr lang="en-US"/>
              <a:t> 90% associated with cholelithiasis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Age &amp; Gender:</a:t>
            </a:r>
            <a:r>
              <a:rPr lang="en-US"/>
              <a:t> Peaks in 40s and 50s, more common in females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Symptoms: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Recurrent right upper quadrant (RUQ) pain or GI upset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Nausea, vomiting, intolerance for fatty foods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Symptoms similar to acute cholecystitis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Microbiology:</a:t>
            </a:r>
            <a:r>
              <a:rPr lang="en-US"/>
              <a:t> </a:t>
            </a:r>
            <a:r>
              <a:rPr lang="en-US" b="1"/>
              <a:t>E. coli</a:t>
            </a:r>
            <a:r>
              <a:rPr lang="en-US"/>
              <a:t> &amp; </a:t>
            </a:r>
            <a:r>
              <a:rPr lang="en-US" b="1"/>
              <a:t>Enterococci</a:t>
            </a:r>
            <a:r>
              <a:rPr lang="en-US"/>
              <a:t> cultured from bile in 1/3</a:t>
            </a:r>
            <a:r>
              <a:rPr lang="en-US" baseline="30000"/>
              <a:t>rd</a:t>
            </a:r>
            <a:r>
              <a:rPr lang="en-US"/>
              <a:t> of cases</a:t>
            </a:r>
            <a:endParaRPr b="1"/>
          </a:p>
        </p:txBody>
      </p:sp>
      <p:sp>
        <p:nvSpPr>
          <p:cNvPr id="304" name="Google Shape;30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Morphology</a:t>
            </a:r>
            <a:endParaRPr/>
          </a:p>
        </p:txBody>
      </p:sp>
      <p:sp>
        <p:nvSpPr>
          <p:cNvPr id="310" name="Google Shape;310;p44"/>
          <p:cNvSpPr txBox="1">
            <a:spLocks noGrp="1"/>
          </p:cNvSpPr>
          <p:nvPr>
            <p:ph type="body" idx="1"/>
          </p:nvPr>
        </p:nvSpPr>
        <p:spPr>
          <a:xfrm>
            <a:off x="838200" y="987425"/>
            <a:ext cx="11097300" cy="5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Changes:</a:t>
            </a:r>
            <a:r>
              <a:rPr lang="en-US"/>
              <a:t> Minimal to variable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Serosa: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Smooth, glistening / dull due to subserosal fibrosis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Dense fibrous adhesions from acute inflammation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On Sectioning: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Wall:</a:t>
            </a:r>
            <a:r>
              <a:rPr lang="en-US" sz="2600"/>
              <a:t> Variably thickened, grey-white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Lumen:</a:t>
            </a:r>
            <a:r>
              <a:rPr lang="en-US" sz="2600"/>
              <a:t> Contains clear green-yellow mucoid bile and/or stones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Mucosa:</a:t>
            </a:r>
            <a:r>
              <a:rPr lang="en-US" sz="2600"/>
              <a:t> Generally preserved</a:t>
            </a:r>
            <a:endParaRPr sz="2600" b="1"/>
          </a:p>
        </p:txBody>
      </p:sp>
      <p:sp>
        <p:nvSpPr>
          <p:cNvPr id="311" name="Google Shape;31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312" name="Google Shape;31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4378" y="4226294"/>
            <a:ext cx="3171423" cy="220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44378" y="1371600"/>
            <a:ext cx="3171300" cy="237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 txBox="1">
            <a:spLocks noGrp="1"/>
          </p:cNvSpPr>
          <p:nvPr>
            <p:ph type="body" idx="1"/>
          </p:nvPr>
        </p:nvSpPr>
        <p:spPr>
          <a:xfrm>
            <a:off x="838200" y="987425"/>
            <a:ext cx="7691700" cy="5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Microscopy of Chronic Cholecystitis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Mild Cases: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Scattered lymphocytes, plasma cells, and macrophages in mucosa and subserosal fibrous tissue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More Advanced Cases:</a:t>
            </a: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Subepithelial and subserosal fibrosis with mononuclear cell infiltration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Thickened wall with </a:t>
            </a:r>
            <a:r>
              <a:rPr lang="en-US" sz="2600" b="1"/>
              <a:t>Rokitansky-Aschoff sinuses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Atrophic mucosa and fibrotic lamina propria</a:t>
            </a:r>
            <a:endParaRPr sz="2600" b="1"/>
          </a:p>
        </p:txBody>
      </p:sp>
      <p:sp>
        <p:nvSpPr>
          <p:cNvPr id="319" name="Google Shape;31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320" name="Google Shape;320;p4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29782" y="330510"/>
            <a:ext cx="3581400" cy="33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29781" y="3699890"/>
            <a:ext cx="3581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5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Morphology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7691700" cy="5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Microscopy 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Reactive mucosal proliferation</a:t>
            </a:r>
            <a:r>
              <a:rPr lang="en-US"/>
              <a:t> with fusion of mucosal folds → formation of </a:t>
            </a:r>
            <a:r>
              <a:rPr lang="en-US" b="1"/>
              <a:t>buried crypts</a:t>
            </a:r>
            <a:r>
              <a:rPr lang="en-US"/>
              <a:t> of epithelium within the gallbladder wall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Outpouching of mucosal epithelium</a:t>
            </a:r>
            <a:r>
              <a:rPr lang="en-US"/>
              <a:t> through the wall → formation of </a:t>
            </a:r>
            <a:r>
              <a:rPr lang="en-US" b="1"/>
              <a:t>Rokitansky-Aschoff sinuses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sz="2600" b="1"/>
          </a:p>
        </p:txBody>
      </p:sp>
      <p:sp>
        <p:nvSpPr>
          <p:cNvPr id="328" name="Google Shape;32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29" name="Google Shape;329;p46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Morphology </a:t>
            </a:r>
            <a:endParaRPr/>
          </a:p>
        </p:txBody>
      </p:sp>
      <p:pic>
        <p:nvPicPr>
          <p:cNvPr id="330" name="Google Shape;330;p4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2041156"/>
            <a:ext cx="4038600" cy="30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7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10515600" cy="5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Bacterial superinfection</a:t>
            </a:r>
            <a:r>
              <a:rPr lang="en-US"/>
              <a:t> → leads to </a:t>
            </a:r>
            <a:r>
              <a:rPr lang="en-US" b="1"/>
              <a:t>cholangitis</a:t>
            </a:r>
            <a:r>
              <a:rPr lang="en-US"/>
              <a:t> or </a:t>
            </a:r>
            <a:r>
              <a:rPr lang="en-US" b="1"/>
              <a:t>sepsis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Perforation</a:t>
            </a:r>
            <a:r>
              <a:rPr lang="en-US"/>
              <a:t> → results in </a:t>
            </a:r>
            <a:r>
              <a:rPr lang="en-US" b="1"/>
              <a:t>local abscess formation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Rupture</a:t>
            </a:r>
            <a:r>
              <a:rPr lang="en-US"/>
              <a:t> → causes </a:t>
            </a:r>
            <a:r>
              <a:rPr lang="en-US" b="1"/>
              <a:t>diffuse peritonitis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Biliary-enteric fistula</a:t>
            </a:r>
            <a:r>
              <a:rPr lang="en-US"/>
              <a:t> → leads to </a:t>
            </a:r>
            <a:r>
              <a:rPr lang="en-US" b="1"/>
              <a:t>bile drainage into adjacent organs</a:t>
            </a:r>
            <a:endParaRPr b="1"/>
          </a:p>
        </p:txBody>
      </p:sp>
      <p:sp>
        <p:nvSpPr>
          <p:cNvPr id="336" name="Google Shape;33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37" name="Google Shape;337;p47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Complications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8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15600" cy="5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Benign Tumors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Fibromas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Myomas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Hemangiomas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Adenomyomatosis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Adenoma with Dysplasia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/>
              <a:t>Malignant Tumors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Carcinoma of the Gallbladder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Lymphomas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Carcinoids</a:t>
            </a:r>
            <a:endParaRPr/>
          </a:p>
        </p:txBody>
      </p:sp>
      <p:sp>
        <p:nvSpPr>
          <p:cNvPr id="343" name="Google Shape;34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344" name="Google Shape;344;p48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Neoplastic Disorders of the Gallbladder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9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15600" cy="5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Oral Bile Acid Therapy</a:t>
            </a:r>
            <a:r>
              <a:rPr lang="en-US"/>
              <a:t> – Ursodeoxycholic Acid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Contact Dissolution Therapy</a:t>
            </a:r>
            <a:r>
              <a:rPr lang="en-US"/>
              <a:t> – e.g., MTBE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Pain Management Medications</a:t>
            </a:r>
            <a:r>
              <a:rPr lang="en-US"/>
              <a:t> – NSAIDs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Cholesterol-lowering Medications</a:t>
            </a:r>
            <a:r>
              <a:rPr lang="en-US"/>
              <a:t> – Statins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Gallbladder Emptying Agents</a:t>
            </a:r>
            <a:r>
              <a:rPr lang="en-US"/>
              <a:t> – e.g., Ursodiol, Cholecystokinin Analogs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Antibiotics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Cholecystectomy</a:t>
            </a:r>
            <a:endParaRPr b="1"/>
          </a:p>
        </p:txBody>
      </p:sp>
      <p:sp>
        <p:nvSpPr>
          <p:cNvPr id="350" name="Google Shape;350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51" name="Google Shape;351;p49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Treatment of Gallbladder Disorders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15600" cy="5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Confidentiality</a:t>
            </a:r>
            <a:r>
              <a:rPr lang="en-US"/>
              <a:t> – Doctors must respect patient confidentiality.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Empathy &amp; Counseling</a:t>
            </a:r>
            <a:r>
              <a:rPr lang="en-US"/>
              <a:t> – Patients should be shown empathy and counseled appropriately.</a:t>
            </a:r>
            <a:endParaRPr b="1"/>
          </a:p>
        </p:txBody>
      </p:sp>
      <p:sp>
        <p:nvSpPr>
          <p:cNvPr id="357" name="Google Shape;35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358" name="Google Shape;358;p50"/>
          <p:cNvSpPr txBox="1">
            <a:spLocks noGrp="1"/>
          </p:cNvSpPr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Biomedical Ethics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973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Describe the Gallbladder Diseases with Their Pathogenesis and Morphological Features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914400" y="2989359"/>
            <a:ext cx="105156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Resource: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Diseases, 10th Edition, Pages 872-876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Serum lipid levels are risk factors of gallstones</a:t>
            </a:r>
            <a:b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https://lipidworld.biomedcentral.com/articles/10.1186/s12944-019-1184-3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Questions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838200" y="1749425"/>
            <a:ext cx="110973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b="1"/>
              <a:t>Gallbladder Study Outline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Vertical Anatomy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What is the normal gross and histological structure of the gallbladder?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Vertical Physiology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What is the function of the gallbladder?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Core Topics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What are the congenital anomalies associated with the gallbladder?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Describe the pathogenesis and risk factors for cholesterol gallstones.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Describe the pathogenesis and risk factors for pigment gallstones.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2600"/>
              <a:buFont typeface="Calibri"/>
              <a:buChar char="●"/>
            </a:pPr>
            <a:r>
              <a:rPr lang="en-US"/>
              <a:t>How do you classify gallbladder tumors?</a:t>
            </a:r>
            <a:endParaRPr b="1"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Study Questions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838200" y="1673225"/>
            <a:ext cx="11097300" cy="50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b="1" dirty="0"/>
              <a:t>Gallbladder Study Outline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b="1" dirty="0"/>
              <a:t>Vertical Surgery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What are the complications of gallstones?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b="1" dirty="0"/>
              <a:t>Vertical &amp; Pathology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Correlate the clinical and morphological features of acute and chronic cholecystitis.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b="1" dirty="0"/>
              <a:t>Horizontal Pharmacology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What are the pharmacological options for the symptomatic treatment of gallbladder stones?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b="1" dirty="0"/>
              <a:t>Spiral Family Medicine</a:t>
            </a:r>
            <a:endParaRPr b="1" dirty="0"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2600"/>
              <a:buFont typeface="Calibri"/>
              <a:buChar char="●"/>
            </a:pPr>
            <a:r>
              <a:rPr lang="en-US" dirty="0"/>
              <a:t>What should be the role of a doctor in promoting lifestyle modifications for the prevention of gallbladder stones?</a:t>
            </a:r>
            <a:endParaRPr b="1" dirty="0"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Gross Anatomy of the Gallbladder</a:t>
            </a: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9538" y="1451550"/>
            <a:ext cx="8712925" cy="54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Gall Bladder Histology</a:t>
            </a:r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0675" y="1462225"/>
            <a:ext cx="10110650" cy="51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1443</Words>
  <Application>Microsoft Office PowerPoint</Application>
  <PresentationFormat>Widescreen</PresentationFormat>
  <Paragraphs>306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Arial</vt:lpstr>
      <vt:lpstr>Carlito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Objectives </vt:lpstr>
      <vt:lpstr>Study Questions</vt:lpstr>
      <vt:lpstr>Study Questions</vt:lpstr>
      <vt:lpstr>Gross Anatomy of the Gallbladder</vt:lpstr>
      <vt:lpstr>Gall Bladder Histology</vt:lpstr>
      <vt:lpstr>Functions of the Gallbladder</vt:lpstr>
      <vt:lpstr>Functions of the Gallbladder</vt:lpstr>
      <vt:lpstr>Non-Neoplastic Disorders of the Gallbladder</vt:lpstr>
      <vt:lpstr>Congenital Anomalies of the Gallbladder</vt:lpstr>
      <vt:lpstr>Cholelithiasis (Gallstones)</vt:lpstr>
      <vt:lpstr>Major Risk Factors for Gallstones</vt:lpstr>
      <vt:lpstr>Major Risk Factors for Gallstones</vt:lpstr>
      <vt:lpstr>Pathogenesis of Cholesterol Stones</vt:lpstr>
      <vt:lpstr>Cholesterol Gallstone Formation: Four Key Conditions</vt:lpstr>
      <vt:lpstr>Pathogenesis of Pigment Stones</vt:lpstr>
      <vt:lpstr>Morphology of Cholesterol Stones</vt:lpstr>
      <vt:lpstr>Cholesterol Gallstones</vt:lpstr>
      <vt:lpstr>Morphology </vt:lpstr>
      <vt:lpstr>Black Pigment Stones</vt:lpstr>
      <vt:lpstr>Complications of Gallstones</vt:lpstr>
      <vt:lpstr>Cholecystitis – Inflammation of the Gallbladder</vt:lpstr>
      <vt:lpstr>Acute Cholecystitis – Morphology &amp; Features</vt:lpstr>
      <vt:lpstr>Acute Cholecystitis</vt:lpstr>
      <vt:lpstr>Clinical Features of Acute Cholecystitis</vt:lpstr>
      <vt:lpstr>Chronic Cholecystitis</vt:lpstr>
      <vt:lpstr>Morphology</vt:lpstr>
      <vt:lpstr>Morphology </vt:lpstr>
      <vt:lpstr>Morphology </vt:lpstr>
      <vt:lpstr>Complications</vt:lpstr>
      <vt:lpstr>Neoplastic Disorders of the Gallbladder</vt:lpstr>
      <vt:lpstr>Treatment of Gallbladder Disorders</vt:lpstr>
      <vt:lpstr>Biomedical Ethics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1</cp:revision>
  <dcterms:modified xsi:type="dcterms:W3CDTF">2025-02-25T18:03:22Z</dcterms:modified>
</cp:coreProperties>
</file>