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78" r:id="rId2"/>
    <p:sldId id="380" r:id="rId3"/>
    <p:sldId id="329" r:id="rId4"/>
    <p:sldId id="381" r:id="rId5"/>
    <p:sldId id="279" r:id="rId6"/>
    <p:sldId id="265" r:id="rId7"/>
    <p:sldId id="382" r:id="rId8"/>
    <p:sldId id="273" r:id="rId9"/>
    <p:sldId id="263" r:id="rId10"/>
    <p:sldId id="363" r:id="rId11"/>
    <p:sldId id="364" r:id="rId12"/>
    <p:sldId id="281" r:id="rId13"/>
    <p:sldId id="280" r:id="rId14"/>
    <p:sldId id="366" r:id="rId15"/>
    <p:sldId id="260" r:id="rId16"/>
    <p:sldId id="367" r:id="rId17"/>
    <p:sldId id="259" r:id="rId18"/>
    <p:sldId id="264" r:id="rId19"/>
    <p:sldId id="266" r:id="rId20"/>
    <p:sldId id="267" r:id="rId21"/>
    <p:sldId id="275" r:id="rId22"/>
    <p:sldId id="272" r:id="rId23"/>
    <p:sldId id="270" r:id="rId24"/>
    <p:sldId id="269" r:id="rId25"/>
    <p:sldId id="268" r:id="rId26"/>
    <p:sldId id="373" r:id="rId27"/>
    <p:sldId id="374" r:id="rId28"/>
    <p:sldId id="376" r:id="rId29"/>
    <p:sldId id="378" r:id="rId30"/>
    <p:sldId id="379" r:id="rId31"/>
    <p:sldId id="285" r:id="rId32"/>
    <p:sldId id="290" r:id="rId33"/>
    <p:sldId id="369" r:id="rId34"/>
    <p:sldId id="288" r:id="rId35"/>
    <p:sldId id="291" r:id="rId36"/>
    <p:sldId id="370" r:id="rId37"/>
    <p:sldId id="371" r:id="rId38"/>
    <p:sldId id="287" r:id="rId39"/>
    <p:sldId id="289" r:id="rId40"/>
    <p:sldId id="293" r:id="rId41"/>
    <p:sldId id="294" r:id="rId42"/>
    <p:sldId id="334" r:id="rId43"/>
    <p:sldId id="282" r:id="rId44"/>
    <p:sldId id="315" r:id="rId45"/>
    <p:sldId id="368" r:id="rId46"/>
    <p:sldId id="318" r:id="rId47"/>
    <p:sldId id="283" r:id="rId48"/>
    <p:sldId id="358" r:id="rId49"/>
    <p:sldId id="359" r:id="rId50"/>
    <p:sldId id="320" r:id="rId51"/>
    <p:sldId id="361" r:id="rId52"/>
    <p:sldId id="383" r:id="rId53"/>
    <p:sldId id="362"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536" y="90"/>
      </p:cViewPr>
      <p:guideLst>
        <p:guide orient="horz" pos="2160"/>
        <p:guide pos="2880"/>
      </p:guideLst>
    </p:cSldViewPr>
  </p:slideViewPr>
  <p:notesTextViewPr>
    <p:cViewPr>
      <p:scale>
        <a:sx n="1" d="1"/>
        <a:sy n="1" d="1"/>
      </p:scale>
      <p:origin x="0" y="0"/>
    </p:cViewPr>
  </p:notesTextViewPr>
  <p:sorterViewPr>
    <p:cViewPr varScale="1">
      <p:scale>
        <a:sx n="1" d="1"/>
        <a:sy n="1" d="1"/>
      </p:scale>
      <p:origin x="0" y="-25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F30B0C-54FC-4019-B8A6-28C27379D3F2}" type="datetimeFigureOut">
              <a:rPr lang="en-US" smtClean="0"/>
              <a:t>3/23/2025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5E9F3B-1561-4AE8-A63C-04E00C713E64}" type="slidenum">
              <a:rPr lang="en-US" smtClean="0"/>
              <a:t>‹#›</a:t>
            </a:fld>
            <a:endParaRPr lang="en-US"/>
          </a:p>
        </p:txBody>
      </p:sp>
    </p:spTree>
    <p:extLst>
      <p:ext uri="{BB962C8B-B14F-4D97-AF65-F5344CB8AC3E}">
        <p14:creationId xmlns:p14="http://schemas.microsoft.com/office/powerpoint/2010/main" val="133424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Strong coordinated contractions</a:t>
            </a:r>
          </a:p>
          <a:p>
            <a:endParaRPr lang="en-US" dirty="0"/>
          </a:p>
        </p:txBody>
      </p:sp>
      <p:sp>
        <p:nvSpPr>
          <p:cNvPr id="4" name="Slide Number Placeholder 3"/>
          <p:cNvSpPr>
            <a:spLocks noGrp="1"/>
          </p:cNvSpPr>
          <p:nvPr>
            <p:ph type="sldNum" sz="quarter" idx="5"/>
          </p:nvPr>
        </p:nvSpPr>
        <p:spPr/>
        <p:txBody>
          <a:bodyPr/>
          <a:lstStyle/>
          <a:p>
            <a:fld id="{7C5E9F3B-1561-4AE8-A63C-04E00C713E64}" type="slidenum">
              <a:rPr lang="en-US" smtClean="0"/>
              <a:t>13</a:t>
            </a:fld>
            <a:endParaRPr lang="en-US"/>
          </a:p>
        </p:txBody>
      </p:sp>
    </p:spTree>
    <p:extLst>
      <p:ext uri="{BB962C8B-B14F-4D97-AF65-F5344CB8AC3E}">
        <p14:creationId xmlns:p14="http://schemas.microsoft.com/office/powerpoint/2010/main" val="163413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Weak uncoordinated contractions</a:t>
            </a:r>
          </a:p>
        </p:txBody>
      </p:sp>
      <p:sp>
        <p:nvSpPr>
          <p:cNvPr id="4" name="Slide Number Placeholder 3"/>
          <p:cNvSpPr>
            <a:spLocks noGrp="1"/>
          </p:cNvSpPr>
          <p:nvPr>
            <p:ph type="sldNum" sz="quarter" idx="5"/>
          </p:nvPr>
        </p:nvSpPr>
        <p:spPr/>
        <p:txBody>
          <a:bodyPr/>
          <a:lstStyle/>
          <a:p>
            <a:fld id="{7C5E9F3B-1561-4AE8-A63C-04E00C713E64}" type="slidenum">
              <a:rPr lang="en-US" smtClean="0"/>
              <a:t>14</a:t>
            </a:fld>
            <a:endParaRPr lang="en-US"/>
          </a:p>
        </p:txBody>
      </p:sp>
    </p:spTree>
    <p:extLst>
      <p:ext uri="{BB962C8B-B14F-4D97-AF65-F5344CB8AC3E}">
        <p14:creationId xmlns:p14="http://schemas.microsoft.com/office/powerpoint/2010/main" val="3839452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Kerckrings</a:t>
            </a:r>
            <a:r>
              <a:rPr lang="en-US" dirty="0"/>
              <a:t> folds</a:t>
            </a:r>
          </a:p>
        </p:txBody>
      </p:sp>
      <p:sp>
        <p:nvSpPr>
          <p:cNvPr id="4" name="Slide Number Placeholder 3"/>
          <p:cNvSpPr>
            <a:spLocks noGrp="1"/>
          </p:cNvSpPr>
          <p:nvPr>
            <p:ph type="sldNum" sz="quarter" idx="5"/>
          </p:nvPr>
        </p:nvSpPr>
        <p:spPr/>
        <p:txBody>
          <a:bodyPr/>
          <a:lstStyle/>
          <a:p>
            <a:fld id="{7C5E9F3B-1561-4AE8-A63C-04E00C713E64}" type="slidenum">
              <a:rPr lang="en-US" smtClean="0"/>
              <a:t>17</a:t>
            </a:fld>
            <a:endParaRPr lang="en-US"/>
          </a:p>
        </p:txBody>
      </p:sp>
    </p:spTree>
    <p:extLst>
      <p:ext uri="{BB962C8B-B14F-4D97-AF65-F5344CB8AC3E}">
        <p14:creationId xmlns:p14="http://schemas.microsoft.com/office/powerpoint/2010/main" val="1108652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5E9F3B-1561-4AE8-A63C-04E00C713E64}" type="slidenum">
              <a:rPr lang="en-US" smtClean="0"/>
              <a:t>27</a:t>
            </a:fld>
            <a:endParaRPr lang="en-US"/>
          </a:p>
        </p:txBody>
      </p:sp>
    </p:spTree>
    <p:extLst>
      <p:ext uri="{BB962C8B-B14F-4D97-AF65-F5344CB8AC3E}">
        <p14:creationId xmlns:p14="http://schemas.microsoft.com/office/powerpoint/2010/main" val="1793184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F146B8E-C572-4D8C-A3F4-182ACBB12A98}" type="datetime1">
              <a:rPr lang="en-US" smtClean="0"/>
              <a:t>3/23/2025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7287E1-B5F8-4C69-B200-1AC867946A34}" type="slidenum">
              <a:rPr lang="en-US" smtClean="0"/>
              <a:t>‹#›</a:t>
            </a:fld>
            <a:endParaRPr lang="en-US"/>
          </a:p>
        </p:txBody>
      </p:sp>
    </p:spTree>
    <p:extLst>
      <p:ext uri="{BB962C8B-B14F-4D97-AF65-F5344CB8AC3E}">
        <p14:creationId xmlns:p14="http://schemas.microsoft.com/office/powerpoint/2010/main" val="874196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E1E35-2F8D-4D8B-B40A-D30882FE29A9}" type="datetime1">
              <a:rPr lang="en-US" smtClean="0"/>
              <a:t>3/23/2025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7287E1-B5F8-4C69-B200-1AC867946A34}" type="slidenum">
              <a:rPr lang="en-US" smtClean="0"/>
              <a:t>‹#›</a:t>
            </a:fld>
            <a:endParaRPr lang="en-US"/>
          </a:p>
        </p:txBody>
      </p:sp>
    </p:spTree>
    <p:extLst>
      <p:ext uri="{BB962C8B-B14F-4D97-AF65-F5344CB8AC3E}">
        <p14:creationId xmlns:p14="http://schemas.microsoft.com/office/powerpoint/2010/main" val="1143867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F0A9B0-595E-4667-B30B-EB05B3093F9C}" type="datetime1">
              <a:rPr lang="en-US" smtClean="0"/>
              <a:t>3/23/2025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7287E1-B5F8-4C69-B200-1AC867946A34}" type="slidenum">
              <a:rPr lang="en-US" smtClean="0"/>
              <a:t>‹#›</a:t>
            </a:fld>
            <a:endParaRPr lang="en-US"/>
          </a:p>
        </p:txBody>
      </p:sp>
    </p:spTree>
    <p:extLst>
      <p:ext uri="{BB962C8B-B14F-4D97-AF65-F5344CB8AC3E}">
        <p14:creationId xmlns:p14="http://schemas.microsoft.com/office/powerpoint/2010/main" val="1316577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EC374B-EAB1-4BF2-8336-462117B3A15A}" type="datetime1">
              <a:rPr lang="en-US" smtClean="0"/>
              <a:t>3/23/2025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7287E1-B5F8-4C69-B200-1AC867946A34}" type="slidenum">
              <a:rPr lang="en-US" smtClean="0"/>
              <a:t>‹#›</a:t>
            </a:fld>
            <a:endParaRPr lang="en-US"/>
          </a:p>
        </p:txBody>
      </p:sp>
    </p:spTree>
    <p:extLst>
      <p:ext uri="{BB962C8B-B14F-4D97-AF65-F5344CB8AC3E}">
        <p14:creationId xmlns:p14="http://schemas.microsoft.com/office/powerpoint/2010/main" val="4207056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7D2E88-888F-4100-822C-D7A856F1FF65}" type="datetime1">
              <a:rPr lang="en-US" smtClean="0"/>
              <a:t>3/23/2025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7287E1-B5F8-4C69-B200-1AC867946A34}" type="slidenum">
              <a:rPr lang="en-US" smtClean="0"/>
              <a:t>‹#›</a:t>
            </a:fld>
            <a:endParaRPr lang="en-US"/>
          </a:p>
        </p:txBody>
      </p:sp>
    </p:spTree>
    <p:extLst>
      <p:ext uri="{BB962C8B-B14F-4D97-AF65-F5344CB8AC3E}">
        <p14:creationId xmlns:p14="http://schemas.microsoft.com/office/powerpoint/2010/main" val="421863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52DAAC-736F-414D-A25E-7C5341AB4EAA}" type="datetime1">
              <a:rPr lang="en-US" smtClean="0"/>
              <a:t>3/23/2025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7287E1-B5F8-4C69-B200-1AC867946A34}" type="slidenum">
              <a:rPr lang="en-US" smtClean="0"/>
              <a:t>‹#›</a:t>
            </a:fld>
            <a:endParaRPr lang="en-US"/>
          </a:p>
        </p:txBody>
      </p:sp>
    </p:spTree>
    <p:extLst>
      <p:ext uri="{BB962C8B-B14F-4D97-AF65-F5344CB8AC3E}">
        <p14:creationId xmlns:p14="http://schemas.microsoft.com/office/powerpoint/2010/main" val="3283300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DAD4FE-73FB-4B6D-AA94-4AEBDE5DD273}" type="datetime1">
              <a:rPr lang="en-US" smtClean="0"/>
              <a:t>3/23/2025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7287E1-B5F8-4C69-B200-1AC867946A34}" type="slidenum">
              <a:rPr lang="en-US" smtClean="0"/>
              <a:t>‹#›</a:t>
            </a:fld>
            <a:endParaRPr lang="en-US"/>
          </a:p>
        </p:txBody>
      </p:sp>
    </p:spTree>
    <p:extLst>
      <p:ext uri="{BB962C8B-B14F-4D97-AF65-F5344CB8AC3E}">
        <p14:creationId xmlns:p14="http://schemas.microsoft.com/office/powerpoint/2010/main" val="2167725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8D57D4-F029-4119-90FE-6C38BF8EBCAC}" type="datetime1">
              <a:rPr lang="en-US" smtClean="0"/>
              <a:t>3/23/2025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7287E1-B5F8-4C69-B200-1AC867946A34}" type="slidenum">
              <a:rPr lang="en-US" smtClean="0"/>
              <a:t>‹#›</a:t>
            </a:fld>
            <a:endParaRPr lang="en-US"/>
          </a:p>
        </p:txBody>
      </p:sp>
    </p:spTree>
    <p:extLst>
      <p:ext uri="{BB962C8B-B14F-4D97-AF65-F5344CB8AC3E}">
        <p14:creationId xmlns:p14="http://schemas.microsoft.com/office/powerpoint/2010/main" val="2061389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BB35A8-40FC-41F5-A24D-E94527806A22}" type="datetime1">
              <a:rPr lang="en-US" smtClean="0"/>
              <a:t>3/23/2025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7287E1-B5F8-4C69-B200-1AC867946A34}" type="slidenum">
              <a:rPr lang="en-US" smtClean="0"/>
              <a:t>‹#›</a:t>
            </a:fld>
            <a:endParaRPr lang="en-US"/>
          </a:p>
        </p:txBody>
      </p:sp>
    </p:spTree>
    <p:extLst>
      <p:ext uri="{BB962C8B-B14F-4D97-AF65-F5344CB8AC3E}">
        <p14:creationId xmlns:p14="http://schemas.microsoft.com/office/powerpoint/2010/main" val="3784201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71A5AD-4A41-40F7-9969-B8CE771C59EB}" type="datetime1">
              <a:rPr lang="en-US" smtClean="0"/>
              <a:t>3/23/2025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7287E1-B5F8-4C69-B200-1AC867946A34}" type="slidenum">
              <a:rPr lang="en-US" smtClean="0"/>
              <a:t>‹#›</a:t>
            </a:fld>
            <a:endParaRPr lang="en-US"/>
          </a:p>
        </p:txBody>
      </p:sp>
    </p:spTree>
    <p:extLst>
      <p:ext uri="{BB962C8B-B14F-4D97-AF65-F5344CB8AC3E}">
        <p14:creationId xmlns:p14="http://schemas.microsoft.com/office/powerpoint/2010/main" val="4086529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8C4C47-B081-400F-A1A9-33C46325832C}" type="datetime1">
              <a:rPr lang="en-US" smtClean="0"/>
              <a:t>3/23/2025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7287E1-B5F8-4C69-B200-1AC867946A34}" type="slidenum">
              <a:rPr lang="en-US" smtClean="0"/>
              <a:t>‹#›</a:t>
            </a:fld>
            <a:endParaRPr lang="en-US"/>
          </a:p>
        </p:txBody>
      </p:sp>
    </p:spTree>
    <p:extLst>
      <p:ext uri="{BB962C8B-B14F-4D97-AF65-F5344CB8AC3E}">
        <p14:creationId xmlns:p14="http://schemas.microsoft.com/office/powerpoint/2010/main" val="741434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D940CE-D8E6-4AAB-B230-22F35C73EF40}" type="datetime1">
              <a:rPr lang="en-US" smtClean="0"/>
              <a:t>3/23/2025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7287E1-B5F8-4C69-B200-1AC867946A34}" type="slidenum">
              <a:rPr lang="en-US" smtClean="0"/>
              <a:t>‹#›</a:t>
            </a:fld>
            <a:endParaRPr lang="en-US"/>
          </a:p>
        </p:txBody>
      </p:sp>
    </p:spTree>
    <p:extLst>
      <p:ext uri="{BB962C8B-B14F-4D97-AF65-F5344CB8AC3E}">
        <p14:creationId xmlns:p14="http://schemas.microsoft.com/office/powerpoint/2010/main" val="14322252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3.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228600"/>
            <a:ext cx="9144000" cy="6400800"/>
          </a:xfrm>
          <a:prstGeom prst="rect">
            <a:avLst/>
          </a:prstGeom>
        </p:spPr>
      </p:pic>
      <p:sp>
        <p:nvSpPr>
          <p:cNvPr id="2" name="Slide Number Placeholder 1">
            <a:extLst>
              <a:ext uri="{FF2B5EF4-FFF2-40B4-BE49-F238E27FC236}">
                <a16:creationId xmlns:a16="http://schemas.microsoft.com/office/drawing/2014/main" id="{A31DB373-A6EA-3759-CD57-46F76D372D83}"/>
              </a:ext>
            </a:extLst>
          </p:cNvPr>
          <p:cNvSpPr>
            <a:spLocks noGrp="1"/>
          </p:cNvSpPr>
          <p:nvPr>
            <p:ph type="sldNum" sz="quarter" idx="12"/>
          </p:nvPr>
        </p:nvSpPr>
        <p:spPr/>
        <p:txBody>
          <a:bodyPr/>
          <a:lstStyle/>
          <a:p>
            <a:fld id="{297287E1-B5F8-4C69-B200-1AC867946A34}" type="slidenum">
              <a:rPr lang="en-US" smtClean="0"/>
              <a:t>1</a:t>
            </a:fld>
            <a:endParaRPr lang="en-US"/>
          </a:p>
        </p:txBody>
      </p:sp>
    </p:spTree>
    <p:extLst>
      <p:ext uri="{BB962C8B-B14F-4D97-AF65-F5344CB8AC3E}">
        <p14:creationId xmlns:p14="http://schemas.microsoft.com/office/powerpoint/2010/main" val="878723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descr="Esophageal Foreign Bodies | Pediatric Surgery NaT">
            <a:extLst>
              <a:ext uri="{FF2B5EF4-FFF2-40B4-BE49-F238E27FC236}">
                <a16:creationId xmlns:a16="http://schemas.microsoft.com/office/drawing/2014/main" id="{01D9AC39-1257-8EC8-AEC0-B367B4BF36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67200"/>
            <a:ext cx="3276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6">
            <a:extLst>
              <a:ext uri="{FF2B5EF4-FFF2-40B4-BE49-F238E27FC236}">
                <a16:creationId xmlns:a16="http://schemas.microsoft.com/office/drawing/2014/main" id="{1EEAF7B1-4669-D67E-3478-E38DBAA454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8" descr="Endoscopic Management of Pediatric Airway and Esophageal Foreign Bodies |  IntechOpen">
            <a:extLst>
              <a:ext uri="{FF2B5EF4-FFF2-40B4-BE49-F238E27FC236}">
                <a16:creationId xmlns:a16="http://schemas.microsoft.com/office/drawing/2014/main" id="{25120F6D-2A8B-27F9-82F7-5BB1CDC09E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4267200"/>
            <a:ext cx="5867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8F49F68F-A110-6031-0A2D-84ED4ABD34CC}"/>
              </a:ext>
            </a:extLst>
          </p:cNvPr>
          <p:cNvSpPr>
            <a:spLocks noGrp="1"/>
          </p:cNvSpPr>
          <p:nvPr>
            <p:ph type="sldNum" sz="quarter" idx="12"/>
          </p:nvPr>
        </p:nvSpPr>
        <p:spPr/>
        <p:txBody>
          <a:bodyPr/>
          <a:lstStyle/>
          <a:p>
            <a:fld id="{297287E1-B5F8-4C69-B200-1AC867946A34}" type="slidenum">
              <a:rPr lang="en-US" smtClean="0"/>
              <a:t>10</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a:extLst>
              <a:ext uri="{FF2B5EF4-FFF2-40B4-BE49-F238E27FC236}">
                <a16:creationId xmlns:a16="http://schemas.microsoft.com/office/drawing/2014/main" id="{82FEFF16-9413-FEC7-2098-8528BEA295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75" t="4286" r="2726" b="3576"/>
          <a:stretch/>
        </p:blipFill>
        <p:spPr bwMode="auto">
          <a:xfrm>
            <a:off x="228600" y="1066800"/>
            <a:ext cx="86868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5">
            <a:extLst>
              <a:ext uri="{FF2B5EF4-FFF2-40B4-BE49-F238E27FC236}">
                <a16:creationId xmlns:a16="http://schemas.microsoft.com/office/drawing/2014/main" id="{E8C812C7-9195-DC35-8A39-AD774426BCE1}"/>
              </a:ext>
            </a:extLst>
          </p:cNvPr>
          <p:cNvSpPr>
            <a:spLocks noGrp="1"/>
          </p:cNvSpPr>
          <p:nvPr>
            <p:ph type="title"/>
          </p:nvPr>
        </p:nvSpPr>
        <p:spPr>
          <a:xfrm>
            <a:off x="477838" y="0"/>
            <a:ext cx="8229600" cy="808038"/>
          </a:xfrm>
        </p:spPr>
        <p:txBody>
          <a:bodyPr/>
          <a:lstStyle/>
          <a:p>
            <a:pPr eaLnBrk="1" hangingPunct="1"/>
            <a:r>
              <a:rPr lang="en-US" altLang="en-US" sz="4000"/>
              <a:t>Normal Esophagus With Barium Meal</a:t>
            </a:r>
          </a:p>
        </p:txBody>
      </p:sp>
      <p:sp>
        <p:nvSpPr>
          <p:cNvPr id="2" name="Slide Number Placeholder 1">
            <a:extLst>
              <a:ext uri="{FF2B5EF4-FFF2-40B4-BE49-F238E27FC236}">
                <a16:creationId xmlns:a16="http://schemas.microsoft.com/office/drawing/2014/main" id="{933C86A4-B219-A043-7829-3270B6493BFD}"/>
              </a:ext>
            </a:extLst>
          </p:cNvPr>
          <p:cNvSpPr>
            <a:spLocks noGrp="1"/>
          </p:cNvSpPr>
          <p:nvPr>
            <p:ph type="sldNum" sz="quarter" idx="12"/>
          </p:nvPr>
        </p:nvSpPr>
        <p:spPr/>
        <p:txBody>
          <a:bodyPr/>
          <a:lstStyle/>
          <a:p>
            <a:fld id="{297287E1-B5F8-4C69-B200-1AC867946A34}" type="slidenum">
              <a:rPr lang="en-US" smtClean="0"/>
              <a:t>11</a:t>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9DEA99-CD7B-A2E8-F4D2-2F93ABD88771}"/>
              </a:ext>
            </a:extLst>
          </p:cNvPr>
          <p:cNvSpPr>
            <a:spLocks noGrp="1"/>
          </p:cNvSpPr>
          <p:nvPr>
            <p:ph type="sldNum" sz="quarter" idx="12"/>
          </p:nvPr>
        </p:nvSpPr>
        <p:spPr/>
        <p:txBody>
          <a:bodyPr/>
          <a:lstStyle/>
          <a:p>
            <a:fld id="{297287E1-B5F8-4C69-B200-1AC867946A34}" type="slidenum">
              <a:rPr lang="en-US" smtClean="0"/>
              <a:t>12</a:t>
            </a:fld>
            <a:endParaRPr lang="en-US"/>
          </a:p>
        </p:txBody>
      </p:sp>
      <p:pic>
        <p:nvPicPr>
          <p:cNvPr id="4" name="Picture 3">
            <a:extLst>
              <a:ext uri="{FF2B5EF4-FFF2-40B4-BE49-F238E27FC236}">
                <a16:creationId xmlns:a16="http://schemas.microsoft.com/office/drawing/2014/main" id="{B85F8198-5138-6256-10D5-D648180F8576}"/>
              </a:ext>
            </a:extLst>
          </p:cNvPr>
          <p:cNvPicPr>
            <a:picLocks noChangeAspect="1"/>
          </p:cNvPicPr>
          <p:nvPr/>
        </p:nvPicPr>
        <p:blipFill>
          <a:blip r:embed="rId2"/>
          <a:stretch>
            <a:fillRect/>
          </a:stretch>
        </p:blipFill>
        <p:spPr>
          <a:xfrm>
            <a:off x="4408601" y="17206"/>
            <a:ext cx="4734171" cy="6339143"/>
          </a:xfrm>
          <a:prstGeom prst="rect">
            <a:avLst/>
          </a:prstGeom>
        </p:spPr>
      </p:pic>
      <p:pic>
        <p:nvPicPr>
          <p:cNvPr id="3" name="Picture 5" descr="Rat tail sign | Diagnostic imaging, Radiology, Pediatric nursing">
            <a:extLst>
              <a:ext uri="{FF2B5EF4-FFF2-40B4-BE49-F238E27FC236}">
                <a16:creationId xmlns:a16="http://schemas.microsoft.com/office/drawing/2014/main" id="{1E4FBECB-A0C6-AB92-F7CA-C59C215ACA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10" y="0"/>
            <a:ext cx="4088990" cy="6356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a:extLst>
              <a:ext uri="{FF2B5EF4-FFF2-40B4-BE49-F238E27FC236}">
                <a16:creationId xmlns:a16="http://schemas.microsoft.com/office/drawing/2014/main" id="{5E21E534-6D95-9AFC-DE9A-BFB33E4538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39" y="1676400"/>
            <a:ext cx="5181600"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5">
            <a:extLst>
              <a:ext uri="{FF2B5EF4-FFF2-40B4-BE49-F238E27FC236}">
                <a16:creationId xmlns:a16="http://schemas.microsoft.com/office/drawing/2014/main" id="{B2AB7F22-1C1F-A77D-4AD2-CD642E4BC3B0}"/>
              </a:ext>
            </a:extLst>
          </p:cNvPr>
          <p:cNvSpPr>
            <a:spLocks noGrp="1"/>
          </p:cNvSpPr>
          <p:nvPr>
            <p:ph type="title"/>
          </p:nvPr>
        </p:nvSpPr>
        <p:spPr/>
        <p:txBody>
          <a:bodyPr>
            <a:normAutofit fontScale="90000"/>
          </a:bodyPr>
          <a:lstStyle/>
          <a:p>
            <a:pPr eaLnBrk="1" hangingPunct="1"/>
            <a:r>
              <a:rPr lang="en-US" altLang="en-US" sz="4000" dirty="0"/>
              <a:t>Nut–cracker esophagus/Rosary bead esophagus (Diffuse Esophageal spasm)</a:t>
            </a:r>
          </a:p>
        </p:txBody>
      </p:sp>
      <p:pic>
        <p:nvPicPr>
          <p:cNvPr id="18436" name="Picture 7" descr="EPOS&amp;trade;">
            <a:extLst>
              <a:ext uri="{FF2B5EF4-FFF2-40B4-BE49-F238E27FC236}">
                <a16:creationId xmlns:a16="http://schemas.microsoft.com/office/drawing/2014/main" id="{03A7AAC5-3213-352B-E87F-7F7BF651B6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676399"/>
            <a:ext cx="4235450"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088E36EA-198A-5240-1967-48082A0E7553}"/>
              </a:ext>
            </a:extLst>
          </p:cNvPr>
          <p:cNvSpPr>
            <a:spLocks noGrp="1"/>
          </p:cNvSpPr>
          <p:nvPr>
            <p:ph type="sldNum" sz="quarter" idx="12"/>
          </p:nvPr>
        </p:nvSpPr>
        <p:spPr/>
        <p:txBody>
          <a:bodyPr/>
          <a:lstStyle/>
          <a:p>
            <a:fld id="{297287E1-B5F8-4C69-B200-1AC867946A34}" type="slidenum">
              <a:rPr lang="en-US" smtClean="0"/>
              <a:t>13</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Itebimien Peter on X: &quot;@drsamshuaibi Corkscrew esophagus aka rosary bead  esophagus is a classic finding of diffuse esophageal spasm(DES) in barium  studies reflecting abnormal contractions,leading to compartmentalization &amp;  curling of the esophagus ...">
            <a:extLst>
              <a:ext uri="{FF2B5EF4-FFF2-40B4-BE49-F238E27FC236}">
                <a16:creationId xmlns:a16="http://schemas.microsoft.com/office/drawing/2014/main" id="{16737D76-E506-917A-AE24-6D10D8958D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5029200" cy="430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7" descr="Dr. Johnny Stewart. MD , FRCSC / RMC, CAF on X: &quot;&quot;Corkscrew esophagus&quot;⤵️📚  🔸An esophageal motility disorder. 🔸It produces chest pain, dysphagia or  GERD. 🔸Pathogenesis is obscure. ✨Investigations:➡️ Ba swallow, esophageal  manometry,">
            <a:extLst>
              <a:ext uri="{FF2B5EF4-FFF2-40B4-BE49-F238E27FC236}">
                <a16:creationId xmlns:a16="http://schemas.microsoft.com/office/drawing/2014/main" id="{61A3C7BF-FF90-962B-7376-28FC1D03DD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057400"/>
            <a:ext cx="4114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8">
            <a:extLst>
              <a:ext uri="{FF2B5EF4-FFF2-40B4-BE49-F238E27FC236}">
                <a16:creationId xmlns:a16="http://schemas.microsoft.com/office/drawing/2014/main" id="{78C1458F-0EA2-45A0-6281-D2F92ED7029E}"/>
              </a:ext>
            </a:extLst>
          </p:cNvPr>
          <p:cNvSpPr>
            <a:spLocks noGrp="1"/>
          </p:cNvSpPr>
          <p:nvPr>
            <p:ph type="title"/>
          </p:nvPr>
        </p:nvSpPr>
        <p:spPr/>
        <p:txBody>
          <a:bodyPr/>
          <a:lstStyle/>
          <a:p>
            <a:pPr eaLnBrk="1" hangingPunct="1"/>
            <a:r>
              <a:rPr lang="en-US" altLang="en-US"/>
              <a:t>DES (Diffuse Esophageal Spasm)</a:t>
            </a:r>
          </a:p>
        </p:txBody>
      </p:sp>
      <p:sp>
        <p:nvSpPr>
          <p:cNvPr id="2" name="Slide Number Placeholder 1">
            <a:extLst>
              <a:ext uri="{FF2B5EF4-FFF2-40B4-BE49-F238E27FC236}">
                <a16:creationId xmlns:a16="http://schemas.microsoft.com/office/drawing/2014/main" id="{49CF293E-5282-949A-627A-E7BAD3D61E3A}"/>
              </a:ext>
            </a:extLst>
          </p:cNvPr>
          <p:cNvSpPr>
            <a:spLocks noGrp="1"/>
          </p:cNvSpPr>
          <p:nvPr>
            <p:ph type="sldNum" sz="quarter" idx="12"/>
          </p:nvPr>
        </p:nvSpPr>
        <p:spPr/>
        <p:txBody>
          <a:bodyPr/>
          <a:lstStyle/>
          <a:p>
            <a:fld id="{297287E1-B5F8-4C69-B200-1AC867946A34}" type="slidenum">
              <a:rPr lang="en-US" smtClean="0"/>
              <a:t>14</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Related image">
            <a:extLst>
              <a:ext uri="{FF2B5EF4-FFF2-40B4-BE49-F238E27FC236}">
                <a16:creationId xmlns:a16="http://schemas.microsoft.com/office/drawing/2014/main" id="{EFD88AB8-871A-080E-AE51-BF6042C93D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7013"/>
            <a:ext cx="9144000" cy="663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260D8005-4F7B-5EAF-8661-DF0020339C24}"/>
              </a:ext>
            </a:extLst>
          </p:cNvPr>
          <p:cNvSpPr>
            <a:spLocks noGrp="1"/>
          </p:cNvSpPr>
          <p:nvPr>
            <p:ph type="sldNum" sz="quarter" idx="12"/>
          </p:nvPr>
        </p:nvSpPr>
        <p:spPr/>
        <p:txBody>
          <a:bodyPr/>
          <a:lstStyle/>
          <a:p>
            <a:fld id="{297287E1-B5F8-4C69-B200-1AC867946A34}" type="slidenum">
              <a:rPr lang="en-US" smtClean="0"/>
              <a:t>15</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Achalasia differential diagnosis - wikidoc">
            <a:extLst>
              <a:ext uri="{FF2B5EF4-FFF2-40B4-BE49-F238E27FC236}">
                <a16:creationId xmlns:a16="http://schemas.microsoft.com/office/drawing/2014/main" id="{A6D4613B-D483-A2D1-EB3C-59D06E35B8D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9067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D30B823C-8943-8548-15E3-7E13CA51FEE0}"/>
              </a:ext>
            </a:extLst>
          </p:cNvPr>
          <p:cNvSpPr>
            <a:spLocks noGrp="1"/>
          </p:cNvSpPr>
          <p:nvPr>
            <p:ph type="sldNum" sz="quarter" idx="12"/>
          </p:nvPr>
        </p:nvSpPr>
        <p:spPr/>
        <p:txBody>
          <a:bodyPr/>
          <a:lstStyle/>
          <a:p>
            <a:fld id="{297287E1-B5F8-4C69-B200-1AC867946A34}" type="slidenum">
              <a:rPr lang="en-US" smtClean="0"/>
              <a:t>16</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493829-9BB2-5B1B-1C45-BB8C7C3E6F5F}"/>
              </a:ext>
            </a:extLst>
          </p:cNvPr>
          <p:cNvSpPr>
            <a:spLocks noGrp="1"/>
          </p:cNvSpPr>
          <p:nvPr>
            <p:ph type="sldNum" sz="quarter" idx="12"/>
          </p:nvPr>
        </p:nvSpPr>
        <p:spPr/>
        <p:txBody>
          <a:bodyPr/>
          <a:lstStyle/>
          <a:p>
            <a:fld id="{297287E1-B5F8-4C69-B200-1AC867946A34}" type="slidenum">
              <a:rPr lang="en-US" smtClean="0"/>
              <a:t>17</a:t>
            </a:fld>
            <a:endParaRPr lang="en-US"/>
          </a:p>
        </p:txBody>
      </p:sp>
      <p:pic>
        <p:nvPicPr>
          <p:cNvPr id="4" name="Picture 3">
            <a:extLst>
              <a:ext uri="{FF2B5EF4-FFF2-40B4-BE49-F238E27FC236}">
                <a16:creationId xmlns:a16="http://schemas.microsoft.com/office/drawing/2014/main" id="{6CBF5258-2E7E-F386-8948-9E8CB5BC950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30480" y="1161110"/>
            <a:ext cx="4838140" cy="5142428"/>
          </a:xfrm>
          <a:prstGeom prst="rect">
            <a:avLst/>
          </a:prstGeom>
        </p:spPr>
      </p:pic>
      <p:pic>
        <p:nvPicPr>
          <p:cNvPr id="6" name="Picture 5">
            <a:extLst>
              <a:ext uri="{FF2B5EF4-FFF2-40B4-BE49-F238E27FC236}">
                <a16:creationId xmlns:a16="http://schemas.microsoft.com/office/drawing/2014/main" id="{2DAE8F55-3046-8D80-663A-9852149AE28E}"/>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a14:imgEffect>
                  </a14:imgLayer>
                </a14:imgProps>
              </a:ext>
            </a:extLst>
          </a:blip>
          <a:stretch>
            <a:fillRect/>
          </a:stretch>
        </p:blipFill>
        <p:spPr>
          <a:xfrm>
            <a:off x="4845514" y="1161110"/>
            <a:ext cx="4291112" cy="5142428"/>
          </a:xfrm>
          <a:prstGeom prst="rect">
            <a:avLst/>
          </a:prstGeom>
        </p:spPr>
      </p:pic>
    </p:spTree>
    <p:extLst>
      <p:ext uri="{BB962C8B-B14F-4D97-AF65-F5344CB8AC3E}">
        <p14:creationId xmlns:p14="http://schemas.microsoft.com/office/powerpoint/2010/main" val="4291264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9A52C1-024F-C73F-822A-DF155D03666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Lst>
          </a:blip>
          <a:stretch>
            <a:fillRect/>
          </a:stretch>
        </p:blipFill>
        <p:spPr>
          <a:xfrm>
            <a:off x="76200" y="0"/>
            <a:ext cx="8991600" cy="6838071"/>
          </a:xfrm>
          <a:prstGeom prst="rect">
            <a:avLst/>
          </a:prstGeom>
        </p:spPr>
      </p:pic>
      <p:sp>
        <p:nvSpPr>
          <p:cNvPr id="2" name="Slide Number Placeholder 1">
            <a:extLst>
              <a:ext uri="{FF2B5EF4-FFF2-40B4-BE49-F238E27FC236}">
                <a16:creationId xmlns:a16="http://schemas.microsoft.com/office/drawing/2014/main" id="{E439D3AB-1839-45FB-36D5-FC5F82EC0429}"/>
              </a:ext>
            </a:extLst>
          </p:cNvPr>
          <p:cNvSpPr>
            <a:spLocks noGrp="1"/>
          </p:cNvSpPr>
          <p:nvPr>
            <p:ph type="sldNum" sz="quarter" idx="12"/>
          </p:nvPr>
        </p:nvSpPr>
        <p:spPr/>
        <p:txBody>
          <a:bodyPr/>
          <a:lstStyle/>
          <a:p>
            <a:fld id="{297287E1-B5F8-4C69-B200-1AC867946A34}" type="slidenum">
              <a:rPr lang="en-US" smtClean="0"/>
              <a:t>18</a:t>
            </a:fld>
            <a:endParaRPr lang="en-US"/>
          </a:p>
        </p:txBody>
      </p:sp>
    </p:spTree>
    <p:extLst>
      <p:ext uri="{BB962C8B-B14F-4D97-AF65-F5344CB8AC3E}">
        <p14:creationId xmlns:p14="http://schemas.microsoft.com/office/powerpoint/2010/main" val="2351615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NTESTINAL OBSTRUCTION&#10;DILATED BOWELS, HORIZONTAL AIR FLUID&#10;LEVEL, NO AIR IN THE RECTUM&#10; "/>
          <p:cNvPicPr>
            <a:picLocks noChangeAspect="1" noChangeArrowheads="1"/>
          </p:cNvPicPr>
          <p:nvPr/>
        </p:nvPicPr>
        <p:blipFill rotWithShape="1">
          <a:blip r:embed="rId2">
            <a:extLst>
              <a:ext uri="{28A0092B-C50C-407E-A947-70E740481C1C}">
                <a14:useLocalDpi xmlns:a14="http://schemas.microsoft.com/office/drawing/2010/main" val="0"/>
              </a:ext>
            </a:extLst>
          </a:blip>
          <a:srcRect l="4167" r="5000" b="1991"/>
          <a:stretch/>
        </p:blipFill>
        <p:spPr bwMode="auto">
          <a:xfrm>
            <a:off x="381000" y="304800"/>
            <a:ext cx="8305800" cy="641667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0BEB0C95-E238-A05F-175D-3307F33728FF}"/>
              </a:ext>
            </a:extLst>
          </p:cNvPr>
          <p:cNvSpPr>
            <a:spLocks noGrp="1"/>
          </p:cNvSpPr>
          <p:nvPr>
            <p:ph type="sldNum" sz="quarter" idx="12"/>
          </p:nvPr>
        </p:nvSpPr>
        <p:spPr/>
        <p:txBody>
          <a:bodyPr/>
          <a:lstStyle/>
          <a:p>
            <a:fld id="{297287E1-B5F8-4C69-B200-1AC867946A34}" type="slidenum">
              <a:rPr lang="en-US" smtClean="0"/>
              <a:t>19</a:t>
            </a:fld>
            <a:endParaRPr lang="en-US"/>
          </a:p>
        </p:txBody>
      </p:sp>
    </p:spTree>
    <p:extLst>
      <p:ext uri="{BB962C8B-B14F-4D97-AF65-F5344CB8AC3E}">
        <p14:creationId xmlns:p14="http://schemas.microsoft.com/office/powerpoint/2010/main" val="1404038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7800"/>
            <a:ext cx="7772400" cy="1681652"/>
          </a:xfrm>
        </p:spPr>
        <p:txBody>
          <a:bodyPr>
            <a:normAutofit fontScale="90000"/>
          </a:bodyPr>
          <a:lstStyle/>
          <a:p>
            <a:br>
              <a:rPr lang="en-US" sz="4000" b="1" dirty="0">
                <a:cs typeface="Times New Roman" pitchFamily="18" charset="0"/>
              </a:rPr>
            </a:br>
            <a:r>
              <a:rPr lang="en-US" sz="4000" b="1" dirty="0">
                <a:cs typeface="Times New Roman" pitchFamily="18" charset="0"/>
              </a:rPr>
              <a:t>Gastrointestinal Tract (GIT) Module</a:t>
            </a:r>
            <a:br>
              <a:rPr lang="en-US" sz="4000" u="sng" dirty="0">
                <a:cs typeface="Times New Roman" pitchFamily="18" charset="0"/>
              </a:rPr>
            </a:br>
            <a:r>
              <a:rPr lang="en-US" sz="3200" dirty="0">
                <a:cs typeface="Times New Roman" pitchFamily="18" charset="0"/>
              </a:rPr>
              <a:t>2</a:t>
            </a:r>
            <a:r>
              <a:rPr lang="en-US" sz="3200" baseline="30000" dirty="0">
                <a:cs typeface="Times New Roman" pitchFamily="18" charset="0"/>
              </a:rPr>
              <a:t>nd</a:t>
            </a:r>
            <a:r>
              <a:rPr lang="en-US" sz="3200" dirty="0">
                <a:cs typeface="Times New Roman" pitchFamily="18" charset="0"/>
              </a:rPr>
              <a:t> Year MBBS(SGD)</a:t>
            </a:r>
            <a:br>
              <a:rPr lang="en-US" sz="4000" u="sng" dirty="0">
                <a:cs typeface="Times New Roman" pitchFamily="18" charset="0"/>
              </a:rPr>
            </a:br>
            <a:r>
              <a:rPr lang="en-US" sz="4000" b="1" dirty="0">
                <a:cs typeface="Times New Roman" pitchFamily="18" charset="0"/>
              </a:rPr>
              <a:t>Radiological Anatomy of GIT</a:t>
            </a:r>
            <a:br>
              <a:rPr lang="en-US" sz="3600" b="1" dirty="0">
                <a:ln w="11430"/>
                <a:solidFill>
                  <a:schemeClr val="bg1"/>
                </a:solidFill>
                <a:effectLst>
                  <a:outerShdw blurRad="50800" dist="39000" dir="5460000" algn="tl">
                    <a:srgbClr val="000000">
                      <a:alpha val="38000"/>
                    </a:srgbClr>
                  </a:outerShdw>
                </a:effectLst>
              </a:rPr>
            </a:br>
            <a:endParaRPr lang="en-US" sz="3600" dirty="0"/>
          </a:p>
        </p:txBody>
      </p:sp>
      <p:sp>
        <p:nvSpPr>
          <p:cNvPr id="3" name="Subtitle 2"/>
          <p:cNvSpPr>
            <a:spLocks noGrp="1"/>
          </p:cNvSpPr>
          <p:nvPr>
            <p:ph type="subTitle" idx="1"/>
          </p:nvPr>
        </p:nvSpPr>
        <p:spPr>
          <a:xfrm>
            <a:off x="304800" y="5812972"/>
            <a:ext cx="8534400" cy="762000"/>
          </a:xfrm>
        </p:spPr>
        <p:txBody>
          <a:bodyPr>
            <a:normAutofit fontScale="32500" lnSpcReduction="20000"/>
          </a:bodyPr>
          <a:lstStyle/>
          <a:p>
            <a:pPr algn="l"/>
            <a:r>
              <a:rPr lang="en-US" sz="7200" b="1" dirty="0">
                <a:solidFill>
                  <a:schemeClr val="tx1"/>
                </a:solidFill>
                <a:cs typeface="Times New Roman" pitchFamily="18" charset="0"/>
              </a:rPr>
              <a:t>Presenter: Dr. Minahil Haq				Date: 24-03-25</a:t>
            </a:r>
          </a:p>
          <a:p>
            <a:pPr algn="l"/>
            <a:r>
              <a:rPr lang="en-US" sz="7200" b="1" dirty="0">
                <a:solidFill>
                  <a:schemeClr val="tx1"/>
                </a:solidFill>
                <a:cs typeface="Times New Roman" pitchFamily="18" charset="0"/>
              </a:rPr>
              <a:t>			</a:t>
            </a:r>
            <a:r>
              <a:rPr lang="en-US" sz="3300" b="1" dirty="0">
                <a:solidFill>
                  <a:schemeClr val="tx1"/>
                </a:solidFill>
                <a:cs typeface="Times New Roman" pitchFamily="18" charset="0"/>
              </a:rPr>
              <a:t>			</a:t>
            </a:r>
            <a:r>
              <a:rPr lang="en-US" sz="2400" b="1" dirty="0">
                <a:solidFill>
                  <a:schemeClr val="tx1"/>
                </a:solidFill>
                <a:cs typeface="Times New Roman" pitchFamily="18" charset="0"/>
              </a:rPr>
              <a:t>		</a:t>
            </a:r>
            <a:endParaRPr lang="en-US" sz="2400" b="1" dirty="0">
              <a:solidFill>
                <a:schemeClr val="tx1"/>
              </a:solidFill>
            </a:endParaRPr>
          </a:p>
        </p:txBody>
      </p:sp>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7420"/>
            <a:ext cx="1066800" cy="108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logo with a skull and text&#10;&#10;Description automatically generated"/>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934200" y="0"/>
            <a:ext cx="1371600" cy="1290433"/>
          </a:xfrm>
          <a:prstGeom prst="rect">
            <a:avLst/>
          </a:prstGeom>
          <a:noFill/>
          <a:ln>
            <a:noFill/>
          </a:ln>
        </p:spPr>
      </p:pic>
      <p:pic>
        <p:nvPicPr>
          <p:cNvPr id="6" name="Picture 5">
            <a:extLst>
              <a:ext uri="{FF2B5EF4-FFF2-40B4-BE49-F238E27FC236}">
                <a16:creationId xmlns:a16="http://schemas.microsoft.com/office/drawing/2014/main" id="{28E89540-59AB-1873-19F5-AE0C9BD197EF}"/>
              </a:ext>
            </a:extLst>
          </p:cNvPr>
          <p:cNvPicPr>
            <a:picLocks noChangeAspect="1"/>
          </p:cNvPicPr>
          <p:nvPr/>
        </p:nvPicPr>
        <p:blipFill>
          <a:blip r:embed="rId5"/>
          <a:stretch>
            <a:fillRect/>
          </a:stretch>
        </p:blipFill>
        <p:spPr>
          <a:xfrm>
            <a:off x="3733800" y="3254321"/>
            <a:ext cx="2310866" cy="2558651"/>
          </a:xfrm>
          <a:prstGeom prst="rect">
            <a:avLst/>
          </a:prstGeom>
        </p:spPr>
      </p:pic>
    </p:spTree>
    <p:extLst>
      <p:ext uri="{BB962C8B-B14F-4D97-AF65-F5344CB8AC3E}">
        <p14:creationId xmlns:p14="http://schemas.microsoft.com/office/powerpoint/2010/main" val="3771392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ARIUM STUDY FOR GIT&#10; What is Barium? Barium sulphate&#10;It is contrast agent inert material&#10;when reaches to gastrointestina..."/>
          <p:cNvPicPr>
            <a:picLocks noChangeAspect="1" noChangeArrowheads="1"/>
          </p:cNvPicPr>
          <p:nvPr/>
        </p:nvPicPr>
        <p:blipFill rotWithShape="1">
          <a:blip r:embed="rId2">
            <a:extLst>
              <a:ext uri="{28A0092B-C50C-407E-A947-70E740481C1C}">
                <a14:useLocalDpi xmlns:a14="http://schemas.microsoft.com/office/drawing/2010/main" val="0"/>
              </a:ext>
            </a:extLst>
          </a:blip>
          <a:srcRect l="5850" r="15599" b="9330"/>
          <a:stretch/>
        </p:blipFill>
        <p:spPr bwMode="auto">
          <a:xfrm>
            <a:off x="609600" y="0"/>
            <a:ext cx="7162800" cy="60198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7EA795A-7134-1F92-99ED-33CEFAB6F66E}"/>
              </a:ext>
            </a:extLst>
          </p:cNvPr>
          <p:cNvSpPr>
            <a:spLocks noGrp="1"/>
          </p:cNvSpPr>
          <p:nvPr>
            <p:ph type="sldNum" sz="quarter" idx="12"/>
          </p:nvPr>
        </p:nvSpPr>
        <p:spPr/>
        <p:txBody>
          <a:bodyPr/>
          <a:lstStyle/>
          <a:p>
            <a:fld id="{297287E1-B5F8-4C69-B200-1AC867946A34}" type="slidenum">
              <a:rPr lang="en-US" smtClean="0"/>
              <a:t>20</a:t>
            </a:fld>
            <a:endParaRPr lang="en-US"/>
          </a:p>
        </p:txBody>
      </p:sp>
    </p:spTree>
    <p:extLst>
      <p:ext uri="{BB962C8B-B14F-4D97-AF65-F5344CB8AC3E}">
        <p14:creationId xmlns:p14="http://schemas.microsoft.com/office/powerpoint/2010/main" val="4115676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Radiographic anatomy of gastrointestinal tract"/>
          <p:cNvPicPr>
            <a:picLocks noChangeAspect="1" noChangeArrowheads="1"/>
          </p:cNvPicPr>
          <p:nvPr/>
        </p:nvPicPr>
        <p:blipFill rotWithShape="1">
          <a:blip r:embed="rId2">
            <a:extLst>
              <a:ext uri="{28A0092B-C50C-407E-A947-70E740481C1C}">
                <a14:useLocalDpi xmlns:a14="http://schemas.microsoft.com/office/drawing/2010/main" val="0"/>
              </a:ext>
            </a:extLst>
          </a:blip>
          <a:srcRect l="5085" b="11628"/>
          <a:stretch/>
        </p:blipFill>
        <p:spPr bwMode="auto">
          <a:xfrm>
            <a:off x="457200" y="381000"/>
            <a:ext cx="8534400" cy="57912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8DCA7D1C-A409-7162-CB38-CFBCD0FD45F8}"/>
              </a:ext>
            </a:extLst>
          </p:cNvPr>
          <p:cNvSpPr>
            <a:spLocks noGrp="1"/>
          </p:cNvSpPr>
          <p:nvPr>
            <p:ph type="sldNum" sz="quarter" idx="12"/>
          </p:nvPr>
        </p:nvSpPr>
        <p:spPr/>
        <p:txBody>
          <a:bodyPr/>
          <a:lstStyle/>
          <a:p>
            <a:fld id="{297287E1-B5F8-4C69-B200-1AC867946A34}" type="slidenum">
              <a:rPr lang="en-US" smtClean="0"/>
              <a:t>21</a:t>
            </a:fld>
            <a:endParaRPr lang="en-US"/>
          </a:p>
        </p:txBody>
      </p:sp>
    </p:spTree>
    <p:extLst>
      <p:ext uri="{BB962C8B-B14F-4D97-AF65-F5344CB8AC3E}">
        <p14:creationId xmlns:p14="http://schemas.microsoft.com/office/powerpoint/2010/main" val="2665535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ACHALASIA CARDIA :&#10;• Barium swallow showing&#10;dilatation of the esophageal&#10;body&#10;•&#10;A “bird-peak &quot; like tapering of&#10;the esopha..."/>
          <p:cNvPicPr>
            <a:picLocks noChangeAspect="1" noChangeArrowheads="1"/>
          </p:cNvPicPr>
          <p:nvPr/>
        </p:nvPicPr>
        <p:blipFill rotWithShape="1">
          <a:blip r:embed="rId2">
            <a:extLst>
              <a:ext uri="{28A0092B-C50C-407E-A947-70E740481C1C}">
                <a14:useLocalDpi xmlns:a14="http://schemas.microsoft.com/office/drawing/2010/main" val="0"/>
              </a:ext>
            </a:extLst>
          </a:blip>
          <a:srcRect t="10000" b="2500"/>
          <a:stretch/>
        </p:blipFill>
        <p:spPr bwMode="auto">
          <a:xfrm>
            <a:off x="0" y="762000"/>
            <a:ext cx="9156700" cy="5334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D4EE9F8F-150C-CB65-50C6-6F9C8309F918}"/>
              </a:ext>
            </a:extLst>
          </p:cNvPr>
          <p:cNvSpPr>
            <a:spLocks noGrp="1"/>
          </p:cNvSpPr>
          <p:nvPr>
            <p:ph type="sldNum" sz="quarter" idx="12"/>
          </p:nvPr>
        </p:nvSpPr>
        <p:spPr/>
        <p:txBody>
          <a:bodyPr/>
          <a:lstStyle/>
          <a:p>
            <a:fld id="{297287E1-B5F8-4C69-B200-1AC867946A34}" type="slidenum">
              <a:rPr lang="en-US" smtClean="0"/>
              <a:t>22</a:t>
            </a:fld>
            <a:endParaRPr lang="en-US"/>
          </a:p>
        </p:txBody>
      </p:sp>
    </p:spTree>
    <p:extLst>
      <p:ext uri="{BB962C8B-B14F-4D97-AF65-F5344CB8AC3E}">
        <p14:creationId xmlns:p14="http://schemas.microsoft.com/office/powerpoint/2010/main" val="18898971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5008" y="609600"/>
            <a:ext cx="4898517"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1596072"/>
            <a:ext cx="3124200" cy="2677656"/>
          </a:xfrm>
          <a:prstGeom prst="rect">
            <a:avLst/>
          </a:prstGeom>
          <a:noFill/>
        </p:spPr>
        <p:txBody>
          <a:bodyPr wrap="square" rtlCol="0">
            <a:spAutoFit/>
          </a:bodyPr>
          <a:lstStyle/>
          <a:p>
            <a:r>
              <a:rPr lang="en-US" sz="2400" b="1" dirty="0" err="1"/>
              <a:t>Anteroposterior</a:t>
            </a:r>
            <a:r>
              <a:rPr lang="en-US" sz="2400" b="1" dirty="0"/>
              <a:t> radiograph of the stomach and the</a:t>
            </a:r>
            <a:br>
              <a:rPr lang="en-US" sz="2400" b="1" dirty="0"/>
            </a:br>
            <a:r>
              <a:rPr lang="en-US" sz="2400" b="1" dirty="0"/>
              <a:t>small intestine after ingestion of barium meal. </a:t>
            </a:r>
            <a:br>
              <a:rPr lang="en-US" sz="2400" b="1" dirty="0"/>
            </a:br>
            <a:endParaRPr lang="en-US" sz="2400" b="1" dirty="0"/>
          </a:p>
        </p:txBody>
      </p:sp>
      <p:sp>
        <p:nvSpPr>
          <p:cNvPr id="3" name="Right Arrow 2"/>
          <p:cNvSpPr/>
          <p:nvPr/>
        </p:nvSpPr>
        <p:spPr>
          <a:xfrm>
            <a:off x="3276600" y="209242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236CBCA2-49C9-FCA3-655E-9CCD3266E010}"/>
              </a:ext>
            </a:extLst>
          </p:cNvPr>
          <p:cNvSpPr>
            <a:spLocks noGrp="1"/>
          </p:cNvSpPr>
          <p:nvPr>
            <p:ph type="sldNum" sz="quarter" idx="12"/>
          </p:nvPr>
        </p:nvSpPr>
        <p:spPr/>
        <p:txBody>
          <a:bodyPr/>
          <a:lstStyle/>
          <a:p>
            <a:fld id="{297287E1-B5F8-4C69-B200-1AC867946A34}" type="slidenum">
              <a:rPr lang="en-US" smtClean="0"/>
              <a:t>23</a:t>
            </a:fld>
            <a:endParaRPr lang="en-US"/>
          </a:p>
        </p:txBody>
      </p:sp>
    </p:spTree>
    <p:extLst>
      <p:ext uri="{BB962C8B-B14F-4D97-AF65-F5344CB8AC3E}">
        <p14:creationId xmlns:p14="http://schemas.microsoft.com/office/powerpoint/2010/main" val="30521149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0" y="18143"/>
            <a:ext cx="6896100" cy="6687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5E46A1B7-54FA-FF72-9095-77A2A89D02C4}"/>
              </a:ext>
            </a:extLst>
          </p:cNvPr>
          <p:cNvSpPr>
            <a:spLocks noGrp="1"/>
          </p:cNvSpPr>
          <p:nvPr>
            <p:ph type="sldNum" sz="quarter" idx="12"/>
          </p:nvPr>
        </p:nvSpPr>
        <p:spPr/>
        <p:txBody>
          <a:bodyPr/>
          <a:lstStyle/>
          <a:p>
            <a:fld id="{297287E1-B5F8-4C69-B200-1AC867946A34}" type="slidenum">
              <a:rPr lang="en-US" smtClean="0"/>
              <a:t>24</a:t>
            </a:fld>
            <a:endParaRPr lang="en-US"/>
          </a:p>
        </p:txBody>
      </p:sp>
    </p:spTree>
    <p:extLst>
      <p:ext uri="{BB962C8B-B14F-4D97-AF65-F5344CB8AC3E}">
        <p14:creationId xmlns:p14="http://schemas.microsoft.com/office/powerpoint/2010/main" val="4574975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
            <a:ext cx="7620000" cy="6537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C1A0F7A2-7B39-CA58-74F3-2019431744B2}"/>
              </a:ext>
            </a:extLst>
          </p:cNvPr>
          <p:cNvSpPr>
            <a:spLocks noGrp="1"/>
          </p:cNvSpPr>
          <p:nvPr>
            <p:ph type="sldNum" sz="quarter" idx="12"/>
          </p:nvPr>
        </p:nvSpPr>
        <p:spPr/>
        <p:txBody>
          <a:bodyPr/>
          <a:lstStyle/>
          <a:p>
            <a:fld id="{297287E1-B5F8-4C69-B200-1AC867946A34}" type="slidenum">
              <a:rPr lang="en-US" smtClean="0"/>
              <a:t>25</a:t>
            </a:fld>
            <a:endParaRPr lang="en-US"/>
          </a:p>
        </p:txBody>
      </p:sp>
    </p:spTree>
    <p:extLst>
      <p:ext uri="{BB962C8B-B14F-4D97-AF65-F5344CB8AC3E}">
        <p14:creationId xmlns:p14="http://schemas.microsoft.com/office/powerpoint/2010/main" val="2041541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5" descr="Presentation1, radiological imaging of hypertrophic pyloric stenosis. | PPT">
            <a:extLst>
              <a:ext uri="{FF2B5EF4-FFF2-40B4-BE49-F238E27FC236}">
                <a16:creationId xmlns:a16="http://schemas.microsoft.com/office/drawing/2014/main" id="{5619F9FE-B80B-CB2E-DEFB-B12E2402B334}"/>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4579" name="AutoShape 7" descr="Presentation1, radiological imaging of hypertrophic pyloric stenosis. | PPT">
            <a:extLst>
              <a:ext uri="{FF2B5EF4-FFF2-40B4-BE49-F238E27FC236}">
                <a16:creationId xmlns:a16="http://schemas.microsoft.com/office/drawing/2014/main" id="{95DA982A-3A3E-B8F3-3D85-087783D269FB}"/>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pic>
        <p:nvPicPr>
          <p:cNvPr id="24580" name="Picture 8">
            <a:extLst>
              <a:ext uri="{FF2B5EF4-FFF2-40B4-BE49-F238E27FC236}">
                <a16:creationId xmlns:a16="http://schemas.microsoft.com/office/drawing/2014/main" id="{9B4C6F67-8752-AEAD-345C-E9ADB19549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60" y="703058"/>
            <a:ext cx="8637639" cy="5856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10" descr="ريان | MD1TALK🌟 on X: &quot;⚪️Mushroom 🍄 Sign ➡️ indicates pyloric Stenosis  ✳️Seen in the barium meal 🥘 https://t.co/J9HteFGCdI&quot; / X">
            <a:extLst>
              <a:ext uri="{FF2B5EF4-FFF2-40B4-BE49-F238E27FC236}">
                <a16:creationId xmlns:a16="http://schemas.microsoft.com/office/drawing/2014/main" id="{9A25C968-1D4E-D570-53C8-A8FD3D2E47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287" y="737471"/>
            <a:ext cx="4056186"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55DE772C-4B61-E9E2-BB39-53C77B50F4D0}"/>
              </a:ext>
            </a:extLst>
          </p:cNvPr>
          <p:cNvSpPr>
            <a:spLocks noGrp="1"/>
          </p:cNvSpPr>
          <p:nvPr>
            <p:ph type="sldNum" sz="quarter" idx="12"/>
          </p:nvPr>
        </p:nvSpPr>
        <p:spPr/>
        <p:txBody>
          <a:bodyPr/>
          <a:lstStyle/>
          <a:p>
            <a:fld id="{297287E1-B5F8-4C69-B200-1AC867946A34}" type="slidenum">
              <a:rPr lang="en-US" smtClean="0"/>
              <a:t>26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7" descr="fig1.png">
            <a:extLst>
              <a:ext uri="{FF2B5EF4-FFF2-40B4-BE49-F238E27FC236}">
                <a16:creationId xmlns:a16="http://schemas.microsoft.com/office/drawing/2014/main" id="{6629E86B-CED8-172F-6F1D-1E6C1BD842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22" y="1417637"/>
            <a:ext cx="9121877" cy="5247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Rectangle 8">
            <a:extLst>
              <a:ext uri="{FF2B5EF4-FFF2-40B4-BE49-F238E27FC236}">
                <a16:creationId xmlns:a16="http://schemas.microsoft.com/office/drawing/2014/main" id="{A7468FB3-7FF3-945E-E870-3AE6EAE6B76A}"/>
              </a:ext>
            </a:extLst>
          </p:cNvPr>
          <p:cNvSpPr>
            <a:spLocks noGrp="1"/>
          </p:cNvSpPr>
          <p:nvPr>
            <p:ph type="title"/>
          </p:nvPr>
        </p:nvSpPr>
        <p:spPr/>
        <p:txBody>
          <a:bodyPr>
            <a:normAutofit fontScale="90000"/>
          </a:bodyPr>
          <a:lstStyle/>
          <a:p>
            <a:pPr eaLnBrk="1" hangingPunct="1"/>
            <a:r>
              <a:rPr lang="en-US" altLang="en-US" sz="4000"/>
              <a:t>Duodenal/Jejunal Atresia </a:t>
            </a:r>
            <a:br>
              <a:rPr lang="en-US" altLang="en-US" sz="4000"/>
            </a:br>
            <a:r>
              <a:rPr lang="en-US" altLang="en-US" sz="4000"/>
              <a:t>(Double Bubble Sign)on X-ray</a:t>
            </a:r>
          </a:p>
        </p:txBody>
      </p:sp>
      <p:sp>
        <p:nvSpPr>
          <p:cNvPr id="2" name="Slide Number Placeholder 1">
            <a:extLst>
              <a:ext uri="{FF2B5EF4-FFF2-40B4-BE49-F238E27FC236}">
                <a16:creationId xmlns:a16="http://schemas.microsoft.com/office/drawing/2014/main" id="{B21273DD-FEBE-0D90-F354-5E861B62352B}"/>
              </a:ext>
            </a:extLst>
          </p:cNvPr>
          <p:cNvSpPr>
            <a:spLocks noGrp="1"/>
          </p:cNvSpPr>
          <p:nvPr>
            <p:ph type="sldNum" sz="quarter" idx="12"/>
          </p:nvPr>
        </p:nvSpPr>
        <p:spPr/>
        <p:txBody>
          <a:bodyPr/>
          <a:lstStyle/>
          <a:p>
            <a:fld id="{297287E1-B5F8-4C69-B200-1AC867946A34}" type="slidenum">
              <a:rPr lang="en-US" smtClean="0"/>
              <a:t>27</a:t>
            </a:fld>
            <a:endParaRPr lang="en-US"/>
          </a:p>
        </p:txBody>
      </p:sp>
      <p:pic>
        <p:nvPicPr>
          <p:cNvPr id="3" name="Picture 5" descr="Double bubble (radiology) - Wikipedia">
            <a:extLst>
              <a:ext uri="{FF2B5EF4-FFF2-40B4-BE49-F238E27FC236}">
                <a16:creationId xmlns:a16="http://schemas.microsoft.com/office/drawing/2014/main" id="{A9641F48-42BE-8BB5-31A7-535EF468E6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8923" y="1378352"/>
            <a:ext cx="4465076" cy="5247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a:extLst>
              <a:ext uri="{FF2B5EF4-FFF2-40B4-BE49-F238E27FC236}">
                <a16:creationId xmlns:a16="http://schemas.microsoft.com/office/drawing/2014/main" id="{A6EA6E7E-2307-1F83-087E-667CFD2E7E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06360"/>
            <a:ext cx="77724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6">
            <a:extLst>
              <a:ext uri="{FF2B5EF4-FFF2-40B4-BE49-F238E27FC236}">
                <a16:creationId xmlns:a16="http://schemas.microsoft.com/office/drawing/2014/main" id="{6B6A7187-3D56-70D8-84A1-F202D45853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100315"/>
            <a:ext cx="6400800" cy="4621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Rectangle 7">
            <a:extLst>
              <a:ext uri="{FF2B5EF4-FFF2-40B4-BE49-F238E27FC236}">
                <a16:creationId xmlns:a16="http://schemas.microsoft.com/office/drawing/2014/main" id="{49F90E96-F22D-6CEE-897F-988FC1783689}"/>
              </a:ext>
            </a:extLst>
          </p:cNvPr>
          <p:cNvSpPr>
            <a:spLocks noGrp="1"/>
          </p:cNvSpPr>
          <p:nvPr>
            <p:ph type="title"/>
          </p:nvPr>
        </p:nvSpPr>
        <p:spPr>
          <a:xfrm>
            <a:off x="1219200" y="1"/>
            <a:ext cx="6705600" cy="639762"/>
          </a:xfrm>
        </p:spPr>
        <p:txBody>
          <a:bodyPr>
            <a:normAutofit fontScale="90000"/>
          </a:bodyPr>
          <a:lstStyle/>
          <a:p>
            <a:pPr eaLnBrk="1" hangingPunct="1"/>
            <a:r>
              <a:rPr lang="en-US" altLang="en-US" sz="3200" dirty="0"/>
              <a:t>Large Bowel Obstruction(LBO</a:t>
            </a:r>
            <a:r>
              <a:rPr lang="en-US" altLang="en-US" sz="4000" dirty="0"/>
              <a:t>)</a:t>
            </a:r>
          </a:p>
        </p:txBody>
      </p:sp>
      <p:sp>
        <p:nvSpPr>
          <p:cNvPr id="2" name="Slide Number Placeholder 1">
            <a:extLst>
              <a:ext uri="{FF2B5EF4-FFF2-40B4-BE49-F238E27FC236}">
                <a16:creationId xmlns:a16="http://schemas.microsoft.com/office/drawing/2014/main" id="{630E8B5C-055B-A816-AB61-67E772827E60}"/>
              </a:ext>
            </a:extLst>
          </p:cNvPr>
          <p:cNvSpPr>
            <a:spLocks noGrp="1"/>
          </p:cNvSpPr>
          <p:nvPr>
            <p:ph type="sldNum" sz="quarter" idx="12"/>
          </p:nvPr>
        </p:nvSpPr>
        <p:spPr/>
        <p:txBody>
          <a:bodyPr/>
          <a:lstStyle/>
          <a:p>
            <a:fld id="{297287E1-B5F8-4C69-B200-1AC867946A34}" type="slidenum">
              <a:rPr lang="en-US" smtClean="0"/>
              <a:t>28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descr="Ulcerative colitis (barium enema) | Radiology Case | Radiopaedia.org">
            <a:extLst>
              <a:ext uri="{FF2B5EF4-FFF2-40B4-BE49-F238E27FC236}">
                <a16:creationId xmlns:a16="http://schemas.microsoft.com/office/drawing/2014/main" id="{AA233485-1B05-70F4-E9E7-EFCBFCF883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0" y="1981200"/>
            <a:ext cx="36195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7" descr="Barium Enema - Harvard Health">
            <a:extLst>
              <a:ext uri="{FF2B5EF4-FFF2-40B4-BE49-F238E27FC236}">
                <a16:creationId xmlns:a16="http://schemas.microsoft.com/office/drawing/2014/main" id="{CD10F437-0996-7295-9876-5C82E8D962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1981200"/>
            <a:ext cx="43529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8">
            <a:extLst>
              <a:ext uri="{FF2B5EF4-FFF2-40B4-BE49-F238E27FC236}">
                <a16:creationId xmlns:a16="http://schemas.microsoft.com/office/drawing/2014/main" id="{7944017A-9294-1F98-D9C0-29A1CF6E3ABF}"/>
              </a:ext>
            </a:extLst>
          </p:cNvPr>
          <p:cNvSpPr>
            <a:spLocks noGrp="1"/>
          </p:cNvSpPr>
          <p:nvPr>
            <p:ph type="title"/>
          </p:nvPr>
        </p:nvSpPr>
        <p:spPr>
          <a:xfrm>
            <a:off x="457200" y="0"/>
            <a:ext cx="8229600" cy="1143000"/>
          </a:xfrm>
        </p:spPr>
        <p:txBody>
          <a:bodyPr/>
          <a:lstStyle/>
          <a:p>
            <a:pPr eaLnBrk="1" hangingPunct="1"/>
            <a:r>
              <a:rPr lang="en-US" altLang="en-US" sz="3600"/>
              <a:t>Barium Enema (Normal/Ulcerative Collitis)</a:t>
            </a:r>
          </a:p>
        </p:txBody>
      </p:sp>
      <p:sp>
        <p:nvSpPr>
          <p:cNvPr id="2" name="Slide Number Placeholder 1">
            <a:extLst>
              <a:ext uri="{FF2B5EF4-FFF2-40B4-BE49-F238E27FC236}">
                <a16:creationId xmlns:a16="http://schemas.microsoft.com/office/drawing/2014/main" id="{8E577DD7-AE87-38B4-DAED-18071F23F95A}"/>
              </a:ext>
            </a:extLst>
          </p:cNvPr>
          <p:cNvSpPr>
            <a:spLocks noGrp="1"/>
          </p:cNvSpPr>
          <p:nvPr>
            <p:ph type="sldNum" sz="quarter" idx="12"/>
          </p:nvPr>
        </p:nvSpPr>
        <p:spPr/>
        <p:txBody>
          <a:bodyPr/>
          <a:lstStyle/>
          <a:p>
            <a:fld id="{297287E1-B5F8-4C69-B200-1AC867946A34}" type="slidenum">
              <a:rPr lang="en-US" smtClean="0"/>
              <a:t>29</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A38E36E-F1BB-EC1F-1293-83DCD454530D}"/>
              </a:ext>
            </a:extLst>
          </p:cNvPr>
          <p:cNvSpPr>
            <a:spLocks noGrp="1"/>
          </p:cNvSpPr>
          <p:nvPr>
            <p:ph type="title"/>
          </p:nvPr>
        </p:nvSpPr>
        <p:spPr>
          <a:xfrm>
            <a:off x="486137" y="457200"/>
            <a:ext cx="8229600" cy="1143000"/>
          </a:xfrm>
        </p:spPr>
        <p:txBody>
          <a:bodyPr>
            <a:noAutofit/>
          </a:bodyPr>
          <a:lstStyle/>
          <a:p>
            <a:r>
              <a:rPr lang="en-US" sz="3600" b="1" dirty="0">
                <a:solidFill>
                  <a:srgbClr val="000000"/>
                </a:solidFill>
                <a:effectLst/>
                <a:latin typeface="+mn-lt"/>
              </a:rPr>
              <a:t>Prof. Umar’s Model of Teaching Strategy</a:t>
            </a:r>
            <a:br>
              <a:rPr lang="en-US" sz="3600" dirty="0">
                <a:solidFill>
                  <a:srgbClr val="000000"/>
                </a:solidFill>
                <a:effectLst/>
                <a:latin typeface="+mn-lt"/>
              </a:rPr>
            </a:br>
            <a:r>
              <a:rPr lang="en-US" sz="3600" dirty="0">
                <a:solidFill>
                  <a:srgbClr val="1B4B88"/>
                </a:solidFill>
                <a:effectLst/>
                <a:latin typeface="+mn-lt"/>
              </a:rPr>
              <a:t>Self Directed Learning Assessment Program</a:t>
            </a:r>
            <a:br>
              <a:rPr lang="en-US" sz="3600" dirty="0">
                <a:solidFill>
                  <a:srgbClr val="1B4B88"/>
                </a:solidFill>
                <a:effectLst/>
                <a:latin typeface="+mn-lt"/>
              </a:rPr>
            </a:br>
            <a:endParaRPr lang="en-US" sz="3600" dirty="0">
              <a:latin typeface="+mn-lt"/>
            </a:endParaRPr>
          </a:p>
        </p:txBody>
      </p:sp>
      <p:sp>
        <p:nvSpPr>
          <p:cNvPr id="10" name="Content Placeholder 9">
            <a:extLst>
              <a:ext uri="{FF2B5EF4-FFF2-40B4-BE49-F238E27FC236}">
                <a16:creationId xmlns:a16="http://schemas.microsoft.com/office/drawing/2014/main" id="{8632C0C3-CFAB-4FE7-5BEC-5AEC7FA435EF}"/>
              </a:ext>
            </a:extLst>
          </p:cNvPr>
          <p:cNvSpPr>
            <a:spLocks noGrp="1"/>
          </p:cNvSpPr>
          <p:nvPr>
            <p:ph idx="1"/>
          </p:nvPr>
        </p:nvSpPr>
        <p:spPr/>
        <p:txBody>
          <a:bodyPr>
            <a:normAutofit fontScale="55000" lnSpcReduction="20000"/>
          </a:bodyPr>
          <a:lstStyle/>
          <a:p>
            <a:pPr marL="0" indent="0" algn="just">
              <a:buNone/>
            </a:pPr>
            <a:r>
              <a:rPr lang="en-US" sz="4000" dirty="0">
                <a:solidFill>
                  <a:srgbClr val="1B4B88"/>
                </a:solidFill>
                <a:effectLst/>
              </a:rPr>
              <a:t>Objectives </a:t>
            </a:r>
            <a:r>
              <a:rPr lang="en-US" sz="4000" dirty="0">
                <a:solidFill>
                  <a:srgbClr val="000000"/>
                </a:solidFill>
                <a:effectLst/>
              </a:rPr>
              <a:t>:To cultivate critical thinking, analytical reasoning, and problem-solving competencies.</a:t>
            </a:r>
          </a:p>
          <a:p>
            <a:pPr marL="0" indent="0" algn="just">
              <a:buNone/>
            </a:pPr>
            <a:r>
              <a:rPr lang="en-US" sz="4000" dirty="0">
                <a:solidFill>
                  <a:srgbClr val="000000"/>
                </a:solidFill>
                <a:effectLst/>
              </a:rPr>
              <a:t>	       To instill a culture of self-directed learning, fostering        lifelong learning habits and autonomy.</a:t>
            </a:r>
          </a:p>
          <a:p>
            <a:pPr marL="0" indent="0" algn="just">
              <a:buNone/>
            </a:pPr>
            <a:r>
              <a:rPr lang="en-US" sz="4000" dirty="0">
                <a:solidFill>
                  <a:srgbClr val="1B4B88"/>
                </a:solidFill>
                <a:effectLst/>
              </a:rPr>
              <a:t>How to Assess?</a:t>
            </a:r>
          </a:p>
          <a:p>
            <a:pPr marL="0" indent="0" algn="just">
              <a:buNone/>
            </a:pPr>
            <a:r>
              <a:rPr lang="en-US" sz="4000" dirty="0">
                <a:solidFill>
                  <a:srgbClr val="000000"/>
                </a:solidFill>
                <a:effectLst/>
              </a:rPr>
              <a:t>➢Ten randomly selected students will be evaluated within the first 10</a:t>
            </a:r>
          </a:p>
          <a:p>
            <a:pPr marL="0" indent="0" algn="just">
              <a:buNone/>
            </a:pPr>
            <a:r>
              <a:rPr lang="en-US" sz="4000" dirty="0">
                <a:solidFill>
                  <a:srgbClr val="000000"/>
                </a:solidFill>
                <a:effectLst/>
              </a:rPr>
              <a:t>minutes of the lecture through 10 multiple-choice questions (MCQs)</a:t>
            </a:r>
          </a:p>
          <a:p>
            <a:pPr marL="0" indent="0" algn="just">
              <a:buNone/>
            </a:pPr>
            <a:r>
              <a:rPr lang="en-US" sz="4000" dirty="0">
                <a:solidFill>
                  <a:srgbClr val="000000"/>
                </a:solidFill>
                <a:effectLst/>
              </a:rPr>
              <a:t>based on the PowerPoint presentation shared on Students Official</a:t>
            </a:r>
          </a:p>
          <a:p>
            <a:pPr marL="0" indent="0" algn="just">
              <a:buNone/>
            </a:pPr>
            <a:r>
              <a:rPr lang="en-US" sz="4000" dirty="0">
                <a:solidFill>
                  <a:srgbClr val="000000"/>
                </a:solidFill>
                <a:effectLst/>
              </a:rPr>
              <a:t>WhatsApp group, one day before the teaching session.</a:t>
            </a:r>
          </a:p>
          <a:p>
            <a:pPr marL="0" indent="0" algn="just">
              <a:buNone/>
            </a:pPr>
            <a:r>
              <a:rPr lang="en-US" sz="4000" dirty="0">
                <a:solidFill>
                  <a:srgbClr val="000000"/>
                </a:solidFill>
                <a:effectLst/>
              </a:rPr>
              <a:t>➢The number of MCQs from the components of the lecture will follow</a:t>
            </a:r>
          </a:p>
          <a:p>
            <a:pPr marL="0" indent="0" algn="just">
              <a:buNone/>
            </a:pPr>
            <a:r>
              <a:rPr lang="en-US" sz="4000" dirty="0">
                <a:solidFill>
                  <a:srgbClr val="000000"/>
                </a:solidFill>
                <a:effectLst/>
              </a:rPr>
              <a:t>the guidelines outlined in the Prof. Umar model of Integrated Lecture.</a:t>
            </a:r>
          </a:p>
          <a:p>
            <a:pPr marL="0" indent="0">
              <a:buNone/>
            </a:pPr>
            <a:endParaRPr lang="en-US" dirty="0"/>
          </a:p>
        </p:txBody>
      </p:sp>
      <p:sp>
        <p:nvSpPr>
          <p:cNvPr id="4" name="Slide Number Placeholder 3">
            <a:extLst>
              <a:ext uri="{FF2B5EF4-FFF2-40B4-BE49-F238E27FC236}">
                <a16:creationId xmlns:a16="http://schemas.microsoft.com/office/drawing/2014/main" id="{07AF575B-5AA6-BEB5-15CC-9900A635DDAB}"/>
              </a:ext>
            </a:extLst>
          </p:cNvPr>
          <p:cNvSpPr>
            <a:spLocks noGrp="1"/>
          </p:cNvSpPr>
          <p:nvPr>
            <p:ph type="sldNum" sz="quarter" idx="12"/>
          </p:nvPr>
        </p:nvSpPr>
        <p:spPr/>
        <p:txBody>
          <a:bodyPr/>
          <a:lstStyle/>
          <a:p>
            <a:fld id="{B6F15528-21DE-4FAA-801E-634DDDAF4B2B}" type="slidenum">
              <a:rPr lang="en-US" smtClean="0"/>
              <a:pPr/>
              <a:t>3</a:t>
            </a:fld>
            <a:endParaRPr lang="en-US"/>
          </a:p>
        </p:txBody>
      </p:sp>
      <p:graphicFrame>
        <p:nvGraphicFramePr>
          <p:cNvPr id="11" name="Table 10">
            <a:extLst>
              <a:ext uri="{FF2B5EF4-FFF2-40B4-BE49-F238E27FC236}">
                <a16:creationId xmlns:a16="http://schemas.microsoft.com/office/drawing/2014/main" id="{50AE4E9C-0A19-ECEA-E908-C2357B32D5D1}"/>
              </a:ext>
            </a:extLst>
          </p:cNvPr>
          <p:cNvGraphicFramePr>
            <a:graphicFrameLocks noGrp="1"/>
          </p:cNvGraphicFramePr>
          <p:nvPr/>
        </p:nvGraphicFramePr>
        <p:xfrm>
          <a:off x="762000" y="5344160"/>
          <a:ext cx="7162800" cy="1285240"/>
        </p:xfrm>
        <a:graphic>
          <a:graphicData uri="http://schemas.openxmlformats.org/drawingml/2006/table">
            <a:tbl>
              <a:tblPr firstRow="1" bandRow="1">
                <a:tableStyleId>{5C22544A-7EE6-4342-B048-85BDC9FD1C3A}</a:tableStyleId>
              </a:tblPr>
              <a:tblGrid>
                <a:gridCol w="1493520">
                  <a:extLst>
                    <a:ext uri="{9D8B030D-6E8A-4147-A177-3AD203B41FA5}">
                      <a16:colId xmlns:a16="http://schemas.microsoft.com/office/drawing/2014/main" val="2176836460"/>
                    </a:ext>
                  </a:extLst>
                </a:gridCol>
                <a:gridCol w="1417320">
                  <a:extLst>
                    <a:ext uri="{9D8B030D-6E8A-4147-A177-3AD203B41FA5}">
                      <a16:colId xmlns:a16="http://schemas.microsoft.com/office/drawing/2014/main" val="1423510649"/>
                    </a:ext>
                  </a:extLst>
                </a:gridCol>
                <a:gridCol w="1417320">
                  <a:extLst>
                    <a:ext uri="{9D8B030D-6E8A-4147-A177-3AD203B41FA5}">
                      <a16:colId xmlns:a16="http://schemas.microsoft.com/office/drawing/2014/main" val="3450577253"/>
                    </a:ext>
                  </a:extLst>
                </a:gridCol>
                <a:gridCol w="1417320">
                  <a:extLst>
                    <a:ext uri="{9D8B030D-6E8A-4147-A177-3AD203B41FA5}">
                      <a16:colId xmlns:a16="http://schemas.microsoft.com/office/drawing/2014/main" val="3353295001"/>
                    </a:ext>
                  </a:extLst>
                </a:gridCol>
                <a:gridCol w="1417320">
                  <a:extLst>
                    <a:ext uri="{9D8B030D-6E8A-4147-A177-3AD203B41FA5}">
                      <a16:colId xmlns:a16="http://schemas.microsoft.com/office/drawing/2014/main" val="3055525794"/>
                    </a:ext>
                  </a:extLst>
                </a:gridCol>
              </a:tblGrid>
              <a:tr h="370840">
                <a:tc>
                  <a:txBody>
                    <a:bodyPr/>
                    <a:lstStyle/>
                    <a:p>
                      <a:pPr algn="ctr"/>
                      <a:r>
                        <a:rPr lang="en-US" sz="1800" b="1" kern="1200" dirty="0">
                          <a:solidFill>
                            <a:schemeClr val="lt1"/>
                          </a:solidFill>
                          <a:effectLst/>
                          <a:latin typeface="+mn-lt"/>
                          <a:ea typeface="+mn-ea"/>
                          <a:cs typeface="+mn-cs"/>
                        </a:rPr>
                        <a:t>Component</a:t>
                      </a:r>
                    </a:p>
                    <a:p>
                      <a:pPr algn="ctr"/>
                      <a:r>
                        <a:rPr lang="en-US" sz="1800" b="1" kern="1200" dirty="0">
                          <a:solidFill>
                            <a:schemeClr val="lt1"/>
                          </a:solidFill>
                          <a:effectLst/>
                          <a:latin typeface="+mn-lt"/>
                          <a:ea typeface="+mn-ea"/>
                          <a:cs typeface="+mn-cs"/>
                        </a:rPr>
                        <a:t>of LGIS</a:t>
                      </a:r>
                    </a:p>
                    <a:p>
                      <a:pPr algn="ctr"/>
                      <a:endParaRPr lang="en-US" dirty="0"/>
                    </a:p>
                  </a:txBody>
                  <a:tcPr/>
                </a:tc>
                <a:tc>
                  <a:txBody>
                    <a:bodyPr/>
                    <a:lstStyle/>
                    <a:p>
                      <a:pPr algn="ctr"/>
                      <a:r>
                        <a:rPr lang="en-US" sz="1800" b="1" kern="1200" dirty="0">
                          <a:solidFill>
                            <a:schemeClr val="lt1"/>
                          </a:solidFill>
                          <a:effectLst/>
                          <a:latin typeface="+mn-lt"/>
                          <a:ea typeface="+mn-ea"/>
                          <a:cs typeface="+mn-cs"/>
                        </a:rPr>
                        <a:t>Core</a:t>
                      </a:r>
                    </a:p>
                    <a:p>
                      <a:pPr algn="ctr"/>
                      <a:r>
                        <a:rPr lang="en-US" sz="1800" b="1" kern="1200" dirty="0">
                          <a:solidFill>
                            <a:schemeClr val="lt1"/>
                          </a:solidFill>
                          <a:effectLst/>
                          <a:latin typeface="+mn-lt"/>
                          <a:ea typeface="+mn-ea"/>
                          <a:cs typeface="+mn-cs"/>
                        </a:rPr>
                        <a:t>Knowledge</a:t>
                      </a:r>
                    </a:p>
                    <a:p>
                      <a:pPr algn="ctr"/>
                      <a:endParaRPr lang="en-US" dirty="0"/>
                    </a:p>
                  </a:txBody>
                  <a:tcPr/>
                </a:tc>
                <a:tc>
                  <a:txBody>
                    <a:bodyPr/>
                    <a:lstStyle/>
                    <a:p>
                      <a:pPr algn="ctr"/>
                      <a:r>
                        <a:rPr lang="en-US" sz="1800" b="1" kern="1200" dirty="0">
                          <a:solidFill>
                            <a:schemeClr val="lt1"/>
                          </a:solidFill>
                          <a:effectLst/>
                          <a:latin typeface="+mn-lt"/>
                          <a:ea typeface="+mn-ea"/>
                          <a:cs typeface="+mn-cs"/>
                        </a:rPr>
                        <a:t>Horizontal</a:t>
                      </a:r>
                    </a:p>
                    <a:p>
                      <a:pPr algn="ctr"/>
                      <a:r>
                        <a:rPr lang="en-US" sz="1800" b="1" kern="1200" dirty="0">
                          <a:solidFill>
                            <a:schemeClr val="lt1"/>
                          </a:solidFill>
                          <a:effectLst/>
                          <a:latin typeface="+mn-lt"/>
                          <a:ea typeface="+mn-ea"/>
                          <a:cs typeface="+mn-cs"/>
                        </a:rPr>
                        <a:t>Integration</a:t>
                      </a:r>
                    </a:p>
                    <a:p>
                      <a:pPr algn="ctr"/>
                      <a:endParaRPr lang="en-US" dirty="0"/>
                    </a:p>
                  </a:txBody>
                  <a:tcPr/>
                </a:tc>
                <a:tc>
                  <a:txBody>
                    <a:bodyPr/>
                    <a:lstStyle/>
                    <a:p>
                      <a:pPr algn="ctr"/>
                      <a:r>
                        <a:rPr lang="en-US" sz="1800" b="1" kern="1200" dirty="0">
                          <a:solidFill>
                            <a:schemeClr val="lt1"/>
                          </a:solidFill>
                          <a:effectLst/>
                          <a:latin typeface="+mn-lt"/>
                          <a:ea typeface="+mn-ea"/>
                          <a:cs typeface="+mn-cs"/>
                        </a:rPr>
                        <a:t>Vertical</a:t>
                      </a:r>
                    </a:p>
                    <a:p>
                      <a:pPr algn="ctr"/>
                      <a:r>
                        <a:rPr lang="en-US" sz="1800" b="1" kern="1200" dirty="0">
                          <a:solidFill>
                            <a:schemeClr val="lt1"/>
                          </a:solidFill>
                          <a:effectLst/>
                          <a:latin typeface="+mn-lt"/>
                          <a:ea typeface="+mn-ea"/>
                          <a:cs typeface="+mn-cs"/>
                        </a:rPr>
                        <a:t>Integration</a:t>
                      </a:r>
                    </a:p>
                    <a:p>
                      <a:pPr algn="ctr"/>
                      <a:endParaRPr lang="en-US" dirty="0"/>
                    </a:p>
                  </a:txBody>
                  <a:tcPr/>
                </a:tc>
                <a:tc>
                  <a:txBody>
                    <a:bodyPr/>
                    <a:lstStyle/>
                    <a:p>
                      <a:pPr algn="ctr"/>
                      <a:r>
                        <a:rPr lang="en-US" sz="1800" b="1" kern="1200" dirty="0">
                          <a:solidFill>
                            <a:schemeClr val="lt1"/>
                          </a:solidFill>
                          <a:effectLst/>
                          <a:latin typeface="+mn-lt"/>
                          <a:ea typeface="+mn-ea"/>
                          <a:cs typeface="+mn-cs"/>
                        </a:rPr>
                        <a:t>Spiral</a:t>
                      </a:r>
                    </a:p>
                    <a:p>
                      <a:pPr algn="ctr"/>
                      <a:r>
                        <a:rPr lang="en-US" sz="1800" b="1" kern="1200" dirty="0">
                          <a:solidFill>
                            <a:schemeClr val="lt1"/>
                          </a:solidFill>
                          <a:effectLst/>
                          <a:latin typeface="+mn-lt"/>
                          <a:ea typeface="+mn-ea"/>
                          <a:cs typeface="+mn-cs"/>
                        </a:rPr>
                        <a:t>Integration</a:t>
                      </a:r>
                    </a:p>
                    <a:p>
                      <a:pPr algn="ctr"/>
                      <a:endParaRPr lang="en-US" dirty="0"/>
                    </a:p>
                  </a:txBody>
                  <a:tcPr/>
                </a:tc>
                <a:extLst>
                  <a:ext uri="{0D108BD9-81ED-4DB2-BD59-A6C34878D82A}">
                    <a16:rowId xmlns:a16="http://schemas.microsoft.com/office/drawing/2014/main" val="423101118"/>
                  </a:ext>
                </a:extLst>
              </a:tr>
              <a:tr h="370840">
                <a:tc>
                  <a:txBody>
                    <a:bodyPr/>
                    <a:lstStyle/>
                    <a:p>
                      <a:pPr algn="ctr"/>
                      <a:r>
                        <a:rPr lang="en-US" dirty="0"/>
                        <a:t>No. of MCQs</a:t>
                      </a:r>
                    </a:p>
                  </a:txBody>
                  <a:tcPr/>
                </a:tc>
                <a:tc>
                  <a:txBody>
                    <a:bodyPr/>
                    <a:lstStyle/>
                    <a:p>
                      <a:pPr algn="ctr"/>
                      <a:r>
                        <a:rPr lang="en-US" dirty="0"/>
                        <a:t>6-7</a:t>
                      </a:r>
                    </a:p>
                  </a:txBody>
                  <a:tcPr/>
                </a:tc>
                <a:tc>
                  <a:txBody>
                    <a:bodyPr/>
                    <a:lstStyle/>
                    <a:p>
                      <a:pPr algn="ctr"/>
                      <a:r>
                        <a:rPr lang="en-US" dirty="0"/>
                        <a:t>1-2</a:t>
                      </a:r>
                    </a:p>
                  </a:txBody>
                  <a:tcPr/>
                </a:tc>
                <a:tc>
                  <a:txBody>
                    <a:bodyPr/>
                    <a:lstStyle/>
                    <a:p>
                      <a:pPr algn="ctr"/>
                      <a:r>
                        <a:rPr lang="en-US" dirty="0"/>
                        <a:t>1</a:t>
                      </a:r>
                    </a:p>
                  </a:txBody>
                  <a:tcPr/>
                </a:tc>
                <a:tc>
                  <a:txBody>
                    <a:bodyPr/>
                    <a:lstStyle/>
                    <a:p>
                      <a:pPr algn="ctr"/>
                      <a:r>
                        <a:rPr lang="en-US" dirty="0"/>
                        <a:t>1</a:t>
                      </a:r>
                    </a:p>
                  </a:txBody>
                  <a:tcPr/>
                </a:tc>
                <a:extLst>
                  <a:ext uri="{0D108BD9-81ED-4DB2-BD59-A6C34878D82A}">
                    <a16:rowId xmlns:a16="http://schemas.microsoft.com/office/drawing/2014/main" val="4230491086"/>
                  </a:ext>
                </a:extLst>
              </a:tr>
            </a:tbl>
          </a:graphicData>
        </a:graphic>
      </p:graphicFrame>
    </p:spTree>
    <p:extLst>
      <p:ext uri="{BB962C8B-B14F-4D97-AF65-F5344CB8AC3E}">
        <p14:creationId xmlns:p14="http://schemas.microsoft.com/office/powerpoint/2010/main" val="12114066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5" descr="Cholangiography and Pancreatography - ScienceDirect">
            <a:extLst>
              <a:ext uri="{FF2B5EF4-FFF2-40B4-BE49-F238E27FC236}">
                <a16:creationId xmlns:a16="http://schemas.microsoft.com/office/drawing/2014/main" id="{60AF635D-5944-95D2-32A0-E3F1760CBA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5734"/>
            <a:ext cx="4419600" cy="558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9" descr="JaypeeDigital | eBook Reader">
            <a:extLst>
              <a:ext uri="{FF2B5EF4-FFF2-40B4-BE49-F238E27FC236}">
                <a16:creationId xmlns:a16="http://schemas.microsoft.com/office/drawing/2014/main" id="{146DAC7E-8822-35F2-6B7A-CF873C8A5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275735"/>
            <a:ext cx="4724400" cy="5582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Rectangle 10">
            <a:extLst>
              <a:ext uri="{FF2B5EF4-FFF2-40B4-BE49-F238E27FC236}">
                <a16:creationId xmlns:a16="http://schemas.microsoft.com/office/drawing/2014/main" id="{079424DF-A8B5-2196-93AD-1BB313CABEDC}"/>
              </a:ext>
            </a:extLst>
          </p:cNvPr>
          <p:cNvSpPr>
            <a:spLocks noGrp="1"/>
          </p:cNvSpPr>
          <p:nvPr>
            <p:ph type="title"/>
          </p:nvPr>
        </p:nvSpPr>
        <p:spPr>
          <a:xfrm>
            <a:off x="0" y="152400"/>
            <a:ext cx="9144000" cy="1143000"/>
          </a:xfrm>
        </p:spPr>
        <p:txBody>
          <a:bodyPr>
            <a:normAutofit/>
          </a:bodyPr>
          <a:lstStyle/>
          <a:p>
            <a:pPr eaLnBrk="1" hangingPunct="1"/>
            <a:r>
              <a:rPr lang="en-US" altLang="en-US" sz="3200" dirty="0"/>
              <a:t>ERCP(Endoscopic Retrograde </a:t>
            </a:r>
            <a:r>
              <a:rPr lang="en-US" altLang="en-US" sz="3200" dirty="0" err="1"/>
              <a:t>Cholangio</a:t>
            </a:r>
            <a:r>
              <a:rPr lang="en-US" altLang="en-US" sz="3200" dirty="0"/>
              <a:t> Pancreatography)</a:t>
            </a:r>
          </a:p>
        </p:txBody>
      </p:sp>
      <p:sp>
        <p:nvSpPr>
          <p:cNvPr id="2" name="Slide Number Placeholder 1">
            <a:extLst>
              <a:ext uri="{FF2B5EF4-FFF2-40B4-BE49-F238E27FC236}">
                <a16:creationId xmlns:a16="http://schemas.microsoft.com/office/drawing/2014/main" id="{73EFA1BD-FB0E-1BCE-AB57-F2D60B3E6FCB}"/>
              </a:ext>
            </a:extLst>
          </p:cNvPr>
          <p:cNvSpPr>
            <a:spLocks noGrp="1"/>
          </p:cNvSpPr>
          <p:nvPr>
            <p:ph type="sldNum" sz="quarter" idx="12"/>
          </p:nvPr>
        </p:nvSpPr>
        <p:spPr/>
        <p:txBody>
          <a:bodyPr/>
          <a:lstStyle/>
          <a:p>
            <a:fld id="{297287E1-B5F8-4C69-B200-1AC867946A34}" type="slidenum">
              <a:rPr lang="en-US" smtClean="0"/>
              <a:t>30</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15,900+ Ultrasound Abdomen Stock Photos, Pictures &amp; Royalty-Free Images -  iStock">
            <a:extLst>
              <a:ext uri="{FF2B5EF4-FFF2-40B4-BE49-F238E27FC236}">
                <a16:creationId xmlns:a16="http://schemas.microsoft.com/office/drawing/2014/main" id="{F56523BC-019E-0942-3856-C02E7EE82A5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0999" b="-1"/>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3DFBA2-35B3-C468-8805-8E8049377B48}"/>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nSpc>
                <a:spcPct val="90000"/>
              </a:lnSpc>
            </a:pPr>
            <a:r>
              <a:rPr lang="en-US" sz="3100">
                <a:solidFill>
                  <a:schemeClr val="tx1">
                    <a:lumMod val="85000"/>
                    <a:lumOff val="15000"/>
                  </a:schemeClr>
                </a:solidFill>
              </a:rPr>
              <a:t>Ultrasound bdomen</a:t>
            </a: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CB4176BD-6558-DB6E-691A-531BABB0EE00}"/>
              </a:ext>
            </a:extLst>
          </p:cNvPr>
          <p:cNvSpPr>
            <a:spLocks noGrp="1"/>
          </p:cNvSpPr>
          <p:nvPr>
            <p:ph type="sldNum" sz="quarter" idx="12"/>
          </p:nvPr>
        </p:nvSpPr>
        <p:spPr/>
        <p:txBody>
          <a:bodyPr/>
          <a:lstStyle/>
          <a:p>
            <a:fld id="{297287E1-B5F8-4C69-B200-1AC867946A34}" type="slidenum">
              <a:rPr lang="en-US" smtClean="0"/>
              <a:t>31</a:t>
            </a:fld>
            <a:endParaRPr lang="en-US"/>
          </a:p>
        </p:txBody>
      </p:sp>
    </p:spTree>
    <p:extLst>
      <p:ext uri="{BB962C8B-B14F-4D97-AF65-F5344CB8AC3E}">
        <p14:creationId xmlns:p14="http://schemas.microsoft.com/office/powerpoint/2010/main" val="11288922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D2273E6B-515B-B58C-EE24-8E326C06886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1255" r="6079" b="1"/>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1" name="Rectangle 615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1FBA61-8496-CC3F-9140-255D7BF6C2E9}"/>
              </a:ext>
            </a:extLst>
          </p:cNvPr>
          <p:cNvSpPr>
            <a:spLocks noGrp="1"/>
          </p:cNvSpPr>
          <p:nvPr>
            <p:ph type="title"/>
          </p:nvPr>
        </p:nvSpPr>
        <p:spPr>
          <a:xfrm>
            <a:off x="392906" y="425950"/>
            <a:ext cx="8408194" cy="744836"/>
          </a:xfrm>
        </p:spPr>
        <p:txBody>
          <a:bodyPr vert="horz" lIns="91440" tIns="45720" rIns="91440" bIns="45720" rtlCol="0" anchor="ctr">
            <a:normAutofit/>
          </a:bodyPr>
          <a:lstStyle/>
          <a:p>
            <a:pPr>
              <a:lnSpc>
                <a:spcPct val="90000"/>
              </a:lnSpc>
            </a:pPr>
            <a:r>
              <a:rPr lang="en-US" sz="3100" dirty="0">
                <a:solidFill>
                  <a:schemeClr val="tx1">
                    <a:lumMod val="85000"/>
                    <a:lumOff val="15000"/>
                  </a:schemeClr>
                </a:solidFill>
              </a:rPr>
              <a:t>Gall Bladder</a:t>
            </a:r>
          </a:p>
        </p:txBody>
      </p:sp>
      <p:cxnSp>
        <p:nvCxnSpPr>
          <p:cNvPr id="6153" name="Straight Connector 615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6155" name="Straight Connector 615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30C4909E-2114-5AE6-35E3-AA7122CBEC72}"/>
              </a:ext>
            </a:extLst>
          </p:cNvPr>
          <p:cNvSpPr>
            <a:spLocks noGrp="1"/>
          </p:cNvSpPr>
          <p:nvPr>
            <p:ph type="sldNum" sz="quarter" idx="12"/>
          </p:nvPr>
        </p:nvSpPr>
        <p:spPr/>
        <p:txBody>
          <a:bodyPr/>
          <a:lstStyle/>
          <a:p>
            <a:fld id="{297287E1-B5F8-4C69-B200-1AC867946A34}" type="slidenum">
              <a:rPr lang="en-US" smtClean="0"/>
              <a:t>32</a:t>
            </a:fld>
            <a:endParaRPr lang="en-US"/>
          </a:p>
        </p:txBody>
      </p:sp>
    </p:spTree>
    <p:extLst>
      <p:ext uri="{BB962C8B-B14F-4D97-AF65-F5344CB8AC3E}">
        <p14:creationId xmlns:p14="http://schemas.microsoft.com/office/powerpoint/2010/main" val="22535231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descr="Gallstone disease x ray - wikidoc">
            <a:extLst>
              <a:ext uri="{FF2B5EF4-FFF2-40B4-BE49-F238E27FC236}">
                <a16:creationId xmlns:a16="http://schemas.microsoft.com/office/drawing/2014/main" id="{A3870DA2-7594-A98F-7338-1EF46662A1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198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AutoShape 7" descr="Gallstones | Biliary Colic | Cholecystitis | Geeky Medics">
            <a:extLst>
              <a:ext uri="{FF2B5EF4-FFF2-40B4-BE49-F238E27FC236}">
                <a16:creationId xmlns:a16="http://schemas.microsoft.com/office/drawing/2014/main" id="{580247C6-6260-C4E6-A288-9096014E4FF9}"/>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pic>
        <p:nvPicPr>
          <p:cNvPr id="32772" name="Picture 8">
            <a:extLst>
              <a:ext uri="{FF2B5EF4-FFF2-40B4-BE49-F238E27FC236}">
                <a16:creationId xmlns:a16="http://schemas.microsoft.com/office/drawing/2014/main" id="{03D80546-800C-170C-009A-5C691F9E13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0" y="2514600"/>
            <a:ext cx="5410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Rectangle 9">
            <a:extLst>
              <a:ext uri="{FF2B5EF4-FFF2-40B4-BE49-F238E27FC236}">
                <a16:creationId xmlns:a16="http://schemas.microsoft.com/office/drawing/2014/main" id="{99C582B7-8791-3998-14C4-A53DAE4B22D2}"/>
              </a:ext>
            </a:extLst>
          </p:cNvPr>
          <p:cNvSpPr>
            <a:spLocks noGrp="1"/>
          </p:cNvSpPr>
          <p:nvPr>
            <p:ph type="title"/>
          </p:nvPr>
        </p:nvSpPr>
        <p:spPr/>
        <p:txBody>
          <a:bodyPr/>
          <a:lstStyle/>
          <a:p>
            <a:pPr eaLnBrk="1" hangingPunct="1"/>
            <a:r>
              <a:rPr lang="en-US" altLang="en-US"/>
              <a:t>Gall bladder(X-ray/USG)</a:t>
            </a:r>
          </a:p>
        </p:txBody>
      </p:sp>
      <p:sp>
        <p:nvSpPr>
          <p:cNvPr id="2" name="Slide Number Placeholder 1">
            <a:extLst>
              <a:ext uri="{FF2B5EF4-FFF2-40B4-BE49-F238E27FC236}">
                <a16:creationId xmlns:a16="http://schemas.microsoft.com/office/drawing/2014/main" id="{5041DB96-6575-2607-27C8-F7C846B3AA86}"/>
              </a:ext>
            </a:extLst>
          </p:cNvPr>
          <p:cNvSpPr>
            <a:spLocks noGrp="1"/>
          </p:cNvSpPr>
          <p:nvPr>
            <p:ph type="sldNum" sz="quarter" idx="12"/>
          </p:nvPr>
        </p:nvSpPr>
        <p:spPr/>
        <p:txBody>
          <a:bodyPr/>
          <a:lstStyle/>
          <a:p>
            <a:fld id="{297287E1-B5F8-4C69-B200-1AC867946A34}" type="slidenum">
              <a:rPr lang="en-US" smtClean="0"/>
              <a:t>33</a:t>
            </a:fld>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B1D23-1A35-4CE8-3637-E0854D78A41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815566A-76C8-82C5-02FA-4364BD0594D1}"/>
              </a:ext>
            </a:extLst>
          </p:cNvPr>
          <p:cNvSpPr>
            <a:spLocks noGrp="1"/>
          </p:cNvSpPr>
          <p:nvPr>
            <p:ph idx="1"/>
          </p:nvPr>
        </p:nvSpPr>
        <p:spPr/>
        <p:txBody>
          <a:bodyPr/>
          <a:lstStyle/>
          <a:p>
            <a:endParaRPr lang="en-US"/>
          </a:p>
        </p:txBody>
      </p:sp>
      <p:pic>
        <p:nvPicPr>
          <p:cNvPr id="4098" name="Picture 2" descr="Gall Bladder Hennepin Ultrasound, 57% OFF">
            <a:extLst>
              <a:ext uri="{FF2B5EF4-FFF2-40B4-BE49-F238E27FC236}">
                <a16:creationId xmlns:a16="http://schemas.microsoft.com/office/drawing/2014/main" id="{B712CEF0-C87D-3B44-C480-885EB0D09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74638"/>
            <a:ext cx="8686800" cy="653854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E4D435B9-8E26-AD83-F420-985E031B40AC}"/>
              </a:ext>
            </a:extLst>
          </p:cNvPr>
          <p:cNvSpPr>
            <a:spLocks noGrp="1"/>
          </p:cNvSpPr>
          <p:nvPr>
            <p:ph type="sldNum" sz="quarter" idx="12"/>
          </p:nvPr>
        </p:nvSpPr>
        <p:spPr/>
        <p:txBody>
          <a:bodyPr/>
          <a:lstStyle/>
          <a:p>
            <a:fld id="{297287E1-B5F8-4C69-B200-1AC867946A34}" type="slidenum">
              <a:rPr lang="en-US" smtClean="0"/>
              <a:t>34</a:t>
            </a:fld>
            <a:endParaRPr lang="en-US"/>
          </a:p>
        </p:txBody>
      </p:sp>
    </p:spTree>
    <p:extLst>
      <p:ext uri="{BB962C8B-B14F-4D97-AF65-F5344CB8AC3E}">
        <p14:creationId xmlns:p14="http://schemas.microsoft.com/office/powerpoint/2010/main" val="32619030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5B015-B172-FE61-C5C3-DE4B728CEF8E}"/>
              </a:ext>
            </a:extLst>
          </p:cNvPr>
          <p:cNvSpPr>
            <a:spLocks noGrp="1"/>
          </p:cNvSpPr>
          <p:nvPr>
            <p:ph type="title"/>
          </p:nvPr>
        </p:nvSpPr>
        <p:spPr>
          <a:xfrm>
            <a:off x="457200" y="274638"/>
            <a:ext cx="8229600" cy="746125"/>
          </a:xfrm>
        </p:spPr>
        <p:txBody>
          <a:bodyPr>
            <a:normAutofit fontScale="90000"/>
          </a:bodyPr>
          <a:lstStyle/>
          <a:p>
            <a:r>
              <a:rPr lang="en-US" dirty="0"/>
              <a:t>Liver</a:t>
            </a:r>
          </a:p>
        </p:txBody>
      </p:sp>
      <p:sp>
        <p:nvSpPr>
          <p:cNvPr id="3" name="Content Placeholder 2">
            <a:extLst>
              <a:ext uri="{FF2B5EF4-FFF2-40B4-BE49-F238E27FC236}">
                <a16:creationId xmlns:a16="http://schemas.microsoft.com/office/drawing/2014/main" id="{05EC0F4D-9FA1-7D5A-E094-29E52C6D15A4}"/>
              </a:ext>
            </a:extLst>
          </p:cNvPr>
          <p:cNvSpPr>
            <a:spLocks noGrp="1"/>
          </p:cNvSpPr>
          <p:nvPr>
            <p:ph idx="1"/>
          </p:nvPr>
        </p:nvSpPr>
        <p:spPr/>
        <p:txBody>
          <a:bodyPr/>
          <a:lstStyle/>
          <a:p>
            <a:endParaRPr lang="en-US"/>
          </a:p>
        </p:txBody>
      </p:sp>
      <p:pic>
        <p:nvPicPr>
          <p:cNvPr id="7170" name="Picture 2" descr="Introduction to the interpretation of Abdominal Ultrasound - YouTube">
            <a:extLst>
              <a:ext uri="{FF2B5EF4-FFF2-40B4-BE49-F238E27FC236}">
                <a16:creationId xmlns:a16="http://schemas.microsoft.com/office/drawing/2014/main" id="{A1B5E5D5-F2AB-FF99-5CF6-2DEB9C8C60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00"/>
            <a:ext cx="8906933" cy="57531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23F9AE32-B963-F9C7-E44B-0C5B84F46496}"/>
              </a:ext>
            </a:extLst>
          </p:cNvPr>
          <p:cNvSpPr>
            <a:spLocks noGrp="1"/>
          </p:cNvSpPr>
          <p:nvPr>
            <p:ph type="sldNum" sz="quarter" idx="12"/>
          </p:nvPr>
        </p:nvSpPr>
        <p:spPr/>
        <p:txBody>
          <a:bodyPr/>
          <a:lstStyle/>
          <a:p>
            <a:fld id="{297287E1-B5F8-4C69-B200-1AC867946A34}" type="slidenum">
              <a:rPr lang="en-US" smtClean="0"/>
              <a:t>35</a:t>
            </a:fld>
            <a:endParaRPr lang="en-US"/>
          </a:p>
        </p:txBody>
      </p:sp>
    </p:spTree>
    <p:extLst>
      <p:ext uri="{BB962C8B-B14F-4D97-AF65-F5344CB8AC3E}">
        <p14:creationId xmlns:p14="http://schemas.microsoft.com/office/powerpoint/2010/main" val="21975452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descr="EPOS&amp;trade;">
            <a:extLst>
              <a:ext uri="{FF2B5EF4-FFF2-40B4-BE49-F238E27FC236}">
                <a16:creationId xmlns:a16="http://schemas.microsoft.com/office/drawing/2014/main" id="{C826907A-AB4D-CAEE-D128-43695AAD2C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143000"/>
            <a:ext cx="60261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6">
            <a:extLst>
              <a:ext uri="{FF2B5EF4-FFF2-40B4-BE49-F238E27FC236}">
                <a16:creationId xmlns:a16="http://schemas.microsoft.com/office/drawing/2014/main" id="{B6848171-5E98-EB55-9831-B4FA85DD8F8B}"/>
              </a:ext>
            </a:extLst>
          </p:cNvPr>
          <p:cNvSpPr>
            <a:spLocks noGrp="1"/>
          </p:cNvSpPr>
          <p:nvPr>
            <p:ph type="title"/>
          </p:nvPr>
        </p:nvSpPr>
        <p:spPr>
          <a:xfrm>
            <a:off x="457200" y="274638"/>
            <a:ext cx="8229600" cy="639762"/>
          </a:xfrm>
        </p:spPr>
        <p:txBody>
          <a:bodyPr>
            <a:normAutofit fontScale="90000"/>
          </a:bodyPr>
          <a:lstStyle/>
          <a:p>
            <a:pPr eaLnBrk="1" hangingPunct="1"/>
            <a:r>
              <a:rPr lang="en-US" altLang="en-US" sz="4000"/>
              <a:t>Utrasonography Of Liver</a:t>
            </a:r>
          </a:p>
        </p:txBody>
      </p:sp>
      <p:sp>
        <p:nvSpPr>
          <p:cNvPr id="2" name="Slide Number Placeholder 1">
            <a:extLst>
              <a:ext uri="{FF2B5EF4-FFF2-40B4-BE49-F238E27FC236}">
                <a16:creationId xmlns:a16="http://schemas.microsoft.com/office/drawing/2014/main" id="{C6597854-4CDF-685A-785C-9E560B811E6E}"/>
              </a:ext>
            </a:extLst>
          </p:cNvPr>
          <p:cNvSpPr>
            <a:spLocks noGrp="1"/>
          </p:cNvSpPr>
          <p:nvPr>
            <p:ph type="sldNum" sz="quarter" idx="12"/>
          </p:nvPr>
        </p:nvSpPr>
        <p:spPr/>
        <p:txBody>
          <a:bodyPr/>
          <a:lstStyle/>
          <a:p>
            <a:fld id="{297287E1-B5F8-4C69-B200-1AC867946A34}" type="slidenum">
              <a:rPr lang="en-US" smtClean="0"/>
              <a:t>36</a:t>
            </a:fld>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descr="Hydatid Cysts of the Liver - Diagnosis, Complications and Treatment |  IntechOpen">
            <a:extLst>
              <a:ext uri="{FF2B5EF4-FFF2-40B4-BE49-F238E27FC236}">
                <a16:creationId xmlns:a16="http://schemas.microsoft.com/office/drawing/2014/main" id="{801F006F-9A40-C447-6657-78048D4621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5175" y="3305175"/>
            <a:ext cx="5838825"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7" descr="HYDATID CYST OF LIVER - New">
            <a:extLst>
              <a:ext uri="{FF2B5EF4-FFF2-40B4-BE49-F238E27FC236}">
                <a16:creationId xmlns:a16="http://schemas.microsoft.com/office/drawing/2014/main" id="{A36C6E12-4D23-B4EB-CA39-CDD8F82972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495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B1888246-BD0D-8CB0-B2DE-F979D0033CE4}"/>
              </a:ext>
            </a:extLst>
          </p:cNvPr>
          <p:cNvSpPr>
            <a:spLocks noGrp="1"/>
          </p:cNvSpPr>
          <p:nvPr>
            <p:ph type="sldNum" sz="quarter" idx="12"/>
          </p:nvPr>
        </p:nvSpPr>
        <p:spPr/>
        <p:txBody>
          <a:bodyPr/>
          <a:lstStyle/>
          <a:p>
            <a:fld id="{297287E1-B5F8-4C69-B200-1AC867946A34}" type="slidenum">
              <a:rPr lang="en-US" smtClean="0"/>
              <a:t>37</a:t>
            </a:fld>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55E90-62C6-078E-B4C6-E84E2CB8100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C95C0F0-1AEB-C7A3-A631-A8874DBC5458}"/>
              </a:ext>
            </a:extLst>
          </p:cNvPr>
          <p:cNvSpPr>
            <a:spLocks noGrp="1"/>
          </p:cNvSpPr>
          <p:nvPr>
            <p:ph idx="1"/>
          </p:nvPr>
        </p:nvSpPr>
        <p:spPr/>
        <p:txBody>
          <a:bodyPr/>
          <a:lstStyle/>
          <a:p>
            <a:endParaRPr lang="en-US"/>
          </a:p>
        </p:txBody>
      </p:sp>
      <p:pic>
        <p:nvPicPr>
          <p:cNvPr id="2050" name="Picture 2" descr="4,316 Abdomen Ultrasound Stock Photos, High-Res Pictures, and Images -  Getty Images">
            <a:extLst>
              <a:ext uri="{FF2B5EF4-FFF2-40B4-BE49-F238E27FC236}">
                <a16:creationId xmlns:a16="http://schemas.microsoft.com/office/drawing/2014/main" id="{AC239EE8-F51F-4A12-AE04-EED4D38EBF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045" y="457200"/>
            <a:ext cx="8871910" cy="5943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DFBE8A4-E8F5-8F11-59C9-880506D50DD2}"/>
              </a:ext>
            </a:extLst>
          </p:cNvPr>
          <p:cNvSpPr/>
          <p:nvPr/>
        </p:nvSpPr>
        <p:spPr>
          <a:xfrm>
            <a:off x="2362200" y="3048000"/>
            <a:ext cx="1050445" cy="381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P.V</a:t>
            </a:r>
          </a:p>
        </p:txBody>
      </p:sp>
      <p:sp>
        <p:nvSpPr>
          <p:cNvPr id="5" name="Slide Number Placeholder 4">
            <a:extLst>
              <a:ext uri="{FF2B5EF4-FFF2-40B4-BE49-F238E27FC236}">
                <a16:creationId xmlns:a16="http://schemas.microsoft.com/office/drawing/2014/main" id="{60B46B66-7341-1AD8-30BC-367023D17C87}"/>
              </a:ext>
            </a:extLst>
          </p:cNvPr>
          <p:cNvSpPr>
            <a:spLocks noGrp="1"/>
          </p:cNvSpPr>
          <p:nvPr>
            <p:ph type="sldNum" sz="quarter" idx="12"/>
          </p:nvPr>
        </p:nvSpPr>
        <p:spPr/>
        <p:txBody>
          <a:bodyPr/>
          <a:lstStyle/>
          <a:p>
            <a:fld id="{297287E1-B5F8-4C69-B200-1AC867946A34}" type="slidenum">
              <a:rPr lang="en-US" smtClean="0"/>
              <a:t>38</a:t>
            </a:fld>
            <a:endParaRPr lang="en-US"/>
          </a:p>
        </p:txBody>
      </p:sp>
    </p:spTree>
    <p:extLst>
      <p:ext uri="{BB962C8B-B14F-4D97-AF65-F5344CB8AC3E}">
        <p14:creationId xmlns:p14="http://schemas.microsoft.com/office/powerpoint/2010/main" val="30955128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1A96C-50D7-17C8-1150-F5B6461AA8B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0AC2125-FF53-6485-02C1-47B681C37FFC}"/>
              </a:ext>
            </a:extLst>
          </p:cNvPr>
          <p:cNvSpPr>
            <a:spLocks noGrp="1"/>
          </p:cNvSpPr>
          <p:nvPr>
            <p:ph idx="1"/>
          </p:nvPr>
        </p:nvSpPr>
        <p:spPr/>
        <p:txBody>
          <a:bodyPr/>
          <a:lstStyle/>
          <a:p>
            <a:endParaRPr lang="en-US"/>
          </a:p>
        </p:txBody>
      </p:sp>
      <p:pic>
        <p:nvPicPr>
          <p:cNvPr id="5122" name="Picture 2" descr="Gall Bladder Hennepin Ultrasound, 57% OFF">
            <a:extLst>
              <a:ext uri="{FF2B5EF4-FFF2-40B4-BE49-F238E27FC236}">
                <a16:creationId xmlns:a16="http://schemas.microsoft.com/office/drawing/2014/main" id="{673FBA9B-E32F-9516-D1D8-52E32FE2AE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3200"/>
            <a:ext cx="9144000" cy="645001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70DB614D-51F0-16CD-A406-4D5F2698CDCA}"/>
              </a:ext>
            </a:extLst>
          </p:cNvPr>
          <p:cNvSpPr>
            <a:spLocks noGrp="1"/>
          </p:cNvSpPr>
          <p:nvPr>
            <p:ph type="sldNum" sz="quarter" idx="12"/>
          </p:nvPr>
        </p:nvSpPr>
        <p:spPr/>
        <p:txBody>
          <a:bodyPr/>
          <a:lstStyle/>
          <a:p>
            <a:fld id="{297287E1-B5F8-4C69-B200-1AC867946A34}" type="slidenum">
              <a:rPr lang="en-US" smtClean="0"/>
              <a:t>39</a:t>
            </a:fld>
            <a:endParaRPr lang="en-US"/>
          </a:p>
        </p:txBody>
      </p:sp>
    </p:spTree>
    <p:extLst>
      <p:ext uri="{BB962C8B-B14F-4D97-AF65-F5344CB8AC3E}">
        <p14:creationId xmlns:p14="http://schemas.microsoft.com/office/powerpoint/2010/main" val="31691855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04900"/>
            <a:ext cx="8382000" cy="544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228600" y="304800"/>
            <a:ext cx="8686800" cy="71596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dirty="0">
                <a:latin typeface="+mn-lt"/>
              </a:rPr>
              <a:t>Professor Umar Model of Integrated Lecture</a:t>
            </a:r>
          </a:p>
        </p:txBody>
      </p:sp>
      <p:sp>
        <p:nvSpPr>
          <p:cNvPr id="8" name="Slide Number Placeholder 7"/>
          <p:cNvSpPr>
            <a:spLocks noGrp="1"/>
          </p:cNvSpPr>
          <p:nvPr>
            <p:ph type="sldNum" sz="quarter" idx="12"/>
          </p:nvPr>
        </p:nvSpPr>
        <p:spPr/>
        <p:txBody>
          <a:bodyPr/>
          <a:lstStyle/>
          <a:p>
            <a:fld id="{B6F15528-21DE-4FAA-801E-634DDDAF4B2B}" type="slidenum">
              <a:rPr lang="en-US" smtClean="0"/>
              <a:pPr/>
              <a:t>4</a:t>
            </a:fld>
            <a:endParaRPr lang="en-US"/>
          </a:p>
        </p:txBody>
      </p:sp>
    </p:spTree>
    <p:extLst>
      <p:ext uri="{BB962C8B-B14F-4D97-AF65-F5344CB8AC3E}">
        <p14:creationId xmlns:p14="http://schemas.microsoft.com/office/powerpoint/2010/main" val="2660792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C35F37A6-C79F-27AF-9E86-32535B37E75B}"/>
              </a:ext>
            </a:extLst>
          </p:cNvPr>
          <p:cNvPicPr>
            <a:picLocks noGrp="1" noChangeAspect="1"/>
          </p:cNvPicPr>
          <p:nvPr>
            <p:ph idx="1"/>
          </p:nvPr>
        </p:nvPicPr>
        <p:blipFill rotWithShape="1">
          <a:blip r:embed="rId2"/>
          <a:srcRect l="27722" r="2944"/>
          <a:stretch/>
        </p:blipFill>
        <p:spPr>
          <a:xfrm>
            <a:off x="0" y="-304800"/>
            <a:ext cx="9143980" cy="6857990"/>
          </a:xfrm>
          <a:prstGeom prst="rect">
            <a:avLst/>
          </a:prstGeom>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34A6FB-13E8-14A4-43E1-517305014687}"/>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nSpc>
                <a:spcPct val="90000"/>
              </a:lnSpc>
            </a:pPr>
            <a:r>
              <a:rPr lang="en-US" sz="3100" dirty="0">
                <a:solidFill>
                  <a:schemeClr val="tx1">
                    <a:lumMod val="85000"/>
                    <a:lumOff val="15000"/>
                  </a:schemeClr>
                </a:solidFill>
              </a:rPr>
              <a:t>Layers of GIT</a:t>
            </a: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AutoShape 2" descr="Ultrasonography | Gastrointestinal Tract | IMV Imaging">
            <a:extLst>
              <a:ext uri="{FF2B5EF4-FFF2-40B4-BE49-F238E27FC236}">
                <a16:creationId xmlns:a16="http://schemas.microsoft.com/office/drawing/2014/main" id="{5DCFA1DF-50E8-DA9F-DBA1-8CBB871E58EA}"/>
              </a:ext>
            </a:extLst>
          </p:cNvPr>
          <p:cNvSpPr>
            <a:spLocks noChangeAspect="1" noChangeArrowheads="1"/>
          </p:cNvSpPr>
          <p:nvPr/>
        </p:nvSpPr>
        <p:spPr bwMode="auto">
          <a:xfrm>
            <a:off x="3200400" y="2057400"/>
            <a:ext cx="1524000" cy="1524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Ultrasonography | Gastrointestinal Tract | IMV Imaging">
            <a:extLst>
              <a:ext uri="{FF2B5EF4-FFF2-40B4-BE49-F238E27FC236}">
                <a16:creationId xmlns:a16="http://schemas.microsoft.com/office/drawing/2014/main" id="{05ADC92E-A995-1406-4C20-CCEFB8EC2B8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Ultrasonography | Gastrointestinal Tract | IMV Imaging">
            <a:extLst>
              <a:ext uri="{FF2B5EF4-FFF2-40B4-BE49-F238E27FC236}">
                <a16:creationId xmlns:a16="http://schemas.microsoft.com/office/drawing/2014/main" id="{E5E37D04-23C3-2B9A-2DC7-2E9F12C7B6C4}"/>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Slide Number Placeholder 2">
            <a:extLst>
              <a:ext uri="{FF2B5EF4-FFF2-40B4-BE49-F238E27FC236}">
                <a16:creationId xmlns:a16="http://schemas.microsoft.com/office/drawing/2014/main" id="{397780B6-ADA9-E35B-96DA-7C3B816246B7}"/>
              </a:ext>
            </a:extLst>
          </p:cNvPr>
          <p:cNvSpPr>
            <a:spLocks noGrp="1"/>
          </p:cNvSpPr>
          <p:nvPr>
            <p:ph type="sldNum" sz="quarter" idx="12"/>
          </p:nvPr>
        </p:nvSpPr>
        <p:spPr/>
        <p:txBody>
          <a:bodyPr/>
          <a:lstStyle/>
          <a:p>
            <a:fld id="{297287E1-B5F8-4C69-B200-1AC867946A34}" type="slidenum">
              <a:rPr lang="en-US" smtClean="0"/>
              <a:t>40</a:t>
            </a:fld>
            <a:endParaRPr lang="en-US"/>
          </a:p>
        </p:txBody>
      </p:sp>
    </p:spTree>
    <p:extLst>
      <p:ext uri="{BB962C8B-B14F-4D97-AF65-F5344CB8AC3E}">
        <p14:creationId xmlns:p14="http://schemas.microsoft.com/office/powerpoint/2010/main" val="10463076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3ED6E63-F266-FC8A-52C8-7EEE4CA5636E}"/>
              </a:ext>
            </a:extLst>
          </p:cNvPr>
          <p:cNvPicPr>
            <a:picLocks noGrp="1" noChangeAspect="1"/>
          </p:cNvPicPr>
          <p:nvPr>
            <p:ph idx="1"/>
          </p:nvPr>
        </p:nvPicPr>
        <p:blipFill rotWithShape="1">
          <a:blip r:embed="rId2"/>
          <a:srcRect b="7692"/>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823E1E-19EE-5E3A-C247-B78BDEB48583}"/>
              </a:ext>
            </a:extLst>
          </p:cNvPr>
          <p:cNvSpPr>
            <a:spLocks noGrp="1"/>
          </p:cNvSpPr>
          <p:nvPr>
            <p:ph type="title"/>
          </p:nvPr>
        </p:nvSpPr>
        <p:spPr>
          <a:xfrm>
            <a:off x="392906" y="425950"/>
            <a:ext cx="8408194" cy="744836"/>
          </a:xfrm>
        </p:spPr>
        <p:txBody>
          <a:bodyPr vert="horz" lIns="91440" tIns="45720" rIns="91440" bIns="45720" rtlCol="0" anchor="ctr">
            <a:normAutofit/>
          </a:bodyPr>
          <a:lstStyle/>
          <a:p>
            <a:pPr>
              <a:lnSpc>
                <a:spcPct val="90000"/>
              </a:lnSpc>
            </a:pPr>
            <a:r>
              <a:rPr lang="en-US" sz="3100">
                <a:solidFill>
                  <a:schemeClr val="tx1">
                    <a:lumMod val="85000"/>
                    <a:lumOff val="15000"/>
                  </a:schemeClr>
                </a:solidFill>
              </a:rPr>
              <a:t>Small gut</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9A02321E-86C8-032F-AF9B-4F2C93652B66}"/>
              </a:ext>
            </a:extLst>
          </p:cNvPr>
          <p:cNvSpPr>
            <a:spLocks noGrp="1"/>
          </p:cNvSpPr>
          <p:nvPr>
            <p:ph type="sldNum" sz="quarter" idx="12"/>
          </p:nvPr>
        </p:nvSpPr>
        <p:spPr/>
        <p:txBody>
          <a:bodyPr/>
          <a:lstStyle/>
          <a:p>
            <a:fld id="{297287E1-B5F8-4C69-B200-1AC867946A34}" type="slidenum">
              <a:rPr lang="en-US" smtClean="0"/>
              <a:t>41</a:t>
            </a:fld>
            <a:endParaRPr lang="en-US"/>
          </a:p>
        </p:txBody>
      </p:sp>
    </p:spTree>
    <p:extLst>
      <p:ext uri="{BB962C8B-B14F-4D97-AF65-F5344CB8AC3E}">
        <p14:creationId xmlns:p14="http://schemas.microsoft.com/office/powerpoint/2010/main" val="15122754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8663D-F387-C6D5-1116-8B6BCC09F1C5}"/>
              </a:ext>
            </a:extLst>
          </p:cNvPr>
          <p:cNvSpPr>
            <a:spLocks noGrp="1"/>
          </p:cNvSpPr>
          <p:nvPr>
            <p:ph type="title"/>
          </p:nvPr>
        </p:nvSpPr>
        <p:spPr/>
        <p:txBody>
          <a:bodyPr/>
          <a:lstStyle/>
          <a:p>
            <a:r>
              <a:rPr lang="en-US" dirty="0"/>
              <a:t>CT scan &amp; MRI</a:t>
            </a:r>
          </a:p>
        </p:txBody>
      </p:sp>
      <p:sp>
        <p:nvSpPr>
          <p:cNvPr id="3" name="Content Placeholder 2">
            <a:extLst>
              <a:ext uri="{FF2B5EF4-FFF2-40B4-BE49-F238E27FC236}">
                <a16:creationId xmlns:a16="http://schemas.microsoft.com/office/drawing/2014/main" id="{D9665315-16C7-81F7-A64E-DC66927370A7}"/>
              </a:ext>
            </a:extLst>
          </p:cNvPr>
          <p:cNvSpPr>
            <a:spLocks noGrp="1"/>
          </p:cNvSpPr>
          <p:nvPr>
            <p:ph idx="1"/>
          </p:nvPr>
        </p:nvSpPr>
        <p:spPr/>
        <p:txBody>
          <a:bodyPr/>
          <a:lstStyle/>
          <a:p>
            <a:endParaRPr lang="en-US"/>
          </a:p>
        </p:txBody>
      </p:sp>
      <p:pic>
        <p:nvPicPr>
          <p:cNvPr id="4" name="Picture 4" descr="Figure, Magnetic resonance imaging (MRI) of...] - PDQ Cancer Information  Summaries - NCBI Bookshelf">
            <a:extLst>
              <a:ext uri="{FF2B5EF4-FFF2-40B4-BE49-F238E27FC236}">
                <a16:creationId xmlns:a16="http://schemas.microsoft.com/office/drawing/2014/main" id="{8DC8F66D-C844-ECDE-0BEC-8F500380ED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1419983"/>
            <a:ext cx="7848600" cy="4924547"/>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E4D5B917-C4D0-3CF6-BE32-41980CBDFAAC}"/>
              </a:ext>
            </a:extLst>
          </p:cNvPr>
          <p:cNvSpPr>
            <a:spLocks noGrp="1"/>
          </p:cNvSpPr>
          <p:nvPr>
            <p:ph type="sldNum" sz="quarter" idx="12"/>
          </p:nvPr>
        </p:nvSpPr>
        <p:spPr/>
        <p:txBody>
          <a:bodyPr/>
          <a:lstStyle/>
          <a:p>
            <a:fld id="{297287E1-B5F8-4C69-B200-1AC867946A34}" type="slidenum">
              <a:rPr lang="en-US" smtClean="0"/>
              <a:t>42</a:t>
            </a:fld>
            <a:endParaRPr lang="en-US"/>
          </a:p>
        </p:txBody>
      </p:sp>
    </p:spTree>
    <p:extLst>
      <p:ext uri="{BB962C8B-B14F-4D97-AF65-F5344CB8AC3E}">
        <p14:creationId xmlns:p14="http://schemas.microsoft.com/office/powerpoint/2010/main" val="37094415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b="4153"/>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2906" y="425950"/>
            <a:ext cx="8408194" cy="564650"/>
          </a:xfrm>
        </p:spPr>
        <p:txBody>
          <a:bodyPr vert="horz" lIns="91440" tIns="45720" rIns="91440" bIns="45720" rtlCol="0" anchor="ctr">
            <a:normAutofit/>
          </a:bodyPr>
          <a:lstStyle/>
          <a:p>
            <a:pPr>
              <a:lnSpc>
                <a:spcPct val="90000"/>
              </a:lnSpc>
            </a:pPr>
            <a:r>
              <a:rPr lang="en-US" sz="3100" dirty="0">
                <a:solidFill>
                  <a:schemeClr val="tx1">
                    <a:lumMod val="85000"/>
                    <a:lumOff val="15000"/>
                  </a:schemeClr>
                </a:solidFill>
              </a:rPr>
              <a:t>CT scan abdomen</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CE099900-1C0C-9F1D-8B03-1D3963AE7122}"/>
              </a:ext>
            </a:extLst>
          </p:cNvPr>
          <p:cNvSpPr>
            <a:spLocks noGrp="1"/>
          </p:cNvSpPr>
          <p:nvPr>
            <p:ph type="sldNum" sz="quarter" idx="12"/>
          </p:nvPr>
        </p:nvSpPr>
        <p:spPr/>
        <p:txBody>
          <a:bodyPr/>
          <a:lstStyle/>
          <a:p>
            <a:fld id="{297287E1-B5F8-4C69-B200-1AC867946A34}" type="slidenum">
              <a:rPr lang="en-US" smtClean="0"/>
              <a:t>43</a:t>
            </a:fld>
            <a:endParaRPr lang="en-US"/>
          </a:p>
        </p:txBody>
      </p:sp>
    </p:spTree>
    <p:extLst>
      <p:ext uri="{BB962C8B-B14F-4D97-AF65-F5344CB8AC3E}">
        <p14:creationId xmlns:p14="http://schemas.microsoft.com/office/powerpoint/2010/main" val="1216685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Spleen Ultrasound – How to Measure Length of the Spleen and Assess for  Splenomegaly with Ultrasound | Point-of-Care Ultrasound Certification  Academy">
            <a:extLst>
              <a:ext uri="{FF2B5EF4-FFF2-40B4-BE49-F238E27FC236}">
                <a16:creationId xmlns:a16="http://schemas.microsoft.com/office/drawing/2014/main" id="{D15D1E4B-A8DB-0DF7-406B-2806409873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4572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3" descr="Localization of spleen and kidney organs from CT scans based on  classification of slices in rotational views | Scientific Reports">
            <a:extLst>
              <a:ext uri="{FF2B5EF4-FFF2-40B4-BE49-F238E27FC236}">
                <a16:creationId xmlns:a16="http://schemas.microsoft.com/office/drawing/2014/main" id="{85BAB322-41A2-8603-DAE4-2A45DDDFFB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762000"/>
            <a:ext cx="4572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AutoShape 4" descr="📚orrang arrow shows accessory spleen or splenuculi 📚yellow arrow shows  normal spleen 📚abdominal CT scan with IV contrast #acce... | Instagram">
            <a:extLst>
              <a:ext uri="{FF2B5EF4-FFF2-40B4-BE49-F238E27FC236}">
                <a16:creationId xmlns:a16="http://schemas.microsoft.com/office/drawing/2014/main" id="{BA58D38E-8D9D-A4D7-30B6-613D32685F71}"/>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37893" name="AutoShape 5" descr="📚orrang arrow shows accessory spleen or splenuculi 📚yellow arrow shows  normal spleen 📚abdominal CT scan with IV contrast #acce... | Instagram">
            <a:extLst>
              <a:ext uri="{FF2B5EF4-FFF2-40B4-BE49-F238E27FC236}">
                <a16:creationId xmlns:a16="http://schemas.microsoft.com/office/drawing/2014/main" id="{2B854424-2DB9-A757-2DC4-6F0EA2158C42}"/>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37894" name="AutoShape 6" descr="📚orrang arrow shows accessory spleen or splenuculi 📚yellow arrow shows  normal spleen 📚abdominal CT scan with IV contrast #acce... | Instagram">
            <a:extLst>
              <a:ext uri="{FF2B5EF4-FFF2-40B4-BE49-F238E27FC236}">
                <a16:creationId xmlns:a16="http://schemas.microsoft.com/office/drawing/2014/main" id="{1165BA88-2585-2223-D94E-FBBE99CDF6AC}"/>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37895" name="AutoShape 7" descr="📚orrang arrow shows accessory spleen or splenuculi 📚yellow arrow shows  normal spleen 📚abdominal CT scan with IV contrast #acce... | Instagram">
            <a:extLst>
              <a:ext uri="{FF2B5EF4-FFF2-40B4-BE49-F238E27FC236}">
                <a16:creationId xmlns:a16="http://schemas.microsoft.com/office/drawing/2014/main" id="{6631983D-98B9-0AB5-69A5-BFBECF0F91E2}"/>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pic>
        <p:nvPicPr>
          <p:cNvPr id="37896" name="Picture 8">
            <a:extLst>
              <a:ext uri="{FF2B5EF4-FFF2-40B4-BE49-F238E27FC236}">
                <a16:creationId xmlns:a16="http://schemas.microsoft.com/office/drawing/2014/main" id="{9725DC21-DF1D-4A9F-334C-7164A4396D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884613"/>
            <a:ext cx="5105400" cy="297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7" name="Rectangle 9">
            <a:extLst>
              <a:ext uri="{FF2B5EF4-FFF2-40B4-BE49-F238E27FC236}">
                <a16:creationId xmlns:a16="http://schemas.microsoft.com/office/drawing/2014/main" id="{73916E86-A9EE-D809-5715-B1BA7F5BF9A2}"/>
              </a:ext>
            </a:extLst>
          </p:cNvPr>
          <p:cNvSpPr>
            <a:spLocks noGrp="1"/>
          </p:cNvSpPr>
          <p:nvPr>
            <p:ph type="title"/>
          </p:nvPr>
        </p:nvSpPr>
        <p:spPr>
          <a:xfrm>
            <a:off x="457200" y="0"/>
            <a:ext cx="8229600" cy="1143000"/>
          </a:xfrm>
        </p:spPr>
        <p:txBody>
          <a:bodyPr/>
          <a:lstStyle/>
          <a:p>
            <a:pPr eaLnBrk="1" hangingPunct="1"/>
            <a:r>
              <a:rPr lang="en-US" altLang="en-US"/>
              <a:t>USG/CT ScanOf Spleen</a:t>
            </a:r>
          </a:p>
        </p:txBody>
      </p:sp>
      <p:sp>
        <p:nvSpPr>
          <p:cNvPr id="2" name="Slide Number Placeholder 1">
            <a:extLst>
              <a:ext uri="{FF2B5EF4-FFF2-40B4-BE49-F238E27FC236}">
                <a16:creationId xmlns:a16="http://schemas.microsoft.com/office/drawing/2014/main" id="{2F1B4E0C-8067-8AFD-4697-3C5925A42B7E}"/>
              </a:ext>
            </a:extLst>
          </p:cNvPr>
          <p:cNvSpPr>
            <a:spLocks noGrp="1"/>
          </p:cNvSpPr>
          <p:nvPr>
            <p:ph type="sldNum" sz="quarter" idx="12"/>
          </p:nvPr>
        </p:nvSpPr>
        <p:spPr/>
        <p:txBody>
          <a:bodyPr/>
          <a:lstStyle/>
          <a:p>
            <a:fld id="{297287E1-B5F8-4C69-B200-1AC867946A34}" type="slidenum">
              <a:rPr lang="en-US" smtClean="0"/>
              <a:t>44</a:t>
            </a:fld>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Abdominal CT scan showing hepatosplenomegaly with multiple hepatic and... |  Download Scientific Diagram">
            <a:extLst>
              <a:ext uri="{FF2B5EF4-FFF2-40B4-BE49-F238E27FC236}">
                <a16:creationId xmlns:a16="http://schemas.microsoft.com/office/drawing/2014/main" id="{1505E17D-BE8C-0491-404D-667E53AEDD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295400"/>
            <a:ext cx="6019800"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a:extLst>
              <a:ext uri="{FF2B5EF4-FFF2-40B4-BE49-F238E27FC236}">
                <a16:creationId xmlns:a16="http://schemas.microsoft.com/office/drawing/2014/main" id="{5F5C4465-14AB-936D-FCC0-CF0A94319450}"/>
              </a:ext>
            </a:extLst>
          </p:cNvPr>
          <p:cNvSpPr>
            <a:spLocks noGrp="1"/>
          </p:cNvSpPr>
          <p:nvPr>
            <p:ph type="title"/>
          </p:nvPr>
        </p:nvSpPr>
        <p:spPr/>
        <p:txBody>
          <a:bodyPr/>
          <a:lstStyle/>
          <a:p>
            <a:pPr eaLnBrk="1" hangingPunct="1"/>
            <a:r>
              <a:rPr lang="en-US" altLang="en-US"/>
              <a:t>CT Scan of Hepatosplenomegaly</a:t>
            </a:r>
          </a:p>
        </p:txBody>
      </p:sp>
      <p:sp>
        <p:nvSpPr>
          <p:cNvPr id="2" name="Slide Number Placeholder 1">
            <a:extLst>
              <a:ext uri="{FF2B5EF4-FFF2-40B4-BE49-F238E27FC236}">
                <a16:creationId xmlns:a16="http://schemas.microsoft.com/office/drawing/2014/main" id="{182722FE-29A8-F942-18B0-D876B64B3952}"/>
              </a:ext>
            </a:extLst>
          </p:cNvPr>
          <p:cNvSpPr>
            <a:spLocks noGrp="1"/>
          </p:cNvSpPr>
          <p:nvPr>
            <p:ph type="sldNum" sz="quarter" idx="12"/>
          </p:nvPr>
        </p:nvSpPr>
        <p:spPr/>
        <p:txBody>
          <a:bodyPr/>
          <a:lstStyle/>
          <a:p>
            <a:fld id="{297287E1-B5F8-4C69-B200-1AC867946A34}" type="slidenum">
              <a:rPr lang="en-US" smtClean="0"/>
              <a:t>45</a:t>
            </a:fld>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T_Pancreas.jpg">
            <a:extLst>
              <a:ext uri="{FF2B5EF4-FFF2-40B4-BE49-F238E27FC236}">
                <a16:creationId xmlns:a16="http://schemas.microsoft.com/office/drawing/2014/main" id="{FDCB14D8-6531-6711-AA92-7A107AB2AF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449580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3">
            <a:extLst>
              <a:ext uri="{FF2B5EF4-FFF2-40B4-BE49-F238E27FC236}">
                <a16:creationId xmlns:a16="http://schemas.microsoft.com/office/drawing/2014/main" id="{20C47CE7-922A-14BE-46C0-B66028A3E807}"/>
              </a:ext>
            </a:extLst>
          </p:cNvPr>
          <p:cNvSpPr>
            <a:spLocks noGrp="1"/>
          </p:cNvSpPr>
          <p:nvPr>
            <p:ph type="title"/>
          </p:nvPr>
        </p:nvSpPr>
        <p:spPr>
          <a:xfrm>
            <a:off x="457200" y="0"/>
            <a:ext cx="8229600" cy="1143000"/>
          </a:xfrm>
        </p:spPr>
        <p:txBody>
          <a:bodyPr/>
          <a:lstStyle/>
          <a:p>
            <a:pPr eaLnBrk="1" hangingPunct="1"/>
            <a:r>
              <a:rPr lang="en-US" altLang="en-US" sz="4000"/>
              <a:t>CT Scan of Normal/Abnormal Pancreas </a:t>
            </a:r>
          </a:p>
        </p:txBody>
      </p:sp>
      <p:pic>
        <p:nvPicPr>
          <p:cNvPr id="40964" name="Picture 4" descr="Pancreatic Cancer - Clinical Features - Management - TeachMeSurgery">
            <a:extLst>
              <a:ext uri="{FF2B5EF4-FFF2-40B4-BE49-F238E27FC236}">
                <a16:creationId xmlns:a16="http://schemas.microsoft.com/office/drawing/2014/main" id="{A869DE31-36BA-0857-E031-CAE14EAEFC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133725"/>
            <a:ext cx="46482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40500467-41DC-32D2-8371-128210CCF931}"/>
              </a:ext>
            </a:extLst>
          </p:cNvPr>
          <p:cNvSpPr>
            <a:spLocks noGrp="1"/>
          </p:cNvSpPr>
          <p:nvPr>
            <p:ph type="sldNum" sz="quarter" idx="12"/>
          </p:nvPr>
        </p:nvSpPr>
        <p:spPr/>
        <p:txBody>
          <a:bodyPr/>
          <a:lstStyle/>
          <a:p>
            <a:fld id="{297287E1-B5F8-4C69-B200-1AC867946A34}" type="slidenum">
              <a:rPr lang="en-US" smtClean="0"/>
              <a:t>46</a:t>
            </a:fld>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1583" r="2083"/>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2906" y="425950"/>
            <a:ext cx="8408194" cy="744836"/>
          </a:xfrm>
        </p:spPr>
        <p:txBody>
          <a:bodyPr vert="horz" lIns="91440" tIns="45720" rIns="91440" bIns="45720" rtlCol="0" anchor="ctr">
            <a:normAutofit/>
          </a:bodyPr>
          <a:lstStyle/>
          <a:p>
            <a:pPr>
              <a:lnSpc>
                <a:spcPct val="90000"/>
              </a:lnSpc>
            </a:pPr>
            <a:r>
              <a:rPr lang="en-US" sz="3100">
                <a:solidFill>
                  <a:schemeClr val="tx1">
                    <a:lumMod val="85000"/>
                    <a:lumOff val="15000"/>
                  </a:schemeClr>
                </a:solidFill>
              </a:rPr>
              <a:t>MRI abdomen</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CA27E1B6-CEDB-6783-0E24-87B11A3D2F01}"/>
              </a:ext>
            </a:extLst>
          </p:cNvPr>
          <p:cNvSpPr>
            <a:spLocks noGrp="1"/>
          </p:cNvSpPr>
          <p:nvPr>
            <p:ph type="sldNum" sz="quarter" idx="12"/>
          </p:nvPr>
        </p:nvSpPr>
        <p:spPr/>
        <p:txBody>
          <a:bodyPr/>
          <a:lstStyle/>
          <a:p>
            <a:fld id="{297287E1-B5F8-4C69-B200-1AC867946A34}" type="slidenum">
              <a:rPr lang="en-US" smtClean="0"/>
              <a:t>47</a:t>
            </a:fld>
            <a:endParaRPr lang="en-US"/>
          </a:p>
        </p:txBody>
      </p:sp>
    </p:spTree>
    <p:extLst>
      <p:ext uri="{BB962C8B-B14F-4D97-AF65-F5344CB8AC3E}">
        <p14:creationId xmlns:p14="http://schemas.microsoft.com/office/powerpoint/2010/main" val="5890814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545"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39" name="Rectangle 3">
            <a:extLst>
              <a:ext uri="{FF2B5EF4-FFF2-40B4-BE49-F238E27FC236}">
                <a16:creationId xmlns:a16="http://schemas.microsoft.com/office/drawing/2014/main" id="{B6711896-99AF-6A62-91B5-619FEA202EE6}"/>
              </a:ext>
            </a:extLst>
          </p:cNvPr>
          <p:cNvSpPr>
            <a:spLocks noGrp="1" noChangeArrowheads="1"/>
          </p:cNvSpPr>
          <p:nvPr>
            <p:ph type="title"/>
          </p:nvPr>
        </p:nvSpPr>
        <p:spPr>
          <a:xfrm>
            <a:off x="0" y="0"/>
            <a:ext cx="6781800" cy="617921"/>
          </a:xfrm>
        </p:spPr>
        <p:txBody>
          <a:bodyPr vert="horz" lIns="91440" tIns="45720" rIns="91440" bIns="45720" rtlCol="0" anchor="ctr">
            <a:normAutofit/>
          </a:bodyPr>
          <a:lstStyle/>
          <a:p>
            <a:pPr algn="l">
              <a:lnSpc>
                <a:spcPct val="90000"/>
              </a:lnSpc>
            </a:pPr>
            <a:r>
              <a:rPr lang="en-US" altLang="en-US" sz="2800" dirty="0"/>
              <a:t>Family Medicine &amp; Professionalism</a:t>
            </a:r>
          </a:p>
        </p:txBody>
      </p:sp>
      <p:sp>
        <p:nvSpPr>
          <p:cNvPr id="65540" name="Rectangle 8">
            <a:extLst>
              <a:ext uri="{FF2B5EF4-FFF2-40B4-BE49-F238E27FC236}">
                <a16:creationId xmlns:a16="http://schemas.microsoft.com/office/drawing/2014/main" id="{703E918B-0DD5-0BD6-2E21-A05DF3FA4AA2}"/>
              </a:ext>
            </a:extLst>
          </p:cNvPr>
          <p:cNvSpPr>
            <a:spLocks noChangeArrowheads="1"/>
          </p:cNvSpPr>
          <p:nvPr/>
        </p:nvSpPr>
        <p:spPr bwMode="auto">
          <a:xfrm>
            <a:off x="82960" y="1427546"/>
            <a:ext cx="7162800" cy="4792279"/>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indent="-228600">
              <a:lnSpc>
                <a:spcPct val="90000"/>
              </a:lnSpc>
              <a:spcBef>
                <a:spcPct val="0"/>
              </a:spcBef>
              <a:spcAft>
                <a:spcPts val="600"/>
              </a:spcAft>
              <a:buFont typeface="Arial" panose="020B0604020202020204" pitchFamily="34" charset="0"/>
              <a:buChar char="•"/>
            </a:pPr>
            <a:endParaRPr lang="en-US" altLang="en-US" sz="2800" dirty="0">
              <a:latin typeface="+mn-lt"/>
              <a:cs typeface="+mn-cs"/>
            </a:endParaRPr>
          </a:p>
          <a:p>
            <a:pPr indent="-228600">
              <a:lnSpc>
                <a:spcPct val="90000"/>
              </a:lnSpc>
              <a:spcBef>
                <a:spcPct val="0"/>
              </a:spcBef>
              <a:spcAft>
                <a:spcPts val="600"/>
              </a:spcAft>
              <a:buFont typeface="Arial" panose="020B0604020202020204" pitchFamily="34" charset="0"/>
              <a:buChar char="•"/>
            </a:pPr>
            <a:r>
              <a:rPr lang="en-US" altLang="en-US" sz="2800" dirty="0">
                <a:latin typeface="+mn-lt"/>
                <a:cs typeface="+mn-cs"/>
              </a:rPr>
              <a:t>A team of doctors and other professionals will discuss your treatment, its benefits and the possible side effects with you. They are called a multidisciplinary team.</a:t>
            </a:r>
          </a:p>
          <a:p>
            <a:pPr indent="-228600">
              <a:lnSpc>
                <a:spcPct val="90000"/>
              </a:lnSpc>
              <a:spcBef>
                <a:spcPct val="0"/>
              </a:spcBef>
              <a:spcAft>
                <a:spcPts val="600"/>
              </a:spcAft>
              <a:buFont typeface="Arial" panose="020B0604020202020204" pitchFamily="34" charset="0"/>
              <a:buChar char="•"/>
            </a:pPr>
            <a:r>
              <a:rPr lang="en-US" altLang="en-US" sz="2800" b="1" dirty="0">
                <a:latin typeface="+mn-lt"/>
                <a:cs typeface="+mn-cs"/>
              </a:rPr>
              <a:t>The treatment you have depends on:</a:t>
            </a:r>
            <a:endParaRPr lang="en-US" altLang="en-US" sz="2800" dirty="0">
              <a:latin typeface="+mn-lt"/>
              <a:cs typeface="+mn-cs"/>
            </a:endParaRPr>
          </a:p>
          <a:p>
            <a:pPr indent="-228600">
              <a:lnSpc>
                <a:spcPct val="90000"/>
              </a:lnSpc>
              <a:spcBef>
                <a:spcPct val="0"/>
              </a:spcBef>
              <a:spcAft>
                <a:spcPts val="600"/>
              </a:spcAft>
              <a:buFont typeface="Arial" panose="020B0604020202020204" pitchFamily="34" charset="0"/>
              <a:buChar char="•"/>
            </a:pPr>
            <a:r>
              <a:rPr lang="en-US" altLang="en-US" sz="2800" dirty="0">
                <a:latin typeface="+mn-lt"/>
                <a:cs typeface="+mn-cs"/>
              </a:rPr>
              <a:t>1. Where the </a:t>
            </a:r>
            <a:r>
              <a:rPr lang="en-US" altLang="en-US" sz="2800" dirty="0" err="1">
                <a:latin typeface="+mn-lt"/>
                <a:cs typeface="+mn-cs"/>
              </a:rPr>
              <a:t>gastrinoma</a:t>
            </a:r>
            <a:r>
              <a:rPr lang="en-US" altLang="en-US" sz="2800" dirty="0">
                <a:latin typeface="+mn-lt"/>
                <a:cs typeface="+mn-cs"/>
              </a:rPr>
              <a:t> is and its size</a:t>
            </a:r>
          </a:p>
          <a:p>
            <a:pPr indent="-228600">
              <a:lnSpc>
                <a:spcPct val="90000"/>
              </a:lnSpc>
              <a:spcBef>
                <a:spcPct val="0"/>
              </a:spcBef>
              <a:spcAft>
                <a:spcPts val="600"/>
              </a:spcAft>
              <a:buFont typeface="Arial" panose="020B0604020202020204" pitchFamily="34" charset="0"/>
              <a:buChar char="•"/>
            </a:pPr>
            <a:r>
              <a:rPr lang="en-US" altLang="en-US" sz="2800" dirty="0">
                <a:latin typeface="+mn-lt"/>
                <a:cs typeface="+mn-cs"/>
              </a:rPr>
              <a:t>2. Whether you have 1 or more tumors</a:t>
            </a:r>
          </a:p>
          <a:p>
            <a:pPr indent="-228600">
              <a:lnSpc>
                <a:spcPct val="90000"/>
              </a:lnSpc>
              <a:spcBef>
                <a:spcPct val="0"/>
              </a:spcBef>
              <a:spcAft>
                <a:spcPts val="600"/>
              </a:spcAft>
              <a:buFont typeface="Arial" panose="020B0604020202020204" pitchFamily="34" charset="0"/>
              <a:buChar char="•"/>
            </a:pPr>
            <a:r>
              <a:rPr lang="en-US" altLang="en-US" sz="2800" dirty="0">
                <a:latin typeface="+mn-lt"/>
                <a:cs typeface="+mn-cs"/>
              </a:rPr>
              <a:t>3. Whether the </a:t>
            </a:r>
            <a:r>
              <a:rPr lang="en-US" altLang="en-US" sz="2800" dirty="0" err="1">
                <a:latin typeface="+mn-lt"/>
                <a:cs typeface="+mn-cs"/>
              </a:rPr>
              <a:t>gastrinoma</a:t>
            </a:r>
            <a:r>
              <a:rPr lang="en-US" altLang="en-US" sz="2800" dirty="0">
                <a:latin typeface="+mn-lt"/>
                <a:cs typeface="+mn-cs"/>
              </a:rPr>
              <a:t> has spread to other parts of the body</a:t>
            </a:r>
          </a:p>
          <a:p>
            <a:pPr indent="-228600">
              <a:lnSpc>
                <a:spcPct val="90000"/>
              </a:lnSpc>
              <a:spcBef>
                <a:spcPct val="0"/>
              </a:spcBef>
              <a:spcAft>
                <a:spcPts val="600"/>
              </a:spcAft>
              <a:buFont typeface="Arial" panose="020B0604020202020204" pitchFamily="34" charset="0"/>
              <a:buChar char="•"/>
            </a:pPr>
            <a:r>
              <a:rPr lang="en-US" altLang="en-US" sz="2800" dirty="0">
                <a:latin typeface="+mn-lt"/>
                <a:cs typeface="+mn-cs"/>
              </a:rPr>
              <a:t>4. And your general health</a:t>
            </a:r>
          </a:p>
          <a:p>
            <a:pPr indent="-228600">
              <a:lnSpc>
                <a:spcPct val="90000"/>
              </a:lnSpc>
              <a:spcBef>
                <a:spcPct val="0"/>
              </a:spcBef>
              <a:spcAft>
                <a:spcPts val="600"/>
              </a:spcAft>
              <a:buFont typeface="Arial" panose="020B0604020202020204" pitchFamily="34" charset="0"/>
              <a:buChar char="•"/>
            </a:pPr>
            <a:endParaRPr lang="en-US" altLang="en-US" sz="2800" dirty="0">
              <a:latin typeface="+mn-lt"/>
              <a:cs typeface="+mn-cs"/>
            </a:endParaRPr>
          </a:p>
          <a:p>
            <a:pPr indent="-228600">
              <a:lnSpc>
                <a:spcPct val="90000"/>
              </a:lnSpc>
              <a:spcBef>
                <a:spcPct val="0"/>
              </a:spcBef>
              <a:spcAft>
                <a:spcPts val="600"/>
              </a:spcAft>
              <a:buFont typeface="Arial" panose="020B0604020202020204" pitchFamily="34" charset="0"/>
              <a:buChar char="•"/>
            </a:pPr>
            <a:endParaRPr lang="en-US" altLang="en-US" sz="2800" dirty="0">
              <a:latin typeface="+mn-lt"/>
              <a:cs typeface="+mn-cs"/>
            </a:endParaRPr>
          </a:p>
        </p:txBody>
      </p:sp>
      <p:pic>
        <p:nvPicPr>
          <p:cNvPr id="65538" name="Picture 2" descr="Inguinal Hernia - NIDDK">
            <a:extLst>
              <a:ext uri="{FF2B5EF4-FFF2-40B4-BE49-F238E27FC236}">
                <a16:creationId xmlns:a16="http://schemas.microsoft.com/office/drawing/2014/main" id="{059F5880-61F1-843B-1791-30FB78CD13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187" r="41936" b="-1"/>
          <a:stretch/>
        </p:blipFill>
        <p:spPr bwMode="auto">
          <a:xfrm>
            <a:off x="7328720" y="136525"/>
            <a:ext cx="1815280" cy="2288087"/>
          </a:xfrm>
          <a:prstGeom prst="rect">
            <a:avLst/>
          </a:prstGeom>
          <a:noFill/>
          <a:effectLst>
            <a:outerShdw blurRad="127000" dist="50800" dir="10800000" sx="99000" sy="99000" algn="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4F731545-8290-1661-D3C1-A73F1658E07C}"/>
              </a:ext>
            </a:extLst>
          </p:cNvPr>
          <p:cNvSpPr>
            <a:spLocks noGrp="1"/>
          </p:cNvSpPr>
          <p:nvPr>
            <p:ph type="sldNum" sz="quarter" idx="12"/>
          </p:nvPr>
        </p:nvSpPr>
        <p:spPr/>
        <p:txBody>
          <a:bodyPr/>
          <a:lstStyle/>
          <a:p>
            <a:fld id="{297287E1-B5F8-4C69-B200-1AC867946A34}" type="slidenum">
              <a:rPr lang="en-US" smtClean="0"/>
              <a:t>48</a:t>
            </a:fld>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911FF8-668D-3DFB-3A33-DFCB46AFC132}"/>
              </a:ext>
            </a:extLst>
          </p:cNvPr>
          <p:cNvPicPr>
            <a:picLocks noChangeAspect="1"/>
          </p:cNvPicPr>
          <p:nvPr/>
        </p:nvPicPr>
        <p:blipFill>
          <a:blip r:embed="rId2"/>
          <a:stretch>
            <a:fillRect/>
          </a:stretch>
        </p:blipFill>
        <p:spPr>
          <a:xfrm>
            <a:off x="0" y="704711"/>
            <a:ext cx="9144000" cy="2114689"/>
          </a:xfrm>
          <a:prstGeom prst="rect">
            <a:avLst/>
          </a:prstGeom>
        </p:spPr>
      </p:pic>
      <p:sp>
        <p:nvSpPr>
          <p:cNvPr id="5" name="TextBox 4">
            <a:extLst>
              <a:ext uri="{FF2B5EF4-FFF2-40B4-BE49-F238E27FC236}">
                <a16:creationId xmlns:a16="http://schemas.microsoft.com/office/drawing/2014/main" id="{30E4B0CD-E13C-0265-BF70-FF38E90DDC0B}"/>
              </a:ext>
            </a:extLst>
          </p:cNvPr>
          <p:cNvSpPr txBox="1"/>
          <p:nvPr/>
        </p:nvSpPr>
        <p:spPr>
          <a:xfrm>
            <a:off x="304800" y="3315133"/>
            <a:ext cx="8534400" cy="3477875"/>
          </a:xfrm>
          <a:prstGeom prst="rect">
            <a:avLst/>
          </a:prstGeom>
          <a:noFill/>
        </p:spPr>
        <p:txBody>
          <a:bodyPr wrap="square">
            <a:spAutoFit/>
          </a:bodyPr>
          <a:lstStyle/>
          <a:p>
            <a:r>
              <a:rPr lang="en-US" sz="2000" b="0" i="0" dirty="0">
                <a:solidFill>
                  <a:srgbClr val="505050"/>
                </a:solidFill>
                <a:effectLst/>
                <a:latin typeface="helvetica" panose="020B0604020202020204" pitchFamily="34" charset="0"/>
              </a:rPr>
              <a:t>In bone and soft tissue sarcomas (STS), surgery was to the only local curative treatment, but recently, radiation therapy and interventional radiology has evolved to potentially curative treatment, namely in small size </a:t>
            </a:r>
            <a:r>
              <a:rPr lang="en-US" sz="2000" b="0" i="0" dirty="0" err="1">
                <a:solidFill>
                  <a:srgbClr val="505050"/>
                </a:solidFill>
                <a:effectLst/>
                <a:latin typeface="helvetica" panose="020B0604020202020204" pitchFamily="34" charset="0"/>
              </a:rPr>
              <a:t>tumours</a:t>
            </a:r>
            <a:r>
              <a:rPr lang="en-US" sz="2000" b="0" i="0" dirty="0">
                <a:solidFill>
                  <a:srgbClr val="505050"/>
                </a:solidFill>
                <a:effectLst/>
                <a:latin typeface="helvetica" panose="020B0604020202020204" pitchFamily="34" charset="0"/>
              </a:rPr>
              <a:t>. Indication for local treatment in STS needs validation in multidisciplinary team. Most will agree on local treatment for single metastatic location in a well-controlled disease and for no local treatment in a rapidly evolving multi-metastatic disease. The challenge is in patients who are in between, for whom benefit of disease control on overall survival should be evaluated. Local treatment has been reported beneficial in some large retrospective series, regardless of the association with chemotherapy in selected patients with oligometastatic disease.</a:t>
            </a:r>
            <a:endParaRPr lang="en-US" sz="2000" dirty="0"/>
          </a:p>
        </p:txBody>
      </p:sp>
      <p:sp>
        <p:nvSpPr>
          <p:cNvPr id="6" name="Rectangle 5">
            <a:extLst>
              <a:ext uri="{FF2B5EF4-FFF2-40B4-BE49-F238E27FC236}">
                <a16:creationId xmlns:a16="http://schemas.microsoft.com/office/drawing/2014/main" id="{270A34E7-6572-FDC9-6AE9-8284A1BDE56E}"/>
              </a:ext>
            </a:extLst>
          </p:cNvPr>
          <p:cNvSpPr/>
          <p:nvPr/>
        </p:nvSpPr>
        <p:spPr>
          <a:xfrm>
            <a:off x="18757" y="64992"/>
            <a:ext cx="3657600" cy="6033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RESEARCH     ARTICLE</a:t>
            </a:r>
          </a:p>
        </p:txBody>
      </p:sp>
      <p:sp>
        <p:nvSpPr>
          <p:cNvPr id="2" name="Slide Number Placeholder 1">
            <a:extLst>
              <a:ext uri="{FF2B5EF4-FFF2-40B4-BE49-F238E27FC236}">
                <a16:creationId xmlns:a16="http://schemas.microsoft.com/office/drawing/2014/main" id="{16083388-690F-5067-ECBD-D0D5387B1ED0}"/>
              </a:ext>
            </a:extLst>
          </p:cNvPr>
          <p:cNvSpPr>
            <a:spLocks noGrp="1"/>
          </p:cNvSpPr>
          <p:nvPr>
            <p:ph type="sldNum" sz="quarter" idx="12"/>
          </p:nvPr>
        </p:nvSpPr>
        <p:spPr/>
        <p:txBody>
          <a:bodyPr/>
          <a:lstStyle/>
          <a:p>
            <a:fld id="{297287E1-B5F8-4C69-B200-1AC867946A34}" type="slidenum">
              <a:rPr lang="en-US" smtClean="0"/>
              <a:t>49</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347630" y="0"/>
            <a:ext cx="2743200" cy="2053828"/>
          </a:xfrm>
          <a:prstGeom prst="rect">
            <a:avLst/>
          </a:prstGeom>
        </p:spPr>
      </p:pic>
      <p:sp>
        <p:nvSpPr>
          <p:cNvPr id="7" name="Text Placeholder 1">
            <a:extLst>
              <a:ext uri="{FF2B5EF4-FFF2-40B4-BE49-F238E27FC236}">
                <a16:creationId xmlns:a16="http://schemas.microsoft.com/office/drawing/2014/main" id="{FC4BC5CF-40F7-0615-2378-67DB2318A382}"/>
              </a:ext>
            </a:extLst>
          </p:cNvPr>
          <p:cNvSpPr txBox="1">
            <a:spLocks/>
          </p:cNvSpPr>
          <p:nvPr/>
        </p:nvSpPr>
        <p:spPr>
          <a:xfrm>
            <a:off x="18757" y="1515279"/>
            <a:ext cx="9125243" cy="520619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800" dirty="0">
              <a:latin typeface="Times New Roman" panose="02020603050405020304" pitchFamily="18" charset="0"/>
            </a:endParaRPr>
          </a:p>
          <a:p>
            <a:r>
              <a:rPr lang="en-US" sz="2800" dirty="0">
                <a:solidFill>
                  <a:srgbClr val="000000"/>
                </a:solidFill>
              </a:rPr>
              <a:t>Identify structures on a normal X-ray abdomen </a:t>
            </a:r>
          </a:p>
          <a:p>
            <a:pPr marL="0" indent="0">
              <a:buNone/>
            </a:pPr>
            <a:r>
              <a:rPr lang="en-US" sz="2800" dirty="0">
                <a:solidFill>
                  <a:srgbClr val="000000"/>
                </a:solidFill>
              </a:rPr>
              <a:t>• Appreciate Air fluid shadows. </a:t>
            </a:r>
          </a:p>
          <a:p>
            <a:pPr marL="0" indent="0">
              <a:buNone/>
            </a:pPr>
            <a:r>
              <a:rPr lang="en-US" sz="2800" dirty="0">
                <a:solidFill>
                  <a:srgbClr val="000000"/>
                </a:solidFill>
              </a:rPr>
              <a:t>• Mark anatomical landmarks. </a:t>
            </a:r>
          </a:p>
          <a:p>
            <a:pPr marL="0" indent="0">
              <a:buNone/>
            </a:pPr>
            <a:r>
              <a:rPr lang="en-US" sz="2800" dirty="0">
                <a:solidFill>
                  <a:srgbClr val="000000"/>
                </a:solidFill>
              </a:rPr>
              <a:t>• Correlate the clinical conditions </a:t>
            </a:r>
          </a:p>
          <a:p>
            <a:pPr marL="0" indent="0">
              <a:buNone/>
            </a:pPr>
            <a:r>
              <a:rPr lang="en-US" sz="2800" dirty="0">
                <a:solidFill>
                  <a:srgbClr val="000000"/>
                </a:solidFill>
              </a:rPr>
              <a:t>• Understand preventive&amp; curative health care measures </a:t>
            </a:r>
          </a:p>
          <a:p>
            <a:pPr marL="0" indent="0">
              <a:buNone/>
            </a:pPr>
            <a:r>
              <a:rPr lang="en-US" sz="2800" dirty="0">
                <a:solidFill>
                  <a:srgbClr val="000000"/>
                </a:solidFill>
              </a:rPr>
              <a:t>• Practice the principles of Bioethics </a:t>
            </a:r>
          </a:p>
          <a:p>
            <a:pPr marL="0" indent="0">
              <a:buNone/>
            </a:pPr>
            <a:r>
              <a:rPr lang="en-US" sz="2800" dirty="0">
                <a:solidFill>
                  <a:srgbClr val="000000"/>
                </a:solidFill>
              </a:rPr>
              <a:t>• Apply Strategic use of AI in health care </a:t>
            </a:r>
          </a:p>
          <a:p>
            <a:pPr marL="0" indent="0">
              <a:buNone/>
            </a:pPr>
            <a:r>
              <a:rPr lang="en-US" sz="2800" dirty="0">
                <a:solidFill>
                  <a:srgbClr val="000000"/>
                </a:solidFill>
              </a:rPr>
              <a:t>• Read relevant research articles </a:t>
            </a:r>
          </a:p>
          <a:p>
            <a:pPr marL="0" indent="0">
              <a:buNone/>
            </a:pPr>
            <a:r>
              <a:rPr lang="en-US" sz="2800" dirty="0">
                <a:solidFill>
                  <a:srgbClr val="000000"/>
                </a:solidFill>
              </a:rPr>
              <a:t>	</a:t>
            </a:r>
          </a:p>
          <a:p>
            <a:pPr fontAlgn="t"/>
            <a:endParaRPr lang="en-US" sz="2800" b="1" dirty="0"/>
          </a:p>
          <a:p>
            <a:pPr fontAlgn="t"/>
            <a:endParaRPr lang="en-US" sz="2800" dirty="0"/>
          </a:p>
          <a:p>
            <a:endParaRPr lang="en-US" sz="2800" dirty="0"/>
          </a:p>
        </p:txBody>
      </p:sp>
      <p:sp>
        <p:nvSpPr>
          <p:cNvPr id="10" name="Title 1"/>
          <p:cNvSpPr txBox="1">
            <a:spLocks/>
          </p:cNvSpPr>
          <p:nvPr/>
        </p:nvSpPr>
        <p:spPr>
          <a:xfrm>
            <a:off x="88490" y="332388"/>
            <a:ext cx="6083710" cy="910828"/>
          </a:xfrm>
          <a:prstGeom prst="rect">
            <a:avLst/>
          </a:prstGeom>
          <a:solidFill>
            <a:schemeClr val="tx1">
              <a:lumMod val="50000"/>
              <a:lumOff val="50000"/>
            </a:schemeClr>
          </a:solidFill>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n-US" sz="3200" dirty="0">
                <a:solidFill>
                  <a:schemeClr val="bg1"/>
                </a:solidFill>
              </a:rPr>
              <a:t>LEARNING OBJECTIVES</a:t>
            </a:r>
          </a:p>
        </p:txBody>
      </p:sp>
      <p:sp>
        <p:nvSpPr>
          <p:cNvPr id="2" name="Slide Number Placeholder 1">
            <a:extLst>
              <a:ext uri="{FF2B5EF4-FFF2-40B4-BE49-F238E27FC236}">
                <a16:creationId xmlns:a16="http://schemas.microsoft.com/office/drawing/2014/main" id="{CF60395F-99AE-5B58-0A8A-2EB671D2C0A8}"/>
              </a:ext>
            </a:extLst>
          </p:cNvPr>
          <p:cNvSpPr>
            <a:spLocks noGrp="1"/>
          </p:cNvSpPr>
          <p:nvPr>
            <p:ph type="sldNum" sz="quarter" idx="12"/>
          </p:nvPr>
        </p:nvSpPr>
        <p:spPr/>
        <p:txBody>
          <a:bodyPr/>
          <a:lstStyle/>
          <a:p>
            <a:fld id="{297287E1-B5F8-4C69-B200-1AC867946A34}" type="slidenum">
              <a:rPr lang="en-US" smtClean="0"/>
              <a:t>5</a:t>
            </a:fld>
            <a:endParaRPr lang="en-US"/>
          </a:p>
        </p:txBody>
      </p:sp>
    </p:spTree>
    <p:extLst>
      <p:ext uri="{BB962C8B-B14F-4D97-AF65-F5344CB8AC3E}">
        <p14:creationId xmlns:p14="http://schemas.microsoft.com/office/powerpoint/2010/main" val="42805882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617"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68619" name="Rectangle 68618">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12" name="Rectangle 4">
            <a:extLst>
              <a:ext uri="{FF2B5EF4-FFF2-40B4-BE49-F238E27FC236}">
                <a16:creationId xmlns:a16="http://schemas.microsoft.com/office/drawing/2014/main" id="{97C9A1AD-5E96-0635-7C47-34B23FCF21AB}"/>
              </a:ext>
            </a:extLst>
          </p:cNvPr>
          <p:cNvSpPr>
            <a:spLocks noGrp="1" noChangeArrowheads="1"/>
          </p:cNvSpPr>
          <p:nvPr>
            <p:ph type="body" idx="1"/>
          </p:nvPr>
        </p:nvSpPr>
        <p:spPr>
          <a:xfrm>
            <a:off x="-5120" y="2895600"/>
            <a:ext cx="2933849" cy="2286000"/>
          </a:xfrm>
        </p:spPr>
        <p:txBody>
          <a:bodyPr anchor="ctr">
            <a:noAutofit/>
          </a:bodyPr>
          <a:lstStyle/>
          <a:p>
            <a:pPr eaLnBrk="1" hangingPunct="1"/>
            <a:r>
              <a:rPr lang="en-US" altLang="en-US" sz="2800"/>
              <a:t>AI-can potentially aid in enhancing diagnostic accuracy &amp; efficiency</a:t>
            </a:r>
          </a:p>
          <a:p>
            <a:pPr eaLnBrk="1" hangingPunct="1"/>
            <a:endParaRPr lang="en-US" altLang="en-US" sz="2800"/>
          </a:p>
        </p:txBody>
      </p:sp>
      <p:pic>
        <p:nvPicPr>
          <p:cNvPr id="2050" name="Picture 2" descr="10 Revolutionary Ways AI is Transforming The Future of Radiology">
            <a:extLst>
              <a:ext uri="{FF2B5EF4-FFF2-40B4-BE49-F238E27FC236}">
                <a16:creationId xmlns:a16="http://schemas.microsoft.com/office/drawing/2014/main" id="{60CE1ADA-9128-9EA0-9047-22C4E49DC0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67" r="23292"/>
          <a:stretch/>
        </p:blipFill>
        <p:spPr bwMode="auto">
          <a:xfrm>
            <a:off x="3200400" y="0"/>
            <a:ext cx="594871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18E49863-32FE-B7A7-1B95-AC2470C90EB0}"/>
              </a:ext>
            </a:extLst>
          </p:cNvPr>
          <p:cNvSpPr>
            <a:spLocks noGrp="1"/>
          </p:cNvSpPr>
          <p:nvPr>
            <p:ph type="title"/>
          </p:nvPr>
        </p:nvSpPr>
        <p:spPr/>
        <p:txBody>
          <a:bodyPr/>
          <a:lstStyle/>
          <a:p>
            <a:endParaRPr lang="en-US"/>
          </a:p>
        </p:txBody>
      </p:sp>
      <p:pic>
        <p:nvPicPr>
          <p:cNvPr id="2052" name="Picture 4" descr="Is AI keeping medical students from pursuing a career in radiology?">
            <a:extLst>
              <a:ext uri="{FF2B5EF4-FFF2-40B4-BE49-F238E27FC236}">
                <a16:creationId xmlns:a16="http://schemas.microsoft.com/office/drawing/2014/main" id="{8FF22B41-4E2C-8165-DA40-CA42CBF7AD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7" y="38686"/>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5EA7D585-C796-332E-D5D8-A16A69A2E150}"/>
              </a:ext>
            </a:extLst>
          </p:cNvPr>
          <p:cNvSpPr>
            <a:spLocks noGrp="1"/>
          </p:cNvSpPr>
          <p:nvPr>
            <p:ph type="sldNum" sz="quarter" idx="12"/>
          </p:nvPr>
        </p:nvSpPr>
        <p:spPr/>
        <p:txBody>
          <a:bodyPr/>
          <a:lstStyle/>
          <a:p>
            <a:fld id="{297287E1-B5F8-4C69-B200-1AC867946A34}" type="slidenum">
              <a:rPr lang="en-US" smtClean="0"/>
              <a:t>50</a:t>
            </a:fld>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8E00B-F647-BC2B-8ACB-7C2980A3665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4DF0672-CF0F-6812-A99C-EB6B6F216A90}"/>
              </a:ext>
            </a:extLst>
          </p:cNvPr>
          <p:cNvSpPr>
            <a:spLocks noGrp="1"/>
          </p:cNvSpPr>
          <p:nvPr>
            <p:ph idx="1"/>
          </p:nvPr>
        </p:nvSpPr>
        <p:spPr/>
        <p:txBody>
          <a:bodyPr/>
          <a:lstStyle/>
          <a:p>
            <a:endParaRPr lang="en-US"/>
          </a:p>
        </p:txBody>
      </p:sp>
      <p:pic>
        <p:nvPicPr>
          <p:cNvPr id="7170" name="Picture 2" descr="Healthcare | Free Full-Text | Economics of Artificial Intelligence in  Healthcare: Diagnosis vs. Treatment">
            <a:extLst>
              <a:ext uri="{FF2B5EF4-FFF2-40B4-BE49-F238E27FC236}">
                <a16:creationId xmlns:a16="http://schemas.microsoft.com/office/drawing/2014/main" id="{658B7B02-31D5-6F71-6AC4-33A94FBBF7C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E265FDD-EF7C-F956-BC03-A450F91B5CA2}"/>
              </a:ext>
            </a:extLst>
          </p:cNvPr>
          <p:cNvSpPr>
            <a:spLocks noGrp="1"/>
          </p:cNvSpPr>
          <p:nvPr>
            <p:ph type="sldNum" sz="quarter" idx="12"/>
          </p:nvPr>
        </p:nvSpPr>
        <p:spPr/>
        <p:txBody>
          <a:bodyPr/>
          <a:lstStyle/>
          <a:p>
            <a:fld id="{297287E1-B5F8-4C69-B200-1AC867946A34}" type="slidenum">
              <a:rPr lang="en-US" smtClean="0"/>
              <a:t>51</a:t>
            </a:fld>
            <a:endParaRPr lang="en-US"/>
          </a:p>
        </p:txBody>
      </p:sp>
    </p:spTree>
    <p:extLst>
      <p:ext uri="{BB962C8B-B14F-4D97-AF65-F5344CB8AC3E}">
        <p14:creationId xmlns:p14="http://schemas.microsoft.com/office/powerpoint/2010/main" val="27760747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D6644-0326-6182-4CF7-C8B13B474A44}"/>
              </a:ext>
            </a:extLst>
          </p:cNvPr>
          <p:cNvSpPr>
            <a:spLocks noGrp="1"/>
          </p:cNvSpPr>
          <p:nvPr>
            <p:ph type="title"/>
          </p:nvPr>
        </p:nvSpPr>
        <p:spPr/>
        <p:txBody>
          <a:bodyPr/>
          <a:lstStyle/>
          <a:p>
            <a:r>
              <a:rPr lang="en-US" dirty="0"/>
              <a:t>Learning Resources</a:t>
            </a:r>
          </a:p>
        </p:txBody>
      </p:sp>
      <p:sp>
        <p:nvSpPr>
          <p:cNvPr id="3" name="Content Placeholder 2">
            <a:extLst>
              <a:ext uri="{FF2B5EF4-FFF2-40B4-BE49-F238E27FC236}">
                <a16:creationId xmlns:a16="http://schemas.microsoft.com/office/drawing/2014/main" id="{48D122B6-7405-62EA-97CC-06A21AB80CF3}"/>
              </a:ext>
            </a:extLst>
          </p:cNvPr>
          <p:cNvSpPr>
            <a:spLocks noGrp="1"/>
          </p:cNvSpPr>
          <p:nvPr>
            <p:ph idx="1"/>
          </p:nvPr>
        </p:nvSpPr>
        <p:spPr/>
        <p:txBody>
          <a:bodyPr>
            <a:normAutofit/>
          </a:bodyPr>
          <a:lstStyle/>
          <a:p>
            <a:r>
              <a:rPr lang="en-US" dirty="0"/>
              <a:t>Films &amp; Scans of cases presented at </a:t>
            </a:r>
            <a:r>
              <a:rPr lang="en-US" dirty="0" err="1"/>
              <a:t>BBh</a:t>
            </a:r>
            <a:r>
              <a:rPr lang="en-US" dirty="0"/>
              <a:t> &amp; Holy Family Hospitals</a:t>
            </a:r>
          </a:p>
          <a:p>
            <a:r>
              <a:rPr lang="en-US" dirty="0"/>
              <a:t>Few case studies from PubMed &amp; Google Scholar</a:t>
            </a:r>
          </a:p>
          <a:p>
            <a:r>
              <a:rPr lang="en-US" dirty="0"/>
              <a:t>Human Cross sectional anatomy (</a:t>
            </a:r>
            <a:r>
              <a:rPr lang="en-US" sz="2400" dirty="0"/>
              <a:t>Atlas of body sections, CT and MRI images) </a:t>
            </a:r>
            <a:r>
              <a:rPr lang="en-US" sz="1800" dirty="0"/>
              <a:t>4th Edition</a:t>
            </a:r>
          </a:p>
          <a:p>
            <a:endParaRPr lang="en-US" dirty="0"/>
          </a:p>
          <a:p>
            <a:endParaRPr lang="en-US" dirty="0"/>
          </a:p>
        </p:txBody>
      </p:sp>
      <p:sp>
        <p:nvSpPr>
          <p:cNvPr id="4" name="Slide Number Placeholder 3">
            <a:extLst>
              <a:ext uri="{FF2B5EF4-FFF2-40B4-BE49-F238E27FC236}">
                <a16:creationId xmlns:a16="http://schemas.microsoft.com/office/drawing/2014/main" id="{4A97AB84-D473-2E25-F94B-8F0C11D8757D}"/>
              </a:ext>
            </a:extLst>
          </p:cNvPr>
          <p:cNvSpPr>
            <a:spLocks noGrp="1"/>
          </p:cNvSpPr>
          <p:nvPr>
            <p:ph type="sldNum" sz="quarter" idx="12"/>
          </p:nvPr>
        </p:nvSpPr>
        <p:spPr/>
        <p:txBody>
          <a:bodyPr/>
          <a:lstStyle/>
          <a:p>
            <a:fld id="{297287E1-B5F8-4C69-B200-1AC867946A34}" type="slidenum">
              <a:rPr lang="en-US" smtClean="0"/>
              <a:t>52</a:t>
            </a:fld>
            <a:endParaRPr lang="en-US"/>
          </a:p>
        </p:txBody>
      </p:sp>
    </p:spTree>
    <p:extLst>
      <p:ext uri="{BB962C8B-B14F-4D97-AF65-F5344CB8AC3E}">
        <p14:creationId xmlns:p14="http://schemas.microsoft.com/office/powerpoint/2010/main" val="41879860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AFC0B-CFA2-1C1A-84F8-54EE1EC6C47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D854133-ABF0-AAB4-36D6-4F634CF0BA4E}"/>
              </a:ext>
            </a:extLst>
          </p:cNvPr>
          <p:cNvSpPr>
            <a:spLocks noGrp="1"/>
          </p:cNvSpPr>
          <p:nvPr>
            <p:ph idx="1"/>
          </p:nvPr>
        </p:nvSpPr>
        <p:spPr/>
        <p:txBody>
          <a:bodyPr/>
          <a:lstStyle/>
          <a:p>
            <a:endParaRPr lang="en-US"/>
          </a:p>
        </p:txBody>
      </p:sp>
      <p:pic>
        <p:nvPicPr>
          <p:cNvPr id="8196" name="Picture 4" descr="Benefits of Artificial Intelligence to Radiology Workflows">
            <a:extLst>
              <a:ext uri="{FF2B5EF4-FFF2-40B4-BE49-F238E27FC236}">
                <a16:creationId xmlns:a16="http://schemas.microsoft.com/office/drawing/2014/main" id="{D7AD780F-3F41-D833-117B-2DA9EBFF20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 y="152400"/>
            <a:ext cx="9144000" cy="6553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300680C-8203-B8ED-C123-B17CBEFC1F4C}"/>
              </a:ext>
            </a:extLst>
          </p:cNvPr>
          <p:cNvSpPr/>
          <p:nvPr/>
        </p:nvSpPr>
        <p:spPr>
          <a:xfrm>
            <a:off x="4572000" y="92076"/>
            <a:ext cx="45719" cy="3651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A8EC61-9277-72C4-D8E9-97F218D31B8B}"/>
              </a:ext>
            </a:extLst>
          </p:cNvPr>
          <p:cNvSpPr/>
          <p:nvPr/>
        </p:nvSpPr>
        <p:spPr>
          <a:xfrm>
            <a:off x="800100" y="5257800"/>
            <a:ext cx="7543800" cy="132556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dirty="0"/>
              <a:t>TKANKU</a:t>
            </a:r>
          </a:p>
        </p:txBody>
      </p:sp>
      <p:sp>
        <p:nvSpPr>
          <p:cNvPr id="6" name="Slide Number Placeholder 5">
            <a:extLst>
              <a:ext uri="{FF2B5EF4-FFF2-40B4-BE49-F238E27FC236}">
                <a16:creationId xmlns:a16="http://schemas.microsoft.com/office/drawing/2014/main" id="{6E43485A-D733-9E17-8A26-CFD2B347ED64}"/>
              </a:ext>
            </a:extLst>
          </p:cNvPr>
          <p:cNvSpPr>
            <a:spLocks noGrp="1"/>
          </p:cNvSpPr>
          <p:nvPr>
            <p:ph type="sldNum" sz="quarter" idx="12"/>
          </p:nvPr>
        </p:nvSpPr>
        <p:spPr/>
        <p:txBody>
          <a:bodyPr/>
          <a:lstStyle/>
          <a:p>
            <a:fld id="{297287E1-B5F8-4C69-B200-1AC867946A34}" type="slidenum">
              <a:rPr lang="en-US" smtClean="0"/>
              <a:t>53</a:t>
            </a:fld>
            <a:endParaRPr lang="en-US"/>
          </a:p>
        </p:txBody>
      </p:sp>
    </p:spTree>
    <p:extLst>
      <p:ext uri="{BB962C8B-B14F-4D97-AF65-F5344CB8AC3E}">
        <p14:creationId xmlns:p14="http://schemas.microsoft.com/office/powerpoint/2010/main" val="1411946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OW TO IMAGE&#10;GASTROINTESTINAL TRACT?&#10; Plain X-ray&#10; Contrast study : Barium study&#10; Ultrasound&#10; CT scan&#10; MRI&#10; "/>
          <p:cNvPicPr>
            <a:picLocks noChangeAspect="1" noChangeArrowheads="1"/>
          </p:cNvPicPr>
          <p:nvPr/>
        </p:nvPicPr>
        <p:blipFill rotWithShape="1">
          <a:blip r:embed="rId2">
            <a:extLst>
              <a:ext uri="{28A0092B-C50C-407E-A947-70E740481C1C}">
                <a14:useLocalDpi xmlns:a14="http://schemas.microsoft.com/office/drawing/2010/main" val="0"/>
              </a:ext>
            </a:extLst>
          </a:blip>
          <a:srcRect l="2501" t="4444" r="11666" b="14445"/>
          <a:stretch/>
        </p:blipFill>
        <p:spPr bwMode="auto">
          <a:xfrm>
            <a:off x="533400" y="609600"/>
            <a:ext cx="7848600" cy="55626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D447285C-8026-828B-77AA-9EA998DBFBC8}"/>
              </a:ext>
            </a:extLst>
          </p:cNvPr>
          <p:cNvSpPr>
            <a:spLocks noGrp="1"/>
          </p:cNvSpPr>
          <p:nvPr>
            <p:ph type="sldNum" sz="quarter" idx="12"/>
          </p:nvPr>
        </p:nvSpPr>
        <p:spPr/>
        <p:txBody>
          <a:bodyPr/>
          <a:lstStyle/>
          <a:p>
            <a:fld id="{297287E1-B5F8-4C69-B200-1AC867946A34}" type="slidenum">
              <a:rPr lang="en-US" smtClean="0"/>
              <a:t>6</a:t>
            </a:fld>
            <a:endParaRPr lang="en-US"/>
          </a:p>
        </p:txBody>
      </p:sp>
    </p:spTree>
    <p:extLst>
      <p:ext uri="{BB962C8B-B14F-4D97-AF65-F5344CB8AC3E}">
        <p14:creationId xmlns:p14="http://schemas.microsoft.com/office/powerpoint/2010/main" val="2479345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6E730C-492D-F061-8525-76788F4F7FC6}"/>
              </a:ext>
            </a:extLst>
          </p:cNvPr>
          <p:cNvSpPr>
            <a:spLocks noGrp="1"/>
          </p:cNvSpPr>
          <p:nvPr>
            <p:ph type="sldNum" sz="quarter" idx="12"/>
          </p:nvPr>
        </p:nvSpPr>
        <p:spPr/>
        <p:txBody>
          <a:bodyPr/>
          <a:lstStyle/>
          <a:p>
            <a:fld id="{297287E1-B5F8-4C69-B200-1AC867946A34}" type="slidenum">
              <a:rPr lang="en-US" smtClean="0"/>
              <a:t>7</a:t>
            </a:fld>
            <a:endParaRPr lang="en-US"/>
          </a:p>
        </p:txBody>
      </p:sp>
      <p:sp>
        <p:nvSpPr>
          <p:cNvPr id="4" name="TextBox 3">
            <a:extLst>
              <a:ext uri="{FF2B5EF4-FFF2-40B4-BE49-F238E27FC236}">
                <a16:creationId xmlns:a16="http://schemas.microsoft.com/office/drawing/2014/main" id="{4C3DCFC1-34F4-EA55-8C62-7DD8778AD34D}"/>
              </a:ext>
            </a:extLst>
          </p:cNvPr>
          <p:cNvSpPr txBox="1"/>
          <p:nvPr/>
        </p:nvSpPr>
        <p:spPr>
          <a:xfrm>
            <a:off x="276276" y="2133600"/>
            <a:ext cx="6553200" cy="3625608"/>
          </a:xfrm>
          <a:prstGeom prst="rect">
            <a:avLst/>
          </a:prstGeom>
          <a:noFill/>
        </p:spPr>
        <p:txBody>
          <a:bodyPr wrap="square">
            <a:spAutoFit/>
          </a:bodyPr>
          <a:lstStyle/>
          <a:p>
            <a:pPr marL="0" lvl="0" indent="0" algn="l" defTabSz="914400" rtl="0" eaLnBrk="1" latinLnBrk="0" hangingPunct="1">
              <a:spcBef>
                <a:spcPct val="20000"/>
              </a:spcBef>
              <a:buFont typeface="Arial" pitchFamily="34" charset="0"/>
              <a:buNone/>
            </a:pPr>
            <a:r>
              <a:rPr lang="en-US" sz="2800" kern="1200" dirty="0">
                <a:solidFill>
                  <a:srgbClr val="000000"/>
                </a:solidFill>
                <a:latin typeface="+mn-lt"/>
                <a:ea typeface="+mn-ea"/>
                <a:cs typeface="+mn-cs"/>
              </a:rPr>
              <a:t>A plain radiograph of the abdomen is extremely valuable in </a:t>
            </a:r>
          </a:p>
          <a:p>
            <a:pPr marL="0" lvl="0" indent="0" algn="l" defTabSz="914400" rtl="0" eaLnBrk="1" latinLnBrk="0" hangingPunct="1">
              <a:spcBef>
                <a:spcPct val="20000"/>
              </a:spcBef>
              <a:buFont typeface="Arial" pitchFamily="34" charset="0"/>
              <a:buNone/>
            </a:pPr>
            <a:r>
              <a:rPr lang="en-US" sz="2800" kern="1200" dirty="0">
                <a:solidFill>
                  <a:srgbClr val="000000"/>
                </a:solidFill>
                <a:latin typeface="+mn-lt"/>
                <a:ea typeface="+mn-ea"/>
                <a:cs typeface="+mn-cs"/>
              </a:rPr>
              <a:t>Excluding biliary and renal calculi</a:t>
            </a:r>
            <a:br>
              <a:rPr lang="en-US" sz="2800" kern="1200" dirty="0">
                <a:solidFill>
                  <a:srgbClr val="000000"/>
                </a:solidFill>
                <a:latin typeface="+mn-lt"/>
                <a:ea typeface="+mn-ea"/>
                <a:cs typeface="+mn-cs"/>
              </a:rPr>
            </a:br>
            <a:r>
              <a:rPr lang="en-US" sz="2800" kern="1200" dirty="0">
                <a:solidFill>
                  <a:srgbClr val="000000"/>
                </a:solidFill>
                <a:latin typeface="+mn-lt"/>
                <a:ea typeface="+mn-ea"/>
                <a:cs typeface="+mn-cs"/>
              </a:rPr>
              <a:t>ii. In urgent surgery for diagnosing:</a:t>
            </a:r>
            <a:br>
              <a:rPr lang="en-US" sz="2800" kern="1200" dirty="0">
                <a:solidFill>
                  <a:srgbClr val="000000"/>
                </a:solidFill>
                <a:latin typeface="+mn-lt"/>
                <a:ea typeface="+mn-ea"/>
                <a:cs typeface="+mn-cs"/>
              </a:rPr>
            </a:br>
            <a:r>
              <a:rPr lang="en-US" sz="2800" kern="1200" dirty="0">
                <a:solidFill>
                  <a:srgbClr val="000000"/>
                </a:solidFill>
                <a:latin typeface="+mn-lt"/>
                <a:ea typeface="+mn-ea"/>
                <a:cs typeface="+mn-cs"/>
              </a:rPr>
              <a:t>• acute intestinal obstruction</a:t>
            </a:r>
            <a:br>
              <a:rPr lang="en-US" sz="2800" kern="1200" dirty="0">
                <a:solidFill>
                  <a:srgbClr val="000000"/>
                </a:solidFill>
                <a:latin typeface="+mn-lt"/>
                <a:ea typeface="+mn-ea"/>
                <a:cs typeface="+mn-cs"/>
              </a:rPr>
            </a:br>
            <a:r>
              <a:rPr lang="en-US" sz="2800" kern="1200" dirty="0">
                <a:solidFill>
                  <a:srgbClr val="000000"/>
                </a:solidFill>
                <a:latin typeface="+mn-lt"/>
                <a:ea typeface="+mn-ea"/>
                <a:cs typeface="+mn-cs"/>
              </a:rPr>
              <a:t>• paralytic ileus </a:t>
            </a:r>
            <a:br>
              <a:rPr lang="en-US" sz="2800" kern="1200" dirty="0">
                <a:solidFill>
                  <a:srgbClr val="000000"/>
                </a:solidFill>
                <a:latin typeface="+mn-lt"/>
                <a:ea typeface="+mn-ea"/>
                <a:cs typeface="+mn-cs"/>
              </a:rPr>
            </a:br>
            <a:r>
              <a:rPr lang="en-US" sz="2800" kern="1200" dirty="0">
                <a:solidFill>
                  <a:srgbClr val="000000"/>
                </a:solidFill>
                <a:latin typeface="+mn-lt"/>
                <a:ea typeface="+mn-ea"/>
                <a:cs typeface="+mn-cs"/>
              </a:rPr>
              <a:t>• rupture of a hollow viscus </a:t>
            </a:r>
            <a:br>
              <a:rPr lang="en-US" sz="2800" kern="1200" dirty="0"/>
            </a:br>
            <a:endParaRPr lang="en-US" sz="2800" kern="1200" dirty="0"/>
          </a:p>
        </p:txBody>
      </p:sp>
      <p:grpSp>
        <p:nvGrpSpPr>
          <p:cNvPr id="5" name="Group 4">
            <a:extLst>
              <a:ext uri="{FF2B5EF4-FFF2-40B4-BE49-F238E27FC236}">
                <a16:creationId xmlns:a16="http://schemas.microsoft.com/office/drawing/2014/main" id="{608C325B-67C3-08A7-63D3-94CB430517E7}"/>
              </a:ext>
            </a:extLst>
          </p:cNvPr>
          <p:cNvGrpSpPr/>
          <p:nvPr/>
        </p:nvGrpSpPr>
        <p:grpSpPr>
          <a:xfrm>
            <a:off x="228600" y="914400"/>
            <a:ext cx="8686800" cy="976652"/>
            <a:chOff x="0" y="734315"/>
            <a:chExt cx="8686800" cy="976652"/>
          </a:xfrm>
          <a:scene3d>
            <a:camera prst="orthographicFront"/>
            <a:lightRig rig="flat" dir="t"/>
          </a:scene3d>
        </p:grpSpPr>
        <p:sp>
          <p:nvSpPr>
            <p:cNvPr id="6" name="Rectangle: Rounded Corners 5">
              <a:extLst>
                <a:ext uri="{FF2B5EF4-FFF2-40B4-BE49-F238E27FC236}">
                  <a16:creationId xmlns:a16="http://schemas.microsoft.com/office/drawing/2014/main" id="{63D203BE-AF99-FD7D-FFFC-A33AE2878C02}"/>
                </a:ext>
              </a:extLst>
            </p:cNvPr>
            <p:cNvSpPr/>
            <p:nvPr/>
          </p:nvSpPr>
          <p:spPr>
            <a:xfrm>
              <a:off x="0" y="734315"/>
              <a:ext cx="8686800" cy="976652"/>
            </a:xfrm>
            <a:prstGeom prst="roundRect">
              <a:avLst/>
            </a:prstGeom>
            <a:noFill/>
            <a:ln>
              <a:noFill/>
            </a:ln>
            <a:sp3d prstMaterial="dkEdge">
              <a:bevelT w="8200" h="38100"/>
            </a:sp3d>
          </p:spPr>
          <p:style>
            <a:lnRef idx="0">
              <a:scrgbClr r="0" g="0" b="0"/>
            </a:lnRef>
            <a:fillRef idx="2">
              <a:scrgbClr r="0" g="0" b="0"/>
            </a:fillRef>
            <a:effectRef idx="1">
              <a:schemeClr val="accent2">
                <a:hueOff val="0"/>
                <a:satOff val="0"/>
                <a:lumOff val="0"/>
                <a:alphaOff val="0"/>
              </a:schemeClr>
            </a:effectRef>
            <a:fontRef idx="minor">
              <a:schemeClr val="dk1"/>
            </a:fontRef>
          </p:style>
          <p:txBody>
            <a:bodyPr/>
            <a:lstStyle/>
            <a:p>
              <a:endParaRPr lang="en-US" sz="3600"/>
            </a:p>
          </p:txBody>
        </p:sp>
        <p:sp>
          <p:nvSpPr>
            <p:cNvPr id="7" name="Rectangle: Rounded Corners 4">
              <a:extLst>
                <a:ext uri="{FF2B5EF4-FFF2-40B4-BE49-F238E27FC236}">
                  <a16:creationId xmlns:a16="http://schemas.microsoft.com/office/drawing/2014/main" id="{79CDA9CF-62B7-589F-FE3A-F1A5AB0D7CEE}"/>
                </a:ext>
              </a:extLst>
            </p:cNvPr>
            <p:cNvSpPr txBox="1"/>
            <p:nvPr/>
          </p:nvSpPr>
          <p:spPr>
            <a:xfrm>
              <a:off x="47676" y="781991"/>
              <a:ext cx="8591448" cy="88130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21920" tIns="121920" rIns="121920" bIns="121920" numCol="1" spcCol="1270" anchor="ctr" anchorCtr="0">
              <a:noAutofit/>
            </a:bodyPr>
            <a:lstStyle/>
            <a:p>
              <a:pPr marL="0" lvl="0" indent="0" algn="l" defTabSz="914400" rtl="0" eaLnBrk="1" latinLnBrk="0" hangingPunct="1">
                <a:lnSpc>
                  <a:spcPct val="90000"/>
                </a:lnSpc>
                <a:spcBef>
                  <a:spcPct val="20000"/>
                </a:spcBef>
                <a:spcAft>
                  <a:spcPct val="35000"/>
                </a:spcAft>
                <a:buFont typeface="Arial" pitchFamily="34" charset="0"/>
                <a:buNone/>
              </a:pPr>
              <a:r>
                <a:rPr lang="en-US" sz="3600" kern="1200" dirty="0">
                  <a:solidFill>
                    <a:srgbClr val="000000"/>
                  </a:solidFill>
                  <a:latin typeface="+mn-lt"/>
                  <a:ea typeface="+mn-ea"/>
                  <a:cs typeface="+mn-cs"/>
                </a:rPr>
                <a:t>PLAIN X-RAY ABDOMEN</a:t>
              </a:r>
            </a:p>
          </p:txBody>
        </p:sp>
      </p:grpSp>
    </p:spTree>
    <p:extLst>
      <p:ext uri="{BB962C8B-B14F-4D97-AF65-F5344CB8AC3E}">
        <p14:creationId xmlns:p14="http://schemas.microsoft.com/office/powerpoint/2010/main" val="2814294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10;&#10;&#10;&#10;&#10;&#10;&#10;&#10;Remember the five basic densities on x rays:&#10;Gas-&gt;&#10;Black&#10;Fat-&gt;&#10;Dark grey&#10;Soft tissue/fluid-&gt; Light grey&#10;Bone..."/>
          <p:cNvPicPr>
            <a:picLocks noChangeAspect="1" noChangeArrowheads="1"/>
          </p:cNvPicPr>
          <p:nvPr/>
        </p:nvPicPr>
        <p:blipFill rotWithShape="1">
          <a:blip r:embed="rId2">
            <a:extLst>
              <a:ext uri="{28A0092B-C50C-407E-A947-70E740481C1C}">
                <a14:useLocalDpi xmlns:a14="http://schemas.microsoft.com/office/drawing/2010/main" val="0"/>
              </a:ext>
            </a:extLst>
          </a:blip>
          <a:srcRect b="17284"/>
          <a:stretch/>
        </p:blipFill>
        <p:spPr bwMode="auto">
          <a:xfrm>
            <a:off x="0" y="76200"/>
            <a:ext cx="9144000" cy="51054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9CF96B1-8F66-645C-8A59-6E16EAC0C401}"/>
              </a:ext>
            </a:extLst>
          </p:cNvPr>
          <p:cNvSpPr>
            <a:spLocks noGrp="1"/>
          </p:cNvSpPr>
          <p:nvPr>
            <p:ph type="sldNum" sz="quarter" idx="12"/>
          </p:nvPr>
        </p:nvSpPr>
        <p:spPr/>
        <p:txBody>
          <a:bodyPr/>
          <a:lstStyle/>
          <a:p>
            <a:fld id="{297287E1-B5F8-4C69-B200-1AC867946A34}" type="slidenum">
              <a:rPr lang="en-US" smtClean="0"/>
              <a:t>8</a:t>
            </a:fld>
            <a:endParaRPr lang="en-US"/>
          </a:p>
        </p:txBody>
      </p:sp>
    </p:spTree>
    <p:extLst>
      <p:ext uri="{BB962C8B-B14F-4D97-AF65-F5344CB8AC3E}">
        <p14:creationId xmlns:p14="http://schemas.microsoft.com/office/powerpoint/2010/main" val="4202417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bdominal X-ray with annotations of the soft tissue organs and structures. Abdominal X-ray with annotations of the soft tissue organs and structures. Medical Facts, Medical Science, Medical Information, Medical Laboratory, Radiology Schools, Radiology Student, Veterinary Radiology, Radiology Humor, Radiologic Technolo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5489" y="209204"/>
            <a:ext cx="7086600" cy="66294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DA31F3CD-5E77-16FE-96C3-2D10998B52F5}"/>
              </a:ext>
            </a:extLst>
          </p:cNvPr>
          <p:cNvSpPr>
            <a:spLocks noGrp="1"/>
          </p:cNvSpPr>
          <p:nvPr>
            <p:ph type="sldNum" sz="quarter" idx="12"/>
          </p:nvPr>
        </p:nvSpPr>
        <p:spPr/>
        <p:txBody>
          <a:bodyPr/>
          <a:lstStyle/>
          <a:p>
            <a:fld id="{297287E1-B5F8-4C69-B200-1AC867946A34}" type="slidenum">
              <a:rPr lang="en-US" smtClean="0"/>
              <a:t>9</a:t>
            </a:fld>
            <a:endParaRPr lang="en-US"/>
          </a:p>
        </p:txBody>
      </p:sp>
    </p:spTree>
    <p:extLst>
      <p:ext uri="{BB962C8B-B14F-4D97-AF65-F5344CB8AC3E}">
        <p14:creationId xmlns:p14="http://schemas.microsoft.com/office/powerpoint/2010/main" val="2620696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4199</TotalTime>
  <Words>720</Words>
  <Application>Microsoft Office PowerPoint</Application>
  <PresentationFormat>On-screen Show (4:3)</PresentationFormat>
  <Paragraphs>141</Paragraphs>
  <Slides>53</Slides>
  <Notes>4</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PowerPoint Presentation</vt:lpstr>
      <vt:lpstr> Gastrointestinal Tract (GIT) Module 2nd Year MBBS(SGD) Radiological Anatomy of GIT </vt:lpstr>
      <vt:lpstr>Prof. Umar’s Model of Teaching Strategy Self Directed Learning Assessment Program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Normal Esophagus With Barium Meal</vt:lpstr>
      <vt:lpstr>PowerPoint Presentation</vt:lpstr>
      <vt:lpstr>Nut–cracker esophagus/Rosary bead esophagus (Diffuse Esophageal spasm)</vt:lpstr>
      <vt:lpstr>DES (Diffuse Esophageal Spasm)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Duodenal/Jejunal Atresia  (Double Bubble Sign)on X-ray</vt:lpstr>
      <vt:lpstr>Large Bowel Obstruction(LBO)</vt:lpstr>
      <vt:lpstr>Barium Enema (Normal/Ulcerative Collitis)</vt:lpstr>
      <vt:lpstr>ERCP(Endoscopic Retrograde Cholangio Pancreatography)</vt:lpstr>
      <vt:lpstr>Ultrasound bdomen</vt:lpstr>
      <vt:lpstr>Gall Bladder</vt:lpstr>
      <vt:lpstr>Gall bladder(X-ray/USG)</vt:lpstr>
      <vt:lpstr>PowerPoint Presentation</vt:lpstr>
      <vt:lpstr>Liver</vt:lpstr>
      <vt:lpstr>Utrasonography Of Liver</vt:lpstr>
      <vt:lpstr>PowerPoint Presentation</vt:lpstr>
      <vt:lpstr>PowerPoint Presentation</vt:lpstr>
      <vt:lpstr>PowerPoint Presentation</vt:lpstr>
      <vt:lpstr>Layers of GIT</vt:lpstr>
      <vt:lpstr>Small gut</vt:lpstr>
      <vt:lpstr>CT scan &amp; MRI</vt:lpstr>
      <vt:lpstr>CT scan abdomen</vt:lpstr>
      <vt:lpstr>USG/CT ScanOf Spleen</vt:lpstr>
      <vt:lpstr>CT Scan of Hepatosplenomegaly</vt:lpstr>
      <vt:lpstr>CT Scan of Normal/Abnormal Pancreas </vt:lpstr>
      <vt:lpstr>MRI abdomen</vt:lpstr>
      <vt:lpstr>Family Medicine &amp; Professionalism</vt:lpstr>
      <vt:lpstr>PowerPoint Presentation</vt:lpstr>
      <vt:lpstr>PowerPoint Presentation</vt:lpstr>
      <vt:lpstr>PowerPoint Presentation</vt:lpstr>
      <vt:lpstr>Learning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Minahil Haq</dc:creator>
  <cp:lastModifiedBy>Dr Minahil Haq</cp:lastModifiedBy>
  <cp:revision>38</cp:revision>
  <dcterms:created xsi:type="dcterms:W3CDTF">2020-05-17T15:19:06Z</dcterms:created>
  <dcterms:modified xsi:type="dcterms:W3CDTF">2025-03-24T06:12:29Z</dcterms:modified>
</cp:coreProperties>
</file>