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37"/>
  </p:notesMasterIdLst>
  <p:sldIdLst>
    <p:sldId id="318" r:id="rId3"/>
    <p:sldId id="317" r:id="rId4"/>
    <p:sldId id="297" r:id="rId5"/>
    <p:sldId id="296" r:id="rId6"/>
    <p:sldId id="258" r:id="rId7"/>
    <p:sldId id="594" r:id="rId8"/>
    <p:sldId id="595" r:id="rId9"/>
    <p:sldId id="596" r:id="rId10"/>
    <p:sldId id="600" r:id="rId11"/>
    <p:sldId id="597" r:id="rId12"/>
    <p:sldId id="601" r:id="rId13"/>
    <p:sldId id="599" r:id="rId14"/>
    <p:sldId id="598" r:id="rId15"/>
    <p:sldId id="602" r:id="rId16"/>
    <p:sldId id="604" r:id="rId17"/>
    <p:sldId id="605" r:id="rId18"/>
    <p:sldId id="607" r:id="rId19"/>
    <p:sldId id="603" r:id="rId20"/>
    <p:sldId id="608" r:id="rId21"/>
    <p:sldId id="609" r:id="rId22"/>
    <p:sldId id="588" r:id="rId23"/>
    <p:sldId id="611" r:id="rId24"/>
    <p:sldId id="610" r:id="rId25"/>
    <p:sldId id="615" r:id="rId26"/>
    <p:sldId id="616" r:id="rId27"/>
    <p:sldId id="273" r:id="rId28"/>
    <p:sldId id="274" r:id="rId29"/>
    <p:sldId id="308" r:id="rId30"/>
    <p:sldId id="288" r:id="rId31"/>
    <p:sldId id="289" r:id="rId32"/>
    <p:sldId id="319" r:id="rId33"/>
    <p:sldId id="314" r:id="rId34"/>
    <p:sldId id="315" r:id="rId35"/>
    <p:sldId id="27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ma Zafar" initials="U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364" autoAdjust="0"/>
  </p:normalViewPr>
  <p:slideViewPr>
    <p:cSldViewPr>
      <p:cViewPr varScale="1">
        <p:scale>
          <a:sx n="68" d="100"/>
          <a:sy n="68" d="100"/>
        </p:scale>
        <p:origin x="1264" y="4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5T18:07:33.356" idx="1">
    <p:pos x="10" y="10"/>
    <p:tex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2">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5"/>
    <dgm:cxn modelId="{B329D811-2DC0-428C-93F9-EC295334CB59}" type="presOf" srcId="{663C1E13-76F9-4B70-A2F2-CA23180743CE}" destId="{4822A78E-EAEC-401F-941A-3A84E13E2357}" srcOrd="2" destOrd="0" presId="urn:microsoft.com/office/officeart/2005/8/layout/gear1#5"/>
    <dgm:cxn modelId="{2A55751B-D612-4B51-AEC3-36D2858B3260}" type="presOf" srcId="{DA82EADB-2721-42A0-95EA-F9B5521A38A6}" destId="{A09CEA93-9338-4361-A5E6-CF85B6019F5A}" srcOrd="0" destOrd="0" presId="urn:microsoft.com/office/officeart/2005/8/layout/gear1#5"/>
    <dgm:cxn modelId="{DFCB2425-075A-4C6C-929E-F6097E5A1C9D}" type="presOf" srcId="{663C1E13-76F9-4B70-A2F2-CA23180743CE}" destId="{B9330EE9-43E4-4FD4-8144-E92B1DD0FCDF}" srcOrd="1" destOrd="0" presId="urn:microsoft.com/office/officeart/2005/8/layout/gear1#5"/>
    <dgm:cxn modelId="{3BCD072C-25C9-4250-8652-87FBCF0DABA6}" type="presOf" srcId="{399ACE2F-90C5-48B1-9E65-700A32562848}" destId="{7D3EFDB4-E5D1-439A-86D8-1FCF80D959BA}"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5"/>
    <dgm:cxn modelId="{B964FB53-399D-4617-9215-CDB272640224}" type="presOf" srcId="{DACAB5BA-B8B4-4D66-8B11-1D02259E020B}" destId="{8BC64EA7-2794-42B6-96C9-F39A52CB985A}" srcOrd="2" destOrd="0" presId="urn:microsoft.com/office/officeart/2005/8/layout/gear1#5"/>
    <dgm:cxn modelId="{3110AE78-D6EA-4A38-86A7-AC99150FD766}" type="presOf" srcId="{188C389E-9423-41DE-9C5E-D4A7E95C7E62}" destId="{6DF3A3A0-5919-4E69-80DD-61760D6340A0}" srcOrd="0" destOrd="0" presId="urn:microsoft.com/office/officeart/2005/8/layout/gear1#5"/>
    <dgm:cxn modelId="{7D746359-E4F7-44A1-8BA0-EBB9D3BEF975}" type="presOf" srcId="{DACAB5BA-B8B4-4D66-8B11-1D02259E020B}" destId="{87622A90-D0D8-4EA3-BC0D-D537801AF2B1}" srcOrd="0" destOrd="0" presId="urn:microsoft.com/office/officeart/2005/8/layout/gear1#5"/>
    <dgm:cxn modelId="{94829459-B61C-404A-9C90-E05469EA5CE2}" type="presOf" srcId="{23718C41-0A1F-40BF-86BE-8A5476EC271E}" destId="{398423B3-DD54-4226-99D7-017EFC1488DF}" srcOrd="0" destOrd="0" presId="urn:microsoft.com/office/officeart/2005/8/layout/gear1#5"/>
    <dgm:cxn modelId="{3478D7B4-2DD6-40FE-BD2F-3917309833F2}" type="presOf" srcId="{F9CEBA05-2F10-437E-89B2-54F4D9FAF478}" destId="{5ED88519-AC6C-4AA3-B76D-812B93A167E4}" srcOrd="0"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5"/>
    <dgm:cxn modelId="{78EC88D6-53DA-4707-A7D4-048F9BCC3A61}" type="presOf" srcId="{399ACE2F-90C5-48B1-9E65-700A32562848}" destId="{59EDF28D-6C67-49D0-B5A1-DE5C3CBA2292}" srcOrd="0" destOrd="0" presId="urn:microsoft.com/office/officeart/2005/8/layout/gear1#5"/>
    <dgm:cxn modelId="{9B2D6BF4-A0B8-4492-A59C-6D2D11F48737}" type="presOf" srcId="{399ACE2F-90C5-48B1-9E65-700A32562848}" destId="{23DC08E4-3725-4448-BFFF-1CCEA2F2987E}" srcOrd="1" destOrd="0" presId="urn:microsoft.com/office/officeart/2005/8/layout/gear1#5"/>
    <dgm:cxn modelId="{97DE9217-CF77-49C2-B978-A30F014886D7}" type="presParOf" srcId="{5ED88519-AC6C-4AA3-B76D-812B93A167E4}" destId="{87622A90-D0D8-4EA3-BC0D-D537801AF2B1}" srcOrd="0" destOrd="0" presId="urn:microsoft.com/office/officeart/2005/8/layout/gear1#5"/>
    <dgm:cxn modelId="{C5CD7F30-6D45-4736-B9F0-4F4BBE0D07F9}" type="presParOf" srcId="{5ED88519-AC6C-4AA3-B76D-812B93A167E4}" destId="{B6B6B41B-120B-4968-AB6A-FC6E7C8EF3C0}" srcOrd="1" destOrd="0" presId="urn:microsoft.com/office/officeart/2005/8/layout/gear1#5"/>
    <dgm:cxn modelId="{6FC4BF47-CD4C-4970-BEA7-200A2F834F47}" type="presParOf" srcId="{5ED88519-AC6C-4AA3-B76D-812B93A167E4}" destId="{8BC64EA7-2794-42B6-96C9-F39A52CB985A}" srcOrd="2" destOrd="0" presId="urn:microsoft.com/office/officeart/2005/8/layout/gear1#5"/>
    <dgm:cxn modelId="{454D4536-798D-411A-8205-327FC6B608D6}" type="presParOf" srcId="{5ED88519-AC6C-4AA3-B76D-812B93A167E4}" destId="{93300324-D62F-4E58-B882-734182BDB462}" srcOrd="3" destOrd="0" presId="urn:microsoft.com/office/officeart/2005/8/layout/gear1#5"/>
    <dgm:cxn modelId="{93CFAD20-517D-4683-A063-CE048BC54429}" type="presParOf" srcId="{5ED88519-AC6C-4AA3-B76D-812B93A167E4}" destId="{B9330EE9-43E4-4FD4-8144-E92B1DD0FCDF}" srcOrd="4" destOrd="0" presId="urn:microsoft.com/office/officeart/2005/8/layout/gear1#5"/>
    <dgm:cxn modelId="{9047844E-5652-48B9-80E2-79089FBE630F}" type="presParOf" srcId="{5ED88519-AC6C-4AA3-B76D-812B93A167E4}" destId="{4822A78E-EAEC-401F-941A-3A84E13E2357}" srcOrd="5" destOrd="0" presId="urn:microsoft.com/office/officeart/2005/8/layout/gear1#5"/>
    <dgm:cxn modelId="{7503660B-C8BD-4A6E-9FC7-BC0BC4EDC9DA}" type="presParOf" srcId="{5ED88519-AC6C-4AA3-B76D-812B93A167E4}" destId="{59EDF28D-6C67-49D0-B5A1-DE5C3CBA2292}" srcOrd="6" destOrd="0" presId="urn:microsoft.com/office/officeart/2005/8/layout/gear1#5"/>
    <dgm:cxn modelId="{B5A766CE-302E-4E31-878F-3E0A34FD895B}" type="presParOf" srcId="{5ED88519-AC6C-4AA3-B76D-812B93A167E4}" destId="{23DC08E4-3725-4448-BFFF-1CCEA2F2987E}" srcOrd="7" destOrd="0" presId="urn:microsoft.com/office/officeart/2005/8/layout/gear1#5"/>
    <dgm:cxn modelId="{F0BC6F87-1060-4E66-A9B4-2374F32F25AF}" type="presParOf" srcId="{5ED88519-AC6C-4AA3-B76D-812B93A167E4}" destId="{7D3EFDB4-E5D1-439A-86D8-1FCF80D959BA}" srcOrd="8" destOrd="0" presId="urn:microsoft.com/office/officeart/2005/8/layout/gear1#5"/>
    <dgm:cxn modelId="{07DE065A-EC92-4C19-A543-1977EF598B36}" type="presParOf" srcId="{5ED88519-AC6C-4AA3-B76D-812B93A167E4}" destId="{9815588C-16D0-4475-B64C-847FC87C8C32}" srcOrd="9" destOrd="0" presId="urn:microsoft.com/office/officeart/2005/8/layout/gear1#5"/>
    <dgm:cxn modelId="{F9C97360-1013-4730-A7B7-5737EDF9F81E}" type="presParOf" srcId="{5ED88519-AC6C-4AA3-B76D-812B93A167E4}" destId="{398423B3-DD54-4226-99D7-017EFC1488DF}" srcOrd="10" destOrd="0" presId="urn:microsoft.com/office/officeart/2005/8/layout/gear1#5"/>
    <dgm:cxn modelId="{92E44D6A-76E9-4865-9D0E-3F3B1BC520E7}" type="presParOf" srcId="{5ED88519-AC6C-4AA3-B76D-812B93A167E4}" destId="{6DF3A3A0-5919-4E69-80DD-61760D6340A0}" srcOrd="11" destOrd="0" presId="urn:microsoft.com/office/officeart/2005/8/layout/gear1#5"/>
    <dgm:cxn modelId="{8F556FC8-E143-4D8F-86C6-B91C6832F4D9}"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20BA6F-E44A-4B50-9B61-14DD8C7BD07F}" type="doc">
      <dgm:prSet loTypeId="urn:microsoft.com/office/officeart/2005/8/layout/hierarchy1#3" loCatId="hierarchy" qsTypeId="urn:microsoft.com/office/officeart/2005/8/quickstyle/simple1#7" qsCatId="simple" csTypeId="urn:microsoft.com/office/officeart/2005/8/colors/accent1_2#2" csCatId="accent1" phldr="1"/>
      <dgm:spPr/>
      <dgm:t>
        <a:bodyPr/>
        <a:lstStyle/>
        <a:p>
          <a:endParaRPr lang="en-US"/>
        </a:p>
      </dgm:t>
    </dgm:pt>
    <dgm:pt modelId="{BD12A915-B2D1-4E50-8535-EC0A6414C9A3}">
      <dgm:prSet/>
      <dgm:spPr/>
      <dgm:t>
        <a:bodyPr/>
        <a:lstStyle/>
        <a:p>
          <a:r>
            <a:rPr lang="en-GB" dirty="0"/>
            <a:t>Hexokinase have low Km and therefore high affinity for glucose, this permits the efficient phosphorylation and subsequent metabolism of glucose even when tissue concentrations of glucose are low.</a:t>
          </a:r>
          <a:endParaRPr lang="en-US" dirty="0"/>
        </a:p>
      </dgm:t>
    </dgm:pt>
    <dgm:pt modelId="{0E550301-7FA6-449D-B8AB-DA1A3212F3D6}" type="parTrans" cxnId="{439F3B8B-C24F-45C4-97CB-FDC023870B86}">
      <dgm:prSet/>
      <dgm:spPr/>
      <dgm:t>
        <a:bodyPr/>
        <a:lstStyle/>
        <a:p>
          <a:endParaRPr lang="en-US"/>
        </a:p>
      </dgm:t>
    </dgm:pt>
    <dgm:pt modelId="{666C98C5-E099-4028-B960-8ADBB1218F8E}" type="sibTrans" cxnId="{439F3B8B-C24F-45C4-97CB-FDC023870B86}">
      <dgm:prSet/>
      <dgm:spPr/>
      <dgm:t>
        <a:bodyPr/>
        <a:lstStyle/>
        <a:p>
          <a:endParaRPr lang="en-US"/>
        </a:p>
      </dgm:t>
    </dgm:pt>
    <dgm:pt modelId="{C90B5357-9EA2-4F9D-A0D0-D246D23348AE}">
      <dgm:prSet/>
      <dgm:spPr/>
      <dgm:t>
        <a:bodyPr/>
        <a:lstStyle/>
        <a:p>
          <a:r>
            <a:rPr lang="en-GB" dirty="0"/>
            <a:t>In liver it is saturated under normal conditions and so acts at a constant rate to provide glucose-6-phosphate to meet the liver’s needs.</a:t>
          </a:r>
          <a:endParaRPr lang="en-US" dirty="0"/>
        </a:p>
      </dgm:t>
    </dgm:pt>
    <dgm:pt modelId="{8EB696A2-47C3-4536-B141-9282FC068F99}" type="parTrans" cxnId="{EF46EA1B-A31A-4511-9682-7CECED338A9B}">
      <dgm:prSet/>
      <dgm:spPr/>
      <dgm:t>
        <a:bodyPr/>
        <a:lstStyle/>
        <a:p>
          <a:endParaRPr lang="en-US"/>
        </a:p>
      </dgm:t>
    </dgm:pt>
    <dgm:pt modelId="{8E34708D-95E1-4C50-A0C3-2EA9E4EB2E46}" type="sibTrans" cxnId="{EF46EA1B-A31A-4511-9682-7CECED338A9B}">
      <dgm:prSet/>
      <dgm:spPr/>
      <dgm:t>
        <a:bodyPr/>
        <a:lstStyle/>
        <a:p>
          <a:endParaRPr lang="en-US"/>
        </a:p>
      </dgm:t>
    </dgm:pt>
    <dgm:pt modelId="{BF476E5F-931A-4F49-8F55-51E98D2E78B8}" type="pres">
      <dgm:prSet presAssocID="{AB20BA6F-E44A-4B50-9B61-14DD8C7BD07F}" presName="hierChild1" presStyleCnt="0">
        <dgm:presLayoutVars>
          <dgm:chPref val="1"/>
          <dgm:dir/>
          <dgm:animOne val="branch"/>
          <dgm:animLvl val="lvl"/>
          <dgm:resizeHandles/>
        </dgm:presLayoutVars>
      </dgm:prSet>
      <dgm:spPr/>
    </dgm:pt>
    <dgm:pt modelId="{2F235663-0FE4-4B3F-BE90-A2F0685E02D9}" type="pres">
      <dgm:prSet presAssocID="{BD12A915-B2D1-4E50-8535-EC0A6414C9A3}" presName="hierRoot1" presStyleCnt="0"/>
      <dgm:spPr/>
    </dgm:pt>
    <dgm:pt modelId="{F56DFDEB-AC82-4DFD-BEF9-109DB5869664}" type="pres">
      <dgm:prSet presAssocID="{BD12A915-B2D1-4E50-8535-EC0A6414C9A3}" presName="composite" presStyleCnt="0"/>
      <dgm:spPr/>
    </dgm:pt>
    <dgm:pt modelId="{D732BD79-67B7-4351-81DE-1A60B682B33E}" type="pres">
      <dgm:prSet presAssocID="{BD12A915-B2D1-4E50-8535-EC0A6414C9A3}" presName="background" presStyleLbl="node0" presStyleIdx="0" presStyleCnt="2"/>
      <dgm:spPr/>
    </dgm:pt>
    <dgm:pt modelId="{193D18CC-3B24-44E3-B5F1-4CE09036826E}" type="pres">
      <dgm:prSet presAssocID="{BD12A915-B2D1-4E50-8535-EC0A6414C9A3}" presName="text" presStyleLbl="fgAcc0" presStyleIdx="0" presStyleCnt="2">
        <dgm:presLayoutVars>
          <dgm:chPref val="3"/>
        </dgm:presLayoutVars>
      </dgm:prSet>
      <dgm:spPr/>
    </dgm:pt>
    <dgm:pt modelId="{6CE1A4D2-A0AE-4EC8-8E3C-12213493A593}" type="pres">
      <dgm:prSet presAssocID="{BD12A915-B2D1-4E50-8535-EC0A6414C9A3}" presName="hierChild2" presStyleCnt="0"/>
      <dgm:spPr/>
    </dgm:pt>
    <dgm:pt modelId="{C96C3084-3B30-4218-98BD-64B78E7A8793}" type="pres">
      <dgm:prSet presAssocID="{C90B5357-9EA2-4F9D-A0D0-D246D23348AE}" presName="hierRoot1" presStyleCnt="0"/>
      <dgm:spPr/>
    </dgm:pt>
    <dgm:pt modelId="{82FCBD01-54F4-42C9-BD35-EF9E8EE32549}" type="pres">
      <dgm:prSet presAssocID="{C90B5357-9EA2-4F9D-A0D0-D246D23348AE}" presName="composite" presStyleCnt="0"/>
      <dgm:spPr/>
    </dgm:pt>
    <dgm:pt modelId="{A8E982A9-A51E-4AA1-A10B-8BF3CE05BF6C}" type="pres">
      <dgm:prSet presAssocID="{C90B5357-9EA2-4F9D-A0D0-D246D23348AE}" presName="background" presStyleLbl="node0" presStyleIdx="1" presStyleCnt="2"/>
      <dgm:spPr/>
    </dgm:pt>
    <dgm:pt modelId="{07F1BC8E-CD36-4F1B-95C9-CEAB4964A32A}" type="pres">
      <dgm:prSet presAssocID="{C90B5357-9EA2-4F9D-A0D0-D246D23348AE}" presName="text" presStyleLbl="fgAcc0" presStyleIdx="1" presStyleCnt="2">
        <dgm:presLayoutVars>
          <dgm:chPref val="3"/>
        </dgm:presLayoutVars>
      </dgm:prSet>
      <dgm:spPr/>
    </dgm:pt>
    <dgm:pt modelId="{7E1240EC-59E1-4235-A819-28977E9A571F}" type="pres">
      <dgm:prSet presAssocID="{C90B5357-9EA2-4F9D-A0D0-D246D23348AE}" presName="hierChild2" presStyleCnt="0"/>
      <dgm:spPr/>
    </dgm:pt>
  </dgm:ptLst>
  <dgm:cxnLst>
    <dgm:cxn modelId="{EF46EA1B-A31A-4511-9682-7CECED338A9B}" srcId="{AB20BA6F-E44A-4B50-9B61-14DD8C7BD07F}" destId="{C90B5357-9EA2-4F9D-A0D0-D246D23348AE}" srcOrd="1" destOrd="0" parTransId="{8EB696A2-47C3-4536-B141-9282FC068F99}" sibTransId="{8E34708D-95E1-4C50-A0C3-2EA9E4EB2E46}"/>
    <dgm:cxn modelId="{6692BF2E-370A-4F96-8DDD-7AED216419BA}" type="presOf" srcId="{BD12A915-B2D1-4E50-8535-EC0A6414C9A3}" destId="{193D18CC-3B24-44E3-B5F1-4CE09036826E}" srcOrd="0" destOrd="0" presId="urn:microsoft.com/office/officeart/2005/8/layout/hierarchy1#3"/>
    <dgm:cxn modelId="{F3A79E52-416A-4193-B173-E27DA5FD5A2C}" type="presOf" srcId="{C90B5357-9EA2-4F9D-A0D0-D246D23348AE}" destId="{07F1BC8E-CD36-4F1B-95C9-CEAB4964A32A}" srcOrd="0" destOrd="0" presId="urn:microsoft.com/office/officeart/2005/8/layout/hierarchy1#3"/>
    <dgm:cxn modelId="{439F3B8B-C24F-45C4-97CB-FDC023870B86}" srcId="{AB20BA6F-E44A-4B50-9B61-14DD8C7BD07F}" destId="{BD12A915-B2D1-4E50-8535-EC0A6414C9A3}" srcOrd="0" destOrd="0" parTransId="{0E550301-7FA6-449D-B8AB-DA1A3212F3D6}" sibTransId="{666C98C5-E099-4028-B960-8ADBB1218F8E}"/>
    <dgm:cxn modelId="{B6D502E5-C9AF-4551-B1AC-1E32B3E9C88B}" type="presOf" srcId="{AB20BA6F-E44A-4B50-9B61-14DD8C7BD07F}" destId="{BF476E5F-931A-4F49-8F55-51E98D2E78B8}" srcOrd="0" destOrd="0" presId="urn:microsoft.com/office/officeart/2005/8/layout/hierarchy1#3"/>
    <dgm:cxn modelId="{CAB79C78-9B56-480A-A520-E7AE5CD3421F}" type="presParOf" srcId="{BF476E5F-931A-4F49-8F55-51E98D2E78B8}" destId="{2F235663-0FE4-4B3F-BE90-A2F0685E02D9}" srcOrd="0" destOrd="0" presId="urn:microsoft.com/office/officeart/2005/8/layout/hierarchy1#3"/>
    <dgm:cxn modelId="{7C6004DB-6326-487D-B2FF-4D60E13FE600}" type="presParOf" srcId="{2F235663-0FE4-4B3F-BE90-A2F0685E02D9}" destId="{F56DFDEB-AC82-4DFD-BEF9-109DB5869664}" srcOrd="0" destOrd="0" presId="urn:microsoft.com/office/officeart/2005/8/layout/hierarchy1#3"/>
    <dgm:cxn modelId="{ADB0EC88-575F-40AE-98B6-4EFCAB7A1715}" type="presParOf" srcId="{F56DFDEB-AC82-4DFD-BEF9-109DB5869664}" destId="{D732BD79-67B7-4351-81DE-1A60B682B33E}" srcOrd="0" destOrd="0" presId="urn:microsoft.com/office/officeart/2005/8/layout/hierarchy1#3"/>
    <dgm:cxn modelId="{E4ADCB15-4D68-46D3-8A81-930C9CC15694}" type="presParOf" srcId="{F56DFDEB-AC82-4DFD-BEF9-109DB5869664}" destId="{193D18CC-3B24-44E3-B5F1-4CE09036826E}" srcOrd="1" destOrd="0" presId="urn:microsoft.com/office/officeart/2005/8/layout/hierarchy1#3"/>
    <dgm:cxn modelId="{6028B4CF-1F8C-4309-B44C-D8D2F964131D}" type="presParOf" srcId="{2F235663-0FE4-4B3F-BE90-A2F0685E02D9}" destId="{6CE1A4D2-A0AE-4EC8-8E3C-12213493A593}" srcOrd="1" destOrd="0" presId="urn:microsoft.com/office/officeart/2005/8/layout/hierarchy1#3"/>
    <dgm:cxn modelId="{04373AE0-F803-424A-92BC-3FC702937B82}" type="presParOf" srcId="{BF476E5F-931A-4F49-8F55-51E98D2E78B8}" destId="{C96C3084-3B30-4218-98BD-64B78E7A8793}" srcOrd="1" destOrd="0" presId="urn:microsoft.com/office/officeart/2005/8/layout/hierarchy1#3"/>
    <dgm:cxn modelId="{E7BD96CC-8FAB-4E11-A7AE-C36489936D16}" type="presParOf" srcId="{C96C3084-3B30-4218-98BD-64B78E7A8793}" destId="{82FCBD01-54F4-42C9-BD35-EF9E8EE32549}" srcOrd="0" destOrd="0" presId="urn:microsoft.com/office/officeart/2005/8/layout/hierarchy1#3"/>
    <dgm:cxn modelId="{3D32DE18-8418-4CF2-A4AE-235C658B2224}" type="presParOf" srcId="{82FCBD01-54F4-42C9-BD35-EF9E8EE32549}" destId="{A8E982A9-A51E-4AA1-A10B-8BF3CE05BF6C}" srcOrd="0" destOrd="0" presId="urn:microsoft.com/office/officeart/2005/8/layout/hierarchy1#3"/>
    <dgm:cxn modelId="{87BAA463-ACC6-490D-ADDF-76EDE20523F2}" type="presParOf" srcId="{82FCBD01-54F4-42C9-BD35-EF9E8EE32549}" destId="{07F1BC8E-CD36-4F1B-95C9-CEAB4964A32A}" srcOrd="1" destOrd="0" presId="urn:microsoft.com/office/officeart/2005/8/layout/hierarchy1#3"/>
    <dgm:cxn modelId="{A8902317-C442-438C-AC25-D310AE3C292C}" type="presParOf" srcId="{C96C3084-3B30-4218-98BD-64B78E7A8793}" destId="{7E1240EC-59E1-4235-A819-28977E9A571F}" srcOrd="1" destOrd="0" presId="urn:microsoft.com/office/officeart/2005/8/layout/hierarchy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9B617-47E8-4506-90D3-2CE597BF1673}" type="doc">
      <dgm:prSet loTypeId="urn:microsoft.com/office/officeart/2005/8/layout/hierarchy1#4" loCatId="hierarchy" qsTypeId="urn:microsoft.com/office/officeart/2005/8/quickstyle/simple1#8" qsCatId="simple" csTypeId="urn:microsoft.com/office/officeart/2005/8/colors/accent4_2#2" csCatId="accent4" phldr="1"/>
      <dgm:spPr/>
      <dgm:t>
        <a:bodyPr/>
        <a:lstStyle/>
        <a:p>
          <a:endParaRPr lang="en-US"/>
        </a:p>
      </dgm:t>
    </dgm:pt>
    <dgm:pt modelId="{7CBEBC13-C66A-4A87-AF70-6E180D0DD00B}">
      <dgm:prSet/>
      <dgm:spPr/>
      <dgm:t>
        <a:bodyPr/>
        <a:lstStyle/>
        <a:p>
          <a:r>
            <a:rPr lang="en-GB" dirty="0"/>
            <a:t>It is present in liver parenchymal cell and beta cells of the pancreas.</a:t>
          </a:r>
          <a:endParaRPr lang="en-US" dirty="0"/>
        </a:p>
      </dgm:t>
    </dgm:pt>
    <dgm:pt modelId="{561B566B-5454-4744-BC90-4913AB0BC132}" type="parTrans" cxnId="{3B9B2516-878A-449D-ADE5-E3BC2570798C}">
      <dgm:prSet/>
      <dgm:spPr/>
      <dgm:t>
        <a:bodyPr/>
        <a:lstStyle/>
        <a:p>
          <a:endParaRPr lang="en-US"/>
        </a:p>
      </dgm:t>
    </dgm:pt>
    <dgm:pt modelId="{208EBEBA-AC2E-433A-B6A4-1986FDF25C0D}" type="sibTrans" cxnId="{3B9B2516-878A-449D-ADE5-E3BC2570798C}">
      <dgm:prSet/>
      <dgm:spPr/>
      <dgm:t>
        <a:bodyPr/>
        <a:lstStyle/>
        <a:p>
          <a:endParaRPr lang="en-US"/>
        </a:p>
      </dgm:t>
    </dgm:pt>
    <dgm:pt modelId="{4DD07CFF-694E-4A1B-878C-F9067089FADB}">
      <dgm:prSet/>
      <dgm:spPr/>
      <dgm:t>
        <a:bodyPr/>
        <a:lstStyle/>
        <a:p>
          <a:r>
            <a:rPr lang="en-GB"/>
            <a:t>Glucokinase functions as the glucose sensor, determining the threshold for insulin secretion.</a:t>
          </a:r>
          <a:endParaRPr lang="en-US"/>
        </a:p>
      </dgm:t>
    </dgm:pt>
    <dgm:pt modelId="{EFE97A39-EC5B-4EC0-A0C8-35B0B1692AA5}" type="parTrans" cxnId="{6F8FDFF5-50EA-4672-9EEC-A2DF1DF01FDC}">
      <dgm:prSet/>
      <dgm:spPr/>
      <dgm:t>
        <a:bodyPr/>
        <a:lstStyle/>
        <a:p>
          <a:endParaRPr lang="en-US"/>
        </a:p>
      </dgm:t>
    </dgm:pt>
    <dgm:pt modelId="{C7ED8371-9DFC-4B83-A01A-93B2807DFEB2}" type="sibTrans" cxnId="{6F8FDFF5-50EA-4672-9EEC-A2DF1DF01FDC}">
      <dgm:prSet/>
      <dgm:spPr/>
      <dgm:t>
        <a:bodyPr/>
        <a:lstStyle/>
        <a:p>
          <a:endParaRPr lang="en-US"/>
        </a:p>
      </dgm:t>
    </dgm:pt>
    <dgm:pt modelId="{074BAE74-7833-479F-8D5F-F514134B35D7}">
      <dgm:prSet/>
      <dgm:spPr/>
      <dgm:t>
        <a:bodyPr/>
        <a:lstStyle/>
        <a:p>
          <a:r>
            <a:rPr lang="en-GB"/>
            <a:t>In the liver ,the enzyme facilitates glucose phosphorylation durning hyperglycemia.</a:t>
          </a:r>
          <a:endParaRPr lang="en-US"/>
        </a:p>
      </dgm:t>
    </dgm:pt>
    <dgm:pt modelId="{72322B54-7D2E-4695-B83E-10D6276877BB}" type="parTrans" cxnId="{593E37C2-D786-4CAC-A439-76EC9FA2C565}">
      <dgm:prSet/>
      <dgm:spPr/>
      <dgm:t>
        <a:bodyPr/>
        <a:lstStyle/>
        <a:p>
          <a:endParaRPr lang="en-US"/>
        </a:p>
      </dgm:t>
    </dgm:pt>
    <dgm:pt modelId="{1F563C01-544C-4EC8-82DA-CBA986BF4AA2}" type="sibTrans" cxnId="{593E37C2-D786-4CAC-A439-76EC9FA2C565}">
      <dgm:prSet/>
      <dgm:spPr/>
      <dgm:t>
        <a:bodyPr/>
        <a:lstStyle/>
        <a:p>
          <a:endParaRPr lang="en-US"/>
        </a:p>
      </dgm:t>
    </dgm:pt>
    <dgm:pt modelId="{21947E8C-5350-47F8-91DB-6F52BC11966F}" type="pres">
      <dgm:prSet presAssocID="{B429B617-47E8-4506-90D3-2CE597BF1673}" presName="hierChild1" presStyleCnt="0">
        <dgm:presLayoutVars>
          <dgm:chPref val="1"/>
          <dgm:dir/>
          <dgm:animOne val="branch"/>
          <dgm:animLvl val="lvl"/>
          <dgm:resizeHandles/>
        </dgm:presLayoutVars>
      </dgm:prSet>
      <dgm:spPr/>
    </dgm:pt>
    <dgm:pt modelId="{90C2433B-BC52-4C86-98C8-8766CFFF83D7}" type="pres">
      <dgm:prSet presAssocID="{7CBEBC13-C66A-4A87-AF70-6E180D0DD00B}" presName="hierRoot1" presStyleCnt="0"/>
      <dgm:spPr/>
    </dgm:pt>
    <dgm:pt modelId="{E1EE8030-FA6D-4AF8-97BD-4DB407117841}" type="pres">
      <dgm:prSet presAssocID="{7CBEBC13-C66A-4A87-AF70-6E180D0DD00B}" presName="composite" presStyleCnt="0"/>
      <dgm:spPr/>
    </dgm:pt>
    <dgm:pt modelId="{954F21AF-78EE-42F2-96F4-1AAC4AE0EDF1}" type="pres">
      <dgm:prSet presAssocID="{7CBEBC13-C66A-4A87-AF70-6E180D0DD00B}" presName="background" presStyleLbl="node0" presStyleIdx="0" presStyleCnt="3"/>
      <dgm:spPr/>
    </dgm:pt>
    <dgm:pt modelId="{27D42E31-21A3-4041-9D7F-82404CC08AD2}" type="pres">
      <dgm:prSet presAssocID="{7CBEBC13-C66A-4A87-AF70-6E180D0DD00B}" presName="text" presStyleLbl="fgAcc0" presStyleIdx="0" presStyleCnt="3">
        <dgm:presLayoutVars>
          <dgm:chPref val="3"/>
        </dgm:presLayoutVars>
      </dgm:prSet>
      <dgm:spPr/>
    </dgm:pt>
    <dgm:pt modelId="{CE4DE2BC-BDB6-4DAD-AE97-9E67C6282C34}" type="pres">
      <dgm:prSet presAssocID="{7CBEBC13-C66A-4A87-AF70-6E180D0DD00B}" presName="hierChild2" presStyleCnt="0"/>
      <dgm:spPr/>
    </dgm:pt>
    <dgm:pt modelId="{DFE4C808-A167-4A55-9DE2-4224D4909AD3}" type="pres">
      <dgm:prSet presAssocID="{4DD07CFF-694E-4A1B-878C-F9067089FADB}" presName="hierRoot1" presStyleCnt="0"/>
      <dgm:spPr/>
    </dgm:pt>
    <dgm:pt modelId="{8F840AD1-FA4C-477D-B594-E4B07536FAA2}" type="pres">
      <dgm:prSet presAssocID="{4DD07CFF-694E-4A1B-878C-F9067089FADB}" presName="composite" presStyleCnt="0"/>
      <dgm:spPr/>
    </dgm:pt>
    <dgm:pt modelId="{E1B2D664-F1D5-480E-8317-52322E733285}" type="pres">
      <dgm:prSet presAssocID="{4DD07CFF-694E-4A1B-878C-F9067089FADB}" presName="background" presStyleLbl="node0" presStyleIdx="1" presStyleCnt="3"/>
      <dgm:spPr/>
    </dgm:pt>
    <dgm:pt modelId="{A7C35B22-7F4F-4AB2-A86D-BD877FA2C9E2}" type="pres">
      <dgm:prSet presAssocID="{4DD07CFF-694E-4A1B-878C-F9067089FADB}" presName="text" presStyleLbl="fgAcc0" presStyleIdx="1" presStyleCnt="3">
        <dgm:presLayoutVars>
          <dgm:chPref val="3"/>
        </dgm:presLayoutVars>
      </dgm:prSet>
      <dgm:spPr/>
    </dgm:pt>
    <dgm:pt modelId="{E4215268-E689-4CC5-BB29-8ACF1E28B348}" type="pres">
      <dgm:prSet presAssocID="{4DD07CFF-694E-4A1B-878C-F9067089FADB}" presName="hierChild2" presStyleCnt="0"/>
      <dgm:spPr/>
    </dgm:pt>
    <dgm:pt modelId="{97E8AF4B-7791-4C26-B628-D7EA7E1B198F}" type="pres">
      <dgm:prSet presAssocID="{074BAE74-7833-479F-8D5F-F514134B35D7}" presName="hierRoot1" presStyleCnt="0"/>
      <dgm:spPr/>
    </dgm:pt>
    <dgm:pt modelId="{20C00A9A-010E-43C6-BA66-A9B1CDF1D4E8}" type="pres">
      <dgm:prSet presAssocID="{074BAE74-7833-479F-8D5F-F514134B35D7}" presName="composite" presStyleCnt="0"/>
      <dgm:spPr/>
    </dgm:pt>
    <dgm:pt modelId="{1496D4D6-3433-4873-92EE-7BC3BA90538A}" type="pres">
      <dgm:prSet presAssocID="{074BAE74-7833-479F-8D5F-F514134B35D7}" presName="background" presStyleLbl="node0" presStyleIdx="2" presStyleCnt="3"/>
      <dgm:spPr/>
    </dgm:pt>
    <dgm:pt modelId="{F150BFE0-298B-4562-BF50-00F263868368}" type="pres">
      <dgm:prSet presAssocID="{074BAE74-7833-479F-8D5F-F514134B35D7}" presName="text" presStyleLbl="fgAcc0" presStyleIdx="2" presStyleCnt="3">
        <dgm:presLayoutVars>
          <dgm:chPref val="3"/>
        </dgm:presLayoutVars>
      </dgm:prSet>
      <dgm:spPr/>
    </dgm:pt>
    <dgm:pt modelId="{DD1EE3E3-992C-4323-9DAD-37939FD502F3}" type="pres">
      <dgm:prSet presAssocID="{074BAE74-7833-479F-8D5F-F514134B35D7}" presName="hierChild2" presStyleCnt="0"/>
      <dgm:spPr/>
    </dgm:pt>
  </dgm:ptLst>
  <dgm:cxnLst>
    <dgm:cxn modelId="{3B9B2516-878A-449D-ADE5-E3BC2570798C}" srcId="{B429B617-47E8-4506-90D3-2CE597BF1673}" destId="{7CBEBC13-C66A-4A87-AF70-6E180D0DD00B}" srcOrd="0" destOrd="0" parTransId="{561B566B-5454-4744-BC90-4913AB0BC132}" sibTransId="{208EBEBA-AC2E-433A-B6A4-1986FDF25C0D}"/>
    <dgm:cxn modelId="{EDF6B887-C45F-43BB-AAAD-D854FE88B6F0}" type="presOf" srcId="{074BAE74-7833-479F-8D5F-F514134B35D7}" destId="{F150BFE0-298B-4562-BF50-00F263868368}" srcOrd="0" destOrd="0" presId="urn:microsoft.com/office/officeart/2005/8/layout/hierarchy1#4"/>
    <dgm:cxn modelId="{2DB2D58D-BEB7-4D84-968C-331FB1F98A2B}" type="presOf" srcId="{B429B617-47E8-4506-90D3-2CE597BF1673}" destId="{21947E8C-5350-47F8-91DB-6F52BC11966F}" srcOrd="0" destOrd="0" presId="urn:microsoft.com/office/officeart/2005/8/layout/hierarchy1#4"/>
    <dgm:cxn modelId="{593E37C2-D786-4CAC-A439-76EC9FA2C565}" srcId="{B429B617-47E8-4506-90D3-2CE597BF1673}" destId="{074BAE74-7833-479F-8D5F-F514134B35D7}" srcOrd="2" destOrd="0" parTransId="{72322B54-7D2E-4695-B83E-10D6276877BB}" sibTransId="{1F563C01-544C-4EC8-82DA-CBA986BF4AA2}"/>
    <dgm:cxn modelId="{716E4BD0-746C-4BF8-B94D-E6D6AF6CAF04}" type="presOf" srcId="{7CBEBC13-C66A-4A87-AF70-6E180D0DD00B}" destId="{27D42E31-21A3-4041-9D7F-82404CC08AD2}" srcOrd="0" destOrd="0" presId="urn:microsoft.com/office/officeart/2005/8/layout/hierarchy1#4"/>
    <dgm:cxn modelId="{F67C71ED-1CF2-45D5-AB91-1FBDC223AB3A}" type="presOf" srcId="{4DD07CFF-694E-4A1B-878C-F9067089FADB}" destId="{A7C35B22-7F4F-4AB2-A86D-BD877FA2C9E2}" srcOrd="0" destOrd="0" presId="urn:microsoft.com/office/officeart/2005/8/layout/hierarchy1#4"/>
    <dgm:cxn modelId="{6F8FDFF5-50EA-4672-9EEC-A2DF1DF01FDC}" srcId="{B429B617-47E8-4506-90D3-2CE597BF1673}" destId="{4DD07CFF-694E-4A1B-878C-F9067089FADB}" srcOrd="1" destOrd="0" parTransId="{EFE97A39-EC5B-4EC0-A0C8-35B0B1692AA5}" sibTransId="{C7ED8371-9DFC-4B83-A01A-93B2807DFEB2}"/>
    <dgm:cxn modelId="{F03E55B6-B8A5-4651-B147-144D3F1B0268}" type="presParOf" srcId="{21947E8C-5350-47F8-91DB-6F52BC11966F}" destId="{90C2433B-BC52-4C86-98C8-8766CFFF83D7}" srcOrd="0" destOrd="0" presId="urn:microsoft.com/office/officeart/2005/8/layout/hierarchy1#4"/>
    <dgm:cxn modelId="{F8C5514E-8519-47BA-8F45-E3E115143B46}" type="presParOf" srcId="{90C2433B-BC52-4C86-98C8-8766CFFF83D7}" destId="{E1EE8030-FA6D-4AF8-97BD-4DB407117841}" srcOrd="0" destOrd="0" presId="urn:microsoft.com/office/officeart/2005/8/layout/hierarchy1#4"/>
    <dgm:cxn modelId="{66920B4C-0374-43A0-8AAE-89C1B1A8AB29}" type="presParOf" srcId="{E1EE8030-FA6D-4AF8-97BD-4DB407117841}" destId="{954F21AF-78EE-42F2-96F4-1AAC4AE0EDF1}" srcOrd="0" destOrd="0" presId="urn:microsoft.com/office/officeart/2005/8/layout/hierarchy1#4"/>
    <dgm:cxn modelId="{AF97EDCE-A992-499E-B05C-58BD2B1D0498}" type="presParOf" srcId="{E1EE8030-FA6D-4AF8-97BD-4DB407117841}" destId="{27D42E31-21A3-4041-9D7F-82404CC08AD2}" srcOrd="1" destOrd="0" presId="urn:microsoft.com/office/officeart/2005/8/layout/hierarchy1#4"/>
    <dgm:cxn modelId="{A391B257-190F-4119-80B0-C87D534CA6DF}" type="presParOf" srcId="{90C2433B-BC52-4C86-98C8-8766CFFF83D7}" destId="{CE4DE2BC-BDB6-4DAD-AE97-9E67C6282C34}" srcOrd="1" destOrd="0" presId="urn:microsoft.com/office/officeart/2005/8/layout/hierarchy1#4"/>
    <dgm:cxn modelId="{D7A1E95A-0E45-4981-A8FE-A7296504AEC5}" type="presParOf" srcId="{21947E8C-5350-47F8-91DB-6F52BC11966F}" destId="{DFE4C808-A167-4A55-9DE2-4224D4909AD3}" srcOrd="1" destOrd="0" presId="urn:microsoft.com/office/officeart/2005/8/layout/hierarchy1#4"/>
    <dgm:cxn modelId="{6349E7E5-BF7A-4E41-91F2-C5B1CC879CD5}" type="presParOf" srcId="{DFE4C808-A167-4A55-9DE2-4224D4909AD3}" destId="{8F840AD1-FA4C-477D-B594-E4B07536FAA2}" srcOrd="0" destOrd="0" presId="urn:microsoft.com/office/officeart/2005/8/layout/hierarchy1#4"/>
    <dgm:cxn modelId="{EE4ABE62-B476-4F8B-8141-40121C8B7882}" type="presParOf" srcId="{8F840AD1-FA4C-477D-B594-E4B07536FAA2}" destId="{E1B2D664-F1D5-480E-8317-52322E733285}" srcOrd="0" destOrd="0" presId="urn:microsoft.com/office/officeart/2005/8/layout/hierarchy1#4"/>
    <dgm:cxn modelId="{830B6E29-F88A-4347-B722-F929737FF9C1}" type="presParOf" srcId="{8F840AD1-FA4C-477D-B594-E4B07536FAA2}" destId="{A7C35B22-7F4F-4AB2-A86D-BD877FA2C9E2}" srcOrd="1" destOrd="0" presId="urn:microsoft.com/office/officeart/2005/8/layout/hierarchy1#4"/>
    <dgm:cxn modelId="{3C086920-47AE-44DE-9808-92BAED5ED93C}" type="presParOf" srcId="{DFE4C808-A167-4A55-9DE2-4224D4909AD3}" destId="{E4215268-E689-4CC5-BB29-8ACF1E28B348}" srcOrd="1" destOrd="0" presId="urn:microsoft.com/office/officeart/2005/8/layout/hierarchy1#4"/>
    <dgm:cxn modelId="{F48621E6-E32C-4424-8F63-9C48888133A9}" type="presParOf" srcId="{21947E8C-5350-47F8-91DB-6F52BC11966F}" destId="{97E8AF4B-7791-4C26-B628-D7EA7E1B198F}" srcOrd="2" destOrd="0" presId="urn:microsoft.com/office/officeart/2005/8/layout/hierarchy1#4"/>
    <dgm:cxn modelId="{1A945934-F0E2-4435-BDA4-554C1BE9DC0C}" type="presParOf" srcId="{97E8AF4B-7791-4C26-B628-D7EA7E1B198F}" destId="{20C00A9A-010E-43C6-BA66-A9B1CDF1D4E8}" srcOrd="0" destOrd="0" presId="urn:microsoft.com/office/officeart/2005/8/layout/hierarchy1#4"/>
    <dgm:cxn modelId="{9F30D2B1-8473-4866-B14A-6FC0F34F8094}" type="presParOf" srcId="{20C00A9A-010E-43C6-BA66-A9B1CDF1D4E8}" destId="{1496D4D6-3433-4873-92EE-7BC3BA90538A}" srcOrd="0" destOrd="0" presId="urn:microsoft.com/office/officeart/2005/8/layout/hierarchy1#4"/>
    <dgm:cxn modelId="{EADD8AF7-4DC1-488F-BD2F-02740835AF85}" type="presParOf" srcId="{20C00A9A-010E-43C6-BA66-A9B1CDF1D4E8}" destId="{F150BFE0-298B-4562-BF50-00F263868368}" srcOrd="1" destOrd="0" presId="urn:microsoft.com/office/officeart/2005/8/layout/hierarchy1#4"/>
    <dgm:cxn modelId="{E5EC1E41-AAB0-4145-8B23-FAA7D7899F84}" type="presParOf" srcId="{97E8AF4B-7791-4C26-B628-D7EA7E1B198F}" destId="{DD1EE3E3-992C-4323-9DAD-37939FD502F3}" srcOrd="1" destOrd="0" presId="urn:microsoft.com/office/officeart/2005/8/layout/hierarchy1#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2BD79-67B7-4351-81DE-1A60B682B33E}">
      <dsp:nvSpPr>
        <dsp:cNvPr id="0" name=""/>
        <dsp:cNvSpPr/>
      </dsp:nvSpPr>
      <dsp:spPr>
        <a:xfrm>
          <a:off x="1069" y="209935"/>
          <a:ext cx="3754654" cy="2384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3D18CC-3B24-44E3-B5F1-4CE09036826E}">
      <dsp:nvSpPr>
        <dsp:cNvPr id="0" name=""/>
        <dsp:cNvSpPr/>
      </dsp:nvSpPr>
      <dsp:spPr bwMode="white">
        <a:xfrm>
          <a:off x="418253" y="606260"/>
          <a:ext cx="3754654" cy="23842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Hexokinase have low Km and therefore high affinity for glucose, this permits the efficient phosphorylation and subsequent metabolism of glucose even when tissue concentrations of glucose are low.</a:t>
          </a:r>
          <a:endParaRPr lang="en-US" sz="2000" kern="1200" dirty="0"/>
        </a:p>
      </dsp:txBody>
      <dsp:txXfrm>
        <a:off x="488084" y="676091"/>
        <a:ext cx="3614992" cy="2244543"/>
      </dsp:txXfrm>
    </dsp:sp>
    <dsp:sp modelId="{A8E982A9-A51E-4AA1-A10B-8BF3CE05BF6C}">
      <dsp:nvSpPr>
        <dsp:cNvPr id="0" name=""/>
        <dsp:cNvSpPr/>
      </dsp:nvSpPr>
      <dsp:spPr>
        <a:xfrm>
          <a:off x="4590091" y="209935"/>
          <a:ext cx="3754654" cy="23842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F1BC8E-CD36-4F1B-95C9-CEAB4964A32A}">
      <dsp:nvSpPr>
        <dsp:cNvPr id="0" name=""/>
        <dsp:cNvSpPr/>
      </dsp:nvSpPr>
      <dsp:spPr bwMode="white">
        <a:xfrm>
          <a:off x="5007275" y="606260"/>
          <a:ext cx="3754654" cy="23842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 liver it is saturated under normal conditions and so acts at a constant rate to provide glucose-6-phosphate to meet the liver’s needs.</a:t>
          </a:r>
          <a:endParaRPr lang="en-US" sz="2000" kern="1200" dirty="0"/>
        </a:p>
      </dsp:txBody>
      <dsp:txXfrm>
        <a:off x="5077106" y="676091"/>
        <a:ext cx="3614992" cy="22445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F21AF-78EE-42F2-96F4-1AAC4AE0EDF1}">
      <dsp:nvSpPr>
        <dsp:cNvPr id="0" name=""/>
        <dsp:cNvSpPr/>
      </dsp:nvSpPr>
      <dsp:spPr>
        <a:xfrm>
          <a:off x="0" y="868177"/>
          <a:ext cx="2464593" cy="15650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D42E31-21A3-4041-9D7F-82404CC08AD2}">
      <dsp:nvSpPr>
        <dsp:cNvPr id="0" name=""/>
        <dsp:cNvSpPr/>
      </dsp:nvSpPr>
      <dsp:spPr bwMode="white">
        <a:xfrm>
          <a:off x="273843" y="1128328"/>
          <a:ext cx="2464593" cy="156501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It is present in liver parenchymal cell and beta cells of the pancreas.</a:t>
          </a:r>
          <a:endParaRPr lang="en-US" sz="1800" kern="1200" dirty="0"/>
        </a:p>
      </dsp:txBody>
      <dsp:txXfrm>
        <a:off x="319681" y="1174166"/>
        <a:ext cx="2372917" cy="1473341"/>
      </dsp:txXfrm>
    </dsp:sp>
    <dsp:sp modelId="{E1B2D664-F1D5-480E-8317-52322E733285}">
      <dsp:nvSpPr>
        <dsp:cNvPr id="0" name=""/>
        <dsp:cNvSpPr/>
      </dsp:nvSpPr>
      <dsp:spPr>
        <a:xfrm>
          <a:off x="3012281" y="868177"/>
          <a:ext cx="2464593" cy="15650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C35B22-7F4F-4AB2-A86D-BD877FA2C9E2}">
      <dsp:nvSpPr>
        <dsp:cNvPr id="0" name=""/>
        <dsp:cNvSpPr/>
      </dsp:nvSpPr>
      <dsp:spPr bwMode="white">
        <a:xfrm>
          <a:off x="3286125" y="1128328"/>
          <a:ext cx="2464593" cy="156501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Glucokinase functions as the glucose sensor, determining the threshold for insulin secretion.</a:t>
          </a:r>
          <a:endParaRPr lang="en-US" sz="1800" kern="1200"/>
        </a:p>
      </dsp:txBody>
      <dsp:txXfrm>
        <a:off x="3331963" y="1174166"/>
        <a:ext cx="2372917" cy="1473341"/>
      </dsp:txXfrm>
    </dsp:sp>
    <dsp:sp modelId="{1496D4D6-3433-4873-92EE-7BC3BA90538A}">
      <dsp:nvSpPr>
        <dsp:cNvPr id="0" name=""/>
        <dsp:cNvSpPr/>
      </dsp:nvSpPr>
      <dsp:spPr>
        <a:xfrm>
          <a:off x="6024562" y="868177"/>
          <a:ext cx="2464593" cy="15650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0BFE0-298B-4562-BF50-00F263868368}">
      <dsp:nvSpPr>
        <dsp:cNvPr id="0" name=""/>
        <dsp:cNvSpPr/>
      </dsp:nvSpPr>
      <dsp:spPr bwMode="white">
        <a:xfrm>
          <a:off x="6298406" y="1128328"/>
          <a:ext cx="2464593" cy="156501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 the liver ,the enzyme facilitates glucose phosphorylation durning hyperglycemia.</a:t>
          </a:r>
          <a:endParaRPr lang="en-US" sz="1800" kern="1200"/>
        </a:p>
      </dsp:txBody>
      <dsp:txXfrm>
        <a:off x="6344244" y="1174166"/>
        <a:ext cx="2372917" cy="1473341"/>
      </dsp:txXfrm>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4">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3/20/2025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ubmed.ncbi.nlm.nih.gov/?term=Fattizzo%20B%5BAuthor%5D"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Glucose Transport into Cells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10</a:t>
            </a:fld>
            <a:endParaRPr lang="en-US" dirty="0"/>
          </a:p>
        </p:txBody>
      </p:sp>
      <p:sp>
        <p:nvSpPr>
          <p:cNvPr id="6" name="Content Placeholder 5"/>
          <p:cNvSpPr>
            <a:spLocks noGrp="1"/>
          </p:cNvSpPr>
          <p:nvPr>
            <p:ph idx="1"/>
          </p:nvPr>
        </p:nvSpPr>
        <p:spPr>
          <a:xfrm>
            <a:off x="381000" y="1371600"/>
            <a:ext cx="8229600" cy="4525963"/>
          </a:xfrm>
        </p:spPr>
        <p:txBody>
          <a:bodyPr>
            <a:normAutofit/>
          </a:bodyPr>
          <a:lstStyle/>
          <a:p>
            <a:r>
              <a:rPr lang="en-US" sz="2400" dirty="0"/>
              <a:t>Glucose cannot diffuse directly into cells but enters by one of two transport systems:</a:t>
            </a:r>
          </a:p>
          <a:p>
            <a:pPr marL="0" indent="0">
              <a:buNone/>
            </a:pPr>
            <a:endParaRPr lang="en-US" sz="2400" dirty="0"/>
          </a:p>
          <a:p>
            <a:r>
              <a:rPr lang="en-US" sz="2400" dirty="0"/>
              <a:t>A sodium (Na+ )- and ATP-independent transport system or</a:t>
            </a:r>
          </a:p>
          <a:p>
            <a:pPr marL="0" indent="0">
              <a:buNone/>
            </a:pPr>
            <a:endParaRPr lang="en-US" sz="2400" dirty="0"/>
          </a:p>
          <a:p>
            <a:r>
              <a:rPr lang="en-US" sz="2400" dirty="0"/>
              <a:t>A sodium (Na+ )- and ATP-dependent cotransport system.</a:t>
            </a:r>
          </a:p>
        </p:txBody>
      </p:sp>
      <p:sp>
        <p:nvSpPr>
          <p:cNvPr id="7" name="Round Same Side Corner Rectangle 4">
            <a:extLst>
              <a:ext uri="{FF2B5EF4-FFF2-40B4-BE49-F238E27FC236}">
                <a16:creationId xmlns:a16="http://schemas.microsoft.com/office/drawing/2014/main" id="{23B56954-F093-4EA7-8F02-B36706CB761D}"/>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Glucose Transport into Cells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11</a:t>
            </a:fld>
            <a:endParaRPr lang="en-US" dirty="0"/>
          </a:p>
        </p:txBody>
      </p:sp>
      <p:sp>
        <p:nvSpPr>
          <p:cNvPr id="6" name="Content Placeholder 5"/>
          <p:cNvSpPr>
            <a:spLocks noGrp="1"/>
          </p:cNvSpPr>
          <p:nvPr>
            <p:ph idx="1"/>
          </p:nvPr>
        </p:nvSpPr>
        <p:spPr>
          <a:xfrm>
            <a:off x="381000" y="1371600"/>
            <a:ext cx="8229600" cy="4525963"/>
          </a:xfrm>
        </p:spPr>
        <p:txBody>
          <a:bodyPr>
            <a:normAutofit/>
          </a:bodyPr>
          <a:lstStyle/>
          <a:p>
            <a:pPr marL="0" indent="0">
              <a:buNone/>
            </a:pPr>
            <a:r>
              <a:rPr lang="en-US" sz="2400" b="1" dirty="0"/>
              <a:t>A. Sodium- and ATP-independent transport system:</a:t>
            </a:r>
          </a:p>
          <a:p>
            <a:r>
              <a:rPr lang="en-US" sz="2400" dirty="0"/>
              <a:t>This passive system is mediated by a family of 14 glucose transporter (GLUT) isoforms found in cell membranes.</a:t>
            </a:r>
          </a:p>
          <a:p>
            <a:r>
              <a:rPr lang="en-US" sz="2400" dirty="0"/>
              <a:t>They are designated GLUT-1 to GLUT-14. </a:t>
            </a:r>
          </a:p>
          <a:p>
            <a:pPr marL="0" indent="0">
              <a:buNone/>
            </a:pPr>
            <a:endParaRPr lang="en-US" sz="2400" b="1" dirty="0"/>
          </a:p>
          <a:p>
            <a:pPr marL="0" indent="0">
              <a:buNone/>
            </a:pPr>
            <a:r>
              <a:rPr lang="en-US" sz="2400" b="1" dirty="0"/>
              <a:t>B. Sodium- and ATP-dependent cotransport of glucose:</a:t>
            </a:r>
          </a:p>
          <a:p>
            <a:r>
              <a:rPr lang="en-US" sz="2400" dirty="0"/>
              <a:t>This type of glucose cotransport with sodium occurs in the    epithelial cells of the intestine, the renal tubules, and the choroid plexus that transports glucose against (up) its concentration gradient, from low extracellular concentrations to higher intracellular concentrations.</a:t>
            </a:r>
          </a:p>
          <a:p>
            <a:pPr marL="0" indent="0">
              <a:buNone/>
            </a:pPr>
            <a:endParaRPr lang="en-US" sz="2400" dirty="0"/>
          </a:p>
        </p:txBody>
      </p:sp>
      <p:sp>
        <p:nvSpPr>
          <p:cNvPr id="7" name="Round Same Side Corner Rectangle 4">
            <a:extLst>
              <a:ext uri="{FF2B5EF4-FFF2-40B4-BE49-F238E27FC236}">
                <a16:creationId xmlns:a16="http://schemas.microsoft.com/office/drawing/2014/main" id="{C4230FCB-742E-4C9C-AEDD-B2DB362386A2}"/>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Glucose Transport into Cells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12</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371600"/>
            <a:ext cx="4490950" cy="5349875"/>
          </a:xfrm>
        </p:spPr>
      </p:pic>
      <p:sp>
        <p:nvSpPr>
          <p:cNvPr id="8" name="TextBox 7"/>
          <p:cNvSpPr txBox="1"/>
          <p:nvPr/>
        </p:nvSpPr>
        <p:spPr>
          <a:xfrm>
            <a:off x="4838700" y="2971800"/>
            <a:ext cx="4191000" cy="1200329"/>
          </a:xfrm>
          <a:prstGeom prst="rect">
            <a:avLst/>
          </a:prstGeom>
          <a:noFill/>
        </p:spPr>
        <p:txBody>
          <a:bodyPr wrap="square" rtlCol="0">
            <a:spAutoFit/>
          </a:bodyPr>
          <a:lstStyle/>
          <a:p>
            <a:r>
              <a:rPr lang="en-US" sz="2400" dirty="0"/>
              <a:t>Schematic representation of the facilitated transport of glucose through a cell membrane. </a:t>
            </a:r>
          </a:p>
        </p:txBody>
      </p:sp>
      <p:sp>
        <p:nvSpPr>
          <p:cNvPr id="9" name="Round Same Side Corner Rectangle 4">
            <a:extLst>
              <a:ext uri="{FF2B5EF4-FFF2-40B4-BE49-F238E27FC236}">
                <a16:creationId xmlns:a16="http://schemas.microsoft.com/office/drawing/2014/main" id="{A513C52D-5CFC-4FE4-A455-4CFF031747A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Glycolysis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13</a:t>
            </a:fld>
            <a:endParaRPr lang="en-US" dirty="0"/>
          </a:p>
        </p:txBody>
      </p:sp>
      <p:sp>
        <p:nvSpPr>
          <p:cNvPr id="6" name="Content Placeholder 5"/>
          <p:cNvSpPr>
            <a:spLocks noGrp="1"/>
          </p:cNvSpPr>
          <p:nvPr>
            <p:ph idx="1"/>
          </p:nvPr>
        </p:nvSpPr>
        <p:spPr>
          <a:xfrm>
            <a:off x="381000" y="1371600"/>
            <a:ext cx="8229600" cy="4525963"/>
          </a:xfrm>
        </p:spPr>
        <p:txBody>
          <a:bodyPr>
            <a:noAutofit/>
          </a:bodyPr>
          <a:lstStyle/>
          <a:p>
            <a:r>
              <a:rPr lang="en-US" sz="2400" dirty="0">
                <a:solidFill>
                  <a:srgbClr val="000000"/>
                </a:solidFill>
              </a:rPr>
              <a:t>Glycolysis is at the hub of carbohydrate metabolism because virtually all sugars, whether from the diet or from catabolic reactions in the body, can be converted to glucose.</a:t>
            </a:r>
          </a:p>
          <a:p>
            <a:pPr marL="0" indent="0">
              <a:buNone/>
            </a:pPr>
            <a:endParaRPr lang="en-US" sz="2400" dirty="0">
              <a:solidFill>
                <a:srgbClr val="000000"/>
              </a:solidFill>
            </a:endParaRPr>
          </a:p>
          <a:p>
            <a:r>
              <a:rPr lang="en-US" sz="2400" dirty="0"/>
              <a:t>Pyruvate is the end product of glycolysis in cells with mitochondria and an adequate supply of O2.</a:t>
            </a:r>
          </a:p>
        </p:txBody>
      </p:sp>
      <p:sp>
        <p:nvSpPr>
          <p:cNvPr id="7" name="Round Same Side Corner Rectangle 4">
            <a:extLst>
              <a:ext uri="{FF2B5EF4-FFF2-40B4-BE49-F238E27FC236}">
                <a16:creationId xmlns:a16="http://schemas.microsoft.com/office/drawing/2014/main" id="{D90C1E38-CDC0-4AE5-BEA3-B429968E722F}"/>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Types of Glycolysis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14</a:t>
            </a:fld>
            <a:endParaRPr lang="en-US" dirty="0"/>
          </a:p>
        </p:txBody>
      </p:sp>
      <p:sp>
        <p:nvSpPr>
          <p:cNvPr id="6" name="Content Placeholder 5"/>
          <p:cNvSpPr>
            <a:spLocks noGrp="1"/>
          </p:cNvSpPr>
          <p:nvPr>
            <p:ph idx="1"/>
          </p:nvPr>
        </p:nvSpPr>
        <p:spPr>
          <a:xfrm>
            <a:off x="381000" y="1371600"/>
            <a:ext cx="8229600" cy="4525963"/>
          </a:xfrm>
        </p:spPr>
        <p:txBody>
          <a:bodyPr>
            <a:noAutofit/>
          </a:bodyPr>
          <a:lstStyle/>
          <a:p>
            <a:r>
              <a:rPr lang="en-US" sz="2400" dirty="0"/>
              <a:t>This series of 10 reactions is called </a:t>
            </a:r>
            <a:r>
              <a:rPr lang="en-US" sz="2400" b="1" dirty="0"/>
              <a:t>aerobic glycolysis </a:t>
            </a:r>
            <a:r>
              <a:rPr lang="en-US" sz="2400" dirty="0"/>
              <a:t>because O2 is required to reoxidize the NADH formed during the oxidation of glyceraldehyde 3-phosphate.</a:t>
            </a:r>
          </a:p>
          <a:p>
            <a:pPr marL="0" indent="0">
              <a:buNone/>
            </a:pPr>
            <a:endParaRPr lang="en-US" sz="2400" dirty="0"/>
          </a:p>
          <a:p>
            <a:r>
              <a:rPr lang="en-US" sz="2400" dirty="0"/>
              <a:t>Alternatively, pyruvate is reduced to lactate as NADH is oxidized to NAD+.</a:t>
            </a:r>
          </a:p>
          <a:p>
            <a:pPr marL="0" indent="0">
              <a:buNone/>
            </a:pPr>
            <a:endParaRPr lang="en-US" sz="2400" dirty="0"/>
          </a:p>
          <a:p>
            <a:r>
              <a:rPr lang="en-US" sz="2400" dirty="0"/>
              <a:t>This conversion of glucose to lactate is called </a:t>
            </a:r>
            <a:r>
              <a:rPr lang="en-US" sz="2400" b="1" dirty="0"/>
              <a:t>anaerobic glycolysis</a:t>
            </a:r>
            <a:r>
              <a:rPr lang="en-US" sz="2400" dirty="0"/>
              <a:t> because it can occur without the participation of O2.</a:t>
            </a:r>
          </a:p>
          <a:p>
            <a:endParaRPr lang="en-US" sz="2400" dirty="0"/>
          </a:p>
        </p:txBody>
      </p:sp>
      <p:sp>
        <p:nvSpPr>
          <p:cNvPr id="7" name="Round Same Side Corner Rectangle 4">
            <a:extLst>
              <a:ext uri="{FF2B5EF4-FFF2-40B4-BE49-F238E27FC236}">
                <a16:creationId xmlns:a16="http://schemas.microsoft.com/office/drawing/2014/main" id="{E7CA36E1-FF1A-4974-9048-CF452F5EA0A7}"/>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79449"/>
            <a:ext cx="7543800" cy="1143000"/>
          </a:xfrm>
        </p:spPr>
        <p:txBody>
          <a:bodyPr>
            <a:normAutofit/>
          </a:bodyPr>
          <a:lstStyle/>
          <a:p>
            <a:pPr algn="ctr"/>
            <a:r>
              <a:rPr lang="en-GB" sz="4000" b="1" u="sng" dirty="0"/>
              <a:t>Hexokinas</a:t>
            </a:r>
            <a:r>
              <a:rPr lang="en-GB" sz="4000" u="sng" dirty="0"/>
              <a:t>e</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15</a:t>
            </a:fld>
            <a:endParaRPr lang="en-US" dirty="0"/>
          </a:p>
        </p:txBody>
      </p:sp>
      <p:graphicFrame>
        <p:nvGraphicFramePr>
          <p:cNvPr id="8" name="Content Placeholder 2"/>
          <p:cNvGraphicFramePr>
            <a:graphicFrameLocks noGrp="1"/>
          </p:cNvGraphicFramePr>
          <p:nvPr>
            <p:ph idx="1"/>
          </p:nvPr>
        </p:nvGraphicFramePr>
        <p:xfrm>
          <a:off x="152400" y="1904999"/>
          <a:ext cx="8763000" cy="32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Same Side Corner Rectangle 4">
            <a:extLst>
              <a:ext uri="{FF2B5EF4-FFF2-40B4-BE49-F238E27FC236}">
                <a16:creationId xmlns:a16="http://schemas.microsoft.com/office/drawing/2014/main" id="{3445FB5F-17E2-4FFC-AEC0-A3BB6CFAAA8C}"/>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33400"/>
            <a:ext cx="8229600" cy="1143000"/>
          </a:xfrm>
        </p:spPr>
        <p:txBody>
          <a:bodyPr>
            <a:normAutofit/>
          </a:bodyPr>
          <a:lstStyle/>
          <a:p>
            <a:pPr algn="ctr"/>
            <a:r>
              <a:rPr lang="en-GB" sz="4000" b="1" u="sng" dirty="0"/>
              <a:t>Glucokinase</a:t>
            </a:r>
          </a:p>
        </p:txBody>
      </p:sp>
      <p:graphicFrame>
        <p:nvGraphicFramePr>
          <p:cNvPr id="12" name="Content Placeholder 2"/>
          <p:cNvGraphicFramePr/>
          <p:nvPr/>
        </p:nvGraphicFramePr>
        <p:xfrm>
          <a:off x="152400" y="1513682"/>
          <a:ext cx="8763000" cy="3561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 Same Side Corner Rectangle 4">
            <a:extLst>
              <a:ext uri="{FF2B5EF4-FFF2-40B4-BE49-F238E27FC236}">
                <a16:creationId xmlns:a16="http://schemas.microsoft.com/office/drawing/2014/main" id="{6B1C9E3B-CE81-473D-B447-E6E8CC3B6FE3}"/>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GB" sz="4000" b="1" u="sng" dirty="0"/>
              <a:t>Kinetics of Glucokinase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343025"/>
            <a:ext cx="4894566" cy="5349875"/>
          </a:xfrm>
        </p:spPr>
      </p:pic>
      <p:sp>
        <p:nvSpPr>
          <p:cNvPr id="9" name="TextBox 8"/>
          <p:cNvSpPr txBox="1"/>
          <p:nvPr/>
        </p:nvSpPr>
        <p:spPr>
          <a:xfrm>
            <a:off x="5105400" y="2590800"/>
            <a:ext cx="3962400" cy="1569660"/>
          </a:xfrm>
          <a:prstGeom prst="rect">
            <a:avLst/>
          </a:prstGeom>
          <a:noFill/>
        </p:spPr>
        <p:txBody>
          <a:bodyPr wrap="square" rtlCol="0">
            <a:spAutoFit/>
          </a:bodyPr>
          <a:lstStyle/>
          <a:p>
            <a:r>
              <a:rPr lang="en-US" sz="2400" dirty="0"/>
              <a:t>Regulation of glucokinase activity by glucokinase regulatory protein. GLUT = glucose transporter.</a:t>
            </a:r>
          </a:p>
        </p:txBody>
      </p:sp>
      <p:sp>
        <p:nvSpPr>
          <p:cNvPr id="8" name="Round Same Side Corner Rectangle 4">
            <a:extLst>
              <a:ext uri="{FF2B5EF4-FFF2-40B4-BE49-F238E27FC236}">
                <a16:creationId xmlns:a16="http://schemas.microsoft.com/office/drawing/2014/main" id="{BEB86C33-C866-4706-86BD-C36ADE383CE3}"/>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Reactions of Glycolysis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18</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1325845"/>
            <a:ext cx="3781425" cy="5494055"/>
          </a:xfrm>
          <a:prstGeom prst="rect">
            <a:avLst/>
          </a:prstGeom>
        </p:spPr>
      </p:pic>
      <p:sp>
        <p:nvSpPr>
          <p:cNvPr id="12" name="TextBox 11"/>
          <p:cNvSpPr txBox="1"/>
          <p:nvPr/>
        </p:nvSpPr>
        <p:spPr>
          <a:xfrm>
            <a:off x="4114800" y="2952174"/>
            <a:ext cx="4648200" cy="1200329"/>
          </a:xfrm>
          <a:prstGeom prst="rect">
            <a:avLst/>
          </a:prstGeom>
          <a:noFill/>
        </p:spPr>
        <p:txBody>
          <a:bodyPr wrap="square" rtlCol="0">
            <a:spAutoFit/>
          </a:bodyPr>
          <a:lstStyle/>
          <a:p>
            <a:r>
              <a:rPr lang="en-US" sz="2400" dirty="0"/>
              <a:t>Aldose-ketose isomerization of glucose 6-phosphate to fructose 6- phosphate. </a:t>
            </a:r>
          </a:p>
        </p:txBody>
      </p:sp>
      <p:sp>
        <p:nvSpPr>
          <p:cNvPr id="7" name="Round Same Side Corner Rectangle 4">
            <a:extLst>
              <a:ext uri="{FF2B5EF4-FFF2-40B4-BE49-F238E27FC236}">
                <a16:creationId xmlns:a16="http://schemas.microsoft.com/office/drawing/2014/main" id="{3CE621AB-1E7B-4A4A-BFDA-CDBD5A90281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107"/>
            <a:ext cx="8001000" cy="1143000"/>
          </a:xfrm>
        </p:spPr>
        <p:txBody>
          <a:bodyPr>
            <a:normAutofit/>
          </a:bodyPr>
          <a:lstStyle/>
          <a:p>
            <a:r>
              <a:rPr lang="en-US" sz="4000" b="1" u="sng" dirty="0"/>
              <a:t>Reactions of Glycolysis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19</a:t>
            </a:fld>
            <a:endParaRPr lang="en-US" dirty="0"/>
          </a:p>
        </p:txBody>
      </p:sp>
      <p:sp>
        <p:nvSpPr>
          <p:cNvPr id="12" name="TextBox 11"/>
          <p:cNvSpPr txBox="1"/>
          <p:nvPr/>
        </p:nvSpPr>
        <p:spPr>
          <a:xfrm>
            <a:off x="4114800" y="2819400"/>
            <a:ext cx="4648200" cy="1200329"/>
          </a:xfrm>
          <a:prstGeom prst="rect">
            <a:avLst/>
          </a:prstGeom>
          <a:noFill/>
        </p:spPr>
        <p:txBody>
          <a:bodyPr wrap="square" rtlCol="0">
            <a:spAutoFit/>
          </a:bodyPr>
          <a:lstStyle/>
          <a:p>
            <a:r>
              <a:rPr lang="en-US" sz="2400" dirty="0"/>
              <a:t>Energy-investment phase (continued): conversion of fructose 6-phosphate to triose phosphates.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5" y="1240821"/>
            <a:ext cx="3718075" cy="5617179"/>
          </a:xfrm>
          <a:prstGeom prst="rect">
            <a:avLst/>
          </a:prstGeom>
        </p:spPr>
      </p:pic>
      <p:sp>
        <p:nvSpPr>
          <p:cNvPr id="7" name="Round Same Side Corner Rectangle 4">
            <a:extLst>
              <a:ext uri="{FF2B5EF4-FFF2-40B4-BE49-F238E27FC236}">
                <a16:creationId xmlns:a16="http://schemas.microsoft.com/office/drawing/2014/main" id="{06AF4413-4C7B-402C-A6BD-9FBBC57393F2}"/>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dirty="0"/>
              <a:t>2</a:t>
            </a:r>
            <a:r>
              <a:rPr lang="en-US" baseline="30000" dirty="0"/>
              <a:t>nd</a:t>
            </a:r>
            <a:r>
              <a:rPr lang="en-US" dirty="0"/>
              <a:t> Year MBBS </a:t>
            </a:r>
            <a:br>
              <a:rPr lang="en-US" sz="5400" dirty="0"/>
            </a:br>
            <a:r>
              <a:rPr lang="en-US" sz="5400" dirty="0"/>
              <a:t>     </a:t>
            </a:r>
            <a:r>
              <a:rPr lang="en-US" dirty="0"/>
              <a:t>Introduction to Carbohydrate Metabolism and Glycolysis</a:t>
            </a:r>
            <a:br>
              <a:rPr lang="en-GB" dirty="0"/>
            </a:br>
            <a:r>
              <a:rPr lang="en-GB" dirty="0"/>
              <a:t>Large Group Interactive Session</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Uzma Zafar			Date: 01-02-25</a:t>
            </a:r>
          </a:p>
          <a:p>
            <a:pPr algn="l"/>
            <a:r>
              <a:rPr lang="en-US" sz="7200" b="1" dirty="0">
                <a:cs typeface="Times New Roman" pitchFamily="18" charset="0"/>
              </a:rPr>
              <a:t>    </a:t>
            </a:r>
            <a:r>
              <a:rPr lang="en-US" sz="7200" b="1" dirty="0" err="1">
                <a:cs typeface="Times New Roman" pitchFamily="18" charset="0"/>
              </a:rPr>
              <a:t>Deptt</a:t>
            </a:r>
            <a:r>
              <a:rPr lang="en-US" sz="7200" b="1" dirty="0">
                <a:cs typeface="Times New Roman" pitchFamily="18" charset="0"/>
              </a:rPr>
              <a:t> of Biochemistry</a:t>
            </a:r>
          </a:p>
          <a:p>
            <a:pPr algn="l"/>
            <a:r>
              <a:rPr lang="en-US" sz="7200" b="1" dirty="0">
                <a:cs typeface="Times New Roman" pitchFamily="18" charset="0"/>
              </a:rPr>
              <a:t>               RMU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6" name="Picture 5">
            <a:extLst>
              <a:ext uri="{FF2B5EF4-FFF2-40B4-BE49-F238E27FC236}">
                <a16:creationId xmlns:a16="http://schemas.microsoft.com/office/drawing/2014/main" id="{C5BFC9D4-81D4-41DC-80B1-2467D8BC84AC}"/>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2362199"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3600" b="1" u="sng" dirty="0"/>
              <a:t>Insulin Effect on fructose 2,6-bisphosphate</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20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245477"/>
            <a:ext cx="8610600" cy="4367046"/>
          </a:xfrm>
          <a:prstGeom prst="rect">
            <a:avLst/>
          </a:prstGeom>
        </p:spPr>
      </p:pic>
      <p:sp>
        <p:nvSpPr>
          <p:cNvPr id="8" name="TextBox 7"/>
          <p:cNvSpPr txBox="1"/>
          <p:nvPr/>
        </p:nvSpPr>
        <p:spPr>
          <a:xfrm>
            <a:off x="276225" y="5684896"/>
            <a:ext cx="8610599" cy="830997"/>
          </a:xfrm>
          <a:prstGeom prst="rect">
            <a:avLst/>
          </a:prstGeom>
          <a:noFill/>
        </p:spPr>
        <p:txBody>
          <a:bodyPr wrap="square" rtlCol="0">
            <a:spAutoFit/>
          </a:bodyPr>
          <a:lstStyle/>
          <a:p>
            <a:r>
              <a:rPr lang="en-US" sz="2400" b="1" dirty="0"/>
              <a:t>Effect of elevated insulin concentration on the intracellular concentration of fructose 2,6-bisphosphate in the liver.</a:t>
            </a:r>
          </a:p>
        </p:txBody>
      </p:sp>
      <p:sp>
        <p:nvSpPr>
          <p:cNvPr id="9" name="Round Same Side Corner Rectangle 4">
            <a:extLst>
              <a:ext uri="{FF2B5EF4-FFF2-40B4-BE49-F238E27FC236}">
                <a16:creationId xmlns:a16="http://schemas.microsoft.com/office/drawing/2014/main" id="{0B0A36E8-436F-42D2-979E-2F01260320DA}"/>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DA394D7-9785-4BE5-AFD5-4F918A689025}" type="slidenum">
              <a:rPr lang="en-US" smtClean="0"/>
              <a:t>21</a:t>
            </a:fld>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4262"/>
            <a:ext cx="3486150" cy="6427863"/>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14261"/>
            <a:ext cx="3733800" cy="399386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408126"/>
            <a:ext cx="3733800" cy="38658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4794706"/>
            <a:ext cx="3733800" cy="1617492"/>
          </a:xfrm>
          <a:prstGeom prst="rect">
            <a:avLst/>
          </a:prstGeom>
        </p:spPr>
      </p:pic>
      <p:sp>
        <p:nvSpPr>
          <p:cNvPr id="22" name="TextBox 21"/>
          <p:cNvSpPr txBox="1"/>
          <p:nvPr/>
        </p:nvSpPr>
        <p:spPr>
          <a:xfrm>
            <a:off x="3429000" y="838200"/>
            <a:ext cx="2038350" cy="2800767"/>
          </a:xfrm>
          <a:prstGeom prst="rect">
            <a:avLst/>
          </a:prstGeom>
          <a:noFill/>
        </p:spPr>
        <p:txBody>
          <a:bodyPr wrap="square" rtlCol="0">
            <a:spAutoFit/>
          </a:bodyPr>
          <a:lstStyle/>
          <a:p>
            <a:pPr algn="ctr"/>
            <a:r>
              <a:rPr lang="en-US" sz="2400" b="1" dirty="0"/>
              <a:t>Energy-Generating Phase</a:t>
            </a:r>
          </a:p>
          <a:p>
            <a:pPr algn="ctr"/>
            <a:endParaRPr lang="en-US" sz="2400" b="1" dirty="0"/>
          </a:p>
          <a:p>
            <a:pPr algn="ctr"/>
            <a:r>
              <a:rPr lang="en-US" sz="2000" dirty="0"/>
              <a:t>conversion of glyceraldehyde 3- phosphate to pyruvate</a:t>
            </a:r>
          </a:p>
        </p:txBody>
      </p:sp>
      <p:sp>
        <p:nvSpPr>
          <p:cNvPr id="9" name="Round Same Side Corner Rectangle 4">
            <a:extLst>
              <a:ext uri="{FF2B5EF4-FFF2-40B4-BE49-F238E27FC236}">
                <a16:creationId xmlns:a16="http://schemas.microsoft.com/office/drawing/2014/main" id="{AAEBEC49-234A-4DD5-974E-81F8990505B3}"/>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u="sng" dirty="0"/>
              <a:t>Pyruvate Reduction to Lactate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5791200" cy="5287055"/>
          </a:xfrm>
        </p:spPr>
      </p:pic>
      <p:sp>
        <p:nvSpPr>
          <p:cNvPr id="8" name="TextBox 7"/>
          <p:cNvSpPr txBox="1"/>
          <p:nvPr/>
        </p:nvSpPr>
        <p:spPr>
          <a:xfrm>
            <a:off x="6096000" y="2362200"/>
            <a:ext cx="2667000" cy="3046988"/>
          </a:xfrm>
          <a:prstGeom prst="rect">
            <a:avLst/>
          </a:prstGeom>
          <a:noFill/>
        </p:spPr>
        <p:txBody>
          <a:bodyPr wrap="square" rtlCol="0">
            <a:spAutoFit/>
          </a:bodyPr>
          <a:lstStyle/>
          <a:p>
            <a:r>
              <a:rPr lang="en-US" sz="2400" b="1" dirty="0"/>
              <a:t>Interconversion of pyruvate and lactate by lactate dehydrogenase (LDH). NAD(H) = nicotinamide adenine dinucleotide.</a:t>
            </a:r>
          </a:p>
        </p:txBody>
      </p:sp>
      <p:sp>
        <p:nvSpPr>
          <p:cNvPr id="9" name="Round Same Side Corner Rectangle 4">
            <a:extLst>
              <a:ext uri="{FF2B5EF4-FFF2-40B4-BE49-F238E27FC236}">
                <a16:creationId xmlns:a16="http://schemas.microsoft.com/office/drawing/2014/main" id="{E79EAE2A-11B3-4D78-BFCD-BEC64176783A}"/>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68"/>
            <a:ext cx="8229600" cy="1143000"/>
          </a:xfrm>
        </p:spPr>
        <p:txBody>
          <a:bodyPr>
            <a:normAutofit/>
          </a:bodyPr>
          <a:lstStyle/>
          <a:p>
            <a:pPr algn="ctr"/>
            <a:r>
              <a:rPr lang="en-US" sz="4000" b="1" u="sng" dirty="0"/>
              <a:t>Summary of Glycolysis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43000"/>
            <a:ext cx="4419601" cy="5612432"/>
          </a:xfr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t>23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143000"/>
            <a:ext cx="4343400" cy="389666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5204790"/>
            <a:ext cx="4343400" cy="1280467"/>
          </a:xfrm>
          <a:prstGeom prst="rect">
            <a:avLst/>
          </a:prstGeom>
        </p:spPr>
      </p:pic>
      <p:sp>
        <p:nvSpPr>
          <p:cNvPr id="8" name="Round Same Side Corner Rectangle 4">
            <a:extLst>
              <a:ext uri="{FF2B5EF4-FFF2-40B4-BE49-F238E27FC236}">
                <a16:creationId xmlns:a16="http://schemas.microsoft.com/office/drawing/2014/main" id="{3C2E2677-6153-4120-ADFD-60FDDB6172F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8229600" cy="1143000"/>
          </a:xfrm>
        </p:spPr>
        <p:txBody>
          <a:bodyPr>
            <a:normAutofit/>
          </a:bodyPr>
          <a:lstStyle/>
          <a:p>
            <a:pPr algn="ctr"/>
            <a:r>
              <a:rPr lang="en-US" b="1" dirty="0"/>
              <a:t>Energy Yield from Anaerobic  Glycolysis</a:t>
            </a:r>
          </a:p>
        </p:txBody>
      </p:sp>
      <p:sp>
        <p:nvSpPr>
          <p:cNvPr id="3" name="Content Placeholder 2"/>
          <p:cNvSpPr>
            <a:spLocks noGrp="1"/>
          </p:cNvSpPr>
          <p:nvPr>
            <p:ph idx="1"/>
          </p:nvPr>
        </p:nvSpPr>
        <p:spPr/>
        <p:txBody>
          <a:bodyPr>
            <a:normAutofit/>
          </a:bodyPr>
          <a:lstStyle/>
          <a:p>
            <a:r>
              <a:rPr lang="en-US" sz="2400" dirty="0"/>
              <a:t>A net of 2 molecules of ATP are generated for each molecule of glucose converted to 2 molecules of lactate</a:t>
            </a:r>
          </a:p>
          <a:p>
            <a:r>
              <a:rPr lang="en-US" sz="2400" dirty="0"/>
              <a:t>There is no net production or consumption of NADH </a:t>
            </a:r>
          </a:p>
        </p:txBody>
      </p:sp>
      <p:sp>
        <p:nvSpPr>
          <p:cNvPr id="4" name="Footer Placeholder 3"/>
          <p:cNvSpPr>
            <a:spLocks noGrp="1"/>
          </p:cNvSpPr>
          <p:nvPr>
            <p:ph type="ftr" sz="quarter" idx="11"/>
          </p:nvPr>
        </p:nvSpPr>
        <p:spPr/>
        <p:txBody>
          <a:bodyPr/>
          <a:lstStyle/>
          <a:p>
            <a:pPr>
              <a:defRPr/>
            </a:pPr>
            <a:endParaRPr lang="en-US" dirty="0"/>
          </a:p>
        </p:txBody>
      </p:sp>
      <p:sp>
        <p:nvSpPr>
          <p:cNvPr id="6" name="Round Same Side Corner Rectangle 4">
            <a:extLst>
              <a:ext uri="{FF2B5EF4-FFF2-40B4-BE49-F238E27FC236}">
                <a16:creationId xmlns:a16="http://schemas.microsoft.com/office/drawing/2014/main" id="{EDAFA81A-C4AA-4FCC-8DBC-56D9ADB214D6}"/>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Energy Yield from Aerobic Glycolysis</a:t>
            </a:r>
          </a:p>
        </p:txBody>
      </p:sp>
      <p:sp>
        <p:nvSpPr>
          <p:cNvPr id="3" name="Content Placeholder 2"/>
          <p:cNvSpPr>
            <a:spLocks noGrp="1"/>
          </p:cNvSpPr>
          <p:nvPr>
            <p:ph idx="1"/>
          </p:nvPr>
        </p:nvSpPr>
        <p:spPr/>
        <p:txBody>
          <a:bodyPr>
            <a:normAutofit/>
          </a:bodyPr>
          <a:lstStyle/>
          <a:p>
            <a:r>
              <a:rPr lang="en-US" sz="2400" dirty="0"/>
              <a:t>The generation of ATP is the same as in anaerobic glycolysis that is a net gain of 2 ATP per molecule of glucose</a:t>
            </a:r>
          </a:p>
          <a:p>
            <a:r>
              <a:rPr lang="en-US" sz="2400" dirty="0"/>
              <a:t>2 molecules of NADH are also produced per molecule of glucose</a:t>
            </a:r>
          </a:p>
          <a:p>
            <a:r>
              <a:rPr lang="en-US" sz="2400" dirty="0"/>
              <a:t>Each NADH produces 3 ATP by passing through ETC</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25</a:t>
            </a:fld>
            <a:endParaRPr lang="en-US" dirty="0"/>
          </a:p>
        </p:txBody>
      </p:sp>
      <p:sp>
        <p:nvSpPr>
          <p:cNvPr id="6" name="Round Same Side Corner Rectangle 4">
            <a:extLst>
              <a:ext uri="{FF2B5EF4-FFF2-40B4-BE49-F238E27FC236}">
                <a16:creationId xmlns:a16="http://schemas.microsoft.com/office/drawing/2014/main" id="{CFF4B9AE-F934-4925-B4EA-1FCC693F9126}"/>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26</a:t>
            </a:fld>
            <a:endParaRPr lang="en-US"/>
          </a:p>
        </p:txBody>
      </p:sp>
      <p:sp>
        <p:nvSpPr>
          <p:cNvPr id="4" name="Round Same Side Corner Rectangle 4"/>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
        <p:nvSpPr>
          <p:cNvPr id="7" name="Title 2"/>
          <p:cNvSpPr txBox="1">
            <a:spLocks/>
          </p:cNvSpPr>
          <p:nvPr/>
        </p:nvSpPr>
        <p:spPr>
          <a:xfrm>
            <a:off x="152401" y="517526"/>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pic>
        <p:nvPicPr>
          <p:cNvPr id="9" name="Content Placeholder 6">
            <a:extLst>
              <a:ext uri="{FF2B5EF4-FFF2-40B4-BE49-F238E27FC236}">
                <a16:creationId xmlns:a16="http://schemas.microsoft.com/office/drawing/2014/main" id="{78A52253-7CEC-493C-A8B8-2750909A351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87325" y="838200"/>
            <a:ext cx="8804274" cy="5502274"/>
          </a:xfrm>
        </p:spPr>
      </p:pic>
    </p:spTree>
    <p:extLst>
      <p:ext uri="{BB962C8B-B14F-4D97-AF65-F5344CB8AC3E}">
        <p14:creationId xmlns:p14="http://schemas.microsoft.com/office/powerpoint/2010/main" val="134177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1" y="2667000"/>
            <a:ext cx="3581399" cy="2590800"/>
          </a:xfrm>
        </p:spPr>
        <p:txBody>
          <a:bodyPr>
            <a:normAutofit/>
          </a:bodyPr>
          <a:lstStyle/>
          <a:p>
            <a:pPr marL="0" indent="0">
              <a:buNone/>
            </a:pPr>
            <a:r>
              <a:rPr lang="en-US" sz="2400" b="1" dirty="0"/>
              <a:t>Alterations observed with various mutant forms of pyruvate kinase.</a:t>
            </a:r>
          </a:p>
          <a:p>
            <a:pPr marL="0" indent="0">
              <a:buNone/>
            </a:pPr>
            <a:endParaRPr lang="en-US" sz="3200" b="1" dirty="0">
              <a:latin typeface="Calibri" pitchFamily="34" charset="0"/>
            </a:endParaRPr>
          </a:p>
        </p:txBody>
      </p:sp>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sp>
        <p:nvSpPr>
          <p:cNvPr id="7"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Pyruvate Kinase Deficiency</a:t>
            </a:r>
          </a:p>
        </p:txBody>
      </p:sp>
      <p:sp>
        <p:nvSpPr>
          <p:cNvPr id="9" name="Slide Number Placeholder 8"/>
          <p:cNvSpPr>
            <a:spLocks noGrp="1"/>
          </p:cNvSpPr>
          <p:nvPr>
            <p:ph type="sldNum" sz="quarter" idx="12"/>
          </p:nvPr>
        </p:nvSpPr>
        <p:spPr/>
        <p:txBody>
          <a:bodyPr/>
          <a:lstStyle/>
          <a:p>
            <a:fld id="{B6F15528-21DE-4FAA-801E-634DDDAF4B2B}" type="slidenum">
              <a:rPr lang="en-US" smtClean="0"/>
              <a:pPr/>
              <a:t>27</a:t>
            </a:fld>
            <a:endParaRPr lang="en-US"/>
          </a:p>
        </p:txBody>
      </p:sp>
      <p:pic>
        <p:nvPicPr>
          <p:cNvPr id="6" name="Content Placeholder 8">
            <a:extLst>
              <a:ext uri="{FF2B5EF4-FFF2-40B4-BE49-F238E27FC236}">
                <a16:creationId xmlns:a16="http://schemas.microsoft.com/office/drawing/2014/main" id="{84E08A11-89E9-4BB4-83CE-F9C49E446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9525" y="1153925"/>
            <a:ext cx="4972050" cy="5334000"/>
          </a:xfrm>
          <a:prstGeom prst="rect">
            <a:avLst/>
          </a:prstGeom>
        </p:spPr>
      </p:pic>
    </p:spTree>
    <p:extLst>
      <p:ext uri="{BB962C8B-B14F-4D97-AF65-F5344CB8AC3E}">
        <p14:creationId xmlns:p14="http://schemas.microsoft.com/office/powerpoint/2010/main" val="3274749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21183" y="23448"/>
            <a:ext cx="29506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6" name="Title 2"/>
          <p:cNvSpPr txBox="1">
            <a:spLocks/>
          </p:cNvSpPr>
          <p:nvPr/>
        </p:nvSpPr>
        <p:spPr>
          <a:xfrm>
            <a:off x="152401"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solidFill>
                <a:srgbClr val="0070C0"/>
              </a:solidFill>
              <a:latin typeface="+mn-lt"/>
            </a:endParaRPr>
          </a:p>
        </p:txBody>
      </p:sp>
      <p:sp>
        <p:nvSpPr>
          <p:cNvPr id="8" name="Content Placeholder 5"/>
          <p:cNvSpPr txBox="1">
            <a:spLocks/>
          </p:cNvSpPr>
          <p:nvPr/>
        </p:nvSpPr>
        <p:spPr>
          <a:xfrm>
            <a:off x="776514" y="1429656"/>
            <a:ext cx="7886700" cy="49577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
        <p:nvSpPr>
          <p:cNvPr id="7" name="Round Same Side Corner Rectangle 4"/>
          <p:cNvSpPr/>
          <p:nvPr/>
        </p:nvSpPr>
        <p:spPr>
          <a:xfrm>
            <a:off x="1676400" y="1097808"/>
            <a:ext cx="5410200"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4000" b="1" dirty="0">
                <a:solidFill>
                  <a:schemeClr val="tx1"/>
                </a:solidFill>
                <a:latin typeface="Segoe UI" panose="020B0502040204020203" pitchFamily="34" charset="0"/>
                <a:cs typeface="Segoe UI" panose="020B0502040204020203" pitchFamily="34" charset="0"/>
              </a:rPr>
              <a:t>Family Medicine</a:t>
            </a:r>
            <a:endParaRPr lang="en-GB" sz="4000" kern="1200" dirty="0">
              <a:solidFill>
                <a:schemeClr val="tx1"/>
              </a:solidFill>
            </a:endParaRPr>
          </a:p>
        </p:txBody>
      </p:sp>
      <p:sp>
        <p:nvSpPr>
          <p:cNvPr id="2" name="Rectangle 1">
            <a:extLst>
              <a:ext uri="{FF2B5EF4-FFF2-40B4-BE49-F238E27FC236}">
                <a16:creationId xmlns:a16="http://schemas.microsoft.com/office/drawing/2014/main" id="{0E51AA8F-F6CB-4AC2-9E28-8AB6D13666AC}"/>
              </a:ext>
            </a:extLst>
          </p:cNvPr>
          <p:cNvSpPr/>
          <p:nvPr/>
        </p:nvSpPr>
        <p:spPr>
          <a:xfrm>
            <a:off x="914400" y="2136339"/>
            <a:ext cx="7748814" cy="3046988"/>
          </a:xfrm>
          <a:prstGeom prst="rect">
            <a:avLst/>
          </a:prstGeom>
        </p:spPr>
        <p:txBody>
          <a:bodyPr wrap="square">
            <a:spAutoFit/>
          </a:bodyPr>
          <a:lstStyle/>
          <a:p>
            <a:pPr marL="342900" indent="-342900" algn="just">
              <a:buFont typeface="Arial" panose="020B0604020202020204" pitchFamily="34" charset="0"/>
              <a:buChar char="•"/>
            </a:pPr>
            <a:r>
              <a:rPr lang="en-US" sz="2400" dirty="0"/>
              <a:t>Family Medicine plays important role in following manner:</a:t>
            </a:r>
          </a:p>
          <a:p>
            <a:pPr marL="342900" indent="-342900" algn="just">
              <a:buFont typeface="Arial" panose="020B0604020202020204" pitchFamily="34" charset="0"/>
              <a:buChar char="•"/>
            </a:pPr>
            <a:r>
              <a:rPr lang="en-US" sz="2400" dirty="0"/>
              <a:t>Supportive care </a:t>
            </a:r>
          </a:p>
          <a:p>
            <a:pPr marL="342900" indent="-342900" algn="just">
              <a:buFont typeface="Arial" panose="020B0604020202020204" pitchFamily="34" charset="0"/>
              <a:buChar char="•"/>
            </a:pPr>
            <a:r>
              <a:rPr lang="en-US" sz="2400" dirty="0"/>
              <a:t>Make appropriate tests to confirm diagnosis</a:t>
            </a:r>
          </a:p>
          <a:p>
            <a:pPr marL="342900" indent="-342900" algn="just">
              <a:buFont typeface="Arial" panose="020B0604020202020204" pitchFamily="34" charset="0"/>
              <a:buChar char="•"/>
            </a:pPr>
            <a:r>
              <a:rPr lang="en-US" sz="2400" dirty="0"/>
              <a:t>Counsel the patient about the autosomal recessive disorder</a:t>
            </a:r>
          </a:p>
          <a:p>
            <a:pPr marL="342900" indent="-342900" algn="just">
              <a:buFont typeface="Arial" panose="020B0604020202020204" pitchFamily="34" charset="0"/>
              <a:buChar char="•"/>
            </a:pPr>
            <a:r>
              <a:rPr lang="en-US" sz="2400" dirty="0"/>
              <a:t>Management of the blood transfusion depending upon the severity of disorder</a:t>
            </a:r>
          </a:p>
          <a:p>
            <a:pPr marL="342900" indent="-342900" algn="just">
              <a:buFont typeface="Arial" panose="020B0604020202020204" pitchFamily="34" charset="0"/>
              <a:buChar char="•"/>
            </a:pPr>
            <a:r>
              <a:rPr lang="en-US" sz="2400" dirty="0"/>
              <a:t>Refer to Specialists for further management </a:t>
            </a:r>
          </a:p>
        </p:txBody>
      </p:sp>
    </p:spTree>
    <p:extLst>
      <p:ext uri="{BB962C8B-B14F-4D97-AF65-F5344CB8AC3E}">
        <p14:creationId xmlns:p14="http://schemas.microsoft.com/office/powerpoint/2010/main" val="4271121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7492412" y="0"/>
            <a:ext cx="16552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Ethical Considerations</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2800" dirty="0">
                <a:solidFill>
                  <a:srgbClr val="0D0D0D"/>
                </a:solidFill>
              </a:rPr>
              <a:t>From an ethical standpoint, the scenario raises considerations regarding </a:t>
            </a:r>
            <a:r>
              <a:rPr lang="en-US" sz="2800" b="1" dirty="0">
                <a:solidFill>
                  <a:srgbClr val="0D0D0D"/>
                </a:solidFill>
              </a:rPr>
              <a:t>patient autonomy</a:t>
            </a:r>
            <a:r>
              <a:rPr lang="en-US" sz="2800" dirty="0">
                <a:solidFill>
                  <a:srgbClr val="0D0D0D"/>
                </a:solidFill>
              </a:rPr>
              <a:t>, </a:t>
            </a:r>
            <a:r>
              <a:rPr lang="en-US" sz="2800" b="1" dirty="0">
                <a:solidFill>
                  <a:srgbClr val="0D0D0D"/>
                </a:solidFill>
              </a:rPr>
              <a:t>informed consent</a:t>
            </a:r>
            <a:r>
              <a:rPr lang="en-US" sz="2800" dirty="0">
                <a:solidFill>
                  <a:srgbClr val="0D0D0D"/>
                </a:solidFill>
              </a:rPr>
              <a:t>, and </a:t>
            </a:r>
            <a:r>
              <a:rPr lang="en-US" sz="2800" b="1" dirty="0">
                <a:solidFill>
                  <a:srgbClr val="0D0D0D"/>
                </a:solidFill>
              </a:rPr>
              <a:t>confidentiality</a:t>
            </a:r>
            <a:r>
              <a:rPr lang="en-US" sz="2800" dirty="0">
                <a:solidFill>
                  <a:srgbClr val="0D0D0D"/>
                </a:solidFill>
              </a:rPr>
              <a:t> </a:t>
            </a:r>
          </a:p>
          <a:p>
            <a:pPr algn="just"/>
            <a:r>
              <a:rPr lang="en-US" sz="2800" dirty="0">
                <a:solidFill>
                  <a:srgbClr val="0D0D0D"/>
                </a:solidFill>
              </a:rPr>
              <a:t>The physician must ensure that patient fully understands her diagnosis, treatment options, and potential implications </a:t>
            </a:r>
          </a:p>
          <a:p>
            <a:pPr algn="just"/>
            <a:r>
              <a:rPr lang="en-US" sz="2800" dirty="0">
                <a:solidFill>
                  <a:srgbClr val="0D0D0D"/>
                </a:solidFill>
              </a:rPr>
              <a:t>Discuss the necessity of a healthy lifestyle </a:t>
            </a:r>
            <a:r>
              <a:rPr lang="en-US" sz="3600" dirty="0">
                <a:solidFill>
                  <a:srgbClr val="0D0D0D"/>
                </a:solidFill>
              </a:rPr>
              <a:t> </a:t>
            </a:r>
            <a:r>
              <a:rPr lang="en-US" sz="2800" dirty="0"/>
              <a:t>&amp; treatment plan. This requires clear communication and understanding of risks and benefits.</a:t>
            </a:r>
            <a:endParaRPr lang="en-US" sz="3600" dirty="0">
              <a:solidFill>
                <a:srgbClr val="0D0D0D"/>
              </a:solidFill>
            </a:endParaRPr>
          </a:p>
          <a:p>
            <a:pPr algn="just"/>
            <a:r>
              <a:rPr lang="en-US" sz="2800" dirty="0">
                <a:solidFill>
                  <a:srgbClr val="0D0D0D"/>
                </a:solidFill>
              </a:rPr>
              <a:t>Additionally, the physician must respect patient’s privacy and confidentiality throughout the diagnostic and treatment process</a:t>
            </a:r>
            <a:endParaRPr lang="en-US" sz="2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29</a:t>
            </a:fld>
            <a:endParaRPr lang="en-US"/>
          </a:p>
        </p:txBody>
      </p:sp>
      <p:sp>
        <p:nvSpPr>
          <p:cNvPr id="6"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8573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Management</a:t>
            </a:r>
            <a:endParaRPr lang="en-US" sz="3600" b="1" dirty="0">
              <a:latin typeface="+mn-lt"/>
            </a:endParaRPr>
          </a:p>
        </p:txBody>
      </p:sp>
      <p:sp>
        <p:nvSpPr>
          <p:cNvPr id="8" name="Content Placeholder 5"/>
          <p:cNvSpPr txBox="1">
            <a:spLocks/>
          </p:cNvSpPr>
          <p:nvPr/>
        </p:nvSpPr>
        <p:spPr>
          <a:xfrm>
            <a:off x="762000" y="1400628"/>
            <a:ext cx="7986486" cy="512354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a:p>
            <a:pPr fontAlgn="base"/>
            <a:r>
              <a:rPr lang="en-US" sz="2800" dirty="0">
                <a:solidFill>
                  <a:srgbClr val="0D0D0D"/>
                </a:solidFill>
              </a:rPr>
              <a:t>AI-driven predictive models may help </a:t>
            </a:r>
            <a:r>
              <a:rPr lang="en-US" sz="2800" b="1" dirty="0">
                <a:solidFill>
                  <a:srgbClr val="0D0D0D"/>
                </a:solidFill>
              </a:rPr>
              <a:t>anticipate the risk of complications of the Disease</a:t>
            </a:r>
            <a:r>
              <a:rPr lang="en-US" sz="2800" dirty="0">
                <a:solidFill>
                  <a:srgbClr val="0D0D0D"/>
                </a:solidFill>
              </a:rPr>
              <a:t> in susceptible populations</a:t>
            </a:r>
            <a:endParaRPr lang="en-US" sz="2800"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30</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BE0D25-ADB4-8987-C4D3-95F837C0DB38}"/>
              </a:ext>
            </a:extLst>
          </p:cNvPr>
          <p:cNvSpPr>
            <a:spLocks noGrp="1"/>
          </p:cNvSpPr>
          <p:nvPr>
            <p:ph type="sldNum" sz="quarter" idx="12"/>
          </p:nvPr>
        </p:nvSpPr>
        <p:spPr/>
        <p:txBody>
          <a:bodyPr/>
          <a:lstStyle/>
          <a:p>
            <a:fld id="{B6F15528-21DE-4FAA-801E-634DDDAF4B2B}" type="slidenum">
              <a:rPr lang="en-US" smtClean="0"/>
              <a:pPr/>
              <a:t>31</a:t>
            </a:fld>
            <a:endParaRPr lang="en-US" dirty="0"/>
          </a:p>
        </p:txBody>
      </p:sp>
      <p:sp>
        <p:nvSpPr>
          <p:cNvPr id="7" name="TextBox 6">
            <a:extLst>
              <a:ext uri="{FF2B5EF4-FFF2-40B4-BE49-F238E27FC236}">
                <a16:creationId xmlns:a16="http://schemas.microsoft.com/office/drawing/2014/main" id="{F4649901-8A76-AFFC-D104-178155CDB328}"/>
              </a:ext>
            </a:extLst>
          </p:cNvPr>
          <p:cNvSpPr txBox="1"/>
          <p:nvPr/>
        </p:nvSpPr>
        <p:spPr>
          <a:xfrm>
            <a:off x="-838200" y="115568"/>
            <a:ext cx="4495800"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Spiral Integration</a:t>
            </a:r>
            <a:endParaRPr lang="en-GB" sz="2000" kern="1200" dirty="0">
              <a:solidFill>
                <a:schemeClr val="tx1"/>
              </a:solidFill>
            </a:endParaRPr>
          </a:p>
        </p:txBody>
      </p:sp>
      <p:sp>
        <p:nvSpPr>
          <p:cNvPr id="9" name="TextBox 8">
            <a:extLst>
              <a:ext uri="{FF2B5EF4-FFF2-40B4-BE49-F238E27FC236}">
                <a16:creationId xmlns:a16="http://schemas.microsoft.com/office/drawing/2014/main" id="{FBE09D10-BBEE-691E-43CC-70B3D6DF4A52}"/>
              </a:ext>
            </a:extLst>
          </p:cNvPr>
          <p:cNvSpPr txBox="1"/>
          <p:nvPr/>
        </p:nvSpPr>
        <p:spPr>
          <a:xfrm>
            <a:off x="5327904" y="76200"/>
            <a:ext cx="4578096" cy="369332"/>
          </a:xfrm>
          <a:prstGeom prst="rect">
            <a:avLst/>
          </a:prstGeom>
          <a:noFill/>
        </p:spPr>
        <p:txBody>
          <a:bodyPr wrap="square">
            <a:spAutoFit/>
          </a:bodyPr>
          <a:lstStyle/>
          <a:p>
            <a:pPr lvl="0" algn="ctr" defTabSz="1022350">
              <a:lnSpc>
                <a:spcPct val="90000"/>
              </a:lnSpc>
              <a:spcBef>
                <a:spcPct val="0"/>
              </a:spcBef>
              <a:spcAft>
                <a:spcPct val="35000"/>
              </a:spcAft>
            </a:pPr>
            <a:r>
              <a:rPr lang="en-GB" sz="2000" b="1" dirty="0">
                <a:solidFill>
                  <a:schemeClr val="tx1"/>
                </a:solidFill>
                <a:latin typeface="Segoe UI" panose="020B0502040204020203" pitchFamily="34" charset="0"/>
                <a:cs typeface="Segoe UI" panose="020B0502040204020203" pitchFamily="34" charset="0"/>
              </a:rPr>
              <a:t>Research Article</a:t>
            </a:r>
            <a:endParaRPr lang="en-GB" sz="2000" kern="1200" dirty="0">
              <a:solidFill>
                <a:schemeClr val="tx1"/>
              </a:solidFill>
            </a:endParaRPr>
          </a:p>
        </p:txBody>
      </p:sp>
      <p:sp>
        <p:nvSpPr>
          <p:cNvPr id="6" name="Content Placeholder 5">
            <a:extLst>
              <a:ext uri="{FF2B5EF4-FFF2-40B4-BE49-F238E27FC236}">
                <a16:creationId xmlns:a16="http://schemas.microsoft.com/office/drawing/2014/main" id="{CADCBC93-B76A-46D9-B714-20D64DA3977B}"/>
              </a:ext>
            </a:extLst>
          </p:cNvPr>
          <p:cNvSpPr>
            <a:spLocks noGrp="1"/>
          </p:cNvSpPr>
          <p:nvPr>
            <p:ph idx="1"/>
          </p:nvPr>
        </p:nvSpPr>
        <p:spPr>
          <a:xfrm>
            <a:off x="457200" y="1600201"/>
            <a:ext cx="3971727" cy="4038600"/>
          </a:xfrm>
        </p:spPr>
        <p:txBody>
          <a:bodyPr>
            <a:normAutofit fontScale="55000" lnSpcReduction="20000"/>
          </a:bodyPr>
          <a:lstStyle/>
          <a:p>
            <a:pPr marL="0" indent="0">
              <a:buNone/>
            </a:pPr>
            <a:r>
              <a:rPr lang="en-US" sz="3800" b="1" dirty="0"/>
              <a:t>Link:</a:t>
            </a:r>
          </a:p>
          <a:p>
            <a:pPr marL="0" indent="0">
              <a:buNone/>
            </a:pPr>
            <a:r>
              <a:rPr lang="en-US" sz="3800" dirty="0"/>
              <a:t>https://www.ncbi.nlm.nih.gov/pmc/articles/PMC9444143/#:~:text=Pyruvate%20kinase%20deficiency%20(PKD)%20is%20a%20congenital</a:t>
            </a:r>
          </a:p>
          <a:p>
            <a:pPr marL="0" indent="0">
              <a:buNone/>
            </a:pPr>
            <a:r>
              <a:rPr lang="en-US" sz="3800" b="1" dirty="0"/>
              <a:t>Journal Name:</a:t>
            </a:r>
          </a:p>
          <a:p>
            <a:pPr marL="0" indent="0">
              <a:buNone/>
            </a:pPr>
            <a:r>
              <a:rPr lang="en-US" sz="3800" dirty="0"/>
              <a:t>PubMed Central</a:t>
            </a:r>
          </a:p>
          <a:p>
            <a:pPr marL="0" indent="0">
              <a:buNone/>
            </a:pPr>
            <a:r>
              <a:rPr lang="en-US" sz="3800" b="1" dirty="0"/>
              <a:t>Title:</a:t>
            </a:r>
          </a:p>
          <a:p>
            <a:pPr marL="0" indent="0">
              <a:buNone/>
            </a:pPr>
            <a:r>
              <a:rPr lang="en-US" sz="3800" dirty="0">
                <a:solidFill>
                  <a:srgbClr val="000000"/>
                </a:solidFill>
                <a:latin typeface="Cambria" panose="02040503050406030204" pitchFamily="18" charset="0"/>
              </a:rPr>
              <a:t>Pyruvate Kinase Deficiency: Current Challenges and Future Prospects</a:t>
            </a:r>
          </a:p>
          <a:p>
            <a:pPr marL="0" indent="0">
              <a:buNone/>
            </a:pPr>
            <a:r>
              <a:rPr lang="en-US" sz="3800" b="1" dirty="0"/>
              <a:t>Author Name:</a:t>
            </a:r>
          </a:p>
          <a:p>
            <a:pPr marL="0" indent="0">
              <a:buNone/>
            </a:pPr>
            <a:r>
              <a:rPr lang="en-US" sz="3800" u="sng" dirty="0">
                <a:solidFill>
                  <a:srgbClr val="376FAA"/>
                </a:solidFill>
                <a:latin typeface="Helvetica Neue"/>
                <a:hlinkClick r:id="rId2"/>
              </a:rPr>
              <a:t>Bruno </a:t>
            </a:r>
            <a:r>
              <a:rPr lang="en-US" sz="3800" u="sng" dirty="0" err="1">
                <a:solidFill>
                  <a:srgbClr val="376FAA"/>
                </a:solidFill>
                <a:latin typeface="Helvetica Neue"/>
                <a:hlinkClick r:id="rId2"/>
              </a:rPr>
              <a:t>Fattizzo</a:t>
            </a:r>
            <a:r>
              <a:rPr lang="en-US" sz="3800" u="sng" dirty="0">
                <a:solidFill>
                  <a:srgbClr val="376FAA"/>
                </a:solidFill>
                <a:latin typeface="Helvetica Neue"/>
              </a:rPr>
              <a:t> et al.</a:t>
            </a:r>
            <a:endParaRPr lang="en-US" sz="3800" dirty="0"/>
          </a:p>
          <a:p>
            <a:endParaRPr lang="en-US" dirty="0"/>
          </a:p>
        </p:txBody>
      </p:sp>
      <p:pic>
        <p:nvPicPr>
          <p:cNvPr id="10" name="Picture 9">
            <a:extLst>
              <a:ext uri="{FF2B5EF4-FFF2-40B4-BE49-F238E27FC236}">
                <a16:creationId xmlns:a16="http://schemas.microsoft.com/office/drawing/2014/main" id="{BDB28EC4-4D8F-4BE7-A367-6FF3B06DC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927" y="838200"/>
            <a:ext cx="4124126" cy="5608637"/>
          </a:xfrm>
          <a:prstGeom prst="rect">
            <a:avLst/>
          </a:prstGeom>
        </p:spPr>
      </p:pic>
    </p:spTree>
    <p:extLst>
      <p:ext uri="{BB962C8B-B14F-4D97-AF65-F5344CB8AC3E}">
        <p14:creationId xmlns:p14="http://schemas.microsoft.com/office/powerpoint/2010/main" val="403311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76200"/>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762000" y="9144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777431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44667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pPr>
            <a:r>
              <a:rPr lang="en-US" sz="2400" dirty="0" err="1"/>
              <a:t>Tex</a:t>
            </a:r>
            <a:r>
              <a:rPr lang="en-GB" sz="2400" dirty="0"/>
              <a:t>t b</a:t>
            </a:r>
            <a:r>
              <a:rPr lang="en-US" sz="2400" dirty="0" err="1"/>
              <a:t>ook</a:t>
            </a:r>
            <a:r>
              <a:rPr lang="en-US" sz="2400" dirty="0"/>
              <a:t> of Biochemistry, Lippincott 8</a:t>
            </a:r>
            <a:r>
              <a:rPr lang="en-US" sz="2400" baseline="30000" dirty="0"/>
              <a:t>th</a:t>
            </a:r>
            <a:r>
              <a:rPr lang="en-US" sz="2400" dirty="0"/>
              <a:t> edition</a:t>
            </a:r>
            <a:r>
              <a:rPr lang="en-GB" sz="2400" dirty="0"/>
              <a:t>, chapter no. 08 , page no. 100</a:t>
            </a:r>
            <a:endParaRPr lang="en-US" sz="2400" dirty="0"/>
          </a:p>
          <a:p>
            <a:pPr>
              <a:lnSpc>
                <a:spcPct val="150000"/>
              </a:lnSpc>
            </a:pPr>
            <a:r>
              <a:rPr lang="en-US" sz="2400" dirty="0"/>
              <a:t>Google scholar</a:t>
            </a:r>
          </a:p>
          <a:p>
            <a:pPr>
              <a:lnSpc>
                <a:spcPct val="150000"/>
              </a:lnSpc>
            </a:pPr>
            <a:r>
              <a:rPr lang="en-US" sz="2400" dirty="0"/>
              <a:t>Google images</a:t>
            </a:r>
          </a:p>
          <a:p>
            <a:endParaRPr lang="en-US" sz="2400" dirty="0"/>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2915695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3548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532438"/>
          </a:xfrm>
        </p:spPr>
        <p:txBody>
          <a:bodyPr>
            <a:normAutofit/>
          </a:bodyPr>
          <a:lstStyle/>
          <a:p>
            <a:pPr marL="0" indent="0" algn="just">
              <a:buNone/>
            </a:pPr>
            <a:r>
              <a:rPr lang="en-US" sz="2800" dirty="0">
                <a:latin typeface="Calibri" pitchFamily="34" charset="0"/>
              </a:rPr>
              <a:t>At the end of this session students should be able to</a:t>
            </a:r>
          </a:p>
          <a:p>
            <a:pPr marL="457200" indent="-457200">
              <a:buFont typeface="+mj-lt"/>
              <a:buAutoNum type="arabicPeriod"/>
            </a:pPr>
            <a:r>
              <a:rPr lang="en-US" sz="2800" dirty="0"/>
              <a:t>Understand metabolic pathways.</a:t>
            </a:r>
          </a:p>
          <a:p>
            <a:pPr marL="457200" indent="-457200">
              <a:buFont typeface="+mj-lt"/>
              <a:buAutoNum type="arabicPeriod"/>
            </a:pPr>
            <a:r>
              <a:rPr lang="en-US" sz="2800" dirty="0"/>
              <a:t>Discuss Glucose entry into the cells.</a:t>
            </a:r>
          </a:p>
          <a:p>
            <a:pPr marL="457200" indent="-457200">
              <a:buFont typeface="+mj-lt"/>
              <a:buAutoNum type="arabicPeriod"/>
            </a:pPr>
            <a:r>
              <a:rPr lang="en-US" sz="2800" dirty="0"/>
              <a:t>Explain types, reactions and regulation of Glycolysis.</a:t>
            </a:r>
          </a:p>
          <a:p>
            <a:pPr marL="0" indent="0" algn="just">
              <a:buNone/>
            </a:pPr>
            <a:endParaRPr lang="en-US" sz="2800" dirty="0">
              <a:latin typeface="Calibri" pitchFamily="34" charset="0"/>
            </a:endParaRPr>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Metabolism</a:t>
            </a:r>
          </a:p>
        </p:txBody>
      </p:sp>
      <p:sp>
        <p:nvSpPr>
          <p:cNvPr id="3" name="Content Placeholder 2"/>
          <p:cNvSpPr>
            <a:spLocks noGrp="1"/>
          </p:cNvSpPr>
          <p:nvPr>
            <p:ph idx="1"/>
          </p:nvPr>
        </p:nvSpPr>
        <p:spPr/>
        <p:txBody>
          <a:bodyPr>
            <a:normAutofit/>
          </a:bodyPr>
          <a:lstStyle/>
          <a:p>
            <a:r>
              <a:rPr lang="en-US" sz="2400" dirty="0"/>
              <a:t>Metabolism is the sum of all the chemical changes occurring in a cell, a tissue, or the body.</a:t>
            </a:r>
          </a:p>
          <a:p>
            <a:r>
              <a:rPr lang="en-US" sz="2400" dirty="0"/>
              <a:t>Metabolites are intermediate products of metabolism</a:t>
            </a:r>
          </a:p>
          <a:p>
            <a:r>
              <a:rPr lang="en-US" sz="2400" dirty="0"/>
              <a:t>In a pathway, the product of one reaction serves as the substrate of the subsequent reaction.</a:t>
            </a:r>
          </a:p>
          <a:p>
            <a:r>
              <a:rPr lang="en-US" sz="2400" dirty="0"/>
              <a:t>Most pathways can be classified as either catabolic (degradative) or anabolic (synthetic).</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6</a:t>
            </a:fld>
            <a:endParaRPr lang="en-US" dirty="0"/>
          </a:p>
        </p:txBody>
      </p:sp>
      <p:sp>
        <p:nvSpPr>
          <p:cNvPr id="6" name="Round Same Side Corner Rectangle 4">
            <a:extLst>
              <a:ext uri="{FF2B5EF4-FFF2-40B4-BE49-F238E27FC236}">
                <a16:creationId xmlns:a16="http://schemas.microsoft.com/office/drawing/2014/main" id="{DF56371D-3BEE-440B-8762-4D33CAF79FB5}"/>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Catabolism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99" y="1437482"/>
            <a:ext cx="9067801" cy="3001841"/>
          </a:xfr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t>7</a:t>
            </a:fld>
            <a:endParaRPr lang="en-US" dirty="0"/>
          </a:p>
        </p:txBody>
      </p:sp>
      <p:sp>
        <p:nvSpPr>
          <p:cNvPr id="10" name="TextBox 9"/>
          <p:cNvSpPr txBox="1"/>
          <p:nvPr/>
        </p:nvSpPr>
        <p:spPr>
          <a:xfrm>
            <a:off x="38098" y="4439324"/>
            <a:ext cx="9067801" cy="1569660"/>
          </a:xfrm>
          <a:prstGeom prst="rect">
            <a:avLst/>
          </a:prstGeom>
          <a:noFill/>
        </p:spPr>
        <p:txBody>
          <a:bodyPr wrap="square">
            <a:spAutoFit/>
          </a:bodyPr>
          <a:lstStyle/>
          <a:p>
            <a:r>
              <a:rPr lang="en-US" sz="2400" dirty="0"/>
              <a:t>Three stages of catabolism</a:t>
            </a:r>
          </a:p>
          <a:p>
            <a:r>
              <a:rPr lang="en-US" sz="2400" dirty="0"/>
              <a:t>CoA = coenzyme A;</a:t>
            </a:r>
          </a:p>
          <a:p>
            <a:r>
              <a:rPr lang="en-US" sz="2400" dirty="0"/>
              <a:t>TCA = tricarboxylic Acid</a:t>
            </a:r>
          </a:p>
          <a:p>
            <a:r>
              <a:rPr lang="en-US" sz="2400" dirty="0"/>
              <a:t>CO2 = carbon dioxide.</a:t>
            </a:r>
          </a:p>
        </p:txBody>
      </p:sp>
      <p:sp>
        <p:nvSpPr>
          <p:cNvPr id="8" name="Round Same Side Corner Rectangle 4">
            <a:extLst>
              <a:ext uri="{FF2B5EF4-FFF2-40B4-BE49-F238E27FC236}">
                <a16:creationId xmlns:a16="http://schemas.microsoft.com/office/drawing/2014/main" id="{942D3B3A-4C3E-4F5C-8E08-1B1E91E2BF33}"/>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Anabolism</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8</a:t>
            </a:fld>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4" y="1295400"/>
            <a:ext cx="4084221" cy="5426075"/>
          </a:xfrm>
        </p:spPr>
      </p:pic>
      <p:sp>
        <p:nvSpPr>
          <p:cNvPr id="11" name="TextBox 10"/>
          <p:cNvSpPr txBox="1"/>
          <p:nvPr/>
        </p:nvSpPr>
        <p:spPr>
          <a:xfrm>
            <a:off x="4419600" y="1600200"/>
            <a:ext cx="4572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Anabolism is a divergent process in which a few biosynthetic precursors (such as amino acids) form a wide variety of polymeric, or complex products.</a:t>
            </a:r>
          </a:p>
          <a:p>
            <a:pPr marL="342900" indent="-342900">
              <a:buFont typeface="Arial" panose="020B0604020202020204" pitchFamily="34" charset="0"/>
              <a:buChar char="•"/>
            </a:pPr>
            <a:r>
              <a:rPr lang="en-US" sz="2400" dirty="0"/>
              <a:t>Anabolic reactions are endergonic, while Catabolic reactions generate energy and are exergonic.</a:t>
            </a:r>
          </a:p>
          <a:p>
            <a:pPr marL="342900" indent="-342900">
              <a:buFont typeface="Arial" panose="020B0604020202020204" pitchFamily="34" charset="0"/>
              <a:buChar char="•"/>
            </a:pPr>
            <a:r>
              <a:rPr lang="en-US" sz="2400" dirty="0"/>
              <a:t>Anabolic reactions often involve chemical reductant NADPH.</a:t>
            </a:r>
          </a:p>
        </p:txBody>
      </p:sp>
      <p:sp>
        <p:nvSpPr>
          <p:cNvPr id="7" name="Round Same Side Corner Rectangle 4">
            <a:extLst>
              <a:ext uri="{FF2B5EF4-FFF2-40B4-BE49-F238E27FC236}">
                <a16:creationId xmlns:a16="http://schemas.microsoft.com/office/drawing/2014/main" id="{1510C416-38D3-4D31-B9B6-8915C991006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pPr algn="ctr"/>
            <a:r>
              <a:rPr lang="en-US" sz="4000" b="1" u="sng" dirty="0"/>
              <a:t>Glucose Transporters into Cells</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t>9</a:t>
            </a:fld>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0"/>
            <a:ext cx="8763000" cy="2927041"/>
          </a:xfrm>
        </p:spPr>
      </p:pic>
      <p:sp>
        <p:nvSpPr>
          <p:cNvPr id="6" name="Round Same Side Corner Rectangle 4">
            <a:extLst>
              <a:ext uri="{FF2B5EF4-FFF2-40B4-BE49-F238E27FC236}">
                <a16:creationId xmlns:a16="http://schemas.microsoft.com/office/drawing/2014/main" id="{F0FD9846-8B1B-4FDA-98FF-1F20A795ECCA}"/>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GIS - (2025) Template" id="{648899B7-B6B2-4513-87B4-71CEA5E2221E}" vid="{75E70D07-80E2-404D-BEB2-5A3D1E348A2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GIS - (2025) Template" id="{648899B7-B6B2-4513-87B4-71CEA5E2221E}" vid="{D6D3D166-50DC-44CB-9648-FE64210A09C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LGIS - (2025) Template</Template>
  <TotalTime>32</TotalTime>
  <Words>1239</Words>
  <Application>Microsoft Office PowerPoint</Application>
  <PresentationFormat>On-screen Show (4:3)</PresentationFormat>
  <Paragraphs>185</Paragraphs>
  <Slides>34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Arial Black</vt:lpstr>
      <vt:lpstr>Calibri</vt:lpstr>
      <vt:lpstr>Calibri Light</vt:lpstr>
      <vt:lpstr>Cambria</vt:lpstr>
      <vt:lpstr>Helvetica Neue</vt:lpstr>
      <vt:lpstr>Segoe UI</vt:lpstr>
      <vt:lpstr>Times New Roman</vt:lpstr>
      <vt:lpstr>Office Theme</vt:lpstr>
      <vt:lpstr>1_Office Theme</vt:lpstr>
      <vt:lpstr>PowerPoint Presentation</vt:lpstr>
      <vt:lpstr>2nd Year MBBS       Introduction to Carbohydrate Metabolism and Glycolysis Large Group Interactive Session</vt:lpstr>
      <vt:lpstr>Motto, Vision, Dream</vt:lpstr>
      <vt:lpstr>PowerPoint Presentation</vt:lpstr>
      <vt:lpstr>PowerPoint Presentation</vt:lpstr>
      <vt:lpstr>Metabolism</vt:lpstr>
      <vt:lpstr>Catabolism</vt:lpstr>
      <vt:lpstr>Anabolism</vt:lpstr>
      <vt:lpstr>Glucose Transporters into Cells</vt:lpstr>
      <vt:lpstr>Glucose Transport into Cells</vt:lpstr>
      <vt:lpstr>Glucose Transport into Cells</vt:lpstr>
      <vt:lpstr>Glucose Transport into Cells</vt:lpstr>
      <vt:lpstr>Glycolysis</vt:lpstr>
      <vt:lpstr>Types of Glycolysis</vt:lpstr>
      <vt:lpstr>Hexokinase</vt:lpstr>
      <vt:lpstr>Glucokinase</vt:lpstr>
      <vt:lpstr>Kinetics of Glucokinase</vt:lpstr>
      <vt:lpstr>Reactions of Glycolysis</vt:lpstr>
      <vt:lpstr>Reactions of Glycolysis</vt:lpstr>
      <vt:lpstr>Insulin Effect on fructose 2,6-bisphosphate</vt:lpstr>
      <vt:lpstr>PowerPoint Presentation</vt:lpstr>
      <vt:lpstr>Pyruvate Reduction to Lactate</vt:lpstr>
      <vt:lpstr>Summary of Glycolysis</vt:lpstr>
      <vt:lpstr>Energy Yield from Anaerobic  Glycolysis</vt:lpstr>
      <vt:lpstr>Energy Yield from Aerobic Glycolysis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Uzma Zafar</dc:creator>
  <cp:lastModifiedBy>Uzma Zafar</cp:lastModifiedBy>
  <cp:revision>6</cp:revision>
  <dcterms:created xsi:type="dcterms:W3CDTF">2025-02-25T16:59:15Z</dcterms:created>
  <dcterms:modified xsi:type="dcterms:W3CDTF">2025-03-20T05:51:18Z</dcterms:modified>
</cp:coreProperties>
</file>