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2"/>
  </p:sldMasterIdLst>
  <p:notesMasterIdLst>
    <p:notesMasterId r:id="rId30"/>
  </p:notesMasterIdLst>
  <p:sldIdLst>
    <p:sldId id="318" r:id="rId3"/>
    <p:sldId id="317" r:id="rId4"/>
    <p:sldId id="297" r:id="rId5"/>
    <p:sldId id="296" r:id="rId6"/>
    <p:sldId id="258" r:id="rId7"/>
    <p:sldId id="319" r:id="rId8"/>
    <p:sldId id="320" r:id="rId9"/>
    <p:sldId id="321" r:id="rId10"/>
    <p:sldId id="322" r:id="rId11"/>
    <p:sldId id="323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24" r:id="rId20"/>
    <p:sldId id="325" r:id="rId21"/>
    <p:sldId id="334" r:id="rId22"/>
    <p:sldId id="335" r:id="rId23"/>
    <p:sldId id="336" r:id="rId24"/>
    <p:sldId id="338" r:id="rId25"/>
    <p:sldId id="337" r:id="rId26"/>
    <p:sldId id="315" r:id="rId27"/>
    <p:sldId id="275" r:id="rId28"/>
    <p:sldId id="34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94364" autoAdjust="0"/>
  </p:normalViewPr>
  <p:slideViewPr>
    <p:cSldViewPr showGuides="1"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2" loCatId="cycle" qsTypeId="urn:microsoft.com/office/officeart/2005/8/quickstyle/3d5#1" qsCatId="3D" csTypeId="urn:microsoft.com/office/officeart/2005/8/colors/colorful4#1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anose="020B0A04020102020204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Servic</a:t>
          </a:r>
          <a:r>
            <a:rPr lang="en-US">
              <a:latin typeface="Arial Black" panose="020B0A04020102020204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BCD04705-36DD-4DD8-975E-17A8A8823C24}" type="presOf" srcId="{399ACE2F-90C5-48B1-9E65-700A32562848}" destId="{9815588C-16D0-4475-B64C-847FC87C8C32}" srcOrd="3" destOrd="0" presId="urn:microsoft.com/office/officeart/2005/8/layout/gear1#2"/>
    <dgm:cxn modelId="{B329D811-2DC0-428C-93F9-EC295334CB59}" type="presOf" srcId="{663C1E13-76F9-4B70-A2F2-CA23180743CE}" destId="{4822A78E-EAEC-401F-941A-3A84E13E2357}" srcOrd="2" destOrd="0" presId="urn:microsoft.com/office/officeart/2005/8/layout/gear1#2"/>
    <dgm:cxn modelId="{2A55751B-D612-4B51-AEC3-36D2858B3260}" type="presOf" srcId="{DA82EADB-2721-42A0-95EA-F9B5521A38A6}" destId="{A09CEA93-9338-4361-A5E6-CF85B6019F5A}" srcOrd="0" destOrd="0" presId="urn:microsoft.com/office/officeart/2005/8/layout/gear1#2"/>
    <dgm:cxn modelId="{DFCB2425-075A-4C6C-929E-F6097E5A1C9D}" type="presOf" srcId="{663C1E13-76F9-4B70-A2F2-CA23180743CE}" destId="{B9330EE9-43E4-4FD4-8144-E92B1DD0FCDF}" srcOrd="1" destOrd="0" presId="urn:microsoft.com/office/officeart/2005/8/layout/gear1#2"/>
    <dgm:cxn modelId="{3BCD072C-25C9-4250-8652-87FBCF0DABA6}" type="presOf" srcId="{399ACE2F-90C5-48B1-9E65-700A32562848}" destId="{7D3EFDB4-E5D1-439A-86D8-1FCF80D959BA}" srcOrd="2" destOrd="0" presId="urn:microsoft.com/office/officeart/2005/8/layout/gear1#2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7D5C237-BD22-44BF-9950-F9F1FA679CDF}" type="presOf" srcId="{DACAB5BA-B8B4-4D66-8B11-1D02259E020B}" destId="{B6B6B41B-120B-4968-AB6A-FC6E7C8EF3C0}" srcOrd="1" destOrd="0" presId="urn:microsoft.com/office/officeart/2005/8/layout/gear1#2"/>
    <dgm:cxn modelId="{B964FB53-399D-4617-9215-CDB272640224}" type="presOf" srcId="{DACAB5BA-B8B4-4D66-8B11-1D02259E020B}" destId="{8BC64EA7-2794-42B6-96C9-F39A52CB985A}" srcOrd="2" destOrd="0" presId="urn:microsoft.com/office/officeart/2005/8/layout/gear1#2"/>
    <dgm:cxn modelId="{3110AE78-D6EA-4A38-86A7-AC99150FD766}" type="presOf" srcId="{188C389E-9423-41DE-9C5E-D4A7E95C7E62}" destId="{6DF3A3A0-5919-4E69-80DD-61760D6340A0}" srcOrd="0" destOrd="0" presId="urn:microsoft.com/office/officeart/2005/8/layout/gear1#2"/>
    <dgm:cxn modelId="{7D746359-E4F7-44A1-8BA0-EBB9D3BEF975}" type="presOf" srcId="{DACAB5BA-B8B4-4D66-8B11-1D02259E020B}" destId="{87622A90-D0D8-4EA3-BC0D-D537801AF2B1}" srcOrd="0" destOrd="0" presId="urn:microsoft.com/office/officeart/2005/8/layout/gear1#2"/>
    <dgm:cxn modelId="{94829459-B61C-404A-9C90-E05469EA5CE2}" type="presOf" srcId="{23718C41-0A1F-40BF-86BE-8A5476EC271E}" destId="{398423B3-DD54-4226-99D7-017EFC1488DF}" srcOrd="0" destOrd="0" presId="urn:microsoft.com/office/officeart/2005/8/layout/gear1#2"/>
    <dgm:cxn modelId="{3478D7B4-2DD6-40FE-BD2F-3917309833F2}" type="presOf" srcId="{F9CEBA05-2F10-437E-89B2-54F4D9FAF478}" destId="{5ED88519-AC6C-4AA3-B76D-812B93A167E4}" srcOrd="0" destOrd="0" presId="urn:microsoft.com/office/officeart/2005/8/layout/gear1#2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2FB4CD3-3C8A-4FB6-A753-257CB4D01EB0}" type="presOf" srcId="{663C1E13-76F9-4B70-A2F2-CA23180743CE}" destId="{93300324-D62F-4E58-B882-734182BDB462}" srcOrd="0" destOrd="0" presId="urn:microsoft.com/office/officeart/2005/8/layout/gear1#2"/>
    <dgm:cxn modelId="{78EC88D6-53DA-4707-A7D4-048F9BCC3A61}" type="presOf" srcId="{399ACE2F-90C5-48B1-9E65-700A32562848}" destId="{59EDF28D-6C67-49D0-B5A1-DE5C3CBA2292}" srcOrd="0" destOrd="0" presId="urn:microsoft.com/office/officeart/2005/8/layout/gear1#2"/>
    <dgm:cxn modelId="{9B2D6BF4-A0B8-4492-A59C-6D2D11F48737}" type="presOf" srcId="{399ACE2F-90C5-48B1-9E65-700A32562848}" destId="{23DC08E4-3725-4448-BFFF-1CCEA2F2987E}" srcOrd="1" destOrd="0" presId="urn:microsoft.com/office/officeart/2005/8/layout/gear1#2"/>
    <dgm:cxn modelId="{97DE9217-CF77-49C2-B978-A30F014886D7}" type="presParOf" srcId="{5ED88519-AC6C-4AA3-B76D-812B93A167E4}" destId="{87622A90-D0D8-4EA3-BC0D-D537801AF2B1}" srcOrd="0" destOrd="0" presId="urn:microsoft.com/office/officeart/2005/8/layout/gear1#2"/>
    <dgm:cxn modelId="{C5CD7F30-6D45-4736-B9F0-4F4BBE0D07F9}" type="presParOf" srcId="{5ED88519-AC6C-4AA3-B76D-812B93A167E4}" destId="{B6B6B41B-120B-4968-AB6A-FC6E7C8EF3C0}" srcOrd="1" destOrd="0" presId="urn:microsoft.com/office/officeart/2005/8/layout/gear1#2"/>
    <dgm:cxn modelId="{6FC4BF47-CD4C-4970-BEA7-200A2F834F47}" type="presParOf" srcId="{5ED88519-AC6C-4AA3-B76D-812B93A167E4}" destId="{8BC64EA7-2794-42B6-96C9-F39A52CB985A}" srcOrd="2" destOrd="0" presId="urn:microsoft.com/office/officeart/2005/8/layout/gear1#2"/>
    <dgm:cxn modelId="{454D4536-798D-411A-8205-327FC6B608D6}" type="presParOf" srcId="{5ED88519-AC6C-4AA3-B76D-812B93A167E4}" destId="{93300324-D62F-4E58-B882-734182BDB462}" srcOrd="3" destOrd="0" presId="urn:microsoft.com/office/officeart/2005/8/layout/gear1#2"/>
    <dgm:cxn modelId="{93CFAD20-517D-4683-A063-CE048BC54429}" type="presParOf" srcId="{5ED88519-AC6C-4AA3-B76D-812B93A167E4}" destId="{B9330EE9-43E4-4FD4-8144-E92B1DD0FCDF}" srcOrd="4" destOrd="0" presId="urn:microsoft.com/office/officeart/2005/8/layout/gear1#2"/>
    <dgm:cxn modelId="{9047844E-5652-48B9-80E2-79089FBE630F}" type="presParOf" srcId="{5ED88519-AC6C-4AA3-B76D-812B93A167E4}" destId="{4822A78E-EAEC-401F-941A-3A84E13E2357}" srcOrd="5" destOrd="0" presId="urn:microsoft.com/office/officeart/2005/8/layout/gear1#2"/>
    <dgm:cxn modelId="{7503660B-C8BD-4A6E-9FC7-BC0BC4EDC9DA}" type="presParOf" srcId="{5ED88519-AC6C-4AA3-B76D-812B93A167E4}" destId="{59EDF28D-6C67-49D0-B5A1-DE5C3CBA2292}" srcOrd="6" destOrd="0" presId="urn:microsoft.com/office/officeart/2005/8/layout/gear1#2"/>
    <dgm:cxn modelId="{B5A766CE-302E-4E31-878F-3E0A34FD895B}" type="presParOf" srcId="{5ED88519-AC6C-4AA3-B76D-812B93A167E4}" destId="{23DC08E4-3725-4448-BFFF-1CCEA2F2987E}" srcOrd="7" destOrd="0" presId="urn:microsoft.com/office/officeart/2005/8/layout/gear1#2"/>
    <dgm:cxn modelId="{F0BC6F87-1060-4E66-A9B4-2374F32F25AF}" type="presParOf" srcId="{5ED88519-AC6C-4AA3-B76D-812B93A167E4}" destId="{7D3EFDB4-E5D1-439A-86D8-1FCF80D959BA}" srcOrd="8" destOrd="0" presId="urn:microsoft.com/office/officeart/2005/8/layout/gear1#2"/>
    <dgm:cxn modelId="{07DE065A-EC92-4C19-A543-1977EF598B36}" type="presParOf" srcId="{5ED88519-AC6C-4AA3-B76D-812B93A167E4}" destId="{9815588C-16D0-4475-B64C-847FC87C8C32}" srcOrd="9" destOrd="0" presId="urn:microsoft.com/office/officeart/2005/8/layout/gear1#2"/>
    <dgm:cxn modelId="{F9C97360-1013-4730-A7B7-5737EDF9F81E}" type="presParOf" srcId="{5ED88519-AC6C-4AA3-B76D-812B93A167E4}" destId="{398423B3-DD54-4226-99D7-017EFC1488DF}" srcOrd="10" destOrd="0" presId="urn:microsoft.com/office/officeart/2005/8/layout/gear1#2"/>
    <dgm:cxn modelId="{92E44D6A-76E9-4865-9D0E-3F3B1BC520E7}" type="presParOf" srcId="{5ED88519-AC6C-4AA3-B76D-812B93A167E4}" destId="{6DF3A3A0-5919-4E69-80DD-61760D6340A0}" srcOrd="11" destOrd="0" presId="urn:microsoft.com/office/officeart/2005/8/layout/gear1#2"/>
    <dgm:cxn modelId="{8F556FC8-E143-4D8F-86C6-B91C6832F4D9}" type="presParOf" srcId="{5ED88519-AC6C-4AA3-B76D-812B93A167E4}" destId="{A09CEA93-9338-4361-A5E6-CF85B6019F5A}" srcOrd="12" destOrd="0" presId="urn:microsoft.com/office/officeart/2005/8/layout/gear1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anose="020B0A04020102020204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anose="020B0A04020102020204" pitchFamily="34" charset="0"/>
            </a:rPr>
            <a:t>Servic</a:t>
          </a:r>
          <a:r>
            <a:rPr lang="en-US" sz="1200" kern="1200">
              <a:latin typeface="Arial Black" panose="020B0A04020102020204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2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#1">
  <dgm:title val=""/>
  <dgm:desc val=""/>
  <dgm:catLst>
    <dgm:cat type="3D" pri="11500"/>
  </dgm:catLst>
  <dgm:scene3d>
    <a:camera prst="isometricOffAxis2Left" zoom="95000"/>
    <a:lightRig rig="flat" dir="t"/>
  </dgm:scene3d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>
            <a:fillRect/>
          </a:stretch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8292465" cy="100711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600" b="1" dirty="0">
                <a:latin typeface="+mn-lt"/>
              </a:rPr>
              <a:t>Citrate Isomerization &amp; </a:t>
            </a:r>
            <a:br>
              <a:rPr lang="en-US" altLang="en-US" sz="3600" b="1" dirty="0">
                <a:latin typeface="+mn-lt"/>
              </a:rPr>
            </a:br>
            <a:r>
              <a:rPr lang="en-US" altLang="en-US" sz="3600" b="1" dirty="0">
                <a:latin typeface="+mn-lt"/>
              </a:rPr>
              <a:t>Oxidative Decarboxylation of </a:t>
            </a:r>
            <a:br>
              <a:rPr lang="en-US" altLang="en-US" sz="3600" b="1" dirty="0">
                <a:latin typeface="+mn-lt"/>
              </a:rPr>
            </a:br>
            <a:r>
              <a:rPr lang="en-US" altLang="en-US" sz="3600" b="1" dirty="0">
                <a:latin typeface="+mn-lt"/>
              </a:rPr>
              <a:t>Isocitrate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6" name="Content Placeholder 5" descr="Picture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2905" y="1600200"/>
            <a:ext cx="3714750" cy="52177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5" y="365125"/>
            <a:ext cx="8825230" cy="132588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+mn-lt"/>
              </a:rPr>
              <a:t>Oxidative decarboxylation of </a:t>
            </a:r>
            <a:br>
              <a:rPr lang="en-US" altLang="en-US" b="1" dirty="0">
                <a:latin typeface="+mn-lt"/>
              </a:rPr>
            </a:br>
            <a:r>
              <a:rPr lang="en-US" altLang="en-US" b="1" dirty="0">
                <a:latin typeface="+mn-lt"/>
              </a:rPr>
              <a:t>α-ketoglutarate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7" name="Content Placeholder 6" descr="Picture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1" y="1499870"/>
            <a:ext cx="4038600" cy="49124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Succinyl CoA Cleavage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7" name="Content Placeholder 6" descr="Picture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1447800"/>
            <a:ext cx="4652010" cy="4959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Succinate Oxidation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7" name="Content Placeholder 6" descr="Picture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310" y="1578610"/>
            <a:ext cx="4767580" cy="50311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                 Fumarate Hydration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7" name="Content Placeholder 6" descr="Picture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133600"/>
            <a:ext cx="5797550" cy="33616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Malate Oxidation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7" name="Content Placeholder 6" descr="Picture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935" y="1433830"/>
            <a:ext cx="4864735" cy="48647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      </a:t>
            </a:r>
            <a:r>
              <a:rPr lang="en-US" altLang="en-US" sz="4000" b="1" dirty="0">
                <a:latin typeface="+mn-lt"/>
              </a:rPr>
              <a:t>Energy Produced by TCA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7" name="Content Placeholder 6" descr="Picture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47800"/>
            <a:ext cx="7005320" cy="4877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Cycle Regulation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886700" cy="4351338"/>
          </a:xfrm>
        </p:spPr>
        <p:txBody>
          <a:bodyPr/>
          <a:lstStyle/>
          <a:p>
            <a:r>
              <a:rPr lang="en-US" altLang="en-US"/>
              <a:t>Production of reduced Coenzymes, ATP &amp; Co2 in TCA cycle</a:t>
            </a:r>
          </a:p>
          <a:p>
            <a:pPr marL="0" indent="0">
              <a:buNone/>
            </a:pPr>
            <a:endParaRPr lang="en-US" altLang="en-US"/>
          </a:p>
        </p:txBody>
      </p:sp>
      <p:pic>
        <p:nvPicPr>
          <p:cNvPr id="7" name="Picture 6" descr="Pictur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915" y="1905000"/>
            <a:ext cx="3283585" cy="4852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5145"/>
            <a:ext cx="7886700" cy="557911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/>
                <a:cs typeface="Calibri" panose="020F0502020204030204"/>
                <a:sym typeface="+mn-ea"/>
              </a:rPr>
              <a:t>  Core Knowledge             </a:t>
            </a:r>
            <a:endParaRPr lang="en-US" sz="400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0" indent="0">
              <a:buNone/>
            </a:pPr>
            <a:r>
              <a:rPr lang="en-US" sz="4000" dirty="0">
                <a:latin typeface="Calibri" panose="020F0502020204030204"/>
                <a:cs typeface="Calibri" panose="020F0502020204030204"/>
                <a:sym typeface="+mn-ea"/>
              </a:rPr>
              <a:t>               </a:t>
            </a:r>
          </a:p>
          <a:p>
            <a:pPr marL="0" indent="0">
              <a:buNone/>
            </a:pPr>
            <a:r>
              <a:rPr lang="en-US" sz="4000" dirty="0">
                <a:latin typeface="Calibri" panose="020F0502020204030204"/>
                <a:cs typeface="Calibri" panose="020F0502020204030204"/>
                <a:sym typeface="+mn-ea"/>
              </a:rPr>
              <a:t>              Cycle Regulation</a:t>
            </a:r>
            <a:endParaRPr dirty="0">
              <a:latin typeface="Calibri" panose="020F0502020204030204"/>
              <a:cs typeface="Calibri" panose="020F0502020204030204"/>
              <a:sym typeface="+mn-ea"/>
            </a:endParaRPr>
          </a:p>
          <a:p>
            <a:endParaRPr dirty="0">
              <a:latin typeface="Calibri" panose="020F0502020204030204"/>
              <a:cs typeface="Calibri" panose="020F0502020204030204"/>
              <a:sym typeface="+mn-ea"/>
            </a:endParaRPr>
          </a:p>
          <a:p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Inhibitors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50" dirty="0">
                <a:latin typeface="Calibri" panose="020F0502020204030204"/>
                <a:cs typeface="Calibri" panose="020F0502020204030204"/>
                <a:sym typeface="+mn-ea"/>
              </a:rPr>
              <a:t>&amp;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Activators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the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cycle</a:t>
            </a:r>
          </a:p>
          <a:p>
            <a:endParaRPr>
              <a:latin typeface="Calibri" panose="020F0502020204030204"/>
              <a:cs typeface="Calibri" panose="020F0502020204030204"/>
            </a:endParaRPr>
          </a:p>
          <a:p>
            <a:endParaRPr lang="en-US"/>
          </a:p>
        </p:txBody>
      </p:sp>
      <p:pic>
        <p:nvPicPr>
          <p:cNvPr id="7" name="Picture 6" descr="Picture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905000"/>
            <a:ext cx="3989070" cy="2715895"/>
          </a:xfrm>
          <a:prstGeom prst="rect">
            <a:avLst/>
          </a:prstGeom>
        </p:spPr>
      </p:pic>
      <p:pic>
        <p:nvPicPr>
          <p:cNvPr id="8" name="Picture 7" descr="Picture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648200"/>
            <a:ext cx="3810000" cy="19621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1"/>
            <a:ext cx="7886700" cy="1325563"/>
          </a:xfrm>
        </p:spPr>
        <p:txBody>
          <a:bodyPr/>
          <a:lstStyle/>
          <a:p>
            <a:pPr algn="ctr"/>
            <a:r>
              <a:rPr lang="en-US" sz="3600" b="1" dirty="0"/>
              <a:t>Vertical Integration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Gastrointestinal Tract (GIT) Module</a:t>
            </a:r>
            <a:br>
              <a:rPr lang="en-US" sz="4000" u="sng" dirty="0">
                <a:cs typeface="Times New Roman" panose="02020603050405020304" pitchFamily="18" charset="0"/>
              </a:rPr>
            </a:br>
            <a:r>
              <a:rPr lang="en-US" sz="3200" dirty="0">
                <a:cs typeface="Times New Roman" panose="02020603050405020304" pitchFamily="18" charset="0"/>
              </a:rPr>
              <a:t>2</a:t>
            </a:r>
            <a:r>
              <a:rPr lang="en-US" sz="3200" baseline="30000" dirty="0">
                <a:cs typeface="Times New Roman" panose="02020603050405020304" pitchFamily="18" charset="0"/>
              </a:rPr>
              <a:t>nd</a:t>
            </a:r>
            <a:r>
              <a:rPr lang="en-US" sz="3200" dirty="0">
                <a:cs typeface="Times New Roman" panose="02020603050405020304" pitchFamily="18" charset="0"/>
              </a:rPr>
              <a:t> Year MBBS(LGIS)</a:t>
            </a:r>
            <a:br>
              <a:rPr lang="en-US" sz="4000" u="sng" dirty="0">
                <a:cs typeface="Times New Roman" panose="02020603050405020304" pitchFamily="18" charset="0"/>
              </a:rPr>
            </a:br>
            <a:r>
              <a:rPr lang="en-US" sz="4000" b="1" dirty="0">
                <a:cs typeface="Times New Roman" panose="02020603050405020304" pitchFamily="18" charset="0"/>
              </a:rPr>
              <a:t>TCA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943444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anose="02020603050405020304" pitchFamily="18" charset="0"/>
              </a:rPr>
              <a:t>Presenter: Dr. Uzma Zafar				Date: 31-01-25</a:t>
            </a:r>
          </a:p>
          <a:p>
            <a:pPr algn="l"/>
            <a:r>
              <a:rPr lang="en-US" sz="7200" b="1" dirty="0">
                <a:cs typeface="Times New Roman" panose="02020603050405020304" pitchFamily="18" charset="0"/>
              </a:rPr>
              <a:t>(APWMO)                                         			</a:t>
            </a:r>
            <a:r>
              <a:rPr lang="en-US" sz="3300" b="1" dirty="0">
                <a:cs typeface="Times New Roman" panose="02020603050405020304" pitchFamily="18" charset="0"/>
              </a:rPr>
              <a:t>			</a:t>
            </a:r>
            <a:r>
              <a:rPr lang="en-US" sz="2400" b="1" dirty="0">
                <a:cs typeface="Times New Roman" panose="02020603050405020304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Uzma Zafar\Pictures\Krebs-Cycle-.pngKrebs-Cycle-"/>
          <p:cNvPicPr>
            <a:picLocks noChangeAspect="1"/>
          </p:cNvPicPr>
          <p:nvPr/>
        </p:nvPicPr>
        <p:blipFill>
          <a:blip r:embed="rId3"/>
          <a:srcRect t="19091" b="19091"/>
          <a:stretch>
            <a:fillRect/>
          </a:stretch>
        </p:blipFill>
        <p:spPr>
          <a:xfrm>
            <a:off x="2514600" y="2819400"/>
            <a:ext cx="4638040" cy="2817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05200"/>
            <a:ext cx="1752599" cy="1871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152400"/>
            <a:ext cx="990600" cy="9336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3237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Vertical Integration </a:t>
            </a:r>
            <a:br>
              <a:rPr lang="en-US" sz="3600" dirty="0">
                <a:solidFill>
                  <a:srgbClr val="8064A1"/>
                </a:solidFill>
                <a:latin typeface="Calibri" panose="020F0502020204030204"/>
                <a:cs typeface="Calibri" panose="020F0502020204030204"/>
                <a:sym typeface="+mn-ea"/>
              </a:rPr>
            </a:br>
            <a:r>
              <a:rPr lang="en-US" sz="3600" dirty="0">
                <a:solidFill>
                  <a:srgbClr val="8064A1"/>
                </a:solidFill>
                <a:latin typeface="Calibri" panose="020F0502020204030204"/>
                <a:cs typeface="Calibri" panose="020F0502020204030204"/>
                <a:sym typeface="+mn-ea"/>
              </a:rPr>
              <a:t>                    </a:t>
            </a:r>
            <a:r>
              <a:rPr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Leigh</a:t>
            </a:r>
            <a:r>
              <a:rPr sz="4000" b="1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4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Syndrome</a:t>
            </a:r>
            <a:endParaRPr lang="en-US" sz="4000" b="1" spc="-1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73262"/>
            <a:ext cx="7886700" cy="4351338"/>
          </a:xfrm>
        </p:spPr>
        <p:txBody>
          <a:bodyPr/>
          <a:lstStyle/>
          <a:p>
            <a:pPr marR="913130">
              <a:lnSpc>
                <a:spcPct val="105000"/>
              </a:lnSpc>
              <a:spcBef>
                <a:spcPts val="1370"/>
              </a:spcBef>
              <a:tabLst>
                <a:tab pos="118745" algn="l"/>
                <a:tab pos="142875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It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is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also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known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subacute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necrotizing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encephalomyelopathy</a:t>
            </a:r>
            <a:endParaRPr>
              <a:latin typeface="Calibri" panose="020F0502020204030204"/>
              <a:cs typeface="Calibri" panose="020F0502020204030204"/>
            </a:endParaRPr>
          </a:p>
          <a:p>
            <a:pPr marR="200025">
              <a:lnSpc>
                <a:spcPct val="105000"/>
              </a:lnSpc>
              <a:spcBef>
                <a:spcPts val="190"/>
              </a:spcBef>
              <a:tabLst>
                <a:tab pos="118745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It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is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rare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severe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neurological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disorder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that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typically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begins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infancy</a:t>
            </a:r>
            <a:r>
              <a:rPr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or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early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childhood.</a:t>
            </a:r>
            <a:endParaRPr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4000"/>
              </a:lnSpc>
              <a:spcBef>
                <a:spcPts val="200"/>
              </a:spcBef>
              <a:tabLst>
                <a:tab pos="118745" algn="l"/>
              </a:tabLst>
            </a:pP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Caused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by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defects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mitochondrial</a:t>
            </a:r>
            <a:r>
              <a:rPr spc="-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ATP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production,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primarily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result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mutations</a:t>
            </a:r>
            <a:r>
              <a:rPr spc="2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genes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that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encode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proteins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the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PDHC,</a:t>
            </a:r>
            <a:r>
              <a:rPr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or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ATP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synthase</a:t>
            </a:r>
            <a:endParaRPr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tabLst>
                <a:tab pos="119380" algn="l"/>
              </a:tabLst>
            </a:pP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Both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nuclear</a:t>
            </a:r>
            <a:r>
              <a:rPr spc="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mitochondrial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DNA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affected</a:t>
            </a:r>
            <a:endParaRPr>
              <a:latin typeface="Calibri" panose="020F0502020204030204"/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  <p:pic>
        <p:nvPicPr>
          <p:cNvPr id="9" name="Content Placeholder 8" descr="Picture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04800"/>
            <a:ext cx="8286750" cy="62109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7037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sz="24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Spiral Integration</a:t>
            </a:r>
            <a:br>
              <a:rPr sz="36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</a:br>
            <a:r>
              <a:rPr lang="en-US" sz="36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                       </a:t>
            </a:r>
            <a:r>
              <a:rPr sz="4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Family</a:t>
            </a:r>
            <a:r>
              <a:rPr sz="4000" b="1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4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Medicine</a:t>
            </a:r>
            <a:endParaRPr lang="en-US" sz="4000" b="1" spc="-1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0000" lnSpcReduction="20000"/>
          </a:bodyPr>
          <a:lstStyle/>
          <a:p>
            <a:r>
              <a:rPr lang="en-US"/>
              <a:t>Family Medicine plays important role in following manner: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Diagnosis: Family physician plays a crucial role in recognizing the signs and symptoms such as developmental delays, muscle weakness, and neurological abnormalities.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Education: Family physicians educate patients and their families about Leigh syndrome, including its underlying genetic cause, clinical manifestations, prognosis, and available treatment options.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Multidisciplinary Care Coordination: Family physicians collaborate with a multidisciplinary team of health care professionals, including neurologists, genetic counselors, physical therapists, occupational therapists, and social workers, to provide comprehensive care for individuals with Leigh syndrome.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Community Support: Family physicians advocate for individuals with Leigh syndrome and their families within the healthcare system and the broader community.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Refer to Specialists: Family physicians refer to patient to the specialist for further treatment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>
                <a:latin typeface="Calibri" panose="020F0502020204030204" pitchFamily="34" charset="0"/>
              </a:rPr>
              <a:t>Spiral Integration</a:t>
            </a:r>
            <a:br>
              <a:rPr lang="en-US" sz="3600" b="1" dirty="0">
                <a:latin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</a:rPr>
              <a:t>                Artificial Intelligence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3"/>
          <p:cNvSpPr txBox="1"/>
          <p:nvPr/>
        </p:nvSpPr>
        <p:spPr>
          <a:xfrm>
            <a:off x="462915" y="1600200"/>
            <a:ext cx="8376285" cy="498284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15"/>
              </a:spcBef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Artificial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Intelligence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plays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role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following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aspects:</a:t>
            </a:r>
            <a:endParaRPr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435"/>
              </a:spcBef>
            </a:pPr>
            <a:endParaRPr>
              <a:latin typeface="Calibri" panose="020F0502020204030204"/>
              <a:cs typeface="Calibri" panose="020F0502020204030204"/>
            </a:endParaRPr>
          </a:p>
          <a:p>
            <a:pPr marR="399415">
              <a:lnSpc>
                <a:spcPct val="104000"/>
              </a:lnSpc>
              <a:tabLst>
                <a:tab pos="297180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algorithms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can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assist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the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early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detection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0" dirty="0">
                <a:latin typeface="Calibri" panose="020F0502020204030204"/>
                <a:cs typeface="Calibri" panose="020F0502020204030204"/>
                <a:sym typeface="+mn-ea"/>
              </a:rPr>
              <a:t>Leigh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syndrome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by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analyzing</a:t>
            </a:r>
            <a:r>
              <a:rPr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medical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imaging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data</a:t>
            </a:r>
            <a:r>
              <a:rPr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such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MRI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scans,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aiding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clinicians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8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making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timely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diagnosis.</a:t>
            </a:r>
            <a:endParaRPr>
              <a:latin typeface="Calibri" panose="020F0502020204030204"/>
              <a:cs typeface="Calibri" panose="020F0502020204030204"/>
            </a:endParaRPr>
          </a:p>
          <a:p>
            <a:pPr marR="552450">
              <a:lnSpc>
                <a:spcPct val="105000"/>
              </a:lnSpc>
              <a:spcBef>
                <a:spcPts val="190"/>
              </a:spcBef>
              <a:tabLst>
                <a:tab pos="297180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can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help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analyze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genetic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data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to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identify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mutations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associated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with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Leigh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syndrome</a:t>
            </a:r>
            <a:endParaRPr>
              <a:latin typeface="Calibri" panose="020F0502020204030204"/>
              <a:cs typeface="Calibri" panose="020F0502020204030204"/>
            </a:endParaRPr>
          </a:p>
          <a:p>
            <a:pPr marR="246380">
              <a:lnSpc>
                <a:spcPct val="105000"/>
              </a:lnSpc>
              <a:spcBef>
                <a:spcPts val="195"/>
              </a:spcBef>
              <a:tabLst>
                <a:tab pos="297180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AI-driven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drug</a:t>
            </a:r>
            <a:r>
              <a:rPr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discovery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platforms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can</a:t>
            </a:r>
            <a:r>
              <a:rPr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identify</a:t>
            </a:r>
            <a:r>
              <a:rPr spc="8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potential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therapies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for</a:t>
            </a:r>
            <a:r>
              <a:rPr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Leigh</a:t>
            </a:r>
            <a:r>
              <a:rPr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syndrome.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By</a:t>
            </a:r>
            <a:r>
              <a:rPr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analyzing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vast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amounts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biological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data,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including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molecular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pathways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involved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the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disease</a:t>
            </a:r>
            <a:endParaRPr>
              <a:latin typeface="Calibri" panose="020F0502020204030204"/>
              <a:cs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4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Suggested</a:t>
            </a:r>
            <a:r>
              <a:rPr sz="4000" b="1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4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Research</a:t>
            </a:r>
            <a:r>
              <a:rPr sz="4000" b="1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4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Article</a:t>
            </a:r>
            <a:endParaRPr lang="en-US" sz="4000" b="1" spc="-1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Links:</a:t>
            </a:r>
          </a:p>
          <a:p>
            <a:pPr marL="0" indent="0">
              <a:buNone/>
            </a:pP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https://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  <a:hlinkClick r:id="rId2"/>
              </a:rPr>
              <a:t>www.ncbi.nlm.nih.gov/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pmc/articles/PMC9871338/</a:t>
            </a:r>
          </a:p>
          <a:p>
            <a:pPr marL="0" indent="0">
              <a:buNone/>
            </a:pPr>
            <a:endParaRPr spc="-10" dirty="0">
              <a:latin typeface="Calibri" panose="020F0502020204030204"/>
              <a:cs typeface="Calibri" panose="020F0502020204030204"/>
              <a:sym typeface="+mn-ea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r>
              <a:rPr b="1" dirty="0">
                <a:latin typeface="Calibri" panose="020F0502020204030204"/>
                <a:cs typeface="Calibri" panose="020F0502020204030204"/>
                <a:sym typeface="+mn-ea"/>
              </a:rPr>
              <a:t>Journal</a:t>
            </a:r>
            <a:r>
              <a:rPr b="1" spc="8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b="1" spc="-10" dirty="0">
                <a:latin typeface="Calibri" panose="020F0502020204030204"/>
                <a:cs typeface="Calibri" panose="020F0502020204030204"/>
                <a:sym typeface="+mn-ea"/>
              </a:rPr>
              <a:t>Name:</a:t>
            </a:r>
            <a:endParaRPr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PubMed</a:t>
            </a:r>
            <a:r>
              <a:rPr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Central</a:t>
            </a:r>
            <a:endParaRPr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spc="-10" dirty="0">
              <a:latin typeface="Calibri" panose="020F0502020204030204"/>
              <a:cs typeface="Calibri" panose="020F0502020204030204"/>
              <a:sym typeface="+mn-ea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r>
              <a:rPr b="1" spc="-10" dirty="0">
                <a:latin typeface="Calibri" panose="020F0502020204030204"/>
                <a:cs typeface="Calibri" panose="020F0502020204030204"/>
                <a:sym typeface="+mn-ea"/>
              </a:rPr>
              <a:t>Title:</a:t>
            </a:r>
          </a:p>
          <a:p>
            <a:pPr marR="1662430">
              <a:lnSpc>
                <a:spcPts val="900"/>
              </a:lnSpc>
              <a:spcBef>
                <a:spcPts val="225"/>
              </a:spcBef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Regulation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function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the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0" dirty="0">
                <a:latin typeface="Calibri" panose="020F0502020204030204"/>
                <a:cs typeface="Calibri" panose="020F0502020204030204"/>
                <a:sym typeface="+mn-ea"/>
              </a:rPr>
              <a:t>mammalian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</a:p>
          <a:p>
            <a:pPr marR="1662430">
              <a:lnSpc>
                <a:spcPts val="900"/>
              </a:lnSpc>
              <a:spcBef>
                <a:spcPts val="225"/>
              </a:spcBef>
            </a:pPr>
            <a:endParaRPr spc="30" dirty="0">
              <a:latin typeface="Calibri" panose="020F0502020204030204"/>
              <a:cs typeface="Calibri" panose="020F0502020204030204"/>
              <a:sym typeface="+mn-ea"/>
            </a:endParaRPr>
          </a:p>
          <a:p>
            <a:pPr marL="0" marR="1662430" indent="0">
              <a:lnSpc>
                <a:spcPts val="900"/>
              </a:lnSpc>
              <a:spcBef>
                <a:spcPts val="225"/>
              </a:spcBef>
              <a:buNone/>
            </a:pPr>
            <a:r>
              <a:rPr lang="en-US">
                <a:latin typeface="Calibri" panose="020F0502020204030204"/>
                <a:cs typeface="Calibri" panose="020F0502020204030204"/>
              </a:rPr>
              <a:t>tricarboxylic acid cycle</a:t>
            </a:r>
          </a:p>
          <a:p>
            <a:pPr marL="0" marR="1662430" indent="0">
              <a:lnSpc>
                <a:spcPts val="900"/>
              </a:lnSpc>
              <a:spcBef>
                <a:spcPts val="225"/>
              </a:spcBef>
              <a:buNone/>
            </a:pPr>
            <a:endParaRPr lang="en-US">
              <a:latin typeface="Calibri" panose="020F0502020204030204"/>
              <a:cs typeface="Calibri" panose="020F0502020204030204"/>
            </a:endParaRPr>
          </a:p>
          <a:p>
            <a:pPr marL="0" marR="1662430" indent="0">
              <a:lnSpc>
                <a:spcPts val="900"/>
              </a:lnSpc>
              <a:spcBef>
                <a:spcPts val="225"/>
              </a:spcBef>
              <a:buNone/>
            </a:pPr>
            <a:endParaRPr lang="en-US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r>
              <a:rPr b="1" dirty="0">
                <a:latin typeface="Calibri" panose="020F0502020204030204"/>
                <a:cs typeface="Calibri" panose="020F0502020204030204"/>
                <a:sym typeface="+mn-ea"/>
              </a:rPr>
              <a:t>Author</a:t>
            </a:r>
            <a:r>
              <a:rPr b="1" spc="1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b="1" spc="-10" dirty="0">
                <a:latin typeface="Calibri" panose="020F0502020204030204"/>
                <a:cs typeface="Calibri" panose="020F0502020204030204"/>
                <a:sym typeface="+mn-ea"/>
              </a:rPr>
              <a:t>Name:</a:t>
            </a:r>
            <a:endParaRPr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Paige</a:t>
            </a:r>
            <a:r>
              <a:rPr u="sng" spc="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K.</a:t>
            </a:r>
            <a:r>
              <a:rPr u="sng" spc="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Arnold</a:t>
            </a:r>
            <a:r>
              <a:rPr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et</a:t>
            </a:r>
            <a:r>
              <a:rPr u="sng" spc="40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u="sng" spc="-25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al.</a:t>
            </a:r>
            <a:endParaRPr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>
              <a:latin typeface="Calibri" panose="020F0502020204030204"/>
              <a:cs typeface="Calibri" panose="020F0502020204030204"/>
            </a:endParaRPr>
          </a:p>
          <a:p>
            <a:pPr marL="0" marR="1662430" indent="0">
              <a:lnSpc>
                <a:spcPts val="900"/>
              </a:lnSpc>
              <a:spcBef>
                <a:spcPts val="225"/>
              </a:spcBef>
              <a:buNone/>
            </a:pPr>
            <a:endParaRPr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>
              <a:latin typeface="Calibri" panose="020F0502020204030204"/>
              <a:cs typeface="Calibri" panose="020F0502020204030204"/>
            </a:endParaRPr>
          </a:p>
          <a:p>
            <a:pPr marL="0" marR="1662430" indent="0">
              <a:lnSpc>
                <a:spcPts val="900"/>
              </a:lnSpc>
              <a:spcBef>
                <a:spcPts val="225"/>
              </a:spcBef>
              <a:buNone/>
            </a:pPr>
            <a:endParaRPr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>
              <a:latin typeface="Calibri" panose="020F0502020204030204"/>
              <a:cs typeface="Calibri" panose="020F0502020204030204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/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Spiral Integration</a:t>
            </a:r>
            <a:endParaRPr lang="en-US" sz="3600" b="1" dirty="0"/>
          </a:p>
          <a:p>
            <a:pPr algn="ctr"/>
            <a:r>
              <a:rPr lang="en-US" sz="3600" b="1" dirty="0"/>
              <a:t>Bioethics</a:t>
            </a:r>
            <a:endParaRPr lang="en-US" sz="3600" b="1" dirty="0">
              <a:latin typeface="+mn-lt"/>
            </a:endParaRPr>
          </a:p>
        </p:txBody>
      </p:sp>
      <p:sp>
        <p:nvSpPr>
          <p:cNvPr id="7" name="Content Placeholder 5"/>
          <p:cNvSpPr txBox="1"/>
          <p:nvPr/>
        </p:nvSpPr>
        <p:spPr>
          <a:xfrm>
            <a:off x="776514" y="1400628"/>
            <a:ext cx="7986486" cy="6143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15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Genetic</a:t>
            </a:r>
            <a:r>
              <a:rPr sz="28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Testing</a:t>
            </a:r>
            <a:r>
              <a:rPr sz="2800"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z="2800"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Counseling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55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Prenatal</a:t>
            </a:r>
            <a:r>
              <a:rPr sz="2800" spc="9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Diagnosis</a:t>
            </a:r>
            <a:r>
              <a:rPr sz="2800"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z="2800"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Reproductive</a:t>
            </a:r>
            <a:r>
              <a:rPr sz="2800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Choices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Treatment</a:t>
            </a:r>
            <a:r>
              <a:rPr sz="2800" spc="1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Decision-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Making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Research</a:t>
            </a:r>
            <a:r>
              <a:rPr sz="2800"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Ethics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Access</a:t>
            </a:r>
            <a:r>
              <a:rPr sz="2800"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to</a:t>
            </a:r>
            <a:r>
              <a:rPr sz="2800" spc="9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Healthcare</a:t>
            </a:r>
            <a:r>
              <a:rPr sz="2800"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z="2800"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Support</a:t>
            </a:r>
            <a:r>
              <a:rPr sz="2800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Services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762000"/>
            <a:ext cx="5953125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Learning Resources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828800" y="1804670"/>
            <a:ext cx="5588635" cy="4188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30480" indent="-285750">
              <a:lnSpc>
                <a:spcPct val="156000"/>
              </a:lnSpc>
              <a:spcBef>
                <a:spcPts val="1225"/>
              </a:spcBef>
              <a:buFont typeface="Arial" panose="020B0604020202020204" pitchFamily="34" charset="0"/>
              <a:buChar char="•"/>
              <a:tabLst>
                <a:tab pos="14414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Textbook</a:t>
            </a:r>
            <a:r>
              <a:rPr sz="2400"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z="2400"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Biochemistry,</a:t>
            </a:r>
            <a:r>
              <a:rPr sz="2400"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Lippincott</a:t>
            </a:r>
            <a:r>
              <a:rPr sz="24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8</a:t>
            </a:r>
            <a:r>
              <a:rPr sz="2400" baseline="25000" dirty="0">
                <a:latin typeface="Calibri" panose="020F0502020204030204"/>
                <a:cs typeface="Calibri" panose="020F0502020204030204"/>
                <a:sym typeface="+mn-ea"/>
              </a:rPr>
              <a:t>th</a:t>
            </a:r>
            <a:r>
              <a:rPr sz="2400" spc="209" baseline="25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edition,</a:t>
            </a:r>
            <a:r>
              <a:rPr sz="2400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US" sz="2400" spc="50" dirty="0">
                <a:latin typeface="Calibri" panose="020F0502020204030204"/>
                <a:cs typeface="Calibri" panose="020F0502020204030204"/>
                <a:sym typeface="+mn-ea"/>
              </a:rPr>
              <a:t>chapter no 09, page no 120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  <a:tabLst>
                <a:tab pos="14478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Google</a:t>
            </a:r>
            <a:r>
              <a:rPr sz="2400"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  <a:sym typeface="+mn-ea"/>
              </a:rPr>
              <a:t>scholar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Bef>
                <a:spcPts val="745"/>
              </a:spcBef>
              <a:buFont typeface="Arial" panose="020B0604020202020204" pitchFamily="34" charset="0"/>
              <a:buChar char="•"/>
              <a:tabLst>
                <a:tab pos="14478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Google</a:t>
            </a:r>
            <a:r>
              <a:rPr sz="2400"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  <a:sym typeface="+mn-ea"/>
              </a:rPr>
              <a:t>images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endParaRPr lang="en-US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https://youtu.be/F6vQKrRjQcQ</a:t>
            </a:r>
          </a:p>
          <a:p>
            <a:pPr marL="0" indent="0">
              <a:buNone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  <p:pic>
        <p:nvPicPr>
          <p:cNvPr id="6" name="tca cycle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460" y="2453640"/>
            <a:ext cx="5629910" cy="356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1295400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7117"/>
            <a:ext cx="828675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>
                <a:latin typeface="Calibri" panose="020F0502020204030204" pitchFamily="34" charset="0"/>
              </a:rPr>
              <a:t>At the end of this session students should be able to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3200" dirty="0"/>
          </a:p>
          <a:p>
            <a:pPr marL="0" indent="0">
              <a:buFont typeface="+mj-lt"/>
              <a:buNone/>
            </a:pPr>
            <a:r>
              <a:rPr lang="en-US" altLang="en-US" sz="2400" dirty="0"/>
              <a:t>1. Explain the reaction of TCA cycle and its regulation</a:t>
            </a:r>
          </a:p>
          <a:p>
            <a:pPr marL="0" indent="0">
              <a:buFont typeface="+mj-lt"/>
              <a:buNone/>
            </a:pPr>
            <a:r>
              <a:rPr lang="en-US" altLang="en-US" sz="2400" dirty="0"/>
              <a:t>2. Discuss energy yield in TCA cycle</a:t>
            </a:r>
          </a:p>
          <a:p>
            <a:pPr lvl="0">
              <a:spcBef>
                <a:spcPts val="0"/>
              </a:spcBef>
              <a:buFont typeface="Symbol" panose="05050102010706020507"/>
              <a:buChar char="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MS Mincho"/>
            </a:endParaRPr>
          </a:p>
          <a:p>
            <a:pPr lvl="0">
              <a:spcBef>
                <a:spcPts val="0"/>
              </a:spcBef>
              <a:buFont typeface="Symbol" panose="05050102010706020507"/>
              <a:buChar char=""/>
            </a:pPr>
            <a:endParaRPr lang="en-US" dirty="0">
              <a:latin typeface="+mj-lt"/>
              <a:ea typeface="MS Mincho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/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Interactive Session</a:t>
            </a:r>
            <a:br>
              <a:rPr lang="en-US" sz="3200" b="1" dirty="0">
                <a:latin typeface="+mn-lt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b="1" dirty="0"/>
              <a:t>6-month-old infant</a:t>
            </a:r>
            <a:r>
              <a:rPr lang="en-US" sz="2400" dirty="0"/>
              <a:t> is brought to the family physician by his parents due to </a:t>
            </a:r>
            <a:r>
              <a:rPr lang="en-US" sz="2400" b="1" dirty="0"/>
              <a:t>poor feeding, lethargy, developmental delay, and episodic vomiting</a:t>
            </a:r>
            <a:r>
              <a:rPr lang="en-US" sz="2400" dirty="0"/>
              <a:t>. The child has a history of </a:t>
            </a:r>
            <a:r>
              <a:rPr lang="en-US" sz="2400" b="1" dirty="0"/>
              <a:t>failure to thrive</a:t>
            </a:r>
            <a:r>
              <a:rPr lang="en-US" sz="2400" dirty="0"/>
              <a:t> and </a:t>
            </a:r>
            <a:r>
              <a:rPr lang="en-US" sz="2400" b="1" dirty="0"/>
              <a:t>seizure-like episodes</a:t>
            </a:r>
            <a:r>
              <a:rPr lang="en-US" sz="2400" dirty="0"/>
              <a:t>. On examination, the infant has </a:t>
            </a:r>
            <a:r>
              <a:rPr lang="en-US" sz="2400" b="1" dirty="0"/>
              <a:t>hypotonia</a:t>
            </a:r>
            <a:r>
              <a:rPr lang="en-US" sz="2400" dirty="0"/>
              <a:t> and signs of metabolic acidosis. Laboratory investigations reveal </a:t>
            </a:r>
            <a:r>
              <a:rPr lang="en-US" sz="2400" b="1" dirty="0"/>
              <a:t>lactic acidosis, hyperammonemia, and hypoglycemia</a:t>
            </a:r>
            <a:r>
              <a:rPr lang="en-US" sz="2400" dirty="0"/>
              <a:t>. Urine organic acid analysis shows </a:t>
            </a:r>
            <a:r>
              <a:rPr lang="en-US" sz="2400" b="1" dirty="0"/>
              <a:t>elevated lactate, alanine, and ketone bodies</a:t>
            </a:r>
            <a:r>
              <a:rPr lang="en-US" sz="2400" dirty="0"/>
              <a:t>. The infant is referred to a </a:t>
            </a:r>
            <a:r>
              <a:rPr lang="en-US" sz="2400" b="1" dirty="0"/>
              <a:t>biochemical geneticist</a:t>
            </a:r>
            <a:r>
              <a:rPr lang="en-US" sz="2400" dirty="0"/>
              <a:t> for confirmatory enzyme assays and genetic testing.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sz="3600" b="1" kern="1200" dirty="0">
                <a:solidFill>
                  <a:schemeClr val="tx1"/>
                </a:solidFill>
                <a:latin typeface="+mn-lt"/>
              </a:rPr>
            </a:br>
            <a:r>
              <a:rPr lang="en-US" altLang="en-GB" sz="3200" b="1" kern="1200" dirty="0">
                <a:solidFill>
                  <a:schemeClr val="tx1"/>
                </a:solidFill>
                <a:latin typeface="+mn-lt"/>
                <a:cs typeface="+mn-ea"/>
              </a:rPr>
              <a:t>TCA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1524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101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The Tricarboxylic Add (TCA) cycle, also known as the kerbs cycle or citric add cycle.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It is a fundamental metabolic pathway found in aerobic organisms, including humans.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It plays a central role in the breakdown of carbohydrates, fats, and proteins to generate energy in the form of ATP (adeno sine tri phosphate).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Steps of TCA Cycle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168275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6" name="Content Placeholder 6" descr="C:\Users\Uzma Zafar\Desktop\Picture1.pngPicture1"/>
          <p:cNvPicPr>
            <a:picLocks noGrp="1" noChangeAspect="1"/>
          </p:cNvPicPr>
          <p:nvPr>
            <p:ph idx="1"/>
          </p:nvPr>
        </p:nvPicPr>
        <p:blipFill>
          <a:blip r:embed="rId2"/>
          <a:srcRect t="12436" b="12436"/>
          <a:stretch>
            <a:fillRect/>
          </a:stretch>
        </p:blipFill>
        <p:spPr>
          <a:xfrm>
            <a:off x="628650" y="1691005"/>
            <a:ext cx="78867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Citrate Synthesis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7" name="Content Placeholder 6" descr="Picture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915" y="1207135"/>
            <a:ext cx="5593715" cy="53206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781</Words>
  <Application>Microsoft Office PowerPoint</Application>
  <PresentationFormat>On-screen Show (4:3)</PresentationFormat>
  <Paragraphs>132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MS Mincho</vt:lpstr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1_Office Theme</vt:lpstr>
      <vt:lpstr>PowerPoint Presentation</vt:lpstr>
      <vt:lpstr>Gastrointestinal Tract (GIT) Module 2nd Year MBBS(LGIS) TCA CYCLE</vt:lpstr>
      <vt:lpstr>Motto, Vision, Dream</vt:lpstr>
      <vt:lpstr>PowerPoint Presentation</vt:lpstr>
      <vt:lpstr>PowerPoint Presentation</vt:lpstr>
      <vt:lpstr>Interactive Session </vt:lpstr>
      <vt:lpstr> TCA Cycle</vt:lpstr>
      <vt:lpstr>Steps of TCA Cycle</vt:lpstr>
      <vt:lpstr>Citrate Synthesis</vt:lpstr>
      <vt:lpstr>Citrate Isomerization &amp;  Oxidative Decarboxylation of  Isocitrate</vt:lpstr>
      <vt:lpstr>Oxidative decarboxylation of  α-ketoglutarate</vt:lpstr>
      <vt:lpstr>Succinyl CoA Cleavage</vt:lpstr>
      <vt:lpstr>Succinate Oxidation</vt:lpstr>
      <vt:lpstr>                 Fumarate Hydration</vt:lpstr>
      <vt:lpstr>Malate Oxidation</vt:lpstr>
      <vt:lpstr>      Energy Produced by TCA Cycle</vt:lpstr>
      <vt:lpstr>Cycle Regulation</vt:lpstr>
      <vt:lpstr>PowerPoint Presentation</vt:lpstr>
      <vt:lpstr>Vertical Integration</vt:lpstr>
      <vt:lpstr>Vertical Integration                      Leigh Syndrome</vt:lpstr>
      <vt:lpstr>PowerPoint Presentation</vt:lpstr>
      <vt:lpstr>Spiral Integration                        Family Medicine</vt:lpstr>
      <vt:lpstr>Spiral Integration                 Artificial Intelligence</vt:lpstr>
      <vt:lpstr>Suggested Research Article</vt:lpstr>
      <vt:lpstr>PowerPoint Presentation</vt:lpstr>
      <vt:lpstr>Learning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Uzma Zafar</cp:lastModifiedBy>
  <cp:revision>132</cp:revision>
  <dcterms:created xsi:type="dcterms:W3CDTF">2006-08-16T00:00:00Z</dcterms:created>
  <dcterms:modified xsi:type="dcterms:W3CDTF">2025-03-02T16:35:52Z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622C90E5D1B24076887768F58D270976_12</vt:lpwstr>
  </property>
  <property fmtid="{D5CDD505-2E9C-101B-9397-08002B2CF9AE}" pid="3" name="KSOProductBuildVer">
    <vt:lpwstr>1033-12.2.0.19805</vt:lpwstr>
  </property>
</Properties>
</file>