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0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20" r:id="rId34"/>
    <p:sldId id="322" r:id="rId35"/>
    <p:sldId id="287" r:id="rId3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58951"/>
            <a:ext cx="2583180" cy="5331460"/>
          </a:xfrm>
          <a:custGeom>
            <a:avLst/>
            <a:gdLst/>
            <a:ahLst/>
            <a:cxnLst/>
            <a:rect l="l" t="t" r="r" b="b"/>
            <a:pathLst>
              <a:path w="2583180" h="5331460">
                <a:moveTo>
                  <a:pt x="2583180" y="0"/>
                </a:moveTo>
                <a:lnTo>
                  <a:pt x="0" y="0"/>
                </a:lnTo>
                <a:lnTo>
                  <a:pt x="0" y="5330952"/>
                </a:lnTo>
                <a:lnTo>
                  <a:pt x="2583180" y="5330952"/>
                </a:lnTo>
                <a:lnTo>
                  <a:pt x="2583180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862059" y="758951"/>
            <a:ext cx="281940" cy="5331460"/>
          </a:xfrm>
          <a:custGeom>
            <a:avLst/>
            <a:gdLst/>
            <a:ahLst/>
            <a:cxnLst/>
            <a:rect l="l" t="t" r="r" b="b"/>
            <a:pathLst>
              <a:path w="281940" h="5331460">
                <a:moveTo>
                  <a:pt x="281940" y="0"/>
                </a:moveTo>
                <a:lnTo>
                  <a:pt x="0" y="0"/>
                </a:lnTo>
                <a:lnTo>
                  <a:pt x="0" y="5330952"/>
                </a:lnTo>
                <a:lnTo>
                  <a:pt x="281940" y="5330952"/>
                </a:lnTo>
                <a:lnTo>
                  <a:pt x="281940" y="0"/>
                </a:lnTo>
                <a:close/>
              </a:path>
            </a:pathLst>
          </a:custGeom>
          <a:solidFill>
            <a:srgbClr val="C7C7C7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8630" y="2123643"/>
            <a:ext cx="5481904" cy="2313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81070" y="2315082"/>
            <a:ext cx="5060315" cy="2769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laws.justice.gc.ca/en/C-46/index.html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lawfacts.ca/node/288" TargetMode="External"/><Relationship Id="rId2" Type="http://schemas.openxmlformats.org/officeDocument/2006/relationships/hyperlink" Target="http://lawfacts.ca/glossary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lawfacts.ca/node/292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32546728_Comparing_True_and_False_Confessions_Among_Persons_With_Serious_Mental_Illness" TargetMode="External"/><Relationship Id="rId2" Type="http://schemas.openxmlformats.org/officeDocument/2006/relationships/hyperlink" Target="https://www.ncbi.nlm.nih.gov/pmc/articles/PMC2800139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thecut.com/2017/02/how-hard-is-it-" TargetMode="External"/><Relationship Id="rId4" Type="http://schemas.openxmlformats.org/officeDocument/2006/relationships/hyperlink" Target="https://www.researchgate.net/publication/334979882_The_mental_representation_of_true_and_false_intentions_a_comparison_of_schema-consistent_and_schema-inconsistent_tasks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mc/articles/PMC53" TargetMode="Externa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0"/>
            <a:ext cx="6856730" cy="5334000"/>
          </a:xfrm>
          <a:custGeom>
            <a:avLst/>
            <a:gdLst/>
            <a:ahLst/>
            <a:cxnLst/>
            <a:rect l="l" t="t" r="r" b="b"/>
            <a:pathLst>
              <a:path w="6856730" h="5334000">
                <a:moveTo>
                  <a:pt x="6856476" y="0"/>
                </a:moveTo>
                <a:lnTo>
                  <a:pt x="0" y="0"/>
                </a:lnTo>
                <a:lnTo>
                  <a:pt x="0" y="5334000"/>
                </a:lnTo>
                <a:lnTo>
                  <a:pt x="6856476" y="5334000"/>
                </a:lnTo>
                <a:lnTo>
                  <a:pt x="6856476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950594" marR="5080" indent="379730">
              <a:lnSpc>
                <a:spcPts val="8530"/>
              </a:lnSpc>
              <a:spcBef>
                <a:spcPts val="1150"/>
              </a:spcBef>
            </a:pPr>
            <a:r>
              <a:rPr sz="7900" spc="-10" dirty="0">
                <a:solidFill>
                  <a:srgbClr val="000000"/>
                </a:solidFill>
                <a:latin typeface="Arial MT"/>
                <a:cs typeface="Arial MT"/>
              </a:rPr>
              <a:t>Forensic </a:t>
            </a:r>
            <a:r>
              <a:rPr sz="7900" spc="-95" dirty="0">
                <a:solidFill>
                  <a:srgbClr val="000000"/>
                </a:solidFill>
                <a:latin typeface="Arial MT"/>
                <a:cs typeface="Arial MT"/>
              </a:rPr>
              <a:t>Psychiatry</a:t>
            </a:r>
            <a:endParaRPr sz="79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2488" y="762000"/>
            <a:ext cx="2192020" cy="5609228"/>
          </a:xfrm>
          <a:prstGeom prst="rect">
            <a:avLst/>
          </a:prstGeom>
          <a:solidFill>
            <a:srgbClr val="C3C3C3">
              <a:alpha val="49803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0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</a:pPr>
            <a:r>
              <a:rPr lang="pt-BR" sz="3200" b="1" spc="-25">
                <a:solidFill>
                  <a:srgbClr val="40B9D2"/>
                </a:solidFill>
                <a:latin typeface="Corbel"/>
                <a:cs typeface="Corbel"/>
              </a:rPr>
              <a:t>Dr </a:t>
            </a:r>
            <a:r>
              <a:rPr lang="pt-BR" sz="3200" b="1" spc="-25" dirty="0">
                <a:solidFill>
                  <a:srgbClr val="40B9D2"/>
                </a:solidFill>
                <a:latin typeface="Corbel"/>
                <a:cs typeface="Corbel"/>
              </a:rPr>
              <a:t>Filza ali   Dr Gulzaib </a:t>
            </a:r>
            <a:endParaRPr sz="32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898" y="2725039"/>
            <a:ext cx="1100455" cy="13061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59"/>
              </a:spcBef>
            </a:pPr>
            <a:r>
              <a:rPr sz="3000" spc="-20" dirty="0">
                <a:latin typeface="Corbel"/>
                <a:cs typeface="Corbel"/>
              </a:rPr>
              <a:t>Good </a:t>
            </a:r>
            <a:r>
              <a:rPr sz="3000" spc="-65" dirty="0">
                <a:latin typeface="Corbel"/>
                <a:cs typeface="Corbel"/>
              </a:rPr>
              <a:t>mental </a:t>
            </a:r>
            <a:r>
              <a:rPr sz="3000" spc="-10" dirty="0">
                <a:latin typeface="Corbel"/>
                <a:cs typeface="Corbel"/>
              </a:rPr>
              <a:t>health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2470" y="684022"/>
            <a:ext cx="5627370" cy="174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solidFill>
                  <a:srgbClr val="40B9D2"/>
                </a:solidFill>
                <a:latin typeface="Courier New"/>
                <a:cs typeface="Courier New"/>
              </a:rPr>
              <a:t>o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Good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health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sense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wellbeing,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confidence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self-esteem.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dirty="0">
                <a:solidFill>
                  <a:srgbClr val="40B9D2"/>
                </a:solidFill>
                <a:latin typeface="Courier New"/>
                <a:cs typeface="Courier New"/>
              </a:rPr>
              <a:t>o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enables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fully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enjoy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appreciate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5351" y="2403474"/>
            <a:ext cx="46329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other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people,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day-to-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day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life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our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environment.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2470" y="3757041"/>
            <a:ext cx="4855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When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we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mentally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healthy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we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can: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2470" y="4378832"/>
            <a:ext cx="4928870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0B9D2"/>
                </a:solidFill>
                <a:latin typeface="Courier New"/>
                <a:cs typeface="Courier New"/>
              </a:rPr>
              <a:t>o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form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positive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relationships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solidFill>
                  <a:srgbClr val="40B9D2"/>
                </a:solidFill>
                <a:latin typeface="Courier New"/>
                <a:cs typeface="Courier New"/>
              </a:rPr>
              <a:t>o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use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our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abilities</a:t>
            </a:r>
            <a:r>
              <a:rPr sz="2400" spc="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reach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our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potential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dirty="0">
                <a:solidFill>
                  <a:srgbClr val="40B9D2"/>
                </a:solidFill>
                <a:latin typeface="Courier New"/>
                <a:cs typeface="Courier New"/>
              </a:rPr>
              <a:t>o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deal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life’s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challenges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6898BC-3581-E150-4ABE-DD14A1149B4E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349" y="3154502"/>
            <a:ext cx="2226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75" dirty="0">
                <a:latin typeface="Corbel"/>
                <a:cs typeface="Corbel"/>
              </a:rPr>
              <a:t>Compos</a:t>
            </a:r>
            <a:r>
              <a:rPr sz="2800" spc="-40" dirty="0">
                <a:latin typeface="Corbel"/>
                <a:cs typeface="Corbel"/>
              </a:rPr>
              <a:t> Mentis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4245" y="1205560"/>
            <a:ext cx="4116704" cy="764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885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700" spc="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7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sound</a:t>
            </a:r>
            <a:r>
              <a:rPr sz="17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mind,</a:t>
            </a:r>
            <a:r>
              <a:rPr sz="17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orbel"/>
                <a:cs typeface="Corbel"/>
              </a:rPr>
              <a:t>memory,</a:t>
            </a:r>
            <a:r>
              <a:rPr sz="17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7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orbel"/>
                <a:cs typeface="Corbel"/>
              </a:rPr>
              <a:t>understanding</a:t>
            </a:r>
            <a:endParaRPr sz="17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730"/>
              </a:spcBef>
              <a:buClr>
                <a:srgbClr val="40B9D2"/>
              </a:buClr>
              <a:buFont typeface="Arial MT"/>
              <a:buChar char="•"/>
              <a:tabLst>
                <a:tab pos="195580" algn="l"/>
              </a:tabLst>
            </a:pP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legally</a:t>
            </a:r>
            <a:r>
              <a:rPr sz="17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fit</a:t>
            </a:r>
            <a:r>
              <a:rPr sz="17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7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conduct/defend</a:t>
            </a:r>
            <a:r>
              <a:rPr sz="17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orbel"/>
                <a:cs typeface="Corbel"/>
              </a:rPr>
              <a:t>proceedings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0069" y="2658313"/>
            <a:ext cx="311658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Examples</a:t>
            </a:r>
            <a:r>
              <a:rPr sz="1900" spc="-9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of</a:t>
            </a:r>
            <a:r>
              <a:rPr sz="1900" spc="-9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COMPOS</a:t>
            </a:r>
            <a:r>
              <a:rPr sz="1900" spc="-5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MENTIS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1070" y="3005734"/>
            <a:ext cx="5373370" cy="1340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went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court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prove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her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grandmother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was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no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longer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compos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mentis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needed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legal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guardian</a:t>
            </a:r>
            <a:endParaRPr sz="1900">
              <a:latin typeface="Corbel"/>
              <a:cs typeface="Corbel"/>
            </a:endParaRPr>
          </a:p>
          <a:p>
            <a:pPr marL="515620">
              <a:lnSpc>
                <a:spcPct val="100000"/>
              </a:lnSpc>
              <a:spcBef>
                <a:spcPts val="1470"/>
              </a:spcBef>
            </a:pPr>
            <a:r>
              <a:rPr sz="1700" spc="-885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700" spc="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17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sound</a:t>
            </a:r>
            <a:r>
              <a:rPr sz="17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7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20" dirty="0">
                <a:solidFill>
                  <a:srgbClr val="585858"/>
                </a:solidFill>
                <a:latin typeface="Corbel"/>
                <a:cs typeface="Corbel"/>
              </a:rPr>
              <a:t>mind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4245" y="4410811"/>
            <a:ext cx="4081145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50000"/>
              </a:lnSpc>
              <a:spcBef>
                <a:spcPts val="100"/>
              </a:spcBef>
            </a:pPr>
            <a:r>
              <a:rPr sz="1700" spc="-885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700" spc="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7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person</a:t>
            </a:r>
            <a:r>
              <a:rPr sz="17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classed</a:t>
            </a:r>
            <a:r>
              <a:rPr sz="17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17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unfit</a:t>
            </a:r>
            <a:r>
              <a:rPr sz="17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7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orbel"/>
                <a:cs typeface="Corbel"/>
              </a:rPr>
              <a:t>conduct/defend </a:t>
            </a:r>
            <a:r>
              <a:rPr sz="1700" dirty="0">
                <a:solidFill>
                  <a:srgbClr val="585858"/>
                </a:solidFill>
                <a:latin typeface="Corbel"/>
                <a:cs typeface="Corbel"/>
              </a:rPr>
              <a:t>legal</a:t>
            </a:r>
            <a:r>
              <a:rPr sz="17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700" spc="-10" dirty="0">
                <a:solidFill>
                  <a:srgbClr val="585858"/>
                </a:solidFill>
                <a:latin typeface="Corbel"/>
                <a:cs typeface="Corbel"/>
              </a:rPr>
              <a:t>proceedings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62B52D-CBC5-71AA-54C0-3C8E144189D2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11" y="3154502"/>
            <a:ext cx="23964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0" dirty="0">
                <a:latin typeface="Corbel"/>
                <a:cs typeface="Corbel"/>
              </a:rPr>
              <a:t>Insane</a:t>
            </a:r>
            <a:r>
              <a:rPr sz="2800" spc="-110" dirty="0">
                <a:latin typeface="Corbel"/>
                <a:cs typeface="Corbel"/>
              </a:rPr>
              <a:t> </a:t>
            </a:r>
            <a:r>
              <a:rPr sz="2800" dirty="0">
                <a:latin typeface="Corbel"/>
                <a:cs typeface="Corbel"/>
              </a:rPr>
              <a:t>&amp;</a:t>
            </a:r>
            <a:r>
              <a:rPr sz="2800" spc="-130" dirty="0">
                <a:latin typeface="Corbel"/>
                <a:cs typeface="Corbel"/>
              </a:rPr>
              <a:t> </a:t>
            </a:r>
            <a:r>
              <a:rPr sz="2800" spc="-50" dirty="0">
                <a:latin typeface="Corbel"/>
                <a:cs typeface="Corbel"/>
              </a:rPr>
              <a:t>Insanity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378585"/>
            <a:ext cx="5324475" cy="1672589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Insane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---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state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mind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that</a:t>
            </a:r>
            <a:endParaRPr sz="2400">
              <a:latin typeface="Corbel"/>
              <a:cs typeface="Corbel"/>
            </a:endParaRPr>
          </a:p>
          <a:p>
            <a:pPr marL="195580" marR="5080">
              <a:lnSpc>
                <a:spcPct val="150000"/>
              </a:lnSpc>
              <a:spcBef>
                <a:spcPts val="5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prevents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normal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perception,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behavior,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or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social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interaction;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seriously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mentally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ill.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3097738"/>
            <a:ext cx="5146040" cy="2221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5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40B9D2"/>
                </a:solidFill>
                <a:latin typeface="Corbel"/>
                <a:cs typeface="Corbel"/>
              </a:rPr>
              <a:t>Insanity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4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craziness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madness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a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spectrum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behaviors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characterized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by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certain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abnormal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endParaRPr sz="24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behavioral</a:t>
            </a:r>
            <a:r>
              <a:rPr sz="24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patterns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2AC9B5-FDE8-A8BB-D7D2-246E092EFF74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469390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0" dirty="0">
                <a:latin typeface="Corbel"/>
                <a:cs typeface="Corbel"/>
              </a:rPr>
              <a:t>Causes</a:t>
            </a:r>
            <a:r>
              <a:rPr sz="3000" spc="-95" dirty="0">
                <a:latin typeface="Corbel"/>
                <a:cs typeface="Corbel"/>
              </a:rPr>
              <a:t> </a:t>
            </a:r>
            <a:r>
              <a:rPr sz="3000" spc="-40" dirty="0">
                <a:latin typeface="Corbel"/>
                <a:cs typeface="Corbel"/>
              </a:rPr>
              <a:t>of </a:t>
            </a:r>
            <a:r>
              <a:rPr sz="3000" spc="-10" dirty="0">
                <a:latin typeface="Corbel"/>
                <a:cs typeface="Corbel"/>
              </a:rPr>
              <a:t>insanity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039113"/>
            <a:ext cx="5390515" cy="1337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5"/>
              </a:spcBef>
              <a:buClr>
                <a:srgbClr val="40B9D2"/>
              </a:buClr>
              <a:buAutoNum type="romanLcPeriod"/>
              <a:tabLst>
                <a:tab pos="584200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Hereditary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(Huntington</a:t>
            </a:r>
            <a:r>
              <a:rPr sz="20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chorea)</a:t>
            </a:r>
            <a:endParaRPr sz="2000">
              <a:latin typeface="Corbel"/>
              <a:cs typeface="Corbel"/>
            </a:endParaRPr>
          </a:p>
          <a:p>
            <a:pPr marL="584200" marR="5080" indent="-572135">
              <a:lnSpc>
                <a:spcPct val="140100"/>
              </a:lnSpc>
              <a:spcBef>
                <a:spcPts val="1195"/>
              </a:spcBef>
              <a:buClr>
                <a:srgbClr val="40B9D2"/>
              </a:buClr>
              <a:buAutoNum type="romanLcPeriod"/>
              <a:tabLst>
                <a:tab pos="584200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Environmental</a:t>
            </a:r>
            <a:r>
              <a:rPr sz="20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(faulty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parental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attitude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lack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hygiene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)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2624455"/>
            <a:ext cx="2698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rgbClr val="40B9D2"/>
                </a:solidFill>
                <a:latin typeface="Corbel"/>
                <a:cs typeface="Corbel"/>
              </a:rPr>
              <a:t>iii.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2825" y="2503144"/>
            <a:ext cx="489966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100"/>
              </a:spcBef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Psychogenic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(unsuccessfully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repressed</a:t>
            </a:r>
            <a:r>
              <a:rPr sz="2000" spc="3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mental conflicts.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1070" y="3509238"/>
            <a:ext cx="550862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5080" indent="-572135">
              <a:lnSpc>
                <a:spcPct val="140000"/>
              </a:lnSpc>
              <a:spcBef>
                <a:spcPts val="100"/>
              </a:spcBef>
              <a:tabLst>
                <a:tab pos="584200" algn="l"/>
              </a:tabLst>
            </a:pPr>
            <a:r>
              <a:rPr sz="2000" spc="-25" dirty="0">
                <a:solidFill>
                  <a:srgbClr val="40B9D2"/>
                </a:solidFill>
                <a:latin typeface="Corbel"/>
                <a:cs typeface="Corbel"/>
              </a:rPr>
              <a:t>iv.</a:t>
            </a:r>
            <a:r>
              <a:rPr sz="2000" dirty="0">
                <a:solidFill>
                  <a:srgbClr val="40B9D2"/>
                </a:solidFill>
                <a:latin typeface="Corbel"/>
                <a:cs typeface="Corbel"/>
              </a:rPr>
              <a:t>	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Precipitating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(frustration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0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financial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worries,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disappointment</a:t>
            </a:r>
            <a:r>
              <a:rPr sz="20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sexual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affairs,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close relation.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1070" y="4941079"/>
            <a:ext cx="5396230" cy="88011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  <a:tabLst>
                <a:tab pos="584200" algn="l"/>
              </a:tabLst>
            </a:pPr>
            <a:r>
              <a:rPr sz="2000" spc="-25" dirty="0">
                <a:solidFill>
                  <a:srgbClr val="40B9D2"/>
                </a:solidFill>
                <a:latin typeface="Corbel"/>
                <a:cs typeface="Corbel"/>
              </a:rPr>
              <a:t>v.</a:t>
            </a:r>
            <a:r>
              <a:rPr sz="2000" dirty="0">
                <a:solidFill>
                  <a:srgbClr val="40B9D2"/>
                </a:solidFill>
                <a:latin typeface="Corbel"/>
                <a:cs typeface="Corbel"/>
              </a:rPr>
              <a:t>	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Organic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(head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injury,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atherosclerosis,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senile</a:t>
            </a:r>
            <a:endParaRPr sz="2000">
              <a:latin typeface="Corbel"/>
              <a:cs typeface="Corbel"/>
            </a:endParaRPr>
          </a:p>
          <a:p>
            <a:pPr marL="584200">
              <a:lnSpc>
                <a:spcPct val="100000"/>
              </a:lnSpc>
              <a:spcBef>
                <a:spcPts val="960"/>
              </a:spcBef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degeneration,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myxedema,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pernicious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anemia.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665F29-955D-710F-BB26-2FA034221668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154502"/>
            <a:ext cx="2237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5" dirty="0">
                <a:latin typeface="Corbel"/>
                <a:cs typeface="Corbel"/>
              </a:rPr>
              <a:t>Mental</a:t>
            </a:r>
            <a:r>
              <a:rPr sz="2800" spc="-95" dirty="0">
                <a:latin typeface="Corbel"/>
                <a:cs typeface="Corbel"/>
              </a:rPr>
              <a:t> </a:t>
            </a:r>
            <a:r>
              <a:rPr sz="2800" spc="-45" dirty="0">
                <a:latin typeface="Corbel"/>
                <a:cs typeface="Corbel"/>
              </a:rPr>
              <a:t>disorder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543558"/>
            <a:ext cx="5226050" cy="3731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628015" indent="-182880">
              <a:lnSpc>
                <a:spcPct val="100000"/>
              </a:lnSpc>
              <a:spcBef>
                <a:spcPts val="9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Criminal</a:t>
            </a:r>
            <a:r>
              <a:rPr sz="1900" u="sng" spc="-8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 </a:t>
            </a:r>
            <a:r>
              <a:rPr sz="19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Code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</a:rPr>
              <a:t> </a:t>
            </a:r>
            <a:r>
              <a:rPr sz="1900" dirty="0">
                <a:latin typeface="Corbel"/>
                <a:cs typeface="Corbel"/>
              </a:rPr>
              <a:t>as</a:t>
            </a:r>
            <a:r>
              <a:rPr sz="1900" spc="-25" dirty="0">
                <a:latin typeface="Corbel"/>
                <a:cs typeface="Corbel"/>
              </a:rPr>
              <a:t> </a:t>
            </a:r>
            <a:r>
              <a:rPr sz="1900" dirty="0">
                <a:latin typeface="Corbel"/>
                <a:cs typeface="Corbel"/>
              </a:rPr>
              <a:t>a</a:t>
            </a:r>
            <a:r>
              <a:rPr sz="1900" spc="-25" dirty="0">
                <a:latin typeface="Corbel"/>
                <a:cs typeface="Corbel"/>
              </a:rPr>
              <a:t> </a:t>
            </a:r>
            <a:r>
              <a:rPr sz="1900" dirty="0">
                <a:latin typeface="Corbel"/>
                <a:cs typeface="Corbel"/>
              </a:rPr>
              <a:t>“disease</a:t>
            </a:r>
            <a:r>
              <a:rPr sz="1900" spc="-30" dirty="0">
                <a:latin typeface="Corbel"/>
                <a:cs typeface="Corbel"/>
              </a:rPr>
              <a:t> </a:t>
            </a:r>
            <a:r>
              <a:rPr sz="1900" spc="-25" dirty="0">
                <a:latin typeface="Corbel"/>
                <a:cs typeface="Corbel"/>
              </a:rPr>
              <a:t>of </a:t>
            </a:r>
            <a:r>
              <a:rPr sz="1900" dirty="0">
                <a:latin typeface="Corbel"/>
                <a:cs typeface="Corbel"/>
              </a:rPr>
              <a:t>the</a:t>
            </a:r>
            <a:r>
              <a:rPr sz="1900" spc="-25" dirty="0">
                <a:latin typeface="Corbel"/>
                <a:cs typeface="Corbel"/>
              </a:rPr>
              <a:t> </a:t>
            </a:r>
            <a:r>
              <a:rPr sz="1900" spc="-10" dirty="0">
                <a:latin typeface="Corbel"/>
                <a:cs typeface="Corbel"/>
              </a:rPr>
              <a:t>mind”</a:t>
            </a:r>
            <a:endParaRPr sz="1900">
              <a:latin typeface="Corbel"/>
              <a:cs typeface="Corbel"/>
            </a:endParaRPr>
          </a:p>
          <a:p>
            <a:pPr marL="195580" marR="812165" indent="-182880">
              <a:lnSpc>
                <a:spcPct val="100000"/>
              </a:lnSpc>
              <a:spcBef>
                <a:spcPts val="459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Can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include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abnormality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which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causes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impairment</a:t>
            </a:r>
            <a:endParaRPr sz="1900">
              <a:latin typeface="Corbel"/>
              <a:cs typeface="Corbel"/>
            </a:endParaRPr>
          </a:p>
          <a:p>
            <a:pPr marL="195580" marR="657860" indent="-182880">
              <a:lnSpc>
                <a:spcPct val="100000"/>
              </a:lnSpc>
              <a:spcBef>
                <a:spcPts val="4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exception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voluntary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intoxication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transient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states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such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hysteria</a:t>
            </a:r>
            <a:r>
              <a:rPr sz="1900" spc="5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concussion</a:t>
            </a:r>
            <a:endParaRPr sz="1900">
              <a:latin typeface="Corbel"/>
              <a:cs typeface="Corbel"/>
            </a:endParaRPr>
          </a:p>
          <a:p>
            <a:pPr marL="195580" marR="5080" indent="-182880">
              <a:lnSpc>
                <a:spcPct val="100000"/>
              </a:lnSpc>
              <a:spcBef>
                <a:spcPts val="459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Consequently,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personality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disorders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eligible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for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this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defence.</a:t>
            </a:r>
            <a:endParaRPr sz="1900">
              <a:latin typeface="Corbel"/>
              <a:cs typeface="Corbel"/>
            </a:endParaRPr>
          </a:p>
          <a:p>
            <a:pPr marL="195580" marR="194945" indent="-182880">
              <a:lnSpc>
                <a:spcPct val="100000"/>
              </a:lnSpc>
              <a:spcBef>
                <a:spcPts val="4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An</a:t>
            </a:r>
            <a:r>
              <a:rPr sz="1900" spc="-6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individual</a:t>
            </a:r>
            <a:r>
              <a:rPr sz="1900" spc="-6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with</a:t>
            </a:r>
            <a:r>
              <a:rPr sz="1900" spc="-2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a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personality</a:t>
            </a:r>
            <a:r>
              <a:rPr sz="1900" spc="-1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disorder</a:t>
            </a:r>
            <a:r>
              <a:rPr sz="1900" spc="-6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would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be</a:t>
            </a:r>
            <a:r>
              <a:rPr sz="1900" spc="-4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unable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appreciate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nature</a:t>
            </a:r>
            <a:r>
              <a:rPr sz="1900" spc="-2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and</a:t>
            </a:r>
            <a:r>
              <a:rPr sz="1900" spc="-4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quality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40B9D2"/>
                </a:solidFill>
                <a:latin typeface="Corbel"/>
                <a:cs typeface="Corbel"/>
              </a:rPr>
              <a:t>of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the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act</a:t>
            </a:r>
            <a:r>
              <a:rPr sz="1900" spc="-4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in</a:t>
            </a:r>
            <a:r>
              <a:rPr sz="1900" spc="-4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the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manner</a:t>
            </a:r>
            <a:r>
              <a:rPr sz="1900" spc="-2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that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the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courts</a:t>
            </a:r>
            <a:r>
              <a:rPr sz="1900" spc="-2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have</a:t>
            </a:r>
            <a:r>
              <a:rPr sz="1900" spc="-4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ruled.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76F885-55BA-D6F3-4AD3-CBA4E65A7796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553" y="2788411"/>
            <a:ext cx="2015489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70" dirty="0">
                <a:latin typeface="Corbel"/>
                <a:cs typeface="Corbel"/>
              </a:rPr>
              <a:t>Hallucination </a:t>
            </a:r>
            <a:r>
              <a:rPr sz="3000" dirty="0">
                <a:latin typeface="Corbel"/>
                <a:cs typeface="Corbel"/>
              </a:rPr>
              <a:t>&amp;</a:t>
            </a:r>
            <a:r>
              <a:rPr sz="3000" spc="-114" dirty="0">
                <a:latin typeface="Corbel"/>
                <a:cs typeface="Corbel"/>
              </a:rPr>
              <a:t> </a:t>
            </a:r>
            <a:r>
              <a:rPr sz="3000" spc="-50" dirty="0">
                <a:latin typeface="Corbel"/>
                <a:cs typeface="Corbel"/>
              </a:rPr>
              <a:t>its</a:t>
            </a:r>
            <a:r>
              <a:rPr sz="3000" spc="-340" dirty="0">
                <a:latin typeface="Corbel"/>
                <a:cs typeface="Corbel"/>
              </a:rPr>
              <a:t> </a:t>
            </a:r>
            <a:r>
              <a:rPr sz="3000" spc="-10" dirty="0">
                <a:latin typeface="Corbel"/>
                <a:cs typeface="Corbel"/>
              </a:rPr>
              <a:t>Types:-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5642" y="1665477"/>
            <a:ext cx="5199380" cy="98806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5580" marR="5080" indent="-182880">
              <a:lnSpc>
                <a:spcPts val="2050"/>
              </a:lnSpc>
              <a:spcBef>
                <a:spcPts val="3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false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sense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30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perception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without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any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external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object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stimulus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produce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it.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900" b="1" spc="-10" dirty="0">
                <a:solidFill>
                  <a:srgbClr val="40B9D2"/>
                </a:solidFill>
                <a:latin typeface="Corbel"/>
                <a:cs typeface="Corbel"/>
              </a:rPr>
              <a:t>Types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5642" y="2627254"/>
            <a:ext cx="5314950" cy="276606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Visual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(tiger)/flashes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light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Auditory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(voices)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Olfactory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(smell)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ts val="2165"/>
              </a:lnSpc>
              <a:spcBef>
                <a:spcPts val="969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Gustatory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(sweet,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Bitter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taste)/food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being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165"/>
              </a:lnSpc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tampered.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900" spc="-2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Tactile/touch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(rats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mice)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Psycho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motor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(feeling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movement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some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parts)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2B8B4-EE96-9C95-1170-E966FD66FE30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570734"/>
            <a:ext cx="2087880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5" dirty="0">
                <a:latin typeface="Corbel"/>
                <a:cs typeface="Corbel"/>
              </a:rPr>
              <a:t>Delusion</a:t>
            </a:r>
            <a:r>
              <a:rPr sz="3000" spc="-105" dirty="0">
                <a:latin typeface="Corbel"/>
                <a:cs typeface="Corbel"/>
              </a:rPr>
              <a:t> </a:t>
            </a:r>
            <a:r>
              <a:rPr sz="3000" dirty="0">
                <a:latin typeface="Corbel"/>
                <a:cs typeface="Corbel"/>
              </a:rPr>
              <a:t>&amp;</a:t>
            </a:r>
            <a:r>
              <a:rPr sz="3000" spc="-110" dirty="0">
                <a:latin typeface="Corbel"/>
                <a:cs typeface="Corbel"/>
              </a:rPr>
              <a:t> </a:t>
            </a:r>
            <a:r>
              <a:rPr sz="3000" spc="-35" dirty="0">
                <a:latin typeface="Corbel"/>
                <a:cs typeface="Corbel"/>
              </a:rPr>
              <a:t>its </a:t>
            </a:r>
            <a:r>
              <a:rPr sz="3000" spc="-10" dirty="0">
                <a:latin typeface="Corbel"/>
                <a:cs typeface="Corbel"/>
              </a:rPr>
              <a:t>Types:-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95448" y="576834"/>
            <a:ext cx="5126355" cy="210439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800" spc="-9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800" spc="28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1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false/firm</a:t>
            </a:r>
            <a:r>
              <a:rPr sz="1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belief</a:t>
            </a:r>
            <a:r>
              <a:rPr sz="1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something</a:t>
            </a:r>
            <a:r>
              <a:rPr sz="1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which</a:t>
            </a:r>
            <a:r>
              <a:rPr sz="1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1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800" spc="-10" dirty="0">
                <a:solidFill>
                  <a:srgbClr val="585858"/>
                </a:solidFill>
                <a:latin typeface="Corbel"/>
                <a:cs typeface="Corbel"/>
              </a:rPr>
              <a:t> fact.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b="1" spc="-10" dirty="0">
                <a:solidFill>
                  <a:srgbClr val="40B9D2"/>
                </a:solidFill>
                <a:latin typeface="Corbel"/>
                <a:cs typeface="Corbel"/>
              </a:rPr>
              <a:t>Types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Infidelity</a:t>
            </a:r>
            <a:r>
              <a:rPr sz="1900" spc="-8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(wife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unfaithful)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Othello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syndrome,(the</a:t>
            </a:r>
            <a:endParaRPr sz="1900">
              <a:latin typeface="Corbel"/>
              <a:cs typeface="Corbel"/>
            </a:endParaRPr>
          </a:p>
          <a:p>
            <a:pPr marL="194945">
              <a:lnSpc>
                <a:spcPct val="100000"/>
              </a:lnSpc>
              <a:spcBef>
                <a:spcPts val="685"/>
              </a:spcBef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dangerous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state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morbid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jealousy)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Self</a:t>
            </a:r>
            <a:r>
              <a:rPr sz="1900" spc="-8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Reproach</a:t>
            </a:r>
            <a:r>
              <a:rPr sz="1900" spc="-5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(past</a:t>
            </a:r>
            <a:r>
              <a:rPr sz="19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failure)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5448" y="2894787"/>
            <a:ext cx="37712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Nihilistic</a:t>
            </a:r>
            <a:r>
              <a:rPr sz="1900" spc="-4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(No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world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no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existence)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5448" y="3336696"/>
            <a:ext cx="5773420" cy="264858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900" spc="-1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Hypochondriac</a:t>
            </a:r>
            <a:r>
              <a:rPr sz="1900" spc="-1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(unhealthy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disease)e.g,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cancer</a:t>
            </a:r>
            <a:endParaRPr sz="1900">
              <a:latin typeface="Corbel"/>
              <a:cs typeface="Corbel"/>
            </a:endParaRPr>
          </a:p>
          <a:p>
            <a:pPr marL="194945">
              <a:lnSpc>
                <a:spcPct val="100000"/>
              </a:lnSpc>
              <a:spcBef>
                <a:spcPts val="680"/>
              </a:spcBef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,depression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later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life.</a:t>
            </a:r>
            <a:endParaRPr sz="1900">
              <a:latin typeface="Corbel"/>
              <a:cs typeface="Corbel"/>
            </a:endParaRPr>
          </a:p>
          <a:p>
            <a:pPr marL="194945" marR="5080" indent="-182880">
              <a:lnSpc>
                <a:spcPct val="70000"/>
              </a:lnSpc>
              <a:spcBef>
                <a:spcPts val="1550"/>
              </a:spcBef>
            </a:pPr>
            <a:r>
              <a:rPr sz="1900" spc="-1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Persecution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(poison)he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imagines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attempts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being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killed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relatives.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9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Grandeur</a:t>
            </a:r>
            <a:r>
              <a:rPr sz="19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exaltation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Feeling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rich)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900" spc="-1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Reference</a:t>
            </a:r>
            <a:r>
              <a:rPr sz="1900" spc="-4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(stranger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looking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at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him)</a:t>
            </a:r>
            <a:endParaRPr sz="1900">
              <a:latin typeface="Corbel"/>
              <a:cs typeface="Corbel"/>
            </a:endParaRPr>
          </a:p>
          <a:p>
            <a:pPr marL="194945" marR="180340" indent="-182880">
              <a:lnSpc>
                <a:spcPct val="70000"/>
              </a:lnSpc>
              <a:spcBef>
                <a:spcPts val="1200"/>
              </a:spcBef>
            </a:pPr>
            <a:r>
              <a:rPr sz="1900" spc="-1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1900" spc="-10" dirty="0">
                <a:solidFill>
                  <a:srgbClr val="40B9D2"/>
                </a:solidFill>
                <a:latin typeface="Corbel"/>
                <a:cs typeface="Corbel"/>
              </a:rPr>
              <a:t>Influence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believes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his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thoughts/actions</a:t>
            </a:r>
            <a:r>
              <a:rPr sz="1900" spc="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being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influenced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harm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him.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8D97A2-DFFA-6DE4-37B8-34736A2ED29D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2679572"/>
            <a:ext cx="1402080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10" dirty="0">
                <a:latin typeface="Corbel"/>
                <a:cs typeface="Corbel"/>
              </a:rPr>
              <a:t>Delirium </a:t>
            </a:r>
            <a:r>
              <a:rPr sz="3000" dirty="0">
                <a:latin typeface="Corbel"/>
                <a:cs typeface="Corbel"/>
              </a:rPr>
              <a:t>&amp;</a:t>
            </a:r>
            <a:r>
              <a:rPr sz="3000" spc="-140" dirty="0">
                <a:latin typeface="Corbel"/>
                <a:cs typeface="Corbel"/>
              </a:rPr>
              <a:t> </a:t>
            </a:r>
            <a:r>
              <a:rPr sz="3000" spc="-65" dirty="0">
                <a:latin typeface="Corbel"/>
                <a:cs typeface="Corbel"/>
              </a:rPr>
              <a:t>Illusion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5642" y="1241552"/>
            <a:ext cx="5008880" cy="1384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40B9D2"/>
                </a:solidFill>
                <a:latin typeface="Corbel"/>
                <a:cs typeface="Corbel"/>
              </a:rPr>
              <a:t>Delirium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2200" spc="-1145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200" spc="3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disturbance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consciousness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 which</a:t>
            </a:r>
            <a:endParaRPr sz="22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795"/>
              </a:spcBef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orientation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impaired.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5642" y="2857246"/>
            <a:ext cx="972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Illusion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5642" y="3380511"/>
            <a:ext cx="5133340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30000"/>
              </a:lnSpc>
              <a:spcBef>
                <a:spcPts val="100"/>
              </a:spcBef>
            </a:pPr>
            <a:r>
              <a:rPr sz="2200" spc="-1145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200" spc="3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false</a:t>
            </a:r>
            <a:r>
              <a:rPr sz="22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interpretation</a:t>
            </a:r>
            <a:r>
              <a:rPr sz="22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sense</a:t>
            </a:r>
            <a:r>
              <a:rPr sz="22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an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external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object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stimulus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which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has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real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existence;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when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person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sees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dog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&amp;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mistaken</a:t>
            </a:r>
            <a:r>
              <a:rPr sz="22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for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tiger,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stick</a:t>
            </a:r>
            <a:r>
              <a:rPr sz="22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for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snake.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EBB581-E490-8BB6-A590-233799367A90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136214"/>
            <a:ext cx="122047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latin typeface="Corbel"/>
                <a:cs typeface="Corbel"/>
              </a:rPr>
              <a:t>Impulse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3482" y="890396"/>
            <a:ext cx="1064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Impulse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3482" y="1335404"/>
            <a:ext cx="5380990" cy="12693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marR="5080" indent="-182880">
              <a:lnSpc>
                <a:spcPct val="80000"/>
              </a:lnSpc>
              <a:spcBef>
                <a:spcPts val="675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</a:rPr>
              <a:t>It</a:t>
            </a:r>
            <a:r>
              <a:rPr sz="2400" spc="-8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is</a:t>
            </a:r>
            <a:r>
              <a:rPr sz="2400" spc="-2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a</a:t>
            </a:r>
            <a:r>
              <a:rPr sz="2400" spc="-3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sudden</a:t>
            </a:r>
            <a:r>
              <a:rPr sz="2400" spc="-5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irresistible</a:t>
            </a:r>
            <a:r>
              <a:rPr sz="2400" spc="1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force</a:t>
            </a:r>
            <a:r>
              <a:rPr sz="2400" spc="-50" dirty="0">
                <a:solidFill>
                  <a:srgbClr val="585858"/>
                </a:solidFill>
              </a:rPr>
              <a:t> </a:t>
            </a:r>
            <a:r>
              <a:rPr sz="2400" spc="-10" dirty="0">
                <a:solidFill>
                  <a:srgbClr val="585858"/>
                </a:solidFill>
              </a:rPr>
              <a:t>compelling </a:t>
            </a:r>
            <a:r>
              <a:rPr sz="2400" dirty="0">
                <a:solidFill>
                  <a:srgbClr val="585858"/>
                </a:solidFill>
              </a:rPr>
              <a:t>a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person</a:t>
            </a:r>
            <a:r>
              <a:rPr sz="2400" spc="-2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to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the</a:t>
            </a:r>
            <a:r>
              <a:rPr sz="2400" spc="-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conscious</a:t>
            </a:r>
            <a:r>
              <a:rPr sz="2400" spc="-4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performance</a:t>
            </a:r>
            <a:r>
              <a:rPr sz="2400" spc="-55" dirty="0">
                <a:solidFill>
                  <a:srgbClr val="585858"/>
                </a:solidFill>
              </a:rPr>
              <a:t> </a:t>
            </a:r>
            <a:r>
              <a:rPr sz="2400" spc="-25" dirty="0">
                <a:solidFill>
                  <a:srgbClr val="585858"/>
                </a:solidFill>
              </a:rPr>
              <a:t>of </a:t>
            </a:r>
            <a:r>
              <a:rPr sz="2400" dirty="0">
                <a:solidFill>
                  <a:srgbClr val="585858"/>
                </a:solidFill>
              </a:rPr>
              <a:t>some</a:t>
            </a:r>
            <a:r>
              <a:rPr sz="2400" spc="-4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action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without</a:t>
            </a:r>
            <a:r>
              <a:rPr sz="2400" spc="-2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motive</a:t>
            </a:r>
            <a:r>
              <a:rPr sz="2400" spc="-2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or</a:t>
            </a:r>
            <a:r>
              <a:rPr sz="2400" spc="-45" dirty="0">
                <a:solidFill>
                  <a:srgbClr val="585858"/>
                </a:solidFill>
              </a:rPr>
              <a:t> </a:t>
            </a:r>
            <a:r>
              <a:rPr sz="2400" spc="-20" dirty="0">
                <a:solidFill>
                  <a:srgbClr val="585858"/>
                </a:solidFill>
              </a:rPr>
              <a:t>fore </a:t>
            </a:r>
            <a:r>
              <a:rPr sz="2400" spc="-10" dirty="0">
                <a:solidFill>
                  <a:srgbClr val="585858"/>
                </a:solidFill>
              </a:rPr>
              <a:t>thought.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13482" y="2658617"/>
            <a:ext cx="4904740" cy="320230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95580" marR="5080" indent="-185420">
              <a:lnSpc>
                <a:spcPts val="2300"/>
              </a:lnSpc>
              <a:spcBef>
                <a:spcPts val="66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195580" algn="l"/>
                <a:tab pos="28321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	Kleptomania</a:t>
            </a:r>
            <a:r>
              <a:rPr sz="24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(stealing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things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from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shop)</a:t>
            </a:r>
            <a:endParaRPr sz="2400">
              <a:latin typeface="Corbel"/>
              <a:cs typeface="Corbel"/>
            </a:endParaRPr>
          </a:p>
          <a:p>
            <a:pPr marL="283210" indent="-273050">
              <a:lnSpc>
                <a:spcPct val="100000"/>
              </a:lnSpc>
              <a:spcBef>
                <a:spcPts val="65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21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Pyromania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(sets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fire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things)</a:t>
            </a:r>
            <a:endParaRPr sz="2400">
              <a:latin typeface="Corbel"/>
              <a:cs typeface="Corbel"/>
            </a:endParaRPr>
          </a:p>
          <a:p>
            <a:pPr marL="195580" marR="431800" indent="-185420">
              <a:lnSpc>
                <a:spcPts val="2300"/>
              </a:lnSpc>
              <a:spcBef>
                <a:spcPts val="118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195580" algn="l"/>
                <a:tab pos="283210" algn="l"/>
              </a:tabLst>
            </a:pP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	Mutilomania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(mutilate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animals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or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insects)</a:t>
            </a:r>
            <a:endParaRPr sz="2400">
              <a:latin typeface="Corbel"/>
              <a:cs typeface="Corbel"/>
            </a:endParaRPr>
          </a:p>
          <a:p>
            <a:pPr marL="283845" indent="-273050">
              <a:lnSpc>
                <a:spcPct val="100000"/>
              </a:lnSpc>
              <a:spcBef>
                <a:spcPts val="65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84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Dipsomania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(alcoholic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drinks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)</a:t>
            </a:r>
            <a:endParaRPr sz="2400">
              <a:latin typeface="Corbel"/>
              <a:cs typeface="Corbel"/>
            </a:endParaRPr>
          </a:p>
          <a:p>
            <a:pPr marL="283210" indent="-273050">
              <a:lnSpc>
                <a:spcPct val="100000"/>
              </a:lnSpc>
              <a:spcBef>
                <a:spcPts val="625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21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Suicidal</a:t>
            </a:r>
            <a:r>
              <a:rPr sz="24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impulse</a:t>
            </a:r>
            <a:endParaRPr sz="2400">
              <a:latin typeface="Corbel"/>
              <a:cs typeface="Corbel"/>
            </a:endParaRPr>
          </a:p>
          <a:p>
            <a:pPr marL="283210" indent="-273050">
              <a:lnSpc>
                <a:spcPct val="100000"/>
              </a:lnSpc>
              <a:spcBef>
                <a:spcPts val="625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21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Homicidal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impulse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A617D2-0034-D097-8CA4-3D1628B98A3A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527172"/>
            <a:ext cx="1590675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5" dirty="0">
                <a:latin typeface="Corbel"/>
                <a:cs typeface="Corbel"/>
              </a:rPr>
              <a:t>Obsession </a:t>
            </a:r>
            <a:r>
              <a:rPr sz="3000" spc="-30" dirty="0">
                <a:latin typeface="Corbel"/>
                <a:cs typeface="Corbel"/>
              </a:rPr>
              <a:t>&amp;</a:t>
            </a:r>
            <a:r>
              <a:rPr sz="3000" spc="-240" dirty="0">
                <a:latin typeface="Corbel"/>
                <a:cs typeface="Corbel"/>
              </a:rPr>
              <a:t> </a:t>
            </a:r>
            <a:r>
              <a:rPr sz="3000" spc="-10" dirty="0">
                <a:latin typeface="Corbel"/>
                <a:cs typeface="Corbel"/>
              </a:rPr>
              <a:t>Aphasia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11220" y="1854453"/>
            <a:ext cx="1378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Obsession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11220" y="2518613"/>
            <a:ext cx="5483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</a:rPr>
              <a:t>It</a:t>
            </a:r>
            <a:r>
              <a:rPr sz="2400" spc="-4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is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a</a:t>
            </a:r>
            <a:r>
              <a:rPr sz="2400" spc="-3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single</a:t>
            </a:r>
            <a:r>
              <a:rPr sz="2400" spc="-1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idea,</a:t>
            </a:r>
            <a:r>
              <a:rPr sz="2400" spc="-3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thought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or</a:t>
            </a:r>
            <a:r>
              <a:rPr sz="2400" spc="-5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emotion</a:t>
            </a:r>
            <a:r>
              <a:rPr sz="2400" spc="-40" dirty="0">
                <a:solidFill>
                  <a:srgbClr val="585858"/>
                </a:solidFill>
              </a:rPr>
              <a:t> </a:t>
            </a:r>
            <a:r>
              <a:rPr sz="2400" spc="-10" dirty="0">
                <a:solidFill>
                  <a:srgbClr val="585858"/>
                </a:solidFill>
              </a:rPr>
              <a:t>which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2911220" y="3031363"/>
            <a:ext cx="5630545" cy="2745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constantly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entertained</a:t>
            </a:r>
            <a:r>
              <a:rPr sz="24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person.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Aphasia</a:t>
            </a:r>
            <a:endParaRPr sz="2400">
              <a:latin typeface="Corbel"/>
              <a:cs typeface="Corbel"/>
            </a:endParaRPr>
          </a:p>
          <a:p>
            <a:pPr marL="195580" marR="5080" indent="-182880">
              <a:lnSpc>
                <a:spcPct val="140000"/>
              </a:lnSpc>
              <a:spcBef>
                <a:spcPts val="1205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Loss</a:t>
            </a:r>
            <a:r>
              <a:rPr sz="2400" spc="-10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ability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express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meaning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use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speech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writing</a:t>
            </a:r>
            <a:r>
              <a:rPr sz="24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(motor)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under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stand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spoken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written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languages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(sensory)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645231-50EA-AC6A-8164-F0C6EC53C27E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139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53568" y="454151"/>
            <a:ext cx="8438515" cy="5908675"/>
            <a:chOff x="353568" y="454151"/>
            <a:chExt cx="8438515" cy="5908675"/>
          </a:xfrm>
        </p:grpSpPr>
        <p:sp>
          <p:nvSpPr>
            <p:cNvPr id="4" name="object 4"/>
            <p:cNvSpPr/>
            <p:nvPr/>
          </p:nvSpPr>
          <p:spPr>
            <a:xfrm>
              <a:off x="358902" y="459485"/>
              <a:ext cx="8427720" cy="5897880"/>
            </a:xfrm>
            <a:custGeom>
              <a:avLst/>
              <a:gdLst/>
              <a:ahLst/>
              <a:cxnLst/>
              <a:rect l="l" t="t" r="r" b="b"/>
              <a:pathLst>
                <a:path w="8427720" h="5897880">
                  <a:moveTo>
                    <a:pt x="8427720" y="0"/>
                  </a:moveTo>
                  <a:lnTo>
                    <a:pt x="0" y="0"/>
                  </a:lnTo>
                  <a:lnTo>
                    <a:pt x="0" y="5897880"/>
                  </a:lnTo>
                  <a:lnTo>
                    <a:pt x="8427720" y="5897880"/>
                  </a:lnTo>
                  <a:lnTo>
                    <a:pt x="84277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8902" y="459485"/>
              <a:ext cx="8427720" cy="5897880"/>
            </a:xfrm>
            <a:custGeom>
              <a:avLst/>
              <a:gdLst/>
              <a:ahLst/>
              <a:cxnLst/>
              <a:rect l="l" t="t" r="r" b="b"/>
              <a:pathLst>
                <a:path w="8427720" h="5897880">
                  <a:moveTo>
                    <a:pt x="0" y="5897880"/>
                  </a:moveTo>
                  <a:lnTo>
                    <a:pt x="8427720" y="5897880"/>
                  </a:lnTo>
                  <a:lnTo>
                    <a:pt x="8427720" y="0"/>
                  </a:lnTo>
                  <a:lnTo>
                    <a:pt x="0" y="0"/>
                  </a:lnTo>
                  <a:lnTo>
                    <a:pt x="0" y="5897880"/>
                  </a:lnTo>
                  <a:close/>
                </a:path>
              </a:pathLst>
            </a:custGeom>
            <a:ln w="106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031" y="771143"/>
              <a:ext cx="7869935" cy="5271516"/>
            </a:xfrm>
            <a:prstGeom prst="rect">
              <a:avLst/>
            </a:prstGeom>
          </p:spPr>
        </p:pic>
      </p:grpSp>
      <p:pic>
        <p:nvPicPr>
          <p:cNvPr id="7" name="object 4">
            <a:extLst>
              <a:ext uri="{FF2B5EF4-FFF2-40B4-BE49-F238E27FC236}">
                <a16:creationId xmlns:a16="http://schemas.microsoft.com/office/drawing/2014/main" id="{499A606E-8683-F7A5-7017-9A0002B6E12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11" y="3136214"/>
            <a:ext cx="24212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>
                <a:latin typeface="Corbel"/>
                <a:cs typeface="Corbel"/>
              </a:rPr>
              <a:t>Somnambulism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1209293"/>
            <a:ext cx="479933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Somnambulism,</a:t>
            </a:r>
            <a:r>
              <a:rPr sz="2400" b="1" spc="-60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</a:rPr>
              <a:t>this</a:t>
            </a:r>
            <a:r>
              <a:rPr sz="2400" spc="-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is</a:t>
            </a:r>
            <a:r>
              <a:rPr sz="2400" spc="-2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an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spc="-10" dirty="0">
                <a:solidFill>
                  <a:srgbClr val="585858"/>
                </a:solidFill>
              </a:rPr>
              <a:t>abnormal </a:t>
            </a:r>
            <a:r>
              <a:rPr sz="2400" dirty="0">
                <a:solidFill>
                  <a:srgbClr val="585858"/>
                </a:solidFill>
              </a:rPr>
              <a:t>mental</a:t>
            </a:r>
            <a:r>
              <a:rPr sz="2400" spc="-5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condition</a:t>
            </a:r>
            <a:r>
              <a:rPr sz="2400" spc="-4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&amp;</a:t>
            </a:r>
            <a:r>
              <a:rPr sz="2400" spc="-5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means</a:t>
            </a:r>
            <a:r>
              <a:rPr sz="2400" spc="-60" dirty="0">
                <a:solidFill>
                  <a:srgbClr val="585858"/>
                </a:solidFill>
              </a:rPr>
              <a:t> </a:t>
            </a:r>
            <a:r>
              <a:rPr sz="2400" spc="-10" dirty="0">
                <a:solidFill>
                  <a:srgbClr val="585858"/>
                </a:solidFill>
              </a:rPr>
              <a:t>walking </a:t>
            </a:r>
            <a:r>
              <a:rPr sz="2400" dirty="0">
                <a:solidFill>
                  <a:srgbClr val="585858"/>
                </a:solidFill>
              </a:rPr>
              <a:t>during</a:t>
            </a:r>
            <a:r>
              <a:rPr sz="2400" spc="-4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sleep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in</a:t>
            </a:r>
            <a:r>
              <a:rPr sz="2400" spc="-4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this</a:t>
            </a:r>
            <a:r>
              <a:rPr sz="2400" spc="-40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condition</a:t>
            </a:r>
            <a:r>
              <a:rPr sz="2400" spc="-15" dirty="0">
                <a:solidFill>
                  <a:srgbClr val="585858"/>
                </a:solidFill>
              </a:rPr>
              <a:t> </a:t>
            </a:r>
            <a:r>
              <a:rPr sz="2400" dirty="0">
                <a:solidFill>
                  <a:srgbClr val="585858"/>
                </a:solidFill>
              </a:rPr>
              <a:t>mind</a:t>
            </a:r>
            <a:r>
              <a:rPr sz="2400" spc="-35" dirty="0">
                <a:solidFill>
                  <a:srgbClr val="585858"/>
                </a:solidFill>
              </a:rPr>
              <a:t> </a:t>
            </a:r>
            <a:r>
              <a:rPr sz="2400" spc="-25" dirty="0">
                <a:solidFill>
                  <a:srgbClr val="585858"/>
                </a:solidFill>
              </a:rPr>
              <a:t>is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3951" y="2855467"/>
            <a:ext cx="514032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partially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active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so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concentrated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one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particular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train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ideas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a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somnambulist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capable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performing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remarkable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incredible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work.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691A86-7912-2E9C-6696-D33AA4FF3201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71" y="2418714"/>
            <a:ext cx="2105025" cy="18916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650"/>
              </a:lnSpc>
              <a:spcBef>
                <a:spcPts val="105"/>
              </a:spcBef>
            </a:pPr>
            <a:r>
              <a:rPr sz="3200" spc="-10" dirty="0">
                <a:latin typeface="Corbel"/>
                <a:cs typeface="Corbel"/>
              </a:rPr>
              <a:t>Semi-</a:t>
            </a:r>
            <a:endParaRPr sz="3200">
              <a:latin typeface="Corbel"/>
              <a:cs typeface="Corbel"/>
            </a:endParaRPr>
          </a:p>
          <a:p>
            <a:pPr marL="525780" marR="52069" indent="-513715">
              <a:lnSpc>
                <a:spcPts val="3460"/>
              </a:lnSpc>
              <a:spcBef>
                <a:spcPts val="235"/>
              </a:spcBef>
            </a:pPr>
            <a:r>
              <a:rPr sz="3200" spc="-65" dirty="0">
                <a:latin typeface="Corbel"/>
                <a:cs typeface="Corbel"/>
              </a:rPr>
              <a:t>Somnolence </a:t>
            </a:r>
            <a:r>
              <a:rPr sz="3200" spc="-25" dirty="0">
                <a:latin typeface="Corbel"/>
                <a:cs typeface="Corbel"/>
              </a:rPr>
              <a:t>or</a:t>
            </a:r>
            <a:endParaRPr sz="3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3200" spc="-55" dirty="0">
                <a:latin typeface="Corbel"/>
                <a:cs typeface="Corbel"/>
              </a:rPr>
              <a:t>Somnolentia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5110" y="696213"/>
            <a:ext cx="6115050" cy="171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217170" indent="-185420">
              <a:lnSpc>
                <a:spcPct val="140000"/>
              </a:lnSpc>
              <a:spcBef>
                <a:spcPts val="10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194945" algn="l"/>
                <a:tab pos="28257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	This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half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way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between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sleep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walking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is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very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often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called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sleep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drunkenness.</a:t>
            </a:r>
            <a:endParaRPr sz="2400" dirty="0">
              <a:latin typeface="Corbel"/>
              <a:cs typeface="Corbel"/>
            </a:endParaRPr>
          </a:p>
          <a:p>
            <a:pPr marL="283210" indent="-273050">
              <a:lnSpc>
                <a:spcPct val="100000"/>
              </a:lnSpc>
              <a:spcBef>
                <a:spcPts val="2355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21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This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after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epileptic fit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from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deep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sleep,</a:t>
            </a:r>
            <a:endParaRPr sz="240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7989" y="2385186"/>
            <a:ext cx="5879465" cy="2073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he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unconsciously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commit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some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horrible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&amp;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illegal</a:t>
            </a:r>
            <a:r>
              <a:rPr sz="24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deed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owing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his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mind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being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state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confusion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especially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he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having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dream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or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nightmare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at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time.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5110" y="4585716"/>
            <a:ext cx="5515610" cy="105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40100"/>
              </a:lnSpc>
              <a:spcBef>
                <a:spcPts val="100"/>
              </a:spcBef>
              <a:buClr>
                <a:srgbClr val="40B9D2"/>
              </a:buClr>
              <a:buFont typeface="Wingdings"/>
              <a:buChar char=""/>
              <a:tabLst>
                <a:tab pos="194945" algn="l"/>
                <a:tab pos="34353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	He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criminally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 responsible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for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such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a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deed.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3A6C4F-5102-FACE-DB43-ECB998D7B268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725039"/>
            <a:ext cx="1704975" cy="13061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59"/>
              </a:spcBef>
            </a:pPr>
            <a:r>
              <a:rPr sz="3000" spc="-10" dirty="0">
                <a:solidFill>
                  <a:srgbClr val="000000"/>
                </a:solidFill>
              </a:rPr>
              <a:t>Borderline </a:t>
            </a:r>
            <a:r>
              <a:rPr sz="3000" spc="-75" dirty="0">
                <a:solidFill>
                  <a:srgbClr val="000000"/>
                </a:solidFill>
              </a:rPr>
              <a:t>Personality </a:t>
            </a:r>
            <a:r>
              <a:rPr sz="3000" spc="-10" dirty="0">
                <a:solidFill>
                  <a:srgbClr val="000000"/>
                </a:solidFill>
              </a:rPr>
              <a:t>Disorder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981070" y="2074290"/>
            <a:ext cx="2746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210" indent="-273050">
              <a:lnSpc>
                <a:spcPct val="100000"/>
              </a:lnSpc>
              <a:spcBef>
                <a:spcPts val="10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210" algn="l"/>
              </a:tabLst>
            </a:pP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Tend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act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without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3951" y="2622930"/>
            <a:ext cx="3322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considering</a:t>
            </a:r>
            <a:r>
              <a:rPr sz="2400" spc="-1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consequences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1070" y="3244418"/>
            <a:ext cx="5166995" cy="156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indent="-273050">
              <a:lnSpc>
                <a:spcPct val="100000"/>
              </a:lnSpc>
              <a:spcBef>
                <a:spcPts val="10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28384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Lack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Impulse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control</a:t>
            </a:r>
            <a:endParaRPr sz="2400">
              <a:latin typeface="Corbel"/>
              <a:cs typeface="Corbel"/>
            </a:endParaRPr>
          </a:p>
          <a:p>
            <a:pPr marL="195580" marR="5080" indent="-185420">
              <a:lnSpc>
                <a:spcPct val="150000"/>
              </a:lnSpc>
              <a:spcBef>
                <a:spcPts val="580"/>
              </a:spcBef>
              <a:buClr>
                <a:srgbClr val="40B9D2"/>
              </a:buClr>
              <a:buSzPct val="95833"/>
              <a:buFont typeface="Wingdings"/>
              <a:buChar char=""/>
              <a:tabLst>
                <a:tab pos="195580" algn="l"/>
                <a:tab pos="283210" algn="l"/>
              </a:tabLst>
            </a:pP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	Transient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stress-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related</a:t>
            </a:r>
            <a:r>
              <a:rPr sz="24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paranoid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ideas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severe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dissociative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symptoms.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10FFBA-9ACE-CC96-B089-4F0DA30FDDD5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512" y="2238247"/>
            <a:ext cx="1623060" cy="11779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algn="just">
              <a:lnSpc>
                <a:spcPts val="2920"/>
              </a:lnSpc>
              <a:spcBef>
                <a:spcPts val="459"/>
              </a:spcBef>
            </a:pPr>
            <a:r>
              <a:rPr sz="2700" spc="-65" dirty="0">
                <a:solidFill>
                  <a:srgbClr val="000000"/>
                </a:solidFill>
              </a:rPr>
              <a:t>Psychopath (personality </a:t>
            </a:r>
            <a:r>
              <a:rPr sz="2700" spc="-10" dirty="0">
                <a:solidFill>
                  <a:srgbClr val="000000"/>
                </a:solidFill>
              </a:rPr>
              <a:t>disorder)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2789682" y="1061973"/>
            <a:ext cx="553402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Psycho</a:t>
            </a:r>
            <a:r>
              <a:rPr sz="24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path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person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neither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insane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nor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mentally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defective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but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fails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to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conforms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normal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standards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behavior.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89682" y="2860674"/>
            <a:ext cx="573405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4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persistent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disorder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disability</a:t>
            </a:r>
            <a:r>
              <a:rPr sz="2400" spc="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mind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which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results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abnormally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aggressive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conduct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part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person.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F16B93-E6AF-9433-2F36-C88CBCE0EAAC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2112" y="2569590"/>
            <a:ext cx="14890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5" dirty="0">
                <a:latin typeface="Corbel"/>
                <a:cs typeface="Corbel"/>
              </a:rPr>
              <a:t>Psychosis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8964" y="2311297"/>
            <a:ext cx="5422265" cy="1946910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dirty="0">
                <a:solidFill>
                  <a:srgbClr val="585858"/>
                </a:solidFill>
              </a:rPr>
              <a:t>They</a:t>
            </a:r>
            <a:r>
              <a:rPr spc="-35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are</a:t>
            </a:r>
            <a:r>
              <a:rPr spc="-30" dirty="0">
                <a:solidFill>
                  <a:srgbClr val="585858"/>
                </a:solidFill>
              </a:rPr>
              <a:t> </a:t>
            </a:r>
            <a:r>
              <a:rPr spc="-10" dirty="0">
                <a:solidFill>
                  <a:srgbClr val="585858"/>
                </a:solidFill>
              </a:rPr>
              <a:t>characterized</a:t>
            </a:r>
          </a:p>
          <a:p>
            <a:pPr marL="195580" marR="5080">
              <a:lnSpc>
                <a:spcPct val="150000"/>
              </a:lnSpc>
              <a:spcBef>
                <a:spcPts val="5"/>
              </a:spcBef>
              <a:tabLst>
                <a:tab pos="697865" algn="l"/>
              </a:tabLst>
            </a:pPr>
            <a:r>
              <a:rPr spc="-25" dirty="0">
                <a:solidFill>
                  <a:srgbClr val="585858"/>
                </a:solidFill>
              </a:rPr>
              <a:t>by</a:t>
            </a:r>
            <a:r>
              <a:rPr dirty="0">
                <a:solidFill>
                  <a:srgbClr val="585858"/>
                </a:solidFill>
              </a:rPr>
              <a:t>	withdrawal</a:t>
            </a:r>
            <a:r>
              <a:rPr spc="-80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from</a:t>
            </a:r>
            <a:r>
              <a:rPr spc="-85" dirty="0">
                <a:solidFill>
                  <a:srgbClr val="585858"/>
                </a:solidFill>
              </a:rPr>
              <a:t> </a:t>
            </a:r>
            <a:r>
              <a:rPr spc="-10" dirty="0">
                <a:solidFill>
                  <a:srgbClr val="585858"/>
                </a:solidFill>
              </a:rPr>
              <a:t>reality,</a:t>
            </a:r>
            <a:r>
              <a:rPr spc="-80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living</a:t>
            </a:r>
            <a:r>
              <a:rPr spc="-90" dirty="0">
                <a:solidFill>
                  <a:srgbClr val="585858"/>
                </a:solidFill>
              </a:rPr>
              <a:t> </a:t>
            </a:r>
            <a:r>
              <a:rPr spc="-25" dirty="0">
                <a:solidFill>
                  <a:srgbClr val="585858"/>
                </a:solidFill>
              </a:rPr>
              <a:t>in </a:t>
            </a:r>
            <a:r>
              <a:rPr dirty="0">
                <a:solidFill>
                  <a:srgbClr val="585858"/>
                </a:solidFill>
              </a:rPr>
              <a:t>a</a:t>
            </a:r>
            <a:r>
              <a:rPr spc="-10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world</a:t>
            </a:r>
            <a:r>
              <a:rPr spc="-10" dirty="0">
                <a:solidFill>
                  <a:srgbClr val="585858"/>
                </a:solidFill>
              </a:rPr>
              <a:t> </a:t>
            </a:r>
            <a:r>
              <a:rPr dirty="0">
                <a:solidFill>
                  <a:srgbClr val="585858"/>
                </a:solidFill>
              </a:rPr>
              <a:t>of</a:t>
            </a:r>
            <a:r>
              <a:rPr spc="-10" dirty="0">
                <a:solidFill>
                  <a:srgbClr val="585858"/>
                </a:solidFill>
              </a:rPr>
              <a:t> fantasy.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663045-592A-9D85-E4B8-1739C1872814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2689352"/>
            <a:ext cx="21012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>
                <a:latin typeface="Corbel"/>
                <a:cs typeface="Corbel"/>
              </a:rPr>
              <a:t>Classification: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1796237"/>
            <a:ext cx="24752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</a:rPr>
              <a:t>Organic</a:t>
            </a:r>
            <a:r>
              <a:rPr sz="2400" spc="-60" dirty="0">
                <a:solidFill>
                  <a:srgbClr val="585858"/>
                </a:solidFill>
              </a:rPr>
              <a:t> </a:t>
            </a:r>
            <a:r>
              <a:rPr sz="2400" spc="-30" dirty="0">
                <a:solidFill>
                  <a:srgbClr val="585858"/>
                </a:solidFill>
              </a:rPr>
              <a:t>psychosis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dirty="0"/>
              <a:t>Endocrine,</a:t>
            </a:r>
            <a:r>
              <a:rPr spc="-114" dirty="0"/>
              <a:t> </a:t>
            </a:r>
            <a:r>
              <a:rPr dirty="0"/>
              <a:t>metabolic</a:t>
            </a:r>
            <a:r>
              <a:rPr spc="-45" dirty="0"/>
              <a:t> </a:t>
            </a:r>
            <a:r>
              <a:rPr spc="-10" dirty="0"/>
              <a:t>systemic, </a:t>
            </a:r>
            <a:r>
              <a:rPr dirty="0"/>
              <a:t>intoxication</a:t>
            </a:r>
            <a:r>
              <a:rPr spc="-105" dirty="0"/>
              <a:t> </a:t>
            </a:r>
            <a:r>
              <a:rPr dirty="0"/>
              <a:t>childbirth,</a:t>
            </a:r>
            <a:r>
              <a:rPr spc="-85" dirty="0"/>
              <a:t> </a:t>
            </a:r>
            <a:r>
              <a:rPr spc="-10" dirty="0"/>
              <a:t>cerebral arteriosclerosis,</a:t>
            </a:r>
            <a:r>
              <a:rPr spc="-70" dirty="0"/>
              <a:t> </a:t>
            </a:r>
            <a:r>
              <a:rPr spc="-10" dirty="0"/>
              <a:t>epilepsy,</a:t>
            </a:r>
            <a:r>
              <a:rPr spc="-50" dirty="0"/>
              <a:t> </a:t>
            </a:r>
            <a:r>
              <a:rPr spc="-10" dirty="0"/>
              <a:t>tumor,</a:t>
            </a:r>
            <a:r>
              <a:rPr spc="-95" dirty="0"/>
              <a:t> </a:t>
            </a:r>
            <a:r>
              <a:rPr spc="-10" dirty="0"/>
              <a:t>senile </a:t>
            </a:r>
            <a:r>
              <a:rPr dirty="0"/>
              <a:t>dementia,</a:t>
            </a:r>
            <a:r>
              <a:rPr spc="-105" dirty="0"/>
              <a:t> </a:t>
            </a:r>
            <a:r>
              <a:rPr spc="-10" dirty="0"/>
              <a:t>alcoholic</a:t>
            </a:r>
          </a:p>
          <a:p>
            <a:pPr marL="195580">
              <a:lnSpc>
                <a:spcPct val="100000"/>
              </a:lnSpc>
              <a:spcBef>
                <a:spcPts val="1440"/>
              </a:spcBef>
            </a:pPr>
            <a:r>
              <a:rPr dirty="0"/>
              <a:t>intracranial</a:t>
            </a:r>
            <a:r>
              <a:rPr spc="420" dirty="0"/>
              <a:t> </a:t>
            </a:r>
            <a:r>
              <a:rPr spc="-10" dirty="0"/>
              <a:t>infarction.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5FB637-6768-D54D-D289-EC2389F05736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136214"/>
            <a:ext cx="135064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5" dirty="0">
                <a:latin typeface="Corbel"/>
                <a:cs typeface="Corbel"/>
              </a:rPr>
              <a:t>Neurosis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398" y="986409"/>
            <a:ext cx="4926330" cy="49822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4945" marR="45085" indent="-182880">
              <a:lnSpc>
                <a:spcPct val="80000"/>
              </a:lnSpc>
              <a:spcBef>
                <a:spcPts val="675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10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Emotional</a:t>
            </a:r>
            <a:r>
              <a:rPr sz="2400" spc="-1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1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intellectual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disorder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but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does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lose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touch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reality.</a:t>
            </a:r>
            <a:endParaRPr sz="2400">
              <a:latin typeface="Corbel"/>
              <a:cs typeface="Corbel"/>
            </a:endParaRPr>
          </a:p>
          <a:p>
            <a:pPr marL="194945" marR="5080" indent="-182880">
              <a:lnSpc>
                <a:spcPts val="2300"/>
              </a:lnSpc>
              <a:spcBef>
                <a:spcPts val="1185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condition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nervous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exhaustion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due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physical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condition.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Types</a:t>
            </a:r>
            <a:endParaRPr sz="2400">
              <a:latin typeface="Corbel"/>
              <a:cs typeface="Corbel"/>
            </a:endParaRPr>
          </a:p>
          <a:p>
            <a:pPr marL="367030" indent="-354330">
              <a:lnSpc>
                <a:spcPct val="100000"/>
              </a:lnSpc>
              <a:spcBef>
                <a:spcPts val="630"/>
              </a:spcBef>
              <a:buClr>
                <a:srgbClr val="40B9D2"/>
              </a:buClr>
              <a:buFont typeface="Wingdings"/>
              <a:buChar char=""/>
              <a:tabLst>
                <a:tab pos="36703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Anxiety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  <a:p>
            <a:pPr marL="428625" indent="-415925">
              <a:lnSpc>
                <a:spcPct val="100000"/>
              </a:lnSpc>
              <a:spcBef>
                <a:spcPts val="625"/>
              </a:spcBef>
              <a:buClr>
                <a:srgbClr val="40B9D2"/>
              </a:buClr>
              <a:buFont typeface="Wingdings"/>
              <a:buChar char=""/>
              <a:tabLst>
                <a:tab pos="42862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Hysterical</a:t>
            </a:r>
            <a:r>
              <a:rPr sz="24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  <a:p>
            <a:pPr marL="414655" indent="-401955">
              <a:lnSpc>
                <a:spcPct val="100000"/>
              </a:lnSpc>
              <a:spcBef>
                <a:spcPts val="620"/>
              </a:spcBef>
              <a:buClr>
                <a:srgbClr val="40B9D2"/>
              </a:buClr>
              <a:buFont typeface="Wingdings"/>
              <a:buChar char=""/>
              <a:tabLst>
                <a:tab pos="414655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Alcoholic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  <a:p>
            <a:pPr marL="367030" indent="-354330">
              <a:lnSpc>
                <a:spcPct val="100000"/>
              </a:lnSpc>
              <a:spcBef>
                <a:spcPts val="630"/>
              </a:spcBef>
              <a:buClr>
                <a:srgbClr val="40B9D2"/>
              </a:buClr>
              <a:buFont typeface="Wingdings"/>
              <a:buChar char=""/>
              <a:tabLst>
                <a:tab pos="36703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Obsessive</a:t>
            </a:r>
            <a:r>
              <a:rPr sz="2400" spc="-1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compulsive</a:t>
            </a:r>
            <a:endParaRPr sz="2400">
              <a:latin typeface="Corbel"/>
              <a:cs typeface="Corbel"/>
            </a:endParaRPr>
          </a:p>
          <a:p>
            <a:pPr marL="367030" indent="-354330">
              <a:lnSpc>
                <a:spcPct val="100000"/>
              </a:lnSpc>
              <a:spcBef>
                <a:spcPts val="620"/>
              </a:spcBef>
              <a:buClr>
                <a:srgbClr val="40B9D2"/>
              </a:buClr>
              <a:buFont typeface="Wingdings"/>
              <a:buChar char=""/>
              <a:tabLst>
                <a:tab pos="367030" algn="l"/>
              </a:tabLst>
            </a:pP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Depressive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  <a:p>
            <a:pPr marL="367030" indent="-354330">
              <a:lnSpc>
                <a:spcPct val="100000"/>
              </a:lnSpc>
              <a:spcBef>
                <a:spcPts val="625"/>
              </a:spcBef>
              <a:buClr>
                <a:srgbClr val="40B9D2"/>
              </a:buClr>
              <a:buFont typeface="Wingdings"/>
              <a:buChar char=""/>
              <a:tabLst>
                <a:tab pos="36703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Hypochondriacs</a:t>
            </a:r>
            <a:r>
              <a:rPr sz="24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  <a:p>
            <a:pPr marL="367030" indent="-354330">
              <a:lnSpc>
                <a:spcPct val="100000"/>
              </a:lnSpc>
              <a:spcBef>
                <a:spcPts val="625"/>
              </a:spcBef>
              <a:buClr>
                <a:srgbClr val="40B9D2"/>
              </a:buClr>
              <a:buFont typeface="Wingdings"/>
              <a:buChar char=""/>
              <a:tabLst>
                <a:tab pos="367030" algn="l"/>
              </a:tabLst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Unspecified</a:t>
            </a:r>
            <a:r>
              <a:rPr sz="24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neurosis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E1747C-8482-F3E5-4136-EF82294AA68E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61353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0" dirty="0">
                <a:latin typeface="Corbel"/>
                <a:cs typeface="Corbel"/>
              </a:rPr>
              <a:t>Fitness</a:t>
            </a:r>
            <a:r>
              <a:rPr sz="3000" spc="-105" dirty="0">
                <a:latin typeface="Corbel"/>
                <a:cs typeface="Corbel"/>
              </a:rPr>
              <a:t> </a:t>
            </a:r>
            <a:r>
              <a:rPr sz="3000" spc="-25" dirty="0">
                <a:latin typeface="Corbel"/>
                <a:cs typeface="Corbel"/>
              </a:rPr>
              <a:t>to </a:t>
            </a:r>
            <a:r>
              <a:rPr sz="3000" spc="-65" dirty="0">
                <a:latin typeface="Corbel"/>
                <a:cs typeface="Corbel"/>
              </a:rPr>
              <a:t>Stand</a:t>
            </a:r>
            <a:r>
              <a:rPr sz="3000" spc="-300" dirty="0">
                <a:latin typeface="Corbel"/>
                <a:cs typeface="Corbel"/>
              </a:rPr>
              <a:t> </a:t>
            </a:r>
            <a:r>
              <a:rPr sz="3000" spc="-90" dirty="0">
                <a:latin typeface="Corbel"/>
                <a:cs typeface="Corbel"/>
              </a:rPr>
              <a:t>Trial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7192" y="715492"/>
            <a:ext cx="6015355" cy="459867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580"/>
              </a:spcBef>
              <a:buClr>
                <a:srgbClr val="40B9D2"/>
              </a:buClr>
              <a:buSzPct val="95000"/>
              <a:buFont typeface="Wingdings"/>
              <a:buChar char=""/>
              <a:tabLst>
                <a:tab pos="239395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“Unfit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stand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trial”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defined in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Criminal</a:t>
            </a:r>
            <a:r>
              <a:rPr sz="2000" u="sng" spc="-10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 </a:t>
            </a:r>
            <a:r>
              <a:rPr sz="20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Code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.</a:t>
            </a:r>
            <a:endParaRPr sz="2000">
              <a:latin typeface="Corbel"/>
              <a:cs typeface="Corbel"/>
            </a:endParaRPr>
          </a:p>
          <a:p>
            <a:pPr marL="239395" indent="-227329">
              <a:lnSpc>
                <a:spcPct val="100000"/>
              </a:lnSpc>
              <a:spcBef>
                <a:spcPts val="480"/>
              </a:spcBef>
              <a:buClr>
                <a:srgbClr val="40B9D2"/>
              </a:buClr>
              <a:buSzPct val="95000"/>
              <a:buFont typeface="Wingdings"/>
              <a:buChar char=""/>
              <a:tabLst>
                <a:tab pos="239395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means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because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disorder</a:t>
            </a:r>
            <a:r>
              <a:rPr sz="2000" spc="3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endParaRPr sz="2000">
              <a:latin typeface="Corbel"/>
              <a:cs typeface="Corbel"/>
            </a:endParaRPr>
          </a:p>
          <a:p>
            <a:pPr marL="195580" marR="290195">
              <a:lnSpc>
                <a:spcPct val="100000"/>
              </a:lnSpc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accused</a:t>
            </a:r>
            <a:r>
              <a:rPr sz="2000" spc="-40" dirty="0">
                <a:solidFill>
                  <a:srgbClr val="90BA2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person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unable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defend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against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charge(s)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he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facing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tell their lawyer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what 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they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want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do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their 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case.</a:t>
            </a:r>
            <a:endParaRPr sz="2000">
              <a:latin typeface="Corbel"/>
              <a:cs typeface="Corbel"/>
            </a:endParaRPr>
          </a:p>
          <a:p>
            <a:pPr marL="195580" marR="5080" indent="-183515">
              <a:lnSpc>
                <a:spcPct val="100000"/>
              </a:lnSpc>
              <a:spcBef>
                <a:spcPts val="480"/>
              </a:spcBef>
              <a:buClr>
                <a:srgbClr val="40B9D2"/>
              </a:buClr>
              <a:buSzPct val="95000"/>
              <a:buFont typeface="Wingdings"/>
              <a:buChar char=""/>
              <a:tabLst>
                <a:tab pos="195580" algn="l"/>
                <a:tab pos="239395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	If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judge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has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reasonable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grounds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believe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an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accused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suffering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from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some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problem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he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will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likely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order</a:t>
            </a:r>
            <a:r>
              <a:rPr sz="2000" u="sng" spc="-4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a</a:t>
            </a:r>
            <a:r>
              <a:rPr sz="2000" u="sng" spc="-6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fitness</a:t>
            </a:r>
            <a:r>
              <a:rPr sz="2000" u="sng" spc="-5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 </a:t>
            </a:r>
            <a:r>
              <a:rPr sz="20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assessment</a:t>
            </a:r>
            <a:r>
              <a:rPr sz="2000" spc="-10" dirty="0">
                <a:solidFill>
                  <a:srgbClr val="40B9D2"/>
                </a:solidFill>
                <a:latin typeface="Corbel"/>
                <a:cs typeface="Corbel"/>
              </a:rPr>
              <a:t>.</a:t>
            </a:r>
            <a:endParaRPr sz="2000">
              <a:latin typeface="Corbel"/>
              <a:cs typeface="Corbel"/>
            </a:endParaRPr>
          </a:p>
          <a:p>
            <a:pPr marL="195580" marR="339725" indent="-182880" algn="just">
              <a:lnSpc>
                <a:spcPct val="100000"/>
              </a:lnSpc>
              <a:spcBef>
                <a:spcPts val="480"/>
              </a:spcBef>
              <a:buClr>
                <a:srgbClr val="40B9D2"/>
              </a:buClr>
              <a:buSzPct val="95000"/>
              <a:buFont typeface="Wingdings"/>
              <a:buChar char=""/>
              <a:tabLst>
                <a:tab pos="195580" algn="l"/>
                <a:tab pos="239395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	An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accused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“unfit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stand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trial”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usually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referred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court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“fit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stand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trial”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simply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as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“fit.”</a:t>
            </a:r>
            <a:endParaRPr sz="2000">
              <a:latin typeface="Corbel"/>
              <a:cs typeface="Corbel"/>
            </a:endParaRPr>
          </a:p>
          <a:p>
            <a:pPr marL="195580" marR="459740" indent="-183515">
              <a:lnSpc>
                <a:spcPct val="100000"/>
              </a:lnSpc>
              <a:spcBef>
                <a:spcPts val="484"/>
              </a:spcBef>
              <a:buClr>
                <a:srgbClr val="40B9D2"/>
              </a:buClr>
              <a:buSzPct val="95000"/>
              <a:buFont typeface="Wingdings"/>
              <a:buChar char=""/>
              <a:tabLst>
                <a:tab pos="195580" algn="l"/>
                <a:tab pos="239395" algn="l"/>
              </a:tabLst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	The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law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assumes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every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accused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person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“fit”,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unless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it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is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determined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by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a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judge,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after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a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fitness</a:t>
            </a:r>
            <a:r>
              <a:rPr sz="20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hearing</a:t>
            </a:r>
            <a:r>
              <a:rPr sz="2000" spc="-45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that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the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accused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is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“unfit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to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stand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trial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  <a:hlinkClick r:id="rId4"/>
              </a:rPr>
              <a:t>.”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98BFFC-A69A-F6F0-BF98-39D6D08FB47E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850389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5" dirty="0">
                <a:latin typeface="Corbel"/>
                <a:cs typeface="Corbel"/>
              </a:rPr>
              <a:t>Unfitness</a:t>
            </a:r>
            <a:r>
              <a:rPr sz="3000" spc="-80" dirty="0">
                <a:latin typeface="Corbel"/>
                <a:cs typeface="Corbel"/>
              </a:rPr>
              <a:t> </a:t>
            </a:r>
            <a:r>
              <a:rPr sz="3000" spc="-25" dirty="0">
                <a:latin typeface="Corbel"/>
                <a:cs typeface="Corbel"/>
              </a:rPr>
              <a:t>to </a:t>
            </a:r>
            <a:r>
              <a:rPr sz="3000" spc="-65" dirty="0">
                <a:latin typeface="Corbel"/>
                <a:cs typeface="Corbel"/>
              </a:rPr>
              <a:t>Stand</a:t>
            </a:r>
            <a:r>
              <a:rPr sz="3000" spc="-300" dirty="0">
                <a:latin typeface="Corbel"/>
                <a:cs typeface="Corbel"/>
              </a:rPr>
              <a:t> </a:t>
            </a:r>
            <a:r>
              <a:rPr sz="3000" spc="-20" dirty="0">
                <a:latin typeface="Corbel"/>
                <a:cs typeface="Corbel"/>
              </a:rPr>
              <a:t>Trial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595020"/>
            <a:ext cx="5591175" cy="314452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62255" indent="-250825">
              <a:lnSpc>
                <a:spcPct val="100000"/>
              </a:lnSpc>
              <a:spcBef>
                <a:spcPts val="890"/>
              </a:spcBef>
              <a:buClr>
                <a:srgbClr val="40B9D2"/>
              </a:buClr>
              <a:buSzPct val="93181"/>
              <a:buFont typeface="Wingdings"/>
              <a:buChar char=""/>
              <a:tabLst>
                <a:tab pos="262255" algn="l"/>
              </a:tabLst>
            </a:pP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To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found</a:t>
            </a:r>
            <a:r>
              <a:rPr sz="2200" spc="-1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Unfit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2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Stand</a:t>
            </a:r>
            <a:r>
              <a:rPr sz="2200" spc="-1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Trial,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the</a:t>
            </a:r>
            <a:endParaRPr sz="2200">
              <a:latin typeface="Corbel"/>
              <a:cs typeface="Corbel"/>
            </a:endParaRPr>
          </a:p>
          <a:p>
            <a:pPr marL="195580" marR="5080">
              <a:lnSpc>
                <a:spcPct val="130000"/>
              </a:lnSpc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individual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must,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account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disorder,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unable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conduct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their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defense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at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any</a:t>
            </a:r>
            <a:endParaRPr sz="2200">
              <a:latin typeface="Corbel"/>
              <a:cs typeface="Corbel"/>
            </a:endParaRPr>
          </a:p>
          <a:p>
            <a:pPr marL="195580" marR="457200">
              <a:lnSpc>
                <a:spcPct val="130000"/>
              </a:lnSpc>
              <a:spcBef>
                <a:spcPts val="5"/>
              </a:spcBef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stage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proceedings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before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verdict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is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rendered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instruct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counsel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do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so.</a:t>
            </a:r>
            <a:endParaRPr sz="2200">
              <a:latin typeface="Corbel"/>
              <a:cs typeface="Corbel"/>
            </a:endParaRPr>
          </a:p>
          <a:p>
            <a:pPr marL="249554" marR="615315" indent="-249554" algn="ctr">
              <a:lnSpc>
                <a:spcPct val="100000"/>
              </a:lnSpc>
              <a:spcBef>
                <a:spcPts val="1320"/>
              </a:spcBef>
              <a:buClr>
                <a:srgbClr val="40B9D2"/>
              </a:buClr>
              <a:buSzPct val="93181"/>
              <a:buFont typeface="Wingdings"/>
              <a:buChar char=""/>
              <a:tabLst>
                <a:tab pos="249554" algn="l"/>
              </a:tabLst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forensic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psychiatry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called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40B9D2"/>
                </a:solidFill>
                <a:latin typeface="Corbel"/>
                <a:cs typeface="Corbel"/>
              </a:rPr>
              <a:t>“insanity</a:t>
            </a:r>
            <a:endParaRPr sz="2200">
              <a:latin typeface="Corbel"/>
              <a:cs typeface="Corbel"/>
            </a:endParaRPr>
          </a:p>
          <a:p>
            <a:pPr marR="628015" algn="ctr">
              <a:lnSpc>
                <a:spcPct val="100000"/>
              </a:lnSpc>
              <a:spcBef>
                <a:spcPts val="790"/>
              </a:spcBef>
            </a:pPr>
            <a:r>
              <a:rPr sz="2200" dirty="0">
                <a:solidFill>
                  <a:srgbClr val="40B9D2"/>
                </a:solidFill>
                <a:latin typeface="Corbel"/>
                <a:cs typeface="Corbel"/>
              </a:rPr>
              <a:t>plea”,</a:t>
            </a:r>
            <a:r>
              <a:rPr sz="22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particularly</a:t>
            </a:r>
            <a:r>
              <a:rPr sz="22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case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murder.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5444" y="3974591"/>
            <a:ext cx="3828288" cy="271119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A1512A2-1D1B-8EE4-DAFB-F668A2B7D928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7188" y="826007"/>
            <a:ext cx="6496812" cy="5257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630" y="2725039"/>
            <a:ext cx="1339215" cy="13061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59"/>
              </a:spcBef>
            </a:pPr>
            <a:r>
              <a:rPr sz="3000" spc="-130" dirty="0">
                <a:solidFill>
                  <a:srgbClr val="000000"/>
                </a:solidFill>
              </a:rPr>
              <a:t>True</a:t>
            </a:r>
            <a:r>
              <a:rPr sz="3000" spc="5" dirty="0">
                <a:solidFill>
                  <a:srgbClr val="000000"/>
                </a:solidFill>
              </a:rPr>
              <a:t> </a:t>
            </a:r>
            <a:r>
              <a:rPr sz="3000" spc="-60" dirty="0">
                <a:solidFill>
                  <a:srgbClr val="000000"/>
                </a:solidFill>
              </a:rPr>
              <a:t>and </a:t>
            </a:r>
            <a:r>
              <a:rPr sz="3000" spc="-10" dirty="0">
                <a:solidFill>
                  <a:srgbClr val="000000"/>
                </a:solidFill>
              </a:rPr>
              <a:t>Feigned Insanity</a:t>
            </a:r>
            <a:endParaRPr sz="3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0F8BCE-4351-05CC-0AAA-38E91E86C476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292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Motto</a:t>
            </a:r>
            <a:r>
              <a:rPr spc="-110" dirty="0"/>
              <a:t> </a:t>
            </a:r>
            <a:r>
              <a:rPr spc="-40" dirty="0"/>
              <a:t>of</a:t>
            </a:r>
            <a:r>
              <a:rPr spc="-110" dirty="0"/>
              <a:t> </a:t>
            </a:r>
            <a:r>
              <a:rPr spc="-25" dirty="0"/>
              <a:t>RMU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3617" y="1082347"/>
            <a:ext cx="4620004" cy="475517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BD15EFC2-CA6D-E4B2-95E2-678162FEDC9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136214"/>
            <a:ext cx="171257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>
                <a:latin typeface="Corbel"/>
                <a:cs typeface="Corbel"/>
              </a:rPr>
              <a:t>Research</a:t>
            </a:r>
            <a:endParaRPr sz="3000" dirty="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7848" y="1706117"/>
            <a:ext cx="5445125" cy="337820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67665" marR="40640" indent="-355600">
              <a:lnSpc>
                <a:spcPts val="2050"/>
              </a:lnSpc>
              <a:spcBef>
                <a:spcPts val="355"/>
              </a:spcBef>
              <a:buClr>
                <a:srgbClr val="40B9D2"/>
              </a:buClr>
              <a:buFont typeface="Wingdings"/>
              <a:buChar char=""/>
              <a:tabLst>
                <a:tab pos="367665" algn="l"/>
              </a:tabLst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https://www.ncbi.nlm.nih.gov/pmc/articles/PMC28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2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00139/</a:t>
            </a:r>
            <a:endParaRPr sz="1900">
              <a:latin typeface="Corbel"/>
              <a:cs typeface="Corbel"/>
            </a:endParaRPr>
          </a:p>
          <a:p>
            <a:pPr marL="366395" marR="5080" indent="-354330" algn="just">
              <a:lnSpc>
                <a:spcPct val="90000"/>
              </a:lnSpc>
              <a:spcBef>
                <a:spcPts val="1170"/>
              </a:spcBef>
              <a:buClr>
                <a:srgbClr val="40B9D2"/>
              </a:buClr>
              <a:buFont typeface="Wingdings"/>
              <a:buChar char=""/>
              <a:tabLst>
                <a:tab pos="367665" algn="l"/>
              </a:tabLst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https://www.researchgate.net/publication/2325467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3"/>
              </a:rPr>
              <a:t> 	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28_Comparing_True_and_False_Confessions_Amo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3"/>
              </a:rPr>
              <a:t> 	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ng_Persons_With_Serious_Mental_Illness</a:t>
            </a:r>
            <a:endParaRPr sz="1900">
              <a:latin typeface="Corbel"/>
              <a:cs typeface="Corbel"/>
            </a:endParaRPr>
          </a:p>
          <a:p>
            <a:pPr marL="367665" marR="19050" indent="-355600">
              <a:lnSpc>
                <a:spcPts val="2050"/>
              </a:lnSpc>
              <a:spcBef>
                <a:spcPts val="1235"/>
              </a:spcBef>
              <a:buClr>
                <a:srgbClr val="40B9D2"/>
              </a:buClr>
              <a:buFont typeface="Wingdings"/>
              <a:buChar char=""/>
              <a:tabLst>
                <a:tab pos="367665" algn="l"/>
              </a:tabLst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https://www.researchgate.net/publication/3349798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82_The_mental_representation_of_true_and_fals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e_intentions_a_comparison_of_schema-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 </a:t>
            </a:r>
            <a:r>
              <a:rPr sz="1900" u="sng" spc="-2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consistent_and_schema-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inconsistent_tasks</a:t>
            </a:r>
            <a:endParaRPr sz="1900">
              <a:latin typeface="Corbel"/>
              <a:cs typeface="Corbel"/>
            </a:endParaRPr>
          </a:p>
          <a:p>
            <a:pPr marL="367665" marR="243840" indent="-355600">
              <a:lnSpc>
                <a:spcPts val="2050"/>
              </a:lnSpc>
              <a:spcBef>
                <a:spcPts val="1210"/>
              </a:spcBef>
              <a:buClr>
                <a:srgbClr val="40B9D2"/>
              </a:buClr>
              <a:buFont typeface="Wingdings"/>
              <a:buChar char=""/>
              <a:tabLst>
                <a:tab pos="367665" algn="l"/>
              </a:tabLst>
            </a:pP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https://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  <a:hlinkClick r:id="rId5"/>
              </a:rPr>
              <a:t>www.thecut.com/2017/02/how-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  <a:hlinkClick r:id="rId5"/>
              </a:rPr>
              <a:t>hard-is-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  <a:hlinkClick r:id="rId5"/>
              </a:rPr>
              <a:t>it-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to-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fake-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insanity.html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3AC43-7ED6-671F-FB76-617EBFCC2719}"/>
              </a:ext>
            </a:extLst>
          </p:cNvPr>
          <p:cNvSpPr/>
          <p:nvPr/>
        </p:nvSpPr>
        <p:spPr>
          <a:xfrm>
            <a:off x="8001000" y="0"/>
            <a:ext cx="11430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60" dirty="0">
                <a:latin typeface="Corbel"/>
                <a:cs typeface="Corbel"/>
              </a:rPr>
              <a:t>Research</a:t>
            </a:r>
            <a:endParaRPr lang="en-US" sz="20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71259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70" dirty="0">
                <a:latin typeface="Corbel"/>
                <a:cs typeface="Corbel"/>
              </a:rPr>
              <a:t>Biomedical </a:t>
            </a:r>
            <a:r>
              <a:rPr sz="3000" spc="-10" dirty="0">
                <a:latin typeface="Corbel"/>
                <a:cs typeface="Corbel"/>
              </a:rPr>
              <a:t>Ethics</a:t>
            </a:r>
            <a:endParaRPr sz="3000" dirty="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988261"/>
            <a:ext cx="5323205" cy="281368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95580" marR="100965" indent="-184150">
              <a:lnSpc>
                <a:spcPct val="90000"/>
              </a:lnSpc>
              <a:spcBef>
                <a:spcPts val="325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195580" algn="l"/>
                <a:tab pos="227329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	The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Healthcare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Act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2017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explicitly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talks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about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rights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patients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illness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lays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down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 ethical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legal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responsibilities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health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professionals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government.</a:t>
            </a:r>
            <a:endParaRPr sz="1900">
              <a:latin typeface="Corbel"/>
              <a:cs typeface="Corbel"/>
            </a:endParaRPr>
          </a:p>
          <a:p>
            <a:pPr marL="195580" marR="5080" indent="-184785">
              <a:lnSpc>
                <a:spcPct val="90000"/>
              </a:lnSpc>
              <a:spcBef>
                <a:spcPts val="1200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195580" algn="l"/>
                <a:tab pos="226695" algn="l"/>
              </a:tabLst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	Autonomy,</a:t>
            </a:r>
            <a:r>
              <a:rPr sz="19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non-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maleficence,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beneficence,</a:t>
            </a:r>
            <a:r>
              <a:rPr sz="19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justice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ethical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principles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guide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mental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health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care.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Having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intentional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process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ethical deliberation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essential.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Clinicians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need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act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900" spc="5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best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interests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people,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families,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communities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they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serve.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470760-1320-2238-BB1A-CB8BAFCF12CC}"/>
              </a:ext>
            </a:extLst>
          </p:cNvPr>
          <p:cNvSpPr/>
          <p:nvPr/>
        </p:nvSpPr>
        <p:spPr>
          <a:xfrm>
            <a:off x="8229600" y="0"/>
            <a:ext cx="914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pc="-10" dirty="0">
                <a:latin typeface="Corbel"/>
                <a:cs typeface="Corbel"/>
              </a:rPr>
              <a:t>Ethics</a:t>
            </a:r>
            <a:endParaRPr lang="en-US" sz="20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2947618"/>
            <a:ext cx="141414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10" dirty="0">
                <a:latin typeface="Corbel"/>
                <a:cs typeface="Corbel"/>
              </a:rPr>
              <a:t>Family </a:t>
            </a:r>
            <a:r>
              <a:rPr sz="3000" spc="-65" dirty="0">
                <a:latin typeface="Corbel"/>
                <a:cs typeface="Corbel"/>
              </a:rPr>
              <a:t>Medicine</a:t>
            </a:r>
            <a:endParaRPr sz="3000" dirty="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108024"/>
            <a:ext cx="5213985" cy="4573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329" indent="-215900">
              <a:lnSpc>
                <a:spcPts val="2165"/>
              </a:lnSpc>
              <a:spcBef>
                <a:spcPts val="95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227329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Family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physicians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front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lines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165"/>
              </a:lnSpc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health</a:t>
            </a:r>
            <a:r>
              <a:rPr sz="19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treatment.</a:t>
            </a:r>
            <a:endParaRPr sz="1900">
              <a:latin typeface="Corbel"/>
              <a:cs typeface="Corbel"/>
            </a:endParaRPr>
          </a:p>
          <a:p>
            <a:pPr marL="195580" marR="64135" indent="-184785">
              <a:lnSpc>
                <a:spcPct val="90000"/>
              </a:lnSpc>
              <a:spcBef>
                <a:spcPts val="1200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195580" algn="l"/>
                <a:tab pos="226695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	Although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all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illness</a:t>
            </a:r>
            <a:r>
              <a:rPr sz="19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intensely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disruptive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for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family,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illness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always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has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its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impact.</a:t>
            </a:r>
            <a:r>
              <a:rPr sz="19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family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physician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can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catalyst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for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eventually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getting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family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counselor,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a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psychiatrist,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into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community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support.</a:t>
            </a:r>
            <a:endParaRPr sz="1900">
              <a:latin typeface="Corbel"/>
              <a:cs typeface="Corbel"/>
            </a:endParaRPr>
          </a:p>
          <a:p>
            <a:pPr marL="195580" marR="387350" indent="-182880">
              <a:lnSpc>
                <a:spcPts val="2050"/>
              </a:lnSpc>
              <a:spcBef>
                <a:spcPts val="1235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195580" algn="l"/>
                <a:tab pos="273685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	Never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underestimate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power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calm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compassionate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family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physician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upon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family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struggling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illness.</a:t>
            </a:r>
            <a:endParaRPr sz="1900">
              <a:latin typeface="Corbel"/>
              <a:cs typeface="Corbel"/>
            </a:endParaRPr>
          </a:p>
          <a:p>
            <a:pPr marL="195580" marR="66675" indent="-182880">
              <a:lnSpc>
                <a:spcPct val="90000"/>
              </a:lnSpc>
              <a:spcBef>
                <a:spcPts val="1175"/>
              </a:spcBef>
              <a:buClr>
                <a:srgbClr val="40B9D2"/>
              </a:buClr>
              <a:buSzPct val="94736"/>
              <a:buFont typeface="Wingdings"/>
              <a:buChar char=""/>
              <a:tabLst>
                <a:tab pos="195580" algn="l"/>
                <a:tab pos="274320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	It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healing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engagement of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family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physician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becomes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family’s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lifeline</a:t>
            </a:r>
            <a:r>
              <a:rPr sz="19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find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inner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strengths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external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avenues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survive.</a:t>
            </a:r>
            <a:endParaRPr sz="1900">
              <a:latin typeface="Corbel"/>
              <a:cs typeface="Corbel"/>
            </a:endParaRPr>
          </a:p>
          <a:p>
            <a:pPr marL="195580" marR="5080" indent="-182880">
              <a:lnSpc>
                <a:spcPts val="2050"/>
              </a:lnSpc>
              <a:spcBef>
                <a:spcPts val="123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https://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  <a:hlinkClick r:id="rId2"/>
              </a:rPr>
              <a:t>www.ncbi.nlm.nih.gov/pmc/articles/PMC53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94372/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FFEA22-E7C1-6B8B-BDE8-612E10E0BC92}"/>
              </a:ext>
            </a:extLst>
          </p:cNvPr>
          <p:cNvSpPr/>
          <p:nvPr/>
        </p:nvSpPr>
        <p:spPr>
          <a:xfrm>
            <a:off x="7239000" y="0"/>
            <a:ext cx="19050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lang="en-US" sz="2000" spc="-10" dirty="0">
                <a:latin typeface="Corbel"/>
                <a:cs typeface="Corbel"/>
              </a:rPr>
              <a:t>Family </a:t>
            </a:r>
            <a:r>
              <a:rPr lang="en-US" sz="2000" spc="-65" dirty="0">
                <a:latin typeface="Corbel"/>
                <a:cs typeface="Corbel"/>
              </a:rPr>
              <a:t>Medicine</a:t>
            </a:r>
            <a:endParaRPr lang="en-US" sz="20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191" y="-12953"/>
            <a:ext cx="9169400" cy="746125"/>
            <a:chOff x="-12191" y="-12953"/>
            <a:chExt cx="9169400" cy="746125"/>
          </a:xfrm>
        </p:grpSpPr>
        <p:sp>
          <p:nvSpPr>
            <p:cNvPr id="3" name="object 3"/>
            <p:cNvSpPr/>
            <p:nvPr/>
          </p:nvSpPr>
          <p:spPr>
            <a:xfrm>
              <a:off x="762" y="0"/>
              <a:ext cx="9143365" cy="367030"/>
            </a:xfrm>
            <a:custGeom>
              <a:avLst/>
              <a:gdLst/>
              <a:ahLst/>
              <a:cxnLst/>
              <a:rect l="l" t="t" r="r" b="b"/>
              <a:pathLst>
                <a:path w="9143365" h="367030">
                  <a:moveTo>
                    <a:pt x="0" y="0"/>
                  </a:moveTo>
                  <a:lnTo>
                    <a:pt x="0" y="366522"/>
                  </a:lnTo>
                  <a:lnTo>
                    <a:pt x="9143238" y="366522"/>
                  </a:lnTo>
                  <a:lnTo>
                    <a:pt x="91432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2" y="0"/>
              <a:ext cx="9143365" cy="367030"/>
            </a:xfrm>
            <a:custGeom>
              <a:avLst/>
              <a:gdLst/>
              <a:ahLst/>
              <a:cxnLst/>
              <a:rect l="l" t="t" r="r" b="b"/>
              <a:pathLst>
                <a:path w="9143365" h="367030">
                  <a:moveTo>
                    <a:pt x="0" y="0"/>
                  </a:moveTo>
                  <a:lnTo>
                    <a:pt x="0" y="366522"/>
                  </a:lnTo>
                  <a:lnTo>
                    <a:pt x="9143238" y="366522"/>
                  </a:lnTo>
                </a:path>
              </a:pathLst>
            </a:custGeom>
            <a:ln w="25908">
              <a:solidFill>
                <a:srgbClr val="5C46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70976" y="0"/>
              <a:ext cx="573024" cy="73304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7542" y="794384"/>
            <a:ext cx="691245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How</a:t>
            </a:r>
            <a:r>
              <a:rPr sz="3600" b="1" spc="-80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spc="-100" dirty="0">
                <a:solidFill>
                  <a:srgbClr val="BE9000"/>
                </a:solidFill>
                <a:latin typeface="Calibri"/>
                <a:cs typeface="Calibri"/>
              </a:rPr>
              <a:t>To</a:t>
            </a:r>
            <a:r>
              <a:rPr sz="3600" b="1" spc="-35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Access</a:t>
            </a:r>
            <a:r>
              <a:rPr sz="3600" b="1" spc="-45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Digital</a:t>
            </a:r>
            <a:r>
              <a:rPr sz="3600" b="1" spc="-30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BE9000"/>
                </a:solidFill>
                <a:latin typeface="Calibri"/>
                <a:cs typeface="Calibri"/>
              </a:rPr>
              <a:t>Library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630959"/>
            <a:ext cx="8686800" cy="4465966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183515" algn="l"/>
              </a:tabLst>
            </a:pP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Steps</a:t>
            </a:r>
            <a:r>
              <a:rPr sz="2400" spc="-8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 Light"/>
                <a:cs typeface="Calibri Light"/>
              </a:rPr>
              <a:t>to</a:t>
            </a:r>
            <a:r>
              <a:rPr sz="2400" spc="-70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Access</a:t>
            </a:r>
            <a:r>
              <a:rPr sz="2400" spc="-8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HEC</a:t>
            </a:r>
            <a:r>
              <a:rPr sz="2400" spc="-7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Digital</a:t>
            </a:r>
            <a:r>
              <a:rPr sz="2400" spc="-70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Library</a:t>
            </a:r>
            <a:endParaRPr sz="2400" dirty="0">
              <a:latin typeface="Calibri Light"/>
              <a:cs typeface="Calibri Light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Go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to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website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of</a:t>
            </a:r>
            <a:r>
              <a:rPr sz="2400" spc="-3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HEC</a:t>
            </a:r>
            <a:r>
              <a:rPr sz="2400" spc="-6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National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Digital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Library.</a:t>
            </a:r>
            <a:endParaRPr sz="2400" dirty="0">
              <a:latin typeface="Calibri"/>
              <a:cs typeface="Calibri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On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Home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Page,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click</a:t>
            </a:r>
            <a:r>
              <a:rPr sz="2400" spc="-2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on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INSTITUTES.</a:t>
            </a:r>
            <a:endParaRPr sz="2400" dirty="0">
              <a:latin typeface="Calibri"/>
              <a:cs typeface="Calibri"/>
            </a:endParaRPr>
          </a:p>
          <a:p>
            <a:pPr marL="184785" marR="27305" indent="-176530">
              <a:lnSpc>
                <a:spcPct val="90000"/>
              </a:lnSpc>
              <a:spcBef>
                <a:spcPts val="800"/>
              </a:spcBef>
              <a:buSzPct val="94871"/>
              <a:buAutoNum type="arabicPeriod"/>
              <a:tabLst>
                <a:tab pos="184785" algn="l"/>
                <a:tab pos="198755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page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will appear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showing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3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universities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from</a:t>
            </a:r>
            <a:r>
              <a:rPr sz="2400" spc="-2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Public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Private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Sector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other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Institutes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which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have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access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to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HEC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National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Digital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Library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F2023"/>
                </a:solidFill>
                <a:latin typeface="Calibri"/>
                <a:cs typeface="Calibri"/>
              </a:rPr>
              <a:t>HNDL.</a:t>
            </a:r>
            <a:endParaRPr sz="2400" dirty="0">
              <a:latin typeface="Calibri"/>
              <a:cs typeface="Calibri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Select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your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desired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Institute.</a:t>
            </a:r>
            <a:endParaRPr sz="2400" dirty="0">
              <a:latin typeface="Calibri"/>
              <a:cs typeface="Calibri"/>
            </a:endParaRPr>
          </a:p>
          <a:p>
            <a:pPr marL="12065" marR="658495" lvl="1">
              <a:lnSpc>
                <a:spcPts val="2110"/>
              </a:lnSpc>
              <a:spcBef>
                <a:spcPts val="825"/>
              </a:spcBef>
              <a:tabLst>
                <a:tab pos="184785" algn="l"/>
              </a:tabLst>
            </a:pPr>
            <a:r>
              <a:rPr sz="2400" dirty="0">
                <a:latin typeface="Calibri"/>
                <a:cs typeface="Calibri"/>
              </a:rPr>
              <a:t>5.A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appear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showing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resources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spc="-10" dirty="0">
                <a:latin typeface="Calibri"/>
                <a:cs typeface="Calibri"/>
              </a:rPr>
              <a:t>institution</a:t>
            </a:r>
            <a:endParaRPr sz="2400" dirty="0">
              <a:latin typeface="Calibri"/>
              <a:cs typeface="Calibri"/>
            </a:endParaRPr>
          </a:p>
          <a:p>
            <a:pPr marL="12700" lvl="1">
              <a:lnSpc>
                <a:spcPct val="100000"/>
              </a:lnSpc>
              <a:spcBef>
                <a:spcPts val="535"/>
              </a:spcBef>
              <a:tabLst>
                <a:tab pos="183515" algn="l"/>
              </a:tabLst>
            </a:pPr>
            <a:r>
              <a:rPr sz="2400" dirty="0">
                <a:latin typeface="Calibri"/>
                <a:cs typeface="Calibri"/>
              </a:rPr>
              <a:t>6.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10" dirty="0">
                <a:latin typeface="Calibri"/>
                <a:cs typeface="Calibri"/>
              </a:rPr>
              <a:t> appear</a:t>
            </a:r>
            <a:endParaRPr sz="2400" dirty="0">
              <a:latin typeface="Calibri"/>
              <a:cs typeface="Calibri"/>
            </a:endParaRPr>
          </a:p>
          <a:p>
            <a:pPr marL="12065" marR="5080" lvl="1">
              <a:lnSpc>
                <a:spcPct val="90100"/>
              </a:lnSpc>
              <a:spcBef>
                <a:spcPts val="795"/>
              </a:spcBef>
              <a:tabLst>
                <a:tab pos="184785" algn="l"/>
              </a:tabLst>
            </a:pPr>
            <a:r>
              <a:rPr sz="2400" dirty="0">
                <a:latin typeface="Calibri"/>
                <a:cs typeface="Calibri"/>
              </a:rPr>
              <a:t>7.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You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clicking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spc="-45" dirty="0">
                <a:latin typeface="Calibri"/>
                <a:cs typeface="Calibri"/>
              </a:rPr>
              <a:t>DATABASE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enter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keyword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search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desired 	journal.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515350" cy="111547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90358" cy="4894901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86000"/>
            <a:ext cx="1447800" cy="1846868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DA1A858-1344-E966-CA6E-9B361F8CD78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-29901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25495" y="3115055"/>
            <a:ext cx="5550535" cy="1874520"/>
            <a:chOff x="2825495" y="3115055"/>
            <a:chExt cx="5550535" cy="18745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0067" y="3537204"/>
              <a:ext cx="5541263" cy="14478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830067" y="3537204"/>
              <a:ext cx="5541645" cy="1447800"/>
            </a:xfrm>
            <a:custGeom>
              <a:avLst/>
              <a:gdLst/>
              <a:ahLst/>
              <a:cxnLst/>
              <a:rect l="l" t="t" r="r" b="b"/>
              <a:pathLst>
                <a:path w="5541645" h="1447800">
                  <a:moveTo>
                    <a:pt x="0" y="1447800"/>
                  </a:moveTo>
                  <a:lnTo>
                    <a:pt x="5541263" y="1447800"/>
                  </a:lnTo>
                  <a:lnTo>
                    <a:pt x="5541263" y="0"/>
                  </a:lnTo>
                  <a:lnTo>
                    <a:pt x="0" y="0"/>
                  </a:lnTo>
                  <a:lnTo>
                    <a:pt x="0" y="1447800"/>
                  </a:lnTo>
                  <a:close/>
                </a:path>
              </a:pathLst>
            </a:custGeom>
            <a:ln w="9144">
              <a:solidFill>
                <a:srgbClr val="BABA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6035" y="3115055"/>
              <a:ext cx="4360164" cy="8869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107819"/>
            <a:ext cx="1816100" cy="25406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59"/>
              </a:spcBef>
            </a:pPr>
            <a:r>
              <a:rPr sz="3000" spc="-65" dirty="0">
                <a:solidFill>
                  <a:srgbClr val="FFFFFF"/>
                </a:solidFill>
                <a:latin typeface="Corbel"/>
                <a:cs typeface="Corbel"/>
              </a:rPr>
              <a:t>Vision</a:t>
            </a:r>
            <a:r>
              <a:rPr sz="3000" spc="-9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Rawalpindi Medical University </a:t>
            </a:r>
            <a:r>
              <a:rPr sz="3000" spc="-50" dirty="0">
                <a:solidFill>
                  <a:srgbClr val="FFFFFF"/>
                </a:solidFill>
                <a:latin typeface="Corbel"/>
                <a:cs typeface="Corbel"/>
              </a:rPr>
              <a:t>The</a:t>
            </a:r>
            <a:r>
              <a:rPr sz="3000" spc="-1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60" dirty="0">
                <a:solidFill>
                  <a:srgbClr val="FFFFFF"/>
                </a:solidFill>
                <a:latin typeface="Corbel"/>
                <a:cs typeface="Corbel"/>
              </a:rPr>
              <a:t>Dream/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Tomorrow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2320289"/>
            <a:ext cx="4917440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impart</a:t>
            </a:r>
            <a:r>
              <a:rPr sz="20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evidence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based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research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oriented</a:t>
            </a:r>
            <a:endParaRPr sz="2000">
              <a:latin typeface="Corbel"/>
              <a:cs typeface="Corbel"/>
            </a:endParaRPr>
          </a:p>
          <a:p>
            <a:pPr marL="195580">
              <a:lnSpc>
                <a:spcPts val="2280"/>
              </a:lnSpc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medical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education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provide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best possible</a:t>
            </a:r>
            <a:r>
              <a:rPr sz="20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patient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care</a:t>
            </a:r>
            <a:endParaRPr sz="2000">
              <a:latin typeface="Corbel"/>
              <a:cs typeface="Corbel"/>
            </a:endParaRPr>
          </a:p>
          <a:p>
            <a:pPr marL="195580" marR="5080" indent="-182880">
              <a:lnSpc>
                <a:spcPts val="2160"/>
              </a:lnSpc>
              <a:spcBef>
                <a:spcPts val="1230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inculcate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values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mutual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respect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ethical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practice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medicine</a:t>
            </a:r>
            <a:endParaRPr sz="2000">
              <a:latin typeface="Corbel"/>
              <a:cs typeface="Corbel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E00A2C2F-F2BB-D0B8-4F61-86C3D658175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930778"/>
            <a:ext cx="180403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0" dirty="0"/>
              <a:t>Prof</a:t>
            </a:r>
            <a:r>
              <a:rPr sz="3000" spc="-200" dirty="0"/>
              <a:t> </a:t>
            </a:r>
            <a:r>
              <a:rPr sz="3000" spc="-60" dirty="0"/>
              <a:t>Umar’s </a:t>
            </a:r>
            <a:r>
              <a:rPr sz="3000" spc="-90" dirty="0"/>
              <a:t>LGIS</a:t>
            </a:r>
            <a:r>
              <a:rPr sz="3000" spc="-85" dirty="0"/>
              <a:t> </a:t>
            </a:r>
            <a:r>
              <a:rPr sz="3000" spc="-20" dirty="0"/>
              <a:t>Model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2825495" y="1389888"/>
            <a:ext cx="5843270" cy="4573905"/>
            <a:chOff x="2825495" y="1389888"/>
            <a:chExt cx="5843270" cy="457390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5307" y="1409700"/>
              <a:ext cx="5803392" cy="45339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835401" y="1399794"/>
              <a:ext cx="5823585" cy="4554220"/>
            </a:xfrm>
            <a:custGeom>
              <a:avLst/>
              <a:gdLst/>
              <a:ahLst/>
              <a:cxnLst/>
              <a:rect l="l" t="t" r="r" b="b"/>
              <a:pathLst>
                <a:path w="5823584" h="4554220">
                  <a:moveTo>
                    <a:pt x="0" y="4553711"/>
                  </a:moveTo>
                  <a:lnTo>
                    <a:pt x="5823204" y="4553711"/>
                  </a:lnTo>
                  <a:lnTo>
                    <a:pt x="5823204" y="0"/>
                  </a:lnTo>
                  <a:lnTo>
                    <a:pt x="0" y="0"/>
                  </a:lnTo>
                  <a:lnTo>
                    <a:pt x="0" y="4553711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4">
            <a:extLst>
              <a:ext uri="{FF2B5EF4-FFF2-40B4-BE49-F238E27FC236}">
                <a16:creationId xmlns:a16="http://schemas.microsoft.com/office/drawing/2014/main" id="{757B2974-10A3-50EE-883B-DA71497A314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18" y="1736239"/>
            <a:ext cx="5481904" cy="2313304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ell MT" pitchFamily="18" charset="0"/>
              </a:rPr>
              <a:t>SEQUENCE OF LGIS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>
                <a:latin typeface="Bell MT" pitchFamily="18" charset="0"/>
              </a:rPr>
              <a:t>Learning Objectives </a:t>
            </a:r>
          </a:p>
          <a:p>
            <a:r>
              <a:rPr lang="en-US" sz="2800" dirty="0">
                <a:latin typeface="Bell MT" pitchFamily="18" charset="0"/>
              </a:rPr>
              <a:t>Core concept </a:t>
            </a:r>
            <a:r>
              <a:rPr lang="en-US" sz="2800" i="1" dirty="0">
                <a:latin typeface="Bell MT" pitchFamily="18" charset="0"/>
              </a:rPr>
              <a:t>70 %</a:t>
            </a:r>
          </a:p>
          <a:p>
            <a:r>
              <a:rPr lang="en-US" sz="2800" dirty="0">
                <a:latin typeface="Bell MT" pitchFamily="18" charset="0"/>
              </a:rPr>
              <a:t>Horizontal integration related to Pathology and Pharmacology </a:t>
            </a:r>
            <a:r>
              <a:rPr lang="en-US" sz="2800" i="1" dirty="0">
                <a:latin typeface="Bell MT" pitchFamily="18" charset="0"/>
              </a:rPr>
              <a:t>15 %</a:t>
            </a:r>
          </a:p>
          <a:p>
            <a:r>
              <a:rPr lang="en-US" sz="28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2800" i="1" dirty="0">
                <a:latin typeface="Bell MT" pitchFamily="18" charset="0"/>
              </a:rPr>
              <a:t>10%</a:t>
            </a:r>
          </a:p>
          <a:p>
            <a:r>
              <a:rPr lang="en-US" sz="2800" dirty="0">
                <a:latin typeface="Bell MT" pitchFamily="18" charset="0"/>
              </a:rPr>
              <a:t>Research article relevant to the topic </a:t>
            </a:r>
            <a:r>
              <a:rPr lang="en-US" sz="2800" i="1" dirty="0">
                <a:latin typeface="Bell MT" pitchFamily="18" charset="0"/>
              </a:rPr>
              <a:t>3%</a:t>
            </a:r>
          </a:p>
          <a:p>
            <a:r>
              <a:rPr lang="en-US" sz="2800" dirty="0">
                <a:latin typeface="Bell MT" pitchFamily="18" charset="0"/>
              </a:rPr>
              <a:t>Ethics and family medicine </a:t>
            </a:r>
            <a:r>
              <a:rPr lang="en-US" sz="2800" i="1" dirty="0">
                <a:latin typeface="Bell MT" pitchFamily="18" charset="0"/>
              </a:rPr>
              <a:t>2%</a:t>
            </a: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D8A33198-0C00-5BBE-0167-E4658C4BE77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3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696720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b="1" spc="-10" dirty="0">
                <a:latin typeface="Corbel"/>
                <a:cs typeface="Corbel"/>
              </a:rPr>
              <a:t>Learning </a:t>
            </a:r>
            <a:r>
              <a:rPr sz="3000" b="1" spc="-65" dirty="0">
                <a:latin typeface="Corbel"/>
                <a:cs typeface="Corbel"/>
              </a:rPr>
              <a:t>Objectives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738122"/>
            <a:ext cx="4975860" cy="98806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5580" marR="5080" indent="-182880">
              <a:lnSpc>
                <a:spcPts val="2050"/>
              </a:lnSpc>
              <a:spcBef>
                <a:spcPts val="3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Psychiatry,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Forensic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psychiatry,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Insanity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,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Compos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mentis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hallucination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enlist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its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types.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2700934"/>
            <a:ext cx="5050790" cy="193865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delusion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classify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its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types.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Briefly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explain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different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disorders</a:t>
            </a:r>
            <a:endParaRPr sz="1900">
              <a:latin typeface="Corbel"/>
              <a:cs typeface="Corbel"/>
            </a:endParaRPr>
          </a:p>
          <a:p>
            <a:pPr marL="195580" marR="5080" indent="-182880">
              <a:lnSpc>
                <a:spcPts val="2050"/>
              </a:lnSpc>
              <a:spcBef>
                <a:spcPts val="123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1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State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medicolegal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importance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both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fit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unfit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trial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plea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insanity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Distinguish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between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true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feigned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insanity.</a:t>
            </a:r>
            <a:endParaRPr sz="1900">
              <a:latin typeface="Corbel"/>
              <a:cs typeface="Corbel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8143C6E9-22C4-6250-F008-603075E05AA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726" y="1922526"/>
            <a:ext cx="1718945" cy="11779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459"/>
              </a:spcBef>
            </a:pPr>
            <a:r>
              <a:rPr sz="2700" spc="-70" dirty="0">
                <a:solidFill>
                  <a:srgbClr val="000000"/>
                </a:solidFill>
              </a:rPr>
              <a:t>Psychiatry</a:t>
            </a:r>
            <a:r>
              <a:rPr sz="2700" spc="-55" dirty="0">
                <a:solidFill>
                  <a:srgbClr val="000000"/>
                </a:solidFill>
              </a:rPr>
              <a:t> </a:t>
            </a:r>
            <a:r>
              <a:rPr sz="2700" spc="-50" dirty="0">
                <a:solidFill>
                  <a:srgbClr val="000000"/>
                </a:solidFill>
              </a:rPr>
              <a:t>&amp; </a:t>
            </a:r>
            <a:r>
              <a:rPr sz="2700" spc="-10" dirty="0">
                <a:solidFill>
                  <a:srgbClr val="000000"/>
                </a:solidFill>
              </a:rPr>
              <a:t>Forensic Psychiatry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2822194" y="1187322"/>
            <a:ext cx="11823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40B9D2"/>
                </a:solidFill>
                <a:latin typeface="Corbel"/>
                <a:cs typeface="Corbel"/>
              </a:rPr>
              <a:t>Psychiatry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2194" y="1645546"/>
            <a:ext cx="5609590" cy="81788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0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deals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study,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diagnosis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treatment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endParaRPr sz="20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720"/>
              </a:spcBef>
            </a:pP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illness.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2194" y="2681097"/>
            <a:ext cx="21520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40B9D2"/>
                </a:solidFill>
                <a:latin typeface="Corbel"/>
                <a:cs typeface="Corbel"/>
              </a:rPr>
              <a:t>Forensic</a:t>
            </a:r>
            <a:r>
              <a:rPr sz="2000" b="1" spc="-7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000" b="1" spc="-10" dirty="0">
                <a:solidFill>
                  <a:srgbClr val="40B9D2"/>
                </a:solidFill>
                <a:latin typeface="Corbel"/>
                <a:cs typeface="Corbel"/>
              </a:rPr>
              <a:t>Psychiatry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2194" y="3139319"/>
            <a:ext cx="5511165" cy="292163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deals</a:t>
            </a:r>
            <a:r>
              <a:rPr sz="20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application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Psychiatry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endParaRPr sz="20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administration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justice.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Forensic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psychiatry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branch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psychiatry</a:t>
            </a:r>
            <a:r>
              <a:rPr sz="20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endParaRPr sz="2000">
              <a:latin typeface="Corbel"/>
              <a:cs typeface="Corbel"/>
            </a:endParaRPr>
          </a:p>
          <a:p>
            <a:pPr marL="698500" marR="51435" indent="-182880">
              <a:lnSpc>
                <a:spcPct val="130000"/>
              </a:lnSpc>
              <a:spcBef>
                <a:spcPts val="480"/>
              </a:spcBef>
              <a:tabLst>
                <a:tab pos="748665" algn="l"/>
              </a:tabLst>
            </a:pPr>
            <a:r>
              <a:rPr sz="2000" spc="-10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dirty="0">
                <a:solidFill>
                  <a:srgbClr val="40B9D2"/>
                </a:solidFill>
                <a:latin typeface="Arial MT"/>
                <a:cs typeface="Arial MT"/>
              </a:rPr>
              <a:t>		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deals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issues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arising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interface between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B9D2"/>
                </a:solidFill>
                <a:latin typeface="Corbel"/>
                <a:cs typeface="Corbel"/>
              </a:rPr>
              <a:t>psychiatry</a:t>
            </a:r>
            <a:r>
              <a:rPr sz="2000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40B9D2"/>
                </a:solidFill>
                <a:latin typeface="Corbel"/>
                <a:cs typeface="Corbel"/>
              </a:rPr>
              <a:t>law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0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flow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mentally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disordered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offenders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along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a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continuum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social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systems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A25E95-9B4A-E33B-8700-3C796D1D4C74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0484" y="3136214"/>
            <a:ext cx="21755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70" dirty="0">
                <a:latin typeface="Corbel"/>
                <a:cs typeface="Corbel"/>
              </a:rPr>
              <a:t>Mental</a:t>
            </a:r>
            <a:r>
              <a:rPr sz="3000" spc="-55" dirty="0">
                <a:latin typeface="Corbel"/>
                <a:cs typeface="Corbel"/>
              </a:rPr>
              <a:t> </a:t>
            </a:r>
            <a:r>
              <a:rPr sz="3000" spc="-40" dirty="0">
                <a:latin typeface="Corbel"/>
                <a:cs typeface="Corbel"/>
              </a:rPr>
              <a:t>Health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969924"/>
            <a:ext cx="5398135" cy="1903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7150" indent="-184150" algn="just">
              <a:lnSpc>
                <a:spcPct val="140100"/>
              </a:lnSpc>
              <a:spcBef>
                <a:spcPts val="95"/>
              </a:spcBef>
              <a:buClr>
                <a:srgbClr val="40B9D2"/>
              </a:buClr>
              <a:buSzPct val="95454"/>
              <a:buFont typeface="Wingdings"/>
              <a:buChar char=""/>
              <a:tabLst>
                <a:tab pos="195580" algn="l"/>
                <a:tab pos="262255" algn="l"/>
              </a:tabLst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	A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state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emotional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psychological well-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being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which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individual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able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use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his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her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cognitive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emotional</a:t>
            </a:r>
            <a:endParaRPr sz="2200">
              <a:latin typeface="Corbel"/>
              <a:cs typeface="Corbel"/>
            </a:endParaRPr>
          </a:p>
          <a:p>
            <a:pPr marL="195580" algn="just">
              <a:lnSpc>
                <a:spcPct val="100000"/>
              </a:lnSpc>
              <a:spcBef>
                <a:spcPts val="1060"/>
              </a:spcBef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capabilities,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function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society,</a:t>
            </a:r>
            <a:r>
              <a:rPr sz="22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meet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2982594"/>
            <a:ext cx="5361940" cy="27749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ordinary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demands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everyday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life.</a:t>
            </a:r>
            <a:endParaRPr sz="2200">
              <a:latin typeface="Corbel"/>
              <a:cs typeface="Corbel"/>
            </a:endParaRPr>
          </a:p>
          <a:p>
            <a:pPr marL="195580" marR="5080" indent="-184785">
              <a:lnSpc>
                <a:spcPct val="140000"/>
              </a:lnSpc>
              <a:spcBef>
                <a:spcPts val="530"/>
              </a:spcBef>
              <a:buClr>
                <a:srgbClr val="40B9D2"/>
              </a:buClr>
              <a:buSzPct val="95454"/>
              <a:buFont typeface="Wingdings"/>
              <a:buChar char=""/>
              <a:tabLst>
                <a:tab pos="195580" algn="l"/>
                <a:tab pos="261620" algn="l"/>
              </a:tabLst>
            </a:pP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	A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field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comprising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various</a:t>
            </a:r>
            <a:r>
              <a:rPr sz="22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professions,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such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psychiatry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social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work,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2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deals</a:t>
            </a:r>
            <a:r>
              <a:rPr sz="22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with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promotion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psychological 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well-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being</a:t>
            </a:r>
            <a:r>
              <a:rPr sz="2200" spc="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2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 prevention,</a:t>
            </a:r>
            <a:r>
              <a:rPr sz="22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diagnosis,</a:t>
            </a:r>
            <a:r>
              <a:rPr sz="22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25" dirty="0">
                <a:solidFill>
                  <a:srgbClr val="585858"/>
                </a:solidFill>
                <a:latin typeface="Corbel"/>
                <a:cs typeface="Corbel"/>
              </a:rPr>
              <a:t>or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treatment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2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22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585858"/>
                </a:solidFill>
                <a:latin typeface="Corbel"/>
                <a:cs typeface="Corbel"/>
              </a:rPr>
              <a:t>disorders.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78792-F78F-BDB1-FD5B-6F9558043316}"/>
              </a:ext>
            </a:extLst>
          </p:cNvPr>
          <p:cNvSpPr/>
          <p:nvPr/>
        </p:nvSpPr>
        <p:spPr>
          <a:xfrm>
            <a:off x="7467600" y="0"/>
            <a:ext cx="1676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1992</Words>
  <Application>Microsoft Office PowerPoint</Application>
  <PresentationFormat>On-screen Show (4:3)</PresentationFormat>
  <Paragraphs>234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 MT</vt:lpstr>
      <vt:lpstr>Bell MT</vt:lpstr>
      <vt:lpstr>Calibri</vt:lpstr>
      <vt:lpstr>Calibri Light</vt:lpstr>
      <vt:lpstr>Corbel</vt:lpstr>
      <vt:lpstr>Courier New</vt:lpstr>
      <vt:lpstr>Times New Roman</vt:lpstr>
      <vt:lpstr>Wingdings</vt:lpstr>
      <vt:lpstr>Office Theme</vt:lpstr>
      <vt:lpstr>Forensic Psychiatry</vt:lpstr>
      <vt:lpstr>PowerPoint Presentation</vt:lpstr>
      <vt:lpstr>Motto of RMU</vt:lpstr>
      <vt:lpstr>PowerPoint Presentation</vt:lpstr>
      <vt:lpstr>Prof Umar’s LGIS Model</vt:lpstr>
      <vt:lpstr>SEQUENCE OF LGIS</vt:lpstr>
      <vt:lpstr>PowerPoint Presentation</vt:lpstr>
      <vt:lpstr>Psychiatry &amp; Forensic Psychiatry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🞄 It is a sudden irresistible force compelling a person to the conscious performance of some action without motive or fore thought.</vt:lpstr>
      <vt:lpstr>It is a single idea, thought or emotion which</vt:lpstr>
      <vt:lpstr>🞄 Somnambulism, this is an abnormal mental condition &amp; means walking during sleep in this condition mind is</vt:lpstr>
      <vt:lpstr>PowerPoint Presentation</vt:lpstr>
      <vt:lpstr>Borderline Personality Disorder</vt:lpstr>
      <vt:lpstr>Psychopath (personality disorder)</vt:lpstr>
      <vt:lpstr>🞄 They are characterized by withdrawal from reality, living in a world of fantasy.</vt:lpstr>
      <vt:lpstr>🞄 Organic psychosis</vt:lpstr>
      <vt:lpstr>PowerPoint Presentation</vt:lpstr>
      <vt:lpstr>PowerPoint Presentation</vt:lpstr>
      <vt:lpstr>PowerPoint Presentation</vt:lpstr>
      <vt:lpstr>True and Feigned Insanity</vt:lpstr>
      <vt:lpstr>PowerPoint Presentation</vt:lpstr>
      <vt:lpstr>PowerPoint Presentation</vt:lpstr>
      <vt:lpstr>PowerPoint Presentation</vt:lpstr>
      <vt:lpstr>How To Access Digital Library</vt:lpstr>
      <vt:lpstr>TEXT BOOKS &amp; PRACTICAL NOTEBOOK: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Psychiatry </dc:title>
  <dc:creator>User</dc:creator>
  <cp:lastModifiedBy>54</cp:lastModifiedBy>
  <cp:revision>3</cp:revision>
  <dcterms:created xsi:type="dcterms:W3CDTF">2025-02-10T12:23:07Z</dcterms:created>
  <dcterms:modified xsi:type="dcterms:W3CDTF">2025-02-25T17:33:09Z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2025-02-10T00:00:00Z</vt:filetime>
  </property>
  <property fmtid="{D5CDD505-2E9C-101B-9397-08002B2CF9AE}" pid="5" name="Producer">
    <vt:lpwstr>Microsoft® PowerPoint® 2013</vt:lpwstr>
  </property>
</Properties>
</file>