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256" r:id="rId2"/>
    <p:sldId id="311" r:id="rId3"/>
    <p:sldId id="312" r:id="rId4"/>
    <p:sldId id="313" r:id="rId5"/>
    <p:sldId id="314" r:id="rId6"/>
    <p:sldId id="295" r:id="rId7"/>
    <p:sldId id="296" r:id="rId8"/>
    <p:sldId id="257" r:id="rId9"/>
    <p:sldId id="298" r:id="rId10"/>
    <p:sldId id="297" r:id="rId11"/>
    <p:sldId id="258" r:id="rId12"/>
    <p:sldId id="262" r:id="rId13"/>
    <p:sldId id="315" r:id="rId14"/>
    <p:sldId id="316" r:id="rId15"/>
    <p:sldId id="317" r:id="rId16"/>
    <p:sldId id="318" r:id="rId17"/>
    <p:sldId id="263" r:id="rId18"/>
    <p:sldId id="264" r:id="rId19"/>
    <p:sldId id="265" r:id="rId20"/>
    <p:sldId id="268" r:id="rId21"/>
    <p:sldId id="269" r:id="rId22"/>
    <p:sldId id="270" r:id="rId23"/>
    <p:sldId id="272" r:id="rId24"/>
    <p:sldId id="283" r:id="rId25"/>
    <p:sldId id="284" r:id="rId26"/>
    <p:sldId id="273" r:id="rId27"/>
    <p:sldId id="274" r:id="rId28"/>
    <p:sldId id="293" r:id="rId29"/>
    <p:sldId id="277" r:id="rId30"/>
    <p:sldId id="279" r:id="rId31"/>
    <p:sldId id="280" r:id="rId32"/>
    <p:sldId id="294" r:id="rId33"/>
    <p:sldId id="319" r:id="rId34"/>
    <p:sldId id="281" r:id="rId35"/>
    <p:sldId id="300" r:id="rId36"/>
    <p:sldId id="301" r:id="rId37"/>
    <p:sldId id="259" r:id="rId38"/>
    <p:sldId id="260" r:id="rId39"/>
    <p:sldId id="278" r:id="rId40"/>
    <p:sldId id="261" r:id="rId41"/>
    <p:sldId id="302" r:id="rId42"/>
    <p:sldId id="303" r:id="rId43"/>
    <p:sldId id="304" r:id="rId44"/>
    <p:sldId id="305" r:id="rId45"/>
    <p:sldId id="306" r:id="rId46"/>
    <p:sldId id="307" r:id="rId47"/>
    <p:sldId id="309" r:id="rId48"/>
    <p:sldId id="282" r:id="rId49"/>
    <p:sldId id="266" r:id="rId50"/>
    <p:sldId id="286" r:id="rId51"/>
    <p:sldId id="323" r:id="rId52"/>
    <p:sldId id="322" r:id="rId53"/>
    <p:sldId id="324" r:id="rId54"/>
    <p:sldId id="29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5"/>
  </p:normalViewPr>
  <p:slideViewPr>
    <p:cSldViewPr snapToGrid="0">
      <p:cViewPr varScale="1">
        <p:scale>
          <a:sx n="108" d="100"/>
          <a:sy n="108" d="100"/>
        </p:scale>
        <p:origin x="6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0DCF6-2B67-4F03-9617-1ABD29F6E7B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5CC4959-6099-43C8-96BF-591E15C27F5D}">
      <dgm:prSet/>
      <dgm:spPr/>
      <dgm:t>
        <a:bodyPr/>
        <a:lstStyle/>
        <a:p>
          <a:r>
            <a:rPr lang="en-US"/>
            <a:t>Learning objectives</a:t>
          </a:r>
        </a:p>
      </dgm:t>
    </dgm:pt>
    <dgm:pt modelId="{08556C56-6B04-4F78-8E74-45710BFA2499}" type="parTrans" cxnId="{9F211710-AB9C-4442-8013-56E4100D2FFB}">
      <dgm:prSet/>
      <dgm:spPr/>
      <dgm:t>
        <a:bodyPr/>
        <a:lstStyle/>
        <a:p>
          <a:endParaRPr lang="en-US"/>
        </a:p>
      </dgm:t>
    </dgm:pt>
    <dgm:pt modelId="{9CB2B99B-F478-45E2-9C4E-714F99C8B048}" type="sibTrans" cxnId="{9F211710-AB9C-4442-8013-56E4100D2FFB}">
      <dgm:prSet/>
      <dgm:spPr/>
      <dgm:t>
        <a:bodyPr/>
        <a:lstStyle/>
        <a:p>
          <a:endParaRPr lang="en-US"/>
        </a:p>
      </dgm:t>
    </dgm:pt>
    <dgm:pt modelId="{D506BA9B-B238-4101-A545-B8D1A3AAD73C}">
      <dgm:prSet/>
      <dgm:spPr/>
      <dgm:t>
        <a:bodyPr/>
        <a:lstStyle/>
        <a:p>
          <a:r>
            <a:rPr lang="en-US" dirty="0"/>
            <a:t>Management of First Stage of Labour </a:t>
          </a:r>
        </a:p>
        <a:p>
          <a:r>
            <a:rPr lang="en-US" dirty="0"/>
            <a:t>(Core concept = 70%)</a:t>
          </a:r>
        </a:p>
      </dgm:t>
    </dgm:pt>
    <dgm:pt modelId="{4242BCA2-C06C-4BA1-A09B-7CAC9C7AEC58}" type="parTrans" cxnId="{73B17656-3244-4A9A-9F97-89236CC19169}">
      <dgm:prSet/>
      <dgm:spPr/>
      <dgm:t>
        <a:bodyPr/>
        <a:lstStyle/>
        <a:p>
          <a:endParaRPr lang="en-US"/>
        </a:p>
      </dgm:t>
    </dgm:pt>
    <dgm:pt modelId="{1C3E2F74-97DA-4CC2-85DC-164EF48F38E1}" type="sibTrans" cxnId="{73B17656-3244-4A9A-9F97-89236CC19169}">
      <dgm:prSet/>
      <dgm:spPr/>
      <dgm:t>
        <a:bodyPr/>
        <a:lstStyle/>
        <a:p>
          <a:endParaRPr lang="en-US"/>
        </a:p>
      </dgm:t>
    </dgm:pt>
    <dgm:pt modelId="{22E0F8DF-642B-49F6-9EF6-5095487F60E7}">
      <dgm:prSet/>
      <dgm:spPr/>
      <dgm:t>
        <a:bodyPr/>
        <a:lstStyle/>
        <a:p>
          <a:r>
            <a:rPr lang="en-US" dirty="0"/>
            <a:t>Related anatomy of genital tract (Horizontal integration 15%)</a:t>
          </a:r>
        </a:p>
      </dgm:t>
    </dgm:pt>
    <dgm:pt modelId="{963BF282-CA82-4CA1-AF12-08164D1EAB3D}" type="parTrans" cxnId="{CCE9DE24-BED4-463E-BE7A-46570F9970DF}">
      <dgm:prSet/>
      <dgm:spPr/>
      <dgm:t>
        <a:bodyPr/>
        <a:lstStyle/>
        <a:p>
          <a:endParaRPr lang="en-US"/>
        </a:p>
      </dgm:t>
    </dgm:pt>
    <dgm:pt modelId="{2327A703-FAAA-4199-B145-1410D7742E31}" type="sibTrans" cxnId="{CCE9DE24-BED4-463E-BE7A-46570F9970DF}">
      <dgm:prSet/>
      <dgm:spPr/>
      <dgm:t>
        <a:bodyPr/>
        <a:lstStyle/>
        <a:p>
          <a:endParaRPr lang="en-US"/>
        </a:p>
      </dgm:t>
    </dgm:pt>
    <dgm:pt modelId="{FC8138D8-B639-4573-A368-CE8116386537}">
      <dgm:prSet/>
      <dgm:spPr/>
      <dgm:t>
        <a:bodyPr/>
        <a:lstStyle/>
        <a:p>
          <a:r>
            <a:rPr lang="en-US"/>
            <a:t>Related clinical findings (vertical integration – 10%)</a:t>
          </a:r>
        </a:p>
      </dgm:t>
    </dgm:pt>
    <dgm:pt modelId="{A7CBD70B-CD7C-4839-AAC7-4ADF7DCF1A2D}" type="parTrans" cxnId="{587927D1-75C0-47D9-8627-C5068A57D40A}">
      <dgm:prSet/>
      <dgm:spPr/>
      <dgm:t>
        <a:bodyPr/>
        <a:lstStyle/>
        <a:p>
          <a:endParaRPr lang="en-US"/>
        </a:p>
      </dgm:t>
    </dgm:pt>
    <dgm:pt modelId="{754F6C68-0673-46E2-AE5D-459913FA6225}" type="sibTrans" cxnId="{587927D1-75C0-47D9-8627-C5068A57D40A}">
      <dgm:prSet/>
      <dgm:spPr/>
      <dgm:t>
        <a:bodyPr/>
        <a:lstStyle/>
        <a:p>
          <a:endParaRPr lang="en-US"/>
        </a:p>
      </dgm:t>
    </dgm:pt>
    <dgm:pt modelId="{15B8FD52-1CE9-410C-B84A-A2CBCC5E5EC0}">
      <dgm:prSet/>
      <dgm:spPr/>
      <dgm:t>
        <a:bodyPr/>
        <a:lstStyle/>
        <a:p>
          <a:r>
            <a:rPr lang="en-US"/>
            <a:t>Research article related to topic (3%)</a:t>
          </a:r>
        </a:p>
      </dgm:t>
    </dgm:pt>
    <dgm:pt modelId="{6E3BF939-AB88-4110-824C-545956869395}" type="parTrans" cxnId="{E09C88D1-F814-4F0B-BAC2-AEA7796424B0}">
      <dgm:prSet/>
      <dgm:spPr/>
      <dgm:t>
        <a:bodyPr/>
        <a:lstStyle/>
        <a:p>
          <a:endParaRPr lang="en-US"/>
        </a:p>
      </dgm:t>
    </dgm:pt>
    <dgm:pt modelId="{31E09013-DC71-4026-9131-E1C4E57BA20A}" type="sibTrans" cxnId="{E09C88D1-F814-4F0B-BAC2-AEA7796424B0}">
      <dgm:prSet/>
      <dgm:spPr/>
      <dgm:t>
        <a:bodyPr/>
        <a:lstStyle/>
        <a:p>
          <a:endParaRPr lang="en-US"/>
        </a:p>
      </dgm:t>
    </dgm:pt>
    <dgm:pt modelId="{9725E4DE-0C5F-4A87-9D5C-CF8A730123F0}">
      <dgm:prSet/>
      <dgm:spPr/>
      <dgm:t>
        <a:bodyPr/>
        <a:lstStyle/>
        <a:p>
          <a:r>
            <a:rPr lang="en-US"/>
            <a:t>Ethics (2%)</a:t>
          </a:r>
        </a:p>
      </dgm:t>
    </dgm:pt>
    <dgm:pt modelId="{6CEBCFBD-9E61-4944-A7D5-2A707F9EFA07}" type="parTrans" cxnId="{7E6D1735-03D4-4968-AE37-FB9391A917F6}">
      <dgm:prSet/>
      <dgm:spPr/>
      <dgm:t>
        <a:bodyPr/>
        <a:lstStyle/>
        <a:p>
          <a:endParaRPr lang="en-US"/>
        </a:p>
      </dgm:t>
    </dgm:pt>
    <dgm:pt modelId="{567799BA-6AC0-4282-947C-45FDA12455BF}" type="sibTrans" cxnId="{7E6D1735-03D4-4968-AE37-FB9391A917F6}">
      <dgm:prSet/>
      <dgm:spPr/>
      <dgm:t>
        <a:bodyPr/>
        <a:lstStyle/>
        <a:p>
          <a:endParaRPr lang="en-US"/>
        </a:p>
      </dgm:t>
    </dgm:pt>
    <dgm:pt modelId="{7E0DE400-426E-4A61-8990-08CDE3586AB0}" type="pres">
      <dgm:prSet presAssocID="{DCE0DCF6-2B67-4F03-9617-1ABD29F6E7B2}" presName="linear" presStyleCnt="0">
        <dgm:presLayoutVars>
          <dgm:animLvl val="lvl"/>
          <dgm:resizeHandles val="exact"/>
        </dgm:presLayoutVars>
      </dgm:prSet>
      <dgm:spPr/>
    </dgm:pt>
    <dgm:pt modelId="{40A2F7BC-2A19-43DE-9823-7B25D9F0B099}" type="pres">
      <dgm:prSet presAssocID="{85CC4959-6099-43C8-96BF-591E15C27F5D}" presName="parentText" presStyleLbl="node1" presStyleIdx="0" presStyleCnt="6">
        <dgm:presLayoutVars>
          <dgm:chMax val="0"/>
          <dgm:bulletEnabled val="1"/>
        </dgm:presLayoutVars>
      </dgm:prSet>
      <dgm:spPr/>
    </dgm:pt>
    <dgm:pt modelId="{4D8B9D6A-8D1D-48B4-9AAB-09CDC392E105}" type="pres">
      <dgm:prSet presAssocID="{9CB2B99B-F478-45E2-9C4E-714F99C8B048}" presName="spacer" presStyleCnt="0"/>
      <dgm:spPr/>
    </dgm:pt>
    <dgm:pt modelId="{F76DA1C1-BE28-49DF-88F6-675B4B24DC4C}" type="pres">
      <dgm:prSet presAssocID="{D506BA9B-B238-4101-A545-B8D1A3AAD73C}" presName="parentText" presStyleLbl="node1" presStyleIdx="1" presStyleCnt="6">
        <dgm:presLayoutVars>
          <dgm:chMax val="0"/>
          <dgm:bulletEnabled val="1"/>
        </dgm:presLayoutVars>
      </dgm:prSet>
      <dgm:spPr/>
    </dgm:pt>
    <dgm:pt modelId="{03EF787E-9CF8-4188-AC85-011D65AADE37}" type="pres">
      <dgm:prSet presAssocID="{1C3E2F74-97DA-4CC2-85DC-164EF48F38E1}" presName="spacer" presStyleCnt="0"/>
      <dgm:spPr/>
    </dgm:pt>
    <dgm:pt modelId="{4CA5F927-596E-4CBB-978C-C76D7B4D7297}" type="pres">
      <dgm:prSet presAssocID="{22E0F8DF-642B-49F6-9EF6-5095487F60E7}" presName="parentText" presStyleLbl="node1" presStyleIdx="2" presStyleCnt="6">
        <dgm:presLayoutVars>
          <dgm:chMax val="0"/>
          <dgm:bulletEnabled val="1"/>
        </dgm:presLayoutVars>
      </dgm:prSet>
      <dgm:spPr/>
    </dgm:pt>
    <dgm:pt modelId="{7CDD275A-52D8-406F-8C97-90525A1C31B8}" type="pres">
      <dgm:prSet presAssocID="{2327A703-FAAA-4199-B145-1410D7742E31}" presName="spacer" presStyleCnt="0"/>
      <dgm:spPr/>
    </dgm:pt>
    <dgm:pt modelId="{7007879B-F4AF-4541-9E04-BC2E3DE8A623}" type="pres">
      <dgm:prSet presAssocID="{FC8138D8-B639-4573-A368-CE8116386537}" presName="parentText" presStyleLbl="node1" presStyleIdx="3" presStyleCnt="6">
        <dgm:presLayoutVars>
          <dgm:chMax val="0"/>
          <dgm:bulletEnabled val="1"/>
        </dgm:presLayoutVars>
      </dgm:prSet>
      <dgm:spPr/>
    </dgm:pt>
    <dgm:pt modelId="{19615CA8-1F4A-44EE-BA01-6B9EDF9FDF08}" type="pres">
      <dgm:prSet presAssocID="{754F6C68-0673-46E2-AE5D-459913FA6225}" presName="spacer" presStyleCnt="0"/>
      <dgm:spPr/>
    </dgm:pt>
    <dgm:pt modelId="{B6E438C8-B444-4975-B47C-DA2A839E5572}" type="pres">
      <dgm:prSet presAssocID="{15B8FD52-1CE9-410C-B84A-A2CBCC5E5EC0}" presName="parentText" presStyleLbl="node1" presStyleIdx="4" presStyleCnt="6">
        <dgm:presLayoutVars>
          <dgm:chMax val="0"/>
          <dgm:bulletEnabled val="1"/>
        </dgm:presLayoutVars>
      </dgm:prSet>
      <dgm:spPr/>
    </dgm:pt>
    <dgm:pt modelId="{9235BB4F-8270-43D2-B655-8CB901B8BC6F}" type="pres">
      <dgm:prSet presAssocID="{31E09013-DC71-4026-9131-E1C4E57BA20A}" presName="spacer" presStyleCnt="0"/>
      <dgm:spPr/>
    </dgm:pt>
    <dgm:pt modelId="{89816B95-3D49-43B3-ACC7-9222A899A4C7}" type="pres">
      <dgm:prSet presAssocID="{9725E4DE-0C5F-4A87-9D5C-CF8A730123F0}" presName="parentText" presStyleLbl="node1" presStyleIdx="5" presStyleCnt="6">
        <dgm:presLayoutVars>
          <dgm:chMax val="0"/>
          <dgm:bulletEnabled val="1"/>
        </dgm:presLayoutVars>
      </dgm:prSet>
      <dgm:spPr/>
    </dgm:pt>
  </dgm:ptLst>
  <dgm:cxnLst>
    <dgm:cxn modelId="{3F7A6407-36A5-45CF-A4A2-4D35EB2205F9}" type="presOf" srcId="{85CC4959-6099-43C8-96BF-591E15C27F5D}" destId="{40A2F7BC-2A19-43DE-9823-7B25D9F0B099}" srcOrd="0" destOrd="0" presId="urn:microsoft.com/office/officeart/2005/8/layout/vList2"/>
    <dgm:cxn modelId="{9F211710-AB9C-4442-8013-56E4100D2FFB}" srcId="{DCE0DCF6-2B67-4F03-9617-1ABD29F6E7B2}" destId="{85CC4959-6099-43C8-96BF-591E15C27F5D}" srcOrd="0" destOrd="0" parTransId="{08556C56-6B04-4F78-8E74-45710BFA2499}" sibTransId="{9CB2B99B-F478-45E2-9C4E-714F99C8B048}"/>
    <dgm:cxn modelId="{F472F212-7F48-4754-B61D-058A2C8C689C}" type="presOf" srcId="{9725E4DE-0C5F-4A87-9D5C-CF8A730123F0}" destId="{89816B95-3D49-43B3-ACC7-9222A899A4C7}" srcOrd="0" destOrd="0" presId="urn:microsoft.com/office/officeart/2005/8/layout/vList2"/>
    <dgm:cxn modelId="{CCE9DE24-BED4-463E-BE7A-46570F9970DF}" srcId="{DCE0DCF6-2B67-4F03-9617-1ABD29F6E7B2}" destId="{22E0F8DF-642B-49F6-9EF6-5095487F60E7}" srcOrd="2" destOrd="0" parTransId="{963BF282-CA82-4CA1-AF12-08164D1EAB3D}" sibTransId="{2327A703-FAAA-4199-B145-1410D7742E31}"/>
    <dgm:cxn modelId="{7E6D1735-03D4-4968-AE37-FB9391A917F6}" srcId="{DCE0DCF6-2B67-4F03-9617-1ABD29F6E7B2}" destId="{9725E4DE-0C5F-4A87-9D5C-CF8A730123F0}" srcOrd="5" destOrd="0" parTransId="{6CEBCFBD-9E61-4944-A7D5-2A707F9EFA07}" sibTransId="{567799BA-6AC0-4282-947C-45FDA12455BF}"/>
    <dgm:cxn modelId="{A6586962-A35D-4DE6-92F3-AA95357F6407}" type="presOf" srcId="{FC8138D8-B639-4573-A368-CE8116386537}" destId="{7007879B-F4AF-4541-9E04-BC2E3DE8A623}" srcOrd="0" destOrd="0" presId="urn:microsoft.com/office/officeart/2005/8/layout/vList2"/>
    <dgm:cxn modelId="{73B17656-3244-4A9A-9F97-89236CC19169}" srcId="{DCE0DCF6-2B67-4F03-9617-1ABD29F6E7B2}" destId="{D506BA9B-B238-4101-A545-B8D1A3AAD73C}" srcOrd="1" destOrd="0" parTransId="{4242BCA2-C06C-4BA1-A09B-7CAC9C7AEC58}" sibTransId="{1C3E2F74-97DA-4CC2-85DC-164EF48F38E1}"/>
    <dgm:cxn modelId="{C94A039C-0449-434A-86BB-13A9E6EA1A9E}" type="presOf" srcId="{22E0F8DF-642B-49F6-9EF6-5095487F60E7}" destId="{4CA5F927-596E-4CBB-978C-C76D7B4D7297}" srcOrd="0" destOrd="0" presId="urn:microsoft.com/office/officeart/2005/8/layout/vList2"/>
    <dgm:cxn modelId="{4451BDAB-F224-435F-A650-315C633D904C}" type="presOf" srcId="{DCE0DCF6-2B67-4F03-9617-1ABD29F6E7B2}" destId="{7E0DE400-426E-4A61-8990-08CDE3586AB0}" srcOrd="0" destOrd="0" presId="urn:microsoft.com/office/officeart/2005/8/layout/vList2"/>
    <dgm:cxn modelId="{4B1FD6B4-74B0-40E4-92C4-3174618CCE8C}" type="presOf" srcId="{D506BA9B-B238-4101-A545-B8D1A3AAD73C}" destId="{F76DA1C1-BE28-49DF-88F6-675B4B24DC4C}" srcOrd="0" destOrd="0" presId="urn:microsoft.com/office/officeart/2005/8/layout/vList2"/>
    <dgm:cxn modelId="{587927D1-75C0-47D9-8627-C5068A57D40A}" srcId="{DCE0DCF6-2B67-4F03-9617-1ABD29F6E7B2}" destId="{FC8138D8-B639-4573-A368-CE8116386537}" srcOrd="3" destOrd="0" parTransId="{A7CBD70B-CD7C-4839-AAC7-4ADF7DCF1A2D}" sibTransId="{754F6C68-0673-46E2-AE5D-459913FA6225}"/>
    <dgm:cxn modelId="{E09C88D1-F814-4F0B-BAC2-AEA7796424B0}" srcId="{DCE0DCF6-2B67-4F03-9617-1ABD29F6E7B2}" destId="{15B8FD52-1CE9-410C-B84A-A2CBCC5E5EC0}" srcOrd="4" destOrd="0" parTransId="{6E3BF939-AB88-4110-824C-545956869395}" sibTransId="{31E09013-DC71-4026-9131-E1C4E57BA20A}"/>
    <dgm:cxn modelId="{ADFC50F5-DC93-481B-BB8D-E525478EF9A5}" type="presOf" srcId="{15B8FD52-1CE9-410C-B84A-A2CBCC5E5EC0}" destId="{B6E438C8-B444-4975-B47C-DA2A839E5572}" srcOrd="0" destOrd="0" presId="urn:microsoft.com/office/officeart/2005/8/layout/vList2"/>
    <dgm:cxn modelId="{440BDD7F-210C-4952-A8E0-8717357E02B9}" type="presParOf" srcId="{7E0DE400-426E-4A61-8990-08CDE3586AB0}" destId="{40A2F7BC-2A19-43DE-9823-7B25D9F0B099}" srcOrd="0" destOrd="0" presId="urn:microsoft.com/office/officeart/2005/8/layout/vList2"/>
    <dgm:cxn modelId="{28AF1ACD-66ED-4CF7-A280-92648D2DDBEF}" type="presParOf" srcId="{7E0DE400-426E-4A61-8990-08CDE3586AB0}" destId="{4D8B9D6A-8D1D-48B4-9AAB-09CDC392E105}" srcOrd="1" destOrd="0" presId="urn:microsoft.com/office/officeart/2005/8/layout/vList2"/>
    <dgm:cxn modelId="{A9758158-3ED5-4212-8485-7DAFD1E06D15}" type="presParOf" srcId="{7E0DE400-426E-4A61-8990-08CDE3586AB0}" destId="{F76DA1C1-BE28-49DF-88F6-675B4B24DC4C}" srcOrd="2" destOrd="0" presId="urn:microsoft.com/office/officeart/2005/8/layout/vList2"/>
    <dgm:cxn modelId="{DB812D38-2101-46AA-8CD8-2251A222E2D3}" type="presParOf" srcId="{7E0DE400-426E-4A61-8990-08CDE3586AB0}" destId="{03EF787E-9CF8-4188-AC85-011D65AADE37}" srcOrd="3" destOrd="0" presId="urn:microsoft.com/office/officeart/2005/8/layout/vList2"/>
    <dgm:cxn modelId="{E5DC7908-CEAD-4C06-A166-4247C7ABA9A6}" type="presParOf" srcId="{7E0DE400-426E-4A61-8990-08CDE3586AB0}" destId="{4CA5F927-596E-4CBB-978C-C76D7B4D7297}" srcOrd="4" destOrd="0" presId="urn:microsoft.com/office/officeart/2005/8/layout/vList2"/>
    <dgm:cxn modelId="{F905A901-A4F2-4884-8623-4DC44A56B985}" type="presParOf" srcId="{7E0DE400-426E-4A61-8990-08CDE3586AB0}" destId="{7CDD275A-52D8-406F-8C97-90525A1C31B8}" srcOrd="5" destOrd="0" presId="urn:microsoft.com/office/officeart/2005/8/layout/vList2"/>
    <dgm:cxn modelId="{D984E524-13D5-432D-A06B-2462C280B1B2}" type="presParOf" srcId="{7E0DE400-426E-4A61-8990-08CDE3586AB0}" destId="{7007879B-F4AF-4541-9E04-BC2E3DE8A623}" srcOrd="6" destOrd="0" presId="urn:microsoft.com/office/officeart/2005/8/layout/vList2"/>
    <dgm:cxn modelId="{C967062D-C054-41D7-8A59-86C21AEE41F9}" type="presParOf" srcId="{7E0DE400-426E-4A61-8990-08CDE3586AB0}" destId="{19615CA8-1F4A-44EE-BA01-6B9EDF9FDF08}" srcOrd="7" destOrd="0" presId="urn:microsoft.com/office/officeart/2005/8/layout/vList2"/>
    <dgm:cxn modelId="{8863FD1E-9193-412B-8734-703FA2E69C42}" type="presParOf" srcId="{7E0DE400-426E-4A61-8990-08CDE3586AB0}" destId="{B6E438C8-B444-4975-B47C-DA2A839E5572}" srcOrd="8" destOrd="0" presId="urn:microsoft.com/office/officeart/2005/8/layout/vList2"/>
    <dgm:cxn modelId="{FD99EB2C-F9E3-4E51-B141-7F0ADBAF6ABB}" type="presParOf" srcId="{7E0DE400-426E-4A61-8990-08CDE3586AB0}" destId="{9235BB4F-8270-43D2-B655-8CB901B8BC6F}" srcOrd="9" destOrd="0" presId="urn:microsoft.com/office/officeart/2005/8/layout/vList2"/>
    <dgm:cxn modelId="{74281AD6-A232-4D03-AD8F-44B4D34682EE}" type="presParOf" srcId="{7E0DE400-426E-4A61-8990-08CDE3586AB0}" destId="{89816B95-3D49-43B3-ACC7-9222A899A4C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CBE31-D3B2-465D-8794-91216E223F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A7E0B0-814B-4DDC-9CF2-5CE32A957CD8}">
      <dgm:prSet/>
      <dgm:spPr/>
      <dgm:t>
        <a:bodyPr/>
        <a:lstStyle/>
        <a:p>
          <a:r>
            <a:rPr lang="en-US" b="0" i="0" baseline="0" dirty="0"/>
            <a:t>At The End Of This Lecture Students Shall Be Able To Learn:</a:t>
          </a:r>
          <a:endParaRPr lang="en-US" dirty="0"/>
        </a:p>
      </dgm:t>
    </dgm:pt>
    <dgm:pt modelId="{3F68D818-C355-4CB6-AD5B-8F984087C9F4}" type="parTrans" cxnId="{E9D1540E-284B-48A1-9D27-7E7257A0CE17}">
      <dgm:prSet/>
      <dgm:spPr/>
      <dgm:t>
        <a:bodyPr/>
        <a:lstStyle/>
        <a:p>
          <a:endParaRPr lang="en-US"/>
        </a:p>
      </dgm:t>
    </dgm:pt>
    <dgm:pt modelId="{15271335-88B8-4B09-A1ED-13142A9245D8}" type="sibTrans" cxnId="{E9D1540E-284B-48A1-9D27-7E7257A0CE17}">
      <dgm:prSet/>
      <dgm:spPr/>
      <dgm:t>
        <a:bodyPr/>
        <a:lstStyle/>
        <a:p>
          <a:endParaRPr lang="en-US"/>
        </a:p>
      </dgm:t>
    </dgm:pt>
    <dgm:pt modelId="{4304D4BD-A303-4BE4-9C2C-7C131BDC02A4}">
      <dgm:prSet custT="1"/>
      <dgm:spPr/>
      <dgm:t>
        <a:bodyPr/>
        <a:lstStyle/>
        <a:p>
          <a:r>
            <a:rPr lang="en-US" sz="2400" b="0" i="0" baseline="0" dirty="0"/>
            <a:t>Stages of </a:t>
          </a:r>
          <a:r>
            <a:rPr lang="en-US" sz="2400" b="0" i="0" baseline="0" dirty="0" err="1"/>
            <a:t>labour</a:t>
          </a:r>
          <a:endParaRPr lang="en-US" sz="2400" dirty="0"/>
        </a:p>
      </dgm:t>
    </dgm:pt>
    <dgm:pt modelId="{97D5FF74-FF60-4981-8FFB-B101746B172C}" type="parTrans" cxnId="{96825381-4B04-4044-971D-323A1889559D}">
      <dgm:prSet/>
      <dgm:spPr/>
      <dgm:t>
        <a:bodyPr/>
        <a:lstStyle/>
        <a:p>
          <a:endParaRPr lang="en-US"/>
        </a:p>
      </dgm:t>
    </dgm:pt>
    <dgm:pt modelId="{0349FE61-4C09-44F8-BCAB-7FFF2E3321AF}" type="sibTrans" cxnId="{96825381-4B04-4044-971D-323A1889559D}">
      <dgm:prSet/>
      <dgm:spPr/>
      <dgm:t>
        <a:bodyPr/>
        <a:lstStyle/>
        <a:p>
          <a:endParaRPr lang="en-US"/>
        </a:p>
      </dgm:t>
    </dgm:pt>
    <dgm:pt modelId="{6347ED3A-765A-4386-8FD5-29085D3F47EF}">
      <dgm:prSet/>
      <dgm:spPr/>
      <dgm:t>
        <a:bodyPr/>
        <a:lstStyle/>
        <a:p>
          <a:endParaRPr lang="en-US" sz="2300"/>
        </a:p>
      </dgm:t>
    </dgm:pt>
    <dgm:pt modelId="{A9B0373B-1140-45A3-B5B6-D3A1A3733596}" type="parTrans" cxnId="{FE93CDA4-6871-4BC0-8391-CDAA3B18F8B3}">
      <dgm:prSet/>
      <dgm:spPr/>
      <dgm:t>
        <a:bodyPr/>
        <a:lstStyle/>
        <a:p>
          <a:endParaRPr lang="en-US"/>
        </a:p>
      </dgm:t>
    </dgm:pt>
    <dgm:pt modelId="{F65273F0-B7AF-43F4-8FFE-F27CD8A9F2C9}" type="sibTrans" cxnId="{FE93CDA4-6871-4BC0-8391-CDAA3B18F8B3}">
      <dgm:prSet/>
      <dgm:spPr/>
      <dgm:t>
        <a:bodyPr/>
        <a:lstStyle/>
        <a:p>
          <a:endParaRPr lang="en-US"/>
        </a:p>
      </dgm:t>
    </dgm:pt>
    <dgm:pt modelId="{284CB960-CBB1-DC42-952B-619FF716B7E6}">
      <dgm:prSet custT="1"/>
      <dgm:spPr/>
      <dgm:t>
        <a:bodyPr/>
        <a:lstStyle/>
        <a:p>
          <a:pPr rtl="0"/>
          <a:r>
            <a:rPr lang="en-US" sz="2400" dirty="0"/>
            <a:t>Mechanism of </a:t>
          </a:r>
          <a:r>
            <a:rPr lang="en-US" sz="2400" dirty="0" err="1"/>
            <a:t>labour</a:t>
          </a:r>
          <a:endParaRPr lang="en-US" sz="2400" dirty="0"/>
        </a:p>
      </dgm:t>
    </dgm:pt>
    <dgm:pt modelId="{EB50882B-3FD6-F744-B406-915AAC83C6C9}" type="parTrans" cxnId="{46BFAC18-4996-D741-B729-97DDDEE7FE0C}">
      <dgm:prSet/>
      <dgm:spPr/>
      <dgm:t>
        <a:bodyPr/>
        <a:lstStyle/>
        <a:p>
          <a:endParaRPr lang="en-GB"/>
        </a:p>
      </dgm:t>
    </dgm:pt>
    <dgm:pt modelId="{6044FA84-7824-1744-A8B2-071E934A6024}" type="sibTrans" cxnId="{46BFAC18-4996-D741-B729-97DDDEE7FE0C}">
      <dgm:prSet/>
      <dgm:spPr/>
      <dgm:t>
        <a:bodyPr/>
        <a:lstStyle/>
        <a:p>
          <a:endParaRPr lang="en-GB"/>
        </a:p>
      </dgm:t>
    </dgm:pt>
    <dgm:pt modelId="{1BB77802-3BB8-F04D-9333-4AB969252501}">
      <dgm:prSet custT="1"/>
      <dgm:spPr/>
      <dgm:t>
        <a:bodyPr/>
        <a:lstStyle/>
        <a:p>
          <a:pPr rtl="0"/>
          <a:r>
            <a:rPr lang="en-US" sz="2400" dirty="0"/>
            <a:t>Plotting </a:t>
          </a:r>
          <a:r>
            <a:rPr lang="en-US" sz="2400" dirty="0" err="1"/>
            <a:t>partogram</a:t>
          </a:r>
          <a:endParaRPr lang="en-US" sz="2400" dirty="0"/>
        </a:p>
      </dgm:t>
    </dgm:pt>
    <dgm:pt modelId="{0EF9DC2B-FA03-FF4C-B456-E980C241F510}" type="parTrans" cxnId="{F2135D35-7E21-BE46-8A03-7CDA2A21B075}">
      <dgm:prSet/>
      <dgm:spPr/>
      <dgm:t>
        <a:bodyPr/>
        <a:lstStyle/>
        <a:p>
          <a:endParaRPr lang="en-GB"/>
        </a:p>
      </dgm:t>
    </dgm:pt>
    <dgm:pt modelId="{BFAD3548-40E4-7841-9398-1433B23515F4}" type="sibTrans" cxnId="{F2135D35-7E21-BE46-8A03-7CDA2A21B075}">
      <dgm:prSet/>
      <dgm:spPr/>
      <dgm:t>
        <a:bodyPr/>
        <a:lstStyle/>
        <a:p>
          <a:endParaRPr lang="en-GB"/>
        </a:p>
      </dgm:t>
    </dgm:pt>
    <dgm:pt modelId="{C3779CE7-5D35-3649-BE1B-B3629DAB72C6}">
      <dgm:prSet custT="1"/>
      <dgm:spPr/>
      <dgm:t>
        <a:bodyPr/>
        <a:lstStyle/>
        <a:p>
          <a:pPr rtl="0"/>
          <a:r>
            <a:rPr lang="en-US" sz="2400" dirty="0"/>
            <a:t>Interpretation of CTG</a:t>
          </a:r>
        </a:p>
      </dgm:t>
    </dgm:pt>
    <dgm:pt modelId="{D2E40784-49F8-4148-93CA-6511074F3313}" type="sibTrans" cxnId="{B02ECC85-0C78-554F-BED9-90BE99F3C67D}">
      <dgm:prSet/>
      <dgm:spPr/>
      <dgm:t>
        <a:bodyPr/>
        <a:lstStyle/>
        <a:p>
          <a:endParaRPr lang="en-GB"/>
        </a:p>
      </dgm:t>
    </dgm:pt>
    <dgm:pt modelId="{DB677DAD-A423-2840-9C16-3B5A2E2FD0F4}" type="parTrans" cxnId="{B02ECC85-0C78-554F-BED9-90BE99F3C67D}">
      <dgm:prSet/>
      <dgm:spPr/>
      <dgm:t>
        <a:bodyPr/>
        <a:lstStyle/>
        <a:p>
          <a:endParaRPr lang="en-GB"/>
        </a:p>
      </dgm:t>
    </dgm:pt>
    <dgm:pt modelId="{AAF9E513-98A7-45E4-8740-E2C1E670FE73}" type="pres">
      <dgm:prSet presAssocID="{F18CBE31-D3B2-465D-8794-91216E223F83}" presName="linear" presStyleCnt="0">
        <dgm:presLayoutVars>
          <dgm:animLvl val="lvl"/>
          <dgm:resizeHandles val="exact"/>
        </dgm:presLayoutVars>
      </dgm:prSet>
      <dgm:spPr/>
    </dgm:pt>
    <dgm:pt modelId="{0326A7CB-8F54-4D10-986B-F39CF2EEC907}" type="pres">
      <dgm:prSet presAssocID="{20A7E0B0-814B-4DDC-9CF2-5CE32A957CD8}" presName="parentText" presStyleLbl="node1" presStyleIdx="0" presStyleCnt="1" custScaleY="29015">
        <dgm:presLayoutVars>
          <dgm:chMax val="0"/>
          <dgm:bulletEnabled val="1"/>
        </dgm:presLayoutVars>
      </dgm:prSet>
      <dgm:spPr/>
    </dgm:pt>
    <dgm:pt modelId="{176C6C4E-91DA-4571-A608-9721DA60AC76}" type="pres">
      <dgm:prSet presAssocID="{20A7E0B0-814B-4DDC-9CF2-5CE32A957CD8}" presName="childText" presStyleLbl="revTx" presStyleIdx="0" presStyleCnt="1">
        <dgm:presLayoutVars>
          <dgm:bulletEnabled val="1"/>
        </dgm:presLayoutVars>
      </dgm:prSet>
      <dgm:spPr/>
    </dgm:pt>
  </dgm:ptLst>
  <dgm:cxnLst>
    <dgm:cxn modelId="{E9D1540E-284B-48A1-9D27-7E7257A0CE17}" srcId="{F18CBE31-D3B2-465D-8794-91216E223F83}" destId="{20A7E0B0-814B-4DDC-9CF2-5CE32A957CD8}" srcOrd="0" destOrd="0" parTransId="{3F68D818-C355-4CB6-AD5B-8F984087C9F4}" sibTransId="{15271335-88B8-4B09-A1ED-13142A9245D8}"/>
    <dgm:cxn modelId="{62839D13-611D-4A93-B34A-AE3A1402D9B9}" type="presOf" srcId="{6347ED3A-765A-4386-8FD5-29085D3F47EF}" destId="{176C6C4E-91DA-4571-A608-9721DA60AC76}" srcOrd="0" destOrd="0" presId="urn:microsoft.com/office/officeart/2005/8/layout/vList2"/>
    <dgm:cxn modelId="{46BFAC18-4996-D741-B729-97DDDEE7FE0C}" srcId="{20A7E0B0-814B-4DDC-9CF2-5CE32A957CD8}" destId="{284CB960-CBB1-DC42-952B-619FF716B7E6}" srcOrd="2" destOrd="0" parTransId="{EB50882B-3FD6-F744-B406-915AAC83C6C9}" sibTransId="{6044FA84-7824-1744-A8B2-071E934A6024}"/>
    <dgm:cxn modelId="{B70AC72D-3102-7745-A508-6023DE00BACD}" type="presOf" srcId="{C3779CE7-5D35-3649-BE1B-B3629DAB72C6}" destId="{176C6C4E-91DA-4571-A608-9721DA60AC76}" srcOrd="0" destOrd="4" presId="urn:microsoft.com/office/officeart/2005/8/layout/vList2"/>
    <dgm:cxn modelId="{7A874B30-4099-4162-AC0C-6C5A4241ECDE}" type="presOf" srcId="{20A7E0B0-814B-4DDC-9CF2-5CE32A957CD8}" destId="{0326A7CB-8F54-4D10-986B-F39CF2EEC907}" srcOrd="0" destOrd="0" presId="urn:microsoft.com/office/officeart/2005/8/layout/vList2"/>
    <dgm:cxn modelId="{F2135D35-7E21-BE46-8A03-7CDA2A21B075}" srcId="{20A7E0B0-814B-4DDC-9CF2-5CE32A957CD8}" destId="{1BB77802-3BB8-F04D-9333-4AB969252501}" srcOrd="3" destOrd="0" parTransId="{0EF9DC2B-FA03-FF4C-B456-E980C241F510}" sibTransId="{BFAD3548-40E4-7841-9398-1433B23515F4}"/>
    <dgm:cxn modelId="{0294FE41-D9E5-4F44-BCCA-4A91C6BE707D}" type="presOf" srcId="{4304D4BD-A303-4BE4-9C2C-7C131BDC02A4}" destId="{176C6C4E-91DA-4571-A608-9721DA60AC76}" srcOrd="0" destOrd="1" presId="urn:microsoft.com/office/officeart/2005/8/layout/vList2"/>
    <dgm:cxn modelId="{96825381-4B04-4044-971D-323A1889559D}" srcId="{20A7E0B0-814B-4DDC-9CF2-5CE32A957CD8}" destId="{4304D4BD-A303-4BE4-9C2C-7C131BDC02A4}" srcOrd="1" destOrd="0" parTransId="{97D5FF74-FF60-4981-8FFB-B101746B172C}" sibTransId="{0349FE61-4C09-44F8-BCAB-7FFF2E3321AF}"/>
    <dgm:cxn modelId="{B02ECC85-0C78-554F-BED9-90BE99F3C67D}" srcId="{20A7E0B0-814B-4DDC-9CF2-5CE32A957CD8}" destId="{C3779CE7-5D35-3649-BE1B-B3629DAB72C6}" srcOrd="4" destOrd="0" parTransId="{DB677DAD-A423-2840-9C16-3B5A2E2FD0F4}" sibTransId="{D2E40784-49F8-4148-93CA-6511074F3313}"/>
    <dgm:cxn modelId="{A8366E8A-F995-5347-AE3C-D6129A7EF3EB}" type="presOf" srcId="{1BB77802-3BB8-F04D-9333-4AB969252501}" destId="{176C6C4E-91DA-4571-A608-9721DA60AC76}" srcOrd="0" destOrd="3" presId="urn:microsoft.com/office/officeart/2005/8/layout/vList2"/>
    <dgm:cxn modelId="{FE93CDA4-6871-4BC0-8391-CDAA3B18F8B3}" srcId="{20A7E0B0-814B-4DDC-9CF2-5CE32A957CD8}" destId="{6347ED3A-765A-4386-8FD5-29085D3F47EF}" srcOrd="0" destOrd="0" parTransId="{A9B0373B-1140-45A3-B5B6-D3A1A3733596}" sibTransId="{F65273F0-B7AF-43F4-8FFE-F27CD8A9F2C9}"/>
    <dgm:cxn modelId="{AFCAABC5-1A1A-E946-ABFC-6A9EE6C71E2D}" type="presOf" srcId="{284CB960-CBB1-DC42-952B-619FF716B7E6}" destId="{176C6C4E-91DA-4571-A608-9721DA60AC76}" srcOrd="0" destOrd="2" presId="urn:microsoft.com/office/officeart/2005/8/layout/vList2"/>
    <dgm:cxn modelId="{9174B7FC-7930-48DB-9BFD-050F8FDE2055}" type="presOf" srcId="{F18CBE31-D3B2-465D-8794-91216E223F83}" destId="{AAF9E513-98A7-45E4-8740-E2C1E670FE73}" srcOrd="0" destOrd="0" presId="urn:microsoft.com/office/officeart/2005/8/layout/vList2"/>
    <dgm:cxn modelId="{07B75CB5-EA59-4C71-B18A-CE7A05CEDDB0}" type="presParOf" srcId="{AAF9E513-98A7-45E4-8740-E2C1E670FE73}" destId="{0326A7CB-8F54-4D10-986B-F39CF2EEC907}" srcOrd="0" destOrd="0" presId="urn:microsoft.com/office/officeart/2005/8/layout/vList2"/>
    <dgm:cxn modelId="{74E9250F-44B8-4A6A-A77B-4C154186BC76}" type="presParOf" srcId="{AAF9E513-98A7-45E4-8740-E2C1E670FE73}" destId="{176C6C4E-91DA-4571-A608-9721DA60AC7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EE816C-0F13-4909-BBE5-200816D937F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495A3BBD-ACD8-4E59-83BF-62AC18BC614D}">
      <dgm:prSet custT="1"/>
      <dgm:spPr/>
      <dgm:t>
        <a:bodyPr/>
        <a:lstStyle/>
        <a:p>
          <a:r>
            <a:rPr lang="en-US" sz="2800" b="1" dirty="0"/>
            <a:t>Vaginal examination</a:t>
          </a:r>
          <a:endParaRPr lang="en-US" sz="2800" dirty="0"/>
        </a:p>
      </dgm:t>
    </dgm:pt>
    <dgm:pt modelId="{D812DF67-D661-4480-9C29-FE791900C8CC}" type="parTrans" cxnId="{50E927A1-C4F3-4807-BE4F-0B3D1A4B583F}">
      <dgm:prSet/>
      <dgm:spPr/>
      <dgm:t>
        <a:bodyPr/>
        <a:lstStyle/>
        <a:p>
          <a:endParaRPr lang="en-US"/>
        </a:p>
      </dgm:t>
    </dgm:pt>
    <dgm:pt modelId="{A3D16816-AF45-4172-81A4-974554E4B105}" type="sibTrans" cxnId="{50E927A1-C4F3-4807-BE4F-0B3D1A4B583F}">
      <dgm:prSet/>
      <dgm:spPr/>
      <dgm:t>
        <a:bodyPr/>
        <a:lstStyle/>
        <a:p>
          <a:endParaRPr lang="en-US"/>
        </a:p>
      </dgm:t>
    </dgm:pt>
    <dgm:pt modelId="{EB6F7D15-E443-404C-9315-5192B65C7997}">
      <dgm:prSet/>
      <dgm:spPr/>
      <dgm:t>
        <a:bodyPr/>
        <a:lstStyle/>
        <a:p>
          <a:r>
            <a:rPr lang="en-US" dirty="0"/>
            <a:t>Cervix position , length ,effacement ,consistency, dilatation and application of  presenting part</a:t>
          </a:r>
        </a:p>
      </dgm:t>
    </dgm:pt>
    <dgm:pt modelId="{A19C99B7-BDD3-4329-8272-56D49EADB978}" type="parTrans" cxnId="{8994791F-9299-40EA-B25B-5B33EFDBFBA6}">
      <dgm:prSet/>
      <dgm:spPr/>
      <dgm:t>
        <a:bodyPr/>
        <a:lstStyle/>
        <a:p>
          <a:endParaRPr lang="en-US"/>
        </a:p>
      </dgm:t>
    </dgm:pt>
    <dgm:pt modelId="{732DC3F0-358D-470A-9B81-A1A721E53843}" type="sibTrans" cxnId="{8994791F-9299-40EA-B25B-5B33EFDBFBA6}">
      <dgm:prSet/>
      <dgm:spPr/>
      <dgm:t>
        <a:bodyPr/>
        <a:lstStyle/>
        <a:p>
          <a:endParaRPr lang="en-US"/>
        </a:p>
      </dgm:t>
    </dgm:pt>
    <dgm:pt modelId="{513F7467-FC17-479F-A5A0-FDCCDAA61E19}">
      <dgm:prSet/>
      <dgm:spPr/>
      <dgm:t>
        <a:bodyPr/>
        <a:lstStyle/>
        <a:p>
          <a:r>
            <a:rPr lang="en-US"/>
            <a:t>Position of fetal head, station,caput or moulding</a:t>
          </a:r>
        </a:p>
      </dgm:t>
    </dgm:pt>
    <dgm:pt modelId="{7A087B1E-B432-4E34-8C22-00DB170E08D9}" type="parTrans" cxnId="{CFB561AA-DF73-4891-B831-1F7ED7AA4F6E}">
      <dgm:prSet/>
      <dgm:spPr/>
      <dgm:t>
        <a:bodyPr/>
        <a:lstStyle/>
        <a:p>
          <a:endParaRPr lang="en-US"/>
        </a:p>
      </dgm:t>
    </dgm:pt>
    <dgm:pt modelId="{B604C105-D959-4710-AF75-11BC4B20D648}" type="sibTrans" cxnId="{CFB561AA-DF73-4891-B831-1F7ED7AA4F6E}">
      <dgm:prSet/>
      <dgm:spPr/>
      <dgm:t>
        <a:bodyPr/>
        <a:lstStyle/>
        <a:p>
          <a:endParaRPr lang="en-US"/>
        </a:p>
      </dgm:t>
    </dgm:pt>
    <dgm:pt modelId="{C6930A05-94EA-44A3-8718-6DC8412114D6}">
      <dgm:prSet/>
      <dgm:spPr/>
      <dgm:t>
        <a:bodyPr/>
        <a:lstStyle/>
        <a:p>
          <a:r>
            <a:rPr lang="en-US"/>
            <a:t>Condition of membranes</a:t>
          </a:r>
        </a:p>
      </dgm:t>
    </dgm:pt>
    <dgm:pt modelId="{10E124E0-75E9-4FDB-8B21-20161572F291}" type="parTrans" cxnId="{36B50436-1702-4418-B137-8A5EB71F8C44}">
      <dgm:prSet/>
      <dgm:spPr/>
      <dgm:t>
        <a:bodyPr/>
        <a:lstStyle/>
        <a:p>
          <a:endParaRPr lang="en-US"/>
        </a:p>
      </dgm:t>
    </dgm:pt>
    <dgm:pt modelId="{A2DCC381-BE14-4DB1-81B8-FCC2D5096F02}" type="sibTrans" cxnId="{36B50436-1702-4418-B137-8A5EB71F8C44}">
      <dgm:prSet/>
      <dgm:spPr/>
      <dgm:t>
        <a:bodyPr/>
        <a:lstStyle/>
        <a:p>
          <a:endParaRPr lang="en-US"/>
        </a:p>
      </dgm:t>
    </dgm:pt>
    <dgm:pt modelId="{7D810F51-41B1-4E31-B304-2A472CAC068D}">
      <dgm:prSet custT="1"/>
      <dgm:spPr/>
      <dgm:t>
        <a:bodyPr/>
        <a:lstStyle/>
        <a:p>
          <a:r>
            <a:rPr lang="en-US" sz="2800" b="1" dirty="0"/>
            <a:t>Frequency of examination</a:t>
          </a:r>
          <a:endParaRPr lang="en-US" sz="2800" dirty="0"/>
        </a:p>
      </dgm:t>
    </dgm:pt>
    <dgm:pt modelId="{C4A0A6B5-CED2-4B13-A670-ED1D5C6716C9}" type="parTrans" cxnId="{60E6E85D-3D95-4BF2-B42E-23D3FA87DE08}">
      <dgm:prSet/>
      <dgm:spPr/>
      <dgm:t>
        <a:bodyPr/>
        <a:lstStyle/>
        <a:p>
          <a:endParaRPr lang="en-US"/>
        </a:p>
      </dgm:t>
    </dgm:pt>
    <dgm:pt modelId="{9556FC01-23F1-44FB-8A39-68203586B592}" type="sibTrans" cxnId="{60E6E85D-3D95-4BF2-B42E-23D3FA87DE08}">
      <dgm:prSet/>
      <dgm:spPr/>
      <dgm:t>
        <a:bodyPr/>
        <a:lstStyle/>
        <a:p>
          <a:endParaRPr lang="en-US"/>
        </a:p>
      </dgm:t>
    </dgm:pt>
    <dgm:pt modelId="{40CA669C-B556-4593-8B97-F288C71CE1DC}">
      <dgm:prSet/>
      <dgm:spPr/>
      <dgm:t>
        <a:bodyPr/>
        <a:lstStyle/>
        <a:p>
          <a:r>
            <a:rPr lang="en-US"/>
            <a:t>Pulse hourly BP and temp 4hourly</a:t>
          </a:r>
        </a:p>
      </dgm:t>
    </dgm:pt>
    <dgm:pt modelId="{9FF0C89D-2C71-4110-BFFB-4333A6F86474}" type="parTrans" cxnId="{E1C56358-1869-4A80-BE30-8D2BABDADE68}">
      <dgm:prSet/>
      <dgm:spPr/>
      <dgm:t>
        <a:bodyPr/>
        <a:lstStyle/>
        <a:p>
          <a:endParaRPr lang="en-US"/>
        </a:p>
      </dgm:t>
    </dgm:pt>
    <dgm:pt modelId="{6491F4ED-E6C8-4691-8FC1-36162EB2F865}" type="sibTrans" cxnId="{E1C56358-1869-4A80-BE30-8D2BABDADE68}">
      <dgm:prSet/>
      <dgm:spPr/>
      <dgm:t>
        <a:bodyPr/>
        <a:lstStyle/>
        <a:p>
          <a:endParaRPr lang="en-US"/>
        </a:p>
      </dgm:t>
    </dgm:pt>
    <dgm:pt modelId="{BAE4B90A-FD25-4685-9025-0C36EDC4F6EA}">
      <dgm:prSet/>
      <dgm:spPr/>
      <dgm:t>
        <a:bodyPr/>
        <a:lstStyle/>
        <a:p>
          <a:r>
            <a:rPr lang="en-US"/>
            <a:t>Uterine contractions every 30mins</a:t>
          </a:r>
        </a:p>
      </dgm:t>
    </dgm:pt>
    <dgm:pt modelId="{B6269090-40EE-4B78-81CC-5FF74DA282A8}" type="parTrans" cxnId="{137487DF-DC6A-422F-968F-BBAA46FD0BC9}">
      <dgm:prSet/>
      <dgm:spPr/>
      <dgm:t>
        <a:bodyPr/>
        <a:lstStyle/>
        <a:p>
          <a:endParaRPr lang="en-US"/>
        </a:p>
      </dgm:t>
    </dgm:pt>
    <dgm:pt modelId="{4E6991B5-AD81-4F3B-B75C-A5CAD24F5825}" type="sibTrans" cxnId="{137487DF-DC6A-422F-968F-BBAA46FD0BC9}">
      <dgm:prSet/>
      <dgm:spPr/>
      <dgm:t>
        <a:bodyPr/>
        <a:lstStyle/>
        <a:p>
          <a:endParaRPr lang="en-US"/>
        </a:p>
      </dgm:t>
    </dgm:pt>
    <dgm:pt modelId="{0D2200C2-9B00-400A-905E-DF73628E2A81}">
      <dgm:prSet/>
      <dgm:spPr/>
      <dgm:t>
        <a:bodyPr/>
        <a:lstStyle/>
        <a:p>
          <a:r>
            <a:rPr lang="en-US"/>
            <a:t>Vaginal examination 4 hourly </a:t>
          </a:r>
        </a:p>
      </dgm:t>
    </dgm:pt>
    <dgm:pt modelId="{8E51B286-1833-4851-BA55-522F3BB7F4E0}" type="parTrans" cxnId="{6C4DB1D2-114D-4A45-AC80-37ED5335231C}">
      <dgm:prSet/>
      <dgm:spPr/>
      <dgm:t>
        <a:bodyPr/>
        <a:lstStyle/>
        <a:p>
          <a:endParaRPr lang="en-US"/>
        </a:p>
      </dgm:t>
    </dgm:pt>
    <dgm:pt modelId="{0937CBBE-D7B2-40B3-9CAB-357F3D3B9819}" type="sibTrans" cxnId="{6C4DB1D2-114D-4A45-AC80-37ED5335231C}">
      <dgm:prSet/>
      <dgm:spPr/>
      <dgm:t>
        <a:bodyPr/>
        <a:lstStyle/>
        <a:p>
          <a:endParaRPr lang="en-US"/>
        </a:p>
      </dgm:t>
    </dgm:pt>
    <dgm:pt modelId="{D02F1D71-19C9-764A-8AE3-C858C6D45896}" type="pres">
      <dgm:prSet presAssocID="{1AEE816C-0F13-4909-BBE5-200816D937F1}" presName="Name0" presStyleCnt="0">
        <dgm:presLayoutVars>
          <dgm:dir/>
          <dgm:animLvl val="lvl"/>
          <dgm:resizeHandles val="exact"/>
        </dgm:presLayoutVars>
      </dgm:prSet>
      <dgm:spPr/>
    </dgm:pt>
    <dgm:pt modelId="{2403355E-2DA7-D54E-9C0B-1253298ADBFA}" type="pres">
      <dgm:prSet presAssocID="{495A3BBD-ACD8-4E59-83BF-62AC18BC614D}" presName="linNode" presStyleCnt="0"/>
      <dgm:spPr/>
    </dgm:pt>
    <dgm:pt modelId="{771CDFD4-9FCA-C148-9B1B-06B75AF19CC4}" type="pres">
      <dgm:prSet presAssocID="{495A3BBD-ACD8-4E59-83BF-62AC18BC614D}" presName="parentText" presStyleLbl="node1" presStyleIdx="0" presStyleCnt="2">
        <dgm:presLayoutVars>
          <dgm:chMax val="1"/>
          <dgm:bulletEnabled val="1"/>
        </dgm:presLayoutVars>
      </dgm:prSet>
      <dgm:spPr/>
    </dgm:pt>
    <dgm:pt modelId="{DDF0D8E1-BE60-5B47-8EC1-9C5A361ECB8D}" type="pres">
      <dgm:prSet presAssocID="{495A3BBD-ACD8-4E59-83BF-62AC18BC614D}" presName="descendantText" presStyleLbl="alignAccFollowNode1" presStyleIdx="0" presStyleCnt="2">
        <dgm:presLayoutVars>
          <dgm:bulletEnabled val="1"/>
        </dgm:presLayoutVars>
      </dgm:prSet>
      <dgm:spPr/>
    </dgm:pt>
    <dgm:pt modelId="{79BFA814-1E21-DC4D-A3CC-2DBE5B3B0B78}" type="pres">
      <dgm:prSet presAssocID="{A3D16816-AF45-4172-81A4-974554E4B105}" presName="sp" presStyleCnt="0"/>
      <dgm:spPr/>
    </dgm:pt>
    <dgm:pt modelId="{AC420DC0-F4BD-604F-A367-993A419A1058}" type="pres">
      <dgm:prSet presAssocID="{7D810F51-41B1-4E31-B304-2A472CAC068D}" presName="linNode" presStyleCnt="0"/>
      <dgm:spPr/>
    </dgm:pt>
    <dgm:pt modelId="{A6823D85-9DD2-3045-B5F2-CD1EF172E57C}" type="pres">
      <dgm:prSet presAssocID="{7D810F51-41B1-4E31-B304-2A472CAC068D}" presName="parentText" presStyleLbl="node1" presStyleIdx="1" presStyleCnt="2">
        <dgm:presLayoutVars>
          <dgm:chMax val="1"/>
          <dgm:bulletEnabled val="1"/>
        </dgm:presLayoutVars>
      </dgm:prSet>
      <dgm:spPr/>
    </dgm:pt>
    <dgm:pt modelId="{1F4ABF0A-E773-2B43-B04D-F10D3994A413}" type="pres">
      <dgm:prSet presAssocID="{7D810F51-41B1-4E31-B304-2A472CAC068D}" presName="descendantText" presStyleLbl="alignAccFollowNode1" presStyleIdx="1" presStyleCnt="2">
        <dgm:presLayoutVars>
          <dgm:bulletEnabled val="1"/>
        </dgm:presLayoutVars>
      </dgm:prSet>
      <dgm:spPr/>
    </dgm:pt>
  </dgm:ptLst>
  <dgm:cxnLst>
    <dgm:cxn modelId="{8994791F-9299-40EA-B25B-5B33EFDBFBA6}" srcId="{495A3BBD-ACD8-4E59-83BF-62AC18BC614D}" destId="{EB6F7D15-E443-404C-9315-5192B65C7997}" srcOrd="0" destOrd="0" parTransId="{A19C99B7-BDD3-4329-8272-56D49EADB978}" sibTransId="{732DC3F0-358D-470A-9B81-A1A721E53843}"/>
    <dgm:cxn modelId="{8C0B5D2C-1FFD-6540-8E84-246E557BB4C0}" type="presOf" srcId="{1AEE816C-0F13-4909-BBE5-200816D937F1}" destId="{D02F1D71-19C9-764A-8AE3-C858C6D45896}" srcOrd="0" destOrd="0" presId="urn:microsoft.com/office/officeart/2005/8/layout/vList5"/>
    <dgm:cxn modelId="{36B50436-1702-4418-B137-8A5EB71F8C44}" srcId="{495A3BBD-ACD8-4E59-83BF-62AC18BC614D}" destId="{C6930A05-94EA-44A3-8718-6DC8412114D6}" srcOrd="2" destOrd="0" parTransId="{10E124E0-75E9-4FDB-8B21-20161572F291}" sibTransId="{A2DCC381-BE14-4DB1-81B8-FCC2D5096F02}"/>
    <dgm:cxn modelId="{0B0ADF3C-8249-3545-B3D2-00CE4FB835C8}" type="presOf" srcId="{EB6F7D15-E443-404C-9315-5192B65C7997}" destId="{DDF0D8E1-BE60-5B47-8EC1-9C5A361ECB8D}" srcOrd="0" destOrd="0" presId="urn:microsoft.com/office/officeart/2005/8/layout/vList5"/>
    <dgm:cxn modelId="{60E6E85D-3D95-4BF2-B42E-23D3FA87DE08}" srcId="{1AEE816C-0F13-4909-BBE5-200816D937F1}" destId="{7D810F51-41B1-4E31-B304-2A472CAC068D}" srcOrd="1" destOrd="0" parTransId="{C4A0A6B5-CED2-4B13-A670-ED1D5C6716C9}" sibTransId="{9556FC01-23F1-44FB-8A39-68203586B592}"/>
    <dgm:cxn modelId="{2F9B5050-84BA-1A4F-A845-881A9A722959}" type="presOf" srcId="{BAE4B90A-FD25-4685-9025-0C36EDC4F6EA}" destId="{1F4ABF0A-E773-2B43-B04D-F10D3994A413}" srcOrd="0" destOrd="1" presId="urn:microsoft.com/office/officeart/2005/8/layout/vList5"/>
    <dgm:cxn modelId="{E1C56358-1869-4A80-BE30-8D2BABDADE68}" srcId="{7D810F51-41B1-4E31-B304-2A472CAC068D}" destId="{40CA669C-B556-4593-8B97-F288C71CE1DC}" srcOrd="0" destOrd="0" parTransId="{9FF0C89D-2C71-4110-BFFB-4333A6F86474}" sibTransId="{6491F4ED-E6C8-4691-8FC1-36162EB2F865}"/>
    <dgm:cxn modelId="{C4A41D9A-EC56-1C44-B32B-641BB82A0798}" type="presOf" srcId="{C6930A05-94EA-44A3-8718-6DC8412114D6}" destId="{DDF0D8E1-BE60-5B47-8EC1-9C5A361ECB8D}" srcOrd="0" destOrd="2" presId="urn:microsoft.com/office/officeart/2005/8/layout/vList5"/>
    <dgm:cxn modelId="{1A0F0A9C-C825-2D4A-8187-18CC21DF7C92}" type="presOf" srcId="{40CA669C-B556-4593-8B97-F288C71CE1DC}" destId="{1F4ABF0A-E773-2B43-B04D-F10D3994A413}" srcOrd="0" destOrd="0" presId="urn:microsoft.com/office/officeart/2005/8/layout/vList5"/>
    <dgm:cxn modelId="{50E927A1-C4F3-4807-BE4F-0B3D1A4B583F}" srcId="{1AEE816C-0F13-4909-BBE5-200816D937F1}" destId="{495A3BBD-ACD8-4E59-83BF-62AC18BC614D}" srcOrd="0" destOrd="0" parTransId="{D812DF67-D661-4480-9C29-FE791900C8CC}" sibTransId="{A3D16816-AF45-4172-81A4-974554E4B105}"/>
    <dgm:cxn modelId="{CFB561AA-DF73-4891-B831-1F7ED7AA4F6E}" srcId="{495A3BBD-ACD8-4E59-83BF-62AC18BC614D}" destId="{513F7467-FC17-479F-A5A0-FDCCDAA61E19}" srcOrd="1" destOrd="0" parTransId="{7A087B1E-B432-4E34-8C22-00DB170E08D9}" sibTransId="{B604C105-D959-4710-AF75-11BC4B20D648}"/>
    <dgm:cxn modelId="{E7F652CC-25A7-F64E-9884-E50F09CD33B9}" type="presOf" srcId="{513F7467-FC17-479F-A5A0-FDCCDAA61E19}" destId="{DDF0D8E1-BE60-5B47-8EC1-9C5A361ECB8D}" srcOrd="0" destOrd="1" presId="urn:microsoft.com/office/officeart/2005/8/layout/vList5"/>
    <dgm:cxn modelId="{6C4DB1D2-114D-4A45-AC80-37ED5335231C}" srcId="{7D810F51-41B1-4E31-B304-2A472CAC068D}" destId="{0D2200C2-9B00-400A-905E-DF73628E2A81}" srcOrd="2" destOrd="0" parTransId="{8E51B286-1833-4851-BA55-522F3BB7F4E0}" sibTransId="{0937CBBE-D7B2-40B3-9CAB-357F3D3B9819}"/>
    <dgm:cxn modelId="{137487DF-DC6A-422F-968F-BBAA46FD0BC9}" srcId="{7D810F51-41B1-4E31-B304-2A472CAC068D}" destId="{BAE4B90A-FD25-4685-9025-0C36EDC4F6EA}" srcOrd="1" destOrd="0" parTransId="{B6269090-40EE-4B78-81CC-5FF74DA282A8}" sibTransId="{4E6991B5-AD81-4F3B-B75C-A5CAD24F5825}"/>
    <dgm:cxn modelId="{AFA98BED-5188-A549-9BD2-6E1C9E50F751}" type="presOf" srcId="{495A3BBD-ACD8-4E59-83BF-62AC18BC614D}" destId="{771CDFD4-9FCA-C148-9B1B-06B75AF19CC4}" srcOrd="0" destOrd="0" presId="urn:microsoft.com/office/officeart/2005/8/layout/vList5"/>
    <dgm:cxn modelId="{80C3FBF5-E215-C54C-A4A1-F7A056FF4B00}" type="presOf" srcId="{0D2200C2-9B00-400A-905E-DF73628E2A81}" destId="{1F4ABF0A-E773-2B43-B04D-F10D3994A413}" srcOrd="0" destOrd="2" presId="urn:microsoft.com/office/officeart/2005/8/layout/vList5"/>
    <dgm:cxn modelId="{FA2053F9-2D34-1A44-89B9-F10741308059}" type="presOf" srcId="{7D810F51-41B1-4E31-B304-2A472CAC068D}" destId="{A6823D85-9DD2-3045-B5F2-CD1EF172E57C}" srcOrd="0" destOrd="0" presId="urn:microsoft.com/office/officeart/2005/8/layout/vList5"/>
    <dgm:cxn modelId="{9EE4C9FF-3AAE-A64D-A1F1-9869BFF7D94F}" type="presParOf" srcId="{D02F1D71-19C9-764A-8AE3-C858C6D45896}" destId="{2403355E-2DA7-D54E-9C0B-1253298ADBFA}" srcOrd="0" destOrd="0" presId="urn:microsoft.com/office/officeart/2005/8/layout/vList5"/>
    <dgm:cxn modelId="{893C8020-A8FA-134E-9122-E3512312E76B}" type="presParOf" srcId="{2403355E-2DA7-D54E-9C0B-1253298ADBFA}" destId="{771CDFD4-9FCA-C148-9B1B-06B75AF19CC4}" srcOrd="0" destOrd="0" presId="urn:microsoft.com/office/officeart/2005/8/layout/vList5"/>
    <dgm:cxn modelId="{F3C5883C-8AA3-C746-9884-80A1A44AC26A}" type="presParOf" srcId="{2403355E-2DA7-D54E-9C0B-1253298ADBFA}" destId="{DDF0D8E1-BE60-5B47-8EC1-9C5A361ECB8D}" srcOrd="1" destOrd="0" presId="urn:microsoft.com/office/officeart/2005/8/layout/vList5"/>
    <dgm:cxn modelId="{3A5FBD41-76D3-C44F-A3C6-8B073FA437C1}" type="presParOf" srcId="{D02F1D71-19C9-764A-8AE3-C858C6D45896}" destId="{79BFA814-1E21-DC4D-A3CC-2DBE5B3B0B78}" srcOrd="1" destOrd="0" presId="urn:microsoft.com/office/officeart/2005/8/layout/vList5"/>
    <dgm:cxn modelId="{F7B599FB-D88B-FD42-A960-F27CF116F791}" type="presParOf" srcId="{D02F1D71-19C9-764A-8AE3-C858C6D45896}" destId="{AC420DC0-F4BD-604F-A367-993A419A1058}" srcOrd="2" destOrd="0" presId="urn:microsoft.com/office/officeart/2005/8/layout/vList5"/>
    <dgm:cxn modelId="{26A10638-5318-9248-B0E3-A36F80AEEC9E}" type="presParOf" srcId="{AC420DC0-F4BD-604F-A367-993A419A1058}" destId="{A6823D85-9DD2-3045-B5F2-CD1EF172E57C}" srcOrd="0" destOrd="0" presId="urn:microsoft.com/office/officeart/2005/8/layout/vList5"/>
    <dgm:cxn modelId="{DDADBB09-D66A-FB4C-8FF9-4F76028DC402}" type="presParOf" srcId="{AC420DC0-F4BD-604F-A367-993A419A1058}" destId="{1F4ABF0A-E773-2B43-B04D-F10D3994A4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44A5D9-8BDB-494C-8CB1-6910B7B9031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B7EE987D-FD50-D54E-9F99-891358551F22}">
      <dgm:prSet custT="1"/>
      <dgm:spPr/>
      <dgm:t>
        <a:bodyPr/>
        <a:lstStyle/>
        <a:p>
          <a:r>
            <a:rPr lang="en-US" sz="1800" baseline="0"/>
            <a:t>It is the minor fluctuation in baseline FHR.</a:t>
          </a:r>
          <a:endParaRPr lang="en-PK" sz="1800"/>
        </a:p>
      </dgm:t>
    </dgm:pt>
    <dgm:pt modelId="{C0EF63CF-1437-C548-A76B-73AADCA82E79}" type="parTrans" cxnId="{A1AADCF8-D998-984A-8BE9-B82EB77C442E}">
      <dgm:prSet/>
      <dgm:spPr/>
      <dgm:t>
        <a:bodyPr/>
        <a:lstStyle/>
        <a:p>
          <a:endParaRPr lang="en-GB" sz="2000"/>
        </a:p>
      </dgm:t>
    </dgm:pt>
    <dgm:pt modelId="{F215E2EE-C9CB-884E-AA14-0EE40FF01719}" type="sibTrans" cxnId="{A1AADCF8-D998-984A-8BE9-B82EB77C442E}">
      <dgm:prSet/>
      <dgm:spPr/>
      <dgm:t>
        <a:bodyPr/>
        <a:lstStyle/>
        <a:p>
          <a:endParaRPr lang="en-GB" sz="2000"/>
        </a:p>
      </dgm:t>
    </dgm:pt>
    <dgm:pt modelId="{C8EB7EC3-ACBA-9746-90AE-7FAB6A01CB9F}">
      <dgm:prSet custT="1"/>
      <dgm:spPr/>
      <dgm:t>
        <a:bodyPr/>
        <a:lstStyle/>
        <a:p>
          <a:r>
            <a:rPr lang="en-US" sz="1800" baseline="0"/>
            <a:t>It is assessed by estimating the difference in bpm the highest peak and lowest trough of fluctuation in one minute segment of the trace.</a:t>
          </a:r>
          <a:endParaRPr lang="en-PK" sz="1800"/>
        </a:p>
      </dgm:t>
    </dgm:pt>
    <dgm:pt modelId="{3978D001-CE8E-7844-B57E-C1EC20F5E8B6}" type="parTrans" cxnId="{93CDC6AF-5FAD-D44A-90B9-EF32EB9249A7}">
      <dgm:prSet/>
      <dgm:spPr/>
      <dgm:t>
        <a:bodyPr/>
        <a:lstStyle/>
        <a:p>
          <a:endParaRPr lang="en-GB" sz="2000"/>
        </a:p>
      </dgm:t>
    </dgm:pt>
    <dgm:pt modelId="{8375ECE6-D6BA-5645-B611-B5B60453C260}" type="sibTrans" cxnId="{93CDC6AF-5FAD-D44A-90B9-EF32EB9249A7}">
      <dgm:prSet/>
      <dgm:spPr/>
      <dgm:t>
        <a:bodyPr/>
        <a:lstStyle/>
        <a:p>
          <a:endParaRPr lang="en-GB" sz="2000"/>
        </a:p>
      </dgm:t>
    </dgm:pt>
    <dgm:pt modelId="{0334EBDE-6C23-1646-8A1B-2F03CD810681}">
      <dgm:prSet custT="1"/>
      <dgm:spPr/>
      <dgm:t>
        <a:bodyPr/>
        <a:lstStyle/>
        <a:p>
          <a:r>
            <a:rPr lang="en-US" sz="1800" baseline="0"/>
            <a:t>Normal vriability 6-25 beats per minute.</a:t>
          </a:r>
          <a:endParaRPr lang="en-PK" sz="1800"/>
        </a:p>
      </dgm:t>
    </dgm:pt>
    <dgm:pt modelId="{85B45EAA-6199-B546-9494-DB1F39128FF1}" type="parTrans" cxnId="{D037BB0F-5E79-B744-8186-280C1AEAA7D5}">
      <dgm:prSet/>
      <dgm:spPr/>
      <dgm:t>
        <a:bodyPr/>
        <a:lstStyle/>
        <a:p>
          <a:endParaRPr lang="en-GB" sz="2000"/>
        </a:p>
      </dgm:t>
    </dgm:pt>
    <dgm:pt modelId="{12C2AF37-58C4-CC44-8D51-ACD056C53A19}" type="sibTrans" cxnId="{D037BB0F-5E79-B744-8186-280C1AEAA7D5}">
      <dgm:prSet/>
      <dgm:spPr/>
      <dgm:t>
        <a:bodyPr/>
        <a:lstStyle/>
        <a:p>
          <a:endParaRPr lang="en-GB" sz="2000"/>
        </a:p>
      </dgm:t>
    </dgm:pt>
    <dgm:pt modelId="{747607F4-8952-844C-A6CE-13F8C49E3463}">
      <dgm:prSet custT="1"/>
      <dgm:spPr/>
      <dgm:t>
        <a:bodyPr/>
        <a:lstStyle/>
        <a:p>
          <a:r>
            <a:rPr lang="en-US" sz="1800" baseline="0"/>
            <a:t>Reduced variability 3-5 beats per minute.</a:t>
          </a:r>
          <a:endParaRPr lang="en-PK" sz="1800"/>
        </a:p>
      </dgm:t>
    </dgm:pt>
    <dgm:pt modelId="{63897764-DA49-F141-B721-E163AD640ABC}" type="parTrans" cxnId="{345EBB93-21CD-1843-8F31-1D1F0431FD26}">
      <dgm:prSet/>
      <dgm:spPr/>
      <dgm:t>
        <a:bodyPr/>
        <a:lstStyle/>
        <a:p>
          <a:endParaRPr lang="en-GB" sz="2000"/>
        </a:p>
      </dgm:t>
    </dgm:pt>
    <dgm:pt modelId="{F8A51C9C-2F5A-B44C-86A1-3796193C9D63}" type="sibTrans" cxnId="{345EBB93-21CD-1843-8F31-1D1F0431FD26}">
      <dgm:prSet/>
      <dgm:spPr/>
      <dgm:t>
        <a:bodyPr/>
        <a:lstStyle/>
        <a:p>
          <a:endParaRPr lang="en-GB" sz="2000"/>
        </a:p>
      </dgm:t>
    </dgm:pt>
    <dgm:pt modelId="{31AEB5DB-FDC7-7F43-B867-A3B17C93F812}">
      <dgm:prSet custT="1"/>
      <dgm:spPr/>
      <dgm:t>
        <a:bodyPr/>
        <a:lstStyle/>
        <a:p>
          <a:r>
            <a:rPr lang="en-US" sz="1800" baseline="0"/>
            <a:t>Absent variability  &lt; 3 beats per minute.</a:t>
          </a:r>
          <a:endParaRPr lang="en-PK" sz="1800"/>
        </a:p>
      </dgm:t>
    </dgm:pt>
    <dgm:pt modelId="{07ABA3FB-45F5-3948-9070-8D00C1F78D17}" type="parTrans" cxnId="{67C93452-C688-1C4C-BCBE-2803E02726C8}">
      <dgm:prSet/>
      <dgm:spPr/>
      <dgm:t>
        <a:bodyPr/>
        <a:lstStyle/>
        <a:p>
          <a:endParaRPr lang="en-GB" sz="2000"/>
        </a:p>
      </dgm:t>
    </dgm:pt>
    <dgm:pt modelId="{5088B048-39A4-6F46-8A31-2D23164F706B}" type="sibTrans" cxnId="{67C93452-C688-1C4C-BCBE-2803E02726C8}">
      <dgm:prSet/>
      <dgm:spPr/>
      <dgm:t>
        <a:bodyPr/>
        <a:lstStyle/>
        <a:p>
          <a:endParaRPr lang="en-GB" sz="2000"/>
        </a:p>
      </dgm:t>
    </dgm:pt>
    <dgm:pt modelId="{93F09757-1175-394C-890A-49984C7B5BD9}">
      <dgm:prSet custT="1"/>
      <dgm:spPr/>
      <dgm:t>
        <a:bodyPr/>
        <a:lstStyle/>
        <a:p>
          <a:r>
            <a:rPr lang="en-US" sz="1800" baseline="0"/>
            <a:t>Increased variability &gt;25 beats per minute.</a:t>
          </a:r>
          <a:endParaRPr lang="en-PK" sz="1800"/>
        </a:p>
      </dgm:t>
    </dgm:pt>
    <dgm:pt modelId="{0946053C-E23F-FA4F-883F-9564B3AADBA2}" type="parTrans" cxnId="{957D5842-AE34-C047-B175-D98355532B85}">
      <dgm:prSet/>
      <dgm:spPr/>
      <dgm:t>
        <a:bodyPr/>
        <a:lstStyle/>
        <a:p>
          <a:endParaRPr lang="en-GB" sz="2000"/>
        </a:p>
      </dgm:t>
    </dgm:pt>
    <dgm:pt modelId="{1A1634BC-7F36-4842-B205-39C3FBFF5CC9}" type="sibTrans" cxnId="{957D5842-AE34-C047-B175-D98355532B85}">
      <dgm:prSet/>
      <dgm:spPr/>
      <dgm:t>
        <a:bodyPr/>
        <a:lstStyle/>
        <a:p>
          <a:endParaRPr lang="en-GB" sz="2000"/>
        </a:p>
      </dgm:t>
    </dgm:pt>
    <dgm:pt modelId="{F5E55D62-F726-1A4A-B925-C5EFDF62D655}" type="pres">
      <dgm:prSet presAssocID="{9944A5D9-8BDB-494C-8CB1-6910B7B90311}" presName="linear" presStyleCnt="0">
        <dgm:presLayoutVars>
          <dgm:animLvl val="lvl"/>
          <dgm:resizeHandles val="exact"/>
        </dgm:presLayoutVars>
      </dgm:prSet>
      <dgm:spPr/>
    </dgm:pt>
    <dgm:pt modelId="{89FC127A-EEC6-3449-BF71-7DB8B34189D8}" type="pres">
      <dgm:prSet presAssocID="{B7EE987D-FD50-D54E-9F99-891358551F22}" presName="parentText" presStyleLbl="node1" presStyleIdx="0" presStyleCnt="6">
        <dgm:presLayoutVars>
          <dgm:chMax val="0"/>
          <dgm:bulletEnabled val="1"/>
        </dgm:presLayoutVars>
      </dgm:prSet>
      <dgm:spPr/>
    </dgm:pt>
    <dgm:pt modelId="{C6F747CC-93BD-F54C-B6E2-88C9BAC71122}" type="pres">
      <dgm:prSet presAssocID="{F215E2EE-C9CB-884E-AA14-0EE40FF01719}" presName="spacer" presStyleCnt="0"/>
      <dgm:spPr/>
    </dgm:pt>
    <dgm:pt modelId="{7D5130E0-7697-7D4E-A11F-3CE0991655F5}" type="pres">
      <dgm:prSet presAssocID="{C8EB7EC3-ACBA-9746-90AE-7FAB6A01CB9F}" presName="parentText" presStyleLbl="node1" presStyleIdx="1" presStyleCnt="6">
        <dgm:presLayoutVars>
          <dgm:chMax val="0"/>
          <dgm:bulletEnabled val="1"/>
        </dgm:presLayoutVars>
      </dgm:prSet>
      <dgm:spPr/>
    </dgm:pt>
    <dgm:pt modelId="{84538F90-EB2A-2E4F-90FE-CA28C25BC444}" type="pres">
      <dgm:prSet presAssocID="{8375ECE6-D6BA-5645-B611-B5B60453C260}" presName="spacer" presStyleCnt="0"/>
      <dgm:spPr/>
    </dgm:pt>
    <dgm:pt modelId="{8FEF1804-7F6D-0E4E-8A46-C89FDC38EDA7}" type="pres">
      <dgm:prSet presAssocID="{0334EBDE-6C23-1646-8A1B-2F03CD810681}" presName="parentText" presStyleLbl="node1" presStyleIdx="2" presStyleCnt="6">
        <dgm:presLayoutVars>
          <dgm:chMax val="0"/>
          <dgm:bulletEnabled val="1"/>
        </dgm:presLayoutVars>
      </dgm:prSet>
      <dgm:spPr/>
    </dgm:pt>
    <dgm:pt modelId="{C86E496E-18E1-8249-BA67-E9CE697A1079}" type="pres">
      <dgm:prSet presAssocID="{12C2AF37-58C4-CC44-8D51-ACD056C53A19}" presName="spacer" presStyleCnt="0"/>
      <dgm:spPr/>
    </dgm:pt>
    <dgm:pt modelId="{680D4B1C-121F-AE4C-A42A-2510B32D5474}" type="pres">
      <dgm:prSet presAssocID="{747607F4-8952-844C-A6CE-13F8C49E3463}" presName="parentText" presStyleLbl="node1" presStyleIdx="3" presStyleCnt="6">
        <dgm:presLayoutVars>
          <dgm:chMax val="0"/>
          <dgm:bulletEnabled val="1"/>
        </dgm:presLayoutVars>
      </dgm:prSet>
      <dgm:spPr/>
    </dgm:pt>
    <dgm:pt modelId="{EF241757-59F6-574D-BA22-3CFB77BF1F3D}" type="pres">
      <dgm:prSet presAssocID="{F8A51C9C-2F5A-B44C-86A1-3796193C9D63}" presName="spacer" presStyleCnt="0"/>
      <dgm:spPr/>
    </dgm:pt>
    <dgm:pt modelId="{52AFAC36-D7D2-5B4B-9EA1-DD4AF20F1863}" type="pres">
      <dgm:prSet presAssocID="{31AEB5DB-FDC7-7F43-B867-A3B17C93F812}" presName="parentText" presStyleLbl="node1" presStyleIdx="4" presStyleCnt="6">
        <dgm:presLayoutVars>
          <dgm:chMax val="0"/>
          <dgm:bulletEnabled val="1"/>
        </dgm:presLayoutVars>
      </dgm:prSet>
      <dgm:spPr/>
    </dgm:pt>
    <dgm:pt modelId="{17DE152B-B642-824E-A4B0-ACEFE3AE20FE}" type="pres">
      <dgm:prSet presAssocID="{5088B048-39A4-6F46-8A31-2D23164F706B}" presName="spacer" presStyleCnt="0"/>
      <dgm:spPr/>
    </dgm:pt>
    <dgm:pt modelId="{3AD1B76E-AF57-514B-864D-E5212D01938C}" type="pres">
      <dgm:prSet presAssocID="{93F09757-1175-394C-890A-49984C7B5BD9}" presName="parentText" presStyleLbl="node1" presStyleIdx="5" presStyleCnt="6">
        <dgm:presLayoutVars>
          <dgm:chMax val="0"/>
          <dgm:bulletEnabled val="1"/>
        </dgm:presLayoutVars>
      </dgm:prSet>
      <dgm:spPr/>
    </dgm:pt>
  </dgm:ptLst>
  <dgm:cxnLst>
    <dgm:cxn modelId="{95847F01-16F7-6E4A-98BB-EE6CC1C18A7C}" type="presOf" srcId="{0334EBDE-6C23-1646-8A1B-2F03CD810681}" destId="{8FEF1804-7F6D-0E4E-8A46-C89FDC38EDA7}" srcOrd="0" destOrd="0" presId="urn:microsoft.com/office/officeart/2005/8/layout/vList2"/>
    <dgm:cxn modelId="{D037BB0F-5E79-B744-8186-280C1AEAA7D5}" srcId="{9944A5D9-8BDB-494C-8CB1-6910B7B90311}" destId="{0334EBDE-6C23-1646-8A1B-2F03CD810681}" srcOrd="2" destOrd="0" parTransId="{85B45EAA-6199-B546-9494-DB1F39128FF1}" sibTransId="{12C2AF37-58C4-CC44-8D51-ACD056C53A19}"/>
    <dgm:cxn modelId="{957D5842-AE34-C047-B175-D98355532B85}" srcId="{9944A5D9-8BDB-494C-8CB1-6910B7B90311}" destId="{93F09757-1175-394C-890A-49984C7B5BD9}" srcOrd="5" destOrd="0" parTransId="{0946053C-E23F-FA4F-883F-9564B3AADBA2}" sibTransId="{1A1634BC-7F36-4842-B205-39C3FBFF5CC9}"/>
    <dgm:cxn modelId="{67C93452-C688-1C4C-BCBE-2803E02726C8}" srcId="{9944A5D9-8BDB-494C-8CB1-6910B7B90311}" destId="{31AEB5DB-FDC7-7F43-B867-A3B17C93F812}" srcOrd="4" destOrd="0" parTransId="{07ABA3FB-45F5-3948-9070-8D00C1F78D17}" sibTransId="{5088B048-39A4-6F46-8A31-2D23164F706B}"/>
    <dgm:cxn modelId="{1394F273-87EB-2A47-9EAB-7B24236BEAFA}" type="presOf" srcId="{747607F4-8952-844C-A6CE-13F8C49E3463}" destId="{680D4B1C-121F-AE4C-A42A-2510B32D5474}" srcOrd="0" destOrd="0" presId="urn:microsoft.com/office/officeart/2005/8/layout/vList2"/>
    <dgm:cxn modelId="{345EBB93-21CD-1843-8F31-1D1F0431FD26}" srcId="{9944A5D9-8BDB-494C-8CB1-6910B7B90311}" destId="{747607F4-8952-844C-A6CE-13F8C49E3463}" srcOrd="3" destOrd="0" parTransId="{63897764-DA49-F141-B721-E163AD640ABC}" sibTransId="{F8A51C9C-2F5A-B44C-86A1-3796193C9D63}"/>
    <dgm:cxn modelId="{93CDC6AF-5FAD-D44A-90B9-EF32EB9249A7}" srcId="{9944A5D9-8BDB-494C-8CB1-6910B7B90311}" destId="{C8EB7EC3-ACBA-9746-90AE-7FAB6A01CB9F}" srcOrd="1" destOrd="0" parTransId="{3978D001-CE8E-7844-B57E-C1EC20F5E8B6}" sibTransId="{8375ECE6-D6BA-5645-B611-B5B60453C260}"/>
    <dgm:cxn modelId="{FA230DB6-0708-2B4B-86E3-D56C303F17BA}" type="presOf" srcId="{31AEB5DB-FDC7-7F43-B867-A3B17C93F812}" destId="{52AFAC36-D7D2-5B4B-9EA1-DD4AF20F1863}" srcOrd="0" destOrd="0" presId="urn:microsoft.com/office/officeart/2005/8/layout/vList2"/>
    <dgm:cxn modelId="{39AC6FBA-6520-484F-AA61-ABA3D52AFAE6}" type="presOf" srcId="{B7EE987D-FD50-D54E-9F99-891358551F22}" destId="{89FC127A-EEC6-3449-BF71-7DB8B34189D8}" srcOrd="0" destOrd="0" presId="urn:microsoft.com/office/officeart/2005/8/layout/vList2"/>
    <dgm:cxn modelId="{E97188DE-8E4E-2946-AC5C-23B7353C8F84}" type="presOf" srcId="{C8EB7EC3-ACBA-9746-90AE-7FAB6A01CB9F}" destId="{7D5130E0-7697-7D4E-A11F-3CE0991655F5}" srcOrd="0" destOrd="0" presId="urn:microsoft.com/office/officeart/2005/8/layout/vList2"/>
    <dgm:cxn modelId="{F59A50E7-58AC-5A4A-A6CA-27D90521F079}" type="presOf" srcId="{93F09757-1175-394C-890A-49984C7B5BD9}" destId="{3AD1B76E-AF57-514B-864D-E5212D01938C}" srcOrd="0" destOrd="0" presId="urn:microsoft.com/office/officeart/2005/8/layout/vList2"/>
    <dgm:cxn modelId="{CA85BAE8-68E7-A040-9967-FB688018AA62}" type="presOf" srcId="{9944A5D9-8BDB-494C-8CB1-6910B7B90311}" destId="{F5E55D62-F726-1A4A-B925-C5EFDF62D655}" srcOrd="0" destOrd="0" presId="urn:microsoft.com/office/officeart/2005/8/layout/vList2"/>
    <dgm:cxn modelId="{A1AADCF8-D998-984A-8BE9-B82EB77C442E}" srcId="{9944A5D9-8BDB-494C-8CB1-6910B7B90311}" destId="{B7EE987D-FD50-D54E-9F99-891358551F22}" srcOrd="0" destOrd="0" parTransId="{C0EF63CF-1437-C548-A76B-73AADCA82E79}" sibTransId="{F215E2EE-C9CB-884E-AA14-0EE40FF01719}"/>
    <dgm:cxn modelId="{1BF99AF8-F4B9-8C47-AF31-68ACEA5150F7}" type="presParOf" srcId="{F5E55D62-F726-1A4A-B925-C5EFDF62D655}" destId="{89FC127A-EEC6-3449-BF71-7DB8B34189D8}" srcOrd="0" destOrd="0" presId="urn:microsoft.com/office/officeart/2005/8/layout/vList2"/>
    <dgm:cxn modelId="{1BF78214-411B-9545-8BA6-69BAB92D8329}" type="presParOf" srcId="{F5E55D62-F726-1A4A-B925-C5EFDF62D655}" destId="{C6F747CC-93BD-F54C-B6E2-88C9BAC71122}" srcOrd="1" destOrd="0" presId="urn:microsoft.com/office/officeart/2005/8/layout/vList2"/>
    <dgm:cxn modelId="{1BBFF100-0F4E-4A4D-B1F8-C6338071A268}" type="presParOf" srcId="{F5E55D62-F726-1A4A-B925-C5EFDF62D655}" destId="{7D5130E0-7697-7D4E-A11F-3CE0991655F5}" srcOrd="2" destOrd="0" presId="urn:microsoft.com/office/officeart/2005/8/layout/vList2"/>
    <dgm:cxn modelId="{1ED21D0D-F359-9F46-A029-326F3DB49C3C}" type="presParOf" srcId="{F5E55D62-F726-1A4A-B925-C5EFDF62D655}" destId="{84538F90-EB2A-2E4F-90FE-CA28C25BC444}" srcOrd="3" destOrd="0" presId="urn:microsoft.com/office/officeart/2005/8/layout/vList2"/>
    <dgm:cxn modelId="{13F80CC5-DDA4-454B-A2C6-08D2EBB3E8ED}" type="presParOf" srcId="{F5E55D62-F726-1A4A-B925-C5EFDF62D655}" destId="{8FEF1804-7F6D-0E4E-8A46-C89FDC38EDA7}" srcOrd="4" destOrd="0" presId="urn:microsoft.com/office/officeart/2005/8/layout/vList2"/>
    <dgm:cxn modelId="{78153F34-8BC3-754E-AE98-C4802F1910E2}" type="presParOf" srcId="{F5E55D62-F726-1A4A-B925-C5EFDF62D655}" destId="{C86E496E-18E1-8249-BA67-E9CE697A1079}" srcOrd="5" destOrd="0" presId="urn:microsoft.com/office/officeart/2005/8/layout/vList2"/>
    <dgm:cxn modelId="{925B2DBB-2ED0-F441-8472-7577759D1B34}" type="presParOf" srcId="{F5E55D62-F726-1A4A-B925-C5EFDF62D655}" destId="{680D4B1C-121F-AE4C-A42A-2510B32D5474}" srcOrd="6" destOrd="0" presId="urn:microsoft.com/office/officeart/2005/8/layout/vList2"/>
    <dgm:cxn modelId="{01C77DFC-292A-C34F-990E-8A144C11CAC1}" type="presParOf" srcId="{F5E55D62-F726-1A4A-B925-C5EFDF62D655}" destId="{EF241757-59F6-574D-BA22-3CFB77BF1F3D}" srcOrd="7" destOrd="0" presId="urn:microsoft.com/office/officeart/2005/8/layout/vList2"/>
    <dgm:cxn modelId="{99B8B588-39BF-6242-83EA-DBC825D3CD20}" type="presParOf" srcId="{F5E55D62-F726-1A4A-B925-C5EFDF62D655}" destId="{52AFAC36-D7D2-5B4B-9EA1-DD4AF20F1863}" srcOrd="8" destOrd="0" presId="urn:microsoft.com/office/officeart/2005/8/layout/vList2"/>
    <dgm:cxn modelId="{1DD21CDB-EEAD-024A-9103-5AC668729C0D}" type="presParOf" srcId="{F5E55D62-F726-1A4A-B925-C5EFDF62D655}" destId="{17DE152B-B642-824E-A4B0-ACEFE3AE20FE}" srcOrd="9" destOrd="0" presId="urn:microsoft.com/office/officeart/2005/8/layout/vList2"/>
    <dgm:cxn modelId="{5DD6FE87-57D1-5244-A48C-AB4F9EA9D6D6}" type="presParOf" srcId="{F5E55D62-F726-1A4A-B925-C5EFDF62D655}" destId="{3AD1B76E-AF57-514B-864D-E5212D01938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229B27-EEE9-3241-85C0-8BF78C250458}"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GB"/>
        </a:p>
      </dgm:t>
    </dgm:pt>
    <dgm:pt modelId="{E9BB294C-CD00-DD40-B3FC-AB2B30EF77F6}">
      <dgm:prSet custT="1"/>
      <dgm:spPr/>
      <dgm:t>
        <a:bodyPr/>
        <a:lstStyle/>
        <a:p>
          <a:r>
            <a:rPr lang="en-US" sz="2000" baseline="0"/>
            <a:t>These are benign and associated </a:t>
          </a:r>
          <a:endParaRPr lang="en-PK" sz="2000"/>
        </a:p>
      </dgm:t>
    </dgm:pt>
    <dgm:pt modelId="{0A81C695-EB97-3242-B0BA-44BECC3F14D0}" type="parTrans" cxnId="{D1AC3F06-2309-8A43-9D9C-56A1770CE74A}">
      <dgm:prSet/>
      <dgm:spPr/>
      <dgm:t>
        <a:bodyPr/>
        <a:lstStyle/>
        <a:p>
          <a:endParaRPr lang="en-GB" sz="2000"/>
        </a:p>
      </dgm:t>
    </dgm:pt>
    <dgm:pt modelId="{818EC755-D3C9-0547-9F60-32E4C4B2B1F6}" type="sibTrans" cxnId="{D1AC3F06-2309-8A43-9D9C-56A1770CE74A}">
      <dgm:prSet/>
      <dgm:spPr/>
      <dgm:t>
        <a:bodyPr/>
        <a:lstStyle/>
        <a:p>
          <a:endParaRPr lang="en-GB" sz="2000"/>
        </a:p>
      </dgm:t>
    </dgm:pt>
    <dgm:pt modelId="{97E1D416-A714-1342-BFA8-2AB6ADF4A55E}">
      <dgm:prSet custT="1"/>
      <dgm:spPr/>
      <dgm:t>
        <a:bodyPr/>
        <a:lstStyle/>
        <a:p>
          <a:r>
            <a:rPr lang="en-US" sz="2000" baseline="0"/>
            <a:t>Often occur when cervical dilatation is 4-8 cm </a:t>
          </a:r>
          <a:endParaRPr lang="en-PK" sz="2000"/>
        </a:p>
      </dgm:t>
    </dgm:pt>
    <dgm:pt modelId="{BD156839-B15B-914F-8BD3-24F753458206}" type="parTrans" cxnId="{948BB037-18C4-DA42-94BD-AED7F8C77637}">
      <dgm:prSet/>
      <dgm:spPr/>
      <dgm:t>
        <a:bodyPr/>
        <a:lstStyle/>
        <a:p>
          <a:endParaRPr lang="en-GB" sz="2000"/>
        </a:p>
      </dgm:t>
    </dgm:pt>
    <dgm:pt modelId="{8BA9C19D-B96B-5745-BB80-0952D2D96A36}" type="sibTrans" cxnId="{948BB037-18C4-DA42-94BD-AED7F8C77637}">
      <dgm:prSet/>
      <dgm:spPr/>
      <dgm:t>
        <a:bodyPr/>
        <a:lstStyle/>
        <a:p>
          <a:endParaRPr lang="en-GB" sz="2000"/>
        </a:p>
      </dgm:t>
    </dgm:pt>
    <dgm:pt modelId="{1836B5E9-B92D-AA44-BBDC-4E6AD03E19FC}">
      <dgm:prSet custT="1"/>
      <dgm:spPr/>
      <dgm:t>
        <a:bodyPr/>
        <a:lstStyle/>
        <a:p>
          <a:r>
            <a:rPr lang="en-US" sz="2000" baseline="0"/>
            <a:t>In general, these are normal physiological response to a mild increase in intracranial pressure.</a:t>
          </a:r>
          <a:endParaRPr lang="en-PK" sz="2000"/>
        </a:p>
      </dgm:t>
    </dgm:pt>
    <dgm:pt modelId="{4F879784-B8C6-5645-827A-A73AF7E02C1A}" type="parTrans" cxnId="{00A722C6-CD11-E845-87ED-5788F366D400}">
      <dgm:prSet/>
      <dgm:spPr/>
      <dgm:t>
        <a:bodyPr/>
        <a:lstStyle/>
        <a:p>
          <a:endParaRPr lang="en-GB" sz="2000"/>
        </a:p>
      </dgm:t>
    </dgm:pt>
    <dgm:pt modelId="{770B18E7-4ED6-5547-B5FA-B4015ABF0094}" type="sibTrans" cxnId="{00A722C6-CD11-E845-87ED-5788F366D400}">
      <dgm:prSet/>
      <dgm:spPr/>
      <dgm:t>
        <a:bodyPr/>
        <a:lstStyle/>
        <a:p>
          <a:endParaRPr lang="en-GB" sz="2000"/>
        </a:p>
      </dgm:t>
    </dgm:pt>
    <dgm:pt modelId="{FF5C6011-E74F-834D-BADF-4B28466F4681}">
      <dgm:prSet custT="1"/>
      <dgm:spPr/>
      <dgm:t>
        <a:bodyPr/>
        <a:lstStyle/>
        <a:p>
          <a:r>
            <a:rPr lang="en-US" sz="2000" baseline="0"/>
            <a:t>Caused by head compression.</a:t>
          </a:r>
          <a:endParaRPr lang="en-PK" sz="2000"/>
        </a:p>
      </dgm:t>
    </dgm:pt>
    <dgm:pt modelId="{34E92279-34B8-1742-B521-92B505A8DDC8}" type="parTrans" cxnId="{BF4B7E2A-5FB6-1E47-BF25-5AC5BC06D7F4}">
      <dgm:prSet/>
      <dgm:spPr/>
      <dgm:t>
        <a:bodyPr/>
        <a:lstStyle/>
        <a:p>
          <a:endParaRPr lang="en-GB" sz="2000"/>
        </a:p>
      </dgm:t>
    </dgm:pt>
    <dgm:pt modelId="{DC6D874A-4039-8B46-89F2-E3D64B804260}" type="sibTrans" cxnId="{BF4B7E2A-5FB6-1E47-BF25-5AC5BC06D7F4}">
      <dgm:prSet/>
      <dgm:spPr/>
      <dgm:t>
        <a:bodyPr/>
        <a:lstStyle/>
        <a:p>
          <a:endParaRPr lang="en-GB" sz="2000"/>
        </a:p>
      </dgm:t>
    </dgm:pt>
    <dgm:pt modelId="{EDDCFCB4-F835-1848-83B2-A0BD8545F250}">
      <dgm:prSet custT="1"/>
      <dgm:spPr/>
      <dgm:t>
        <a:bodyPr/>
        <a:lstStyle/>
        <a:p>
          <a:r>
            <a:rPr lang="en-US" sz="2000" baseline="0"/>
            <a:t>They are uniform in shape.</a:t>
          </a:r>
          <a:endParaRPr lang="en-PK" sz="2000"/>
        </a:p>
      </dgm:t>
    </dgm:pt>
    <dgm:pt modelId="{345231ED-695B-B345-9FCD-CC0CEF21936B}" type="parTrans" cxnId="{94BEF0DD-8E3C-714F-8905-5E632F129182}">
      <dgm:prSet/>
      <dgm:spPr/>
      <dgm:t>
        <a:bodyPr/>
        <a:lstStyle/>
        <a:p>
          <a:endParaRPr lang="en-GB" sz="2000"/>
        </a:p>
      </dgm:t>
    </dgm:pt>
    <dgm:pt modelId="{F3041424-E32C-414D-B4FD-53FF58BDD78D}" type="sibTrans" cxnId="{94BEF0DD-8E3C-714F-8905-5E632F129182}">
      <dgm:prSet/>
      <dgm:spPr/>
      <dgm:t>
        <a:bodyPr/>
        <a:lstStyle/>
        <a:p>
          <a:endParaRPr lang="en-GB" sz="2000"/>
        </a:p>
      </dgm:t>
    </dgm:pt>
    <dgm:pt modelId="{6BA980E8-5C90-0E42-96EE-B1F872D2F13C}">
      <dgm:prSet custT="1"/>
      <dgm:spPr/>
      <dgm:t>
        <a:bodyPr/>
        <a:lstStyle/>
        <a:p>
          <a:r>
            <a:rPr lang="en-US" sz="2000" baseline="0"/>
            <a:t>Start and finish with contractiions.</a:t>
          </a:r>
          <a:endParaRPr lang="en-PK" sz="2000"/>
        </a:p>
      </dgm:t>
    </dgm:pt>
    <dgm:pt modelId="{D7C27BFE-9203-D74F-8DED-D46819B44273}" type="parTrans" cxnId="{18A0F98B-64DD-CF48-B1F4-722FFD0E79F6}">
      <dgm:prSet/>
      <dgm:spPr/>
      <dgm:t>
        <a:bodyPr/>
        <a:lstStyle/>
        <a:p>
          <a:endParaRPr lang="en-GB" sz="2000"/>
        </a:p>
      </dgm:t>
    </dgm:pt>
    <dgm:pt modelId="{C41E08F3-368B-3B4D-B9DC-4D8637F30B5D}" type="sibTrans" cxnId="{18A0F98B-64DD-CF48-B1F4-722FFD0E79F6}">
      <dgm:prSet/>
      <dgm:spPr/>
      <dgm:t>
        <a:bodyPr/>
        <a:lstStyle/>
        <a:p>
          <a:endParaRPr lang="en-GB" sz="2000"/>
        </a:p>
      </dgm:t>
    </dgm:pt>
    <dgm:pt modelId="{8ED66D56-A8D9-3144-BA0C-1C6A5450C0EA}" type="pres">
      <dgm:prSet presAssocID="{79229B27-EEE9-3241-85C0-8BF78C250458}" presName="linearFlow" presStyleCnt="0">
        <dgm:presLayoutVars>
          <dgm:dir/>
          <dgm:resizeHandles val="exact"/>
        </dgm:presLayoutVars>
      </dgm:prSet>
      <dgm:spPr/>
    </dgm:pt>
    <dgm:pt modelId="{6C00ABE6-7279-9F4C-9DBD-0D2CDA438D2A}" type="pres">
      <dgm:prSet presAssocID="{E9BB294C-CD00-DD40-B3FC-AB2B30EF77F6}" presName="composite" presStyleCnt="0"/>
      <dgm:spPr/>
    </dgm:pt>
    <dgm:pt modelId="{9BE3F3D7-2110-4E45-B668-9B3044273CF2}" type="pres">
      <dgm:prSet presAssocID="{E9BB294C-CD00-DD40-B3FC-AB2B30EF77F6}" presName="imgShp" presStyleLbl="fgImgPlace1" presStyleIdx="0" presStyleCnt="6"/>
      <dgm:spPr/>
    </dgm:pt>
    <dgm:pt modelId="{625A5BF0-C46E-8B43-96FB-3D7CF5AB9118}" type="pres">
      <dgm:prSet presAssocID="{E9BB294C-CD00-DD40-B3FC-AB2B30EF77F6}" presName="txShp" presStyleLbl="node1" presStyleIdx="0" presStyleCnt="6">
        <dgm:presLayoutVars>
          <dgm:bulletEnabled val="1"/>
        </dgm:presLayoutVars>
      </dgm:prSet>
      <dgm:spPr/>
    </dgm:pt>
    <dgm:pt modelId="{5C8A600A-61EA-6640-980D-C6C485B4BC4C}" type="pres">
      <dgm:prSet presAssocID="{818EC755-D3C9-0547-9F60-32E4C4B2B1F6}" presName="spacing" presStyleCnt="0"/>
      <dgm:spPr/>
    </dgm:pt>
    <dgm:pt modelId="{A493AE64-9F4D-A447-A357-6452796E3BBD}" type="pres">
      <dgm:prSet presAssocID="{97E1D416-A714-1342-BFA8-2AB6ADF4A55E}" presName="composite" presStyleCnt="0"/>
      <dgm:spPr/>
    </dgm:pt>
    <dgm:pt modelId="{21190B31-A189-2C49-A781-BCF7F48FEC3A}" type="pres">
      <dgm:prSet presAssocID="{97E1D416-A714-1342-BFA8-2AB6ADF4A55E}" presName="imgShp" presStyleLbl="fgImgPlace1" presStyleIdx="1" presStyleCnt="6"/>
      <dgm:spPr/>
    </dgm:pt>
    <dgm:pt modelId="{8CB16497-5EE3-0049-8EE2-04683C00B728}" type="pres">
      <dgm:prSet presAssocID="{97E1D416-A714-1342-BFA8-2AB6ADF4A55E}" presName="txShp" presStyleLbl="node1" presStyleIdx="1" presStyleCnt="6">
        <dgm:presLayoutVars>
          <dgm:bulletEnabled val="1"/>
        </dgm:presLayoutVars>
      </dgm:prSet>
      <dgm:spPr/>
    </dgm:pt>
    <dgm:pt modelId="{A7E2DF62-7348-4D4C-AACD-7AC52BE08EFC}" type="pres">
      <dgm:prSet presAssocID="{8BA9C19D-B96B-5745-BB80-0952D2D96A36}" presName="spacing" presStyleCnt="0"/>
      <dgm:spPr/>
    </dgm:pt>
    <dgm:pt modelId="{DC90C9B4-9C95-7347-90EF-DF5882E5F0A8}" type="pres">
      <dgm:prSet presAssocID="{1836B5E9-B92D-AA44-BBDC-4E6AD03E19FC}" presName="composite" presStyleCnt="0"/>
      <dgm:spPr/>
    </dgm:pt>
    <dgm:pt modelId="{9C041BBE-5EC5-0F43-8AB4-D114446403E6}" type="pres">
      <dgm:prSet presAssocID="{1836B5E9-B92D-AA44-BBDC-4E6AD03E19FC}" presName="imgShp" presStyleLbl="fgImgPlace1" presStyleIdx="2" presStyleCnt="6"/>
      <dgm:spPr/>
    </dgm:pt>
    <dgm:pt modelId="{BEC229B5-6E6E-F245-BAE1-7E671FDB4CBC}" type="pres">
      <dgm:prSet presAssocID="{1836B5E9-B92D-AA44-BBDC-4E6AD03E19FC}" presName="txShp" presStyleLbl="node1" presStyleIdx="2" presStyleCnt="6">
        <dgm:presLayoutVars>
          <dgm:bulletEnabled val="1"/>
        </dgm:presLayoutVars>
      </dgm:prSet>
      <dgm:spPr/>
    </dgm:pt>
    <dgm:pt modelId="{C2EFFCA2-C9E5-4E4D-A992-2B11E4007FF2}" type="pres">
      <dgm:prSet presAssocID="{770B18E7-4ED6-5547-B5FA-B4015ABF0094}" presName="spacing" presStyleCnt="0"/>
      <dgm:spPr/>
    </dgm:pt>
    <dgm:pt modelId="{965FE352-E53F-0542-B44C-3BFB92A46363}" type="pres">
      <dgm:prSet presAssocID="{FF5C6011-E74F-834D-BADF-4B28466F4681}" presName="composite" presStyleCnt="0"/>
      <dgm:spPr/>
    </dgm:pt>
    <dgm:pt modelId="{AF90200F-76DC-5A4C-A4D2-E21510830703}" type="pres">
      <dgm:prSet presAssocID="{FF5C6011-E74F-834D-BADF-4B28466F4681}" presName="imgShp" presStyleLbl="fgImgPlace1" presStyleIdx="3" presStyleCnt="6"/>
      <dgm:spPr/>
    </dgm:pt>
    <dgm:pt modelId="{89FA25F2-1FCA-9F4D-B513-DD858946EE7D}" type="pres">
      <dgm:prSet presAssocID="{FF5C6011-E74F-834D-BADF-4B28466F4681}" presName="txShp" presStyleLbl="node1" presStyleIdx="3" presStyleCnt="6">
        <dgm:presLayoutVars>
          <dgm:bulletEnabled val="1"/>
        </dgm:presLayoutVars>
      </dgm:prSet>
      <dgm:spPr/>
    </dgm:pt>
    <dgm:pt modelId="{9628BB39-B51A-9347-B576-B0D9D7F47101}" type="pres">
      <dgm:prSet presAssocID="{DC6D874A-4039-8B46-89F2-E3D64B804260}" presName="spacing" presStyleCnt="0"/>
      <dgm:spPr/>
    </dgm:pt>
    <dgm:pt modelId="{400EF704-E090-704F-B04C-379C4E991552}" type="pres">
      <dgm:prSet presAssocID="{EDDCFCB4-F835-1848-83B2-A0BD8545F250}" presName="composite" presStyleCnt="0"/>
      <dgm:spPr/>
    </dgm:pt>
    <dgm:pt modelId="{036888A2-04BB-4E47-B5A1-C7D664261D11}" type="pres">
      <dgm:prSet presAssocID="{EDDCFCB4-F835-1848-83B2-A0BD8545F250}" presName="imgShp" presStyleLbl="fgImgPlace1" presStyleIdx="4" presStyleCnt="6"/>
      <dgm:spPr/>
    </dgm:pt>
    <dgm:pt modelId="{9FA9D743-C329-5244-9599-A3557A590400}" type="pres">
      <dgm:prSet presAssocID="{EDDCFCB4-F835-1848-83B2-A0BD8545F250}" presName="txShp" presStyleLbl="node1" presStyleIdx="4" presStyleCnt="6">
        <dgm:presLayoutVars>
          <dgm:bulletEnabled val="1"/>
        </dgm:presLayoutVars>
      </dgm:prSet>
      <dgm:spPr/>
    </dgm:pt>
    <dgm:pt modelId="{8D35D351-310C-D249-BE48-B2D7450872AE}" type="pres">
      <dgm:prSet presAssocID="{F3041424-E32C-414D-B4FD-53FF58BDD78D}" presName="spacing" presStyleCnt="0"/>
      <dgm:spPr/>
    </dgm:pt>
    <dgm:pt modelId="{04DEE06F-AAB8-4944-9C95-D951ED4663EB}" type="pres">
      <dgm:prSet presAssocID="{6BA980E8-5C90-0E42-96EE-B1F872D2F13C}" presName="composite" presStyleCnt="0"/>
      <dgm:spPr/>
    </dgm:pt>
    <dgm:pt modelId="{DB10FD1A-C3B3-9E40-A174-DC54AA760F22}" type="pres">
      <dgm:prSet presAssocID="{6BA980E8-5C90-0E42-96EE-B1F872D2F13C}" presName="imgShp" presStyleLbl="fgImgPlace1" presStyleIdx="5" presStyleCnt="6"/>
      <dgm:spPr/>
    </dgm:pt>
    <dgm:pt modelId="{002041D5-4E47-134A-98D6-6BB1461EF136}" type="pres">
      <dgm:prSet presAssocID="{6BA980E8-5C90-0E42-96EE-B1F872D2F13C}" presName="txShp" presStyleLbl="node1" presStyleIdx="5" presStyleCnt="6">
        <dgm:presLayoutVars>
          <dgm:bulletEnabled val="1"/>
        </dgm:presLayoutVars>
      </dgm:prSet>
      <dgm:spPr/>
    </dgm:pt>
  </dgm:ptLst>
  <dgm:cxnLst>
    <dgm:cxn modelId="{D1AC3F06-2309-8A43-9D9C-56A1770CE74A}" srcId="{79229B27-EEE9-3241-85C0-8BF78C250458}" destId="{E9BB294C-CD00-DD40-B3FC-AB2B30EF77F6}" srcOrd="0" destOrd="0" parTransId="{0A81C695-EB97-3242-B0BA-44BECC3F14D0}" sibTransId="{818EC755-D3C9-0547-9F60-32E4C4B2B1F6}"/>
    <dgm:cxn modelId="{5D566927-1DEA-DF47-9765-CCA037494129}" type="presOf" srcId="{E9BB294C-CD00-DD40-B3FC-AB2B30EF77F6}" destId="{625A5BF0-C46E-8B43-96FB-3D7CF5AB9118}" srcOrd="0" destOrd="0" presId="urn:microsoft.com/office/officeart/2005/8/layout/vList3"/>
    <dgm:cxn modelId="{BF4B7E2A-5FB6-1E47-BF25-5AC5BC06D7F4}" srcId="{79229B27-EEE9-3241-85C0-8BF78C250458}" destId="{FF5C6011-E74F-834D-BADF-4B28466F4681}" srcOrd="3" destOrd="0" parTransId="{34E92279-34B8-1742-B521-92B505A8DDC8}" sibTransId="{DC6D874A-4039-8B46-89F2-E3D64B804260}"/>
    <dgm:cxn modelId="{948BB037-18C4-DA42-94BD-AED7F8C77637}" srcId="{79229B27-EEE9-3241-85C0-8BF78C250458}" destId="{97E1D416-A714-1342-BFA8-2AB6ADF4A55E}" srcOrd="1" destOrd="0" parTransId="{BD156839-B15B-914F-8BD3-24F753458206}" sibTransId="{8BA9C19D-B96B-5745-BB80-0952D2D96A36}"/>
    <dgm:cxn modelId="{B8B24A3F-C656-9947-B52D-A1C780C7DAF0}" type="presOf" srcId="{FF5C6011-E74F-834D-BADF-4B28466F4681}" destId="{89FA25F2-1FCA-9F4D-B513-DD858946EE7D}" srcOrd="0" destOrd="0" presId="urn:microsoft.com/office/officeart/2005/8/layout/vList3"/>
    <dgm:cxn modelId="{1A46574D-0989-D148-B65D-346F212AB4F5}" type="presOf" srcId="{EDDCFCB4-F835-1848-83B2-A0BD8545F250}" destId="{9FA9D743-C329-5244-9599-A3557A590400}" srcOrd="0" destOrd="0" presId="urn:microsoft.com/office/officeart/2005/8/layout/vList3"/>
    <dgm:cxn modelId="{024BB372-359B-824E-AE15-46CFCF7A9E53}" type="presOf" srcId="{1836B5E9-B92D-AA44-BBDC-4E6AD03E19FC}" destId="{BEC229B5-6E6E-F245-BAE1-7E671FDB4CBC}" srcOrd="0" destOrd="0" presId="urn:microsoft.com/office/officeart/2005/8/layout/vList3"/>
    <dgm:cxn modelId="{18A0F98B-64DD-CF48-B1F4-722FFD0E79F6}" srcId="{79229B27-EEE9-3241-85C0-8BF78C250458}" destId="{6BA980E8-5C90-0E42-96EE-B1F872D2F13C}" srcOrd="5" destOrd="0" parTransId="{D7C27BFE-9203-D74F-8DED-D46819B44273}" sibTransId="{C41E08F3-368B-3B4D-B9DC-4D8637F30B5D}"/>
    <dgm:cxn modelId="{A84CB58D-F741-614E-A67D-EDC5440A0FA8}" type="presOf" srcId="{97E1D416-A714-1342-BFA8-2AB6ADF4A55E}" destId="{8CB16497-5EE3-0049-8EE2-04683C00B728}" srcOrd="0" destOrd="0" presId="urn:microsoft.com/office/officeart/2005/8/layout/vList3"/>
    <dgm:cxn modelId="{00A722C6-CD11-E845-87ED-5788F366D400}" srcId="{79229B27-EEE9-3241-85C0-8BF78C250458}" destId="{1836B5E9-B92D-AA44-BBDC-4E6AD03E19FC}" srcOrd="2" destOrd="0" parTransId="{4F879784-B8C6-5645-827A-A73AF7E02C1A}" sibTransId="{770B18E7-4ED6-5547-B5FA-B4015ABF0094}"/>
    <dgm:cxn modelId="{AAC8BED4-468C-204F-993C-6B84F84D24C8}" type="presOf" srcId="{79229B27-EEE9-3241-85C0-8BF78C250458}" destId="{8ED66D56-A8D9-3144-BA0C-1C6A5450C0EA}" srcOrd="0" destOrd="0" presId="urn:microsoft.com/office/officeart/2005/8/layout/vList3"/>
    <dgm:cxn modelId="{94BEF0DD-8E3C-714F-8905-5E632F129182}" srcId="{79229B27-EEE9-3241-85C0-8BF78C250458}" destId="{EDDCFCB4-F835-1848-83B2-A0BD8545F250}" srcOrd="4" destOrd="0" parTransId="{345231ED-695B-B345-9FCD-CC0CEF21936B}" sibTransId="{F3041424-E32C-414D-B4FD-53FF58BDD78D}"/>
    <dgm:cxn modelId="{B42712E3-0474-3541-9232-1B48A5FAFD34}" type="presOf" srcId="{6BA980E8-5C90-0E42-96EE-B1F872D2F13C}" destId="{002041D5-4E47-134A-98D6-6BB1461EF136}" srcOrd="0" destOrd="0" presId="urn:microsoft.com/office/officeart/2005/8/layout/vList3"/>
    <dgm:cxn modelId="{263C9EE8-9085-0F42-BDA2-CBA9482353E1}" type="presParOf" srcId="{8ED66D56-A8D9-3144-BA0C-1C6A5450C0EA}" destId="{6C00ABE6-7279-9F4C-9DBD-0D2CDA438D2A}" srcOrd="0" destOrd="0" presId="urn:microsoft.com/office/officeart/2005/8/layout/vList3"/>
    <dgm:cxn modelId="{1C5780F1-8AE4-8F4A-9D65-00D43329F988}" type="presParOf" srcId="{6C00ABE6-7279-9F4C-9DBD-0D2CDA438D2A}" destId="{9BE3F3D7-2110-4E45-B668-9B3044273CF2}" srcOrd="0" destOrd="0" presId="urn:microsoft.com/office/officeart/2005/8/layout/vList3"/>
    <dgm:cxn modelId="{D2E492E4-F743-6648-BE04-CE0D02634327}" type="presParOf" srcId="{6C00ABE6-7279-9F4C-9DBD-0D2CDA438D2A}" destId="{625A5BF0-C46E-8B43-96FB-3D7CF5AB9118}" srcOrd="1" destOrd="0" presId="urn:microsoft.com/office/officeart/2005/8/layout/vList3"/>
    <dgm:cxn modelId="{4A77199A-A837-624A-A67F-B46C2BB49362}" type="presParOf" srcId="{8ED66D56-A8D9-3144-BA0C-1C6A5450C0EA}" destId="{5C8A600A-61EA-6640-980D-C6C485B4BC4C}" srcOrd="1" destOrd="0" presId="urn:microsoft.com/office/officeart/2005/8/layout/vList3"/>
    <dgm:cxn modelId="{2FF32787-04AE-7340-8164-B5275E8FF14B}" type="presParOf" srcId="{8ED66D56-A8D9-3144-BA0C-1C6A5450C0EA}" destId="{A493AE64-9F4D-A447-A357-6452796E3BBD}" srcOrd="2" destOrd="0" presId="urn:microsoft.com/office/officeart/2005/8/layout/vList3"/>
    <dgm:cxn modelId="{07214FAA-7644-2C49-8A4D-D935DA9D1677}" type="presParOf" srcId="{A493AE64-9F4D-A447-A357-6452796E3BBD}" destId="{21190B31-A189-2C49-A781-BCF7F48FEC3A}" srcOrd="0" destOrd="0" presId="urn:microsoft.com/office/officeart/2005/8/layout/vList3"/>
    <dgm:cxn modelId="{1DAC038C-7A54-8D43-8C08-34DB8B8DC22B}" type="presParOf" srcId="{A493AE64-9F4D-A447-A357-6452796E3BBD}" destId="{8CB16497-5EE3-0049-8EE2-04683C00B728}" srcOrd="1" destOrd="0" presId="urn:microsoft.com/office/officeart/2005/8/layout/vList3"/>
    <dgm:cxn modelId="{759DE38D-A984-8B41-848D-F0CE2EB90544}" type="presParOf" srcId="{8ED66D56-A8D9-3144-BA0C-1C6A5450C0EA}" destId="{A7E2DF62-7348-4D4C-AACD-7AC52BE08EFC}" srcOrd="3" destOrd="0" presId="urn:microsoft.com/office/officeart/2005/8/layout/vList3"/>
    <dgm:cxn modelId="{93E74AB4-7CB1-BC44-B7F8-C0C3E4108598}" type="presParOf" srcId="{8ED66D56-A8D9-3144-BA0C-1C6A5450C0EA}" destId="{DC90C9B4-9C95-7347-90EF-DF5882E5F0A8}" srcOrd="4" destOrd="0" presId="urn:microsoft.com/office/officeart/2005/8/layout/vList3"/>
    <dgm:cxn modelId="{CBDBA4B0-BCAD-964E-A019-11DACAD601B6}" type="presParOf" srcId="{DC90C9B4-9C95-7347-90EF-DF5882E5F0A8}" destId="{9C041BBE-5EC5-0F43-8AB4-D114446403E6}" srcOrd="0" destOrd="0" presId="urn:microsoft.com/office/officeart/2005/8/layout/vList3"/>
    <dgm:cxn modelId="{7C1C4C0F-764D-B74C-8610-E6F15679A519}" type="presParOf" srcId="{DC90C9B4-9C95-7347-90EF-DF5882E5F0A8}" destId="{BEC229B5-6E6E-F245-BAE1-7E671FDB4CBC}" srcOrd="1" destOrd="0" presId="urn:microsoft.com/office/officeart/2005/8/layout/vList3"/>
    <dgm:cxn modelId="{7FEB2F45-B8F7-C841-9752-7C7C360632C0}" type="presParOf" srcId="{8ED66D56-A8D9-3144-BA0C-1C6A5450C0EA}" destId="{C2EFFCA2-C9E5-4E4D-A992-2B11E4007FF2}" srcOrd="5" destOrd="0" presId="urn:microsoft.com/office/officeart/2005/8/layout/vList3"/>
    <dgm:cxn modelId="{C34A4493-74F8-7745-9FC1-4496F23A6026}" type="presParOf" srcId="{8ED66D56-A8D9-3144-BA0C-1C6A5450C0EA}" destId="{965FE352-E53F-0542-B44C-3BFB92A46363}" srcOrd="6" destOrd="0" presId="urn:microsoft.com/office/officeart/2005/8/layout/vList3"/>
    <dgm:cxn modelId="{FD00EEAD-BE60-6940-AA0B-12DCFA1899D4}" type="presParOf" srcId="{965FE352-E53F-0542-B44C-3BFB92A46363}" destId="{AF90200F-76DC-5A4C-A4D2-E21510830703}" srcOrd="0" destOrd="0" presId="urn:microsoft.com/office/officeart/2005/8/layout/vList3"/>
    <dgm:cxn modelId="{E4A6D544-BF46-7449-A056-43D10BE96439}" type="presParOf" srcId="{965FE352-E53F-0542-B44C-3BFB92A46363}" destId="{89FA25F2-1FCA-9F4D-B513-DD858946EE7D}" srcOrd="1" destOrd="0" presId="urn:microsoft.com/office/officeart/2005/8/layout/vList3"/>
    <dgm:cxn modelId="{2C15577F-8353-9F44-8A98-D559E77F2C3C}" type="presParOf" srcId="{8ED66D56-A8D9-3144-BA0C-1C6A5450C0EA}" destId="{9628BB39-B51A-9347-B576-B0D9D7F47101}" srcOrd="7" destOrd="0" presId="urn:microsoft.com/office/officeart/2005/8/layout/vList3"/>
    <dgm:cxn modelId="{F7A863CA-36C0-984C-A223-8BEF28EFB9EF}" type="presParOf" srcId="{8ED66D56-A8D9-3144-BA0C-1C6A5450C0EA}" destId="{400EF704-E090-704F-B04C-379C4E991552}" srcOrd="8" destOrd="0" presId="urn:microsoft.com/office/officeart/2005/8/layout/vList3"/>
    <dgm:cxn modelId="{945EBE32-3093-C640-AED8-C65283CF3E62}" type="presParOf" srcId="{400EF704-E090-704F-B04C-379C4E991552}" destId="{036888A2-04BB-4E47-B5A1-C7D664261D11}" srcOrd="0" destOrd="0" presId="urn:microsoft.com/office/officeart/2005/8/layout/vList3"/>
    <dgm:cxn modelId="{51098BA9-182B-034D-BAB3-B4F86E2DFA82}" type="presParOf" srcId="{400EF704-E090-704F-B04C-379C4E991552}" destId="{9FA9D743-C329-5244-9599-A3557A590400}" srcOrd="1" destOrd="0" presId="urn:microsoft.com/office/officeart/2005/8/layout/vList3"/>
    <dgm:cxn modelId="{562AFADF-B991-4C4B-B3B0-3DCA811D8DB7}" type="presParOf" srcId="{8ED66D56-A8D9-3144-BA0C-1C6A5450C0EA}" destId="{8D35D351-310C-D249-BE48-B2D7450872AE}" srcOrd="9" destOrd="0" presId="urn:microsoft.com/office/officeart/2005/8/layout/vList3"/>
    <dgm:cxn modelId="{7B6B3753-3C3C-3B42-AE49-D82BACDAC996}" type="presParOf" srcId="{8ED66D56-A8D9-3144-BA0C-1C6A5450C0EA}" destId="{04DEE06F-AAB8-4944-9C95-D951ED4663EB}" srcOrd="10" destOrd="0" presId="urn:microsoft.com/office/officeart/2005/8/layout/vList3"/>
    <dgm:cxn modelId="{83305740-2683-F849-B8B3-596E4CB33F3A}" type="presParOf" srcId="{04DEE06F-AAB8-4944-9C95-D951ED4663EB}" destId="{DB10FD1A-C3B3-9E40-A174-DC54AA760F22}" srcOrd="0" destOrd="0" presId="urn:microsoft.com/office/officeart/2005/8/layout/vList3"/>
    <dgm:cxn modelId="{F8749AA6-44BF-2848-B7F8-A3F64B0BC59D}" type="presParOf" srcId="{04DEE06F-AAB8-4944-9C95-D951ED4663EB}" destId="{002041D5-4E47-134A-98D6-6BB1461EF13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D111C9-AB17-824E-BC1F-073E3E9ABF9A}"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E29D6A91-74CF-8647-B181-34FC415B37B1}">
      <dgm:prSet/>
      <dgm:spPr/>
      <dgm:t>
        <a:bodyPr/>
        <a:lstStyle/>
        <a:p>
          <a:r>
            <a:rPr lang="en-US" baseline="0" dirty="0"/>
            <a:t>These are a repetitive or intermittent decreasing of FHR with rapid onset and recovery.</a:t>
          </a:r>
          <a:endParaRPr lang="en-PK" dirty="0"/>
        </a:p>
      </dgm:t>
    </dgm:pt>
    <dgm:pt modelId="{B1ABE31C-F914-854D-9473-32DF800EF63C}" type="parTrans" cxnId="{84CE250C-3226-D642-981C-27C003438DE6}">
      <dgm:prSet/>
      <dgm:spPr/>
      <dgm:t>
        <a:bodyPr/>
        <a:lstStyle/>
        <a:p>
          <a:endParaRPr lang="en-GB"/>
        </a:p>
      </dgm:t>
    </dgm:pt>
    <dgm:pt modelId="{0C273FEA-43AD-854F-91EC-3DC44534DF49}" type="sibTrans" cxnId="{84CE250C-3226-D642-981C-27C003438DE6}">
      <dgm:prSet/>
      <dgm:spPr/>
      <dgm:t>
        <a:bodyPr/>
        <a:lstStyle/>
        <a:p>
          <a:endParaRPr lang="en-GB"/>
        </a:p>
      </dgm:t>
    </dgm:pt>
    <dgm:pt modelId="{2B183DFB-1035-2448-A701-0336E60CD774}">
      <dgm:prSet custT="1"/>
      <dgm:spPr/>
      <dgm:t>
        <a:bodyPr/>
        <a:lstStyle/>
        <a:p>
          <a:r>
            <a:rPr lang="en-US" sz="2000" baseline="0" dirty="0"/>
            <a:t>Time relationship with contraction cycle may be variable but most commonly occur simultaneously with contractions.</a:t>
          </a:r>
          <a:endParaRPr lang="en-PK" sz="2000" dirty="0"/>
        </a:p>
      </dgm:t>
    </dgm:pt>
    <dgm:pt modelId="{14A0EA7E-5D66-6546-A3AF-DFE16154F956}" type="parTrans" cxnId="{F40DE29E-3A77-2748-B87B-586464656435}">
      <dgm:prSet/>
      <dgm:spPr/>
      <dgm:t>
        <a:bodyPr/>
        <a:lstStyle/>
        <a:p>
          <a:endParaRPr lang="en-GB"/>
        </a:p>
      </dgm:t>
    </dgm:pt>
    <dgm:pt modelId="{4F6EFA7E-0A20-4E44-A4B4-9F0C5A8CA165}" type="sibTrans" cxnId="{F40DE29E-3A77-2748-B87B-586464656435}">
      <dgm:prSet/>
      <dgm:spPr/>
      <dgm:t>
        <a:bodyPr/>
        <a:lstStyle/>
        <a:p>
          <a:endParaRPr lang="en-GB"/>
        </a:p>
      </dgm:t>
    </dgm:pt>
    <dgm:pt modelId="{C2BD1A47-3D2A-624C-963D-ACB334AD9B1A}">
      <dgm:prSet custT="1"/>
      <dgm:spPr/>
      <dgm:t>
        <a:bodyPr/>
        <a:lstStyle/>
        <a:p>
          <a:r>
            <a:rPr lang="en-US" sz="2000" baseline="0" dirty="0"/>
            <a:t>Slow return to baseline heart rate after the end of contraction.</a:t>
          </a:r>
          <a:endParaRPr lang="en-PK" sz="2000" dirty="0"/>
        </a:p>
      </dgm:t>
    </dgm:pt>
    <dgm:pt modelId="{1ED3A112-EA36-F148-ACE3-2ABA4783DAEF}" type="parTrans" cxnId="{C70E6D3A-F966-8442-97D0-C51A76E7EF3E}">
      <dgm:prSet/>
      <dgm:spPr/>
      <dgm:t>
        <a:bodyPr/>
        <a:lstStyle/>
        <a:p>
          <a:endParaRPr lang="en-GB"/>
        </a:p>
      </dgm:t>
    </dgm:pt>
    <dgm:pt modelId="{DE2F0C8A-56F7-4D4C-8EA2-AE956D2C9627}" type="sibTrans" cxnId="{C70E6D3A-F966-8442-97D0-C51A76E7EF3E}">
      <dgm:prSet/>
      <dgm:spPr/>
      <dgm:t>
        <a:bodyPr/>
        <a:lstStyle/>
        <a:p>
          <a:endParaRPr lang="en-GB"/>
        </a:p>
      </dgm:t>
    </dgm:pt>
    <dgm:pt modelId="{0D167B5D-C60C-034D-88C5-0E84E27304A5}" type="pres">
      <dgm:prSet presAssocID="{56D111C9-AB17-824E-BC1F-073E3E9ABF9A}" presName="compositeShape" presStyleCnt="0">
        <dgm:presLayoutVars>
          <dgm:dir/>
          <dgm:resizeHandles/>
        </dgm:presLayoutVars>
      </dgm:prSet>
      <dgm:spPr/>
    </dgm:pt>
    <dgm:pt modelId="{6A17F968-044F-124A-9B8C-CCF3082D268C}" type="pres">
      <dgm:prSet presAssocID="{56D111C9-AB17-824E-BC1F-073E3E9ABF9A}" presName="pyramid" presStyleLbl="node1" presStyleIdx="0" presStyleCnt="1" custLinFactNeighborX="-2038" custLinFactNeighborY="348"/>
      <dgm:spPr/>
    </dgm:pt>
    <dgm:pt modelId="{61CD5D46-2680-2542-8185-613532D9E8EA}" type="pres">
      <dgm:prSet presAssocID="{56D111C9-AB17-824E-BC1F-073E3E9ABF9A}" presName="theList" presStyleCnt="0"/>
      <dgm:spPr/>
    </dgm:pt>
    <dgm:pt modelId="{44BC8762-A60F-AD4D-80CB-F5CDC2A69D16}" type="pres">
      <dgm:prSet presAssocID="{E29D6A91-74CF-8647-B181-34FC415B37B1}" presName="aNode" presStyleLbl="fgAcc1" presStyleIdx="0" presStyleCnt="3" custScaleX="342017">
        <dgm:presLayoutVars>
          <dgm:bulletEnabled val="1"/>
        </dgm:presLayoutVars>
      </dgm:prSet>
      <dgm:spPr/>
    </dgm:pt>
    <dgm:pt modelId="{7C18001C-0227-4A4E-A5AD-918AABE5D58E}" type="pres">
      <dgm:prSet presAssocID="{E29D6A91-74CF-8647-B181-34FC415B37B1}" presName="aSpace" presStyleCnt="0"/>
      <dgm:spPr/>
    </dgm:pt>
    <dgm:pt modelId="{F283C762-37B2-8746-99C7-EF23DAD7B227}" type="pres">
      <dgm:prSet presAssocID="{2B183DFB-1035-2448-A701-0336E60CD774}" presName="aNode" presStyleLbl="fgAcc1" presStyleIdx="1" presStyleCnt="3" custScaleX="339964">
        <dgm:presLayoutVars>
          <dgm:bulletEnabled val="1"/>
        </dgm:presLayoutVars>
      </dgm:prSet>
      <dgm:spPr/>
    </dgm:pt>
    <dgm:pt modelId="{9D923249-B65C-A341-90D8-FDE3ED4DF210}" type="pres">
      <dgm:prSet presAssocID="{2B183DFB-1035-2448-A701-0336E60CD774}" presName="aSpace" presStyleCnt="0"/>
      <dgm:spPr/>
    </dgm:pt>
    <dgm:pt modelId="{B6C59B71-CCDC-A44E-A477-0C9609B134B4}" type="pres">
      <dgm:prSet presAssocID="{C2BD1A47-3D2A-624C-963D-ACB334AD9B1A}" presName="aNode" presStyleLbl="fgAcc1" presStyleIdx="2" presStyleCnt="3" custScaleX="333546">
        <dgm:presLayoutVars>
          <dgm:bulletEnabled val="1"/>
        </dgm:presLayoutVars>
      </dgm:prSet>
      <dgm:spPr/>
    </dgm:pt>
    <dgm:pt modelId="{81244B59-577A-CE45-AE3D-5C05D419DE53}" type="pres">
      <dgm:prSet presAssocID="{C2BD1A47-3D2A-624C-963D-ACB334AD9B1A}" presName="aSpace" presStyleCnt="0"/>
      <dgm:spPr/>
    </dgm:pt>
  </dgm:ptLst>
  <dgm:cxnLst>
    <dgm:cxn modelId="{D7F0FA06-1508-4046-BA06-8C076A70497C}" type="presOf" srcId="{2B183DFB-1035-2448-A701-0336E60CD774}" destId="{F283C762-37B2-8746-99C7-EF23DAD7B227}" srcOrd="0" destOrd="0" presId="urn:microsoft.com/office/officeart/2005/8/layout/pyramid2"/>
    <dgm:cxn modelId="{84CE250C-3226-D642-981C-27C003438DE6}" srcId="{56D111C9-AB17-824E-BC1F-073E3E9ABF9A}" destId="{E29D6A91-74CF-8647-B181-34FC415B37B1}" srcOrd="0" destOrd="0" parTransId="{B1ABE31C-F914-854D-9473-32DF800EF63C}" sibTransId="{0C273FEA-43AD-854F-91EC-3DC44534DF49}"/>
    <dgm:cxn modelId="{C70E6D3A-F966-8442-97D0-C51A76E7EF3E}" srcId="{56D111C9-AB17-824E-BC1F-073E3E9ABF9A}" destId="{C2BD1A47-3D2A-624C-963D-ACB334AD9B1A}" srcOrd="2" destOrd="0" parTransId="{1ED3A112-EA36-F148-ACE3-2ABA4783DAEF}" sibTransId="{DE2F0C8A-56F7-4D4C-8EA2-AE956D2C9627}"/>
    <dgm:cxn modelId="{C227CE48-39CA-A643-8919-A1F6A49FEA1B}" type="presOf" srcId="{C2BD1A47-3D2A-624C-963D-ACB334AD9B1A}" destId="{B6C59B71-CCDC-A44E-A477-0C9609B134B4}" srcOrd="0" destOrd="0" presId="urn:microsoft.com/office/officeart/2005/8/layout/pyramid2"/>
    <dgm:cxn modelId="{90CCD283-AD94-D840-9381-EB20BD05E155}" type="presOf" srcId="{56D111C9-AB17-824E-BC1F-073E3E9ABF9A}" destId="{0D167B5D-C60C-034D-88C5-0E84E27304A5}" srcOrd="0" destOrd="0" presId="urn:microsoft.com/office/officeart/2005/8/layout/pyramid2"/>
    <dgm:cxn modelId="{F40DE29E-3A77-2748-B87B-586464656435}" srcId="{56D111C9-AB17-824E-BC1F-073E3E9ABF9A}" destId="{2B183DFB-1035-2448-A701-0336E60CD774}" srcOrd="1" destOrd="0" parTransId="{14A0EA7E-5D66-6546-A3AF-DFE16154F956}" sibTransId="{4F6EFA7E-0A20-4E44-A4B4-9F0C5A8CA165}"/>
    <dgm:cxn modelId="{EB76A5A5-ED95-2A4E-8CC0-EDC68D9AAFB2}" type="presOf" srcId="{E29D6A91-74CF-8647-B181-34FC415B37B1}" destId="{44BC8762-A60F-AD4D-80CB-F5CDC2A69D16}" srcOrd="0" destOrd="0" presId="urn:microsoft.com/office/officeart/2005/8/layout/pyramid2"/>
    <dgm:cxn modelId="{CBAB9766-6597-2348-A626-2B316AE22A7F}" type="presParOf" srcId="{0D167B5D-C60C-034D-88C5-0E84E27304A5}" destId="{6A17F968-044F-124A-9B8C-CCF3082D268C}" srcOrd="0" destOrd="0" presId="urn:microsoft.com/office/officeart/2005/8/layout/pyramid2"/>
    <dgm:cxn modelId="{DCBA57C0-F576-054F-988F-B832CBF1BEBB}" type="presParOf" srcId="{0D167B5D-C60C-034D-88C5-0E84E27304A5}" destId="{61CD5D46-2680-2542-8185-613532D9E8EA}" srcOrd="1" destOrd="0" presId="urn:microsoft.com/office/officeart/2005/8/layout/pyramid2"/>
    <dgm:cxn modelId="{74D9ADB7-99A9-C34D-AF3F-ED8FA8C72308}" type="presParOf" srcId="{61CD5D46-2680-2542-8185-613532D9E8EA}" destId="{44BC8762-A60F-AD4D-80CB-F5CDC2A69D16}" srcOrd="0" destOrd="0" presId="urn:microsoft.com/office/officeart/2005/8/layout/pyramid2"/>
    <dgm:cxn modelId="{CC396031-E47F-7248-B928-5097CC47607C}" type="presParOf" srcId="{61CD5D46-2680-2542-8185-613532D9E8EA}" destId="{7C18001C-0227-4A4E-A5AD-918AABE5D58E}" srcOrd="1" destOrd="0" presId="urn:microsoft.com/office/officeart/2005/8/layout/pyramid2"/>
    <dgm:cxn modelId="{51D61616-9BE1-0B4E-9B75-E0AFE28278AB}" type="presParOf" srcId="{61CD5D46-2680-2542-8185-613532D9E8EA}" destId="{F283C762-37B2-8746-99C7-EF23DAD7B227}" srcOrd="2" destOrd="0" presId="urn:microsoft.com/office/officeart/2005/8/layout/pyramid2"/>
    <dgm:cxn modelId="{5DCA7F76-4E97-314C-A833-49367D816E90}" type="presParOf" srcId="{61CD5D46-2680-2542-8185-613532D9E8EA}" destId="{9D923249-B65C-A341-90D8-FDE3ED4DF210}" srcOrd="3" destOrd="0" presId="urn:microsoft.com/office/officeart/2005/8/layout/pyramid2"/>
    <dgm:cxn modelId="{05EAA4FD-4296-5840-8906-BEEBD0C52EDC}" type="presParOf" srcId="{61CD5D46-2680-2542-8185-613532D9E8EA}" destId="{B6C59B71-CCDC-A44E-A477-0C9609B134B4}" srcOrd="4" destOrd="0" presId="urn:microsoft.com/office/officeart/2005/8/layout/pyramid2"/>
    <dgm:cxn modelId="{71A4E2EF-20AE-C44C-9649-FD71892006B1}" type="presParOf" srcId="{61CD5D46-2680-2542-8185-613532D9E8EA}" destId="{81244B59-577A-CE45-AE3D-5C05D419DE5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0A74B8-FEC2-F844-8B30-62A932810C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9EA048FA-30F8-E34C-842C-05D659ED3D7A}">
      <dgm:prSet/>
      <dgm:spPr/>
      <dgm:t>
        <a:bodyPr/>
        <a:lstStyle/>
        <a:p>
          <a:r>
            <a:rPr lang="en-US" b="1" baseline="0"/>
            <a:t>Late decelerations are defined as </a:t>
          </a:r>
          <a:r>
            <a:rPr lang="en-US" baseline="0"/>
            <a:t>uniform, repetitive decreasing of FHR with, usually, slow onset mid to end of the contraction and lasting more than 20 seconds after the peak of the contraction and ending after the contraction.</a:t>
          </a:r>
          <a:endParaRPr lang="en-PK"/>
        </a:p>
      </dgm:t>
    </dgm:pt>
    <dgm:pt modelId="{10DFA0DB-3A19-124A-8B0A-0B3DB096800D}" type="parTrans" cxnId="{5949D3C8-99E9-8F42-A508-C769EBB5CAB9}">
      <dgm:prSet/>
      <dgm:spPr/>
      <dgm:t>
        <a:bodyPr/>
        <a:lstStyle/>
        <a:p>
          <a:endParaRPr lang="en-GB"/>
        </a:p>
      </dgm:t>
    </dgm:pt>
    <dgm:pt modelId="{75EAFE56-B814-8C4C-B092-93AA4F2B7E1A}" type="sibTrans" cxnId="{5949D3C8-99E9-8F42-A508-C769EBB5CAB9}">
      <dgm:prSet/>
      <dgm:spPr/>
      <dgm:t>
        <a:bodyPr/>
        <a:lstStyle/>
        <a:p>
          <a:endParaRPr lang="en-GB"/>
        </a:p>
      </dgm:t>
    </dgm:pt>
    <dgm:pt modelId="{8AC5A468-4A66-484F-AD10-393032FCB8E9}">
      <dgm:prSet/>
      <dgm:spPr/>
      <dgm:t>
        <a:bodyPr/>
        <a:lstStyle/>
        <a:p>
          <a:r>
            <a:rPr lang="en-US" baseline="0"/>
            <a:t>Late decelerations are caused by contractions in the presence of hypoxia. This means that they will occur with each contraction and the fetus is already hypoxic.</a:t>
          </a:r>
          <a:endParaRPr lang="en-PK"/>
        </a:p>
      </dgm:t>
    </dgm:pt>
    <dgm:pt modelId="{24D6F96B-7B65-F247-BFB6-FD0B11FE9714}" type="parTrans" cxnId="{30E72218-8A15-7D45-9BDE-7A2C5C638D4A}">
      <dgm:prSet/>
      <dgm:spPr/>
      <dgm:t>
        <a:bodyPr/>
        <a:lstStyle/>
        <a:p>
          <a:endParaRPr lang="en-GB"/>
        </a:p>
      </dgm:t>
    </dgm:pt>
    <dgm:pt modelId="{CF6B9E4E-6089-F348-B784-590C0741137E}" type="sibTrans" cxnId="{30E72218-8A15-7D45-9BDE-7A2C5C638D4A}">
      <dgm:prSet/>
      <dgm:spPr/>
      <dgm:t>
        <a:bodyPr/>
        <a:lstStyle/>
        <a:p>
          <a:endParaRPr lang="en-GB"/>
        </a:p>
      </dgm:t>
    </dgm:pt>
    <dgm:pt modelId="{15AEEAEB-AB30-FF4B-AE29-6AEF88C12B15}">
      <dgm:prSet/>
      <dgm:spPr/>
      <dgm:t>
        <a:bodyPr/>
        <a:lstStyle/>
        <a:p>
          <a:r>
            <a:rPr lang="en-US" baseline="0"/>
            <a:t>They start after the start of the contraction and importantly, they return to the baseline after the contraction has finished.</a:t>
          </a:r>
          <a:endParaRPr lang="en-PK"/>
        </a:p>
      </dgm:t>
    </dgm:pt>
    <dgm:pt modelId="{6606E81F-888E-4B4D-8F07-EABF11A86A7C}" type="parTrans" cxnId="{84527851-DCEB-7446-B3B2-C341265D1DD0}">
      <dgm:prSet/>
      <dgm:spPr/>
      <dgm:t>
        <a:bodyPr/>
        <a:lstStyle/>
        <a:p>
          <a:endParaRPr lang="en-GB"/>
        </a:p>
      </dgm:t>
    </dgm:pt>
    <dgm:pt modelId="{8BCC0442-8C54-CC4B-AA48-1BA6F0B350F4}" type="sibTrans" cxnId="{84527851-DCEB-7446-B3B2-C341265D1DD0}">
      <dgm:prSet/>
      <dgm:spPr/>
      <dgm:t>
        <a:bodyPr/>
        <a:lstStyle/>
        <a:p>
          <a:endParaRPr lang="en-GB"/>
        </a:p>
      </dgm:t>
    </dgm:pt>
    <dgm:pt modelId="{D3F4251B-98BF-934D-80EA-BBB85794C60F}" type="pres">
      <dgm:prSet presAssocID="{D30A74B8-FEC2-F844-8B30-62A932810CB8}" presName="linear" presStyleCnt="0">
        <dgm:presLayoutVars>
          <dgm:animLvl val="lvl"/>
          <dgm:resizeHandles val="exact"/>
        </dgm:presLayoutVars>
      </dgm:prSet>
      <dgm:spPr/>
    </dgm:pt>
    <dgm:pt modelId="{5DE3FBF5-7160-524E-8BB2-52914AE242B7}" type="pres">
      <dgm:prSet presAssocID="{9EA048FA-30F8-E34C-842C-05D659ED3D7A}" presName="parentText" presStyleLbl="node1" presStyleIdx="0" presStyleCnt="3">
        <dgm:presLayoutVars>
          <dgm:chMax val="0"/>
          <dgm:bulletEnabled val="1"/>
        </dgm:presLayoutVars>
      </dgm:prSet>
      <dgm:spPr/>
    </dgm:pt>
    <dgm:pt modelId="{DEE8AA28-F4D8-354D-99C7-09F3A83BE6AE}" type="pres">
      <dgm:prSet presAssocID="{75EAFE56-B814-8C4C-B092-93AA4F2B7E1A}" presName="spacer" presStyleCnt="0"/>
      <dgm:spPr/>
    </dgm:pt>
    <dgm:pt modelId="{5C6AD17D-92C6-8C42-AB80-FCEE77DCC482}" type="pres">
      <dgm:prSet presAssocID="{8AC5A468-4A66-484F-AD10-393032FCB8E9}" presName="parentText" presStyleLbl="node1" presStyleIdx="1" presStyleCnt="3">
        <dgm:presLayoutVars>
          <dgm:chMax val="0"/>
          <dgm:bulletEnabled val="1"/>
        </dgm:presLayoutVars>
      </dgm:prSet>
      <dgm:spPr/>
    </dgm:pt>
    <dgm:pt modelId="{122A5BF5-24ED-AB40-8D88-981D1AD5A9CF}" type="pres">
      <dgm:prSet presAssocID="{CF6B9E4E-6089-F348-B784-590C0741137E}" presName="spacer" presStyleCnt="0"/>
      <dgm:spPr/>
    </dgm:pt>
    <dgm:pt modelId="{8E8BC279-C291-1344-BBE8-701540BBFBCA}" type="pres">
      <dgm:prSet presAssocID="{15AEEAEB-AB30-FF4B-AE29-6AEF88C12B15}" presName="parentText" presStyleLbl="node1" presStyleIdx="2" presStyleCnt="3">
        <dgm:presLayoutVars>
          <dgm:chMax val="0"/>
          <dgm:bulletEnabled val="1"/>
        </dgm:presLayoutVars>
      </dgm:prSet>
      <dgm:spPr/>
    </dgm:pt>
  </dgm:ptLst>
  <dgm:cxnLst>
    <dgm:cxn modelId="{30E72218-8A15-7D45-9BDE-7A2C5C638D4A}" srcId="{D30A74B8-FEC2-F844-8B30-62A932810CB8}" destId="{8AC5A468-4A66-484F-AD10-393032FCB8E9}" srcOrd="1" destOrd="0" parTransId="{24D6F96B-7B65-F247-BFB6-FD0B11FE9714}" sibTransId="{CF6B9E4E-6089-F348-B784-590C0741137E}"/>
    <dgm:cxn modelId="{72C23530-8CBD-DC4F-A431-CA3DB92B13A9}" type="presOf" srcId="{15AEEAEB-AB30-FF4B-AE29-6AEF88C12B15}" destId="{8E8BC279-C291-1344-BBE8-701540BBFBCA}" srcOrd="0" destOrd="0" presId="urn:microsoft.com/office/officeart/2005/8/layout/vList2"/>
    <dgm:cxn modelId="{6B644A34-932B-8D44-8647-7B07086758C6}" type="presOf" srcId="{8AC5A468-4A66-484F-AD10-393032FCB8E9}" destId="{5C6AD17D-92C6-8C42-AB80-FCEE77DCC482}" srcOrd="0" destOrd="0" presId="urn:microsoft.com/office/officeart/2005/8/layout/vList2"/>
    <dgm:cxn modelId="{1882443C-31C6-BD4A-933A-20C0CF26428A}" type="presOf" srcId="{9EA048FA-30F8-E34C-842C-05D659ED3D7A}" destId="{5DE3FBF5-7160-524E-8BB2-52914AE242B7}" srcOrd="0" destOrd="0" presId="urn:microsoft.com/office/officeart/2005/8/layout/vList2"/>
    <dgm:cxn modelId="{84527851-DCEB-7446-B3B2-C341265D1DD0}" srcId="{D30A74B8-FEC2-F844-8B30-62A932810CB8}" destId="{15AEEAEB-AB30-FF4B-AE29-6AEF88C12B15}" srcOrd="2" destOrd="0" parTransId="{6606E81F-888E-4B4D-8F07-EABF11A86A7C}" sibTransId="{8BCC0442-8C54-CC4B-AA48-1BA6F0B350F4}"/>
    <dgm:cxn modelId="{14F81D56-F035-2043-A45C-F4BE9DACE3C2}" type="presOf" srcId="{D30A74B8-FEC2-F844-8B30-62A932810CB8}" destId="{D3F4251B-98BF-934D-80EA-BBB85794C60F}" srcOrd="0" destOrd="0" presId="urn:microsoft.com/office/officeart/2005/8/layout/vList2"/>
    <dgm:cxn modelId="{5949D3C8-99E9-8F42-A508-C769EBB5CAB9}" srcId="{D30A74B8-FEC2-F844-8B30-62A932810CB8}" destId="{9EA048FA-30F8-E34C-842C-05D659ED3D7A}" srcOrd="0" destOrd="0" parTransId="{10DFA0DB-3A19-124A-8B0A-0B3DB096800D}" sibTransId="{75EAFE56-B814-8C4C-B092-93AA4F2B7E1A}"/>
    <dgm:cxn modelId="{227F51E9-80D8-124D-9152-08C3339C78D9}" type="presParOf" srcId="{D3F4251B-98BF-934D-80EA-BBB85794C60F}" destId="{5DE3FBF5-7160-524E-8BB2-52914AE242B7}" srcOrd="0" destOrd="0" presId="urn:microsoft.com/office/officeart/2005/8/layout/vList2"/>
    <dgm:cxn modelId="{352EE606-E8DD-E347-A1E5-D4C6886D3DB4}" type="presParOf" srcId="{D3F4251B-98BF-934D-80EA-BBB85794C60F}" destId="{DEE8AA28-F4D8-354D-99C7-09F3A83BE6AE}" srcOrd="1" destOrd="0" presId="urn:microsoft.com/office/officeart/2005/8/layout/vList2"/>
    <dgm:cxn modelId="{05570393-C076-5347-9C96-A3183EA31D5A}" type="presParOf" srcId="{D3F4251B-98BF-934D-80EA-BBB85794C60F}" destId="{5C6AD17D-92C6-8C42-AB80-FCEE77DCC482}" srcOrd="2" destOrd="0" presId="urn:microsoft.com/office/officeart/2005/8/layout/vList2"/>
    <dgm:cxn modelId="{42817FDC-54AD-104D-A21F-C9794136FE2B}" type="presParOf" srcId="{D3F4251B-98BF-934D-80EA-BBB85794C60F}" destId="{122A5BF5-24ED-AB40-8D88-981D1AD5A9CF}" srcOrd="3" destOrd="0" presId="urn:microsoft.com/office/officeart/2005/8/layout/vList2"/>
    <dgm:cxn modelId="{3A7F096C-20E7-8449-9A92-FA159801B358}" type="presParOf" srcId="{D3F4251B-98BF-934D-80EA-BBB85794C60F}" destId="{8E8BC279-C291-1344-BBE8-701540BBFB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2F7BC-2A19-43DE-9823-7B25D9F0B099}">
      <dsp:nvSpPr>
        <dsp:cNvPr id="0" name=""/>
        <dsp:cNvSpPr/>
      </dsp:nvSpPr>
      <dsp:spPr>
        <a:xfrm>
          <a:off x="0" y="80785"/>
          <a:ext cx="6209994" cy="841303"/>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Learning objectives</a:t>
          </a:r>
        </a:p>
      </dsp:txBody>
      <dsp:txXfrm>
        <a:off x="41069" y="121854"/>
        <a:ext cx="6127856" cy="759165"/>
      </dsp:txXfrm>
    </dsp:sp>
    <dsp:sp modelId="{F76DA1C1-BE28-49DF-88F6-675B4B24DC4C}">
      <dsp:nvSpPr>
        <dsp:cNvPr id="0" name=""/>
        <dsp:cNvSpPr/>
      </dsp:nvSpPr>
      <dsp:spPr>
        <a:xfrm>
          <a:off x="0" y="979688"/>
          <a:ext cx="6209994" cy="841303"/>
        </a:xfrm>
        <a:prstGeom prst="roundRect">
          <a:avLst/>
        </a:prstGeom>
        <a:gradFill rotWithShape="0">
          <a:gsLst>
            <a:gs pos="0">
              <a:schemeClr val="accent2">
                <a:hueOff val="-874839"/>
                <a:satOff val="-1684"/>
                <a:lumOff val="118"/>
                <a:alphaOff val="0"/>
                <a:tint val="94000"/>
                <a:satMod val="100000"/>
                <a:lumMod val="108000"/>
              </a:schemeClr>
            </a:gs>
            <a:gs pos="50000">
              <a:schemeClr val="accent2">
                <a:hueOff val="-874839"/>
                <a:satOff val="-1684"/>
                <a:lumOff val="118"/>
                <a:alphaOff val="0"/>
                <a:tint val="98000"/>
                <a:shade val="100000"/>
                <a:satMod val="100000"/>
                <a:lumMod val="100000"/>
              </a:schemeClr>
            </a:gs>
            <a:gs pos="100000">
              <a:schemeClr val="accent2">
                <a:hueOff val="-874839"/>
                <a:satOff val="-1684"/>
                <a:lumOff val="11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Management of First Stage of Labour </a:t>
          </a:r>
        </a:p>
        <a:p>
          <a:pPr marL="0" lvl="0" indent="0" algn="l" defTabSz="889000">
            <a:lnSpc>
              <a:spcPct val="90000"/>
            </a:lnSpc>
            <a:spcBef>
              <a:spcPct val="0"/>
            </a:spcBef>
            <a:spcAft>
              <a:spcPct val="35000"/>
            </a:spcAft>
            <a:buNone/>
          </a:pPr>
          <a:r>
            <a:rPr lang="en-US" sz="2000" kern="1200" dirty="0"/>
            <a:t>(Core concept = 70%)</a:t>
          </a:r>
        </a:p>
      </dsp:txBody>
      <dsp:txXfrm>
        <a:off x="41069" y="1020757"/>
        <a:ext cx="6127856" cy="759165"/>
      </dsp:txXfrm>
    </dsp:sp>
    <dsp:sp modelId="{4CA5F927-596E-4CBB-978C-C76D7B4D7297}">
      <dsp:nvSpPr>
        <dsp:cNvPr id="0" name=""/>
        <dsp:cNvSpPr/>
      </dsp:nvSpPr>
      <dsp:spPr>
        <a:xfrm>
          <a:off x="0" y="1878591"/>
          <a:ext cx="6209994" cy="841303"/>
        </a:xfrm>
        <a:prstGeom prst="roundRect">
          <a:avLst/>
        </a:prstGeom>
        <a:gradFill rotWithShape="0">
          <a:gsLst>
            <a:gs pos="0">
              <a:schemeClr val="accent2">
                <a:hueOff val="-1749677"/>
                <a:satOff val="-3368"/>
                <a:lumOff val="235"/>
                <a:alphaOff val="0"/>
                <a:tint val="94000"/>
                <a:satMod val="100000"/>
                <a:lumMod val="108000"/>
              </a:schemeClr>
            </a:gs>
            <a:gs pos="50000">
              <a:schemeClr val="accent2">
                <a:hueOff val="-1749677"/>
                <a:satOff val="-3368"/>
                <a:lumOff val="235"/>
                <a:alphaOff val="0"/>
                <a:tint val="98000"/>
                <a:shade val="100000"/>
                <a:satMod val="100000"/>
                <a:lumMod val="100000"/>
              </a:schemeClr>
            </a:gs>
            <a:gs pos="100000">
              <a:schemeClr val="accent2">
                <a:hueOff val="-1749677"/>
                <a:satOff val="-3368"/>
                <a:lumOff val="23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Related anatomy of genital tract (Horizontal integration 15%)</a:t>
          </a:r>
        </a:p>
      </dsp:txBody>
      <dsp:txXfrm>
        <a:off x="41069" y="1919660"/>
        <a:ext cx="6127856" cy="759165"/>
      </dsp:txXfrm>
    </dsp:sp>
    <dsp:sp modelId="{7007879B-F4AF-4541-9E04-BC2E3DE8A623}">
      <dsp:nvSpPr>
        <dsp:cNvPr id="0" name=""/>
        <dsp:cNvSpPr/>
      </dsp:nvSpPr>
      <dsp:spPr>
        <a:xfrm>
          <a:off x="0" y="2777494"/>
          <a:ext cx="6209994" cy="841303"/>
        </a:xfrm>
        <a:prstGeom prst="roundRect">
          <a:avLst/>
        </a:prstGeom>
        <a:gradFill rotWithShape="0">
          <a:gsLst>
            <a:gs pos="0">
              <a:schemeClr val="accent2">
                <a:hueOff val="-2624515"/>
                <a:satOff val="-5052"/>
                <a:lumOff val="353"/>
                <a:alphaOff val="0"/>
                <a:tint val="94000"/>
                <a:satMod val="100000"/>
                <a:lumMod val="108000"/>
              </a:schemeClr>
            </a:gs>
            <a:gs pos="50000">
              <a:schemeClr val="accent2">
                <a:hueOff val="-2624515"/>
                <a:satOff val="-5052"/>
                <a:lumOff val="353"/>
                <a:alphaOff val="0"/>
                <a:tint val="98000"/>
                <a:shade val="100000"/>
                <a:satMod val="100000"/>
                <a:lumMod val="100000"/>
              </a:schemeClr>
            </a:gs>
            <a:gs pos="100000">
              <a:schemeClr val="accent2">
                <a:hueOff val="-2624515"/>
                <a:satOff val="-5052"/>
                <a:lumOff val="35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Related clinical findings (vertical integration – 10%)</a:t>
          </a:r>
        </a:p>
      </dsp:txBody>
      <dsp:txXfrm>
        <a:off x="41069" y="2818563"/>
        <a:ext cx="6127856" cy="759165"/>
      </dsp:txXfrm>
    </dsp:sp>
    <dsp:sp modelId="{B6E438C8-B444-4975-B47C-DA2A839E5572}">
      <dsp:nvSpPr>
        <dsp:cNvPr id="0" name=""/>
        <dsp:cNvSpPr/>
      </dsp:nvSpPr>
      <dsp:spPr>
        <a:xfrm>
          <a:off x="0" y="3676397"/>
          <a:ext cx="6209994" cy="841303"/>
        </a:xfrm>
        <a:prstGeom prst="roundRect">
          <a:avLst/>
        </a:prstGeom>
        <a:gradFill rotWithShape="0">
          <a:gsLst>
            <a:gs pos="0">
              <a:schemeClr val="accent2">
                <a:hueOff val="-3499354"/>
                <a:satOff val="-6736"/>
                <a:lumOff val="470"/>
                <a:alphaOff val="0"/>
                <a:tint val="94000"/>
                <a:satMod val="100000"/>
                <a:lumMod val="108000"/>
              </a:schemeClr>
            </a:gs>
            <a:gs pos="50000">
              <a:schemeClr val="accent2">
                <a:hueOff val="-3499354"/>
                <a:satOff val="-6736"/>
                <a:lumOff val="470"/>
                <a:alphaOff val="0"/>
                <a:tint val="98000"/>
                <a:shade val="100000"/>
                <a:satMod val="100000"/>
                <a:lumMod val="100000"/>
              </a:schemeClr>
            </a:gs>
            <a:gs pos="100000">
              <a:schemeClr val="accent2">
                <a:hueOff val="-3499354"/>
                <a:satOff val="-6736"/>
                <a:lumOff val="47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Research article related to topic (3%)</a:t>
          </a:r>
        </a:p>
      </dsp:txBody>
      <dsp:txXfrm>
        <a:off x="41069" y="3717466"/>
        <a:ext cx="6127856" cy="759165"/>
      </dsp:txXfrm>
    </dsp:sp>
    <dsp:sp modelId="{89816B95-3D49-43B3-ACC7-9222A899A4C7}">
      <dsp:nvSpPr>
        <dsp:cNvPr id="0" name=""/>
        <dsp:cNvSpPr/>
      </dsp:nvSpPr>
      <dsp:spPr>
        <a:xfrm>
          <a:off x="0" y="4575300"/>
          <a:ext cx="6209994" cy="841303"/>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Ethics (2%)</a:t>
          </a:r>
        </a:p>
      </dsp:txBody>
      <dsp:txXfrm>
        <a:off x="41069" y="4616369"/>
        <a:ext cx="6127856" cy="759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6A7CB-8F54-4D10-986B-F39CF2EEC907}">
      <dsp:nvSpPr>
        <dsp:cNvPr id="0" name=""/>
        <dsp:cNvSpPr/>
      </dsp:nvSpPr>
      <dsp:spPr>
        <a:xfrm>
          <a:off x="0" y="827227"/>
          <a:ext cx="10855187" cy="9342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0" i="0" kern="1200" baseline="0" dirty="0"/>
            <a:t>At The End Of This Lecture Students Shall Be Able To Learn:</a:t>
          </a:r>
          <a:endParaRPr lang="en-US" sz="3500" kern="1200" dirty="0"/>
        </a:p>
      </dsp:txBody>
      <dsp:txXfrm>
        <a:off x="45606" y="872833"/>
        <a:ext cx="10763975" cy="843024"/>
      </dsp:txXfrm>
    </dsp:sp>
    <dsp:sp modelId="{176C6C4E-91DA-4571-A608-9721DA60AC76}">
      <dsp:nvSpPr>
        <dsp:cNvPr id="0" name=""/>
        <dsp:cNvSpPr/>
      </dsp:nvSpPr>
      <dsp:spPr>
        <a:xfrm>
          <a:off x="0" y="1761463"/>
          <a:ext cx="10855187"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652" tIns="30480" rIns="170688" bIns="30480" numCol="1" spcCol="1270" anchor="t" anchorCtr="0">
          <a:noAutofit/>
        </a:bodyPr>
        <a:lstStyle/>
        <a:p>
          <a:pPr marL="228600" lvl="1" indent="-228600" algn="l" defTabSz="1022350">
            <a:lnSpc>
              <a:spcPct val="90000"/>
            </a:lnSpc>
            <a:spcBef>
              <a:spcPct val="0"/>
            </a:spcBef>
            <a:spcAft>
              <a:spcPct val="20000"/>
            </a:spcAft>
            <a:buChar char="•"/>
          </a:pPr>
          <a:endParaRPr lang="en-US" sz="2300" kern="1200"/>
        </a:p>
        <a:p>
          <a:pPr marL="228600" lvl="1" indent="-228600" algn="l" defTabSz="1066800">
            <a:lnSpc>
              <a:spcPct val="90000"/>
            </a:lnSpc>
            <a:spcBef>
              <a:spcPct val="0"/>
            </a:spcBef>
            <a:spcAft>
              <a:spcPct val="20000"/>
            </a:spcAft>
            <a:buChar char="•"/>
          </a:pPr>
          <a:r>
            <a:rPr lang="en-US" sz="2400" b="0" i="0" kern="1200" baseline="0" dirty="0"/>
            <a:t>Stages of </a:t>
          </a:r>
          <a:r>
            <a:rPr lang="en-US" sz="2400" b="0" i="0" kern="1200" baseline="0" dirty="0" err="1"/>
            <a:t>labour</a:t>
          </a:r>
          <a:endParaRPr lang="en-US" sz="2400" kern="1200" dirty="0"/>
        </a:p>
        <a:p>
          <a:pPr marL="228600" lvl="1" indent="-228600" algn="l" defTabSz="1066800" rtl="0">
            <a:lnSpc>
              <a:spcPct val="90000"/>
            </a:lnSpc>
            <a:spcBef>
              <a:spcPct val="0"/>
            </a:spcBef>
            <a:spcAft>
              <a:spcPct val="20000"/>
            </a:spcAft>
            <a:buChar char="•"/>
          </a:pPr>
          <a:r>
            <a:rPr lang="en-US" sz="2400" kern="1200" dirty="0"/>
            <a:t>Mechanism of </a:t>
          </a:r>
          <a:r>
            <a:rPr lang="en-US" sz="2400" kern="1200" dirty="0" err="1"/>
            <a:t>labour</a:t>
          </a:r>
          <a:endParaRPr lang="en-US" sz="2400" kern="1200" dirty="0"/>
        </a:p>
        <a:p>
          <a:pPr marL="228600" lvl="1" indent="-228600" algn="l" defTabSz="1066800" rtl="0">
            <a:lnSpc>
              <a:spcPct val="90000"/>
            </a:lnSpc>
            <a:spcBef>
              <a:spcPct val="0"/>
            </a:spcBef>
            <a:spcAft>
              <a:spcPct val="20000"/>
            </a:spcAft>
            <a:buChar char="•"/>
          </a:pPr>
          <a:r>
            <a:rPr lang="en-US" sz="2400" kern="1200" dirty="0"/>
            <a:t>Plotting </a:t>
          </a:r>
          <a:r>
            <a:rPr lang="en-US" sz="2400" kern="1200" dirty="0" err="1"/>
            <a:t>partogram</a:t>
          </a:r>
          <a:endParaRPr lang="en-US" sz="2400" kern="1200" dirty="0"/>
        </a:p>
        <a:p>
          <a:pPr marL="228600" lvl="1" indent="-228600" algn="l" defTabSz="1066800" rtl="0">
            <a:lnSpc>
              <a:spcPct val="90000"/>
            </a:lnSpc>
            <a:spcBef>
              <a:spcPct val="0"/>
            </a:spcBef>
            <a:spcAft>
              <a:spcPct val="20000"/>
            </a:spcAft>
            <a:buChar char="•"/>
          </a:pPr>
          <a:r>
            <a:rPr lang="en-US" sz="2400" kern="1200" dirty="0"/>
            <a:t>Interpretation of CTG</a:t>
          </a:r>
        </a:p>
      </dsp:txBody>
      <dsp:txXfrm>
        <a:off x="0" y="1761463"/>
        <a:ext cx="10855187" cy="182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0D8E1-BE60-5B47-8EC1-9C5A361ECB8D}">
      <dsp:nvSpPr>
        <dsp:cNvPr id="0" name=""/>
        <dsp:cNvSpPr/>
      </dsp:nvSpPr>
      <dsp:spPr>
        <a:xfrm rot="5400000">
          <a:off x="6455952" y="-2577408"/>
          <a:ext cx="1182046" cy="6632448"/>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Cervix position , length ,effacement ,consistency, dilatation and application of  presenting part</a:t>
          </a:r>
        </a:p>
        <a:p>
          <a:pPr marL="171450" lvl="1" indent="-171450" algn="l" defTabSz="800100">
            <a:lnSpc>
              <a:spcPct val="90000"/>
            </a:lnSpc>
            <a:spcBef>
              <a:spcPct val="0"/>
            </a:spcBef>
            <a:spcAft>
              <a:spcPct val="15000"/>
            </a:spcAft>
            <a:buChar char="•"/>
          </a:pPr>
          <a:r>
            <a:rPr lang="en-US" sz="1800" kern="1200"/>
            <a:t>Position of fetal head, station,caput or moulding</a:t>
          </a:r>
        </a:p>
        <a:p>
          <a:pPr marL="171450" lvl="1" indent="-171450" algn="l" defTabSz="800100">
            <a:lnSpc>
              <a:spcPct val="90000"/>
            </a:lnSpc>
            <a:spcBef>
              <a:spcPct val="0"/>
            </a:spcBef>
            <a:spcAft>
              <a:spcPct val="15000"/>
            </a:spcAft>
            <a:buChar char="•"/>
          </a:pPr>
          <a:r>
            <a:rPr lang="en-US" sz="1800" kern="1200"/>
            <a:t>Condition of membranes</a:t>
          </a:r>
        </a:p>
      </dsp:txBody>
      <dsp:txXfrm rot="-5400000">
        <a:off x="3730752" y="205495"/>
        <a:ext cx="6574745" cy="1066640"/>
      </dsp:txXfrm>
    </dsp:sp>
    <dsp:sp modelId="{771CDFD4-9FCA-C148-9B1B-06B75AF19CC4}">
      <dsp:nvSpPr>
        <dsp:cNvPr id="0" name=""/>
        <dsp:cNvSpPr/>
      </dsp:nvSpPr>
      <dsp:spPr>
        <a:xfrm>
          <a:off x="0" y="36"/>
          <a:ext cx="3730752" cy="1477557"/>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Vaginal examination</a:t>
          </a:r>
          <a:endParaRPr lang="en-US" sz="2800" kern="1200" dirty="0"/>
        </a:p>
      </dsp:txBody>
      <dsp:txXfrm>
        <a:off x="72128" y="72164"/>
        <a:ext cx="3586496" cy="1333301"/>
      </dsp:txXfrm>
    </dsp:sp>
    <dsp:sp modelId="{1F4ABF0A-E773-2B43-B04D-F10D3994A413}">
      <dsp:nvSpPr>
        <dsp:cNvPr id="0" name=""/>
        <dsp:cNvSpPr/>
      </dsp:nvSpPr>
      <dsp:spPr>
        <a:xfrm rot="5400000">
          <a:off x="6455952" y="-1025972"/>
          <a:ext cx="1182046" cy="6632448"/>
        </a:xfrm>
        <a:prstGeom prst="round2SameRect">
          <a:avLst/>
        </a:prstGeom>
        <a:solidFill>
          <a:schemeClr val="accent5">
            <a:tint val="40000"/>
            <a:alpha val="90000"/>
            <a:hueOff val="15559149"/>
            <a:satOff val="-1476"/>
            <a:lumOff val="1077"/>
            <a:alphaOff val="0"/>
          </a:schemeClr>
        </a:solidFill>
        <a:ln w="15875" cap="flat" cmpd="sng" algn="ctr">
          <a:solidFill>
            <a:schemeClr val="accent5">
              <a:tint val="40000"/>
              <a:alpha val="90000"/>
              <a:hueOff val="15559149"/>
              <a:satOff val="-1476"/>
              <a:lumOff val="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Pulse hourly BP and temp 4hourly</a:t>
          </a:r>
        </a:p>
        <a:p>
          <a:pPr marL="171450" lvl="1" indent="-171450" algn="l" defTabSz="800100">
            <a:lnSpc>
              <a:spcPct val="90000"/>
            </a:lnSpc>
            <a:spcBef>
              <a:spcPct val="0"/>
            </a:spcBef>
            <a:spcAft>
              <a:spcPct val="15000"/>
            </a:spcAft>
            <a:buChar char="•"/>
          </a:pPr>
          <a:r>
            <a:rPr lang="en-US" sz="1800" kern="1200"/>
            <a:t>Uterine contractions every 30mins</a:t>
          </a:r>
        </a:p>
        <a:p>
          <a:pPr marL="171450" lvl="1" indent="-171450" algn="l" defTabSz="800100">
            <a:lnSpc>
              <a:spcPct val="90000"/>
            </a:lnSpc>
            <a:spcBef>
              <a:spcPct val="0"/>
            </a:spcBef>
            <a:spcAft>
              <a:spcPct val="15000"/>
            </a:spcAft>
            <a:buChar char="•"/>
          </a:pPr>
          <a:r>
            <a:rPr lang="en-US" sz="1800" kern="1200"/>
            <a:t>Vaginal examination 4 hourly </a:t>
          </a:r>
        </a:p>
      </dsp:txBody>
      <dsp:txXfrm rot="-5400000">
        <a:off x="3730752" y="1756931"/>
        <a:ext cx="6574745" cy="1066640"/>
      </dsp:txXfrm>
    </dsp:sp>
    <dsp:sp modelId="{A6823D85-9DD2-3045-B5F2-CD1EF172E57C}">
      <dsp:nvSpPr>
        <dsp:cNvPr id="0" name=""/>
        <dsp:cNvSpPr/>
      </dsp:nvSpPr>
      <dsp:spPr>
        <a:xfrm>
          <a:off x="0" y="1551472"/>
          <a:ext cx="3730752" cy="1477557"/>
        </a:xfrm>
        <a:prstGeom prst="roundRect">
          <a:avLst/>
        </a:prstGeom>
        <a:solidFill>
          <a:schemeClr val="accent5">
            <a:hueOff val="15387812"/>
            <a:satOff val="-5496"/>
            <a:lumOff val="88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Frequency of examination</a:t>
          </a:r>
          <a:endParaRPr lang="en-US" sz="2800" kern="1200" dirty="0"/>
        </a:p>
      </dsp:txBody>
      <dsp:txXfrm>
        <a:off x="72128" y="1623600"/>
        <a:ext cx="3586496" cy="1333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C127A-EEC6-3449-BF71-7DB8B34189D8}">
      <dsp:nvSpPr>
        <dsp:cNvPr id="0" name=""/>
        <dsp:cNvSpPr/>
      </dsp:nvSpPr>
      <dsp:spPr>
        <a:xfrm>
          <a:off x="0" y="157"/>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It is the minor fluctuation in baseline FHR.</a:t>
          </a:r>
          <a:endParaRPr lang="en-PK" sz="1800" kern="1200"/>
        </a:p>
      </dsp:txBody>
      <dsp:txXfrm>
        <a:off x="31393" y="31550"/>
        <a:ext cx="8762873" cy="580294"/>
      </dsp:txXfrm>
    </dsp:sp>
    <dsp:sp modelId="{7D5130E0-7697-7D4E-A11F-3CE0991655F5}">
      <dsp:nvSpPr>
        <dsp:cNvPr id="0" name=""/>
        <dsp:cNvSpPr/>
      </dsp:nvSpPr>
      <dsp:spPr>
        <a:xfrm>
          <a:off x="0" y="657426"/>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It is assessed by estimating the difference in bpm the highest peak and lowest trough of fluctuation in one minute segment of the trace.</a:t>
          </a:r>
          <a:endParaRPr lang="en-PK" sz="1800" kern="1200"/>
        </a:p>
      </dsp:txBody>
      <dsp:txXfrm>
        <a:off x="31393" y="688819"/>
        <a:ext cx="8762873" cy="580294"/>
      </dsp:txXfrm>
    </dsp:sp>
    <dsp:sp modelId="{8FEF1804-7F6D-0E4E-8A46-C89FDC38EDA7}">
      <dsp:nvSpPr>
        <dsp:cNvPr id="0" name=""/>
        <dsp:cNvSpPr/>
      </dsp:nvSpPr>
      <dsp:spPr>
        <a:xfrm>
          <a:off x="0" y="1314696"/>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Normal vriability 6-25 beats per minute.</a:t>
          </a:r>
          <a:endParaRPr lang="en-PK" sz="1800" kern="1200"/>
        </a:p>
      </dsp:txBody>
      <dsp:txXfrm>
        <a:off x="31393" y="1346089"/>
        <a:ext cx="8762873" cy="580294"/>
      </dsp:txXfrm>
    </dsp:sp>
    <dsp:sp modelId="{680D4B1C-121F-AE4C-A42A-2510B32D5474}">
      <dsp:nvSpPr>
        <dsp:cNvPr id="0" name=""/>
        <dsp:cNvSpPr/>
      </dsp:nvSpPr>
      <dsp:spPr>
        <a:xfrm>
          <a:off x="0" y="1971966"/>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Reduced variability 3-5 beats per minute.</a:t>
          </a:r>
          <a:endParaRPr lang="en-PK" sz="1800" kern="1200"/>
        </a:p>
      </dsp:txBody>
      <dsp:txXfrm>
        <a:off x="31393" y="2003359"/>
        <a:ext cx="8762873" cy="580294"/>
      </dsp:txXfrm>
    </dsp:sp>
    <dsp:sp modelId="{52AFAC36-D7D2-5B4B-9EA1-DD4AF20F1863}">
      <dsp:nvSpPr>
        <dsp:cNvPr id="0" name=""/>
        <dsp:cNvSpPr/>
      </dsp:nvSpPr>
      <dsp:spPr>
        <a:xfrm>
          <a:off x="0" y="2629235"/>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Absent variability  &lt; 3 beats per minute.</a:t>
          </a:r>
          <a:endParaRPr lang="en-PK" sz="1800" kern="1200"/>
        </a:p>
      </dsp:txBody>
      <dsp:txXfrm>
        <a:off x="31393" y="2660628"/>
        <a:ext cx="8762873" cy="580294"/>
      </dsp:txXfrm>
    </dsp:sp>
    <dsp:sp modelId="{3AD1B76E-AF57-514B-864D-E5212D01938C}">
      <dsp:nvSpPr>
        <dsp:cNvPr id="0" name=""/>
        <dsp:cNvSpPr/>
      </dsp:nvSpPr>
      <dsp:spPr>
        <a:xfrm>
          <a:off x="0" y="3286505"/>
          <a:ext cx="8825659" cy="643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Increased variability &gt;25 beats per minute.</a:t>
          </a:r>
          <a:endParaRPr lang="en-PK" sz="1800" kern="1200"/>
        </a:p>
      </dsp:txBody>
      <dsp:txXfrm>
        <a:off x="31393" y="3317898"/>
        <a:ext cx="8762873" cy="580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A5BF0-C46E-8B43-96FB-3D7CF5AB9118}">
      <dsp:nvSpPr>
        <dsp:cNvPr id="0" name=""/>
        <dsp:cNvSpPr/>
      </dsp:nvSpPr>
      <dsp:spPr>
        <a:xfrm rot="10800000">
          <a:off x="1890958" y="332"/>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These are benign and associated </a:t>
          </a:r>
          <a:endParaRPr lang="en-PK" sz="2000" kern="1200"/>
        </a:p>
      </dsp:txBody>
      <dsp:txXfrm rot="10800000">
        <a:off x="2045871" y="332"/>
        <a:ext cx="6737446" cy="619652"/>
      </dsp:txXfrm>
    </dsp:sp>
    <dsp:sp modelId="{9BE3F3D7-2110-4E45-B668-9B3044273CF2}">
      <dsp:nvSpPr>
        <dsp:cNvPr id="0" name=""/>
        <dsp:cNvSpPr/>
      </dsp:nvSpPr>
      <dsp:spPr>
        <a:xfrm>
          <a:off x="1581132" y="332"/>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B16497-5EE3-0049-8EE2-04683C00B728}">
      <dsp:nvSpPr>
        <dsp:cNvPr id="0" name=""/>
        <dsp:cNvSpPr/>
      </dsp:nvSpPr>
      <dsp:spPr>
        <a:xfrm rot="10800000">
          <a:off x="1890958" y="804956"/>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Often occur when cervical dilatation is 4-8 cm </a:t>
          </a:r>
          <a:endParaRPr lang="en-PK" sz="2000" kern="1200"/>
        </a:p>
      </dsp:txBody>
      <dsp:txXfrm rot="10800000">
        <a:off x="2045871" y="804956"/>
        <a:ext cx="6737446" cy="619652"/>
      </dsp:txXfrm>
    </dsp:sp>
    <dsp:sp modelId="{21190B31-A189-2C49-A781-BCF7F48FEC3A}">
      <dsp:nvSpPr>
        <dsp:cNvPr id="0" name=""/>
        <dsp:cNvSpPr/>
      </dsp:nvSpPr>
      <dsp:spPr>
        <a:xfrm>
          <a:off x="1581132" y="804956"/>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229B5-6E6E-F245-BAE1-7E671FDB4CBC}">
      <dsp:nvSpPr>
        <dsp:cNvPr id="0" name=""/>
        <dsp:cNvSpPr/>
      </dsp:nvSpPr>
      <dsp:spPr>
        <a:xfrm rot="10800000">
          <a:off x="1890958" y="1609580"/>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In general, these are normal physiological response to a mild increase in intracranial pressure.</a:t>
          </a:r>
          <a:endParaRPr lang="en-PK" sz="2000" kern="1200"/>
        </a:p>
      </dsp:txBody>
      <dsp:txXfrm rot="10800000">
        <a:off x="2045871" y="1609580"/>
        <a:ext cx="6737446" cy="619652"/>
      </dsp:txXfrm>
    </dsp:sp>
    <dsp:sp modelId="{9C041BBE-5EC5-0F43-8AB4-D114446403E6}">
      <dsp:nvSpPr>
        <dsp:cNvPr id="0" name=""/>
        <dsp:cNvSpPr/>
      </dsp:nvSpPr>
      <dsp:spPr>
        <a:xfrm>
          <a:off x="1581132" y="1609580"/>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FA25F2-1FCA-9F4D-B513-DD858946EE7D}">
      <dsp:nvSpPr>
        <dsp:cNvPr id="0" name=""/>
        <dsp:cNvSpPr/>
      </dsp:nvSpPr>
      <dsp:spPr>
        <a:xfrm rot="10800000">
          <a:off x="1890958" y="2414204"/>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Caused by head compression.</a:t>
          </a:r>
          <a:endParaRPr lang="en-PK" sz="2000" kern="1200"/>
        </a:p>
      </dsp:txBody>
      <dsp:txXfrm rot="10800000">
        <a:off x="2045871" y="2414204"/>
        <a:ext cx="6737446" cy="619652"/>
      </dsp:txXfrm>
    </dsp:sp>
    <dsp:sp modelId="{AF90200F-76DC-5A4C-A4D2-E21510830703}">
      <dsp:nvSpPr>
        <dsp:cNvPr id="0" name=""/>
        <dsp:cNvSpPr/>
      </dsp:nvSpPr>
      <dsp:spPr>
        <a:xfrm>
          <a:off x="1581132" y="2414204"/>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A9D743-C329-5244-9599-A3557A590400}">
      <dsp:nvSpPr>
        <dsp:cNvPr id="0" name=""/>
        <dsp:cNvSpPr/>
      </dsp:nvSpPr>
      <dsp:spPr>
        <a:xfrm rot="10800000">
          <a:off x="1890958" y="3218828"/>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They are uniform in shape.</a:t>
          </a:r>
          <a:endParaRPr lang="en-PK" sz="2000" kern="1200"/>
        </a:p>
      </dsp:txBody>
      <dsp:txXfrm rot="10800000">
        <a:off x="2045871" y="3218828"/>
        <a:ext cx="6737446" cy="619652"/>
      </dsp:txXfrm>
    </dsp:sp>
    <dsp:sp modelId="{036888A2-04BB-4E47-B5A1-C7D664261D11}">
      <dsp:nvSpPr>
        <dsp:cNvPr id="0" name=""/>
        <dsp:cNvSpPr/>
      </dsp:nvSpPr>
      <dsp:spPr>
        <a:xfrm>
          <a:off x="1581132" y="3218828"/>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2041D5-4E47-134A-98D6-6BB1461EF136}">
      <dsp:nvSpPr>
        <dsp:cNvPr id="0" name=""/>
        <dsp:cNvSpPr/>
      </dsp:nvSpPr>
      <dsp:spPr>
        <a:xfrm rot="10800000">
          <a:off x="1890958" y="4023452"/>
          <a:ext cx="6892359" cy="61965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25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Start and finish with contractiions.</a:t>
          </a:r>
          <a:endParaRPr lang="en-PK" sz="2000" kern="1200"/>
        </a:p>
      </dsp:txBody>
      <dsp:txXfrm rot="10800000">
        <a:off x="2045871" y="4023452"/>
        <a:ext cx="6737446" cy="619652"/>
      </dsp:txXfrm>
    </dsp:sp>
    <dsp:sp modelId="{DB10FD1A-C3B3-9E40-A174-DC54AA760F22}">
      <dsp:nvSpPr>
        <dsp:cNvPr id="0" name=""/>
        <dsp:cNvSpPr/>
      </dsp:nvSpPr>
      <dsp:spPr>
        <a:xfrm>
          <a:off x="1581132" y="4023452"/>
          <a:ext cx="619652" cy="61965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7F968-044F-124A-9B8C-CCF3082D268C}">
      <dsp:nvSpPr>
        <dsp:cNvPr id="0" name=""/>
        <dsp:cNvSpPr/>
      </dsp:nvSpPr>
      <dsp:spPr>
        <a:xfrm>
          <a:off x="1524757" y="0"/>
          <a:ext cx="3416300" cy="34163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C8762-A60F-AD4D-80CB-F5CDC2A69D16}">
      <dsp:nvSpPr>
        <dsp:cNvPr id="0" name=""/>
        <dsp:cNvSpPr/>
      </dsp:nvSpPr>
      <dsp:spPr>
        <a:xfrm>
          <a:off x="615423" y="343464"/>
          <a:ext cx="7594812" cy="8087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baseline="0" dirty="0"/>
            <a:t>These are a repetitive or intermittent decreasing of FHR with rapid onset and recovery.</a:t>
          </a:r>
          <a:endParaRPr lang="en-PK" sz="2100" kern="1200" dirty="0"/>
        </a:p>
      </dsp:txBody>
      <dsp:txXfrm>
        <a:off x="654901" y="382942"/>
        <a:ext cx="7515856" cy="729746"/>
      </dsp:txXfrm>
    </dsp:sp>
    <dsp:sp modelId="{F283C762-37B2-8746-99C7-EF23DAD7B227}">
      <dsp:nvSpPr>
        <dsp:cNvPr id="0" name=""/>
        <dsp:cNvSpPr/>
      </dsp:nvSpPr>
      <dsp:spPr>
        <a:xfrm>
          <a:off x="638217" y="1253254"/>
          <a:ext cx="7549223" cy="8087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Time relationship with contraction cycle may be variable but most commonly occur simultaneously with contractions.</a:t>
          </a:r>
          <a:endParaRPr lang="en-PK" sz="2000" kern="1200" dirty="0"/>
        </a:p>
      </dsp:txBody>
      <dsp:txXfrm>
        <a:off x="677695" y="1292732"/>
        <a:ext cx="7470267" cy="729746"/>
      </dsp:txXfrm>
    </dsp:sp>
    <dsp:sp modelId="{B6C59B71-CCDC-A44E-A477-0C9609B134B4}">
      <dsp:nvSpPr>
        <dsp:cNvPr id="0" name=""/>
        <dsp:cNvSpPr/>
      </dsp:nvSpPr>
      <dsp:spPr>
        <a:xfrm>
          <a:off x="709476" y="2163045"/>
          <a:ext cx="7406705" cy="80870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dirty="0"/>
            <a:t>Slow return to baseline heart rate after the end of contraction.</a:t>
          </a:r>
          <a:endParaRPr lang="en-PK" sz="2000" kern="1200" dirty="0"/>
        </a:p>
      </dsp:txBody>
      <dsp:txXfrm>
        <a:off x="748954" y="2202523"/>
        <a:ext cx="7327749" cy="729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FBF5-7160-524E-8BB2-52914AE242B7}">
      <dsp:nvSpPr>
        <dsp:cNvPr id="0" name=""/>
        <dsp:cNvSpPr/>
      </dsp:nvSpPr>
      <dsp:spPr>
        <a:xfrm>
          <a:off x="0" y="53123"/>
          <a:ext cx="9279969" cy="14800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baseline="0"/>
            <a:t>Late decelerations are defined as </a:t>
          </a:r>
          <a:r>
            <a:rPr lang="en-US" sz="2300" kern="1200" baseline="0"/>
            <a:t>uniform, repetitive decreasing of FHR with, usually, slow onset mid to end of the contraction and lasting more than 20 seconds after the peak of the contraction and ending after the contraction.</a:t>
          </a:r>
          <a:endParaRPr lang="en-PK" sz="2300" kern="1200"/>
        </a:p>
      </dsp:txBody>
      <dsp:txXfrm>
        <a:off x="72250" y="125373"/>
        <a:ext cx="9135469" cy="1335549"/>
      </dsp:txXfrm>
    </dsp:sp>
    <dsp:sp modelId="{5C6AD17D-92C6-8C42-AB80-FCEE77DCC482}">
      <dsp:nvSpPr>
        <dsp:cNvPr id="0" name=""/>
        <dsp:cNvSpPr/>
      </dsp:nvSpPr>
      <dsp:spPr>
        <a:xfrm>
          <a:off x="0" y="1599413"/>
          <a:ext cx="9279969" cy="14800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Late decelerations are caused by contractions in the presence of hypoxia. This means that they will occur with each contraction and the fetus is already hypoxic.</a:t>
          </a:r>
          <a:endParaRPr lang="en-PK" sz="2300" kern="1200"/>
        </a:p>
      </dsp:txBody>
      <dsp:txXfrm>
        <a:off x="72250" y="1671663"/>
        <a:ext cx="9135469" cy="1335549"/>
      </dsp:txXfrm>
    </dsp:sp>
    <dsp:sp modelId="{8E8BC279-C291-1344-BBE8-701540BBFBCA}">
      <dsp:nvSpPr>
        <dsp:cNvPr id="0" name=""/>
        <dsp:cNvSpPr/>
      </dsp:nvSpPr>
      <dsp:spPr>
        <a:xfrm>
          <a:off x="0" y="3145703"/>
          <a:ext cx="9279969" cy="14800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a:t>They start after the start of the contraction and importantly, they return to the baseline after the contraction has finished.</a:t>
          </a:r>
          <a:endParaRPr lang="en-PK" sz="2300" kern="1200"/>
        </a:p>
      </dsp:txBody>
      <dsp:txXfrm>
        <a:off x="72250" y="3217953"/>
        <a:ext cx="9135469" cy="13355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9C4F8-6724-E54E-81F6-BAE2D11C2567}" type="datetimeFigureOut">
              <a:rPr lang="en-PK" smtClean="0"/>
              <a:t>03/01/2025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8F835-86DC-AA4B-B100-5152A10AF0F9}" type="slidenum">
              <a:rPr lang="en-PK" smtClean="0"/>
              <a:t>‹#›</a:t>
            </a:fld>
            <a:endParaRPr lang="en-PK"/>
          </a:p>
        </p:txBody>
      </p:sp>
    </p:spTree>
    <p:extLst>
      <p:ext uri="{BB962C8B-B14F-4D97-AF65-F5344CB8AC3E}">
        <p14:creationId xmlns:p14="http://schemas.microsoft.com/office/powerpoint/2010/main" val="89393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DD8F835-86DC-AA4B-B100-5152A10AF0F9}" type="slidenum">
              <a:rPr lang="en-PK" smtClean="0"/>
              <a:t>4</a:t>
            </a:fld>
            <a:endParaRPr lang="en-PK"/>
          </a:p>
        </p:txBody>
      </p:sp>
    </p:spTree>
    <p:extLst>
      <p:ext uri="{BB962C8B-B14F-4D97-AF65-F5344CB8AC3E}">
        <p14:creationId xmlns:p14="http://schemas.microsoft.com/office/powerpoint/2010/main" val="56962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1DD8F835-86DC-AA4B-B100-5152A10AF0F9}" type="slidenum">
              <a:rPr lang="en-PK" smtClean="0"/>
              <a:t>11</a:t>
            </a:fld>
            <a:endParaRPr lang="en-PK"/>
          </a:p>
        </p:txBody>
      </p:sp>
    </p:spTree>
    <p:extLst>
      <p:ext uri="{BB962C8B-B14F-4D97-AF65-F5344CB8AC3E}">
        <p14:creationId xmlns:p14="http://schemas.microsoft.com/office/powerpoint/2010/main" val="627328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924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5018-EFB2-C249-E0EA-1B9202F9A076}"/>
              </a:ext>
            </a:extLst>
          </p:cNvPr>
          <p:cNvSpPr>
            <a:spLocks noGrp="1"/>
          </p:cNvSpPr>
          <p:nvPr>
            <p:ph type="ctrTitle"/>
          </p:nvPr>
        </p:nvSpPr>
        <p:spPr/>
        <p:txBody>
          <a:bodyPr/>
          <a:lstStyle/>
          <a:p>
            <a:r>
              <a:rPr lang="en-US"/>
              <a:t>Management of 1</a:t>
            </a:r>
            <a:r>
              <a:rPr lang="en-US" baseline="30000"/>
              <a:t>st</a:t>
            </a:r>
            <a:r>
              <a:rPr lang="en-US"/>
              <a:t> stage of labour</a:t>
            </a:r>
          </a:p>
        </p:txBody>
      </p:sp>
      <p:sp>
        <p:nvSpPr>
          <p:cNvPr id="3" name="Subtitle 2">
            <a:extLst>
              <a:ext uri="{FF2B5EF4-FFF2-40B4-BE49-F238E27FC236}">
                <a16:creationId xmlns:a16="http://schemas.microsoft.com/office/drawing/2014/main" id="{5AD4D586-21F5-4734-9F43-35E8CE00B659}"/>
              </a:ext>
            </a:extLst>
          </p:cNvPr>
          <p:cNvSpPr>
            <a:spLocks noGrp="1"/>
          </p:cNvSpPr>
          <p:nvPr>
            <p:ph type="subTitle" idx="1"/>
          </p:nvPr>
        </p:nvSpPr>
        <p:spPr>
          <a:xfrm>
            <a:off x="1751012" y="4143375"/>
            <a:ext cx="8689976" cy="1768078"/>
          </a:xfrm>
        </p:spPr>
        <p:txBody>
          <a:bodyPr>
            <a:normAutofit/>
          </a:bodyPr>
          <a:lstStyle/>
          <a:p>
            <a:endParaRPr lang="en-US" dirty="0"/>
          </a:p>
        </p:txBody>
      </p:sp>
    </p:spTree>
    <p:extLst>
      <p:ext uri="{BB962C8B-B14F-4D97-AF65-F5344CB8AC3E}">
        <p14:creationId xmlns:p14="http://schemas.microsoft.com/office/powerpoint/2010/main" val="180019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0E3192-3582-2AE3-5CD0-72851B78DA71}"/>
              </a:ext>
            </a:extLst>
          </p:cNvPr>
          <p:cNvSpPr>
            <a:spLocks noGrp="1"/>
          </p:cNvSpPr>
          <p:nvPr>
            <p:ph type="title"/>
          </p:nvPr>
        </p:nvSpPr>
        <p:spPr>
          <a:xfrm>
            <a:off x="643463" y="640831"/>
            <a:ext cx="3352128" cy="1573863"/>
          </a:xfrm>
        </p:spPr>
        <p:txBody>
          <a:bodyPr>
            <a:normAutofit/>
          </a:bodyPr>
          <a:lstStyle/>
          <a:p>
            <a:pPr algn="l"/>
            <a:r>
              <a:rPr lang="en-US" b="1" dirty="0"/>
              <a:t>Active phase</a:t>
            </a:r>
            <a:br>
              <a:rPr lang="en-US" b="1" dirty="0"/>
            </a:br>
            <a:endParaRPr lang="en-PK" dirty="0"/>
          </a:p>
        </p:txBody>
      </p:sp>
      <p:sp>
        <p:nvSpPr>
          <p:cNvPr id="3" name="Content Placeholder 2">
            <a:extLst>
              <a:ext uri="{FF2B5EF4-FFF2-40B4-BE49-F238E27FC236}">
                <a16:creationId xmlns:a16="http://schemas.microsoft.com/office/drawing/2014/main" id="{DDE955DE-3ED3-FEFD-30D8-C2C4B307E98A}"/>
              </a:ext>
            </a:extLst>
          </p:cNvPr>
          <p:cNvSpPr>
            <a:spLocks noGrp="1"/>
          </p:cNvSpPr>
          <p:nvPr>
            <p:ph sz="quarter" idx="13"/>
          </p:nvPr>
        </p:nvSpPr>
        <p:spPr>
          <a:xfrm>
            <a:off x="643463" y="2367092"/>
            <a:ext cx="3352128" cy="3881309"/>
          </a:xfrm>
        </p:spPr>
        <p:txBody>
          <a:bodyPr>
            <a:normAutofit/>
          </a:bodyPr>
          <a:lstStyle/>
          <a:p>
            <a:r>
              <a:rPr lang="en-US" sz="1800" dirty="0"/>
              <a:t>From the end of latent phase  to full dilatation of cervix that is 10cm</a:t>
            </a:r>
          </a:p>
          <a:p>
            <a:r>
              <a:rPr lang="en-US" sz="1800" dirty="0"/>
              <a:t>Duration 2-6hours</a:t>
            </a:r>
          </a:p>
          <a:p>
            <a:r>
              <a:rPr lang="en-US" sz="1800" dirty="0"/>
              <a:t>Dilatation occurs at 1cm/</a:t>
            </a:r>
            <a:r>
              <a:rPr lang="en-US" sz="1800" dirty="0" err="1"/>
              <a:t>hr</a:t>
            </a:r>
            <a:endParaRPr lang="en-US" sz="1800" dirty="0"/>
          </a:p>
          <a:p>
            <a:endParaRPr lang="en-PK" sz="1800" dirty="0"/>
          </a:p>
        </p:txBody>
      </p:sp>
      <p:sp>
        <p:nvSpPr>
          <p:cNvPr id="18" name="Rectangle 12">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llustration of baby's head being pushed out during birth">
            <a:extLst>
              <a:ext uri="{FF2B5EF4-FFF2-40B4-BE49-F238E27FC236}">
                <a16:creationId xmlns:a16="http://schemas.microsoft.com/office/drawing/2014/main" id="{8EAFA5EA-85CA-7BDC-9C40-1631BE3FA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7" r="15999"/>
          <a:stretch/>
        </p:blipFill>
        <p:spPr bwMode="auto">
          <a:xfrm>
            <a:off x="5770082" y="640830"/>
            <a:ext cx="6421917" cy="58885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87171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0A24-A9F7-F3C8-89E2-E37D30FDFF1D}"/>
              </a:ext>
            </a:extLst>
          </p:cNvPr>
          <p:cNvSpPr>
            <a:spLocks noGrp="1"/>
          </p:cNvSpPr>
          <p:nvPr>
            <p:ph type="title"/>
          </p:nvPr>
        </p:nvSpPr>
        <p:spPr/>
        <p:txBody>
          <a:bodyPr>
            <a:normAutofit/>
          </a:bodyPr>
          <a:lstStyle/>
          <a:p>
            <a:r>
              <a:rPr lang="en-US" sz="4000" dirty="0"/>
              <a:t>Physiology of </a:t>
            </a:r>
            <a:r>
              <a:rPr lang="en-US" sz="4000" dirty="0" err="1"/>
              <a:t>labour</a:t>
            </a:r>
            <a:r>
              <a:rPr lang="en-US" sz="4000" dirty="0"/>
              <a:t> </a:t>
            </a:r>
          </a:p>
        </p:txBody>
      </p:sp>
      <p:sp>
        <p:nvSpPr>
          <p:cNvPr id="3" name="Content Placeholder 2">
            <a:extLst>
              <a:ext uri="{FF2B5EF4-FFF2-40B4-BE49-F238E27FC236}">
                <a16:creationId xmlns:a16="http://schemas.microsoft.com/office/drawing/2014/main" id="{224A39B5-B61B-3B03-C854-3B768244A586}"/>
              </a:ext>
            </a:extLst>
          </p:cNvPr>
          <p:cNvSpPr>
            <a:spLocks noGrp="1"/>
          </p:cNvSpPr>
          <p:nvPr>
            <p:ph sz="quarter" idx="13"/>
          </p:nvPr>
        </p:nvSpPr>
        <p:spPr>
          <a:xfrm>
            <a:off x="546265" y="1840676"/>
            <a:ext cx="5473535" cy="3950524"/>
          </a:xfrm>
        </p:spPr>
        <p:txBody>
          <a:bodyPr>
            <a:normAutofit fontScale="25000" lnSpcReduction="20000"/>
          </a:bodyPr>
          <a:lstStyle/>
          <a:p>
            <a:pPr marL="0" indent="0">
              <a:buNone/>
            </a:pPr>
            <a:r>
              <a:rPr lang="en-US" sz="8000" b="1" cap="none" dirty="0"/>
              <a:t>Changes in uterus</a:t>
            </a:r>
          </a:p>
          <a:p>
            <a:r>
              <a:rPr lang="en-US" sz="8000" cap="none" dirty="0"/>
              <a:t>From a state of relaxation to an active state of regular , strong, frequent contractions which are</a:t>
            </a:r>
          </a:p>
          <a:p>
            <a:pPr marL="457200" indent="-457200">
              <a:buFont typeface="+mj-lt"/>
              <a:buAutoNum type="arabicPeriod"/>
            </a:pPr>
            <a:r>
              <a:rPr lang="en-US" sz="8000" cap="none" dirty="0"/>
              <a:t>Coordinated</a:t>
            </a:r>
          </a:p>
          <a:p>
            <a:pPr marL="457200" indent="-457200">
              <a:buFont typeface="+mj-lt"/>
              <a:buAutoNum type="arabicPeriod"/>
            </a:pPr>
            <a:r>
              <a:rPr lang="en-US" sz="8000" cap="none" dirty="0"/>
              <a:t>Followed by period of relaxation</a:t>
            </a:r>
          </a:p>
          <a:p>
            <a:pPr marL="457200" indent="-457200">
              <a:buFont typeface="+mj-lt"/>
              <a:buAutoNum type="arabicPeriod"/>
            </a:pPr>
            <a:r>
              <a:rPr lang="en-US" sz="8000" cap="none" dirty="0"/>
              <a:t>Involuntary</a:t>
            </a:r>
          </a:p>
          <a:p>
            <a:pPr marL="457200" indent="-457200">
              <a:buFont typeface="+mj-lt"/>
              <a:buAutoNum type="arabicPeriod"/>
            </a:pPr>
            <a:r>
              <a:rPr lang="en-US" sz="8000" cap="none" dirty="0"/>
              <a:t>Frequency of 2-4 per min</a:t>
            </a:r>
          </a:p>
          <a:p>
            <a:pPr marL="457200" indent="-457200">
              <a:buFont typeface="+mj-lt"/>
              <a:buAutoNum type="arabicPeriod"/>
            </a:pPr>
            <a:r>
              <a:rPr lang="en-US" sz="8000" cap="none" dirty="0"/>
              <a:t>Duration of 30-60 sec</a:t>
            </a:r>
          </a:p>
          <a:p>
            <a:pPr marL="457200" indent="-457200">
              <a:buFont typeface="+mj-lt"/>
              <a:buAutoNum type="arabicPeriod"/>
            </a:pPr>
            <a:r>
              <a:rPr lang="en-US" sz="8000" cap="none" dirty="0"/>
              <a:t>Amplitude of 30-60mmhg</a:t>
            </a:r>
          </a:p>
          <a:p>
            <a:pPr marL="457200" indent="-457200">
              <a:buFont typeface="+mj-lt"/>
              <a:buAutoNum type="arabicPeriod"/>
            </a:pPr>
            <a:endParaRPr lang="en-US" dirty="0"/>
          </a:p>
        </p:txBody>
      </p:sp>
      <p:sp>
        <p:nvSpPr>
          <p:cNvPr id="4" name="Content Placeholder 3">
            <a:extLst>
              <a:ext uri="{FF2B5EF4-FFF2-40B4-BE49-F238E27FC236}">
                <a16:creationId xmlns:a16="http://schemas.microsoft.com/office/drawing/2014/main" id="{97316D7D-6F1B-40EF-07DF-4386C721DE84}"/>
              </a:ext>
            </a:extLst>
          </p:cNvPr>
          <p:cNvSpPr>
            <a:spLocks noGrp="1"/>
          </p:cNvSpPr>
          <p:nvPr>
            <p:ph sz="quarter" idx="14"/>
          </p:nvPr>
        </p:nvSpPr>
        <p:spPr/>
        <p:txBody>
          <a:bodyPr/>
          <a:lstStyle/>
          <a:p>
            <a:endParaRPr lang="en-PK"/>
          </a:p>
        </p:txBody>
      </p:sp>
      <p:pic>
        <p:nvPicPr>
          <p:cNvPr id="2050" name="Picture 2">
            <a:extLst>
              <a:ext uri="{FF2B5EF4-FFF2-40B4-BE49-F238E27FC236}">
                <a16:creationId xmlns:a16="http://schemas.microsoft.com/office/drawing/2014/main" id="{71F74AFE-B6A6-539A-D8DC-CA40C4B0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656" y="2214694"/>
            <a:ext cx="4406714" cy="431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31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C744A3-F162-8AB1-2635-77734EDBF638}"/>
              </a:ext>
            </a:extLst>
          </p:cNvPr>
          <p:cNvSpPr>
            <a:spLocks noGrp="1"/>
          </p:cNvSpPr>
          <p:nvPr>
            <p:ph type="ctrTitle"/>
          </p:nvPr>
        </p:nvSpPr>
        <p:spPr>
          <a:xfrm>
            <a:off x="178146" y="379572"/>
            <a:ext cx="3352128" cy="1573863"/>
          </a:xfrm>
        </p:spPr>
        <p:txBody>
          <a:bodyPr vert="horz" lIns="91440" tIns="45720" rIns="91440" bIns="45720" rtlCol="0" anchor="ctr">
            <a:normAutofit/>
          </a:bodyPr>
          <a:lstStyle/>
          <a:p>
            <a:pPr algn="l"/>
            <a:r>
              <a:rPr lang="en-US" sz="3600" dirty="0"/>
              <a:t>Hormonal factors </a:t>
            </a:r>
          </a:p>
        </p:txBody>
      </p:sp>
      <p:sp>
        <p:nvSpPr>
          <p:cNvPr id="3" name="Content Placeholder 2">
            <a:extLst>
              <a:ext uri="{FF2B5EF4-FFF2-40B4-BE49-F238E27FC236}">
                <a16:creationId xmlns:a16="http://schemas.microsoft.com/office/drawing/2014/main" id="{9712B38A-E87E-F9F0-E66F-9B03E2E3C36C}"/>
              </a:ext>
            </a:extLst>
          </p:cNvPr>
          <p:cNvSpPr>
            <a:spLocks noGrp="1"/>
          </p:cNvSpPr>
          <p:nvPr>
            <p:ph type="subTitle" idx="1"/>
          </p:nvPr>
        </p:nvSpPr>
        <p:spPr>
          <a:xfrm>
            <a:off x="193729" y="2168784"/>
            <a:ext cx="3352128" cy="3881309"/>
          </a:xfrm>
        </p:spPr>
        <p:txBody>
          <a:bodyPr vert="horz" lIns="91440" tIns="45720" rIns="91440" bIns="45720" rtlCol="0">
            <a:normAutofit/>
          </a:bodyPr>
          <a:lstStyle/>
          <a:p>
            <a:pPr indent="-228600" algn="l">
              <a:buFont typeface="Arial" panose="020B0604020202020204" pitchFamily="34" charset="0"/>
              <a:buChar char="•"/>
            </a:pPr>
            <a:r>
              <a:rPr lang="en-US" sz="2400" dirty="0">
                <a:solidFill>
                  <a:schemeClr val="tx1"/>
                </a:solidFill>
              </a:rPr>
              <a:t>Progesterone</a:t>
            </a:r>
          </a:p>
          <a:p>
            <a:pPr indent="-228600" algn="l">
              <a:buFont typeface="Arial" panose="020B0604020202020204" pitchFamily="34" charset="0"/>
              <a:buChar char="•"/>
            </a:pPr>
            <a:r>
              <a:rPr lang="en-US" sz="2400" dirty="0">
                <a:solidFill>
                  <a:schemeClr val="tx1"/>
                </a:solidFill>
              </a:rPr>
              <a:t>Estrogen </a:t>
            </a:r>
          </a:p>
          <a:p>
            <a:pPr indent="-228600" algn="l">
              <a:buFont typeface="Arial" panose="020B0604020202020204" pitchFamily="34" charset="0"/>
              <a:buChar char="•"/>
            </a:pPr>
            <a:r>
              <a:rPr lang="en-US" sz="2400" dirty="0">
                <a:solidFill>
                  <a:schemeClr val="tx1"/>
                </a:solidFill>
              </a:rPr>
              <a:t>Prostaglandins</a:t>
            </a:r>
          </a:p>
          <a:p>
            <a:pPr indent="-228600" algn="l">
              <a:buFont typeface="Arial" panose="020B0604020202020204" pitchFamily="34" charset="0"/>
              <a:buChar char="•"/>
            </a:pPr>
            <a:r>
              <a:rPr lang="en-US" sz="2400" dirty="0">
                <a:solidFill>
                  <a:schemeClr val="tx1"/>
                </a:solidFill>
              </a:rPr>
              <a:t>Cortisol</a:t>
            </a:r>
          </a:p>
          <a:p>
            <a:pPr indent="-228600" algn="l">
              <a:buFont typeface="Arial" panose="020B0604020202020204" pitchFamily="34" charset="0"/>
              <a:buChar char="•"/>
            </a:pPr>
            <a:r>
              <a:rPr lang="en-US" sz="2400" dirty="0">
                <a:solidFill>
                  <a:schemeClr val="tx1"/>
                </a:solidFill>
              </a:rPr>
              <a:t>Oxytocin </a:t>
            </a:r>
          </a:p>
        </p:txBody>
      </p:sp>
      <p:sp>
        <p:nvSpPr>
          <p:cNvPr id="37" name="Rectangle 36">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pic>
        <p:nvPicPr>
          <p:cNvPr id="8" name="Picture 7">
            <a:extLst>
              <a:ext uri="{FF2B5EF4-FFF2-40B4-BE49-F238E27FC236}">
                <a16:creationId xmlns:a16="http://schemas.microsoft.com/office/drawing/2014/main" id="{2A1EF118-6D9F-A349-2A95-5114DD18723A}"/>
              </a:ext>
            </a:extLst>
          </p:cNvPr>
          <p:cNvPicPr>
            <a:picLocks noChangeAspect="1"/>
          </p:cNvPicPr>
          <p:nvPr/>
        </p:nvPicPr>
        <p:blipFill>
          <a:blip r:embed="rId4"/>
          <a:stretch>
            <a:fillRect/>
          </a:stretch>
        </p:blipFill>
        <p:spPr>
          <a:xfrm>
            <a:off x="2968202" y="275772"/>
            <a:ext cx="9223800" cy="6386286"/>
          </a:xfrm>
          <a:prstGeom prst="rect">
            <a:avLst/>
          </a:prstGeom>
        </p:spPr>
      </p:pic>
    </p:spTree>
    <p:extLst>
      <p:ext uri="{BB962C8B-B14F-4D97-AF65-F5344CB8AC3E}">
        <p14:creationId xmlns:p14="http://schemas.microsoft.com/office/powerpoint/2010/main" val="311143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unopened pill packets">
            <a:extLst>
              <a:ext uri="{FF2B5EF4-FFF2-40B4-BE49-F238E27FC236}">
                <a16:creationId xmlns:a16="http://schemas.microsoft.com/office/drawing/2014/main" id="{FDA5459E-8822-E4DB-CFF4-417050DF6891}"/>
              </a:ext>
            </a:extLst>
          </p:cNvPr>
          <p:cNvPicPr>
            <a:picLocks noChangeAspect="1"/>
          </p:cNvPicPr>
          <p:nvPr/>
        </p:nvPicPr>
        <p:blipFill rotWithShape="1">
          <a:blip r:embed="rId2"/>
          <a:srcRect l="33733" r="27681"/>
          <a:stretch/>
        </p:blipFill>
        <p:spPr>
          <a:xfrm>
            <a:off x="20" y="10"/>
            <a:ext cx="4024741" cy="6857990"/>
          </a:xfrm>
          <a:prstGeom prst="rect">
            <a:avLst/>
          </a:prstGeom>
        </p:spPr>
      </p:pic>
      <p:sp>
        <p:nvSpPr>
          <p:cNvPr id="24" name="Rectangle 19">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FA4CF9-77CD-1C5A-FD2C-0EB6F3EAEBA6}"/>
              </a:ext>
            </a:extLst>
          </p:cNvPr>
          <p:cNvSpPr>
            <a:spLocks noGrp="1"/>
          </p:cNvSpPr>
          <p:nvPr>
            <p:ph type="title"/>
          </p:nvPr>
        </p:nvSpPr>
        <p:spPr>
          <a:xfrm>
            <a:off x="4465050" y="618517"/>
            <a:ext cx="6672886" cy="1596177"/>
          </a:xfrm>
        </p:spPr>
        <p:txBody>
          <a:bodyPr>
            <a:normAutofit/>
          </a:bodyPr>
          <a:lstStyle/>
          <a:p>
            <a:r>
              <a:rPr lang="en-GB">
                <a:latin typeface="Helvetica" pitchFamily="2" charset="0"/>
              </a:rPr>
              <a:t>progesterone</a:t>
            </a:r>
            <a:endParaRPr lang="en-PK"/>
          </a:p>
        </p:txBody>
      </p:sp>
      <p:sp>
        <p:nvSpPr>
          <p:cNvPr id="3" name="Content Placeholder 2">
            <a:extLst>
              <a:ext uri="{FF2B5EF4-FFF2-40B4-BE49-F238E27FC236}">
                <a16:creationId xmlns:a16="http://schemas.microsoft.com/office/drawing/2014/main" id="{905D47C0-B351-561E-E0EC-117FE9DC3709}"/>
              </a:ext>
            </a:extLst>
          </p:cNvPr>
          <p:cNvSpPr>
            <a:spLocks noGrp="1"/>
          </p:cNvSpPr>
          <p:nvPr>
            <p:ph sz="quarter" idx="13"/>
          </p:nvPr>
        </p:nvSpPr>
        <p:spPr>
          <a:xfrm>
            <a:off x="4465048" y="2367092"/>
            <a:ext cx="6672887" cy="3424107"/>
          </a:xfrm>
        </p:spPr>
        <p:txBody>
          <a:bodyPr>
            <a:normAutofit/>
          </a:bodyPr>
          <a:lstStyle/>
          <a:p>
            <a:r>
              <a:rPr lang="en-GB" b="0" i="0" u="none" strike="noStrike" cap="none">
                <a:effectLst/>
                <a:latin typeface="Helvetica" pitchFamily="2" charset="0"/>
              </a:rPr>
              <a:t>Increased fetal production of dehydro epiandrosterone sulphate (DHEA-S) and  </a:t>
            </a:r>
            <a:r>
              <a:rPr lang="en-GB" cap="none">
                <a:latin typeface="Helvetica" pitchFamily="2" charset="0"/>
              </a:rPr>
              <a:t>cortisol inhibits the </a:t>
            </a:r>
            <a:r>
              <a:rPr lang="en-GB" b="0" i="0" u="none" strike="noStrike" cap="none">
                <a:effectLst/>
                <a:latin typeface="Helvetica" pitchFamily="2" charset="0"/>
              </a:rPr>
              <a:t>conversion of fetal pregnenolone to progesterone</a:t>
            </a:r>
          </a:p>
          <a:p>
            <a:r>
              <a:rPr lang="en-GB" b="0" i="0" u="none" strike="noStrike" cap="none">
                <a:effectLst/>
                <a:latin typeface="Helvetica" pitchFamily="2" charset="0"/>
              </a:rPr>
              <a:t>Progesterone levels therefore fall before labour.</a:t>
            </a:r>
          </a:p>
          <a:p>
            <a:r>
              <a:rPr lang="en-GB" b="0" i="0" u="none" strike="noStrike" cap="none">
                <a:effectLst/>
                <a:latin typeface="Helvetica" pitchFamily="2" charset="0"/>
              </a:rPr>
              <a:t>It is the alteration in the oestrogen:progesterone ratio rather than the fall in the absolute concentration of progesterone which is linked with the prostaglandin synthesis.</a:t>
            </a:r>
          </a:p>
          <a:p>
            <a:endParaRPr lang="en-PK"/>
          </a:p>
        </p:txBody>
      </p:sp>
    </p:spTree>
    <p:extLst>
      <p:ext uri="{BB962C8B-B14F-4D97-AF65-F5344CB8AC3E}">
        <p14:creationId xmlns:p14="http://schemas.microsoft.com/office/powerpoint/2010/main" val="2636305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accine storage and manufacturing">
            <a:extLst>
              <a:ext uri="{FF2B5EF4-FFF2-40B4-BE49-F238E27FC236}">
                <a16:creationId xmlns:a16="http://schemas.microsoft.com/office/drawing/2014/main" id="{22B6AE99-C57E-9448-C2E7-1D6F3F01EF51}"/>
              </a:ext>
            </a:extLst>
          </p:cNvPr>
          <p:cNvPicPr>
            <a:picLocks noChangeAspect="1"/>
          </p:cNvPicPr>
          <p:nvPr/>
        </p:nvPicPr>
        <p:blipFill rotWithShape="1">
          <a:blip r:embed="rId2"/>
          <a:srcRect l="34823" r="26003" b="-1"/>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36C074-38DB-CB1F-1DE0-6BFFFF941D66}"/>
              </a:ext>
            </a:extLst>
          </p:cNvPr>
          <p:cNvSpPr>
            <a:spLocks noGrp="1"/>
          </p:cNvSpPr>
          <p:nvPr>
            <p:ph type="title"/>
          </p:nvPr>
        </p:nvSpPr>
        <p:spPr>
          <a:xfrm>
            <a:off x="4465050" y="618517"/>
            <a:ext cx="6672886" cy="1596177"/>
          </a:xfrm>
        </p:spPr>
        <p:txBody>
          <a:bodyPr>
            <a:normAutofit/>
          </a:bodyPr>
          <a:lstStyle/>
          <a:p>
            <a:r>
              <a:rPr lang="en-GB">
                <a:latin typeface="Helvetica" pitchFamily="2" charset="0"/>
              </a:rPr>
              <a:t>Prostaglandins</a:t>
            </a:r>
            <a:br>
              <a:rPr lang="en-GB">
                <a:latin typeface="Helvetica" pitchFamily="2" charset="0"/>
              </a:rPr>
            </a:br>
            <a:endParaRPr lang="en-PK" dirty="0"/>
          </a:p>
        </p:txBody>
      </p:sp>
      <p:sp>
        <p:nvSpPr>
          <p:cNvPr id="3" name="Content Placeholder 2">
            <a:extLst>
              <a:ext uri="{FF2B5EF4-FFF2-40B4-BE49-F238E27FC236}">
                <a16:creationId xmlns:a16="http://schemas.microsoft.com/office/drawing/2014/main" id="{F6CDB2A5-A848-0B31-5193-23EB73AAD1E1}"/>
              </a:ext>
            </a:extLst>
          </p:cNvPr>
          <p:cNvSpPr>
            <a:spLocks noGrp="1"/>
          </p:cNvSpPr>
          <p:nvPr>
            <p:ph sz="quarter" idx="13"/>
          </p:nvPr>
        </p:nvSpPr>
        <p:spPr>
          <a:xfrm>
            <a:off x="4465048" y="2367092"/>
            <a:ext cx="6672887" cy="3424107"/>
          </a:xfrm>
        </p:spPr>
        <p:txBody>
          <a:bodyPr>
            <a:normAutofit/>
          </a:bodyPr>
          <a:lstStyle/>
          <a:p>
            <a:r>
              <a:rPr lang="en-GB" b="0" i="0" u="none" strike="noStrike" cap="none">
                <a:effectLst/>
                <a:latin typeface="Helvetica" pitchFamily="2" charset="0"/>
              </a:rPr>
              <a:t>Prostaglandins are the important factor which initiate and maintain labour</a:t>
            </a:r>
          </a:p>
          <a:p>
            <a:r>
              <a:rPr lang="en-GB" b="0" i="0" u="none" strike="noStrike" cap="none">
                <a:effectLst/>
                <a:latin typeface="Helvetica" pitchFamily="2" charset="0"/>
              </a:rPr>
              <a:t>The major sites of synthesis of prostaglandins are --</a:t>
            </a:r>
          </a:p>
          <a:p>
            <a:pPr lvl="1"/>
            <a:r>
              <a:rPr lang="en-GB" b="0" i="0" u="none" strike="noStrike" cap="none">
                <a:effectLst/>
                <a:latin typeface="Helvetica" pitchFamily="2" charset="0"/>
              </a:rPr>
              <a:t>Amnion, chorion, decidual cells and myometrium</a:t>
            </a:r>
          </a:p>
          <a:p>
            <a:r>
              <a:rPr lang="en-GB" b="0" i="0" u="none" strike="noStrike" cap="none">
                <a:effectLst/>
                <a:latin typeface="Helvetica" pitchFamily="2" charset="0"/>
              </a:rPr>
              <a:t>Synthesis is triggered by -rise in oestrogen level, glucocorticoids, mechanical stretching in the late pregnancy, increase in cytokines, infection, vaginal examination, separation or rupture of membrane</a:t>
            </a:r>
          </a:p>
          <a:p>
            <a:endParaRPr lang="en-PK" dirty="0"/>
          </a:p>
        </p:txBody>
      </p:sp>
    </p:spTree>
    <p:extLst>
      <p:ext uri="{BB962C8B-B14F-4D97-AF65-F5344CB8AC3E}">
        <p14:creationId xmlns:p14="http://schemas.microsoft.com/office/powerpoint/2010/main" val="72323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0A2A-9649-8BB1-AEDF-41780F4E384A}"/>
              </a:ext>
            </a:extLst>
          </p:cNvPr>
          <p:cNvSpPr>
            <a:spLocks noGrp="1"/>
          </p:cNvSpPr>
          <p:nvPr>
            <p:ph type="title"/>
          </p:nvPr>
        </p:nvSpPr>
        <p:spPr/>
        <p:txBody>
          <a:bodyPr/>
          <a:lstStyle/>
          <a:p>
            <a:r>
              <a:rPr lang="en-GB" dirty="0">
                <a:solidFill>
                  <a:srgbClr val="000000"/>
                </a:solidFill>
                <a:latin typeface="Helvetica" pitchFamily="2" charset="0"/>
              </a:rPr>
              <a:t>Oxytocin</a:t>
            </a:r>
            <a:br>
              <a:rPr lang="en-GB" dirty="0">
                <a:solidFill>
                  <a:srgbClr val="000000"/>
                </a:solidFill>
                <a:latin typeface="Helvetica" pitchFamily="2" charset="0"/>
              </a:rPr>
            </a:br>
            <a:endParaRPr lang="en-PK" dirty="0"/>
          </a:p>
        </p:txBody>
      </p:sp>
      <p:sp>
        <p:nvSpPr>
          <p:cNvPr id="3" name="Content Placeholder 2">
            <a:extLst>
              <a:ext uri="{FF2B5EF4-FFF2-40B4-BE49-F238E27FC236}">
                <a16:creationId xmlns:a16="http://schemas.microsoft.com/office/drawing/2014/main" id="{35D04010-CD8B-4F9C-68A7-8188341918A0}"/>
              </a:ext>
            </a:extLst>
          </p:cNvPr>
          <p:cNvSpPr>
            <a:spLocks noGrp="1"/>
          </p:cNvSpPr>
          <p:nvPr>
            <p:ph sz="quarter" idx="13"/>
          </p:nvPr>
        </p:nvSpPr>
        <p:spPr/>
        <p:txBody>
          <a:bodyPr>
            <a:normAutofit fontScale="92500" lnSpcReduction="10000"/>
          </a:bodyPr>
          <a:lstStyle/>
          <a:p>
            <a:pPr algn="l"/>
            <a:r>
              <a:rPr lang="en-GB" b="0" i="0" u="none" strike="noStrike" cap="none" dirty="0">
                <a:solidFill>
                  <a:srgbClr val="000000"/>
                </a:solidFill>
                <a:effectLst/>
                <a:latin typeface="Helvetica" pitchFamily="2" charset="0"/>
              </a:rPr>
              <a:t>Oxytocin receptors are increased in the uterus with the onset of labour.</a:t>
            </a:r>
          </a:p>
          <a:p>
            <a:pPr algn="l"/>
            <a:r>
              <a:rPr lang="en-GB" b="0" i="0" u="none" strike="noStrike" cap="none" dirty="0">
                <a:solidFill>
                  <a:srgbClr val="000000"/>
                </a:solidFill>
                <a:effectLst/>
                <a:latin typeface="Helvetica" pitchFamily="2" charset="0"/>
              </a:rPr>
              <a:t>Oxytocin promotes the release of prostaglandins from the decidua</a:t>
            </a:r>
          </a:p>
          <a:p>
            <a:pPr algn="l"/>
            <a:r>
              <a:rPr lang="en-GB" b="0" i="0" u="none" strike="noStrike" cap="none" dirty="0">
                <a:solidFill>
                  <a:srgbClr val="000000"/>
                </a:solidFill>
                <a:effectLst/>
                <a:latin typeface="Helvetica" pitchFamily="2" charset="0"/>
              </a:rPr>
              <a:t>Oxytocin synthesis is increased in the decidua and in the placenta</a:t>
            </a:r>
          </a:p>
          <a:p>
            <a:pPr algn="l"/>
            <a:r>
              <a:rPr lang="en-GB" b="0" i="0" u="none" strike="noStrike" cap="none" dirty="0">
                <a:solidFill>
                  <a:srgbClr val="000000"/>
                </a:solidFill>
                <a:effectLst/>
                <a:latin typeface="Helvetica" pitchFamily="2" charset="0"/>
              </a:rPr>
              <a:t>Vaginal examination and amniotomy cause rise in maternal plasma oxytocin level (</a:t>
            </a:r>
            <a:r>
              <a:rPr lang="en-GB" b="0" i="0" u="none" strike="noStrike" cap="none" dirty="0" err="1">
                <a:solidFill>
                  <a:srgbClr val="000000"/>
                </a:solidFill>
                <a:effectLst/>
                <a:latin typeface="Helvetica" pitchFamily="2" charset="0"/>
              </a:rPr>
              <a:t>ferguson</a:t>
            </a:r>
            <a:r>
              <a:rPr lang="en-GB" b="0" i="0" u="none" strike="noStrike" cap="none" dirty="0">
                <a:solidFill>
                  <a:srgbClr val="000000"/>
                </a:solidFill>
                <a:effectLst/>
                <a:latin typeface="Helvetica" pitchFamily="2" charset="0"/>
              </a:rPr>
              <a:t> reflex)</a:t>
            </a:r>
          </a:p>
          <a:p>
            <a:endParaRPr lang="en-PK" dirty="0"/>
          </a:p>
        </p:txBody>
      </p:sp>
      <p:pic>
        <p:nvPicPr>
          <p:cNvPr id="1026" name="Picture 2">
            <a:extLst>
              <a:ext uri="{FF2B5EF4-FFF2-40B4-BE49-F238E27FC236}">
                <a16:creationId xmlns:a16="http://schemas.microsoft.com/office/drawing/2014/main" id="{2A82BB86-6FA9-2988-B592-76EAED56507F}"/>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865682" y="2143126"/>
            <a:ext cx="5106025" cy="471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00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 of a human brain in a neurology clinic">
            <a:extLst>
              <a:ext uri="{FF2B5EF4-FFF2-40B4-BE49-F238E27FC236}">
                <a16:creationId xmlns:a16="http://schemas.microsoft.com/office/drawing/2014/main" id="{6AEC47FC-FB48-9325-C31B-E7931D3809EC}"/>
              </a:ext>
            </a:extLst>
          </p:cNvPr>
          <p:cNvPicPr>
            <a:picLocks noChangeAspect="1"/>
          </p:cNvPicPr>
          <p:nvPr/>
        </p:nvPicPr>
        <p:blipFill rotWithShape="1">
          <a:blip r:embed="rId2"/>
          <a:srcRect l="52682" r="3195"/>
          <a:stretch/>
        </p:blipFill>
        <p:spPr>
          <a:xfrm>
            <a:off x="8456054" y="507702"/>
            <a:ext cx="3735945" cy="6350297"/>
          </a:xfrm>
          <a:prstGeom prst="rect">
            <a:avLst/>
          </a:prstGeom>
        </p:spPr>
      </p:pic>
      <p:pic>
        <p:nvPicPr>
          <p:cNvPr id="13"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A437BB-FF7A-0E97-62A4-1CE692C58F25}"/>
              </a:ext>
            </a:extLst>
          </p:cNvPr>
          <p:cNvSpPr>
            <a:spLocks noGrp="1"/>
          </p:cNvSpPr>
          <p:nvPr>
            <p:ph type="title"/>
          </p:nvPr>
        </p:nvSpPr>
        <p:spPr>
          <a:xfrm>
            <a:off x="913776" y="618517"/>
            <a:ext cx="6672886" cy="1596177"/>
          </a:xfrm>
        </p:spPr>
        <p:txBody>
          <a:bodyPr>
            <a:normAutofit/>
          </a:bodyPr>
          <a:lstStyle/>
          <a:p>
            <a:r>
              <a:rPr lang="en-GB" dirty="0"/>
              <a:t>N</a:t>
            </a:r>
            <a:r>
              <a:rPr lang="en-PK" dirty="0"/>
              <a:t>eurological factors</a:t>
            </a:r>
          </a:p>
        </p:txBody>
      </p:sp>
      <p:sp>
        <p:nvSpPr>
          <p:cNvPr id="3" name="Content Placeholder 2">
            <a:extLst>
              <a:ext uri="{FF2B5EF4-FFF2-40B4-BE49-F238E27FC236}">
                <a16:creationId xmlns:a16="http://schemas.microsoft.com/office/drawing/2014/main" id="{7FBEDEDA-27FD-57AD-F4FE-BCF83B773F90}"/>
              </a:ext>
            </a:extLst>
          </p:cNvPr>
          <p:cNvSpPr>
            <a:spLocks noGrp="1"/>
          </p:cNvSpPr>
          <p:nvPr>
            <p:ph sz="quarter" idx="13"/>
          </p:nvPr>
        </p:nvSpPr>
        <p:spPr>
          <a:xfrm>
            <a:off x="913774" y="2367092"/>
            <a:ext cx="6672887" cy="3424107"/>
          </a:xfrm>
        </p:spPr>
        <p:txBody>
          <a:bodyPr>
            <a:normAutofit/>
          </a:bodyPr>
          <a:lstStyle/>
          <a:p>
            <a:r>
              <a:rPr lang="en-GB" b="0" i="0" u="none" strike="noStrike" cap="none" dirty="0">
                <a:effectLst/>
                <a:latin typeface="Helvetica" pitchFamily="2" charset="0"/>
              </a:rPr>
              <a:t>Both beta and alpha adrenergic </a:t>
            </a:r>
            <a:r>
              <a:rPr lang="en-GB" b="0" i="0" u="none" strike="noStrike" cap="none" dirty="0" err="1">
                <a:effectLst/>
                <a:latin typeface="Helvetica" pitchFamily="2" charset="0"/>
              </a:rPr>
              <a:t>resceptors</a:t>
            </a:r>
            <a:r>
              <a:rPr lang="en-GB" b="0" i="0" u="none" strike="noStrike" cap="none" dirty="0">
                <a:effectLst/>
                <a:latin typeface="Helvetica" pitchFamily="2" charset="0"/>
              </a:rPr>
              <a:t>  are present in myometrium; oestrogen causing the </a:t>
            </a:r>
            <a:r>
              <a:rPr lang="en-GB" cap="none" dirty="0">
                <a:latin typeface="Helvetica" pitchFamily="2" charset="0"/>
              </a:rPr>
              <a:t>alpha receptors </a:t>
            </a:r>
            <a:r>
              <a:rPr lang="en-GB" cap="none" dirty="0" err="1">
                <a:latin typeface="Helvetica" pitchFamily="2" charset="0"/>
              </a:rPr>
              <a:t>andprogesterone</a:t>
            </a:r>
            <a:r>
              <a:rPr lang="en-GB" cap="none" dirty="0">
                <a:latin typeface="Helvetica" pitchFamily="2" charset="0"/>
              </a:rPr>
              <a:t> the beta  </a:t>
            </a:r>
            <a:r>
              <a:rPr lang="en-GB" b="0" i="0" u="none" strike="noStrike" cap="none" dirty="0" err="1">
                <a:effectLst/>
                <a:latin typeface="Helvetica" pitchFamily="2" charset="0"/>
              </a:rPr>
              <a:t>receptoors</a:t>
            </a:r>
            <a:r>
              <a:rPr lang="en-GB" cap="none" dirty="0">
                <a:latin typeface="Helvetica" pitchFamily="2" charset="0"/>
              </a:rPr>
              <a:t> to f</a:t>
            </a:r>
            <a:r>
              <a:rPr lang="en-GB" b="0" i="0" u="none" strike="noStrike" cap="none" dirty="0">
                <a:effectLst/>
                <a:latin typeface="Helvetica" pitchFamily="2" charset="0"/>
              </a:rPr>
              <a:t>unction</a:t>
            </a:r>
            <a:r>
              <a:rPr lang="en-GB" cap="none" dirty="0">
                <a:latin typeface="Helvetica" pitchFamily="2" charset="0"/>
              </a:rPr>
              <a:t> </a:t>
            </a:r>
            <a:r>
              <a:rPr lang="en-GB" b="0" i="0" u="none" strike="noStrike" cap="none" dirty="0">
                <a:effectLst/>
                <a:latin typeface="Helvetica" pitchFamily="2" charset="0"/>
              </a:rPr>
              <a:t>predominantly.</a:t>
            </a:r>
          </a:p>
          <a:p>
            <a:r>
              <a:rPr lang="en-GB" b="0" i="0" u="none" strike="noStrike" cap="none" dirty="0">
                <a:effectLst/>
                <a:latin typeface="Helvetica" pitchFamily="2" charset="0"/>
              </a:rPr>
              <a:t>The contractile response is initiated through the alpha receptors of the post ganglionic nerve fibres in and around the cervix and the lower part of the uterus.</a:t>
            </a:r>
          </a:p>
          <a:p>
            <a:endParaRPr lang="en-PK" dirty="0"/>
          </a:p>
        </p:txBody>
      </p:sp>
    </p:spTree>
    <p:extLst>
      <p:ext uri="{BB962C8B-B14F-4D97-AF65-F5344CB8AC3E}">
        <p14:creationId xmlns:p14="http://schemas.microsoft.com/office/powerpoint/2010/main" val="1311476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D58954F-C5AC-4BE0-811D-8DFE18E35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359E835-CE77-4DCC-8EC3-1924094D3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60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Desk with stethoscope and computer keyboard">
            <a:extLst>
              <a:ext uri="{FF2B5EF4-FFF2-40B4-BE49-F238E27FC236}">
                <a16:creationId xmlns:a16="http://schemas.microsoft.com/office/drawing/2014/main" id="{B6B180F4-0CA8-1D00-C45B-523DF7CE3F00}"/>
              </a:ext>
            </a:extLst>
          </p:cNvPr>
          <p:cNvPicPr>
            <a:picLocks noChangeAspect="1"/>
          </p:cNvPicPr>
          <p:nvPr/>
        </p:nvPicPr>
        <p:blipFill rotWithShape="1">
          <a:blip r:embed="rId2"/>
          <a:srcRect l="57841" r="2889" b="-1"/>
          <a:stretch/>
        </p:blipFill>
        <p:spPr>
          <a:xfrm>
            <a:off x="8157374" y="10"/>
            <a:ext cx="4034626" cy="6857990"/>
          </a:xfrm>
          <a:prstGeom prst="rect">
            <a:avLst/>
          </a:prstGeom>
        </p:spPr>
      </p:pic>
      <p:pic>
        <p:nvPicPr>
          <p:cNvPr id="18" name="Picture 12">
            <a:extLst>
              <a:ext uri="{FF2B5EF4-FFF2-40B4-BE49-F238E27FC236}">
                <a16:creationId xmlns:a16="http://schemas.microsoft.com/office/drawing/2014/main" id="{B03B59B5-123A-4DC5-87BD-6D3E22FA65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590AC6-C43E-71FD-91B7-46B00C002BEF}"/>
              </a:ext>
            </a:extLst>
          </p:cNvPr>
          <p:cNvSpPr>
            <a:spLocks noGrp="1"/>
          </p:cNvSpPr>
          <p:nvPr>
            <p:ph type="title"/>
          </p:nvPr>
        </p:nvSpPr>
        <p:spPr>
          <a:xfrm>
            <a:off x="913776" y="618517"/>
            <a:ext cx="6672886" cy="1596177"/>
          </a:xfrm>
        </p:spPr>
        <p:txBody>
          <a:bodyPr>
            <a:normAutofit/>
          </a:bodyPr>
          <a:lstStyle/>
          <a:p>
            <a:r>
              <a:rPr lang="en-US"/>
              <a:t>Management of </a:t>
            </a:r>
            <a:r>
              <a:rPr lang="en-US" err="1"/>
              <a:t>labour</a:t>
            </a:r>
            <a:endParaRPr lang="en-US"/>
          </a:p>
        </p:txBody>
      </p:sp>
      <p:sp>
        <p:nvSpPr>
          <p:cNvPr id="3" name="Content Placeholder 2">
            <a:extLst>
              <a:ext uri="{FF2B5EF4-FFF2-40B4-BE49-F238E27FC236}">
                <a16:creationId xmlns:a16="http://schemas.microsoft.com/office/drawing/2014/main" id="{8B17260B-CE7A-3B2E-4306-49447E6FFE70}"/>
              </a:ext>
            </a:extLst>
          </p:cNvPr>
          <p:cNvSpPr>
            <a:spLocks noGrp="1"/>
          </p:cNvSpPr>
          <p:nvPr>
            <p:ph sz="quarter" idx="13"/>
          </p:nvPr>
        </p:nvSpPr>
        <p:spPr>
          <a:xfrm>
            <a:off x="913774" y="2367092"/>
            <a:ext cx="6672887" cy="3424107"/>
          </a:xfrm>
        </p:spPr>
        <p:txBody>
          <a:bodyPr>
            <a:normAutofit/>
          </a:bodyPr>
          <a:lstStyle/>
          <a:p>
            <a:r>
              <a:rPr lang="en-US" b="1" dirty="0"/>
              <a:t>History</a:t>
            </a:r>
          </a:p>
          <a:p>
            <a:r>
              <a:rPr lang="en-US" b="1" dirty="0" err="1"/>
              <a:t>Gpe</a:t>
            </a:r>
            <a:endParaRPr lang="en-US" b="1" dirty="0"/>
          </a:p>
          <a:p>
            <a:r>
              <a:rPr lang="en-US" b="1" dirty="0"/>
              <a:t>Abdominal examination</a:t>
            </a:r>
          </a:p>
          <a:p>
            <a:pPr lvl="1"/>
            <a:r>
              <a:rPr lang="en-US" dirty="0"/>
              <a:t>Lie , scar, contractions</a:t>
            </a:r>
          </a:p>
        </p:txBody>
      </p:sp>
    </p:spTree>
    <p:extLst>
      <p:ext uri="{BB962C8B-B14F-4D97-AF65-F5344CB8AC3E}">
        <p14:creationId xmlns:p14="http://schemas.microsoft.com/office/powerpoint/2010/main" val="776710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DA63FAE-4D06-5A18-B40D-451203EF170C}"/>
              </a:ext>
            </a:extLst>
          </p:cNvPr>
          <p:cNvGraphicFramePr>
            <a:graphicFrameLocks noGrp="1"/>
          </p:cNvGraphicFramePr>
          <p:nvPr>
            <p:ph sz="quarter" idx="13"/>
            <p:extLst>
              <p:ext uri="{D42A27DB-BD31-4B8C-83A1-F6EECF244321}">
                <p14:modId xmlns:p14="http://schemas.microsoft.com/office/powerpoint/2010/main" val="4244748310"/>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17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47B7-3FD0-8E42-7D27-3A17828BBC4C}"/>
              </a:ext>
            </a:extLst>
          </p:cNvPr>
          <p:cNvSpPr>
            <a:spLocks noGrp="1"/>
          </p:cNvSpPr>
          <p:nvPr>
            <p:ph type="title"/>
          </p:nvPr>
        </p:nvSpPr>
        <p:spPr/>
        <p:txBody>
          <a:bodyPr/>
          <a:lstStyle/>
          <a:p>
            <a:r>
              <a:rPr lang="en-US" sz="4000" dirty="0"/>
              <a:t>Fetal assessment</a:t>
            </a:r>
            <a:r>
              <a:rPr lang="en-US" dirty="0"/>
              <a:t> </a:t>
            </a:r>
          </a:p>
        </p:txBody>
      </p:sp>
      <p:sp>
        <p:nvSpPr>
          <p:cNvPr id="3" name="Content Placeholder 2">
            <a:extLst>
              <a:ext uri="{FF2B5EF4-FFF2-40B4-BE49-F238E27FC236}">
                <a16:creationId xmlns:a16="http://schemas.microsoft.com/office/drawing/2014/main" id="{370BF261-E221-DC39-FE81-2F3AE625732F}"/>
              </a:ext>
            </a:extLst>
          </p:cNvPr>
          <p:cNvSpPr>
            <a:spLocks noGrp="1"/>
          </p:cNvSpPr>
          <p:nvPr>
            <p:ph sz="quarter" idx="13"/>
          </p:nvPr>
        </p:nvSpPr>
        <p:spPr>
          <a:xfrm>
            <a:off x="486887" y="1852551"/>
            <a:ext cx="5532913" cy="4386932"/>
          </a:xfrm>
        </p:spPr>
        <p:txBody>
          <a:bodyPr>
            <a:normAutofit fontScale="25000" lnSpcReduction="20000"/>
          </a:bodyPr>
          <a:lstStyle/>
          <a:p>
            <a:r>
              <a:rPr lang="en-US" sz="9600" cap="none" dirty="0"/>
              <a:t>During uterine contractions blood flow to fetus decreases</a:t>
            </a:r>
          </a:p>
          <a:p>
            <a:r>
              <a:rPr lang="en-US" sz="9600" cap="none" dirty="0"/>
              <a:t>May lead to metabolic acidosis</a:t>
            </a:r>
          </a:p>
          <a:p>
            <a:r>
              <a:rPr lang="en-US" sz="9600" cap="none" dirty="0"/>
              <a:t>FHR monitoring should be done by</a:t>
            </a:r>
          </a:p>
          <a:p>
            <a:pPr marL="914400" lvl="1" indent="-457200">
              <a:buFont typeface="+mj-lt"/>
              <a:buAutoNum type="arabicPeriod"/>
            </a:pPr>
            <a:r>
              <a:rPr lang="en-US" sz="9600" cap="none" dirty="0"/>
              <a:t>Pinard stethoscope  for 1 min after every contraction or after 15 mins in first stage of </a:t>
            </a:r>
            <a:r>
              <a:rPr lang="en-US" sz="9600" cap="none" dirty="0" err="1"/>
              <a:t>labour</a:t>
            </a:r>
            <a:endParaRPr lang="en-US" sz="9600" cap="none" dirty="0"/>
          </a:p>
          <a:p>
            <a:pPr marL="914400" lvl="1" indent="-457200">
              <a:buFont typeface="+mj-lt"/>
              <a:buAutoNum type="arabicPeriod"/>
            </a:pPr>
            <a:r>
              <a:rPr lang="en-US" sz="9600" cap="none" dirty="0"/>
              <a:t>Continuous FHR monitoring by CTG if Meconium stained liquor, maternal pyrexia , PVB, augmentation of </a:t>
            </a:r>
            <a:r>
              <a:rPr lang="en-US" sz="9600" cap="none" dirty="0" err="1"/>
              <a:t>labour</a:t>
            </a:r>
            <a:r>
              <a:rPr lang="en-US" sz="9600" cap="none" dirty="0"/>
              <a:t>, maternal request</a:t>
            </a:r>
          </a:p>
          <a:p>
            <a:endParaRPr lang="en-US" dirty="0"/>
          </a:p>
        </p:txBody>
      </p:sp>
      <p:sp>
        <p:nvSpPr>
          <p:cNvPr id="4" name="Content Placeholder 3">
            <a:extLst>
              <a:ext uri="{FF2B5EF4-FFF2-40B4-BE49-F238E27FC236}">
                <a16:creationId xmlns:a16="http://schemas.microsoft.com/office/drawing/2014/main" id="{79988966-18DA-1EFC-AB5A-3A35F0BBC227}"/>
              </a:ext>
            </a:extLst>
          </p:cNvPr>
          <p:cNvSpPr>
            <a:spLocks noGrp="1"/>
          </p:cNvSpPr>
          <p:nvPr>
            <p:ph sz="quarter" idx="14"/>
          </p:nvPr>
        </p:nvSpPr>
        <p:spPr/>
        <p:txBody>
          <a:bodyPr/>
          <a:lstStyle/>
          <a:p>
            <a:endParaRPr lang="en-PK"/>
          </a:p>
        </p:txBody>
      </p:sp>
    </p:spTree>
    <p:extLst>
      <p:ext uri="{BB962C8B-B14F-4D97-AF65-F5344CB8AC3E}">
        <p14:creationId xmlns:p14="http://schemas.microsoft.com/office/powerpoint/2010/main" val="223279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57F6-15B8-6B80-F981-C2CE5CB41DF7}"/>
              </a:ext>
            </a:extLst>
          </p:cNvPr>
          <p:cNvSpPr>
            <a:spLocks noGrp="1"/>
          </p:cNvSpPr>
          <p:nvPr>
            <p:ph type="title"/>
          </p:nvPr>
        </p:nvSpPr>
        <p:spPr/>
        <p:txBody>
          <a:bodyPr/>
          <a:lstStyle/>
          <a:p>
            <a:r>
              <a:rPr lang="en-US" dirty="0"/>
              <a:t>University Motto, Vision, Values &amp; Goals</a:t>
            </a:r>
          </a:p>
        </p:txBody>
      </p:sp>
      <p:sp>
        <p:nvSpPr>
          <p:cNvPr id="3" name="Content Placeholder 2">
            <a:extLst>
              <a:ext uri="{FF2B5EF4-FFF2-40B4-BE49-F238E27FC236}">
                <a16:creationId xmlns:a16="http://schemas.microsoft.com/office/drawing/2014/main" id="{B5E0EEE8-C3ED-7E11-B48F-EBB992936458}"/>
              </a:ext>
            </a:extLst>
          </p:cNvPr>
          <p:cNvSpPr>
            <a:spLocks noGrp="1"/>
          </p:cNvSpPr>
          <p:nvPr>
            <p:ph idx="1"/>
          </p:nvPr>
        </p:nvSpPr>
        <p:spPr>
          <a:xfrm>
            <a:off x="680321" y="2119745"/>
            <a:ext cx="9613861" cy="4558146"/>
          </a:xfrm>
        </p:spPr>
        <p:txBody>
          <a:bodyPr/>
          <a:lstStyle/>
          <a:p>
            <a:pPr marL="236538" marR="0" lvl="0" indent="0" algn="l" defTabSz="457200" rtl="0" eaLnBrk="1" fontAlgn="base" latinLnBrk="0" hangingPunct="1">
              <a:lnSpc>
                <a:spcPts val="1550"/>
              </a:lnSpc>
              <a:spcBef>
                <a:spcPct val="0"/>
              </a:spcBef>
              <a:spcAft>
                <a:spcPct val="0"/>
              </a:spcAft>
              <a:buClrTx/>
              <a:buSzTx/>
              <a:buFontTx/>
              <a:buNone/>
              <a:tabLst/>
              <a:defRPr/>
            </a:pPr>
            <a:r>
              <a:rPr kumimoji="0" lang="en-US" altLang="en-US" sz="1800" b="1" i="0" u="none" strike="noStrike" kern="1200" cap="none" spc="0" normalizeH="0" baseline="0" noProof="0" dirty="0">
                <a:ln>
                  <a:noFill/>
                </a:ln>
                <a:effectLst/>
                <a:highlight>
                  <a:srgbClr val="FF0000"/>
                </a:highlight>
                <a:uLnTx/>
                <a:uFillTx/>
                <a:latin typeface="+mj-lt"/>
                <a:ea typeface="+mn-ea"/>
                <a:cs typeface="+mn-cs"/>
              </a:rPr>
              <a:t>MISSION STATEMENT</a:t>
            </a:r>
          </a:p>
          <a:p>
            <a:pPr marL="236538" marR="0" lvl="0" indent="0" algn="l" defTabSz="457200" rtl="0" eaLnBrk="1" fontAlgn="base" latinLnBrk="0" hangingPunct="1">
              <a:lnSpc>
                <a:spcPts val="1550"/>
              </a:lnSpc>
              <a:spcBef>
                <a:spcPct val="0"/>
              </a:spcBef>
              <a:spcAft>
                <a:spcPct val="0"/>
              </a:spcAft>
              <a:buClrTx/>
              <a:buSzTx/>
              <a:buFontTx/>
              <a:buNone/>
              <a:tabLst/>
              <a:defRPr/>
            </a:pPr>
            <a:endParaRPr kumimoji="0" lang="en-US" altLang="en-US" sz="1600" i="0" u="none" strike="noStrike" kern="1200" cap="none" spc="0" normalizeH="0" baseline="0" noProof="0" dirty="0">
              <a:ln>
                <a:noFill/>
              </a:ln>
              <a:effectLst/>
              <a:uLnTx/>
              <a:uFillTx/>
              <a:latin typeface="+mj-lt"/>
              <a:ea typeface="+mn-ea"/>
              <a:cs typeface="+mn-cs"/>
            </a:endParaRP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To impart evidence-based research-oriented health professional education </a:t>
            </a: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Best possible patient care</a:t>
            </a:r>
          </a:p>
          <a:p>
            <a:pPr marL="236538" marR="0" lvl="0" indent="0"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Mutual respect, ethical practice of healthcare and social accountability.</a:t>
            </a:r>
          </a:p>
          <a:p>
            <a:pPr marL="236538" marR="0" lvl="0" indent="0" algn="l" defTabSz="457200" rtl="0" eaLnBrk="1" fontAlgn="base" latinLnBrk="0" hangingPunct="1">
              <a:lnSpc>
                <a:spcPts val="1600"/>
              </a:lnSpc>
              <a:spcBef>
                <a:spcPct val="0"/>
              </a:spcBef>
              <a:spcAft>
                <a:spcPct val="0"/>
              </a:spcAft>
              <a:buClrTx/>
              <a:buSzTx/>
              <a:buFontTx/>
              <a:buNone/>
              <a:tabLst/>
              <a:defRPr/>
            </a:pPr>
            <a:endParaRPr kumimoji="0" lang="en-US" altLang="en-US" sz="1800" b="1" i="0" u="none" strike="noStrike" kern="1200" cap="none" spc="0" normalizeH="0" baseline="0" noProof="0" dirty="0">
              <a:ln>
                <a:noFill/>
              </a:ln>
              <a:effectLst/>
              <a:uLnTx/>
              <a:uFillTx/>
              <a:latin typeface="+mj-lt"/>
              <a:ea typeface="+mn-ea"/>
              <a:cs typeface="+mn-cs"/>
            </a:endParaRPr>
          </a:p>
          <a:p>
            <a:pPr marL="236538" marR="0" lvl="0" indent="0" algn="l" defTabSz="457200" rtl="0" eaLnBrk="1" fontAlgn="base" latinLnBrk="0" hangingPunct="1">
              <a:lnSpc>
                <a:spcPts val="1600"/>
              </a:lnSpc>
              <a:spcBef>
                <a:spcPct val="0"/>
              </a:spcBef>
              <a:spcAft>
                <a:spcPct val="0"/>
              </a:spcAft>
              <a:buClrTx/>
              <a:buSzTx/>
              <a:buFontTx/>
              <a:buNone/>
              <a:tabLst/>
              <a:defRPr/>
            </a:pPr>
            <a:r>
              <a:rPr kumimoji="0" lang="en-US" altLang="en-US" sz="1800" b="1" i="0" u="none" strike="noStrike" kern="1200" cap="none" spc="0" normalizeH="0" baseline="0" noProof="0" dirty="0">
                <a:ln>
                  <a:noFill/>
                </a:ln>
                <a:effectLst/>
                <a:highlight>
                  <a:srgbClr val="FF0000"/>
                </a:highlight>
                <a:uLnTx/>
                <a:uFillTx/>
                <a:latin typeface="+mj-lt"/>
                <a:ea typeface="+mn-ea"/>
                <a:cs typeface="+mn-cs"/>
              </a:rPr>
              <a:t>VISION AND VALUES</a:t>
            </a:r>
            <a:endParaRPr kumimoji="0" lang="en-US" altLang="en-US" sz="1600" b="1" i="0" u="none" strike="noStrike" kern="1200" cap="none" spc="0" normalizeH="0" baseline="0" noProof="0" dirty="0">
              <a:ln>
                <a:noFill/>
              </a:ln>
              <a:effectLst/>
              <a:highlight>
                <a:srgbClr val="FF0000"/>
              </a:highlight>
              <a:uLnTx/>
              <a:uFillTx/>
              <a:latin typeface="+mj-lt"/>
              <a:ea typeface="+mn-ea"/>
              <a:cs typeface="+mn-cs"/>
            </a:endParaRPr>
          </a:p>
          <a:p>
            <a:pPr marL="236538" marR="0" lvl="0" indent="0" algn="l" defTabSz="457200" rtl="0" eaLnBrk="1" fontAlgn="base" latinLnBrk="0" hangingPunct="1">
              <a:lnSpc>
                <a:spcPct val="150000"/>
              </a:lnSpc>
              <a:spcBef>
                <a:spcPct val="0"/>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Highly recognized and accredited </a:t>
            </a:r>
            <a:r>
              <a:rPr kumimoji="0" lang="en-US" altLang="en-US" sz="1600" i="0" u="none" strike="noStrike" kern="1200" cap="none" spc="0" normalizeH="0" baseline="0" noProof="0" dirty="0" err="1">
                <a:ln>
                  <a:noFill/>
                </a:ln>
                <a:effectLst/>
                <a:uLnTx/>
                <a:uFillTx/>
                <a:latin typeface="+mj-lt"/>
                <a:ea typeface="+mn-ea"/>
                <a:cs typeface="+mn-cs"/>
              </a:rPr>
              <a:t>centre</a:t>
            </a:r>
            <a:r>
              <a:rPr kumimoji="0" lang="en-US" altLang="en-US" sz="1600" i="0" u="none" strike="noStrike" kern="1200" cap="none" spc="0" normalizeH="0" baseline="0" noProof="0" dirty="0">
                <a:ln>
                  <a:noFill/>
                </a:ln>
                <a:effectLst/>
                <a:uLnTx/>
                <a:uFillTx/>
                <a:latin typeface="+mj-lt"/>
                <a:ea typeface="+mn-ea"/>
                <a:cs typeface="+mn-cs"/>
              </a:rPr>
              <a:t> of excellence in Medical Education, using evidence-based training techniques for development of highly competent health professionals, who are lifelong experiential learner and are socially accountable.</a:t>
            </a:r>
          </a:p>
          <a:p>
            <a:pPr marL="236538" marR="0" lvl="0" indent="0" algn="l" defTabSz="457200" rtl="0" eaLnBrk="1" fontAlgn="base" latinLnBrk="0" hangingPunct="1">
              <a:lnSpc>
                <a:spcPct val="100000"/>
              </a:lnSpc>
              <a:spcBef>
                <a:spcPts val="25"/>
              </a:spcBef>
              <a:spcAft>
                <a:spcPct val="0"/>
              </a:spcAft>
              <a:buClrTx/>
              <a:buSzTx/>
              <a:buFontTx/>
              <a:buNone/>
              <a:tabLst/>
              <a:defRPr/>
            </a:pPr>
            <a:endParaRPr kumimoji="0" lang="en-US" altLang="en-US" sz="1800" b="1" i="0" u="none" strike="noStrike" kern="1200" cap="none" spc="0" normalizeH="0" baseline="0" noProof="0" dirty="0">
              <a:ln>
                <a:noFill/>
              </a:ln>
              <a:effectLst/>
              <a:uLnTx/>
              <a:uFillTx/>
              <a:latin typeface="+mj-lt"/>
              <a:ea typeface="+mn-ea"/>
              <a:cs typeface="+mn-cs"/>
            </a:endParaRPr>
          </a:p>
          <a:p>
            <a:pPr marL="236538" marR="0" lvl="0" indent="0" algn="l" defTabSz="457200" rtl="0" eaLnBrk="1" fontAlgn="base" latinLnBrk="0" hangingPunct="1">
              <a:lnSpc>
                <a:spcPct val="100000"/>
              </a:lnSpc>
              <a:spcBef>
                <a:spcPts val="25"/>
              </a:spcBef>
              <a:spcAft>
                <a:spcPct val="0"/>
              </a:spcAft>
              <a:buClrTx/>
              <a:buSzTx/>
              <a:buFontTx/>
              <a:buNone/>
              <a:tabLst/>
              <a:defRPr/>
            </a:pPr>
            <a:r>
              <a:rPr kumimoji="0" lang="en-US" altLang="en-US" sz="1800" b="1" i="0" u="none" strike="noStrike" kern="1200" cap="none" spc="0" normalizeH="0" baseline="0" noProof="0" dirty="0">
                <a:ln>
                  <a:noFill/>
                </a:ln>
                <a:effectLst/>
                <a:highlight>
                  <a:srgbClr val="FF0000"/>
                </a:highlight>
                <a:uLnTx/>
                <a:uFillTx/>
                <a:latin typeface="+mj-lt"/>
                <a:ea typeface="+mn-ea"/>
                <a:cs typeface="+mn-cs"/>
              </a:rPr>
              <a:t>GOALS</a:t>
            </a:r>
            <a:endParaRPr kumimoji="0" lang="en-US" altLang="en-US" sz="1600" b="1" i="0" u="none" strike="noStrike" kern="1200" cap="none" spc="0" normalizeH="0" baseline="0" noProof="0" dirty="0">
              <a:ln>
                <a:noFill/>
              </a:ln>
              <a:effectLst/>
              <a:highlight>
                <a:srgbClr val="FF0000"/>
              </a:highlight>
              <a:uLnTx/>
              <a:uFillTx/>
              <a:latin typeface="+mj-lt"/>
              <a:ea typeface="+mn-ea"/>
              <a:cs typeface="+mn-cs"/>
            </a:endParaRPr>
          </a:p>
          <a:p>
            <a:pPr marL="236538" marR="0" lvl="0" indent="0" algn="l" defTabSz="457200" rtl="0" eaLnBrk="1" fontAlgn="base" latinLnBrk="0" hangingPunct="1">
              <a:lnSpc>
                <a:spcPct val="150000"/>
              </a:lnSpc>
              <a:spcBef>
                <a:spcPts val="775"/>
              </a:spcBef>
              <a:spcAft>
                <a:spcPct val="0"/>
              </a:spcAft>
              <a:buClrTx/>
              <a:buSzTx/>
              <a:buFontTx/>
              <a:buNone/>
              <a:tabLst/>
              <a:defRPr/>
            </a:pPr>
            <a:r>
              <a:rPr kumimoji="0" lang="en-US" altLang="en-US" sz="1600" i="0" u="none" strike="noStrike" kern="1200" cap="none" spc="0" normalizeH="0" baseline="0" noProof="0" dirty="0">
                <a:ln>
                  <a:noFill/>
                </a:ln>
                <a:effectLst/>
                <a:uLnTx/>
                <a:uFillTx/>
                <a:latin typeface="+mj-lt"/>
                <a:ea typeface="+mn-ea"/>
                <a:cs typeface="+mn-cs"/>
              </a:rPr>
              <a:t>The Undergraduate Integrated Learning Program is geared to provide you with quality medical education in an environment designed to.</a:t>
            </a:r>
          </a:p>
          <a:p>
            <a:endParaRPr lang="en-US" dirty="0"/>
          </a:p>
        </p:txBody>
      </p:sp>
    </p:spTree>
    <p:extLst>
      <p:ext uri="{BB962C8B-B14F-4D97-AF65-F5344CB8AC3E}">
        <p14:creationId xmlns:p14="http://schemas.microsoft.com/office/powerpoint/2010/main" val="957350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9EED-C3CA-1459-31FF-F552E907F7BF}"/>
              </a:ext>
            </a:extLst>
          </p:cNvPr>
          <p:cNvSpPr>
            <a:spLocks noGrp="1"/>
          </p:cNvSpPr>
          <p:nvPr>
            <p:ph type="title"/>
          </p:nvPr>
        </p:nvSpPr>
        <p:spPr/>
        <p:txBody>
          <a:bodyPr/>
          <a:lstStyle/>
          <a:p>
            <a:r>
              <a:rPr lang="en-US" sz="4000" dirty="0"/>
              <a:t>Management of 1</a:t>
            </a:r>
            <a:r>
              <a:rPr lang="en-US" sz="4000" baseline="30000" dirty="0"/>
              <a:t>st</a:t>
            </a:r>
            <a:r>
              <a:rPr lang="en-US" sz="4000" dirty="0"/>
              <a:t> stage of </a:t>
            </a:r>
            <a:r>
              <a:rPr lang="en-US" sz="4000" dirty="0" err="1"/>
              <a:t>labour</a:t>
            </a:r>
            <a:br>
              <a:rPr lang="en-US" dirty="0"/>
            </a:br>
            <a:endParaRPr lang="en-US" dirty="0"/>
          </a:p>
        </p:txBody>
      </p:sp>
      <p:sp>
        <p:nvSpPr>
          <p:cNvPr id="3" name="Content Placeholder 2">
            <a:extLst>
              <a:ext uri="{FF2B5EF4-FFF2-40B4-BE49-F238E27FC236}">
                <a16:creationId xmlns:a16="http://schemas.microsoft.com/office/drawing/2014/main" id="{065ED13C-E7A5-B701-E487-1D1D8735F997}"/>
              </a:ext>
            </a:extLst>
          </p:cNvPr>
          <p:cNvSpPr>
            <a:spLocks noGrp="1"/>
          </p:cNvSpPr>
          <p:nvPr>
            <p:ph sz="quarter" idx="13"/>
          </p:nvPr>
        </p:nvSpPr>
        <p:spPr>
          <a:xfrm>
            <a:off x="130629" y="1543792"/>
            <a:ext cx="5889171" cy="4247407"/>
          </a:xfrm>
        </p:spPr>
        <p:txBody>
          <a:bodyPr>
            <a:noAutofit/>
          </a:bodyPr>
          <a:lstStyle/>
          <a:p>
            <a:pPr marL="0" indent="0">
              <a:buNone/>
            </a:pPr>
            <a:r>
              <a:rPr lang="en-US" sz="2800" b="1" dirty="0"/>
              <a:t>Latent phase</a:t>
            </a:r>
          </a:p>
          <a:p>
            <a:r>
              <a:rPr lang="en-US" cap="none" dirty="0"/>
              <a:t>Should be managed away from </a:t>
            </a:r>
            <a:r>
              <a:rPr lang="en-US" cap="none" dirty="0" err="1"/>
              <a:t>labour</a:t>
            </a:r>
            <a:r>
              <a:rPr lang="en-US" cap="none" dirty="0"/>
              <a:t> suite</a:t>
            </a:r>
          </a:p>
          <a:p>
            <a:r>
              <a:rPr lang="en-US" cap="none" dirty="0"/>
              <a:t>Clean and safe environment </a:t>
            </a:r>
          </a:p>
          <a:p>
            <a:r>
              <a:rPr lang="en-US" cap="none" dirty="0"/>
              <a:t>Encouragement and reassurance</a:t>
            </a:r>
          </a:p>
          <a:p>
            <a:r>
              <a:rPr lang="en-US" cap="none" dirty="0"/>
              <a:t>Avoid intervention unless risk factors are present</a:t>
            </a:r>
          </a:p>
          <a:p>
            <a:r>
              <a:rPr lang="en-US" cap="none" dirty="0"/>
              <a:t>Do not restrict food and drinks</a:t>
            </a:r>
          </a:p>
          <a:p>
            <a:r>
              <a:rPr lang="en-US" cap="none" dirty="0"/>
              <a:t>IV hydration if patient is dehydrated </a:t>
            </a:r>
          </a:p>
          <a:p>
            <a:r>
              <a:rPr lang="en-US" cap="none" dirty="0"/>
              <a:t>Mild analgesic should be given</a:t>
            </a:r>
          </a:p>
          <a:p>
            <a:r>
              <a:rPr lang="en-US" cap="none" dirty="0"/>
              <a:t>One to one care</a:t>
            </a:r>
          </a:p>
          <a:p>
            <a:r>
              <a:rPr lang="en-US" cap="none" dirty="0"/>
              <a:t>Bladder and bowel</a:t>
            </a:r>
          </a:p>
        </p:txBody>
      </p:sp>
      <p:pic>
        <p:nvPicPr>
          <p:cNvPr id="4098" name="Picture 2" descr="A health worker reassures a woman in labour who is feeling scared.">
            <a:extLst>
              <a:ext uri="{FF2B5EF4-FFF2-40B4-BE49-F238E27FC236}">
                <a16:creationId xmlns:a16="http://schemas.microsoft.com/office/drawing/2014/main" id="{AC0872DD-5D47-D54A-9055-8779709F8572}"/>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312499" y="3429000"/>
            <a:ext cx="4444073" cy="308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43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Scan of a human brain in a neurology clinic">
            <a:extLst>
              <a:ext uri="{FF2B5EF4-FFF2-40B4-BE49-F238E27FC236}">
                <a16:creationId xmlns:a16="http://schemas.microsoft.com/office/drawing/2014/main" id="{A079DCEA-91D2-9905-213A-BCDAFC502ECC}"/>
              </a:ext>
            </a:extLst>
          </p:cNvPr>
          <p:cNvPicPr>
            <a:picLocks noChangeAspect="1"/>
          </p:cNvPicPr>
          <p:nvPr/>
        </p:nvPicPr>
        <p:blipFill rotWithShape="1">
          <a:blip r:embed="rId2"/>
          <a:srcRect t="15907" b="9093"/>
          <a:stretch/>
        </p:blipFill>
        <p:spPr>
          <a:xfrm>
            <a:off x="20" y="2754"/>
            <a:ext cx="12191980" cy="6858000"/>
          </a:xfrm>
          <a:prstGeom prst="rect">
            <a:avLst/>
          </a:prstGeom>
        </p:spPr>
      </p:pic>
      <p:sp>
        <p:nvSpPr>
          <p:cNvPr id="9" name="Rectangle 8">
            <a:extLst>
              <a:ext uri="{FF2B5EF4-FFF2-40B4-BE49-F238E27FC236}">
                <a16:creationId xmlns:a16="http://schemas.microsoft.com/office/drawing/2014/main" id="{23E246C7-AE23-4B78-B596-A021E638F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4"/>
            <a:ext cx="12192000" cy="6858000"/>
          </a:xfrm>
          <a:prstGeom prst="rect">
            <a:avLst/>
          </a:prstGeom>
          <a:gradFill>
            <a:gsLst>
              <a:gs pos="10000">
                <a:schemeClr val="bg1">
                  <a:alpha val="75000"/>
                </a:schemeClr>
              </a:gs>
              <a:gs pos="85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388652C-EA91-4836-8F81-08E05C74EB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3287CA24-BEDA-61F0-7D82-AE06FA007A30}"/>
              </a:ext>
            </a:extLst>
          </p:cNvPr>
          <p:cNvSpPr>
            <a:spLocks noGrp="1"/>
          </p:cNvSpPr>
          <p:nvPr>
            <p:ph sz="quarter" idx="13"/>
          </p:nvPr>
        </p:nvSpPr>
        <p:spPr>
          <a:xfrm>
            <a:off x="913774" y="2367092"/>
            <a:ext cx="10363826" cy="3424107"/>
          </a:xfrm>
        </p:spPr>
        <p:txBody>
          <a:bodyPr>
            <a:normAutofit/>
          </a:bodyPr>
          <a:lstStyle/>
          <a:p>
            <a:pPr marL="0" indent="0">
              <a:buNone/>
            </a:pPr>
            <a:r>
              <a:rPr lang="en-US" b="1"/>
              <a:t>Examination</a:t>
            </a:r>
            <a:endParaRPr lang="en-US"/>
          </a:p>
          <a:p>
            <a:pPr lvl="1"/>
            <a:r>
              <a:rPr lang="en-US"/>
              <a:t>Cervical dilatation</a:t>
            </a:r>
          </a:p>
          <a:p>
            <a:pPr lvl="1"/>
            <a:r>
              <a:rPr lang="en-US"/>
              <a:t>Descent</a:t>
            </a:r>
          </a:p>
          <a:p>
            <a:pPr lvl="1"/>
            <a:r>
              <a:rPr lang="en-US"/>
              <a:t>Membranes </a:t>
            </a:r>
          </a:p>
          <a:p>
            <a:pPr lvl="1"/>
            <a:r>
              <a:rPr lang="en-US" err="1"/>
              <a:t>Matenal</a:t>
            </a:r>
            <a:r>
              <a:rPr lang="en-US"/>
              <a:t> and fetal assessment</a:t>
            </a:r>
          </a:p>
          <a:p>
            <a:endParaRPr lang="en-US" dirty="0"/>
          </a:p>
        </p:txBody>
      </p:sp>
    </p:spTree>
    <p:extLst>
      <p:ext uri="{BB962C8B-B14F-4D97-AF65-F5344CB8AC3E}">
        <p14:creationId xmlns:p14="http://schemas.microsoft.com/office/powerpoint/2010/main" val="3563575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6E04-C515-6ECC-47B5-31080BD14E41}"/>
              </a:ext>
            </a:extLst>
          </p:cNvPr>
          <p:cNvSpPr>
            <a:spLocks noGrp="1"/>
          </p:cNvSpPr>
          <p:nvPr>
            <p:ph type="title"/>
          </p:nvPr>
        </p:nvSpPr>
        <p:spPr>
          <a:xfrm>
            <a:off x="664393" y="-248381"/>
            <a:ext cx="10364451" cy="1596177"/>
          </a:xfrm>
        </p:spPr>
        <p:txBody>
          <a:bodyPr/>
          <a:lstStyle/>
          <a:p>
            <a:r>
              <a:rPr lang="en-US" sz="4000" dirty="0" err="1"/>
              <a:t>Partogram</a:t>
            </a:r>
            <a:r>
              <a:rPr lang="en-US" dirty="0"/>
              <a:t> </a:t>
            </a:r>
          </a:p>
        </p:txBody>
      </p:sp>
      <p:sp>
        <p:nvSpPr>
          <p:cNvPr id="3" name="Content Placeholder 2">
            <a:extLst>
              <a:ext uri="{FF2B5EF4-FFF2-40B4-BE49-F238E27FC236}">
                <a16:creationId xmlns:a16="http://schemas.microsoft.com/office/drawing/2014/main" id="{026DB6D5-5159-76A2-EF27-4F6479D178D7}"/>
              </a:ext>
            </a:extLst>
          </p:cNvPr>
          <p:cNvSpPr>
            <a:spLocks noGrp="1"/>
          </p:cNvSpPr>
          <p:nvPr>
            <p:ph sz="quarter" idx="13"/>
          </p:nvPr>
        </p:nvSpPr>
        <p:spPr>
          <a:xfrm>
            <a:off x="249383" y="1287483"/>
            <a:ext cx="5770418" cy="4283033"/>
          </a:xfrm>
        </p:spPr>
        <p:txBody>
          <a:bodyPr>
            <a:noAutofit/>
          </a:bodyPr>
          <a:lstStyle/>
          <a:p>
            <a:pPr marL="0" indent="0">
              <a:buNone/>
            </a:pPr>
            <a:r>
              <a:rPr lang="en-US" sz="2400" cap="none" dirty="0"/>
              <a:t>Graphical record of  progress of </a:t>
            </a:r>
            <a:r>
              <a:rPr lang="en-US" sz="2400" cap="none" dirty="0" err="1"/>
              <a:t>labour</a:t>
            </a:r>
            <a:r>
              <a:rPr lang="en-US" sz="2400" cap="none" dirty="0"/>
              <a:t> , maternal and fetal wellbeing and treatment administration </a:t>
            </a:r>
          </a:p>
          <a:p>
            <a:pPr marL="0" indent="0">
              <a:buNone/>
            </a:pPr>
            <a:r>
              <a:rPr lang="en-US" sz="2400" b="1" cap="none" dirty="0"/>
              <a:t>Benefits</a:t>
            </a:r>
          </a:p>
          <a:p>
            <a:r>
              <a:rPr lang="en-US" sz="2400" cap="none" dirty="0"/>
              <a:t>Provides instant visual assessment of progress of </a:t>
            </a:r>
            <a:r>
              <a:rPr lang="en-US" sz="2400" cap="none" dirty="0" err="1"/>
              <a:t>labour</a:t>
            </a:r>
            <a:r>
              <a:rPr lang="en-US" sz="2400" cap="none" dirty="0"/>
              <a:t> based on cervical dilatation </a:t>
            </a:r>
          </a:p>
          <a:p>
            <a:r>
              <a:rPr lang="en-US" sz="2400" cap="none" dirty="0"/>
              <a:t>Gives clear picture of normal and abnormal progress  so that appropriate intervention can be done</a:t>
            </a:r>
          </a:p>
        </p:txBody>
      </p:sp>
      <p:pic>
        <p:nvPicPr>
          <p:cNvPr id="5122" name="Picture 2">
            <a:extLst>
              <a:ext uri="{FF2B5EF4-FFF2-40B4-BE49-F238E27FC236}">
                <a16:creationId xmlns:a16="http://schemas.microsoft.com/office/drawing/2014/main" id="{BD3DD625-CDEE-65FE-B4B1-E2D57B73CF6B}"/>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34811" y="797247"/>
            <a:ext cx="5626560" cy="606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1981535-B5AA-4E0C-ACE5-925CC19B20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a:extLst>
              <a:ext uri="{FF2B5EF4-FFF2-40B4-BE49-F238E27FC236}">
                <a16:creationId xmlns:a16="http://schemas.microsoft.com/office/drawing/2014/main" id="{BF97D060-AA7E-4411-BA62-28BD1EBD55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Rectangle 15">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F27B5D-C113-59C9-2C2C-4DFD980DDB3D}"/>
              </a:ext>
            </a:extLst>
          </p:cNvPr>
          <p:cNvSpPr>
            <a:spLocks noGrp="1"/>
          </p:cNvSpPr>
          <p:nvPr>
            <p:ph sz="quarter" idx="13"/>
          </p:nvPr>
        </p:nvSpPr>
        <p:spPr>
          <a:xfrm>
            <a:off x="643467" y="1627536"/>
            <a:ext cx="5372683" cy="3602927"/>
          </a:xfrm>
        </p:spPr>
        <p:txBody>
          <a:bodyPr>
            <a:noAutofit/>
          </a:bodyPr>
          <a:lstStyle/>
          <a:p>
            <a:pPr marL="0" indent="0" defTabSz="960120">
              <a:spcBef>
                <a:spcPts val="1050"/>
              </a:spcBef>
              <a:buNone/>
            </a:pPr>
            <a:r>
              <a:rPr lang="en-US" sz="3780" kern="1200" cap="all" baseline="0">
                <a:solidFill>
                  <a:schemeClr val="tx1"/>
                </a:solidFill>
                <a:effectLst/>
                <a:latin typeface="+mn-lt"/>
                <a:ea typeface="+mn-ea"/>
                <a:cs typeface="+mn-cs"/>
              </a:rPr>
              <a:t>Who recommends </a:t>
            </a:r>
            <a:r>
              <a:rPr lang="en-US" sz="3780" kern="1200" cap="all" baseline="0" err="1">
                <a:solidFill>
                  <a:schemeClr val="tx1"/>
                </a:solidFill>
                <a:effectLst/>
                <a:latin typeface="+mn-lt"/>
                <a:ea typeface="+mn-ea"/>
                <a:cs typeface="+mn-cs"/>
              </a:rPr>
              <a:t>partogram</a:t>
            </a:r>
            <a:r>
              <a:rPr lang="en-US" sz="3780" kern="1200" cap="all" baseline="0">
                <a:solidFill>
                  <a:schemeClr val="tx1"/>
                </a:solidFill>
                <a:effectLst/>
                <a:latin typeface="+mn-lt"/>
                <a:ea typeface="+mn-ea"/>
                <a:cs typeface="+mn-cs"/>
              </a:rPr>
              <a:t> for every </a:t>
            </a:r>
            <a:r>
              <a:rPr lang="en-US" sz="3780" kern="1200" cap="all" baseline="0" err="1">
                <a:solidFill>
                  <a:schemeClr val="tx1"/>
                </a:solidFill>
                <a:effectLst/>
                <a:latin typeface="+mn-lt"/>
                <a:ea typeface="+mn-ea"/>
                <a:cs typeface="+mn-cs"/>
              </a:rPr>
              <a:t>labouring</a:t>
            </a:r>
            <a:r>
              <a:rPr lang="en-US" sz="3780" kern="1200" cap="all" baseline="0">
                <a:solidFill>
                  <a:schemeClr val="tx1"/>
                </a:solidFill>
                <a:effectLst/>
                <a:latin typeface="+mn-lt"/>
                <a:ea typeface="+mn-ea"/>
                <a:cs typeface="+mn-cs"/>
              </a:rPr>
              <a:t> patient</a:t>
            </a:r>
            <a:endParaRPr lang="en-US" sz="3600"/>
          </a:p>
        </p:txBody>
      </p:sp>
      <p:sp>
        <p:nvSpPr>
          <p:cNvPr id="7" name="Content Placeholder 6">
            <a:extLst>
              <a:ext uri="{FF2B5EF4-FFF2-40B4-BE49-F238E27FC236}">
                <a16:creationId xmlns:a16="http://schemas.microsoft.com/office/drawing/2014/main" id="{27F4A301-197F-D3C5-46BD-1AE00EC8F4E0}"/>
              </a:ext>
            </a:extLst>
          </p:cNvPr>
          <p:cNvSpPr>
            <a:spLocks noGrp="1"/>
          </p:cNvSpPr>
          <p:nvPr>
            <p:ph sz="quarter" idx="14"/>
          </p:nvPr>
        </p:nvSpPr>
        <p:spPr>
          <a:xfrm>
            <a:off x="6176509" y="1627536"/>
            <a:ext cx="5372024" cy="3602927"/>
          </a:xfrm>
        </p:spPr>
        <p:txBody>
          <a:bodyPr>
            <a:normAutofit/>
          </a:bodyPr>
          <a:lstStyle/>
          <a:p>
            <a:pPr marL="0" indent="0" defTabSz="960120">
              <a:lnSpc>
                <a:spcPct val="110000"/>
              </a:lnSpc>
              <a:spcBef>
                <a:spcPts val="1050"/>
              </a:spcBef>
              <a:buNone/>
            </a:pPr>
            <a:r>
              <a:rPr lang="en-US" sz="2100" b="1" kern="1200" cap="all" baseline="0">
                <a:solidFill>
                  <a:schemeClr val="tx1"/>
                </a:solidFill>
                <a:effectLst/>
                <a:latin typeface="+mn-lt"/>
                <a:ea typeface="+mn-ea"/>
                <a:cs typeface="+mn-cs"/>
              </a:rPr>
              <a:t>Exclusion</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Prematurity </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Cervical dilatation 9-10cm on admission</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Elective C/S</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Fetal distress</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Pre eclampsia</a:t>
            </a: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Diagnosed </a:t>
            </a:r>
            <a:r>
              <a:rPr lang="en-US" sz="1890" kern="1200" cap="all" baseline="0" err="1">
                <a:solidFill>
                  <a:schemeClr val="tx1"/>
                </a:solidFill>
                <a:effectLst/>
                <a:latin typeface="+mn-lt"/>
                <a:ea typeface="+mn-ea"/>
                <a:cs typeface="+mn-cs"/>
              </a:rPr>
              <a:t>Cpd</a:t>
            </a:r>
            <a:endParaRPr lang="en-US" sz="1890" kern="1200" cap="all" baseline="0">
              <a:solidFill>
                <a:schemeClr val="tx1"/>
              </a:solidFill>
              <a:effectLst/>
              <a:latin typeface="+mn-lt"/>
              <a:ea typeface="+mn-ea"/>
              <a:cs typeface="+mn-cs"/>
            </a:endParaRPr>
          </a:p>
          <a:p>
            <a:pPr marL="720090" lvl="1" indent="-240030" defTabSz="960120">
              <a:lnSpc>
                <a:spcPct val="110000"/>
              </a:lnSpc>
              <a:spcBef>
                <a:spcPts val="525"/>
              </a:spcBef>
            </a:pPr>
            <a:r>
              <a:rPr lang="en-US" sz="1890" kern="1200" cap="all" baseline="0">
                <a:solidFill>
                  <a:schemeClr val="tx1"/>
                </a:solidFill>
                <a:effectLst/>
                <a:latin typeface="+mn-lt"/>
                <a:ea typeface="+mn-ea"/>
                <a:cs typeface="+mn-cs"/>
              </a:rPr>
              <a:t>Malpresentation</a:t>
            </a:r>
          </a:p>
          <a:p>
            <a:pPr>
              <a:lnSpc>
                <a:spcPct val="110000"/>
              </a:lnSpc>
            </a:pPr>
            <a:endParaRPr lang="en-PK"/>
          </a:p>
        </p:txBody>
      </p:sp>
    </p:spTree>
    <p:extLst>
      <p:ext uri="{BB962C8B-B14F-4D97-AF65-F5344CB8AC3E}">
        <p14:creationId xmlns:p14="http://schemas.microsoft.com/office/powerpoint/2010/main" val="3365450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ogue wall clock">
            <a:extLst>
              <a:ext uri="{FF2B5EF4-FFF2-40B4-BE49-F238E27FC236}">
                <a16:creationId xmlns:a16="http://schemas.microsoft.com/office/drawing/2014/main" id="{8B0FFEC2-E106-9DD8-8180-5269AD85C2EE}"/>
              </a:ext>
            </a:extLst>
          </p:cNvPr>
          <p:cNvPicPr>
            <a:picLocks noChangeAspect="1"/>
          </p:cNvPicPr>
          <p:nvPr/>
        </p:nvPicPr>
        <p:blipFill rotWithShape="1">
          <a:blip r:embed="rId2"/>
          <a:srcRect l="23580" r="37393"/>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9FEB547-F29C-1A82-74EA-27AA3459B996}"/>
              </a:ext>
            </a:extLst>
          </p:cNvPr>
          <p:cNvSpPr>
            <a:spLocks noGrp="1"/>
          </p:cNvSpPr>
          <p:nvPr>
            <p:ph sz="quarter" idx="13"/>
          </p:nvPr>
        </p:nvSpPr>
        <p:spPr>
          <a:xfrm>
            <a:off x="4465048" y="464458"/>
            <a:ext cx="6672887" cy="5326742"/>
          </a:xfrm>
        </p:spPr>
        <p:txBody>
          <a:bodyPr>
            <a:normAutofit/>
          </a:bodyPr>
          <a:lstStyle/>
          <a:p>
            <a:pPr marL="0" indent="0">
              <a:lnSpc>
                <a:spcPct val="110000"/>
              </a:lnSpc>
              <a:buNone/>
            </a:pPr>
            <a:r>
              <a:rPr lang="en-US" sz="2800" b="1" dirty="0"/>
              <a:t>Principles</a:t>
            </a:r>
          </a:p>
          <a:p>
            <a:pPr>
              <a:lnSpc>
                <a:spcPct val="110000"/>
              </a:lnSpc>
            </a:pPr>
            <a:r>
              <a:rPr lang="en-US" sz="2800" cap="none" dirty="0"/>
              <a:t>Latent phase should not last  longer than 8hours</a:t>
            </a:r>
          </a:p>
          <a:p>
            <a:pPr>
              <a:lnSpc>
                <a:spcPct val="110000"/>
              </a:lnSpc>
            </a:pPr>
            <a:r>
              <a:rPr lang="en-US" sz="2800" cap="none" dirty="0"/>
              <a:t>Latent phase end and active phase starts when cervix is 4cm dilated</a:t>
            </a:r>
          </a:p>
          <a:p>
            <a:pPr>
              <a:lnSpc>
                <a:spcPct val="110000"/>
              </a:lnSpc>
            </a:pPr>
            <a:r>
              <a:rPr lang="en-US" sz="2800" cap="none" dirty="0"/>
              <a:t>During active phase cervix should not dilate less than 1cm per hour</a:t>
            </a:r>
          </a:p>
          <a:p>
            <a:pPr>
              <a:lnSpc>
                <a:spcPct val="110000"/>
              </a:lnSpc>
            </a:pPr>
            <a:r>
              <a:rPr lang="en-US" sz="2800" cap="none" dirty="0"/>
              <a:t>A lag time if 4hours is usually acceptable which is the distance between action line and alert line</a:t>
            </a:r>
          </a:p>
        </p:txBody>
      </p:sp>
    </p:spTree>
    <p:extLst>
      <p:ext uri="{BB962C8B-B14F-4D97-AF65-F5344CB8AC3E}">
        <p14:creationId xmlns:p14="http://schemas.microsoft.com/office/powerpoint/2010/main" val="353598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59F7DC4-4DE4-9E49-2549-7493C0F745B3}"/>
              </a:ext>
            </a:extLst>
          </p:cNvPr>
          <p:cNvPicPr>
            <a:picLocks noGrp="1" noChangeAspect="1"/>
          </p:cNvPicPr>
          <p:nvPr>
            <p:ph sz="quarter" idx="13"/>
          </p:nvPr>
        </p:nvPicPr>
        <p:blipFill>
          <a:blip r:embed="rId2"/>
          <a:stretch>
            <a:fillRect/>
          </a:stretch>
        </p:blipFill>
        <p:spPr>
          <a:xfrm>
            <a:off x="1428751" y="232172"/>
            <a:ext cx="9286874" cy="6696445"/>
          </a:xfrm>
        </p:spPr>
      </p:pic>
    </p:spTree>
    <p:extLst>
      <p:ext uri="{BB962C8B-B14F-4D97-AF65-F5344CB8AC3E}">
        <p14:creationId xmlns:p14="http://schemas.microsoft.com/office/powerpoint/2010/main" val="273931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95DC-0596-CA9C-509B-56AB3E2682F4}"/>
              </a:ext>
            </a:extLst>
          </p:cNvPr>
          <p:cNvSpPr>
            <a:spLocks noGrp="1"/>
          </p:cNvSpPr>
          <p:nvPr>
            <p:ph type="title"/>
          </p:nvPr>
        </p:nvSpPr>
        <p:spPr>
          <a:xfrm>
            <a:off x="913774" y="618517"/>
            <a:ext cx="10364451" cy="1596177"/>
          </a:xfrm>
        </p:spPr>
        <p:txBody>
          <a:bodyPr/>
          <a:lstStyle/>
          <a:p>
            <a:r>
              <a:rPr lang="en-US" sz="4000" dirty="0"/>
              <a:t>Recording the condition of mother</a:t>
            </a:r>
          </a:p>
        </p:txBody>
      </p:sp>
      <p:sp>
        <p:nvSpPr>
          <p:cNvPr id="3" name="Content Placeholder 2">
            <a:extLst>
              <a:ext uri="{FF2B5EF4-FFF2-40B4-BE49-F238E27FC236}">
                <a16:creationId xmlns:a16="http://schemas.microsoft.com/office/drawing/2014/main" id="{EEE904E6-6462-84D6-F06B-7A96AE499EC9}"/>
              </a:ext>
            </a:extLst>
          </p:cNvPr>
          <p:cNvSpPr>
            <a:spLocks noGrp="1"/>
          </p:cNvSpPr>
          <p:nvPr>
            <p:ph sz="quarter" idx="13"/>
          </p:nvPr>
        </p:nvSpPr>
        <p:spPr/>
        <p:txBody>
          <a:bodyPr>
            <a:normAutofit/>
          </a:bodyPr>
          <a:lstStyle/>
          <a:p>
            <a:r>
              <a:rPr lang="en-US" sz="2800" dirty="0" err="1"/>
              <a:t>Bp,pulse</a:t>
            </a:r>
            <a:r>
              <a:rPr lang="en-US" sz="2800" dirty="0"/>
              <a:t>, temperature </a:t>
            </a:r>
          </a:p>
          <a:p>
            <a:r>
              <a:rPr lang="en-US" sz="2800" dirty="0"/>
              <a:t>Urinary data</a:t>
            </a:r>
          </a:p>
          <a:p>
            <a:pPr marL="457200" indent="-457200">
              <a:buFont typeface="+mj-lt"/>
              <a:buAutoNum type="arabicPeriod"/>
            </a:pPr>
            <a:r>
              <a:rPr lang="en-US" sz="2800" dirty="0"/>
              <a:t>Volume</a:t>
            </a:r>
          </a:p>
          <a:p>
            <a:pPr marL="457200" indent="-457200">
              <a:buFont typeface="+mj-lt"/>
              <a:buAutoNum type="arabicPeriod"/>
            </a:pPr>
            <a:r>
              <a:rPr lang="en-US" sz="2800" dirty="0"/>
              <a:t>Proteins</a:t>
            </a:r>
          </a:p>
          <a:p>
            <a:pPr marL="457200" indent="-457200">
              <a:buFont typeface="+mj-lt"/>
              <a:buAutoNum type="arabicPeriod"/>
            </a:pPr>
            <a:r>
              <a:rPr lang="en-US" sz="2800" dirty="0"/>
              <a:t>ketones</a:t>
            </a:r>
          </a:p>
        </p:txBody>
      </p:sp>
      <p:pic>
        <p:nvPicPr>
          <p:cNvPr id="4" name="Picture 4">
            <a:extLst>
              <a:ext uri="{FF2B5EF4-FFF2-40B4-BE49-F238E27FC236}">
                <a16:creationId xmlns:a16="http://schemas.microsoft.com/office/drawing/2014/main" id="{C4E0ED74-5BFC-05DF-2A5D-96B11D3D2F24}"/>
              </a:ext>
            </a:extLst>
          </p:cNvPr>
          <p:cNvPicPr>
            <a:picLocks noChangeAspect="1"/>
          </p:cNvPicPr>
          <p:nvPr/>
        </p:nvPicPr>
        <p:blipFill>
          <a:blip r:embed="rId2"/>
          <a:stretch>
            <a:fillRect/>
          </a:stretch>
        </p:blipFill>
        <p:spPr>
          <a:xfrm>
            <a:off x="3651411" y="3134190"/>
            <a:ext cx="7808355" cy="3018234"/>
          </a:xfrm>
          <a:prstGeom prst="rect">
            <a:avLst/>
          </a:prstGeom>
        </p:spPr>
      </p:pic>
    </p:spTree>
    <p:extLst>
      <p:ext uri="{BB962C8B-B14F-4D97-AF65-F5344CB8AC3E}">
        <p14:creationId xmlns:p14="http://schemas.microsoft.com/office/powerpoint/2010/main" val="2608475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1BBC-F164-D2D2-2E35-F17C8507FA2C}"/>
              </a:ext>
            </a:extLst>
          </p:cNvPr>
          <p:cNvSpPr>
            <a:spLocks noGrp="1"/>
          </p:cNvSpPr>
          <p:nvPr>
            <p:ph type="title"/>
          </p:nvPr>
        </p:nvSpPr>
        <p:spPr/>
        <p:txBody>
          <a:bodyPr/>
          <a:lstStyle/>
          <a:p>
            <a:r>
              <a:rPr lang="en-US" sz="4000" dirty="0"/>
              <a:t>Recording condition of fetus</a:t>
            </a:r>
          </a:p>
        </p:txBody>
      </p:sp>
      <p:sp>
        <p:nvSpPr>
          <p:cNvPr id="3" name="Content Placeholder 2">
            <a:extLst>
              <a:ext uri="{FF2B5EF4-FFF2-40B4-BE49-F238E27FC236}">
                <a16:creationId xmlns:a16="http://schemas.microsoft.com/office/drawing/2014/main" id="{2AA685BF-D700-8392-EBB8-10659395874D}"/>
              </a:ext>
            </a:extLst>
          </p:cNvPr>
          <p:cNvSpPr>
            <a:spLocks noGrp="1"/>
          </p:cNvSpPr>
          <p:nvPr>
            <p:ph sz="quarter" idx="13"/>
          </p:nvPr>
        </p:nvSpPr>
        <p:spPr>
          <a:xfrm>
            <a:off x="913775" y="2367092"/>
            <a:ext cx="10363826" cy="3424107"/>
          </a:xfrm>
        </p:spPr>
        <p:txBody>
          <a:bodyPr/>
          <a:lstStyle/>
          <a:p>
            <a:r>
              <a:rPr lang="en-US" sz="2800" cap="none" dirty="0"/>
              <a:t>FHR</a:t>
            </a:r>
          </a:p>
          <a:p>
            <a:r>
              <a:rPr lang="en-US" sz="2800" cap="none" dirty="0"/>
              <a:t>Baseline FHR</a:t>
            </a:r>
          </a:p>
          <a:p>
            <a:r>
              <a:rPr lang="en-US" sz="2800" cap="none" dirty="0"/>
              <a:t>Presence or absence of decelerations  and if present whether early or late</a:t>
            </a:r>
            <a:endParaRPr lang="en-US" cap="none" dirty="0"/>
          </a:p>
        </p:txBody>
      </p:sp>
    </p:spTree>
    <p:extLst>
      <p:ext uri="{BB962C8B-B14F-4D97-AF65-F5344CB8AC3E}">
        <p14:creationId xmlns:p14="http://schemas.microsoft.com/office/powerpoint/2010/main" val="2599107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7D62395-62B9-6852-49F6-1BDB2E6EB2CC}"/>
              </a:ext>
            </a:extLst>
          </p:cNvPr>
          <p:cNvPicPr>
            <a:picLocks noGrp="1" noChangeAspect="1"/>
          </p:cNvPicPr>
          <p:nvPr>
            <p:ph sz="quarter" idx="13"/>
          </p:nvPr>
        </p:nvPicPr>
        <p:blipFill>
          <a:blip r:embed="rId2"/>
          <a:stretch>
            <a:fillRect/>
          </a:stretch>
        </p:blipFill>
        <p:spPr>
          <a:xfrm>
            <a:off x="2035969" y="1549131"/>
            <a:ext cx="7322344" cy="4031924"/>
          </a:xfrm>
        </p:spPr>
      </p:pic>
    </p:spTree>
    <p:extLst>
      <p:ext uri="{BB962C8B-B14F-4D97-AF65-F5344CB8AC3E}">
        <p14:creationId xmlns:p14="http://schemas.microsoft.com/office/powerpoint/2010/main" val="572974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078E4-4F74-1204-97D3-2E727D6262E1}"/>
              </a:ext>
            </a:extLst>
          </p:cNvPr>
          <p:cNvSpPr>
            <a:spLocks noGrp="1"/>
          </p:cNvSpPr>
          <p:nvPr>
            <p:ph sz="quarter" idx="13"/>
          </p:nvPr>
        </p:nvSpPr>
        <p:spPr>
          <a:xfrm>
            <a:off x="735181" y="1143001"/>
            <a:ext cx="10363826" cy="5308996"/>
          </a:xfrm>
        </p:spPr>
        <p:txBody>
          <a:bodyPr>
            <a:normAutofit/>
          </a:bodyPr>
          <a:lstStyle/>
          <a:p>
            <a:pPr marL="0" indent="0">
              <a:buNone/>
            </a:pPr>
            <a:r>
              <a:rPr lang="en-US" sz="2800" b="1" dirty="0" err="1"/>
              <a:t>Liqour</a:t>
            </a:r>
            <a:r>
              <a:rPr lang="en-US" sz="2800" b="1" dirty="0"/>
              <a:t> findings</a:t>
            </a:r>
          </a:p>
          <a:p>
            <a:pPr marL="457200" indent="-457200">
              <a:buFont typeface="+mj-lt"/>
              <a:buAutoNum type="arabicPeriod"/>
            </a:pPr>
            <a:r>
              <a:rPr lang="en-US" sz="2800" dirty="0"/>
              <a:t>I=intact membranes</a:t>
            </a:r>
          </a:p>
          <a:p>
            <a:pPr marL="457200" indent="-457200">
              <a:buFont typeface="+mj-lt"/>
              <a:buAutoNum type="arabicPeriod"/>
            </a:pPr>
            <a:r>
              <a:rPr lang="en-US" sz="2800" dirty="0"/>
              <a:t>C=clear </a:t>
            </a:r>
            <a:r>
              <a:rPr lang="en-US" sz="2800" dirty="0" err="1"/>
              <a:t>liqour</a:t>
            </a:r>
            <a:r>
              <a:rPr lang="en-US" sz="2800" dirty="0"/>
              <a:t> draining</a:t>
            </a:r>
          </a:p>
          <a:p>
            <a:pPr marL="457200" indent="-457200">
              <a:buFont typeface="+mj-lt"/>
              <a:buAutoNum type="arabicPeriod"/>
            </a:pPr>
            <a:r>
              <a:rPr lang="en-US" sz="2800" dirty="0"/>
              <a:t>M=meconium stained liquor draining</a:t>
            </a:r>
          </a:p>
          <a:p>
            <a:r>
              <a:rPr lang="en-US" sz="2800" dirty="0"/>
              <a:t>This should be recorded on each vaginal examination and when a change is noticed </a:t>
            </a:r>
          </a:p>
        </p:txBody>
      </p:sp>
    </p:spTree>
    <p:extLst>
      <p:ext uri="{BB962C8B-B14F-4D97-AF65-F5344CB8AC3E}">
        <p14:creationId xmlns:p14="http://schemas.microsoft.com/office/powerpoint/2010/main" val="86589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80EC-D947-2570-64A5-60470CB80806}"/>
              </a:ext>
            </a:extLst>
          </p:cNvPr>
          <p:cNvSpPr>
            <a:spLocks noGrp="1"/>
          </p:cNvSpPr>
          <p:nvPr>
            <p:ph type="title"/>
          </p:nvPr>
        </p:nvSpPr>
        <p:spPr>
          <a:xfrm>
            <a:off x="680321" y="2063262"/>
            <a:ext cx="3739279" cy="2661052"/>
          </a:xfrm>
        </p:spPr>
        <p:txBody>
          <a:bodyPr>
            <a:normAutofit/>
          </a:bodyPr>
          <a:lstStyle/>
          <a:p>
            <a:pPr algn="r"/>
            <a:r>
              <a:rPr lang="en-US" sz="4400"/>
              <a:t>SEQUENCE OF LGIS</a:t>
            </a:r>
          </a:p>
        </p:txBody>
      </p:sp>
      <p:graphicFrame>
        <p:nvGraphicFramePr>
          <p:cNvPr id="5" name="Content Placeholder 2">
            <a:extLst>
              <a:ext uri="{FF2B5EF4-FFF2-40B4-BE49-F238E27FC236}">
                <a16:creationId xmlns:a16="http://schemas.microsoft.com/office/drawing/2014/main" id="{E9834A78-8DB0-B2F4-FFE7-CF1B54AA2011}"/>
              </a:ext>
            </a:extLst>
          </p:cNvPr>
          <p:cNvGraphicFramePr>
            <a:graphicFrameLocks noGrp="1"/>
          </p:cNvGraphicFramePr>
          <p:nvPr>
            <p:ph idx="1"/>
            <p:extLst>
              <p:ext uri="{D42A27DB-BD31-4B8C-83A1-F6EECF244321}">
                <p14:modId xmlns:p14="http://schemas.microsoft.com/office/powerpoint/2010/main" val="3381283391"/>
              </p:ext>
            </p:extLst>
          </p:nvPr>
        </p:nvGraphicFramePr>
        <p:xfrm>
          <a:off x="5437509" y="665825"/>
          <a:ext cx="6209994" cy="5497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674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87035-9927-F354-BC9E-1C2134801633}"/>
              </a:ext>
            </a:extLst>
          </p:cNvPr>
          <p:cNvSpPr>
            <a:spLocks noGrp="1"/>
          </p:cNvSpPr>
          <p:nvPr>
            <p:ph sz="quarter" idx="13"/>
          </p:nvPr>
        </p:nvSpPr>
        <p:spPr>
          <a:xfrm>
            <a:off x="681604" y="991920"/>
            <a:ext cx="10363826" cy="3424107"/>
          </a:xfrm>
        </p:spPr>
        <p:txBody>
          <a:bodyPr>
            <a:normAutofit fontScale="25000" lnSpcReduction="20000"/>
          </a:bodyPr>
          <a:lstStyle/>
          <a:p>
            <a:pPr marL="0" indent="0">
              <a:buNone/>
            </a:pPr>
            <a:r>
              <a:rPr lang="en-US" sz="11200" b="1" dirty="0"/>
              <a:t>Position of fetal head</a:t>
            </a:r>
          </a:p>
          <a:p>
            <a:r>
              <a:rPr lang="en-US" sz="11200" cap="none" dirty="0"/>
              <a:t>By marking “</a:t>
            </a:r>
            <a:r>
              <a:rPr lang="en-US" sz="11200" b="1" cap="none" dirty="0"/>
              <a:t>o</a:t>
            </a:r>
            <a:r>
              <a:rPr lang="en-US" sz="11200" cap="none" dirty="0"/>
              <a:t>” with anterior fontanelle and </a:t>
            </a:r>
            <a:r>
              <a:rPr lang="en-US" sz="11200" cap="none" dirty="0" err="1"/>
              <a:t>sagital</a:t>
            </a:r>
            <a:r>
              <a:rPr lang="en-US" sz="11200" cap="none" dirty="0"/>
              <a:t> suture</a:t>
            </a:r>
          </a:p>
          <a:p>
            <a:endParaRPr lang="en-US" sz="11200" cap="none" dirty="0"/>
          </a:p>
          <a:p>
            <a:pPr marL="0" indent="0">
              <a:buNone/>
            </a:pPr>
            <a:r>
              <a:rPr lang="en-US" sz="11200" b="1" dirty="0" err="1"/>
              <a:t>Moulding</a:t>
            </a:r>
            <a:r>
              <a:rPr lang="en-US" sz="11200" b="1" dirty="0"/>
              <a:t> of fetal head</a:t>
            </a:r>
          </a:p>
          <a:p>
            <a:r>
              <a:rPr lang="en-US" sz="11200" cap="none" dirty="0"/>
              <a:t>Degree of </a:t>
            </a:r>
            <a:r>
              <a:rPr lang="en-US" sz="11200" cap="none" dirty="0" err="1"/>
              <a:t>moulding</a:t>
            </a:r>
            <a:r>
              <a:rPr lang="en-US" sz="11200" cap="none" dirty="0"/>
              <a:t> from 0 to +3</a:t>
            </a:r>
          </a:p>
          <a:p>
            <a:endParaRPr lang="en-US" sz="11200" cap="none" dirty="0"/>
          </a:p>
          <a:p>
            <a:pPr marL="0" indent="0">
              <a:buNone/>
            </a:pPr>
            <a:r>
              <a:rPr lang="en-US" sz="11200" b="1" dirty="0"/>
              <a:t>Duration of contractions</a:t>
            </a:r>
          </a:p>
          <a:p>
            <a:r>
              <a:rPr lang="en-US" sz="11200" cap="none" dirty="0"/>
              <a:t>Stippled if contractions last less than 20sec</a:t>
            </a:r>
          </a:p>
          <a:p>
            <a:r>
              <a:rPr lang="en-US" sz="11200" cap="none" dirty="0"/>
              <a:t>Stripped if between 20-40sec</a:t>
            </a:r>
          </a:p>
          <a:p>
            <a:r>
              <a:rPr lang="en-US" sz="11200" cap="none" dirty="0" err="1"/>
              <a:t>Colour</a:t>
            </a:r>
            <a:r>
              <a:rPr lang="en-US" sz="11200" cap="none" dirty="0"/>
              <a:t> in complete if contraction last for more than 40 secs</a:t>
            </a:r>
          </a:p>
          <a:p>
            <a:endParaRPr lang="en-US" dirty="0"/>
          </a:p>
        </p:txBody>
      </p:sp>
    </p:spTree>
    <p:extLst>
      <p:ext uri="{BB962C8B-B14F-4D97-AF65-F5344CB8AC3E}">
        <p14:creationId xmlns:p14="http://schemas.microsoft.com/office/powerpoint/2010/main" val="3888485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9710F-C607-DB14-7EFE-3AEF3F8C6D5C}"/>
              </a:ext>
            </a:extLst>
          </p:cNvPr>
          <p:cNvSpPr>
            <a:spLocks noGrp="1"/>
          </p:cNvSpPr>
          <p:nvPr>
            <p:ph sz="quarter" idx="13"/>
          </p:nvPr>
        </p:nvSpPr>
        <p:spPr>
          <a:xfrm>
            <a:off x="753039" y="1716946"/>
            <a:ext cx="10363826" cy="3424107"/>
          </a:xfrm>
        </p:spPr>
        <p:txBody>
          <a:bodyPr>
            <a:normAutofit/>
          </a:bodyPr>
          <a:lstStyle/>
          <a:p>
            <a:pPr marL="0" indent="0">
              <a:buNone/>
            </a:pPr>
            <a:r>
              <a:rPr lang="en-US" sz="2800" b="1" dirty="0"/>
              <a:t>Frequency of contractions</a:t>
            </a:r>
          </a:p>
          <a:p>
            <a:pPr marL="0" indent="0">
              <a:buNone/>
            </a:pPr>
            <a:r>
              <a:rPr lang="en-US" sz="2800" dirty="0" err="1"/>
              <a:t>Occuring</a:t>
            </a:r>
            <a:r>
              <a:rPr lang="en-US" sz="2800" dirty="0"/>
              <a:t> in 10mins is Recorded </a:t>
            </a:r>
            <a:r>
              <a:rPr lang="en-US" sz="2800" dirty="0" err="1"/>
              <a:t>bymarking</a:t>
            </a:r>
            <a:r>
              <a:rPr lang="en-US" sz="2800" dirty="0"/>
              <a:t> Of</a:t>
            </a:r>
          </a:p>
          <a:p>
            <a:pPr marL="0" indent="0">
              <a:buNone/>
            </a:pPr>
            <a:r>
              <a:rPr lang="en-US" sz="2800" cap="none" dirty="0"/>
              <a:t>1 block for each contraction </a:t>
            </a:r>
          </a:p>
          <a:p>
            <a:pPr marL="0" indent="0">
              <a:buNone/>
            </a:pPr>
            <a:r>
              <a:rPr lang="en-US" sz="2800" cap="none" dirty="0"/>
              <a:t>2 blocks marked off equals 2 contractions in 10 mins</a:t>
            </a:r>
          </a:p>
          <a:p>
            <a:pPr marL="0" indent="0">
              <a:buNone/>
            </a:pPr>
            <a:r>
              <a:rPr lang="en-US" sz="2800" cap="none" dirty="0"/>
              <a:t>5 block marked off if 5 or more than 5 contractions in 10mins</a:t>
            </a:r>
          </a:p>
          <a:p>
            <a:endParaRPr lang="en-US" dirty="0"/>
          </a:p>
        </p:txBody>
      </p:sp>
    </p:spTree>
    <p:extLst>
      <p:ext uri="{BB962C8B-B14F-4D97-AF65-F5344CB8AC3E}">
        <p14:creationId xmlns:p14="http://schemas.microsoft.com/office/powerpoint/2010/main" val="2262066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D5C5E26-88C4-9ABE-7B71-7D76E12486C6}"/>
              </a:ext>
            </a:extLst>
          </p:cNvPr>
          <p:cNvPicPr>
            <a:picLocks noGrp="1" noChangeAspect="1"/>
          </p:cNvPicPr>
          <p:nvPr>
            <p:ph sz="quarter" idx="13"/>
          </p:nvPr>
        </p:nvPicPr>
        <p:blipFill>
          <a:blip r:embed="rId2"/>
          <a:stretch>
            <a:fillRect/>
          </a:stretch>
        </p:blipFill>
        <p:spPr>
          <a:xfrm>
            <a:off x="1229320" y="276821"/>
            <a:ext cx="9733360" cy="6304358"/>
          </a:xfrm>
        </p:spPr>
      </p:pic>
    </p:spTree>
    <p:extLst>
      <p:ext uri="{BB962C8B-B14F-4D97-AF65-F5344CB8AC3E}">
        <p14:creationId xmlns:p14="http://schemas.microsoft.com/office/powerpoint/2010/main" val="1304653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89FC-EC60-D727-A4A9-4CF81BD6A148}"/>
              </a:ext>
            </a:extLst>
          </p:cNvPr>
          <p:cNvSpPr>
            <a:spLocks noGrp="1"/>
          </p:cNvSpPr>
          <p:nvPr>
            <p:ph type="title"/>
          </p:nvPr>
        </p:nvSpPr>
        <p:spPr/>
        <p:txBody>
          <a:bodyPr/>
          <a:lstStyle/>
          <a:p>
            <a:endParaRPr lang="en-PK"/>
          </a:p>
        </p:txBody>
      </p:sp>
      <p:pic>
        <p:nvPicPr>
          <p:cNvPr id="4" name="Content Placeholder 3">
            <a:extLst>
              <a:ext uri="{FF2B5EF4-FFF2-40B4-BE49-F238E27FC236}">
                <a16:creationId xmlns:a16="http://schemas.microsoft.com/office/drawing/2014/main" id="{70AF380C-0ADA-0442-6820-2418E19A96B9}"/>
              </a:ext>
            </a:extLst>
          </p:cNvPr>
          <p:cNvPicPr>
            <a:picLocks noGrp="1" noChangeAspect="1"/>
          </p:cNvPicPr>
          <p:nvPr>
            <p:ph sz="quarter" idx="13"/>
          </p:nvPr>
        </p:nvPicPr>
        <p:blipFill>
          <a:blip r:embed="rId2"/>
          <a:stretch>
            <a:fillRect/>
          </a:stretch>
        </p:blipFill>
        <p:spPr>
          <a:xfrm>
            <a:off x="224971" y="264886"/>
            <a:ext cx="11742057" cy="6328228"/>
          </a:xfrm>
          <a:prstGeom prst="rect">
            <a:avLst/>
          </a:prstGeom>
        </p:spPr>
      </p:pic>
    </p:spTree>
    <p:extLst>
      <p:ext uri="{BB962C8B-B14F-4D97-AF65-F5344CB8AC3E}">
        <p14:creationId xmlns:p14="http://schemas.microsoft.com/office/powerpoint/2010/main" val="294455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B734-E7BA-9553-BE30-581842A24ABE}"/>
              </a:ext>
            </a:extLst>
          </p:cNvPr>
          <p:cNvSpPr>
            <a:spLocks noGrp="1"/>
          </p:cNvSpPr>
          <p:nvPr>
            <p:ph type="title"/>
          </p:nvPr>
        </p:nvSpPr>
        <p:spPr/>
        <p:txBody>
          <a:bodyPr>
            <a:normAutofit/>
          </a:bodyPr>
          <a:lstStyle/>
          <a:p>
            <a:r>
              <a:rPr lang="en-US" sz="4000" dirty="0"/>
              <a:t>Drugs an IV fluids given during </a:t>
            </a:r>
            <a:r>
              <a:rPr lang="en-US" sz="4000" dirty="0" err="1"/>
              <a:t>labour</a:t>
            </a:r>
            <a:endParaRPr lang="en-US" sz="4000" dirty="0"/>
          </a:p>
        </p:txBody>
      </p:sp>
      <p:sp>
        <p:nvSpPr>
          <p:cNvPr id="3" name="Content Placeholder 2">
            <a:extLst>
              <a:ext uri="{FF2B5EF4-FFF2-40B4-BE49-F238E27FC236}">
                <a16:creationId xmlns:a16="http://schemas.microsoft.com/office/drawing/2014/main" id="{154E1979-1944-60B8-9BDF-635037284E5C}"/>
              </a:ext>
            </a:extLst>
          </p:cNvPr>
          <p:cNvSpPr>
            <a:spLocks noGrp="1"/>
          </p:cNvSpPr>
          <p:nvPr>
            <p:ph sz="quarter" idx="13"/>
          </p:nvPr>
        </p:nvSpPr>
        <p:spPr>
          <a:xfrm>
            <a:off x="913775" y="2367092"/>
            <a:ext cx="10363826" cy="3424107"/>
          </a:xfrm>
        </p:spPr>
        <p:txBody>
          <a:bodyPr/>
          <a:lstStyle/>
          <a:p>
            <a:r>
              <a:rPr lang="en-US" sz="2800" cap="none" dirty="0"/>
              <a:t>The aim of drug</a:t>
            </a:r>
          </a:p>
          <a:p>
            <a:r>
              <a:rPr lang="en-US" sz="2800" cap="none" dirty="0"/>
              <a:t>Dose of drug given</a:t>
            </a:r>
          </a:p>
          <a:p>
            <a:r>
              <a:rPr lang="en-US" sz="2800" cap="none" dirty="0"/>
              <a:t>The time when the drug was given </a:t>
            </a:r>
          </a:p>
          <a:p>
            <a:r>
              <a:rPr lang="en-US" sz="2800" cap="none" dirty="0"/>
              <a:t>Type ,time ,rate and amount of fluid given</a:t>
            </a:r>
          </a:p>
          <a:p>
            <a:endParaRPr lang="en-US" sz="2800" dirty="0"/>
          </a:p>
          <a:p>
            <a:endParaRPr lang="en-US" dirty="0"/>
          </a:p>
        </p:txBody>
      </p:sp>
    </p:spTree>
    <p:extLst>
      <p:ext uri="{BB962C8B-B14F-4D97-AF65-F5344CB8AC3E}">
        <p14:creationId xmlns:p14="http://schemas.microsoft.com/office/powerpoint/2010/main" val="2874088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FDD5-F5F0-7E64-25B2-33C172C7330B}"/>
              </a:ext>
            </a:extLst>
          </p:cNvPr>
          <p:cNvSpPr>
            <a:spLocks noGrp="1"/>
          </p:cNvSpPr>
          <p:nvPr>
            <p:ph type="title"/>
          </p:nvPr>
        </p:nvSpPr>
        <p:spPr/>
        <p:txBody>
          <a:bodyPr/>
          <a:lstStyle/>
          <a:p>
            <a:r>
              <a:rPr lang="en-US" dirty="0"/>
              <a:t>Cardiotocography </a:t>
            </a:r>
          </a:p>
        </p:txBody>
      </p:sp>
      <p:sp>
        <p:nvSpPr>
          <p:cNvPr id="3" name="Content Placeholder 2">
            <a:extLst>
              <a:ext uri="{FF2B5EF4-FFF2-40B4-BE49-F238E27FC236}">
                <a16:creationId xmlns:a16="http://schemas.microsoft.com/office/drawing/2014/main" id="{8007361A-C262-9833-0F04-2F4F46F3DD1A}"/>
              </a:ext>
            </a:extLst>
          </p:cNvPr>
          <p:cNvSpPr>
            <a:spLocks noGrp="1"/>
          </p:cNvSpPr>
          <p:nvPr>
            <p:ph idx="1"/>
          </p:nvPr>
        </p:nvSpPr>
        <p:spPr/>
        <p:txBody>
          <a:bodyPr/>
          <a:lstStyle/>
          <a:p>
            <a:r>
              <a:rPr lang="en-US" sz="2400" b="1" dirty="0"/>
              <a:t>Cardiotocography is a technique used to monitor fetal heart rate and uterine contractions during pregnancy and </a:t>
            </a:r>
            <a:r>
              <a:rPr lang="en-US" sz="2400" b="1" dirty="0" err="1"/>
              <a:t>labour</a:t>
            </a:r>
            <a:r>
              <a:rPr lang="en-US" sz="2400" dirty="0"/>
              <a:t>.</a:t>
            </a:r>
          </a:p>
          <a:p>
            <a:r>
              <a:rPr lang="en-US" sz="2000" dirty="0"/>
              <a:t>Primary purpose of fetal surveillance by CTG is to prevent adverse fetal outcomes.</a:t>
            </a:r>
          </a:p>
        </p:txBody>
      </p:sp>
    </p:spTree>
    <p:extLst>
      <p:ext uri="{BB962C8B-B14F-4D97-AF65-F5344CB8AC3E}">
        <p14:creationId xmlns:p14="http://schemas.microsoft.com/office/powerpoint/2010/main" val="862554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TG Cardiotocography">
            <a:extLst>
              <a:ext uri="{FF2B5EF4-FFF2-40B4-BE49-F238E27FC236}">
                <a16:creationId xmlns:a16="http://schemas.microsoft.com/office/drawing/2014/main" id="{BFA7E54C-E5E3-C352-0FCF-71922A94E3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14" r="31375"/>
          <a:stretch/>
        </p:blipFill>
        <p:spPr bwMode="auto">
          <a:xfrm>
            <a:off x="20" y="10"/>
            <a:ext cx="4024741"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6152">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5" name="Picture 6154">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B8680D-9604-C8B5-0A0A-23E998E6E9F1}"/>
              </a:ext>
            </a:extLst>
          </p:cNvPr>
          <p:cNvSpPr>
            <a:spLocks noGrp="1"/>
          </p:cNvSpPr>
          <p:nvPr>
            <p:ph type="title"/>
          </p:nvPr>
        </p:nvSpPr>
        <p:spPr>
          <a:xfrm>
            <a:off x="4465050" y="618517"/>
            <a:ext cx="6672886" cy="1596177"/>
          </a:xfrm>
        </p:spPr>
        <p:txBody>
          <a:bodyPr>
            <a:normAutofit/>
          </a:bodyPr>
          <a:lstStyle/>
          <a:p>
            <a:r>
              <a:rPr lang="en-US" dirty="0"/>
              <a:t>Components </a:t>
            </a:r>
          </a:p>
        </p:txBody>
      </p:sp>
      <p:sp>
        <p:nvSpPr>
          <p:cNvPr id="3" name="Content Placeholder 2">
            <a:extLst>
              <a:ext uri="{FF2B5EF4-FFF2-40B4-BE49-F238E27FC236}">
                <a16:creationId xmlns:a16="http://schemas.microsoft.com/office/drawing/2014/main" id="{083ABEA4-B801-CF4B-F5F6-2C42CAD7A111}"/>
              </a:ext>
            </a:extLst>
          </p:cNvPr>
          <p:cNvSpPr>
            <a:spLocks noGrp="1"/>
          </p:cNvSpPr>
          <p:nvPr>
            <p:ph idx="1"/>
          </p:nvPr>
        </p:nvSpPr>
        <p:spPr>
          <a:xfrm>
            <a:off x="4465048" y="2367092"/>
            <a:ext cx="6672887" cy="3424107"/>
          </a:xfrm>
        </p:spPr>
        <p:txBody>
          <a:bodyPr>
            <a:normAutofit/>
          </a:bodyPr>
          <a:lstStyle/>
          <a:p>
            <a:r>
              <a:rPr lang="en-US" sz="2800" dirty="0"/>
              <a:t>Baseline fetal heart rate</a:t>
            </a:r>
          </a:p>
          <a:p>
            <a:r>
              <a:rPr lang="en-US" sz="2800" dirty="0"/>
              <a:t>Baseline variability</a:t>
            </a:r>
          </a:p>
          <a:p>
            <a:r>
              <a:rPr lang="en-US" sz="2800" dirty="0"/>
              <a:t>Accelerations</a:t>
            </a:r>
          </a:p>
          <a:p>
            <a:r>
              <a:rPr lang="en-US" sz="2800" dirty="0"/>
              <a:t>Decelerations  </a:t>
            </a:r>
          </a:p>
          <a:p>
            <a:endParaRPr lang="en-US" dirty="0"/>
          </a:p>
        </p:txBody>
      </p:sp>
    </p:spTree>
    <p:extLst>
      <p:ext uri="{BB962C8B-B14F-4D97-AF65-F5344CB8AC3E}">
        <p14:creationId xmlns:p14="http://schemas.microsoft.com/office/powerpoint/2010/main" val="2795186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oman at doctor office whit ctg or ecg.  Ctg pregnancy at hospital. ">
            <a:extLst>
              <a:ext uri="{FF2B5EF4-FFF2-40B4-BE49-F238E27FC236}">
                <a16:creationId xmlns:a16="http://schemas.microsoft.com/office/drawing/2014/main" id="{40224D35-2ECE-4F5B-754F-EC3C8AD9CE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8057" y="1725406"/>
            <a:ext cx="6299887" cy="4522995"/>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7176">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D1082F8A-8531-B711-0763-A309B885F8E8}"/>
              </a:ext>
            </a:extLst>
          </p:cNvPr>
          <p:cNvSpPr>
            <a:spLocks noGrp="1"/>
          </p:cNvSpPr>
          <p:nvPr>
            <p:ph idx="1"/>
          </p:nvPr>
        </p:nvSpPr>
        <p:spPr>
          <a:xfrm>
            <a:off x="449944" y="2032000"/>
            <a:ext cx="4204340" cy="4216401"/>
          </a:xfrm>
        </p:spPr>
        <p:txBody>
          <a:bodyPr>
            <a:normAutofit/>
          </a:bodyPr>
          <a:lstStyle/>
          <a:p>
            <a:r>
              <a:rPr lang="en-US" cap="none" dirty="0"/>
              <a:t>Fetal heart rate (FHR) is the mean FHR when this is stable, excluding accelerations and </a:t>
            </a:r>
            <a:r>
              <a:rPr lang="en-US" cap="none" dirty="0" err="1"/>
              <a:t>decelerations.It</a:t>
            </a:r>
            <a:r>
              <a:rPr lang="en-US" cap="none" dirty="0"/>
              <a:t> is determined over a time period of 5- 10 minutes, expressed as beats per minute(bpm).</a:t>
            </a:r>
          </a:p>
          <a:p>
            <a:r>
              <a:rPr lang="en-US" cap="none" dirty="0"/>
              <a:t>Range 110-160 b/m</a:t>
            </a:r>
          </a:p>
          <a:p>
            <a:r>
              <a:rPr lang="en-US" cap="none" dirty="0"/>
              <a:t>Preterm fetuses tend to have values towards the upper end of the normal range.</a:t>
            </a:r>
          </a:p>
        </p:txBody>
      </p:sp>
      <p:sp>
        <p:nvSpPr>
          <p:cNvPr id="2" name="Title 1">
            <a:extLst>
              <a:ext uri="{FF2B5EF4-FFF2-40B4-BE49-F238E27FC236}">
                <a16:creationId xmlns:a16="http://schemas.microsoft.com/office/drawing/2014/main" id="{EEE86459-1E33-7BDE-C0B8-BCA8B1DA58C0}"/>
              </a:ext>
            </a:extLst>
          </p:cNvPr>
          <p:cNvSpPr>
            <a:spLocks noGrp="1"/>
          </p:cNvSpPr>
          <p:nvPr>
            <p:ph type="title"/>
          </p:nvPr>
        </p:nvSpPr>
        <p:spPr>
          <a:xfrm>
            <a:off x="913774" y="640831"/>
            <a:ext cx="3740515" cy="1573863"/>
          </a:xfrm>
        </p:spPr>
        <p:txBody>
          <a:bodyPr>
            <a:normAutofit/>
          </a:bodyPr>
          <a:lstStyle/>
          <a:p>
            <a:pPr algn="l"/>
            <a:r>
              <a:rPr lang="en-US" dirty="0"/>
              <a:t>Baseline Fetal Heart Rate</a:t>
            </a:r>
            <a:endParaRPr lang="en-US"/>
          </a:p>
        </p:txBody>
      </p:sp>
    </p:spTree>
    <p:extLst>
      <p:ext uri="{BB962C8B-B14F-4D97-AF65-F5344CB8AC3E}">
        <p14:creationId xmlns:p14="http://schemas.microsoft.com/office/powerpoint/2010/main" val="4112090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F9CC7-AB5B-49CC-F2CB-839DF29175AC}"/>
              </a:ext>
            </a:extLst>
          </p:cNvPr>
          <p:cNvSpPr>
            <a:spLocks noGrp="1"/>
          </p:cNvSpPr>
          <p:nvPr>
            <p:ph type="title"/>
          </p:nvPr>
        </p:nvSpPr>
        <p:spPr/>
        <p:txBody>
          <a:bodyPr/>
          <a:lstStyle/>
          <a:p>
            <a:r>
              <a:rPr lang="en-US" dirty="0"/>
              <a:t>Baseline Variability</a:t>
            </a:r>
          </a:p>
        </p:txBody>
      </p:sp>
      <p:graphicFrame>
        <p:nvGraphicFramePr>
          <p:cNvPr id="4" name="Content Placeholder 3">
            <a:extLst>
              <a:ext uri="{FF2B5EF4-FFF2-40B4-BE49-F238E27FC236}">
                <a16:creationId xmlns:a16="http://schemas.microsoft.com/office/drawing/2014/main" id="{C3E04AC2-328E-50A0-35C7-68B34661D10A}"/>
              </a:ext>
            </a:extLst>
          </p:cNvPr>
          <p:cNvGraphicFramePr>
            <a:graphicFrameLocks noGrp="1"/>
          </p:cNvGraphicFramePr>
          <p:nvPr>
            <p:ph idx="1"/>
            <p:extLst>
              <p:ext uri="{D42A27DB-BD31-4B8C-83A1-F6EECF244321}">
                <p14:modId xmlns:p14="http://schemas.microsoft.com/office/powerpoint/2010/main" val="600395817"/>
              </p:ext>
            </p:extLst>
          </p:nvPr>
        </p:nvGraphicFramePr>
        <p:xfrm>
          <a:off x="1154954" y="2090057"/>
          <a:ext cx="8825659" cy="3929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23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384C-D2CD-0B6E-E9FC-4D0A5827BCC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EA66F35-1D69-F3C5-9A62-F8872C155C46}"/>
              </a:ext>
            </a:extLst>
          </p:cNvPr>
          <p:cNvPicPr>
            <a:picLocks noGrp="1" noChangeAspect="1"/>
          </p:cNvPicPr>
          <p:nvPr>
            <p:ph idx="1"/>
          </p:nvPr>
        </p:nvPicPr>
        <p:blipFill>
          <a:blip r:embed="rId2"/>
          <a:stretch>
            <a:fillRect/>
          </a:stretch>
        </p:blipFill>
        <p:spPr>
          <a:xfrm>
            <a:off x="1263197" y="618518"/>
            <a:ext cx="9436471" cy="5732940"/>
          </a:xfrm>
        </p:spPr>
      </p:pic>
    </p:spTree>
    <p:extLst>
      <p:ext uri="{BB962C8B-B14F-4D97-AF65-F5344CB8AC3E}">
        <p14:creationId xmlns:p14="http://schemas.microsoft.com/office/powerpoint/2010/main" val="137104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0F36-9982-9E3C-31A0-894CE18FB6B0}"/>
              </a:ext>
            </a:extLst>
          </p:cNvPr>
          <p:cNvSpPr>
            <a:spLocks noGrp="1"/>
          </p:cNvSpPr>
          <p:nvPr>
            <p:ph type="title"/>
          </p:nvPr>
        </p:nvSpPr>
        <p:spPr/>
        <p:txBody>
          <a:bodyPr/>
          <a:lstStyle/>
          <a:p>
            <a:r>
              <a:rPr lang="en-US" dirty="0"/>
              <a:t>LEARNING OBJECTIVES</a:t>
            </a:r>
          </a:p>
        </p:txBody>
      </p:sp>
      <p:graphicFrame>
        <p:nvGraphicFramePr>
          <p:cNvPr id="5" name="Content Placeholder 2">
            <a:extLst>
              <a:ext uri="{FF2B5EF4-FFF2-40B4-BE49-F238E27FC236}">
                <a16:creationId xmlns:a16="http://schemas.microsoft.com/office/drawing/2014/main" id="{47F6558E-CAAF-A4CA-F2F8-D774A9FA8908}"/>
              </a:ext>
            </a:extLst>
          </p:cNvPr>
          <p:cNvGraphicFramePr>
            <a:graphicFrameLocks noGrp="1"/>
          </p:cNvGraphicFramePr>
          <p:nvPr>
            <p:ph idx="1"/>
            <p:extLst>
              <p:ext uri="{D42A27DB-BD31-4B8C-83A1-F6EECF244321}">
                <p14:modId xmlns:p14="http://schemas.microsoft.com/office/powerpoint/2010/main" val="2578175067"/>
              </p:ext>
            </p:extLst>
          </p:nvPr>
        </p:nvGraphicFramePr>
        <p:xfrm>
          <a:off x="680321" y="2336872"/>
          <a:ext cx="10855187" cy="4410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39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E811-BBE7-11DB-93C9-198C819D6114}"/>
              </a:ext>
            </a:extLst>
          </p:cNvPr>
          <p:cNvSpPr>
            <a:spLocks noGrp="1"/>
          </p:cNvSpPr>
          <p:nvPr>
            <p:ph type="title"/>
          </p:nvPr>
        </p:nvSpPr>
        <p:spPr/>
        <p:txBody>
          <a:bodyPr/>
          <a:lstStyle/>
          <a:p>
            <a:r>
              <a:rPr lang="en-US" dirty="0"/>
              <a:t>Acceleration </a:t>
            </a:r>
          </a:p>
        </p:txBody>
      </p:sp>
      <p:sp>
        <p:nvSpPr>
          <p:cNvPr id="3" name="Content Placeholder 2">
            <a:extLst>
              <a:ext uri="{FF2B5EF4-FFF2-40B4-BE49-F238E27FC236}">
                <a16:creationId xmlns:a16="http://schemas.microsoft.com/office/drawing/2014/main" id="{A6B99239-745D-C8B9-5D7A-2A4437738015}"/>
              </a:ext>
            </a:extLst>
          </p:cNvPr>
          <p:cNvSpPr>
            <a:spLocks noGrp="1"/>
          </p:cNvSpPr>
          <p:nvPr>
            <p:ph idx="1"/>
          </p:nvPr>
        </p:nvSpPr>
        <p:spPr/>
        <p:txBody>
          <a:bodyPr/>
          <a:lstStyle/>
          <a:p>
            <a:r>
              <a:rPr lang="en-US" dirty="0"/>
              <a:t>Accelerations are transient increases in FHR of 15 bpm or more above the baseline and lasting 15 seconds.</a:t>
            </a:r>
          </a:p>
          <a:p>
            <a:r>
              <a:rPr lang="en-US" dirty="0"/>
              <a:t>Accelerations in preterm fetuses may be of lesser amplitude  and shorter duration.</a:t>
            </a:r>
          </a:p>
          <a:p>
            <a:endParaRPr lang="en-US" dirty="0"/>
          </a:p>
        </p:txBody>
      </p:sp>
    </p:spTree>
    <p:extLst>
      <p:ext uri="{BB962C8B-B14F-4D97-AF65-F5344CB8AC3E}">
        <p14:creationId xmlns:p14="http://schemas.microsoft.com/office/powerpoint/2010/main" val="27095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1AB3-1565-CB69-61EF-C9DD448676C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82AB18-FF71-C08E-2A8B-C15310866BB1}"/>
              </a:ext>
            </a:extLst>
          </p:cNvPr>
          <p:cNvPicPr>
            <a:picLocks noGrp="1" noChangeAspect="1"/>
          </p:cNvPicPr>
          <p:nvPr>
            <p:ph idx="1"/>
          </p:nvPr>
        </p:nvPicPr>
        <p:blipFill>
          <a:blip r:embed="rId2"/>
          <a:stretch>
            <a:fillRect/>
          </a:stretch>
        </p:blipFill>
        <p:spPr>
          <a:xfrm>
            <a:off x="194310" y="268605"/>
            <a:ext cx="11384279" cy="6320790"/>
          </a:xfrm>
        </p:spPr>
      </p:pic>
    </p:spTree>
    <p:extLst>
      <p:ext uri="{BB962C8B-B14F-4D97-AF65-F5344CB8AC3E}">
        <p14:creationId xmlns:p14="http://schemas.microsoft.com/office/powerpoint/2010/main" val="2514692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08FA-12E9-E474-903C-A1E0C2D25ACB}"/>
              </a:ext>
            </a:extLst>
          </p:cNvPr>
          <p:cNvSpPr>
            <a:spLocks noGrp="1"/>
          </p:cNvSpPr>
          <p:nvPr>
            <p:ph type="title"/>
          </p:nvPr>
        </p:nvSpPr>
        <p:spPr/>
        <p:txBody>
          <a:bodyPr/>
          <a:lstStyle/>
          <a:p>
            <a:r>
              <a:rPr lang="en-US" dirty="0"/>
              <a:t>Decelerations </a:t>
            </a:r>
          </a:p>
        </p:txBody>
      </p:sp>
      <p:sp>
        <p:nvSpPr>
          <p:cNvPr id="3" name="Content Placeholder 2">
            <a:extLst>
              <a:ext uri="{FF2B5EF4-FFF2-40B4-BE49-F238E27FC236}">
                <a16:creationId xmlns:a16="http://schemas.microsoft.com/office/drawing/2014/main" id="{0E806BAD-0B31-7ECB-7CAE-4D1C48F634C5}"/>
              </a:ext>
            </a:extLst>
          </p:cNvPr>
          <p:cNvSpPr>
            <a:spLocks noGrp="1"/>
          </p:cNvSpPr>
          <p:nvPr>
            <p:ph idx="1"/>
          </p:nvPr>
        </p:nvSpPr>
        <p:spPr/>
        <p:txBody>
          <a:bodyPr>
            <a:normAutofit/>
          </a:bodyPr>
          <a:lstStyle/>
          <a:p>
            <a:r>
              <a:rPr lang="en-US" sz="2000" dirty="0"/>
              <a:t>Decelerations are transient episodes of decrease of FHR below the baseline of more than 15 bpm lasting at least 15 seconds.</a:t>
            </a:r>
          </a:p>
          <a:p>
            <a:r>
              <a:rPr lang="en-US" sz="2000" dirty="0"/>
              <a:t>The fetus will not decelerate its heart rate without physiological provocation.</a:t>
            </a:r>
          </a:p>
          <a:p>
            <a:r>
              <a:rPr lang="en-US" sz="2000" dirty="0"/>
              <a:t>Uterine activity even in its mildest form will result in deceleration s in a fetus whose oxygenation is already compromised</a:t>
            </a:r>
          </a:p>
        </p:txBody>
      </p:sp>
    </p:spTree>
    <p:extLst>
      <p:ext uri="{BB962C8B-B14F-4D97-AF65-F5344CB8AC3E}">
        <p14:creationId xmlns:p14="http://schemas.microsoft.com/office/powerpoint/2010/main" val="21035819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30CB-F2A8-B4F5-B70E-0F6AA55EE7AB}"/>
              </a:ext>
            </a:extLst>
          </p:cNvPr>
          <p:cNvSpPr>
            <a:spLocks noGrp="1"/>
          </p:cNvSpPr>
          <p:nvPr>
            <p:ph type="title"/>
          </p:nvPr>
        </p:nvSpPr>
        <p:spPr/>
        <p:txBody>
          <a:bodyPr/>
          <a:lstStyle/>
          <a:p>
            <a:r>
              <a:rPr lang="en-US" dirty="0"/>
              <a:t>Early Decelerations</a:t>
            </a:r>
          </a:p>
        </p:txBody>
      </p:sp>
      <p:graphicFrame>
        <p:nvGraphicFramePr>
          <p:cNvPr id="4" name="Content Placeholder 3">
            <a:extLst>
              <a:ext uri="{FF2B5EF4-FFF2-40B4-BE49-F238E27FC236}">
                <a16:creationId xmlns:a16="http://schemas.microsoft.com/office/drawing/2014/main" id="{1CDD42D3-2613-BEE3-EEB6-526A658F88FC}"/>
              </a:ext>
            </a:extLst>
          </p:cNvPr>
          <p:cNvGraphicFramePr>
            <a:graphicFrameLocks noGrp="1"/>
          </p:cNvGraphicFramePr>
          <p:nvPr>
            <p:ph idx="1"/>
            <p:extLst>
              <p:ext uri="{D42A27DB-BD31-4B8C-83A1-F6EECF244321}">
                <p14:modId xmlns:p14="http://schemas.microsoft.com/office/powerpoint/2010/main" val="2965259276"/>
              </p:ext>
            </p:extLst>
          </p:nvPr>
        </p:nvGraphicFramePr>
        <p:xfrm>
          <a:off x="442914" y="2085975"/>
          <a:ext cx="10364450" cy="464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853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69C6-69BE-EA52-D7CA-162400DC11B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62B5B30-A3BA-8BA7-7A36-9C84D7415D52}"/>
              </a:ext>
            </a:extLst>
          </p:cNvPr>
          <p:cNvPicPr>
            <a:picLocks noGrp="1" noChangeAspect="1"/>
          </p:cNvPicPr>
          <p:nvPr>
            <p:ph idx="1"/>
          </p:nvPr>
        </p:nvPicPr>
        <p:blipFill>
          <a:blip r:embed="rId2"/>
          <a:stretch>
            <a:fillRect/>
          </a:stretch>
        </p:blipFill>
        <p:spPr>
          <a:xfrm>
            <a:off x="724395" y="618517"/>
            <a:ext cx="10553830" cy="6239483"/>
          </a:xfrm>
        </p:spPr>
      </p:pic>
    </p:spTree>
    <p:extLst>
      <p:ext uri="{BB962C8B-B14F-4D97-AF65-F5344CB8AC3E}">
        <p14:creationId xmlns:p14="http://schemas.microsoft.com/office/powerpoint/2010/main" val="1490987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923F-214F-6AAC-102D-DAE1878CFA94}"/>
              </a:ext>
            </a:extLst>
          </p:cNvPr>
          <p:cNvSpPr>
            <a:spLocks noGrp="1"/>
          </p:cNvSpPr>
          <p:nvPr>
            <p:ph type="title"/>
          </p:nvPr>
        </p:nvSpPr>
        <p:spPr/>
        <p:txBody>
          <a:bodyPr/>
          <a:lstStyle/>
          <a:p>
            <a:r>
              <a:rPr lang="en-US" dirty="0"/>
              <a:t>Variable Decelerations</a:t>
            </a:r>
          </a:p>
        </p:txBody>
      </p:sp>
      <p:graphicFrame>
        <p:nvGraphicFramePr>
          <p:cNvPr id="4" name="Content Placeholder 3">
            <a:extLst>
              <a:ext uri="{FF2B5EF4-FFF2-40B4-BE49-F238E27FC236}">
                <a16:creationId xmlns:a16="http://schemas.microsoft.com/office/drawing/2014/main" id="{82980E9A-AEC4-ED50-4214-D6C68E7E1072}"/>
              </a:ext>
            </a:extLst>
          </p:cNvPr>
          <p:cNvGraphicFramePr>
            <a:graphicFrameLocks noGrp="1"/>
          </p:cNvGraphicFramePr>
          <p:nvPr>
            <p:ph idx="1"/>
            <p:extLst>
              <p:ext uri="{D42A27DB-BD31-4B8C-83A1-F6EECF244321}">
                <p14:modId xmlns:p14="http://schemas.microsoft.com/office/powerpoint/2010/main" val="2650129036"/>
              </p:ext>
            </p:extLst>
          </p:nvPr>
        </p:nvGraphicFramePr>
        <p:xfrm>
          <a:off x="1154954" y="2603500"/>
          <a:ext cx="8825659"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520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585E1-3181-170C-7B75-A6F6A493CB7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C14215-EFFB-BBB4-6E01-25CBAB157416}"/>
              </a:ext>
            </a:extLst>
          </p:cNvPr>
          <p:cNvPicPr>
            <a:picLocks noGrp="1" noChangeAspect="1"/>
          </p:cNvPicPr>
          <p:nvPr>
            <p:ph idx="1"/>
          </p:nvPr>
        </p:nvPicPr>
        <p:blipFill>
          <a:blip r:embed="rId2"/>
          <a:stretch>
            <a:fillRect/>
          </a:stretch>
        </p:blipFill>
        <p:spPr>
          <a:xfrm>
            <a:off x="320634" y="463137"/>
            <a:ext cx="11234057" cy="5890162"/>
          </a:xfrm>
        </p:spPr>
      </p:pic>
    </p:spTree>
    <p:extLst>
      <p:ext uri="{BB962C8B-B14F-4D97-AF65-F5344CB8AC3E}">
        <p14:creationId xmlns:p14="http://schemas.microsoft.com/office/powerpoint/2010/main" val="1909797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D395-1BFF-1B50-D88F-C8C05B7C0878}"/>
              </a:ext>
            </a:extLst>
          </p:cNvPr>
          <p:cNvSpPr>
            <a:spLocks noGrp="1"/>
          </p:cNvSpPr>
          <p:nvPr>
            <p:ph type="title"/>
          </p:nvPr>
        </p:nvSpPr>
        <p:spPr/>
        <p:txBody>
          <a:bodyPr/>
          <a:lstStyle/>
          <a:p>
            <a:r>
              <a:rPr lang="en-US" dirty="0"/>
              <a:t>Late Deceleration</a:t>
            </a:r>
          </a:p>
        </p:txBody>
      </p:sp>
      <p:graphicFrame>
        <p:nvGraphicFramePr>
          <p:cNvPr id="4" name="Content Placeholder 3">
            <a:extLst>
              <a:ext uri="{FF2B5EF4-FFF2-40B4-BE49-F238E27FC236}">
                <a16:creationId xmlns:a16="http://schemas.microsoft.com/office/drawing/2014/main" id="{D1C975BB-D6EB-FA27-2C2B-4AB8DA7F1FD4}"/>
              </a:ext>
            </a:extLst>
          </p:cNvPr>
          <p:cNvGraphicFramePr>
            <a:graphicFrameLocks noGrp="1"/>
          </p:cNvGraphicFramePr>
          <p:nvPr>
            <p:ph idx="1"/>
            <p:extLst>
              <p:ext uri="{D42A27DB-BD31-4B8C-83A1-F6EECF244321}">
                <p14:modId xmlns:p14="http://schemas.microsoft.com/office/powerpoint/2010/main" val="2247653642"/>
              </p:ext>
            </p:extLst>
          </p:nvPr>
        </p:nvGraphicFramePr>
        <p:xfrm>
          <a:off x="700644" y="1721922"/>
          <a:ext cx="9279969" cy="4678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222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C6F0-CEA8-8152-D1EE-6DB9BBE2509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8C1859C-7871-3159-E0A2-366516CAD698}"/>
              </a:ext>
            </a:extLst>
          </p:cNvPr>
          <p:cNvPicPr>
            <a:picLocks noGrp="1" noChangeAspect="1"/>
          </p:cNvPicPr>
          <p:nvPr>
            <p:ph idx="1"/>
          </p:nvPr>
        </p:nvPicPr>
        <p:blipFill>
          <a:blip r:embed="rId2"/>
          <a:stretch>
            <a:fillRect/>
          </a:stretch>
        </p:blipFill>
        <p:spPr>
          <a:xfrm>
            <a:off x="593766" y="296883"/>
            <a:ext cx="10913424" cy="6246421"/>
          </a:xfrm>
        </p:spPr>
      </p:pic>
    </p:spTree>
    <p:extLst>
      <p:ext uri="{BB962C8B-B14F-4D97-AF65-F5344CB8AC3E}">
        <p14:creationId xmlns:p14="http://schemas.microsoft.com/office/powerpoint/2010/main" val="26692641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BAC5B-5DA6-0A5A-B074-35EA8094B4AB}"/>
              </a:ext>
            </a:extLst>
          </p:cNvPr>
          <p:cNvSpPr>
            <a:spLocks noGrp="1"/>
          </p:cNvSpPr>
          <p:nvPr>
            <p:ph sz="quarter" idx="13"/>
          </p:nvPr>
        </p:nvSpPr>
        <p:spPr>
          <a:xfrm>
            <a:off x="380010" y="1092530"/>
            <a:ext cx="10544467" cy="4546271"/>
          </a:xfrm>
        </p:spPr>
        <p:txBody>
          <a:bodyPr>
            <a:noAutofit/>
          </a:bodyPr>
          <a:lstStyle/>
          <a:p>
            <a:pPr marL="0" indent="0">
              <a:buNone/>
            </a:pPr>
            <a:r>
              <a:rPr lang="en-US" sz="2800" dirty="0"/>
              <a:t>Normal reactive CTG</a:t>
            </a:r>
          </a:p>
          <a:p>
            <a:pPr marL="457200" indent="-457200">
              <a:buFont typeface="+mj-lt"/>
              <a:buAutoNum type="arabicPeriod"/>
            </a:pPr>
            <a:r>
              <a:rPr lang="en-US" sz="2800" dirty="0"/>
              <a:t>Baseline FHR 110-160</a:t>
            </a:r>
          </a:p>
          <a:p>
            <a:pPr marL="457200" indent="-457200">
              <a:buFont typeface="+mj-lt"/>
              <a:buAutoNum type="arabicPeriod"/>
            </a:pPr>
            <a:r>
              <a:rPr lang="en-US" sz="2800" dirty="0"/>
              <a:t>Variability of 5-25 bpm</a:t>
            </a:r>
          </a:p>
          <a:p>
            <a:pPr marL="457200" indent="-457200">
              <a:buFont typeface="+mj-lt"/>
              <a:buAutoNum type="arabicPeriod"/>
            </a:pPr>
            <a:r>
              <a:rPr lang="en-US" sz="2800" dirty="0" err="1"/>
              <a:t>Prescence</a:t>
            </a:r>
            <a:r>
              <a:rPr lang="en-US" sz="2800" dirty="0"/>
              <a:t> of acceleration</a:t>
            </a:r>
          </a:p>
          <a:p>
            <a:pPr marL="457200" indent="-457200">
              <a:buFont typeface="+mj-lt"/>
              <a:buAutoNum type="arabicPeriod"/>
            </a:pPr>
            <a:r>
              <a:rPr lang="en-US" sz="2800" dirty="0"/>
              <a:t>Absence of decelerations</a:t>
            </a:r>
          </a:p>
        </p:txBody>
      </p:sp>
      <p:pic>
        <p:nvPicPr>
          <p:cNvPr id="4" name="Picture 4">
            <a:extLst>
              <a:ext uri="{FF2B5EF4-FFF2-40B4-BE49-F238E27FC236}">
                <a16:creationId xmlns:a16="http://schemas.microsoft.com/office/drawing/2014/main" id="{B3F2145F-EBCC-51B8-90BF-8419C431F7B8}"/>
              </a:ext>
            </a:extLst>
          </p:cNvPr>
          <p:cNvPicPr>
            <a:picLocks noChangeAspect="1"/>
          </p:cNvPicPr>
          <p:nvPr/>
        </p:nvPicPr>
        <p:blipFill>
          <a:blip r:embed="rId2"/>
          <a:stretch>
            <a:fillRect/>
          </a:stretch>
        </p:blipFill>
        <p:spPr>
          <a:xfrm>
            <a:off x="5823571" y="890649"/>
            <a:ext cx="5274648" cy="4748152"/>
          </a:xfrm>
          <a:prstGeom prst="rect">
            <a:avLst/>
          </a:prstGeom>
        </p:spPr>
      </p:pic>
    </p:spTree>
    <p:extLst>
      <p:ext uri="{BB962C8B-B14F-4D97-AF65-F5344CB8AC3E}">
        <p14:creationId xmlns:p14="http://schemas.microsoft.com/office/powerpoint/2010/main" val="181313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E6E4D-12C3-2283-F5FC-2C1F8955FDB9}"/>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4600"/>
              <a:t>PROF UMER MODEL OF INTEGRATED LECTURE</a:t>
            </a:r>
          </a:p>
        </p:txBody>
      </p:sp>
      <p:pic>
        <p:nvPicPr>
          <p:cNvPr id="4" name="Content Placeholder 3" descr="Diagram, schematic&#10;&#10;Description automatically generated">
            <a:extLst>
              <a:ext uri="{FF2B5EF4-FFF2-40B4-BE49-F238E27FC236}">
                <a16:creationId xmlns:a16="http://schemas.microsoft.com/office/drawing/2014/main" id="{95223E9F-F277-183F-1F6E-8E4C0288D8AF}"/>
              </a:ext>
            </a:extLst>
          </p:cNvPr>
          <p:cNvPicPr>
            <a:picLocks noChangeAspect="1"/>
          </p:cNvPicPr>
          <p:nvPr/>
        </p:nvPicPr>
        <p:blipFill rotWithShape="1">
          <a:blip r:embed="rId2"/>
          <a:srcRect t="2651"/>
          <a:stretch/>
        </p:blipFill>
        <p:spPr>
          <a:xfrm>
            <a:off x="5342845" y="640080"/>
            <a:ext cx="6144485"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82711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A2C-6128-C12B-3BB5-F01F52F174E8}"/>
              </a:ext>
            </a:extLst>
          </p:cNvPr>
          <p:cNvSpPr>
            <a:spLocks noGrp="1"/>
          </p:cNvSpPr>
          <p:nvPr>
            <p:ph type="title"/>
          </p:nvPr>
        </p:nvSpPr>
        <p:spPr/>
        <p:txBody>
          <a:bodyPr/>
          <a:lstStyle/>
          <a:p>
            <a:r>
              <a:rPr lang="en-US" dirty="0"/>
              <a:t>Interpretation of CTG During </a:t>
            </a:r>
            <a:r>
              <a:rPr lang="en-US" dirty="0" err="1"/>
              <a:t>Labour</a:t>
            </a:r>
            <a:endParaRPr lang="en-US" dirty="0"/>
          </a:p>
        </p:txBody>
      </p:sp>
      <p:sp>
        <p:nvSpPr>
          <p:cNvPr id="3" name="Content Placeholder 2">
            <a:extLst>
              <a:ext uri="{FF2B5EF4-FFF2-40B4-BE49-F238E27FC236}">
                <a16:creationId xmlns:a16="http://schemas.microsoft.com/office/drawing/2014/main" id="{46F55100-5B75-9718-1060-FCFE36442AA0}"/>
              </a:ext>
            </a:extLst>
          </p:cNvPr>
          <p:cNvSpPr>
            <a:spLocks noGrp="1"/>
          </p:cNvSpPr>
          <p:nvPr>
            <p:ph idx="1"/>
          </p:nvPr>
        </p:nvSpPr>
        <p:spPr/>
        <p:txBody>
          <a:bodyPr>
            <a:normAutofit fontScale="92500" lnSpcReduction="20000"/>
          </a:bodyPr>
          <a:lstStyle/>
          <a:p>
            <a:r>
              <a:rPr lang="en-US" sz="2000" dirty="0"/>
              <a:t>Each can be described as reassuring, non reassuring and abnormal</a:t>
            </a:r>
            <a:r>
              <a:rPr lang="en-US" dirty="0"/>
              <a:t>.</a:t>
            </a:r>
          </a:p>
          <a:p>
            <a:r>
              <a:rPr lang="en-US" sz="2400" b="1" dirty="0"/>
              <a:t>Normal CTG</a:t>
            </a:r>
          </a:p>
          <a:p>
            <a:r>
              <a:rPr lang="en-US" sz="2000" dirty="0"/>
              <a:t>If all four features are reassuring , then CTG is considered as normal</a:t>
            </a:r>
          </a:p>
          <a:p>
            <a:r>
              <a:rPr lang="en-US" sz="2400" b="1" dirty="0"/>
              <a:t>Suspicious CTG</a:t>
            </a:r>
          </a:p>
          <a:p>
            <a:r>
              <a:rPr lang="en-US" sz="2000" dirty="0"/>
              <a:t>If one feature is non reassuring and other three are reassuring </a:t>
            </a:r>
          </a:p>
          <a:p>
            <a:r>
              <a:rPr lang="en-US" sz="2400" b="1" dirty="0"/>
              <a:t>Pathological CTG</a:t>
            </a:r>
          </a:p>
          <a:p>
            <a:r>
              <a:rPr lang="en-US" sz="2000" dirty="0"/>
              <a:t>If there are two or more non reassuring features or ay abnormal feature</a:t>
            </a:r>
          </a:p>
        </p:txBody>
      </p:sp>
    </p:spTree>
    <p:extLst>
      <p:ext uri="{BB962C8B-B14F-4D97-AF65-F5344CB8AC3E}">
        <p14:creationId xmlns:p14="http://schemas.microsoft.com/office/powerpoint/2010/main" val="4285818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B3FB-15C8-6781-B454-DFE249022B54}"/>
              </a:ext>
            </a:extLst>
          </p:cNvPr>
          <p:cNvSpPr>
            <a:spLocks noGrp="1"/>
          </p:cNvSpPr>
          <p:nvPr>
            <p:ph type="title"/>
          </p:nvPr>
        </p:nvSpPr>
        <p:spPr/>
        <p:txBody>
          <a:bodyPr/>
          <a:lstStyle/>
          <a:p>
            <a:pPr algn="l"/>
            <a:r>
              <a:rPr lang="en-US" dirty="0"/>
              <a:t>Bioethics </a:t>
            </a:r>
          </a:p>
        </p:txBody>
      </p:sp>
      <p:sp>
        <p:nvSpPr>
          <p:cNvPr id="3" name="Content Placeholder 2">
            <a:extLst>
              <a:ext uri="{FF2B5EF4-FFF2-40B4-BE49-F238E27FC236}">
                <a16:creationId xmlns:a16="http://schemas.microsoft.com/office/drawing/2014/main" id="{226F0EFA-17F5-BB11-5157-8F47FB702E83}"/>
              </a:ext>
            </a:extLst>
          </p:cNvPr>
          <p:cNvSpPr>
            <a:spLocks noGrp="1"/>
          </p:cNvSpPr>
          <p:nvPr>
            <p:ph idx="1"/>
          </p:nvPr>
        </p:nvSpPr>
        <p:spPr>
          <a:xfrm>
            <a:off x="1040651" y="1717667"/>
            <a:ext cx="10364451" cy="4521816"/>
          </a:xfrm>
        </p:spPr>
        <p:txBody>
          <a:bodyPr>
            <a:noAutofit/>
          </a:bodyPr>
          <a:lstStyle/>
          <a:p>
            <a:r>
              <a:rPr lang="en-US" sz="1000" dirty="0">
                <a:latin typeface="Arial" panose="020B0604020202020204" pitchFamily="34" charset="0"/>
                <a:cs typeface="Arial" panose="020B0604020202020204" pitchFamily="34" charset="0"/>
              </a:rPr>
              <a:t>autonomy and informed consent</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healthcare providers must act in the best interest of both the mother and fetus, ensuring optimal conditions for a safe and healthy delivery.</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avoiding unnecessary interventions that may cause harm, such as overuse of oxytocin, routine episiotomy, or prolonged continuous monitoring that limits mobility.</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balancing risks of medical intervention versus expectant management is crucial to preventing unnecessary medicalization of labour.</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access to quality maternity care should be equitable, regardless of socioeconomic status, race, or geographic location.</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ethical concerns arise in resource-limited settings where access to pain relief, skilled birth attendants, and emergency obstetric care may be inadequate.</a:t>
            </a:r>
          </a:p>
          <a:p>
            <a:r>
              <a:rPr lang="en-US" sz="1000" b="1" dirty="0">
                <a:latin typeface="Arial" panose="020B0604020202020204" pitchFamily="34" charset="0"/>
                <a:cs typeface="Arial" panose="020B0604020202020204" pitchFamily="34" charset="0"/>
              </a:rPr>
              <a:t>4. ethical use of pain management</a:t>
            </a:r>
          </a:p>
          <a:p>
            <a:r>
              <a:rPr lang="en-US" sz="1000" b="1" dirty="0">
                <a:latin typeface="Arial" panose="020B0604020202020204" pitchFamily="34" charset="0"/>
                <a:cs typeface="Arial" panose="020B0604020202020204" pitchFamily="34" charset="0"/>
              </a:rPr>
              <a:t>5. medicalization vs. natural birth ethics</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respecting individual preferences while ensuring safety.</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the overuse of interventions, such as continuous fetal monitoring and elective inductions, must be weighed against the potential harms of an overly medicalized approach.</a:t>
            </a:r>
          </a:p>
          <a:p>
            <a:pPr>
              <a:buFont typeface="Arial" panose="020B0604020202020204" pitchFamily="34" charset="0"/>
              <a:buChar char="•"/>
            </a:pPr>
            <a:r>
              <a:rPr lang="en-US" sz="1000" dirty="0">
                <a:latin typeface="Arial" panose="020B0604020202020204" pitchFamily="34" charset="0"/>
                <a:cs typeface="Arial" panose="020B0604020202020204" pitchFamily="34" charset="0"/>
              </a:rPr>
              <a:t>healthcare providers should respect and accommodate cultural birthing practices whenever they do not compromise safety.</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3733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B6DF-D163-3D6F-D73F-B1FE9AADCCC0}"/>
              </a:ext>
            </a:extLst>
          </p:cNvPr>
          <p:cNvSpPr>
            <a:spLocks noGrp="1"/>
          </p:cNvSpPr>
          <p:nvPr>
            <p:ph type="title"/>
          </p:nvPr>
        </p:nvSpPr>
        <p:spPr>
          <a:xfrm>
            <a:off x="913775" y="633313"/>
            <a:ext cx="10364451" cy="970586"/>
          </a:xfrm>
        </p:spPr>
        <p:txBody>
          <a:bodyPr/>
          <a:lstStyle/>
          <a:p>
            <a:pPr algn="l"/>
            <a:r>
              <a:rPr lang="en-US" dirty="0"/>
              <a:t>Future RESEARCH </a:t>
            </a:r>
          </a:p>
        </p:txBody>
      </p:sp>
      <p:sp>
        <p:nvSpPr>
          <p:cNvPr id="4" name="Content Placeholder 2">
            <a:extLst>
              <a:ext uri="{FF2B5EF4-FFF2-40B4-BE49-F238E27FC236}">
                <a16:creationId xmlns:a16="http://schemas.microsoft.com/office/drawing/2014/main" id="{397317E5-0024-8DB3-0325-5FD66C6083C4}"/>
              </a:ext>
            </a:extLst>
          </p:cNvPr>
          <p:cNvSpPr>
            <a:spLocks noGrp="1"/>
          </p:cNvSpPr>
          <p:nvPr>
            <p:ph idx="1"/>
          </p:nvPr>
        </p:nvSpPr>
        <p:spPr>
          <a:xfrm>
            <a:off x="449944" y="1660124"/>
            <a:ext cx="10828282" cy="4588277"/>
          </a:xfrm>
        </p:spPr>
        <p:txBody>
          <a:bodyPr>
            <a:normAutofit/>
          </a:bodyPr>
          <a:lstStyle/>
          <a:p>
            <a:pPr algn="just"/>
            <a:endParaRPr lang="en-US" sz="1600" cap="none" dirty="0">
              <a:latin typeface="Arial" panose="020B0604020202020204" pitchFamily="34" charset="0"/>
              <a:cs typeface="Arial" panose="020B0604020202020204" pitchFamily="34" charset="0"/>
            </a:endParaRPr>
          </a:p>
          <a:p>
            <a:pPr algn="just"/>
            <a:r>
              <a:rPr lang="en-US" sz="1600" b="0" i="0" dirty="0" err="1">
                <a:solidFill>
                  <a:srgbClr val="222222"/>
                </a:solidFill>
                <a:effectLst/>
                <a:latin typeface="Arial" panose="020B0604020202020204" pitchFamily="34" charset="0"/>
                <a:cs typeface="Arial" panose="020B0604020202020204" pitchFamily="34" charset="0"/>
              </a:rPr>
              <a:t>pasquale</a:t>
            </a:r>
            <a:r>
              <a:rPr lang="en-US" sz="1600" b="0" i="0" dirty="0">
                <a:solidFill>
                  <a:srgbClr val="222222"/>
                </a:solidFill>
                <a:effectLst/>
                <a:latin typeface="Arial" panose="020B0604020202020204" pitchFamily="34" charset="0"/>
                <a:cs typeface="Arial" panose="020B0604020202020204" pitchFamily="34" charset="0"/>
              </a:rPr>
              <a:t> J, </a:t>
            </a:r>
            <a:r>
              <a:rPr lang="en-US" sz="1600" b="0" i="0" dirty="0" err="1">
                <a:solidFill>
                  <a:srgbClr val="222222"/>
                </a:solidFill>
                <a:effectLst/>
                <a:latin typeface="Arial" panose="020B0604020202020204" pitchFamily="34" charset="0"/>
                <a:cs typeface="Arial" panose="020B0604020202020204" pitchFamily="34" charset="0"/>
              </a:rPr>
              <a:t>Chamillard</a:t>
            </a:r>
            <a:r>
              <a:rPr lang="en-US" sz="1600" b="0" i="0" dirty="0">
                <a:solidFill>
                  <a:srgbClr val="222222"/>
                </a:solidFill>
                <a:effectLst/>
                <a:latin typeface="Arial" panose="020B0604020202020204" pitchFamily="34" charset="0"/>
                <a:cs typeface="Arial" panose="020B0604020202020204" pitchFamily="34" charset="0"/>
              </a:rPr>
              <a:t> M, Diaz V, </a:t>
            </a:r>
            <a:r>
              <a:rPr lang="en-US" sz="1600" b="0" i="0" dirty="0" err="1">
                <a:solidFill>
                  <a:srgbClr val="222222"/>
                </a:solidFill>
                <a:effectLst/>
                <a:latin typeface="Arial" panose="020B0604020202020204" pitchFamily="34" charset="0"/>
                <a:cs typeface="Arial" panose="020B0604020202020204" pitchFamily="34" charset="0"/>
              </a:rPr>
              <a:t>Gialdini</a:t>
            </a:r>
            <a:r>
              <a:rPr lang="en-US" sz="1600" b="0" i="0" dirty="0">
                <a:solidFill>
                  <a:srgbClr val="222222"/>
                </a:solidFill>
                <a:effectLst/>
                <a:latin typeface="Arial" panose="020B0604020202020204" pitchFamily="34" charset="0"/>
                <a:cs typeface="Arial" panose="020B0604020202020204" pitchFamily="34" charset="0"/>
              </a:rPr>
              <a:t> C, Bonet M, Oladapo OT, </a:t>
            </a:r>
            <a:r>
              <a:rPr lang="en-US" sz="1600" b="0" i="0" dirty="0" err="1">
                <a:solidFill>
                  <a:srgbClr val="222222"/>
                </a:solidFill>
                <a:effectLst/>
                <a:latin typeface="Arial" panose="020B0604020202020204" pitchFamily="34" charset="0"/>
                <a:cs typeface="Arial" panose="020B0604020202020204" pitchFamily="34" charset="0"/>
              </a:rPr>
              <a:t>Abalos</a:t>
            </a:r>
            <a:r>
              <a:rPr lang="en-US" sz="1600" b="0" i="0" dirty="0">
                <a:solidFill>
                  <a:srgbClr val="222222"/>
                </a:solidFill>
                <a:effectLst/>
                <a:latin typeface="Arial" panose="020B0604020202020204" pitchFamily="34" charset="0"/>
                <a:cs typeface="Arial" panose="020B0604020202020204" pitchFamily="34" charset="0"/>
              </a:rPr>
              <a:t> E, Algorithms Working Group FT, </a:t>
            </a:r>
            <a:r>
              <a:rPr lang="en-US" sz="1600" b="0" i="0" dirty="0" err="1">
                <a:solidFill>
                  <a:srgbClr val="222222"/>
                </a:solidFill>
                <a:effectLst/>
                <a:latin typeface="Arial" panose="020B0604020202020204" pitchFamily="34" charset="0"/>
                <a:cs typeface="Arial" panose="020B0604020202020204" pitchFamily="34" charset="0"/>
              </a:rPr>
              <a:t>Ciabati</a:t>
            </a:r>
            <a:r>
              <a:rPr lang="en-US" sz="1600" b="0" i="0" dirty="0">
                <a:solidFill>
                  <a:srgbClr val="222222"/>
                </a:solidFill>
                <a:effectLst/>
                <a:latin typeface="Arial" panose="020B0604020202020204" pitchFamily="34" charset="0"/>
                <a:cs typeface="Arial" panose="020B0604020202020204" pitchFamily="34" charset="0"/>
              </a:rPr>
              <a:t> L, De Oliveira LL, Browne J. Clinical algorithms for identification and management of delay in the progression of first and second stage of labour. BJOG: An International Journal of Obstetrics &amp; Gynaecology. 2024 Aug;131:28-36.</a:t>
            </a:r>
          </a:p>
          <a:p>
            <a:pPr algn="just"/>
            <a:r>
              <a:rPr lang="en-US" sz="1600" b="0" i="0" dirty="0" err="1">
                <a:solidFill>
                  <a:srgbClr val="222222"/>
                </a:solidFill>
                <a:effectLst/>
                <a:latin typeface="Arial" panose="020B0604020202020204" pitchFamily="34" charset="0"/>
                <a:cs typeface="Arial" panose="020B0604020202020204" pitchFamily="34" charset="0"/>
              </a:rPr>
              <a:t>Kogner</a:t>
            </a:r>
            <a:r>
              <a:rPr lang="en-US" sz="1600" b="0" i="0" dirty="0">
                <a:solidFill>
                  <a:srgbClr val="222222"/>
                </a:solidFill>
                <a:effectLst/>
                <a:latin typeface="Arial" panose="020B0604020202020204" pitchFamily="34" charset="0"/>
                <a:cs typeface="Arial" panose="020B0604020202020204" pitchFamily="34" charset="0"/>
              </a:rPr>
              <a:t> L, </a:t>
            </a:r>
            <a:r>
              <a:rPr lang="en-US" sz="1600" b="0" i="0" dirty="0" err="1">
                <a:solidFill>
                  <a:srgbClr val="222222"/>
                </a:solidFill>
                <a:effectLst/>
                <a:latin typeface="Arial" panose="020B0604020202020204" pitchFamily="34" charset="0"/>
                <a:cs typeface="Arial" panose="020B0604020202020204" pitchFamily="34" charset="0"/>
              </a:rPr>
              <a:t>Lundborg</a:t>
            </a:r>
            <a:r>
              <a:rPr lang="en-US" sz="1600" b="0" i="0" dirty="0">
                <a:solidFill>
                  <a:srgbClr val="222222"/>
                </a:solidFill>
                <a:effectLst/>
                <a:latin typeface="Arial" panose="020B0604020202020204" pitchFamily="34" charset="0"/>
                <a:cs typeface="Arial" panose="020B0604020202020204" pitchFamily="34" charset="0"/>
              </a:rPr>
              <a:t> L, Liu X, </a:t>
            </a:r>
            <a:r>
              <a:rPr lang="en-US" sz="1600" b="0" i="0" dirty="0" err="1">
                <a:solidFill>
                  <a:srgbClr val="222222"/>
                </a:solidFill>
                <a:effectLst/>
                <a:latin typeface="Arial" panose="020B0604020202020204" pitchFamily="34" charset="0"/>
                <a:cs typeface="Arial" panose="020B0604020202020204" pitchFamily="34" charset="0"/>
              </a:rPr>
              <a:t>Ladfors</a:t>
            </a:r>
            <a:r>
              <a:rPr lang="en-US" sz="1600" b="0" i="0" dirty="0">
                <a:solidFill>
                  <a:srgbClr val="222222"/>
                </a:solidFill>
                <a:effectLst/>
                <a:latin typeface="Arial" panose="020B0604020202020204" pitchFamily="34" charset="0"/>
                <a:cs typeface="Arial" panose="020B0604020202020204" pitchFamily="34" charset="0"/>
              </a:rPr>
              <a:t> LV, Ahlberg M, </a:t>
            </a:r>
            <a:r>
              <a:rPr lang="en-US" sz="1600" b="0" i="0" dirty="0" err="1">
                <a:solidFill>
                  <a:srgbClr val="222222"/>
                </a:solidFill>
                <a:effectLst/>
                <a:latin typeface="Arial" panose="020B0604020202020204" pitchFamily="34" charset="0"/>
                <a:cs typeface="Arial" panose="020B0604020202020204" pitchFamily="34" charset="0"/>
              </a:rPr>
              <a:t>Stephansson</a:t>
            </a:r>
            <a:r>
              <a:rPr lang="en-US" sz="1600" b="0" i="0" dirty="0">
                <a:solidFill>
                  <a:srgbClr val="222222"/>
                </a:solidFill>
                <a:effectLst/>
                <a:latin typeface="Arial" panose="020B0604020202020204" pitchFamily="34" charset="0"/>
                <a:cs typeface="Arial" panose="020B0604020202020204" pitchFamily="34" charset="0"/>
              </a:rPr>
              <a:t> O, </a:t>
            </a:r>
            <a:r>
              <a:rPr lang="en-US" sz="1600" b="0" i="0" dirty="0" err="1">
                <a:solidFill>
                  <a:srgbClr val="222222"/>
                </a:solidFill>
                <a:effectLst/>
                <a:latin typeface="Arial" panose="020B0604020202020204" pitchFamily="34" charset="0"/>
                <a:cs typeface="Arial" panose="020B0604020202020204" pitchFamily="34" charset="0"/>
              </a:rPr>
              <a:t>Sandström</a:t>
            </a:r>
            <a:r>
              <a:rPr lang="en-US" sz="1600" b="0" i="0" dirty="0">
                <a:solidFill>
                  <a:srgbClr val="222222"/>
                </a:solidFill>
                <a:effectLst/>
                <a:latin typeface="Arial" panose="020B0604020202020204" pitchFamily="34" charset="0"/>
                <a:cs typeface="Arial" panose="020B0604020202020204" pitchFamily="34" charset="0"/>
              </a:rPr>
              <a:t> A. Duration of the active first stage of labour and severe perineal lacerations and maternal postpartum complications: a population‐based cohort study. BJOG: An International Journal of Obstetrics &amp; Gynaecology. 2024 May;131(6):832-42.</a:t>
            </a:r>
          </a:p>
        </p:txBody>
      </p:sp>
    </p:spTree>
    <p:extLst>
      <p:ext uri="{BB962C8B-B14F-4D97-AF65-F5344CB8AC3E}">
        <p14:creationId xmlns:p14="http://schemas.microsoft.com/office/powerpoint/2010/main" val="26460258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47A7-F86E-7BD5-C5CD-C44815AB2406}"/>
              </a:ext>
            </a:extLst>
          </p:cNvPr>
          <p:cNvSpPr>
            <a:spLocks noGrp="1"/>
          </p:cNvSpPr>
          <p:nvPr>
            <p:ph type="title"/>
          </p:nvPr>
        </p:nvSpPr>
        <p:spPr>
          <a:xfrm>
            <a:off x="913775" y="618518"/>
            <a:ext cx="10364451" cy="855176"/>
          </a:xfrm>
        </p:spPr>
        <p:txBody>
          <a:bodyPr/>
          <a:lstStyle/>
          <a:p>
            <a:pPr algn="l"/>
            <a:r>
              <a:rPr lang="en-US" dirty="0"/>
              <a:t>Family medicine </a:t>
            </a:r>
          </a:p>
        </p:txBody>
      </p:sp>
      <p:sp>
        <p:nvSpPr>
          <p:cNvPr id="3" name="Content Placeholder 2">
            <a:extLst>
              <a:ext uri="{FF2B5EF4-FFF2-40B4-BE49-F238E27FC236}">
                <a16:creationId xmlns:a16="http://schemas.microsoft.com/office/drawing/2014/main" id="{DDB20100-D745-7526-12A1-CD3703580C67}"/>
              </a:ext>
            </a:extLst>
          </p:cNvPr>
          <p:cNvSpPr>
            <a:spLocks noGrp="1"/>
          </p:cNvSpPr>
          <p:nvPr>
            <p:ph idx="1"/>
          </p:nvPr>
        </p:nvSpPr>
        <p:spPr>
          <a:xfrm>
            <a:off x="1154954" y="2195127"/>
            <a:ext cx="8825659" cy="3416300"/>
          </a:xfrm>
        </p:spPr>
        <p:txBody>
          <a:bodyPr>
            <a:normAutofit fontScale="77500" lnSpcReduction="20000"/>
          </a:bodyPr>
          <a:lstStyle/>
          <a:p>
            <a:r>
              <a:rPr lang="en-US" dirty="0"/>
              <a:t>Family physicians should know the Definition and Phases of the First Stage of Labour</a:t>
            </a:r>
          </a:p>
          <a:p>
            <a:r>
              <a:rPr lang="en-US" dirty="0"/>
              <a:t>Continuity of Care and Patient-Centered Approach</a:t>
            </a:r>
          </a:p>
          <a:p>
            <a:r>
              <a:rPr lang="en-US" dirty="0"/>
              <a:t>Low-Intervention Philosophy with Readiness for Escalation</a:t>
            </a:r>
          </a:p>
          <a:p>
            <a:r>
              <a:rPr lang="en-US" dirty="0"/>
              <a:t>Community and Rural Healthcare Considerations</a:t>
            </a:r>
          </a:p>
          <a:p>
            <a:r>
              <a:rPr lang="en-US" dirty="0"/>
              <a:t>Maternal and fetal Monitoring</a:t>
            </a:r>
          </a:p>
          <a:p>
            <a:r>
              <a:rPr lang="en-US" dirty="0"/>
              <a:t>Supportive Care and Comfort Measures</a:t>
            </a:r>
          </a:p>
          <a:p>
            <a:r>
              <a:rPr lang="en-US" dirty="0"/>
              <a:t>Pain Management</a:t>
            </a:r>
          </a:p>
          <a:p>
            <a:r>
              <a:rPr lang="en-US" dirty="0"/>
              <a:t>Management of Slow or Prolonged Labour</a:t>
            </a:r>
          </a:p>
          <a:p>
            <a:r>
              <a:rPr lang="en-US" dirty="0"/>
              <a:t>Recognition of Complications and Referral Criteria</a:t>
            </a:r>
          </a:p>
        </p:txBody>
      </p:sp>
    </p:spTree>
    <p:extLst>
      <p:ext uri="{BB962C8B-B14F-4D97-AF65-F5344CB8AC3E}">
        <p14:creationId xmlns:p14="http://schemas.microsoft.com/office/powerpoint/2010/main" val="2179183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ANY QUESTIONS"/>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r="16281" b="2"/>
          <a:stretch/>
        </p:blipFill>
        <p:spPr bwMode="auto">
          <a:xfrm>
            <a:off x="4636008" y="10"/>
            <a:ext cx="7552815"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10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F204-307E-13A0-62CE-DFCE09CB91DF}"/>
              </a:ext>
            </a:extLst>
          </p:cNvPr>
          <p:cNvSpPr>
            <a:spLocks noGrp="1"/>
          </p:cNvSpPr>
          <p:nvPr>
            <p:ph type="title"/>
          </p:nvPr>
        </p:nvSpPr>
        <p:spPr/>
        <p:txBody>
          <a:bodyPr/>
          <a:lstStyle/>
          <a:p>
            <a:r>
              <a:rPr lang="en-PK" dirty="0"/>
              <a:t>Labour</a:t>
            </a:r>
          </a:p>
        </p:txBody>
      </p:sp>
      <p:sp>
        <p:nvSpPr>
          <p:cNvPr id="3" name="Content Placeholder 2">
            <a:extLst>
              <a:ext uri="{FF2B5EF4-FFF2-40B4-BE49-F238E27FC236}">
                <a16:creationId xmlns:a16="http://schemas.microsoft.com/office/drawing/2014/main" id="{C8079DA6-EDA7-DF09-84C3-A45913C3347F}"/>
              </a:ext>
            </a:extLst>
          </p:cNvPr>
          <p:cNvSpPr>
            <a:spLocks noGrp="1"/>
          </p:cNvSpPr>
          <p:nvPr>
            <p:ph sz="quarter" idx="13"/>
          </p:nvPr>
        </p:nvSpPr>
        <p:spPr/>
        <p:txBody>
          <a:bodyPr>
            <a:normAutofit/>
          </a:bodyPr>
          <a:lstStyle/>
          <a:p>
            <a:pPr marL="0" indent="0">
              <a:buNone/>
            </a:pPr>
            <a:r>
              <a:rPr lang="en-GB" sz="3200" dirty="0"/>
              <a:t>D</a:t>
            </a:r>
            <a:r>
              <a:rPr lang="en-PK" sz="3200" dirty="0"/>
              <a:t>efinition</a:t>
            </a:r>
          </a:p>
          <a:p>
            <a:pPr marL="0" indent="0">
              <a:buNone/>
            </a:pPr>
            <a:r>
              <a:rPr lang="en-PK" sz="3200" cap="none" dirty="0"/>
              <a:t>Presence of strong, regular uterine contraction resulting in diltation of cervix</a:t>
            </a:r>
          </a:p>
        </p:txBody>
      </p:sp>
      <p:sp>
        <p:nvSpPr>
          <p:cNvPr id="5" name="Content Placeholder 4">
            <a:extLst>
              <a:ext uri="{FF2B5EF4-FFF2-40B4-BE49-F238E27FC236}">
                <a16:creationId xmlns:a16="http://schemas.microsoft.com/office/drawing/2014/main" id="{091FB5C0-A088-7FAC-301F-1F1EDE8E8425}"/>
              </a:ext>
            </a:extLst>
          </p:cNvPr>
          <p:cNvSpPr>
            <a:spLocks noGrp="1"/>
          </p:cNvSpPr>
          <p:nvPr>
            <p:ph sz="quarter" idx="14"/>
          </p:nvPr>
        </p:nvSpPr>
        <p:spPr/>
        <p:txBody>
          <a:bodyPr/>
          <a:lstStyle/>
          <a:p>
            <a:endParaRPr lang="en-PK" dirty="0"/>
          </a:p>
        </p:txBody>
      </p:sp>
      <p:pic>
        <p:nvPicPr>
          <p:cNvPr id="2050" name="Picture 2" descr="Illustration of baby crowning">
            <a:extLst>
              <a:ext uri="{FF2B5EF4-FFF2-40B4-BE49-F238E27FC236}">
                <a16:creationId xmlns:a16="http://schemas.microsoft.com/office/drawing/2014/main" id="{1DB47D22-551C-CC08-8970-8ED5E0EBC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128" y="2214693"/>
            <a:ext cx="4739471" cy="402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1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CE93-73A5-7EC4-6EEF-AD44B30258E3}"/>
              </a:ext>
            </a:extLst>
          </p:cNvPr>
          <p:cNvSpPr>
            <a:spLocks noGrp="1"/>
          </p:cNvSpPr>
          <p:nvPr>
            <p:ph type="title"/>
          </p:nvPr>
        </p:nvSpPr>
        <p:spPr/>
        <p:txBody>
          <a:bodyPr/>
          <a:lstStyle/>
          <a:p>
            <a:r>
              <a:rPr lang="en-US" sz="3600" dirty="0"/>
              <a:t>1</a:t>
            </a:r>
            <a:r>
              <a:rPr lang="en-US" sz="3600" baseline="30000" dirty="0"/>
              <a:t>st</a:t>
            </a:r>
            <a:r>
              <a:rPr lang="en-US" sz="3600" dirty="0"/>
              <a:t> stage of </a:t>
            </a:r>
            <a:r>
              <a:rPr lang="en-US" sz="3600" dirty="0" err="1"/>
              <a:t>labour</a:t>
            </a:r>
            <a:endParaRPr lang="en-PK" dirty="0"/>
          </a:p>
        </p:txBody>
      </p:sp>
      <p:sp>
        <p:nvSpPr>
          <p:cNvPr id="3" name="Content Placeholder 2">
            <a:extLst>
              <a:ext uri="{FF2B5EF4-FFF2-40B4-BE49-F238E27FC236}">
                <a16:creationId xmlns:a16="http://schemas.microsoft.com/office/drawing/2014/main" id="{964C015C-ED8E-6DCC-A9EE-9FC88B7E99A0}"/>
              </a:ext>
            </a:extLst>
          </p:cNvPr>
          <p:cNvSpPr>
            <a:spLocks noGrp="1"/>
          </p:cNvSpPr>
          <p:nvPr>
            <p:ph sz="quarter" idx="13"/>
          </p:nvPr>
        </p:nvSpPr>
        <p:spPr/>
        <p:txBody>
          <a:bodyPr/>
          <a:lstStyle/>
          <a:p>
            <a:r>
              <a:rPr lang="en-US" sz="2000" dirty="0"/>
              <a:t>Time From diagnosis of </a:t>
            </a:r>
            <a:r>
              <a:rPr lang="en-US" sz="2000" dirty="0" err="1"/>
              <a:t>labour</a:t>
            </a:r>
            <a:r>
              <a:rPr lang="en-US" sz="2000" dirty="0"/>
              <a:t> to full dilatation of cervix(10cm)</a:t>
            </a:r>
          </a:p>
          <a:p>
            <a:endParaRPr lang="en-US" dirty="0"/>
          </a:p>
          <a:p>
            <a:r>
              <a:rPr lang="en-US" sz="2000" dirty="0"/>
              <a:t>Latent phase</a:t>
            </a:r>
          </a:p>
          <a:p>
            <a:r>
              <a:rPr lang="en-US" dirty="0"/>
              <a:t>Active phase</a:t>
            </a:r>
            <a:endParaRPr lang="en-US" sz="2000" dirty="0"/>
          </a:p>
          <a:p>
            <a:endParaRPr lang="en-PK" dirty="0"/>
          </a:p>
        </p:txBody>
      </p:sp>
      <p:sp>
        <p:nvSpPr>
          <p:cNvPr id="4" name="Content Placeholder 3">
            <a:extLst>
              <a:ext uri="{FF2B5EF4-FFF2-40B4-BE49-F238E27FC236}">
                <a16:creationId xmlns:a16="http://schemas.microsoft.com/office/drawing/2014/main" id="{8E9BBE49-DB53-2EF9-605C-3883C3D44B51}"/>
              </a:ext>
            </a:extLst>
          </p:cNvPr>
          <p:cNvSpPr>
            <a:spLocks noGrp="1"/>
          </p:cNvSpPr>
          <p:nvPr>
            <p:ph sz="quarter" idx="14"/>
          </p:nvPr>
        </p:nvSpPr>
        <p:spPr>
          <a:xfrm>
            <a:off x="6440729" y="3990039"/>
            <a:ext cx="2923848" cy="1653403"/>
          </a:xfrm>
        </p:spPr>
        <p:txBody>
          <a:bodyPr/>
          <a:lstStyle/>
          <a:p>
            <a:endParaRPr lang="en-PK" dirty="0"/>
          </a:p>
        </p:txBody>
      </p:sp>
      <p:sp>
        <p:nvSpPr>
          <p:cNvPr id="5" name="Rectangle 1">
            <a:extLst>
              <a:ext uri="{FF2B5EF4-FFF2-40B4-BE49-F238E27FC236}">
                <a16:creationId xmlns:a16="http://schemas.microsoft.com/office/drawing/2014/main" id="{371959EB-A60A-A1B6-310A-2338E497F74A}"/>
              </a:ext>
            </a:extLst>
          </p:cNvPr>
          <p:cNvSpPr>
            <a:spLocks noChangeArrowheads="1"/>
          </p:cNvSpPr>
          <p:nvPr/>
        </p:nvSpPr>
        <p:spPr bwMode="auto">
          <a:xfrm flipV="1">
            <a:off x="3296653" y="-2150758"/>
            <a:ext cx="698232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PK" altLang="en-PK" sz="1200" b="0" i="0" u="none" strike="noStrike" cap="none" normalizeH="0" baseline="0" dirty="0">
                <a:ln>
                  <a:noFill/>
                </a:ln>
                <a:solidFill>
                  <a:srgbClr val="000000"/>
                </a:solidFill>
                <a:effectLst/>
                <a:latin typeface="Montserrat" pitchFamily="2" charset="77"/>
              </a:rPr>
              <a:t>  </a:t>
            </a:r>
            <a:r>
              <a:rPr kumimoji="0" lang="en-PK" altLang="en-PK" sz="24000" b="0" i="0" u="none" strike="noStrike" cap="none" normalizeH="0" baseline="0" dirty="0">
                <a:ln>
                  <a:noFill/>
                </a:ln>
                <a:solidFill>
                  <a:srgbClr val="000000"/>
                </a:solidFill>
                <a:effectLst/>
                <a:latin typeface="Montserrat" pitchFamily="2" charset="77"/>
              </a:rPr>
              <a:t>       </a:t>
            </a:r>
            <a:endParaRPr kumimoji="0" lang="en-PK" altLang="en-PK" sz="1200" b="0" i="0" u="none" strike="noStrike" cap="none" normalizeH="0" baseline="0" dirty="0">
              <a:ln>
                <a:noFill/>
              </a:ln>
              <a:solidFill>
                <a:srgbClr val="000000"/>
              </a:solidFill>
              <a:effectLst/>
              <a:latin typeface="Montserrat"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PK" altLang="en-PK"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Illustration of baby's head being pushed out during birth">
            <a:extLst>
              <a:ext uri="{FF2B5EF4-FFF2-40B4-BE49-F238E27FC236}">
                <a16:creationId xmlns:a16="http://schemas.microsoft.com/office/drawing/2014/main" id="{C297B00E-3D84-2C74-7B2A-D9263DCF3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815" y="2643188"/>
            <a:ext cx="4448460" cy="300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58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FE9C-A1C6-662B-2302-ED48D2C36777}"/>
              </a:ext>
            </a:extLst>
          </p:cNvPr>
          <p:cNvSpPr>
            <a:spLocks noGrp="1"/>
          </p:cNvSpPr>
          <p:nvPr>
            <p:ph type="title"/>
          </p:nvPr>
        </p:nvSpPr>
        <p:spPr>
          <a:xfrm>
            <a:off x="913774" y="618517"/>
            <a:ext cx="10364451" cy="1596177"/>
          </a:xfrm>
        </p:spPr>
        <p:txBody>
          <a:bodyPr>
            <a:normAutofit/>
          </a:bodyPr>
          <a:lstStyle/>
          <a:p>
            <a:endParaRPr lang="en-US" sz="4400" dirty="0"/>
          </a:p>
        </p:txBody>
      </p:sp>
      <p:sp>
        <p:nvSpPr>
          <p:cNvPr id="3" name="Content Placeholder 2">
            <a:extLst>
              <a:ext uri="{FF2B5EF4-FFF2-40B4-BE49-F238E27FC236}">
                <a16:creationId xmlns:a16="http://schemas.microsoft.com/office/drawing/2014/main" id="{796898F9-515E-91FD-C6F0-FD3A7D30DB3C}"/>
              </a:ext>
            </a:extLst>
          </p:cNvPr>
          <p:cNvSpPr>
            <a:spLocks noGrp="1"/>
          </p:cNvSpPr>
          <p:nvPr>
            <p:ph sz="quarter" idx="13"/>
          </p:nvPr>
        </p:nvSpPr>
        <p:spPr>
          <a:xfrm>
            <a:off x="476218" y="1857376"/>
            <a:ext cx="10363826" cy="3424107"/>
          </a:xfrm>
        </p:spPr>
        <p:txBody>
          <a:bodyPr>
            <a:noAutofit/>
          </a:bodyPr>
          <a:lstStyle/>
          <a:p>
            <a:pPr marL="0" indent="0">
              <a:buNone/>
            </a:pPr>
            <a:r>
              <a:rPr lang="en-US" sz="2800" b="1" dirty="0"/>
              <a:t>Latent phase</a:t>
            </a:r>
          </a:p>
          <a:p>
            <a:r>
              <a:rPr lang="en-US" sz="2800" cap="none" dirty="0"/>
              <a:t>F</a:t>
            </a:r>
            <a:r>
              <a:rPr lang="en-US" sz="2400" cap="none" dirty="0"/>
              <a:t>rom onset of regular uterine contractions  to 3-4cm dilatation of cervix</a:t>
            </a:r>
          </a:p>
          <a:p>
            <a:r>
              <a:rPr lang="en-US" sz="2400" cap="none" dirty="0"/>
              <a:t>Duration 3-8hours in nullipara</a:t>
            </a:r>
          </a:p>
          <a:p>
            <a:r>
              <a:rPr lang="en-US" sz="2400" cap="none" dirty="0"/>
              <a:t>Cervix becomes fully effaced</a:t>
            </a:r>
          </a:p>
        </p:txBody>
      </p:sp>
    </p:spTree>
    <p:extLst>
      <p:ext uri="{BB962C8B-B14F-4D97-AF65-F5344CB8AC3E}">
        <p14:creationId xmlns:p14="http://schemas.microsoft.com/office/powerpoint/2010/main" val="156433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25D9-67C9-181A-A294-C01E55772DFF}"/>
              </a:ext>
            </a:extLst>
          </p:cNvPr>
          <p:cNvSpPr>
            <a:spLocks noGrp="1"/>
          </p:cNvSpPr>
          <p:nvPr>
            <p:ph type="title"/>
          </p:nvPr>
        </p:nvSpPr>
        <p:spPr/>
        <p:txBody>
          <a:bodyPr/>
          <a:lstStyle/>
          <a:p>
            <a:r>
              <a:rPr lang="en-GB" dirty="0"/>
              <a:t>W</a:t>
            </a:r>
            <a:r>
              <a:rPr lang="en-PK" dirty="0"/>
              <a:t>hat is effacement</a:t>
            </a:r>
          </a:p>
        </p:txBody>
      </p:sp>
      <p:sp>
        <p:nvSpPr>
          <p:cNvPr id="3" name="Content Placeholder 2">
            <a:extLst>
              <a:ext uri="{FF2B5EF4-FFF2-40B4-BE49-F238E27FC236}">
                <a16:creationId xmlns:a16="http://schemas.microsoft.com/office/drawing/2014/main" id="{B5C22997-E06A-114C-1F3D-F71086623981}"/>
              </a:ext>
            </a:extLst>
          </p:cNvPr>
          <p:cNvSpPr>
            <a:spLocks noGrp="1"/>
          </p:cNvSpPr>
          <p:nvPr>
            <p:ph sz="quarter" idx="13"/>
          </p:nvPr>
        </p:nvSpPr>
        <p:spPr/>
        <p:txBody>
          <a:bodyPr>
            <a:normAutofit fontScale="92500" lnSpcReduction="10000"/>
          </a:bodyPr>
          <a:lstStyle/>
          <a:p>
            <a:r>
              <a:rPr lang="en-GB" sz="2800" cap="none" dirty="0"/>
              <a:t>S</a:t>
            </a:r>
            <a:r>
              <a:rPr lang="en-PK" sz="2800" cap="none" dirty="0"/>
              <a:t>hortening of cervical lentgth</a:t>
            </a:r>
          </a:p>
          <a:p>
            <a:r>
              <a:rPr lang="en-GB" sz="2800" cap="none" dirty="0"/>
              <a:t>C</a:t>
            </a:r>
            <a:r>
              <a:rPr lang="en-PK" sz="2800" cap="none" dirty="0"/>
              <a:t>evix gets in corporated in lower uterine segment</a:t>
            </a:r>
          </a:p>
          <a:p>
            <a:r>
              <a:rPr lang="en-GB" sz="2800" cap="none" dirty="0"/>
              <a:t>C</a:t>
            </a:r>
            <a:r>
              <a:rPr lang="en-PK" sz="2800" cap="none" dirty="0"/>
              <a:t>onsecutive event in nulliparous women and can occur simultaneously in multipara</a:t>
            </a:r>
            <a:br>
              <a:rPr lang="en-PK" sz="2000" dirty="0"/>
            </a:br>
            <a:endParaRPr lang="en-PK" sz="2800" cap="none" dirty="0"/>
          </a:p>
        </p:txBody>
      </p:sp>
      <p:sp>
        <p:nvSpPr>
          <p:cNvPr id="4" name="Content Placeholder 3">
            <a:extLst>
              <a:ext uri="{FF2B5EF4-FFF2-40B4-BE49-F238E27FC236}">
                <a16:creationId xmlns:a16="http://schemas.microsoft.com/office/drawing/2014/main" id="{48EB0B3C-DE35-1CF5-A06A-88E9DE3EBC8D}"/>
              </a:ext>
            </a:extLst>
          </p:cNvPr>
          <p:cNvSpPr>
            <a:spLocks noGrp="1"/>
          </p:cNvSpPr>
          <p:nvPr>
            <p:ph sz="quarter" idx="14"/>
          </p:nvPr>
        </p:nvSpPr>
        <p:spPr>
          <a:xfrm>
            <a:off x="10698896" y="3422267"/>
            <a:ext cx="950178" cy="2695700"/>
          </a:xfrm>
        </p:spPr>
        <p:txBody>
          <a:bodyPr/>
          <a:lstStyle/>
          <a:p>
            <a:br>
              <a:rPr lang="en-PK" dirty="0"/>
            </a:br>
            <a:endParaRPr lang="en-PK" dirty="0"/>
          </a:p>
        </p:txBody>
      </p:sp>
      <p:pic>
        <p:nvPicPr>
          <p:cNvPr id="4098" name="Picture 2" descr="Effacement and Dilation of Cervix">
            <a:extLst>
              <a:ext uri="{FF2B5EF4-FFF2-40B4-BE49-F238E27FC236}">
                <a16:creationId xmlns:a16="http://schemas.microsoft.com/office/drawing/2014/main" id="{567392B4-6E55-CC6C-83F4-0042DB90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014" y="2367092"/>
            <a:ext cx="6093860" cy="37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664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1945</Words>
  <Application>Microsoft Office PowerPoint</Application>
  <PresentationFormat>Widescreen</PresentationFormat>
  <Paragraphs>253</Paragraphs>
  <Slides>54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Helvetica</vt:lpstr>
      <vt:lpstr>Montserrat</vt:lpstr>
      <vt:lpstr>Tw Cen MT</vt:lpstr>
      <vt:lpstr>Droplet</vt:lpstr>
      <vt:lpstr>Management of 1st stage of labour</vt:lpstr>
      <vt:lpstr>University Motto, Vision, Values &amp; Goals</vt:lpstr>
      <vt:lpstr>SEQUENCE OF LGIS</vt:lpstr>
      <vt:lpstr>LEARNING OBJECTIVES</vt:lpstr>
      <vt:lpstr>PROF UMER MODEL OF INTEGRATED LECTURE</vt:lpstr>
      <vt:lpstr>Labour</vt:lpstr>
      <vt:lpstr>1st stage of labour</vt:lpstr>
      <vt:lpstr>PowerPoint Presentation</vt:lpstr>
      <vt:lpstr>What is effacement</vt:lpstr>
      <vt:lpstr>Active phase </vt:lpstr>
      <vt:lpstr>Physiology of labour </vt:lpstr>
      <vt:lpstr>Hormonal factors </vt:lpstr>
      <vt:lpstr>progesterone</vt:lpstr>
      <vt:lpstr>Prostaglandins </vt:lpstr>
      <vt:lpstr>Oxytocin </vt:lpstr>
      <vt:lpstr>Neurological factors</vt:lpstr>
      <vt:lpstr>Management of labour</vt:lpstr>
      <vt:lpstr>PowerPoint Presentation</vt:lpstr>
      <vt:lpstr>Fetal assessment </vt:lpstr>
      <vt:lpstr>Management of 1st stage of labour </vt:lpstr>
      <vt:lpstr>PowerPoint Presentation</vt:lpstr>
      <vt:lpstr>Partogram </vt:lpstr>
      <vt:lpstr>PowerPoint Presentation</vt:lpstr>
      <vt:lpstr>PowerPoint Presentation</vt:lpstr>
      <vt:lpstr>PowerPoint Presentation</vt:lpstr>
      <vt:lpstr>Recording the condition of mother</vt:lpstr>
      <vt:lpstr>Recording condition of fetus</vt:lpstr>
      <vt:lpstr>PowerPoint Presentation</vt:lpstr>
      <vt:lpstr>PowerPoint Presentation</vt:lpstr>
      <vt:lpstr>PowerPoint Presentation</vt:lpstr>
      <vt:lpstr>PowerPoint Presentation</vt:lpstr>
      <vt:lpstr>PowerPoint Presentation</vt:lpstr>
      <vt:lpstr>PowerPoint Presentation</vt:lpstr>
      <vt:lpstr>Drugs an IV fluids given during labour</vt:lpstr>
      <vt:lpstr>Cardiotocography </vt:lpstr>
      <vt:lpstr>Components </vt:lpstr>
      <vt:lpstr>Baseline Fetal Heart Rate</vt:lpstr>
      <vt:lpstr>Baseline Variability</vt:lpstr>
      <vt:lpstr>PowerPoint Presentation</vt:lpstr>
      <vt:lpstr>Acceleration </vt:lpstr>
      <vt:lpstr>PowerPoint Presentation</vt:lpstr>
      <vt:lpstr>Decelerations </vt:lpstr>
      <vt:lpstr>Early Decelerations</vt:lpstr>
      <vt:lpstr>PowerPoint Presentation</vt:lpstr>
      <vt:lpstr>Variable Decelerations</vt:lpstr>
      <vt:lpstr>PowerPoint Presentation</vt:lpstr>
      <vt:lpstr>Late Deceleration</vt:lpstr>
      <vt:lpstr>PowerPoint Presentation</vt:lpstr>
      <vt:lpstr>PowerPoint Presentation</vt:lpstr>
      <vt:lpstr>Interpretation of CTG During Labour</vt:lpstr>
      <vt:lpstr>Bioethics </vt:lpstr>
      <vt:lpstr>Future RESEARCH </vt:lpstr>
      <vt:lpstr>Family medicine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1st stage of labour</dc:title>
  <dc:creator>Unknown User</dc:creator>
  <cp:lastModifiedBy>DELL</cp:lastModifiedBy>
  <cp:revision>31</cp:revision>
  <dcterms:created xsi:type="dcterms:W3CDTF">2023-02-18T13:06:30Z</dcterms:created>
  <dcterms:modified xsi:type="dcterms:W3CDTF">2025-03-01T08:18:25Z</dcterms:modified>
</cp:coreProperties>
</file>