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4" r:id="rId3"/>
    <p:sldId id="335" r:id="rId4"/>
    <p:sldId id="257" r:id="rId5"/>
    <p:sldId id="336" r:id="rId6"/>
    <p:sldId id="258" r:id="rId7"/>
    <p:sldId id="259" r:id="rId8"/>
    <p:sldId id="265" r:id="rId9"/>
    <p:sldId id="313" r:id="rId10"/>
    <p:sldId id="264" r:id="rId11"/>
    <p:sldId id="263" r:id="rId12"/>
    <p:sldId id="273" r:id="rId13"/>
    <p:sldId id="314" r:id="rId14"/>
    <p:sldId id="272" r:id="rId15"/>
    <p:sldId id="271" r:id="rId16"/>
    <p:sldId id="315" r:id="rId17"/>
    <p:sldId id="316" r:id="rId18"/>
    <p:sldId id="270" r:id="rId19"/>
    <p:sldId id="317" r:id="rId20"/>
    <p:sldId id="285" r:id="rId21"/>
    <p:sldId id="302" r:id="rId22"/>
    <p:sldId id="318" r:id="rId23"/>
    <p:sldId id="286" r:id="rId24"/>
    <p:sldId id="301" r:id="rId25"/>
    <p:sldId id="287" r:id="rId26"/>
    <p:sldId id="319" r:id="rId27"/>
    <p:sldId id="288" r:id="rId28"/>
    <p:sldId id="320" r:id="rId29"/>
    <p:sldId id="289" r:id="rId30"/>
    <p:sldId id="321" r:id="rId31"/>
    <p:sldId id="290" r:id="rId32"/>
    <p:sldId id="322" r:id="rId33"/>
    <p:sldId id="291" r:id="rId34"/>
    <p:sldId id="292" r:id="rId35"/>
    <p:sldId id="293" r:id="rId36"/>
    <p:sldId id="323" r:id="rId37"/>
    <p:sldId id="324" r:id="rId38"/>
    <p:sldId id="325" r:id="rId39"/>
    <p:sldId id="294" r:id="rId40"/>
    <p:sldId id="295" r:id="rId41"/>
    <p:sldId id="326" r:id="rId42"/>
    <p:sldId id="296" r:id="rId43"/>
    <p:sldId id="297" r:id="rId44"/>
    <p:sldId id="298" r:id="rId45"/>
    <p:sldId id="327" r:id="rId46"/>
    <p:sldId id="328" r:id="rId47"/>
    <p:sldId id="299" r:id="rId48"/>
    <p:sldId id="300" r:id="rId49"/>
    <p:sldId id="303" r:id="rId50"/>
    <p:sldId id="304" r:id="rId51"/>
    <p:sldId id="329" r:id="rId52"/>
    <p:sldId id="305" r:id="rId53"/>
    <p:sldId id="306" r:id="rId54"/>
    <p:sldId id="307" r:id="rId55"/>
    <p:sldId id="308" r:id="rId56"/>
    <p:sldId id="310" r:id="rId57"/>
    <p:sldId id="309" r:id="rId58"/>
    <p:sldId id="330" r:id="rId59"/>
    <p:sldId id="311" r:id="rId60"/>
    <p:sldId id="312" r:id="rId61"/>
    <p:sldId id="331" r:id="rId62"/>
    <p:sldId id="269" r:id="rId63"/>
    <p:sldId id="332" r:id="rId64"/>
    <p:sldId id="268" r:id="rId65"/>
    <p:sldId id="267" r:id="rId66"/>
    <p:sldId id="266" r:id="rId67"/>
    <p:sldId id="276" r:id="rId68"/>
    <p:sldId id="275" r:id="rId69"/>
    <p:sldId id="277" r:id="rId70"/>
    <p:sldId id="261" r:id="rId71"/>
    <p:sldId id="274" r:id="rId72"/>
    <p:sldId id="260" r:id="rId73"/>
    <p:sldId id="278" r:id="rId74"/>
    <p:sldId id="333" r:id="rId75"/>
    <p:sldId id="284" r:id="rId76"/>
    <p:sldId id="283" r:id="rId77"/>
    <p:sldId id="337" r:id="rId78"/>
    <p:sldId id="338" r:id="rId79"/>
    <p:sldId id="28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25C1CA1-23E6-4D1B-861A-F6E477E58E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554234C-3898-40FB-A9D2-B83270F271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2843744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9" y="2819400"/>
            <a:ext cx="5687291" cy="2679327"/>
          </a:xfrm>
        </p:spPr>
        <p:txBody>
          <a:bodyPr>
            <a:noAutofit/>
          </a:bodyPr>
          <a:lstStyle/>
          <a:p>
            <a:r>
              <a:rPr lang="en-US" sz="2800" b="1" dirty="0" err="1"/>
              <a:t>Dr</a:t>
            </a:r>
            <a:r>
              <a:rPr lang="en-US" sz="2800" b="1" dirty="0"/>
              <a:t> Muhammad </a:t>
            </a:r>
            <a:r>
              <a:rPr lang="en-US" sz="2800" b="1" dirty="0" err="1"/>
              <a:t>Rizwan</a:t>
            </a:r>
            <a:r>
              <a:rPr lang="en-US" sz="2800" b="1" dirty="0"/>
              <a:t> Khan</a:t>
            </a:r>
          </a:p>
          <a:p>
            <a:r>
              <a:rPr lang="en-US" dirty="0"/>
              <a:t>MBBS,FCPS,FICS(USA)</a:t>
            </a:r>
          </a:p>
          <a:p>
            <a:r>
              <a:rPr lang="en-US" dirty="0"/>
              <a:t>Fellow in </a:t>
            </a:r>
            <a:r>
              <a:rPr lang="en-US" dirty="0" err="1"/>
              <a:t>Paediatric</a:t>
            </a:r>
            <a:r>
              <a:rPr lang="en-US" dirty="0"/>
              <a:t> Ophthalmology and Strabismus(K.E)</a:t>
            </a:r>
          </a:p>
          <a:p>
            <a:r>
              <a:rPr lang="en-US" dirty="0"/>
              <a:t>Senior Registrar/Consultant Holy Family </a:t>
            </a:r>
            <a:r>
              <a:rPr lang="en-US" dirty="0" err="1"/>
              <a:t>Hospital,RMC</a:t>
            </a:r>
            <a:endParaRPr lang="en-US" dirty="0"/>
          </a:p>
          <a:p>
            <a:r>
              <a:rPr lang="en-US" dirty="0"/>
              <a:t>For Feedback      Email:balochrizwan37@yahoo,com</a:t>
            </a:r>
          </a:p>
          <a:p>
            <a:r>
              <a:rPr lang="en-US" dirty="0"/>
              <a:t>03326379565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5120640" cy="2304288"/>
          </a:xfrm>
        </p:spPr>
        <p:txBody>
          <a:bodyPr/>
          <a:lstStyle/>
          <a:p>
            <a:r>
              <a:rPr lang="en-US" dirty="0"/>
              <a:t>Eye lids</a:t>
            </a:r>
          </a:p>
        </p:txBody>
      </p:sp>
    </p:spTree>
    <p:extLst>
      <p:ext uri="{BB962C8B-B14F-4D97-AF65-F5344CB8AC3E}">
        <p14:creationId xmlns:p14="http://schemas.microsoft.com/office/powerpoint/2010/main" val="291617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err="1"/>
              <a:t>Sclerosing</a:t>
            </a:r>
            <a:r>
              <a:rPr lang="en-US" sz="2800" b="1" dirty="0"/>
              <a:t> BCC(</a:t>
            </a:r>
            <a:r>
              <a:rPr lang="en-US" sz="2800" b="1" dirty="0" err="1"/>
              <a:t>Morphoeic</a:t>
            </a:r>
            <a:r>
              <a:rPr lang="en-US" sz="2800" b="1" dirty="0"/>
              <a:t>):</a:t>
            </a:r>
          </a:p>
          <a:p>
            <a:pPr marL="0" indent="0">
              <a:buNone/>
            </a:pPr>
            <a:r>
              <a:rPr lang="en-US" sz="2800" b="1" dirty="0"/>
              <a:t>  </a:t>
            </a:r>
            <a:r>
              <a:rPr lang="en-US" sz="2800" dirty="0"/>
              <a:t>  Less </a:t>
            </a:r>
            <a:r>
              <a:rPr lang="en-US" sz="2800" dirty="0" err="1"/>
              <a:t>common,difficult</a:t>
            </a:r>
            <a:r>
              <a:rPr lang="en-US" sz="2800" dirty="0"/>
              <a:t> to diagnose because it infiltrates laterally beneath the epidermis as indurated </a:t>
            </a:r>
            <a:r>
              <a:rPr lang="en-US" sz="2800" dirty="0" err="1"/>
              <a:t>plaques.The</a:t>
            </a:r>
            <a:r>
              <a:rPr lang="en-US" sz="2800" dirty="0"/>
              <a:t> lesion tends to be more extensive on palpation than inspection.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589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Squamous Cell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Less common but more aggressive tumor with METASTASIS to regional lymph nodes in 20% of the cases.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The tumor is most common in old age group with fair skin and chronic sun exposure.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It has predilection for lower eyelid and lid margin.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It may exhibit PERINURAL spread to intracranial cavity via orbit.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It may arise </a:t>
            </a:r>
            <a:r>
              <a:rPr lang="en-US" sz="2800" i="1" dirty="0"/>
              <a:t>de novo </a:t>
            </a:r>
            <a:r>
              <a:rPr lang="en-US" sz="2800" dirty="0"/>
              <a:t>or from pre existing actinic keratosis or carcinoma </a:t>
            </a:r>
            <a:r>
              <a:rPr lang="en-US" sz="2800" i="1" dirty="0"/>
              <a:t>in situ</a:t>
            </a:r>
            <a:r>
              <a:rPr lang="en-US" sz="2800" dirty="0"/>
              <a:t>(</a:t>
            </a:r>
            <a:r>
              <a:rPr lang="en-US" sz="2800" dirty="0" err="1"/>
              <a:t>bowen</a:t>
            </a:r>
            <a:r>
              <a:rPr lang="en-US" sz="2800" dirty="0"/>
              <a:t> </a:t>
            </a:r>
            <a:r>
              <a:rPr lang="en-US" sz="2800" dirty="0" err="1"/>
              <a:t>disease,intraepidermal</a:t>
            </a:r>
            <a:r>
              <a:rPr lang="en-US" sz="2800" dirty="0"/>
              <a:t> carcinoma)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901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The tumor may be </a:t>
            </a:r>
            <a:r>
              <a:rPr lang="en-US" sz="2800" dirty="0" err="1"/>
              <a:t>indintinguishable</a:t>
            </a:r>
            <a:r>
              <a:rPr lang="en-US" sz="2800" dirty="0"/>
              <a:t> clinically from BCC but the Growth is rapid and hyperkeratosis is more common.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Nodular SCC:</a:t>
            </a:r>
          </a:p>
          <a:p>
            <a:pPr marL="0" indent="0">
              <a:buNone/>
            </a:pPr>
            <a:r>
              <a:rPr lang="en-US" sz="2800" dirty="0"/>
              <a:t>       Hyper </a:t>
            </a:r>
            <a:r>
              <a:rPr lang="en-US" sz="2800" dirty="0" err="1"/>
              <a:t>keratotic</a:t>
            </a:r>
            <a:r>
              <a:rPr lang="en-US" sz="2800" dirty="0"/>
              <a:t> nodule that may develop </a:t>
            </a:r>
            <a:r>
              <a:rPr lang="en-US" sz="2800" dirty="0" err="1"/>
              <a:t>crusting,erosions</a:t>
            </a:r>
            <a:r>
              <a:rPr lang="en-US" sz="2800" dirty="0"/>
              <a:t> and fissures.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Ulcerating SCC: </a:t>
            </a:r>
          </a:p>
          <a:p>
            <a:pPr marL="0" indent="0">
              <a:buNone/>
            </a:pPr>
            <a:r>
              <a:rPr lang="en-US" sz="2800" b="1" dirty="0"/>
              <a:t>       </a:t>
            </a:r>
            <a:r>
              <a:rPr lang="en-US" sz="2800" dirty="0"/>
              <a:t>it has a red base and sharply </a:t>
            </a:r>
            <a:r>
              <a:rPr lang="en-US" sz="2800" dirty="0" err="1"/>
              <a:t>defined,indurated</a:t>
            </a:r>
            <a:r>
              <a:rPr lang="en-US" sz="2800" dirty="0"/>
              <a:t> and </a:t>
            </a:r>
            <a:r>
              <a:rPr lang="en-US" sz="2800" dirty="0" err="1"/>
              <a:t>everted</a:t>
            </a:r>
            <a:r>
              <a:rPr lang="en-US" sz="2800" dirty="0"/>
              <a:t> borders.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 Cutaneous </a:t>
            </a:r>
            <a:r>
              <a:rPr lang="en-US" sz="2800" b="1" dirty="0" err="1"/>
              <a:t>horn:</a:t>
            </a:r>
            <a:r>
              <a:rPr lang="en-US" sz="2800" dirty="0" err="1"/>
              <a:t>with</a:t>
            </a:r>
            <a:r>
              <a:rPr lang="en-US" sz="2800" dirty="0"/>
              <a:t> underlying invasive SCC.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207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8575"/>
            <a:ext cx="8153400" cy="5559425"/>
          </a:xfrm>
        </p:spPr>
      </p:pic>
    </p:spTree>
    <p:extLst>
      <p:ext uri="{BB962C8B-B14F-4D97-AF65-F5344CB8AC3E}">
        <p14:creationId xmlns:p14="http://schemas.microsoft.com/office/powerpoint/2010/main" val="146692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Treatment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Biopsy</a:t>
            </a:r>
            <a:r>
              <a:rPr lang="en-US" sz="2800" dirty="0"/>
              <a:t>  i- Incisional </a:t>
            </a:r>
          </a:p>
          <a:p>
            <a:pPr marL="0" indent="0">
              <a:buNone/>
            </a:pPr>
            <a:r>
              <a:rPr lang="en-US" sz="2800" dirty="0"/>
              <a:t>                  ii-Excisional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Surgical excision: </a:t>
            </a:r>
          </a:p>
          <a:p>
            <a:pPr marL="0" indent="0">
              <a:buNone/>
            </a:pPr>
            <a:r>
              <a:rPr lang="en-US" sz="2800" dirty="0"/>
              <a:t>      Surgical excision aims to remove the entire tumor with preservation of as much normal tissue as possible. Smaller tumors can be removed via excision biopsy and the defect closed directly.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780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Reconstruction:</a:t>
            </a:r>
          </a:p>
          <a:p>
            <a:pPr marL="0" indent="0">
              <a:buNone/>
            </a:pPr>
            <a:r>
              <a:rPr lang="en-US" sz="2800" dirty="0"/>
              <a:t>                 The techniques depends on the extent of tissue removed.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Smaller defects:</a:t>
            </a:r>
          </a:p>
          <a:p>
            <a:pPr marL="0" indent="0">
              <a:buNone/>
            </a:pPr>
            <a:r>
              <a:rPr lang="en-US" sz="2800" dirty="0"/>
              <a:t>          involving less than 1/3 of the lid  can usually be closed directly. If necessary then a lateral </a:t>
            </a:r>
            <a:r>
              <a:rPr lang="en-US" sz="2800" dirty="0" err="1"/>
              <a:t>cantholysis</a:t>
            </a:r>
            <a:r>
              <a:rPr lang="en-US" sz="2800" dirty="0"/>
              <a:t> can be performed for increased mobilization.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Moderate size defects:</a:t>
            </a:r>
          </a:p>
          <a:p>
            <a:pPr marL="0" indent="0">
              <a:buNone/>
            </a:pPr>
            <a:r>
              <a:rPr lang="en-US" sz="2800" dirty="0"/>
              <a:t>          involving ½ of the eyelid may require a flap(</a:t>
            </a:r>
            <a:r>
              <a:rPr lang="en-US" sz="2800" dirty="0" err="1"/>
              <a:t>Tenzel</a:t>
            </a:r>
            <a:r>
              <a:rPr lang="en-US" sz="2800" dirty="0"/>
              <a:t> semicircular flap) for closure.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96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clousure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8575"/>
            <a:ext cx="8077200" cy="5483225"/>
          </a:xfrm>
        </p:spPr>
      </p:pic>
    </p:spTree>
    <p:extLst>
      <p:ext uri="{BB962C8B-B14F-4D97-AF65-F5344CB8AC3E}">
        <p14:creationId xmlns:p14="http://schemas.microsoft.com/office/powerpoint/2010/main" val="159404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Tenzel</a:t>
            </a:r>
            <a:r>
              <a:rPr lang="en-US" dirty="0"/>
              <a:t> flap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8575"/>
            <a:ext cx="7772400" cy="5407025"/>
          </a:xfrm>
        </p:spPr>
      </p:pic>
    </p:spTree>
    <p:extLst>
      <p:ext uri="{BB962C8B-B14F-4D97-AF65-F5344CB8AC3E}">
        <p14:creationId xmlns:p14="http://schemas.microsoft.com/office/powerpoint/2010/main" val="218773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Large defects:</a:t>
            </a:r>
          </a:p>
          <a:p>
            <a:pPr marL="0" indent="0">
              <a:buNone/>
            </a:pPr>
            <a:r>
              <a:rPr lang="en-US" sz="2800" dirty="0"/>
              <a:t>       involving more than half of the eyelid may be closed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/>
              <a:t> posterior lamellar reconstruction may involve </a:t>
            </a:r>
            <a:r>
              <a:rPr lang="en-US" sz="2800" dirty="0" err="1"/>
              <a:t>buccal</a:t>
            </a:r>
            <a:r>
              <a:rPr lang="en-US" sz="2800" dirty="0"/>
              <a:t> mucosa </a:t>
            </a:r>
            <a:r>
              <a:rPr lang="en-US" sz="2800" dirty="0" err="1"/>
              <a:t>membrane,upper</a:t>
            </a:r>
            <a:r>
              <a:rPr lang="en-US" sz="2800" dirty="0"/>
              <a:t> lid free tarsal graft or hard palate graft.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/>
              <a:t>Anterior lamellar reconstruction may involve skin </a:t>
            </a:r>
            <a:r>
              <a:rPr lang="en-US" sz="2800" dirty="0" err="1"/>
              <a:t>adjustment,a</a:t>
            </a:r>
            <a:r>
              <a:rPr lang="en-US" sz="2800" dirty="0"/>
              <a:t> local skin flap or a free skin graft.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Radiotherapy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/>
              <a:t>Cryotherapy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49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91550" cy="1066801"/>
          </a:xfrm>
        </p:spPr>
        <p:txBody>
          <a:bodyPr/>
          <a:lstStyle/>
          <a:p>
            <a:r>
              <a:rPr lang="en-US" dirty="0"/>
              <a:t>For larger defects: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305800" cy="5407025"/>
          </a:xfrm>
        </p:spPr>
      </p:pic>
    </p:spTree>
    <p:extLst>
      <p:ext uri="{BB962C8B-B14F-4D97-AF65-F5344CB8AC3E}">
        <p14:creationId xmlns:p14="http://schemas.microsoft.com/office/powerpoint/2010/main" val="2015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53400" cy="5105400"/>
          </a:xfrm>
        </p:spPr>
      </p:pic>
    </p:spTree>
    <p:extLst>
      <p:ext uri="{BB962C8B-B14F-4D97-AF65-F5344CB8AC3E}">
        <p14:creationId xmlns:p14="http://schemas.microsoft.com/office/powerpoint/2010/main" val="15907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Disorders of Eyelids Margins.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err="1"/>
              <a:t>Ectropion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3600" dirty="0"/>
              <a:t>      </a:t>
            </a:r>
            <a:r>
              <a:rPr lang="en-US" sz="3200" dirty="0"/>
              <a:t>It is a condition in which lid margin rolls outwards</a:t>
            </a:r>
            <a:r>
              <a:rPr lang="en-US" sz="3600" dirty="0"/>
              <a:t>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dirty="0"/>
              <a:t>Types 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/>
              <a:t>Involutional</a:t>
            </a:r>
            <a:r>
              <a:rPr lang="en-US" sz="3200" dirty="0"/>
              <a:t> </a:t>
            </a:r>
            <a:r>
              <a:rPr lang="en-US" sz="3200" dirty="0" err="1"/>
              <a:t>ectropion</a:t>
            </a:r>
            <a:endParaRPr lang="en-US" sz="32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err="1"/>
              <a:t>Cicatricial</a:t>
            </a:r>
            <a:r>
              <a:rPr lang="en-US" sz="3200" dirty="0"/>
              <a:t> </a:t>
            </a:r>
            <a:r>
              <a:rPr lang="en-US" sz="3200" dirty="0" err="1"/>
              <a:t>ectropion</a:t>
            </a:r>
            <a:endParaRPr lang="en-US" sz="3200" dirty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/>
              <a:t>Paralytic </a:t>
            </a:r>
            <a:r>
              <a:rPr lang="en-US" sz="3200" dirty="0" err="1"/>
              <a:t>ectropion</a:t>
            </a:r>
            <a:r>
              <a:rPr lang="en-US" sz="3200" dirty="0"/>
              <a:t>/</a:t>
            </a:r>
            <a:r>
              <a:rPr lang="en-US" sz="3200" dirty="0" err="1"/>
              <a:t>fascial</a:t>
            </a:r>
            <a:r>
              <a:rPr lang="en-US" sz="3200" dirty="0"/>
              <a:t> nerve palsy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/>
              <a:t>Mechanical </a:t>
            </a:r>
            <a:r>
              <a:rPr lang="en-US" sz="3200" dirty="0" err="1"/>
              <a:t>ectropion</a:t>
            </a:r>
            <a:endParaRPr lang="en-US" sz="3200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/>
              <a:t>           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852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/>
              <a:t>Involutional</a:t>
            </a:r>
            <a:r>
              <a:rPr lang="en-US" sz="3200" b="1" dirty="0"/>
              <a:t> </a:t>
            </a:r>
            <a:r>
              <a:rPr lang="en-US" sz="3200" b="1" dirty="0" err="1"/>
              <a:t>Ectrpion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r>
              <a:rPr lang="en-US" sz="3200" b="1" dirty="0"/>
              <a:t>          </a:t>
            </a:r>
            <a:r>
              <a:rPr lang="en-US" sz="3200" dirty="0" err="1"/>
              <a:t>Involutional</a:t>
            </a:r>
            <a:r>
              <a:rPr lang="en-US" sz="3200" dirty="0"/>
              <a:t>(Age-related)</a:t>
            </a:r>
            <a:r>
              <a:rPr lang="en-US" sz="3200" dirty="0" err="1"/>
              <a:t>ectropion</a:t>
            </a:r>
            <a:r>
              <a:rPr lang="en-US" sz="3200" dirty="0"/>
              <a:t> affects the lower lid of elderly pts.</a:t>
            </a:r>
          </a:p>
          <a:p>
            <a:pPr marL="0" indent="0">
              <a:buNone/>
            </a:pPr>
            <a:r>
              <a:rPr lang="en-US" sz="3200" b="1" dirty="0"/>
              <a:t>        </a:t>
            </a:r>
            <a:r>
              <a:rPr lang="en-US" sz="3200" dirty="0"/>
              <a:t>Causes </a:t>
            </a:r>
            <a:r>
              <a:rPr lang="en-US" sz="3200" dirty="0" err="1"/>
              <a:t>Epiphora</a:t>
            </a:r>
            <a:r>
              <a:rPr lang="en-US" sz="3200" dirty="0"/>
              <a:t>(tear over flow) and may exacerbate ocular surface diseases. In long standing cases the tarsal </a:t>
            </a:r>
            <a:r>
              <a:rPr lang="en-US" sz="3200" dirty="0" err="1"/>
              <a:t>conjuctiva</a:t>
            </a:r>
            <a:r>
              <a:rPr lang="en-US" sz="3200" dirty="0"/>
              <a:t> may become thickened and keratinized</a:t>
            </a:r>
          </a:p>
        </p:txBody>
      </p:sp>
    </p:spTree>
    <p:extLst>
      <p:ext uri="{BB962C8B-B14F-4D97-AF65-F5344CB8AC3E}">
        <p14:creationId xmlns:p14="http://schemas.microsoft.com/office/powerpoint/2010/main" val="208101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Involutional</a:t>
            </a:r>
            <a:r>
              <a:rPr lang="en-US" dirty="0"/>
              <a:t> </a:t>
            </a:r>
            <a:r>
              <a:rPr lang="en-US" dirty="0" err="1"/>
              <a:t>ectropion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8575"/>
            <a:ext cx="8153400" cy="5407025"/>
          </a:xfrm>
        </p:spPr>
      </p:pic>
    </p:spTree>
    <p:extLst>
      <p:ext uri="{BB962C8B-B14F-4D97-AF65-F5344CB8AC3E}">
        <p14:creationId xmlns:p14="http://schemas.microsoft.com/office/powerpoint/2010/main" val="77578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Aetiological</a:t>
            </a:r>
            <a:r>
              <a:rPr lang="en-US" sz="3200" b="1" dirty="0"/>
              <a:t> factors include:</a:t>
            </a:r>
          </a:p>
          <a:p>
            <a:pPr marL="0" indent="0">
              <a:buNone/>
            </a:pPr>
            <a:r>
              <a:rPr lang="en-US" sz="3200" b="1" dirty="0"/>
              <a:t>   i-</a:t>
            </a:r>
            <a:r>
              <a:rPr lang="en-US" sz="3200" dirty="0"/>
              <a:t>Horizontal lid laxity.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 ii</a:t>
            </a:r>
            <a:r>
              <a:rPr lang="en-US" sz="3200" dirty="0"/>
              <a:t>-Lateral </a:t>
            </a:r>
            <a:r>
              <a:rPr lang="en-US" sz="3200" dirty="0" err="1"/>
              <a:t>canthal</a:t>
            </a:r>
            <a:r>
              <a:rPr lang="en-US" sz="3200" dirty="0"/>
              <a:t> tendon laxity.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  iii-</a:t>
            </a:r>
            <a:r>
              <a:rPr lang="en-US" sz="3200" dirty="0"/>
              <a:t>Medial </a:t>
            </a:r>
            <a:r>
              <a:rPr lang="en-US" sz="3200" dirty="0" err="1"/>
              <a:t>canthal</a:t>
            </a:r>
            <a:r>
              <a:rPr lang="en-US" sz="3200" dirty="0"/>
              <a:t> tendon laxity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586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b="1" dirty="0"/>
              <a:t>Treatment :</a:t>
            </a:r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3200" dirty="0"/>
              <a:t>The approach to repair depends on apparent causation and the dominant location of </a:t>
            </a:r>
            <a:r>
              <a:rPr lang="en-US" sz="3200" dirty="0" err="1"/>
              <a:t>ectropion</a:t>
            </a:r>
            <a:r>
              <a:rPr lang="en-US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/>
              <a:t>Generalized: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/>
              <a:t> it is treated with the repair of horizontal lid </a:t>
            </a:r>
            <a:r>
              <a:rPr lang="en-US" sz="3200" dirty="0" err="1"/>
              <a:t>laxity.Which</a:t>
            </a:r>
            <a:r>
              <a:rPr lang="en-US" sz="3200" dirty="0"/>
              <a:t> is achieved with </a:t>
            </a:r>
            <a:r>
              <a:rPr lang="en-US" sz="3200" u="sng" dirty="0"/>
              <a:t>lateral tarsal strip procedure.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Excision of </a:t>
            </a:r>
            <a:r>
              <a:rPr lang="en-US" sz="3200" dirty="0" err="1"/>
              <a:t>tarsoconjuctival</a:t>
            </a:r>
            <a:r>
              <a:rPr lang="en-US" sz="3200" dirty="0"/>
              <a:t> pentagon is an Alternative that can be placed to excise an area of misdirected lashes or keratinized </a:t>
            </a:r>
            <a:r>
              <a:rPr lang="en-US" sz="3200" dirty="0" err="1"/>
              <a:t>conjuctiva</a:t>
            </a:r>
            <a:r>
              <a:rPr lang="en-US" sz="32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/>
              <a:t>Medial</a:t>
            </a:r>
            <a:r>
              <a:rPr lang="en-US" sz="3200" dirty="0"/>
              <a:t> </a:t>
            </a:r>
            <a:r>
              <a:rPr lang="en-US" sz="3200" dirty="0" err="1"/>
              <a:t>ectropion,if</a:t>
            </a:r>
            <a:r>
              <a:rPr lang="en-US" sz="3200" dirty="0"/>
              <a:t> </a:t>
            </a:r>
            <a:r>
              <a:rPr lang="en-US" sz="3200" dirty="0" err="1"/>
              <a:t>mild,may</a:t>
            </a:r>
            <a:r>
              <a:rPr lang="en-US" sz="3200" dirty="0"/>
              <a:t> be treated with </a:t>
            </a:r>
            <a:r>
              <a:rPr lang="en-US" sz="3200" u="sng" dirty="0"/>
              <a:t>medial spindle procedure </a:t>
            </a:r>
            <a:r>
              <a:rPr lang="en-US" sz="3200" dirty="0"/>
              <a:t>though must often be combined with tarsal strip or lateral </a:t>
            </a:r>
            <a:r>
              <a:rPr lang="en-US" sz="3200" dirty="0" err="1"/>
              <a:t>canthal</a:t>
            </a:r>
            <a:r>
              <a:rPr lang="en-US" sz="3200" dirty="0"/>
              <a:t> sling procedure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2984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Excision of </a:t>
            </a:r>
            <a:r>
              <a:rPr lang="en-US" dirty="0" err="1"/>
              <a:t>Tarsoconjuctival</a:t>
            </a:r>
            <a:r>
              <a:rPr lang="en-US" dirty="0"/>
              <a:t> pentagon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172199" cy="5410200"/>
          </a:xfrm>
        </p:spPr>
      </p:pic>
    </p:spTree>
    <p:extLst>
      <p:ext uri="{BB962C8B-B14F-4D97-AF65-F5344CB8AC3E}">
        <p14:creationId xmlns:p14="http://schemas.microsoft.com/office/powerpoint/2010/main" val="233303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/>
              <a:t>Medial </a:t>
            </a:r>
            <a:r>
              <a:rPr lang="en-US" sz="3200" b="1" dirty="0" err="1"/>
              <a:t>canthal</a:t>
            </a:r>
            <a:r>
              <a:rPr lang="en-US" sz="3200" b="1" dirty="0"/>
              <a:t> tendon laxity:</a:t>
            </a:r>
          </a:p>
          <a:p>
            <a:pPr marL="0" indent="0">
              <a:buNone/>
            </a:pPr>
            <a:r>
              <a:rPr lang="en-US" sz="3200" b="1" dirty="0"/>
              <a:t>       </a:t>
            </a:r>
            <a:r>
              <a:rPr lang="en-US" sz="3200" dirty="0"/>
              <a:t>if </a:t>
            </a:r>
            <a:r>
              <a:rPr lang="en-US" sz="3200" dirty="0" err="1"/>
              <a:t>marked,requires</a:t>
            </a:r>
            <a:r>
              <a:rPr lang="en-US" sz="3200" dirty="0"/>
              <a:t> stabilization prior to horizontal shortening to avoid excessive dragging of </a:t>
            </a:r>
            <a:r>
              <a:rPr lang="en-US" sz="3200" dirty="0" err="1"/>
              <a:t>punctum</a:t>
            </a:r>
            <a:r>
              <a:rPr lang="en-US" sz="3200" dirty="0"/>
              <a:t> laterally.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 err="1"/>
              <a:t>Cicatricial</a:t>
            </a:r>
            <a:r>
              <a:rPr lang="en-US" sz="3600" b="1" dirty="0"/>
              <a:t> </a:t>
            </a:r>
            <a:r>
              <a:rPr lang="en-US" sz="3600" b="1" dirty="0" err="1"/>
              <a:t>ectropion</a:t>
            </a:r>
            <a:r>
              <a:rPr lang="en-US" sz="3200" b="1" dirty="0"/>
              <a:t>: </a:t>
            </a:r>
          </a:p>
          <a:p>
            <a:pPr marL="0" indent="0">
              <a:buNone/>
            </a:pPr>
            <a:r>
              <a:rPr lang="en-US" sz="3200" dirty="0"/>
              <a:t>      This is caused by scarring or contracture of the skin and underlying </a:t>
            </a:r>
            <a:r>
              <a:rPr lang="en-US" sz="3200" dirty="0" err="1"/>
              <a:t>tissues,which</a:t>
            </a:r>
            <a:r>
              <a:rPr lang="en-US" sz="3200" dirty="0"/>
              <a:t> pulls the eyelids away from the globe.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90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8575"/>
            <a:ext cx="7010400" cy="5254625"/>
          </a:xfrm>
        </p:spPr>
      </p:pic>
    </p:spTree>
    <p:extLst>
      <p:ext uri="{BB962C8B-B14F-4D97-AF65-F5344CB8AC3E}">
        <p14:creationId xmlns:p14="http://schemas.microsoft.com/office/powerpoint/2010/main" val="4255174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Depending on the cause both lids may be involved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defects may be local e.g. Trauma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It may be generalized e.g. </a:t>
            </a:r>
            <a:r>
              <a:rPr lang="en-US" sz="3200" dirty="0" err="1"/>
              <a:t>burns,dermatitis,ichthyosis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Mild localized cases are treated with procedures that </a:t>
            </a:r>
            <a:r>
              <a:rPr lang="en-US" sz="3200" dirty="0" err="1"/>
              <a:t>lenghtens</a:t>
            </a:r>
            <a:r>
              <a:rPr lang="en-US" sz="3200" dirty="0"/>
              <a:t> vertical skin deficiency </a:t>
            </a:r>
            <a:r>
              <a:rPr lang="en-US" sz="3200" dirty="0" err="1"/>
              <a:t>e.g</a:t>
            </a:r>
            <a:r>
              <a:rPr lang="en-US" sz="3200" dirty="0"/>
              <a:t> Z-</a:t>
            </a:r>
            <a:r>
              <a:rPr lang="en-US" sz="3200" dirty="0" err="1"/>
              <a:t>plasty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Severe cases can require transposition flaps or free skin grafts</a:t>
            </a:r>
          </a:p>
        </p:txBody>
      </p:sp>
    </p:spTree>
    <p:extLst>
      <p:ext uri="{BB962C8B-B14F-4D97-AF65-F5344CB8AC3E}">
        <p14:creationId xmlns:p14="http://schemas.microsoft.com/office/powerpoint/2010/main" val="285972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ALREADY DISCUSSED IN PREVIOUS LECTURE</a:t>
            </a:r>
          </a:p>
          <a:p>
            <a:pPr lvl="1"/>
            <a:r>
              <a:rPr lang="en-US" dirty="0"/>
              <a:t>PTOSIS</a:t>
            </a:r>
          </a:p>
          <a:p>
            <a:pPr lvl="1"/>
            <a:r>
              <a:rPr lang="en-US" dirty="0"/>
              <a:t>CHALAZION</a:t>
            </a:r>
          </a:p>
          <a:p>
            <a:pPr lvl="1"/>
            <a:r>
              <a:rPr lang="en-US" dirty="0"/>
              <a:t>STYE</a:t>
            </a:r>
          </a:p>
          <a:p>
            <a:pPr lvl="1"/>
            <a:r>
              <a:rPr lang="en-US" dirty="0"/>
              <a:t>DERMATOCHALASIS</a:t>
            </a:r>
          </a:p>
          <a:p>
            <a:pPr lvl="1"/>
            <a:r>
              <a:rPr lang="en-US" dirty="0"/>
              <a:t>CAPPILARY HAMANGIOMA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2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</a:t>
            </a:r>
            <a:r>
              <a:rPr lang="en-US" dirty="0" err="1"/>
              <a:t>plasty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8575"/>
            <a:ext cx="7162799" cy="5559425"/>
          </a:xfrm>
        </p:spPr>
      </p:pic>
    </p:spTree>
    <p:extLst>
      <p:ext uri="{BB962C8B-B14F-4D97-AF65-F5344CB8AC3E}">
        <p14:creationId xmlns:p14="http://schemas.microsoft.com/office/powerpoint/2010/main" val="331801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/>
              <a:t>Mechanical </a:t>
            </a:r>
            <a:r>
              <a:rPr lang="en-US" sz="3600" b="1" dirty="0" err="1"/>
              <a:t>ectropion</a:t>
            </a:r>
            <a:endParaRPr lang="en-US" sz="3600" b="1" dirty="0"/>
          </a:p>
          <a:p>
            <a:pPr marL="0" indent="0">
              <a:buNone/>
            </a:pPr>
            <a:r>
              <a:rPr lang="en-US" sz="3200" dirty="0"/>
              <a:t>     is caused by tumors on or near the lid margin the mechanically </a:t>
            </a:r>
            <a:r>
              <a:rPr lang="en-US" sz="3200" dirty="0" err="1"/>
              <a:t>evert</a:t>
            </a:r>
            <a:r>
              <a:rPr lang="en-US" sz="3200" dirty="0"/>
              <a:t> the lid.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 err="1"/>
              <a:t>Traetment</a:t>
            </a:r>
            <a:r>
              <a:rPr lang="en-US" sz="3200" b="1" dirty="0"/>
              <a:t>:</a:t>
            </a:r>
            <a:r>
              <a:rPr lang="en-US" sz="3200" dirty="0"/>
              <a:t> Involves removal of the cause if possible and correction of horizontal lid laxity.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223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629400" cy="4337495"/>
          </a:xfrm>
        </p:spPr>
      </p:pic>
    </p:spTree>
    <p:extLst>
      <p:ext uri="{BB962C8B-B14F-4D97-AF65-F5344CB8AC3E}">
        <p14:creationId xmlns:p14="http://schemas.microsoft.com/office/powerpoint/2010/main" val="2220444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/>
              <a:t>Paralytic </a:t>
            </a:r>
            <a:r>
              <a:rPr lang="en-US" sz="3200" b="1" dirty="0" err="1"/>
              <a:t>ectropion</a:t>
            </a:r>
            <a:r>
              <a:rPr lang="en-US" sz="3200" b="1" dirty="0"/>
              <a:t>/</a:t>
            </a:r>
            <a:r>
              <a:rPr lang="en-US" sz="3200" b="1" dirty="0" err="1"/>
              <a:t>fascial</a:t>
            </a:r>
            <a:r>
              <a:rPr lang="en-US" sz="3200" b="1" dirty="0"/>
              <a:t> nerve palsy</a:t>
            </a:r>
          </a:p>
          <a:p>
            <a:pPr marL="0" indent="0">
              <a:buNone/>
            </a:pPr>
            <a:r>
              <a:rPr lang="en-US" sz="3200" dirty="0"/>
              <a:t>        It is caused by </a:t>
            </a:r>
            <a:r>
              <a:rPr lang="en-US" sz="3200" dirty="0" err="1"/>
              <a:t>ipsilateral</a:t>
            </a:r>
            <a:r>
              <a:rPr lang="en-US" sz="3200" dirty="0"/>
              <a:t> facial nerve palsy and associated with retraction of the upper and lower lids.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/>
              <a:t>Complications:</a:t>
            </a:r>
            <a:r>
              <a:rPr lang="en-US" sz="3200" dirty="0"/>
              <a:t> exposure </a:t>
            </a:r>
            <a:r>
              <a:rPr lang="en-US" sz="3200" dirty="0" err="1"/>
              <a:t>keratopathy,watering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39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Treatment: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</a:t>
            </a:r>
            <a:r>
              <a:rPr lang="en-US" sz="3200" b="1" dirty="0"/>
              <a:t>Temporary </a:t>
            </a:r>
            <a:r>
              <a:rPr lang="en-US" sz="3200" dirty="0"/>
              <a:t>measures may be instituted to protect the cornea in anticipation of spontaneous recovery of facial nerve function.</a:t>
            </a:r>
          </a:p>
          <a:p>
            <a:pPr marL="0" indent="0">
              <a:buNone/>
            </a:pPr>
            <a:r>
              <a:rPr lang="en-US" sz="3200" b="1" dirty="0"/>
              <a:t>i</a:t>
            </a:r>
            <a:r>
              <a:rPr lang="en-US" sz="3200" dirty="0"/>
              <a:t>-lubrication with tear substitute during day and ointment and taping of lids during night.</a:t>
            </a:r>
          </a:p>
          <a:p>
            <a:pPr marL="0" indent="0">
              <a:buNone/>
            </a:pPr>
            <a:r>
              <a:rPr lang="en-US" sz="3200" b="1" dirty="0"/>
              <a:t>ii</a:t>
            </a:r>
            <a:r>
              <a:rPr lang="en-US" sz="3200" dirty="0"/>
              <a:t>-</a:t>
            </a:r>
            <a:r>
              <a:rPr lang="en-US" sz="3200" dirty="0" err="1"/>
              <a:t>botulinum</a:t>
            </a:r>
            <a:r>
              <a:rPr lang="en-US" sz="3200" dirty="0"/>
              <a:t> toxin injection into </a:t>
            </a:r>
            <a:r>
              <a:rPr lang="en-US" sz="3200" dirty="0" err="1"/>
              <a:t>levator</a:t>
            </a:r>
            <a:r>
              <a:rPr lang="en-US" sz="3200" dirty="0"/>
              <a:t> to induce temporary ptosis.</a:t>
            </a:r>
          </a:p>
          <a:p>
            <a:pPr marL="0" indent="0">
              <a:buNone/>
            </a:pPr>
            <a:r>
              <a:rPr lang="en-US" sz="3200" b="1" dirty="0"/>
              <a:t>iii-</a:t>
            </a:r>
            <a:r>
              <a:rPr lang="en-US" sz="3200" dirty="0"/>
              <a:t>temporary </a:t>
            </a:r>
            <a:r>
              <a:rPr lang="en-US" sz="3200" dirty="0" err="1"/>
              <a:t>tarsoraphy</a:t>
            </a:r>
            <a:r>
              <a:rPr lang="en-US" sz="3200" dirty="0"/>
              <a:t> may be necessary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6510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900" b="1" dirty="0"/>
              <a:t>Permanent </a:t>
            </a:r>
            <a:r>
              <a:rPr lang="en-US" sz="3200" dirty="0"/>
              <a:t> treatment should be considered when there is irreversible damage to the facial nerve as may </a:t>
            </a:r>
            <a:r>
              <a:rPr lang="en-US" sz="3200" dirty="0" err="1"/>
              <a:t>occour</a:t>
            </a:r>
            <a:r>
              <a:rPr lang="en-US" sz="3200" dirty="0"/>
              <a:t> following removal of Acoustic neuroma or when no further improvement has </a:t>
            </a:r>
            <a:r>
              <a:rPr lang="en-US" sz="3200" dirty="0" err="1"/>
              <a:t>occoured</a:t>
            </a:r>
            <a:r>
              <a:rPr lang="en-US" sz="3200" dirty="0"/>
              <a:t> for 6-12 months </a:t>
            </a:r>
          </a:p>
          <a:p>
            <a:pPr marL="0" indent="0">
              <a:buNone/>
            </a:pPr>
            <a:r>
              <a:rPr lang="en-US" sz="3200" b="1" dirty="0"/>
              <a:t>i</a:t>
            </a:r>
            <a:r>
              <a:rPr lang="en-US" sz="3200" dirty="0"/>
              <a:t>-Medial </a:t>
            </a:r>
            <a:r>
              <a:rPr lang="en-US" sz="3200" dirty="0" err="1"/>
              <a:t>canthoplasty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b="1" dirty="0"/>
              <a:t>ii</a:t>
            </a:r>
            <a:r>
              <a:rPr lang="en-US" sz="3200" dirty="0"/>
              <a:t>-Lateral </a:t>
            </a:r>
            <a:r>
              <a:rPr lang="en-US" sz="3200" dirty="0" err="1"/>
              <a:t>canthal</a:t>
            </a:r>
            <a:r>
              <a:rPr lang="en-US" sz="3200" dirty="0"/>
              <a:t> sling or tarsal strip</a:t>
            </a:r>
          </a:p>
          <a:p>
            <a:pPr marL="0" indent="0">
              <a:buNone/>
            </a:pPr>
            <a:r>
              <a:rPr lang="en-US" sz="3200" b="1" dirty="0"/>
              <a:t>iii</a:t>
            </a:r>
            <a:r>
              <a:rPr lang="en-US" sz="3200" dirty="0"/>
              <a:t>-</a:t>
            </a:r>
            <a:r>
              <a:rPr lang="en-US" sz="3200" dirty="0" err="1"/>
              <a:t>upperlid</a:t>
            </a:r>
            <a:r>
              <a:rPr lang="en-US" sz="3200" dirty="0"/>
              <a:t> lowering </a:t>
            </a:r>
            <a:r>
              <a:rPr lang="en-US" sz="3200" dirty="0" err="1"/>
              <a:t>Levator</a:t>
            </a:r>
            <a:r>
              <a:rPr lang="en-US" sz="3200" dirty="0"/>
              <a:t> </a:t>
            </a:r>
            <a:r>
              <a:rPr lang="en-US" sz="3200" dirty="0" err="1"/>
              <a:t>disinsertion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b="1" dirty="0"/>
              <a:t>iv</a:t>
            </a:r>
            <a:r>
              <a:rPr lang="en-US" sz="3200" dirty="0"/>
              <a:t>-Gold weight implantation can assist </a:t>
            </a:r>
            <a:r>
              <a:rPr lang="en-US" sz="3200" dirty="0" err="1"/>
              <a:t>clousre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v</a:t>
            </a:r>
            <a:r>
              <a:rPr lang="en-US" sz="3200" dirty="0"/>
              <a:t>-A small lateral </a:t>
            </a:r>
            <a:r>
              <a:rPr lang="en-US" sz="3200" dirty="0" err="1"/>
              <a:t>tarsorraphy</a:t>
            </a:r>
            <a:r>
              <a:rPr lang="en-US" sz="3200" dirty="0"/>
              <a:t> is cosmetically acceptable.</a:t>
            </a:r>
          </a:p>
        </p:txBody>
      </p:sp>
    </p:spTree>
    <p:extLst>
      <p:ext uri="{BB962C8B-B14F-4D97-AF65-F5344CB8AC3E}">
        <p14:creationId xmlns:p14="http://schemas.microsoft.com/office/powerpoint/2010/main" val="1553325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Medial </a:t>
            </a:r>
            <a:r>
              <a:rPr lang="en-US" dirty="0" err="1"/>
              <a:t>canthoplasty</a:t>
            </a:r>
            <a:r>
              <a:rPr lang="en-US" dirty="0"/>
              <a:t> &amp;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canthal</a:t>
            </a:r>
            <a:r>
              <a:rPr lang="en-US" dirty="0"/>
              <a:t> sling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934200" cy="5330825"/>
          </a:xfrm>
        </p:spPr>
      </p:pic>
    </p:spTree>
    <p:extLst>
      <p:ext uri="{BB962C8B-B14F-4D97-AF65-F5344CB8AC3E}">
        <p14:creationId xmlns:p14="http://schemas.microsoft.com/office/powerpoint/2010/main" val="4032601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</a:t>
            </a:r>
            <a:r>
              <a:rPr lang="en-US" dirty="0" err="1"/>
              <a:t>canthal</a:t>
            </a:r>
            <a:r>
              <a:rPr lang="en-US" dirty="0"/>
              <a:t> strip procedure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553200" cy="5407025"/>
          </a:xfrm>
        </p:spPr>
      </p:pic>
    </p:spTree>
    <p:extLst>
      <p:ext uri="{BB962C8B-B14F-4D97-AF65-F5344CB8AC3E}">
        <p14:creationId xmlns:p14="http://schemas.microsoft.com/office/powerpoint/2010/main" val="55860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implantation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24600" cy="5178425"/>
          </a:xfrm>
        </p:spPr>
      </p:pic>
    </p:spTree>
    <p:extLst>
      <p:ext uri="{BB962C8B-B14F-4D97-AF65-F5344CB8AC3E}">
        <p14:creationId xmlns:p14="http://schemas.microsoft.com/office/powerpoint/2010/main" val="3016316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Entropion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r>
              <a:rPr lang="en-US" sz="3200" dirty="0"/>
              <a:t>     It is a condition in which lid margin rolls inward.</a:t>
            </a:r>
          </a:p>
          <a:p>
            <a:pPr marL="457200" indent="-457200"/>
            <a:r>
              <a:rPr lang="en-US" sz="3200" b="1" dirty="0"/>
              <a:t>Types </a:t>
            </a:r>
          </a:p>
          <a:p>
            <a:pPr marL="457200" indent="-457200"/>
            <a:r>
              <a:rPr lang="en-US" sz="3200" b="1" dirty="0"/>
              <a:t>i- </a:t>
            </a:r>
            <a:r>
              <a:rPr lang="en-US" sz="3200" b="1" dirty="0" err="1"/>
              <a:t>Involutional</a:t>
            </a:r>
            <a:r>
              <a:rPr lang="en-US" sz="3200" b="1" dirty="0"/>
              <a:t> </a:t>
            </a:r>
            <a:r>
              <a:rPr lang="en-US" sz="3200" b="1" dirty="0" err="1"/>
              <a:t>Entropion</a:t>
            </a:r>
            <a:r>
              <a:rPr lang="en-US" sz="3200" b="1" dirty="0"/>
              <a:t> </a:t>
            </a:r>
          </a:p>
          <a:p>
            <a:pPr marL="457200" indent="-457200"/>
            <a:r>
              <a:rPr lang="en-US" sz="3200" b="1" dirty="0"/>
              <a:t>ii-</a:t>
            </a:r>
            <a:r>
              <a:rPr lang="en-US" sz="3200" b="1" dirty="0" err="1"/>
              <a:t>Cicatricial</a:t>
            </a:r>
            <a:r>
              <a:rPr lang="en-US" sz="3200" b="1" dirty="0"/>
              <a:t> </a:t>
            </a:r>
            <a:r>
              <a:rPr lang="en-US" sz="3200" b="1" dirty="0" err="1"/>
              <a:t>Entropion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72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Topics to be discussed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600" dirty="0"/>
          </a:p>
          <a:p>
            <a:pPr>
              <a:buFont typeface="Wingdings" pitchFamily="2" charset="2"/>
              <a:buChar char="v"/>
            </a:pPr>
            <a:endParaRPr lang="en-US" sz="3600" dirty="0"/>
          </a:p>
          <a:p>
            <a:pPr>
              <a:buFont typeface="Wingdings" pitchFamily="2" charset="2"/>
              <a:buChar char="v"/>
            </a:pPr>
            <a:r>
              <a:rPr lang="en-US" sz="3600" dirty="0"/>
              <a:t>Malignant Tumors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Disorders of Eyelid margins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913388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/>
              <a:t>Involutional</a:t>
            </a:r>
            <a:r>
              <a:rPr lang="en-US" sz="3200" b="1" dirty="0"/>
              <a:t> </a:t>
            </a:r>
            <a:r>
              <a:rPr lang="en-US" sz="3200" b="1" dirty="0" err="1"/>
              <a:t>entropion</a:t>
            </a:r>
            <a:r>
              <a:rPr lang="en-US" sz="3200" b="1" dirty="0"/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/>
              <a:t> </a:t>
            </a:r>
            <a:r>
              <a:rPr lang="en-US" sz="3200" dirty="0"/>
              <a:t>It effects mainly the lower lid.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Constant rubbing of the lashes on cornea in long standing </a:t>
            </a:r>
            <a:r>
              <a:rPr lang="en-US" sz="3200" dirty="0" err="1"/>
              <a:t>entropion</a:t>
            </a:r>
            <a:r>
              <a:rPr lang="en-US" sz="3200" dirty="0"/>
              <a:t> may cause </a:t>
            </a:r>
            <a:r>
              <a:rPr lang="en-US" sz="3200" b="1" dirty="0"/>
              <a:t>irritation ,corneal punctate epithelial erosion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/>
              <a:t>In severe </a:t>
            </a:r>
            <a:r>
              <a:rPr lang="en-US" sz="3200" dirty="0" err="1"/>
              <a:t>cases,pannus</a:t>
            </a:r>
            <a:r>
              <a:rPr lang="en-US" sz="3200" dirty="0"/>
              <a:t> formation and ulceration.</a:t>
            </a:r>
          </a:p>
        </p:txBody>
      </p:sp>
    </p:spTree>
    <p:extLst>
      <p:ext uri="{BB962C8B-B14F-4D97-AF65-F5344CB8AC3E}">
        <p14:creationId xmlns:p14="http://schemas.microsoft.com/office/powerpoint/2010/main" val="457246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239000" cy="5403273"/>
          </a:xfrm>
        </p:spPr>
      </p:pic>
    </p:spTree>
    <p:extLst>
      <p:ext uri="{BB962C8B-B14F-4D97-AF65-F5344CB8AC3E}">
        <p14:creationId xmlns:p14="http://schemas.microsoft.com/office/powerpoint/2010/main" val="3473519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Aetiological</a:t>
            </a:r>
            <a:r>
              <a:rPr lang="en-US" sz="3200" b="1" dirty="0"/>
              <a:t> factors include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Horizontal lid laxity</a:t>
            </a:r>
            <a:r>
              <a:rPr lang="en-US" sz="3200" dirty="0"/>
              <a:t>: caused by stretching of the </a:t>
            </a:r>
            <a:r>
              <a:rPr lang="en-US" sz="3200" dirty="0" err="1"/>
              <a:t>canthal</a:t>
            </a:r>
            <a:r>
              <a:rPr lang="en-US" sz="3200" dirty="0"/>
              <a:t> tendon and tarsal plate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Vertical lid instability</a:t>
            </a:r>
            <a:r>
              <a:rPr lang="en-US" sz="3200" dirty="0"/>
              <a:t>: caused by </a:t>
            </a:r>
            <a:r>
              <a:rPr lang="en-US" sz="3200" dirty="0" err="1"/>
              <a:t>attenuation,dehiscence</a:t>
            </a:r>
            <a:r>
              <a:rPr lang="en-US" sz="3200" dirty="0"/>
              <a:t> or </a:t>
            </a:r>
            <a:r>
              <a:rPr lang="en-US" sz="3200" dirty="0" err="1"/>
              <a:t>disinsertion</a:t>
            </a:r>
            <a:r>
              <a:rPr lang="en-US" sz="3200" dirty="0"/>
              <a:t> of lower lid retractors.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Over-riding </a:t>
            </a:r>
            <a:r>
              <a:rPr lang="en-US" sz="3200" dirty="0"/>
              <a:t>of the </a:t>
            </a:r>
            <a:r>
              <a:rPr lang="en-US" sz="3200" dirty="0" err="1"/>
              <a:t>pretarsal</a:t>
            </a:r>
            <a:r>
              <a:rPr lang="en-US" sz="3200" dirty="0"/>
              <a:t> by the </a:t>
            </a:r>
            <a:r>
              <a:rPr lang="en-US" sz="3200" dirty="0" err="1"/>
              <a:t>preseptal</a:t>
            </a:r>
            <a:r>
              <a:rPr lang="en-US" sz="3200" dirty="0"/>
              <a:t> orbicularis during lid closure tends to move the lower border of tarsal plate </a:t>
            </a:r>
            <a:r>
              <a:rPr lang="en-US" sz="3200" dirty="0" err="1"/>
              <a:t>anteriorly,thus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494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tipping the lid  inwards.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/>
              <a:t>Orbital septum laxity with prolapse of orbital fat into lower lid.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/>
              <a:t>Treatment</a:t>
            </a:r>
          </a:p>
          <a:p>
            <a:pPr marL="0" indent="0">
              <a:buNone/>
            </a:pPr>
            <a:r>
              <a:rPr lang="en-US" sz="3200" b="1" dirty="0"/>
              <a:t>       </a:t>
            </a:r>
            <a:r>
              <a:rPr lang="en-US" sz="3200" dirty="0"/>
              <a:t>Temporary protection must be short term</a:t>
            </a:r>
          </a:p>
          <a:p>
            <a:pPr marL="0" indent="0">
              <a:buNone/>
            </a:pPr>
            <a:r>
              <a:rPr lang="en-US" sz="3200" b="1" dirty="0"/>
              <a:t>  Options </a:t>
            </a:r>
            <a:r>
              <a:rPr lang="en-US" sz="3200" dirty="0"/>
              <a:t>include </a:t>
            </a:r>
            <a:r>
              <a:rPr lang="en-US" sz="3200" dirty="0" err="1"/>
              <a:t>lubricants,taping,soft</a:t>
            </a:r>
            <a:r>
              <a:rPr lang="en-US" sz="3200" dirty="0"/>
              <a:t> </a:t>
            </a:r>
            <a:r>
              <a:rPr lang="en-US" sz="3200" dirty="0" err="1"/>
              <a:t>bandges,contact</a:t>
            </a:r>
            <a:r>
              <a:rPr lang="en-US" sz="3200" dirty="0"/>
              <a:t> lenses and </a:t>
            </a:r>
            <a:r>
              <a:rPr lang="en-US" sz="3200" dirty="0" err="1"/>
              <a:t>orbicularischemodenervation</a:t>
            </a:r>
            <a:r>
              <a:rPr lang="en-US" sz="3200" dirty="0"/>
              <a:t> with </a:t>
            </a:r>
            <a:r>
              <a:rPr lang="en-US" sz="3200" dirty="0" err="1"/>
              <a:t>botulinum</a:t>
            </a:r>
            <a:r>
              <a:rPr lang="en-US" sz="3200" dirty="0"/>
              <a:t> toxin injection.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884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Surgical treatment aims to correct the underlying problem as follows.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/>
              <a:t>Over riding: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  i-</a:t>
            </a:r>
            <a:r>
              <a:rPr lang="en-US" sz="3600" dirty="0"/>
              <a:t>Transverse </a:t>
            </a:r>
            <a:r>
              <a:rPr lang="en-US" sz="3600" dirty="0" err="1"/>
              <a:t>everting</a:t>
            </a:r>
            <a:r>
              <a:rPr lang="en-US" sz="3600" dirty="0"/>
              <a:t> sutures</a:t>
            </a:r>
          </a:p>
          <a:p>
            <a:pPr marL="0" indent="0">
              <a:buNone/>
            </a:pPr>
            <a:r>
              <a:rPr lang="en-US" sz="3600" dirty="0"/>
              <a:t>  </a:t>
            </a:r>
            <a:r>
              <a:rPr lang="en-US" sz="3600" b="1" dirty="0"/>
              <a:t>ii-</a:t>
            </a:r>
            <a:r>
              <a:rPr lang="en-US" sz="3600" dirty="0"/>
              <a:t>Weis procedure(full thickness horizontal lid </a:t>
            </a:r>
            <a:r>
              <a:rPr lang="en-US" sz="3600" dirty="0" err="1"/>
              <a:t>spiltting</a:t>
            </a:r>
            <a:r>
              <a:rPr lang="en-US" sz="3600" dirty="0"/>
              <a:t> and insertion of </a:t>
            </a:r>
            <a:r>
              <a:rPr lang="en-US" sz="3600" dirty="0" err="1"/>
              <a:t>everting</a:t>
            </a:r>
            <a:r>
              <a:rPr lang="en-US" sz="3600" dirty="0"/>
              <a:t> sutures)</a:t>
            </a:r>
          </a:p>
          <a:p>
            <a:pPr marL="0" indent="0">
              <a:buNone/>
            </a:pPr>
            <a:r>
              <a:rPr lang="en-US" sz="3600" b="1" dirty="0"/>
              <a:t>  iii-</a:t>
            </a:r>
            <a:r>
              <a:rPr lang="en-US" sz="3600" dirty="0"/>
              <a:t>Lower lid retractor reinsertion</a:t>
            </a:r>
          </a:p>
        </p:txBody>
      </p:sp>
    </p:spTree>
    <p:extLst>
      <p:ext uri="{BB962C8B-B14F-4D97-AF65-F5344CB8AC3E}">
        <p14:creationId xmlns:p14="http://schemas.microsoft.com/office/powerpoint/2010/main" val="2777326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</a:t>
            </a:r>
            <a:r>
              <a:rPr lang="en-US" dirty="0" err="1"/>
              <a:t>Everting</a:t>
            </a:r>
            <a:r>
              <a:rPr lang="en-US" dirty="0"/>
              <a:t> sutures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4191000" cy="4937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06" y="1371600"/>
            <a:ext cx="467066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5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Weis procedure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1376795"/>
            <a:ext cx="8107363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3891395"/>
            <a:ext cx="8042564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1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/>
              <a:t>Horizontal lid laxity: </a:t>
            </a:r>
          </a:p>
          <a:p>
            <a:pPr marL="0" indent="0">
              <a:buNone/>
            </a:pPr>
            <a:r>
              <a:rPr lang="en-US" sz="3600" b="1" dirty="0"/>
              <a:t>    </a:t>
            </a:r>
            <a:r>
              <a:rPr lang="en-US" sz="3600" dirty="0"/>
              <a:t>     Can be corrected with a lateral </a:t>
            </a:r>
            <a:r>
              <a:rPr lang="en-US" sz="3600" dirty="0" err="1"/>
              <a:t>canthal</a:t>
            </a:r>
            <a:r>
              <a:rPr lang="en-US" sz="3600" dirty="0"/>
              <a:t> sling(tarsal strip) or a full thickness lateral pentagon excision.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9127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/>
              <a:t>Cicatricial</a:t>
            </a:r>
            <a:r>
              <a:rPr lang="en-US" sz="3600" b="1" dirty="0"/>
              <a:t> </a:t>
            </a:r>
            <a:r>
              <a:rPr lang="en-US" sz="3600" b="1" dirty="0" err="1"/>
              <a:t>entropion</a:t>
            </a:r>
            <a:r>
              <a:rPr lang="en-US" sz="3600" b="1" dirty="0"/>
              <a:t>: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r>
              <a:rPr lang="en-US" sz="3600" dirty="0"/>
              <a:t>     Scarring of the palpebral </a:t>
            </a:r>
            <a:r>
              <a:rPr lang="en-US" sz="3600" dirty="0" err="1"/>
              <a:t>conjuctiva</a:t>
            </a:r>
            <a:r>
              <a:rPr lang="en-US" sz="3600" dirty="0"/>
              <a:t> can rotate the upper or lower lid margin towards the globe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b="1" dirty="0"/>
              <a:t>Causes</a:t>
            </a:r>
            <a:r>
              <a:rPr lang="en-US" sz="3600" dirty="0"/>
              <a:t>: cicatrizing </a:t>
            </a:r>
            <a:r>
              <a:rPr lang="en-US" sz="3600" dirty="0" err="1"/>
              <a:t>conjuctivitis,trachoma,trauma</a:t>
            </a:r>
            <a:r>
              <a:rPr lang="en-US" sz="3600" dirty="0"/>
              <a:t> and chemical injuries.</a:t>
            </a:r>
          </a:p>
        </p:txBody>
      </p:sp>
    </p:spTree>
    <p:extLst>
      <p:ext uri="{BB962C8B-B14F-4D97-AF65-F5344CB8AC3E}">
        <p14:creationId xmlns:p14="http://schemas.microsoft.com/office/powerpoint/2010/main" val="1860168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Definitive surgical treatment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Mild cases:</a:t>
            </a:r>
            <a:r>
              <a:rPr lang="en-US" sz="3200" dirty="0"/>
              <a:t> by tarsal fracture(transverse </a:t>
            </a:r>
            <a:r>
              <a:rPr lang="en-US" sz="3200" dirty="0" err="1"/>
              <a:t>tarsotomy</a:t>
            </a:r>
            <a:r>
              <a:rPr lang="en-US" sz="3200" dirty="0"/>
              <a:t>) with anterior rotation of lid margin.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/>
              <a:t>Severe cases:</a:t>
            </a:r>
            <a:r>
              <a:rPr lang="en-US" sz="3200" dirty="0"/>
              <a:t> Treatment of severe cases is difficult and is directed at replacing deficient or keratinized </a:t>
            </a:r>
            <a:r>
              <a:rPr lang="en-US" sz="3200" dirty="0" err="1"/>
              <a:t>conjuctiva</a:t>
            </a:r>
            <a:r>
              <a:rPr lang="en-US" sz="3200" dirty="0"/>
              <a:t> and replacing the contracted tarsal plate with </a:t>
            </a:r>
            <a:r>
              <a:rPr lang="en-US" sz="3200"/>
              <a:t>composite grafts.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7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EYELID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MOST TUMORS ARE OF CUTANEOUS ORIGIN</a:t>
            </a:r>
          </a:p>
          <a:p>
            <a:r>
              <a:rPr lang="en-US" dirty="0"/>
              <a:t>MOSTLY EPIDERMAL WHICH CAN BE DIVIDED INTO EPITHELIAL AND MELANOCYTIC</a:t>
            </a:r>
          </a:p>
          <a:p>
            <a:r>
              <a:rPr lang="en-US" dirty="0"/>
              <a:t>BENIGN EPITHELIAL LESIONS, CYSTIC LESIONS AND BENIGN MELANOCYTIC LESIONS ARE VERY COMMON.</a:t>
            </a:r>
          </a:p>
        </p:txBody>
      </p:sp>
    </p:spTree>
    <p:extLst>
      <p:ext uri="{BB962C8B-B14F-4D97-AF65-F5344CB8AC3E}">
        <p14:creationId xmlns:p14="http://schemas.microsoft.com/office/powerpoint/2010/main" val="2647655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300" b="1" dirty="0" err="1"/>
              <a:t>Blephiritis</a:t>
            </a:r>
            <a:r>
              <a:rPr lang="en-US" sz="4300" dirty="0"/>
              <a:t>:     </a:t>
            </a:r>
          </a:p>
          <a:p>
            <a:pPr marL="0" indent="0">
              <a:buNone/>
            </a:pPr>
            <a:r>
              <a:rPr lang="en-US" sz="3600" dirty="0"/>
              <a:t>             </a:t>
            </a:r>
            <a:r>
              <a:rPr lang="en-US" sz="3200" dirty="0"/>
              <a:t>It is chronic </a:t>
            </a:r>
            <a:r>
              <a:rPr lang="en-US" sz="3200" dirty="0" err="1"/>
              <a:t>Inflamation</a:t>
            </a:r>
            <a:r>
              <a:rPr lang="en-US" sz="3200" dirty="0"/>
              <a:t> of the lid margin.</a:t>
            </a:r>
          </a:p>
          <a:p>
            <a:pPr marL="0" indent="0">
              <a:buNone/>
            </a:pPr>
            <a:r>
              <a:rPr lang="en-US" sz="3600" dirty="0"/>
              <a:t>     </a:t>
            </a:r>
            <a:r>
              <a:rPr lang="en-US" sz="3600" b="1" dirty="0" err="1"/>
              <a:t>Aetiology</a:t>
            </a:r>
            <a:r>
              <a:rPr lang="en-US" sz="3600" b="1" dirty="0"/>
              <a:t>: </a:t>
            </a:r>
            <a:endParaRPr lang="en-US" sz="3600" dirty="0"/>
          </a:p>
          <a:p>
            <a:pPr marL="0" indent="0">
              <a:buNone/>
            </a:pPr>
            <a:r>
              <a:rPr lang="en-US" sz="3200" b="1" dirty="0"/>
              <a:t>     </a:t>
            </a:r>
            <a:r>
              <a:rPr lang="en-US" sz="3200" dirty="0"/>
              <a:t> </a:t>
            </a:r>
            <a:r>
              <a:rPr lang="en-US" sz="3200" b="1" dirty="0"/>
              <a:t> i- </a:t>
            </a:r>
            <a:r>
              <a:rPr lang="en-US" sz="3200" dirty="0"/>
              <a:t>It follows  chronic </a:t>
            </a:r>
            <a:r>
              <a:rPr lang="en-US" sz="3200" dirty="0" err="1"/>
              <a:t>conjuctivitis</a:t>
            </a:r>
            <a:r>
              <a:rPr lang="en-US" sz="3200" dirty="0"/>
              <a:t> due to </a:t>
            </a:r>
            <a:r>
              <a:rPr lang="en-US" sz="3200" dirty="0" err="1"/>
              <a:t>staphylococcous</a:t>
            </a:r>
            <a:r>
              <a:rPr lang="en-US" sz="3200" dirty="0"/>
              <a:t>  </a:t>
            </a:r>
            <a:r>
              <a:rPr lang="en-US" sz="3200" dirty="0" err="1"/>
              <a:t>aureus</a:t>
            </a:r>
            <a:r>
              <a:rPr lang="en-US" sz="3200" dirty="0"/>
              <a:t> in </a:t>
            </a:r>
            <a:r>
              <a:rPr lang="en-US" sz="3200" dirty="0" err="1"/>
              <a:t>childern</a:t>
            </a:r>
            <a:r>
              <a:rPr lang="en-US" sz="3200" dirty="0"/>
              <a:t> who are living in poor hygienic conditions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b="1" dirty="0"/>
              <a:t>       ii- </a:t>
            </a:r>
            <a:r>
              <a:rPr lang="en-US" sz="3600" dirty="0"/>
              <a:t>Some </a:t>
            </a:r>
            <a:r>
              <a:rPr lang="en-US" sz="3200" dirty="0"/>
              <a:t>parasites can also cause </a:t>
            </a:r>
            <a:r>
              <a:rPr lang="en-US" sz="3200" dirty="0" err="1"/>
              <a:t>blephiritis</a:t>
            </a:r>
            <a:r>
              <a:rPr lang="en-US" sz="3200" dirty="0"/>
              <a:t> e.g. </a:t>
            </a:r>
            <a:r>
              <a:rPr lang="en-US" sz="3200" i="1" dirty="0" err="1"/>
              <a:t>Demodex</a:t>
            </a:r>
            <a:r>
              <a:rPr lang="en-US" sz="3200" i="1" dirty="0"/>
              <a:t> </a:t>
            </a:r>
            <a:r>
              <a:rPr lang="en-US" sz="3200" i="1" dirty="0" err="1"/>
              <a:t>folliculorum,phthiriasis</a:t>
            </a:r>
            <a:r>
              <a:rPr lang="en-US" sz="3200" i="1" dirty="0"/>
              <a:t> </a:t>
            </a:r>
            <a:r>
              <a:rPr lang="en-US" sz="3200" i="1" dirty="0" err="1"/>
              <a:t>palpabram</a:t>
            </a:r>
            <a:r>
              <a:rPr lang="en-US" sz="3200" dirty="0" err="1"/>
              <a:t>,crab</a:t>
            </a:r>
            <a:r>
              <a:rPr lang="en-US" sz="3200" dirty="0"/>
              <a:t> louse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635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594725" cy="4834532"/>
          </a:xfrm>
        </p:spPr>
      </p:pic>
    </p:spTree>
    <p:extLst>
      <p:ext uri="{BB962C8B-B14F-4D97-AF65-F5344CB8AC3E}">
        <p14:creationId xmlns:p14="http://schemas.microsoft.com/office/powerpoint/2010/main" val="10674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/>
              <a:t>Types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/>
              <a:t>Squamous </a:t>
            </a:r>
            <a:r>
              <a:rPr lang="en-US" sz="3200" b="1" dirty="0" err="1"/>
              <a:t>blephiritis</a:t>
            </a:r>
            <a:r>
              <a:rPr lang="en-US" sz="3200" b="1" dirty="0"/>
              <a:t>:</a:t>
            </a:r>
            <a:endParaRPr lang="en-US" sz="3200" dirty="0"/>
          </a:p>
          <a:p>
            <a:pPr marL="457200" indent="-457200"/>
            <a:r>
              <a:rPr lang="en-US" sz="3200" b="1" dirty="0"/>
              <a:t> </a:t>
            </a:r>
            <a:r>
              <a:rPr lang="en-US" sz="3200" dirty="0"/>
              <a:t>It is due to abnormal metabolism and seborrhea.it is usually </a:t>
            </a:r>
            <a:r>
              <a:rPr lang="en-US" sz="3200" dirty="0" err="1"/>
              <a:t>assosiated</a:t>
            </a:r>
            <a:r>
              <a:rPr lang="en-US" sz="3200" dirty="0"/>
              <a:t> with </a:t>
            </a:r>
            <a:r>
              <a:rPr lang="en-US" sz="3200" dirty="0" err="1"/>
              <a:t>dandraff</a:t>
            </a:r>
            <a:r>
              <a:rPr lang="en-US" sz="3200" dirty="0"/>
              <a:t> of the scalp.</a:t>
            </a:r>
          </a:p>
          <a:p>
            <a:pPr marL="457200" indent="-457200"/>
            <a:r>
              <a:rPr lang="en-US" sz="3200" dirty="0"/>
              <a:t>Numerous white </a:t>
            </a:r>
            <a:r>
              <a:rPr lang="en-US" sz="3200" dirty="0" err="1"/>
              <a:t>coloured</a:t>
            </a:r>
            <a:r>
              <a:rPr lang="en-US" sz="3200" dirty="0"/>
              <a:t> small scale accumulate among the eyelashes.</a:t>
            </a:r>
          </a:p>
          <a:p>
            <a:pPr marL="457200" indent="-457200"/>
            <a:r>
              <a:rPr lang="en-US" sz="3200" dirty="0"/>
              <a:t>The eyelashes fallout readily but are replaced without distortion.</a:t>
            </a:r>
          </a:p>
          <a:p>
            <a:pPr marL="457200" indent="-457200"/>
            <a:r>
              <a:rPr lang="en-US" sz="3200" dirty="0"/>
              <a:t>On removal of </a:t>
            </a:r>
            <a:r>
              <a:rPr lang="en-US" sz="3200" dirty="0" err="1"/>
              <a:t>scales,the</a:t>
            </a:r>
            <a:r>
              <a:rPr lang="en-US" sz="3200" dirty="0"/>
              <a:t> underlying surface is </a:t>
            </a:r>
            <a:r>
              <a:rPr lang="en-US" sz="3200" dirty="0" err="1"/>
              <a:t>hyperamic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2730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Ulcerative </a:t>
            </a:r>
            <a:r>
              <a:rPr lang="en-US" sz="3200" b="1" dirty="0" err="1"/>
              <a:t>blepharitis</a:t>
            </a:r>
            <a:r>
              <a:rPr lang="en-US" sz="3200" b="1" dirty="0"/>
              <a:t>:</a:t>
            </a:r>
            <a:endParaRPr lang="en-US" sz="3200" dirty="0"/>
          </a:p>
          <a:p>
            <a:r>
              <a:rPr lang="en-US" sz="3200" dirty="0"/>
              <a:t> it is an infective condition. The yellow </a:t>
            </a:r>
            <a:r>
              <a:rPr lang="en-US" sz="3200" dirty="0" err="1"/>
              <a:t>crustglue</a:t>
            </a:r>
            <a:r>
              <a:rPr lang="en-US" sz="3200" dirty="0"/>
              <a:t> the lashes together</a:t>
            </a:r>
          </a:p>
          <a:p>
            <a:r>
              <a:rPr lang="en-US" sz="3200" dirty="0"/>
              <a:t>On removing the crust there are small ulcers seen around the bases of the lashes. These ulcers bleed easily.</a:t>
            </a:r>
          </a:p>
          <a:p>
            <a:r>
              <a:rPr lang="en-US" sz="3200" dirty="0"/>
              <a:t>The eyelashes fall out and is replaced by misdirected lashes.</a:t>
            </a:r>
          </a:p>
        </p:txBody>
      </p:sp>
    </p:spTree>
    <p:extLst>
      <p:ext uri="{BB962C8B-B14F-4D97-AF65-F5344CB8AC3E}">
        <p14:creationId xmlns:p14="http://schemas.microsoft.com/office/powerpoint/2010/main" val="2123305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Diagnosis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3200" dirty="0"/>
              <a:t>     Involvement is usually bilateral and </a:t>
            </a:r>
            <a:r>
              <a:rPr lang="en-US" sz="3200" dirty="0" err="1"/>
              <a:t>symemetrical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3200" b="1" dirty="0"/>
              <a:t>Symptoms: </a:t>
            </a:r>
            <a:r>
              <a:rPr lang="en-US" sz="3200" dirty="0"/>
              <a:t>are caused by disruption of normal </a:t>
            </a:r>
            <a:r>
              <a:rPr lang="en-US" sz="3200" dirty="0" err="1"/>
              <a:t>occular</a:t>
            </a:r>
            <a:r>
              <a:rPr lang="en-US" sz="3200" dirty="0"/>
              <a:t> surface </a:t>
            </a:r>
            <a:r>
              <a:rPr lang="en-US" sz="3200" dirty="0" err="1"/>
              <a:t>functionand</a:t>
            </a:r>
            <a:r>
              <a:rPr lang="en-US" sz="3200" dirty="0"/>
              <a:t> reduction in tear stability. </a:t>
            </a:r>
            <a:r>
              <a:rPr lang="en-US" sz="3200" dirty="0" err="1"/>
              <a:t>Burning,grittines,mild</a:t>
            </a:r>
            <a:r>
              <a:rPr lang="en-US" sz="3200" dirty="0"/>
              <a:t> </a:t>
            </a:r>
            <a:r>
              <a:rPr lang="en-US" sz="3200" dirty="0" err="1"/>
              <a:t>photopobia</a:t>
            </a:r>
            <a:r>
              <a:rPr lang="en-US" sz="3200" dirty="0"/>
              <a:t> and crusting of the lid margins with remissions and exacerbations are </a:t>
            </a:r>
            <a:r>
              <a:rPr lang="en-US" sz="3200" dirty="0" err="1"/>
              <a:t>charateristic</a:t>
            </a:r>
            <a:r>
              <a:rPr lang="en-US" sz="3200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0404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Sequelae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i="1" dirty="0" err="1"/>
              <a:t>Trichiasis</a:t>
            </a:r>
            <a:r>
              <a:rPr lang="en-US" sz="3200" i="1" dirty="0"/>
              <a:t>-</a:t>
            </a:r>
            <a:r>
              <a:rPr lang="en-US" sz="3200" dirty="0"/>
              <a:t>this condition due to misdirected lashes</a:t>
            </a:r>
          </a:p>
          <a:p>
            <a:pPr marL="0" indent="0">
              <a:buNone/>
            </a:pPr>
            <a:r>
              <a:rPr lang="en-US" sz="3200" i="1" dirty="0"/>
              <a:t>  </a:t>
            </a:r>
            <a:r>
              <a:rPr lang="en-US" sz="3200" i="1" dirty="0" err="1"/>
              <a:t>tylosis</a:t>
            </a:r>
            <a:r>
              <a:rPr lang="en-US" sz="3200" i="1" dirty="0"/>
              <a:t>-</a:t>
            </a:r>
            <a:r>
              <a:rPr lang="en-US" sz="3200" dirty="0"/>
              <a:t>thickening or hypertrophy of lid margin.</a:t>
            </a:r>
          </a:p>
          <a:p>
            <a:pPr marL="0" indent="0">
              <a:buNone/>
            </a:pPr>
            <a:r>
              <a:rPr lang="en-US" sz="3200" i="1" dirty="0"/>
              <a:t> </a:t>
            </a:r>
            <a:r>
              <a:rPr lang="en-US" sz="3200" i="1" dirty="0" err="1"/>
              <a:t>Madarosis</a:t>
            </a:r>
            <a:r>
              <a:rPr lang="en-US" sz="3200" i="1" dirty="0"/>
              <a:t>-</a:t>
            </a:r>
            <a:r>
              <a:rPr lang="en-US" sz="3200" dirty="0"/>
              <a:t>absence of or scanty eyelashes as a result of destruction of hair roots</a:t>
            </a:r>
          </a:p>
          <a:p>
            <a:pPr marL="0" indent="0">
              <a:buNone/>
            </a:pPr>
            <a:r>
              <a:rPr lang="en-US" sz="3200" i="1" dirty="0"/>
              <a:t> </a:t>
            </a:r>
            <a:r>
              <a:rPr lang="en-US" sz="3200" i="1" dirty="0" err="1"/>
              <a:t>Ectropion</a:t>
            </a:r>
            <a:r>
              <a:rPr lang="en-US" sz="3200" i="1" dirty="0"/>
              <a:t>-</a:t>
            </a:r>
            <a:r>
              <a:rPr lang="en-US" sz="3200" dirty="0"/>
              <a:t>Eversion of the lid margin</a:t>
            </a:r>
          </a:p>
          <a:p>
            <a:pPr marL="0" indent="0">
              <a:buNone/>
            </a:pPr>
            <a:r>
              <a:rPr lang="en-US" sz="3200" i="1" dirty="0"/>
              <a:t> </a:t>
            </a:r>
            <a:r>
              <a:rPr lang="en-US" sz="3200" i="1" dirty="0" err="1"/>
              <a:t>Epiphora</a:t>
            </a:r>
            <a:r>
              <a:rPr lang="en-US" sz="3200" i="1" dirty="0"/>
              <a:t>-</a:t>
            </a:r>
            <a:r>
              <a:rPr lang="en-US" sz="3200" dirty="0"/>
              <a:t>constant watering of eyes</a:t>
            </a:r>
          </a:p>
        </p:txBody>
      </p:sp>
    </p:spTree>
    <p:extLst>
      <p:ext uri="{BB962C8B-B14F-4D97-AF65-F5344CB8AC3E}">
        <p14:creationId xmlns:p14="http://schemas.microsoft.com/office/powerpoint/2010/main" val="2882776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Lid hygiene can be carried out once or twice daily initially.</a:t>
            </a:r>
          </a:p>
          <a:p>
            <a:r>
              <a:rPr lang="en-US" sz="3200" dirty="0"/>
              <a:t>Antibiotics </a:t>
            </a:r>
          </a:p>
          <a:p>
            <a:r>
              <a:rPr lang="en-US" sz="3200" dirty="0"/>
              <a:t>Plant and fish oil supplements </a:t>
            </a:r>
          </a:p>
          <a:p>
            <a:r>
              <a:rPr lang="en-US" sz="3200" dirty="0"/>
              <a:t>Topical steroids</a:t>
            </a:r>
          </a:p>
          <a:p>
            <a:r>
              <a:rPr lang="en-US" sz="3200" dirty="0"/>
              <a:t>Tear </a:t>
            </a:r>
            <a:r>
              <a:rPr lang="en-US" sz="3200" dirty="0" err="1"/>
              <a:t>substitues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988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Trichiasis</a:t>
            </a:r>
            <a:r>
              <a:rPr lang="en-US" sz="4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is a condition where eye lashes are misdirected backwards rubbing against the cornea. A few lashes or whole lid margin may be involve. </a:t>
            </a:r>
          </a:p>
          <a:p>
            <a:r>
              <a:rPr lang="en-US" sz="3200" b="1" dirty="0" err="1"/>
              <a:t>Aetiology</a:t>
            </a:r>
            <a:r>
              <a:rPr lang="en-US" sz="3200" b="1" dirty="0"/>
              <a:t> </a:t>
            </a:r>
          </a:p>
          <a:p>
            <a:r>
              <a:rPr lang="en-US" sz="3200" dirty="0" err="1"/>
              <a:t>Entropion</a:t>
            </a:r>
            <a:r>
              <a:rPr lang="en-US" sz="3200" dirty="0"/>
              <a:t> due to </a:t>
            </a:r>
            <a:r>
              <a:rPr lang="en-US" sz="3200" dirty="0" err="1"/>
              <a:t>cicatrization</a:t>
            </a:r>
            <a:r>
              <a:rPr lang="en-US" sz="3200" dirty="0"/>
              <a:t> in trachoma</a:t>
            </a:r>
          </a:p>
          <a:p>
            <a:r>
              <a:rPr lang="en-US" sz="3200" dirty="0"/>
              <a:t>Spastic </a:t>
            </a:r>
            <a:r>
              <a:rPr lang="en-US" sz="3200" dirty="0" err="1"/>
              <a:t>entropion</a:t>
            </a:r>
            <a:r>
              <a:rPr lang="en-US" sz="3200" dirty="0"/>
              <a:t> in old people or due to tight </a:t>
            </a:r>
            <a:r>
              <a:rPr lang="en-US" sz="3200" dirty="0" err="1"/>
              <a:t>bandge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Blephiritis</a:t>
            </a:r>
            <a:r>
              <a:rPr lang="en-US" sz="3200" dirty="0"/>
              <a:t>  specially ulcerative.</a:t>
            </a:r>
          </a:p>
        </p:txBody>
      </p:sp>
    </p:spTree>
    <p:extLst>
      <p:ext uri="{BB962C8B-B14F-4D97-AF65-F5344CB8AC3E}">
        <p14:creationId xmlns:p14="http://schemas.microsoft.com/office/powerpoint/2010/main" val="2708987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868799" cy="5105400"/>
          </a:xfrm>
        </p:spPr>
      </p:pic>
    </p:spTree>
    <p:extLst>
      <p:ext uri="{BB962C8B-B14F-4D97-AF65-F5344CB8AC3E}">
        <p14:creationId xmlns:p14="http://schemas.microsoft.com/office/powerpoint/2010/main" val="302517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It may occur after recurrent </a:t>
            </a:r>
            <a:r>
              <a:rPr lang="en-US" sz="3200" dirty="0" err="1"/>
              <a:t>stye</a:t>
            </a:r>
            <a:r>
              <a:rPr lang="en-US" sz="3200" dirty="0"/>
              <a:t>.</a:t>
            </a:r>
          </a:p>
          <a:p>
            <a:r>
              <a:rPr lang="en-US" sz="3200" dirty="0"/>
              <a:t>Scars of lid following </a:t>
            </a:r>
            <a:r>
              <a:rPr lang="en-US" sz="3200" dirty="0" err="1"/>
              <a:t>burn,injury</a:t>
            </a:r>
            <a:r>
              <a:rPr lang="en-US" sz="3200" dirty="0"/>
              <a:t> or operation may cause </a:t>
            </a:r>
            <a:r>
              <a:rPr lang="en-US" sz="3200" dirty="0" err="1"/>
              <a:t>trichiasis</a:t>
            </a:r>
            <a:r>
              <a:rPr lang="en-US" sz="3200" dirty="0"/>
              <a:t>.</a:t>
            </a:r>
          </a:p>
          <a:p>
            <a:r>
              <a:rPr lang="en-US" sz="3200" b="1" dirty="0"/>
              <a:t>Diagnosis</a:t>
            </a:r>
          </a:p>
          <a:p>
            <a:r>
              <a:rPr lang="en-US" sz="3200" b="1" dirty="0"/>
              <a:t> symptoms: </a:t>
            </a:r>
            <a:r>
              <a:rPr lang="en-US" sz="3200" dirty="0" err="1"/>
              <a:t>Forigen</a:t>
            </a:r>
            <a:r>
              <a:rPr lang="en-US" sz="3200" dirty="0"/>
              <a:t> body  sensations</a:t>
            </a:r>
          </a:p>
          <a:p>
            <a:pPr marL="0" indent="0">
              <a:buNone/>
            </a:pPr>
            <a:r>
              <a:rPr lang="en-US" sz="3200" b="1" dirty="0"/>
              <a:t>          </a:t>
            </a:r>
            <a:r>
              <a:rPr lang="en-US" sz="3200" dirty="0" err="1"/>
              <a:t>Photophobia,irritation,pain,alcrimation</a:t>
            </a:r>
            <a:r>
              <a:rPr lang="en-US" sz="3200" dirty="0"/>
              <a:t>, </a:t>
            </a:r>
            <a:r>
              <a:rPr lang="en-US" sz="3200" dirty="0" err="1"/>
              <a:t>conjuctival</a:t>
            </a:r>
            <a:r>
              <a:rPr lang="en-US" sz="3200" dirty="0"/>
              <a:t> congestion</a:t>
            </a:r>
          </a:p>
          <a:p>
            <a:pPr marL="457200" indent="-457200"/>
            <a:r>
              <a:rPr lang="en-US" sz="3200" b="1" dirty="0"/>
              <a:t>Signs:</a:t>
            </a:r>
            <a:endParaRPr lang="en-US" sz="3200" dirty="0"/>
          </a:p>
          <a:p>
            <a:pPr marL="457200" indent="-457200"/>
            <a:r>
              <a:rPr lang="en-US" sz="3200" dirty="0"/>
              <a:t>Reflex </a:t>
            </a:r>
            <a:r>
              <a:rPr lang="en-US" sz="3200" dirty="0" err="1"/>
              <a:t>blepharospasm</a:t>
            </a:r>
            <a:r>
              <a:rPr lang="en-US" sz="3200" dirty="0"/>
              <a:t> and photophobia</a:t>
            </a:r>
          </a:p>
          <a:p>
            <a:pPr marL="457200" indent="-457200"/>
            <a:r>
              <a:rPr lang="en-US" sz="3200" dirty="0"/>
              <a:t>Superficial corneal opacities are often present.</a:t>
            </a:r>
          </a:p>
        </p:txBody>
      </p:sp>
    </p:spTree>
    <p:extLst>
      <p:ext uri="{BB962C8B-B14F-4D97-AF65-F5344CB8AC3E}">
        <p14:creationId xmlns:p14="http://schemas.microsoft.com/office/powerpoint/2010/main" val="63699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Malignant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en-US" sz="3600" b="1" dirty="0"/>
              <a:t>Basal cell carcinoma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r>
              <a:rPr lang="en-US" sz="3600" dirty="0"/>
              <a:t>    BCC is the most common human malignancy.90% of the cases </a:t>
            </a:r>
            <a:r>
              <a:rPr lang="en-US" sz="3600" dirty="0" err="1"/>
              <a:t>occours</a:t>
            </a:r>
            <a:r>
              <a:rPr lang="en-US" sz="3600" dirty="0"/>
              <a:t> in head and neck and about 10% of these involve eyelids.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It Most frequently arise from the lower </a:t>
            </a:r>
            <a:r>
              <a:rPr lang="en-US" sz="3600" dirty="0" err="1"/>
              <a:t>eyelid,followed</a:t>
            </a:r>
            <a:r>
              <a:rPr lang="en-US" sz="3600" dirty="0"/>
              <a:t> in relative frequency by Medial </a:t>
            </a:r>
            <a:r>
              <a:rPr lang="en-US" sz="3600" dirty="0" err="1"/>
              <a:t>canthus,upper</a:t>
            </a:r>
            <a:r>
              <a:rPr lang="en-US" sz="3600" dirty="0"/>
              <a:t> eyelid and lateral canthus</a:t>
            </a:r>
          </a:p>
        </p:txBody>
      </p:sp>
    </p:spTree>
    <p:extLst>
      <p:ext uri="{BB962C8B-B14F-4D97-AF65-F5344CB8AC3E}">
        <p14:creationId xmlns:p14="http://schemas.microsoft.com/office/powerpoint/2010/main" val="2483825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Complications: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dirty="0"/>
              <a:t>recurrent </a:t>
            </a:r>
            <a:r>
              <a:rPr lang="en-US" sz="3200" dirty="0" err="1"/>
              <a:t>errosion</a:t>
            </a:r>
            <a:r>
              <a:rPr lang="en-US" sz="3200" dirty="0"/>
              <a:t> and corneal ulcer are common complications</a:t>
            </a:r>
          </a:p>
          <a:p>
            <a:pPr marL="0" indent="0">
              <a:buNone/>
            </a:pPr>
            <a:r>
              <a:rPr lang="en-US" sz="3200" b="1" dirty="0"/>
              <a:t> Treatment: </a:t>
            </a: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 Isolated cilia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/>
              <a:t>i-epilation</a:t>
            </a:r>
            <a:r>
              <a:rPr lang="en-US" sz="3200" dirty="0"/>
              <a:t> of misdirected lashes is repeated every few weeks.</a:t>
            </a:r>
          </a:p>
          <a:p>
            <a:pPr marL="0" indent="0">
              <a:buNone/>
            </a:pPr>
            <a:r>
              <a:rPr lang="en-US" sz="3200" b="1" dirty="0" err="1"/>
              <a:t>ii-Electrolysis</a:t>
            </a:r>
            <a:r>
              <a:rPr lang="en-US" sz="3200" dirty="0" err="1"/>
              <a:t>:causes</a:t>
            </a:r>
            <a:r>
              <a:rPr lang="en-US" sz="3200" dirty="0"/>
              <a:t> destruction of hair follicle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Whole lid margin involved –operative procedures as for </a:t>
            </a:r>
            <a:r>
              <a:rPr lang="en-US" sz="3200" dirty="0" err="1"/>
              <a:t>entropion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087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5092736" cy="4937125"/>
          </a:xfrm>
        </p:spPr>
      </p:pic>
    </p:spTree>
    <p:extLst>
      <p:ext uri="{BB962C8B-B14F-4D97-AF65-F5344CB8AC3E}">
        <p14:creationId xmlns:p14="http://schemas.microsoft.com/office/powerpoint/2010/main" val="3308911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Viral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/>
              <a:t>Herpes zoster virus:</a:t>
            </a:r>
            <a:endParaRPr lang="en-US" sz="3600" dirty="0"/>
          </a:p>
          <a:p>
            <a:pPr marL="0" indent="0">
              <a:buNone/>
            </a:pPr>
            <a:r>
              <a:rPr lang="en-US" sz="2800" dirty="0"/>
              <a:t>      Herpes zoster is common and has been </a:t>
            </a:r>
            <a:r>
              <a:rPr lang="en-US" sz="2800" dirty="0" err="1"/>
              <a:t>astimated</a:t>
            </a:r>
            <a:r>
              <a:rPr lang="en-US" sz="2800" dirty="0"/>
              <a:t> the one in three people will develop the condition in lifetime.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/>
              <a:t>Pathogenesis </a:t>
            </a:r>
          </a:p>
          <a:p>
            <a:pPr marL="0" indent="0">
              <a:buNone/>
            </a:pPr>
            <a:r>
              <a:rPr lang="en-US" sz="2800" b="1" dirty="0"/>
              <a:t>    </a:t>
            </a:r>
            <a:r>
              <a:rPr lang="en-US" sz="2800" dirty="0" err="1"/>
              <a:t>herper</a:t>
            </a:r>
            <a:r>
              <a:rPr lang="en-US" sz="2800" dirty="0"/>
              <a:t> zoster </a:t>
            </a:r>
            <a:r>
              <a:rPr lang="en-US" sz="2800" dirty="0" err="1"/>
              <a:t>ophthalmicus</a:t>
            </a:r>
            <a:r>
              <a:rPr lang="en-US" sz="2800" dirty="0"/>
              <a:t> is the term used for </a:t>
            </a:r>
            <a:r>
              <a:rPr lang="en-US" sz="2800" dirty="0" err="1"/>
              <a:t>shinglesinvolving</a:t>
            </a:r>
            <a:r>
              <a:rPr lang="en-US" sz="2800" dirty="0"/>
              <a:t> the dermatome supplied by the ophthalmic division of 5</a:t>
            </a:r>
            <a:r>
              <a:rPr lang="en-US" sz="2800" baseline="30000" dirty="0"/>
              <a:t>th</a:t>
            </a:r>
            <a:r>
              <a:rPr lang="en-US" sz="2800" dirty="0"/>
              <a:t> cranial nerve(trigeminal)nerve. </a:t>
            </a:r>
            <a:r>
              <a:rPr lang="en-US" sz="2800" dirty="0" err="1"/>
              <a:t>Occular</a:t>
            </a:r>
            <a:r>
              <a:rPr lang="en-US" sz="2800" dirty="0"/>
              <a:t> </a:t>
            </a:r>
            <a:r>
              <a:rPr lang="en-US" sz="2800" dirty="0" err="1"/>
              <a:t>involvment</a:t>
            </a:r>
            <a:r>
              <a:rPr lang="en-US" sz="2800" dirty="0"/>
              <a:t> can also </a:t>
            </a:r>
            <a:r>
              <a:rPr lang="en-US" sz="2800" dirty="0" err="1"/>
              <a:t>occour</a:t>
            </a:r>
            <a:r>
              <a:rPr lang="en-US" sz="2800" dirty="0"/>
              <a:t> when the disease affects the Maxillary Division alone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04416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435649" cy="5178425"/>
          </a:xfrm>
        </p:spPr>
      </p:pic>
    </p:spTree>
    <p:extLst>
      <p:ext uri="{BB962C8B-B14F-4D97-AF65-F5344CB8AC3E}">
        <p14:creationId xmlns:p14="http://schemas.microsoft.com/office/powerpoint/2010/main" val="2842634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 The virus may travel in a retrograde manner to the dorsal root and cranial nerve sensory </a:t>
            </a:r>
            <a:r>
              <a:rPr lang="en-US" sz="2800" dirty="0" err="1"/>
              <a:t>ganglia,where</a:t>
            </a:r>
            <a:r>
              <a:rPr lang="en-US" sz="2800" dirty="0"/>
              <a:t> it may remain dormant for </a:t>
            </a:r>
            <a:r>
              <a:rPr lang="en-US" sz="2800" dirty="0" err="1"/>
              <a:t>decades,with</a:t>
            </a:r>
            <a:r>
              <a:rPr lang="en-US" sz="2800" dirty="0"/>
              <a:t> reactivation is thought to </a:t>
            </a:r>
            <a:r>
              <a:rPr lang="en-US" sz="2800" dirty="0" err="1"/>
              <a:t>occour</a:t>
            </a:r>
            <a:r>
              <a:rPr lang="en-US" sz="2800" dirty="0"/>
              <a:t> after specific cell mediated immunity has faded.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/>
              <a:t>Mechanism of </a:t>
            </a:r>
            <a:r>
              <a:rPr lang="en-US" sz="2800" b="1" dirty="0" err="1"/>
              <a:t>occular</a:t>
            </a:r>
            <a:r>
              <a:rPr lang="en-US" sz="2800" b="1" dirty="0"/>
              <a:t> involvement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/>
              <a:t>Direct viral </a:t>
            </a:r>
            <a:r>
              <a:rPr lang="en-US" sz="2800" b="1" dirty="0" err="1"/>
              <a:t>involvment</a:t>
            </a:r>
            <a:r>
              <a:rPr lang="en-US" sz="2800" b="1" dirty="0"/>
              <a:t> </a:t>
            </a:r>
            <a:r>
              <a:rPr lang="en-US" sz="2800" dirty="0"/>
              <a:t> may lead to </a:t>
            </a:r>
            <a:r>
              <a:rPr lang="en-US" sz="2800" dirty="0" err="1"/>
              <a:t>conjuctivitis</a:t>
            </a:r>
            <a:r>
              <a:rPr lang="en-US" sz="2800" dirty="0"/>
              <a:t> and epithelial keratitis.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/>
              <a:t>Secondary </a:t>
            </a:r>
            <a:r>
              <a:rPr lang="en-US" sz="2800" b="1" dirty="0" err="1"/>
              <a:t>Inflamation</a:t>
            </a:r>
            <a:r>
              <a:rPr lang="en-US" sz="2800" dirty="0"/>
              <a:t> may cause </a:t>
            </a:r>
            <a:r>
              <a:rPr lang="en-US" sz="2800" dirty="0" err="1"/>
              <a:t>episcleritis</a:t>
            </a:r>
            <a:r>
              <a:rPr lang="en-US" sz="2800" dirty="0"/>
              <a:t> ,</a:t>
            </a:r>
            <a:r>
              <a:rPr lang="en-US" sz="2800" dirty="0" err="1"/>
              <a:t>scleritis,keratitis,uveitis,optic</a:t>
            </a:r>
            <a:r>
              <a:rPr lang="en-US" sz="2800" dirty="0"/>
              <a:t> neuritis and cranial nerve </a:t>
            </a:r>
            <a:r>
              <a:rPr lang="en-US" sz="2800" dirty="0" err="1"/>
              <a:t>palsies,post</a:t>
            </a:r>
            <a:r>
              <a:rPr lang="en-US" sz="2800" dirty="0"/>
              <a:t> herpetic neuralgias.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6783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b="1" dirty="0"/>
              <a:t>Reactivation </a:t>
            </a:r>
            <a:r>
              <a:rPr lang="en-US" sz="2800" dirty="0"/>
              <a:t>causes necrosis and </a:t>
            </a:r>
            <a:r>
              <a:rPr lang="en-US" sz="2800" dirty="0" err="1"/>
              <a:t>inflamation</a:t>
            </a:r>
            <a:r>
              <a:rPr lang="en-US" sz="2800" dirty="0"/>
              <a:t> in the affected </a:t>
            </a:r>
            <a:r>
              <a:rPr lang="en-US" sz="2800" dirty="0" err="1"/>
              <a:t>ganglia,causing</a:t>
            </a:r>
            <a:r>
              <a:rPr lang="en-US" sz="2800" dirty="0"/>
              <a:t> corneal </a:t>
            </a:r>
            <a:r>
              <a:rPr lang="en-US" sz="2800" dirty="0" err="1"/>
              <a:t>anastheia</a:t>
            </a:r>
            <a:r>
              <a:rPr lang="en-US" sz="2800" dirty="0"/>
              <a:t> that may result in </a:t>
            </a:r>
            <a:r>
              <a:rPr lang="en-US" sz="2800" dirty="0" err="1"/>
              <a:t>neurotrophic</a:t>
            </a:r>
            <a:r>
              <a:rPr lang="en-US" sz="2800" dirty="0"/>
              <a:t> </a:t>
            </a:r>
            <a:r>
              <a:rPr lang="en-US" sz="2800" dirty="0" err="1"/>
              <a:t>keratopathy</a:t>
            </a:r>
            <a:r>
              <a:rPr lang="en-US" sz="28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/>
              <a:t>    Risk of </a:t>
            </a:r>
            <a:r>
              <a:rPr lang="en-US" sz="3600" b="1" dirty="0" err="1"/>
              <a:t>occular</a:t>
            </a:r>
            <a:r>
              <a:rPr lang="en-US" sz="3600" b="1" dirty="0"/>
              <a:t> </a:t>
            </a:r>
            <a:r>
              <a:rPr lang="en-US" sz="3600" b="1" dirty="0" err="1"/>
              <a:t>involvment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Hutchinson</a:t>
            </a:r>
            <a:r>
              <a:rPr lang="en-US" sz="2800" dirty="0"/>
              <a:t> </a:t>
            </a:r>
            <a:r>
              <a:rPr lang="en-US" sz="2800" b="1" dirty="0"/>
              <a:t>sign:</a:t>
            </a:r>
            <a:r>
              <a:rPr lang="en-US" sz="2800" dirty="0"/>
              <a:t> describes vesicles in the skin supplied by external nasal </a:t>
            </a:r>
            <a:r>
              <a:rPr lang="en-US" sz="2800" dirty="0" err="1"/>
              <a:t>nerve.Vesicles</a:t>
            </a:r>
            <a:r>
              <a:rPr lang="en-US" sz="2800" dirty="0"/>
              <a:t> involving side and tip of the nose may </a:t>
            </a:r>
            <a:r>
              <a:rPr lang="en-US" sz="2800" dirty="0" err="1"/>
              <a:t>preccede</a:t>
            </a:r>
            <a:r>
              <a:rPr lang="en-US" sz="2800" dirty="0"/>
              <a:t> to ophthalmic herpes zoster.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Age :</a:t>
            </a:r>
            <a:r>
              <a:rPr lang="en-US" sz="2800" dirty="0"/>
              <a:t> HZO most frequently </a:t>
            </a:r>
            <a:r>
              <a:rPr lang="en-US" sz="2800" dirty="0" err="1"/>
              <a:t>occours</a:t>
            </a:r>
            <a:r>
              <a:rPr lang="en-US" sz="2800" dirty="0"/>
              <a:t> in 5</a:t>
            </a:r>
            <a:r>
              <a:rPr lang="en-US" sz="2800" baseline="30000" dirty="0"/>
              <a:t>th</a:t>
            </a:r>
            <a:r>
              <a:rPr lang="en-US" sz="2800" dirty="0"/>
              <a:t>or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decades,in</a:t>
            </a:r>
            <a:r>
              <a:rPr lang="en-US" sz="2800" dirty="0"/>
              <a:t> elderly sign and symptoms are tend to be more severe.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1251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AIDS:</a:t>
            </a:r>
            <a:r>
              <a:rPr lang="en-US" sz="2800" dirty="0"/>
              <a:t>  These </a:t>
            </a:r>
            <a:r>
              <a:rPr lang="en-US" sz="2800" dirty="0" err="1"/>
              <a:t>pts</a:t>
            </a:r>
            <a:r>
              <a:rPr lang="en-US" sz="2800" dirty="0"/>
              <a:t> tend to have more severe disease and shingles can be an early indicator of HIV.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/>
              <a:t>Acute shingles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General features: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  A prodromal phase </a:t>
            </a:r>
            <a:r>
              <a:rPr lang="en-US" sz="2800" dirty="0" err="1"/>
              <a:t>preccedes</a:t>
            </a:r>
            <a:r>
              <a:rPr lang="en-US" sz="2800" dirty="0"/>
              <a:t> the appearance of rash.it lasts 3-5 days and is </a:t>
            </a:r>
            <a:r>
              <a:rPr lang="en-US" sz="2800" dirty="0" err="1"/>
              <a:t>charaterized</a:t>
            </a:r>
            <a:r>
              <a:rPr lang="en-US" sz="2800" dirty="0"/>
              <a:t> by </a:t>
            </a:r>
            <a:r>
              <a:rPr lang="en-US" sz="2800" dirty="0" err="1"/>
              <a:t>tiredness,fever,malaise</a:t>
            </a:r>
            <a:r>
              <a:rPr lang="en-US" sz="2800" dirty="0"/>
              <a:t> and headache. Symptoms involving the affected dermatome vary from </a:t>
            </a:r>
            <a:r>
              <a:rPr lang="en-US" sz="2800" dirty="0" err="1"/>
              <a:t>itching,tingling</a:t>
            </a:r>
            <a:r>
              <a:rPr lang="en-US" sz="2800" dirty="0"/>
              <a:t> or burning sensation to a severe boring or lancing pain.</a:t>
            </a:r>
          </a:p>
        </p:txBody>
      </p:sp>
    </p:spTree>
    <p:extLst>
      <p:ext uri="{BB962C8B-B14F-4D97-AF65-F5344CB8AC3E}">
        <p14:creationId xmlns:p14="http://schemas.microsoft.com/office/powerpoint/2010/main" val="4512600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/>
              <a:t>Skin </a:t>
            </a:r>
            <a:r>
              <a:rPr lang="en-US" sz="3200" b="1" dirty="0" err="1"/>
              <a:t>leisions</a:t>
            </a:r>
            <a:r>
              <a:rPr lang="en-US" sz="3200" b="1" dirty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Painful </a:t>
            </a:r>
            <a:r>
              <a:rPr lang="en-US" sz="3200" dirty="0" err="1"/>
              <a:t>erythemaous</a:t>
            </a:r>
            <a:r>
              <a:rPr lang="en-US" sz="3200" dirty="0"/>
              <a:t> areas with </a:t>
            </a:r>
            <a:r>
              <a:rPr lang="en-US" sz="3200" dirty="0" err="1"/>
              <a:t>maculopapular</a:t>
            </a:r>
            <a:r>
              <a:rPr lang="en-US" sz="3200" dirty="0"/>
              <a:t> rash develop.</a:t>
            </a:r>
          </a:p>
          <a:p>
            <a:pPr marL="0" indent="0">
              <a:buNone/>
            </a:pPr>
            <a:r>
              <a:rPr lang="en-US" sz="3200" dirty="0"/>
              <a:t>            Group of vesicles  appear within 24 </a:t>
            </a:r>
            <a:r>
              <a:rPr lang="en-US" sz="3200" dirty="0" err="1"/>
              <a:t>hrs</a:t>
            </a:r>
            <a:r>
              <a:rPr lang="en-US" sz="3200" dirty="0"/>
              <a:t> and these become more confluent over 2-4 days. Vesicles often pass through a </a:t>
            </a:r>
            <a:r>
              <a:rPr lang="en-US" sz="3200" dirty="0" err="1"/>
              <a:t>pustular</a:t>
            </a:r>
            <a:r>
              <a:rPr lang="en-US" sz="3200" dirty="0"/>
              <a:t> phase before they crust and dry 2-weeks.</a:t>
            </a:r>
          </a:p>
          <a:p>
            <a:pPr marL="0" indent="0">
              <a:buNone/>
            </a:pPr>
            <a:r>
              <a:rPr lang="en-US" sz="3200" dirty="0"/>
              <a:t> Lesion heal to leave a residual skin destruction and </a:t>
            </a:r>
            <a:r>
              <a:rPr lang="en-US" sz="3200" dirty="0" err="1"/>
              <a:t>depigmented</a:t>
            </a:r>
            <a:r>
              <a:rPr lang="en-US" sz="3200" dirty="0"/>
              <a:t> scars.</a:t>
            </a:r>
          </a:p>
        </p:txBody>
      </p:sp>
    </p:spTree>
    <p:extLst>
      <p:ext uri="{BB962C8B-B14F-4D97-AF65-F5344CB8AC3E}">
        <p14:creationId xmlns:p14="http://schemas.microsoft.com/office/powerpoint/2010/main" val="2013993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8595360" cy="49377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2800" b="1" dirty="0" err="1"/>
              <a:t>Dessiminated</a:t>
            </a:r>
            <a:r>
              <a:rPr lang="en-US" sz="12800" b="1" dirty="0"/>
              <a:t> zoster:</a:t>
            </a:r>
          </a:p>
          <a:p>
            <a:pPr marL="0" indent="0">
              <a:buNone/>
            </a:pPr>
            <a:r>
              <a:rPr lang="en-US" sz="12800" b="1" dirty="0"/>
              <a:t> </a:t>
            </a:r>
            <a:r>
              <a:rPr lang="en-US" sz="12800" dirty="0"/>
              <a:t>         Involving multiple Dermatomes and organ systems may develop in immunodeficiency.</a:t>
            </a:r>
          </a:p>
          <a:p>
            <a:pPr marL="0" indent="0">
              <a:buNone/>
            </a:pPr>
            <a:r>
              <a:rPr lang="en-US" sz="12800" b="1" dirty="0"/>
              <a:t> </a:t>
            </a:r>
            <a:r>
              <a:rPr lang="en-US" sz="16000" b="1" dirty="0"/>
              <a:t>INVESTIGATION:</a:t>
            </a:r>
            <a:r>
              <a:rPr lang="en-US" sz="16000" dirty="0"/>
              <a:t> </a:t>
            </a:r>
          </a:p>
          <a:p>
            <a:pPr marL="0" indent="0">
              <a:buNone/>
            </a:pPr>
            <a:r>
              <a:rPr lang="en-US" sz="12800" b="1" dirty="0"/>
              <a:t>    </a:t>
            </a:r>
            <a:r>
              <a:rPr lang="en-US" sz="12800" dirty="0"/>
              <a:t>Vesicular fluid can be sent for PCR or </a:t>
            </a:r>
            <a:r>
              <a:rPr lang="en-US" sz="12800" dirty="0" err="1"/>
              <a:t>immunomicroscopy</a:t>
            </a:r>
            <a:r>
              <a:rPr lang="en-US" sz="12800" dirty="0"/>
              <a:t>.</a:t>
            </a:r>
          </a:p>
          <a:p>
            <a:pPr marL="0" indent="0">
              <a:buNone/>
            </a:pPr>
            <a:r>
              <a:rPr lang="en-US" sz="12800" b="1" dirty="0"/>
              <a:t>  </a:t>
            </a:r>
            <a:r>
              <a:rPr lang="en-US" sz="12800" dirty="0"/>
              <a:t>PCR of plasma for VZV DNA may be positive(40%).</a:t>
            </a:r>
            <a:r>
              <a:rPr lang="en-US" sz="12800" dirty="0" err="1"/>
              <a:t>IgM</a:t>
            </a:r>
            <a:r>
              <a:rPr lang="en-US" sz="12800" dirty="0"/>
              <a:t> antibodies to VZV are found only in a minority of early stage patients.</a:t>
            </a:r>
          </a:p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vz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88531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Oral antiviral Treatment:</a:t>
            </a:r>
          </a:p>
          <a:p>
            <a:pPr marL="0" indent="0">
              <a:buNone/>
            </a:pPr>
            <a:r>
              <a:rPr lang="en-US" sz="3200" b="1" dirty="0"/>
              <a:t>     </a:t>
            </a:r>
            <a:r>
              <a:rPr lang="en-US" sz="3200" dirty="0"/>
              <a:t>optimally given within 72 </a:t>
            </a:r>
            <a:r>
              <a:rPr lang="en-US" sz="3200" dirty="0" err="1"/>
              <a:t>hrs</a:t>
            </a:r>
            <a:r>
              <a:rPr lang="en-US" sz="3200" dirty="0"/>
              <a:t> of rash </a:t>
            </a:r>
            <a:r>
              <a:rPr lang="en-US" sz="3200" dirty="0" err="1"/>
              <a:t>onset,reduces</a:t>
            </a:r>
            <a:r>
              <a:rPr lang="en-US" sz="3200" dirty="0"/>
              <a:t> the severity and duration of the acute episode and risk of post herpetic neuralgia.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  <a:r>
              <a:rPr lang="en-US" sz="3200" dirty="0"/>
              <a:t>patients presenting after 72 hours but still at the vesicular stage also derive benefit for </a:t>
            </a:r>
            <a:r>
              <a:rPr lang="en-US" sz="3200" dirty="0" err="1"/>
              <a:t>treatment.Aciclovir</a:t>
            </a:r>
            <a:r>
              <a:rPr lang="en-US" sz="3200" dirty="0"/>
              <a:t> 800mg five times daily for 7-10 days has been the mainstay of treatment.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266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The tumor is slowly growing  but non METASTASIZING.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Typically affects OLD age groups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Most important Risks factors are</a:t>
            </a:r>
          </a:p>
          <a:p>
            <a:pPr marL="0" indent="0">
              <a:buNone/>
            </a:pPr>
            <a:r>
              <a:rPr lang="en-US" sz="3200" dirty="0"/>
              <a:t>                               i-Fair skin </a:t>
            </a:r>
          </a:p>
          <a:p>
            <a:pPr marL="0" indent="0">
              <a:buNone/>
            </a:pPr>
            <a:r>
              <a:rPr lang="en-US" sz="3200" dirty="0"/>
              <a:t>                               ii-Inability to Tan</a:t>
            </a:r>
          </a:p>
          <a:p>
            <a:pPr marL="0" indent="0">
              <a:buNone/>
            </a:pPr>
            <a:r>
              <a:rPr lang="en-US" sz="3200" dirty="0"/>
              <a:t>                              iii-Chronic exposure to sunlight</a:t>
            </a:r>
          </a:p>
        </p:txBody>
      </p:sp>
    </p:spTree>
    <p:extLst>
      <p:ext uri="{BB962C8B-B14F-4D97-AF65-F5344CB8AC3E}">
        <p14:creationId xmlns:p14="http://schemas.microsoft.com/office/powerpoint/2010/main" val="24255416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Newer agents </a:t>
            </a:r>
            <a:r>
              <a:rPr lang="en-US" sz="3200" dirty="0" err="1"/>
              <a:t>valaciclovir</a:t>
            </a:r>
            <a:r>
              <a:rPr lang="en-US" sz="3200" dirty="0"/>
              <a:t> 1g thrice daily or </a:t>
            </a:r>
            <a:r>
              <a:rPr lang="en-US" sz="3200" dirty="0" err="1"/>
              <a:t>famiciclovir</a:t>
            </a:r>
            <a:r>
              <a:rPr lang="en-US" sz="3200" dirty="0"/>
              <a:t> 250-500mg three times daily have more </a:t>
            </a:r>
            <a:r>
              <a:rPr lang="en-US" sz="3200" dirty="0" err="1"/>
              <a:t>convinient</a:t>
            </a:r>
            <a:r>
              <a:rPr lang="en-US" sz="3200" dirty="0"/>
              <a:t> regimens are better tolerated and </a:t>
            </a:r>
            <a:r>
              <a:rPr lang="en-US" sz="3200" dirty="0" err="1"/>
              <a:t>atleast</a:t>
            </a:r>
            <a:r>
              <a:rPr lang="en-US" sz="3200" dirty="0"/>
              <a:t> as effective as </a:t>
            </a:r>
            <a:r>
              <a:rPr lang="en-US" sz="3200" dirty="0" err="1"/>
              <a:t>aciclovir</a:t>
            </a:r>
            <a:r>
              <a:rPr lang="en-US" sz="3200" dirty="0"/>
              <a:t>.</a:t>
            </a:r>
          </a:p>
          <a:p>
            <a:r>
              <a:rPr lang="en-US" sz="3200" b="1" dirty="0"/>
              <a:t>Intravenous </a:t>
            </a:r>
            <a:r>
              <a:rPr lang="en-US" sz="3200" b="1" dirty="0" err="1"/>
              <a:t>aciclovir</a:t>
            </a:r>
            <a:r>
              <a:rPr lang="en-US" sz="3200" dirty="0"/>
              <a:t> 5-10mg/kg three times daily is generally indicated for severe disease.</a:t>
            </a:r>
          </a:p>
          <a:p>
            <a:r>
              <a:rPr lang="en-US" sz="3200" b="1" dirty="0"/>
              <a:t>Systemic steroids</a:t>
            </a:r>
            <a:r>
              <a:rPr lang="en-US" sz="3200" dirty="0"/>
              <a:t> commonly used  in moderate-severe </a:t>
            </a:r>
            <a:r>
              <a:rPr lang="en-US" sz="3200" dirty="0" err="1"/>
              <a:t>disease,particularly</a:t>
            </a:r>
            <a:r>
              <a:rPr lang="en-US" sz="3200" dirty="0"/>
              <a:t> for neurological complains.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6490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Symptomatic </a:t>
            </a:r>
            <a:r>
              <a:rPr lang="en-US" sz="3200" dirty="0"/>
              <a:t>treatment for skin </a:t>
            </a:r>
            <a:r>
              <a:rPr lang="en-US" sz="3200" dirty="0" err="1"/>
              <a:t>leisions</a:t>
            </a:r>
            <a:r>
              <a:rPr lang="en-US" sz="3200" dirty="0"/>
              <a:t> is by </a:t>
            </a:r>
            <a:r>
              <a:rPr lang="en-US" sz="3200" dirty="0" err="1"/>
              <a:t>drying,antisepsis</a:t>
            </a:r>
            <a:r>
              <a:rPr lang="en-US" sz="3200" dirty="0"/>
              <a:t> and cold compressors. </a:t>
            </a:r>
          </a:p>
          <a:p>
            <a:r>
              <a:rPr lang="en-US" sz="3200" u="sng" dirty="0"/>
              <a:t>Patients with shingles can transmit chickenpox so that contact with people not known to be immune and </a:t>
            </a:r>
            <a:r>
              <a:rPr lang="en-US" sz="3200" u="sng" dirty="0" err="1"/>
              <a:t>immunodeficient</a:t>
            </a:r>
            <a:r>
              <a:rPr lang="en-US" sz="3200" u="sng" dirty="0"/>
              <a:t> individuals should be avoided </a:t>
            </a:r>
            <a:r>
              <a:rPr lang="en-US" sz="3200" u="sng" dirty="0" err="1"/>
              <a:t>atleast</a:t>
            </a:r>
            <a:r>
              <a:rPr lang="en-US" sz="3200" u="sng" dirty="0"/>
              <a:t> until crusting is complete.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40700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Prevention</a:t>
            </a:r>
          </a:p>
          <a:p>
            <a:pPr marL="0" indent="0">
              <a:buNone/>
            </a:pPr>
            <a:r>
              <a:rPr lang="en-US" sz="3200" b="1" dirty="0"/>
              <a:t>      </a:t>
            </a:r>
            <a:r>
              <a:rPr lang="en-US" sz="3200" dirty="0"/>
              <a:t>Vaccination against herpes zoster reduces the incidence of HZO. Two vaccines are available and approved for individuals over the age of 5o years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Zoster vaccine live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Recombinant zoster vaccine 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653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Herpes simplex</a:t>
            </a:r>
          </a:p>
          <a:p>
            <a:pPr marL="0" indent="0">
              <a:buNone/>
            </a:pPr>
            <a:r>
              <a:rPr lang="en-US" sz="3200" dirty="0"/>
              <a:t>        Herpes simplex skin rash results from either primary infection or reactivation of herpes simplex virus previously dormant in trigeminal ganglion.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/>
              <a:t>Prodormal</a:t>
            </a:r>
            <a:r>
              <a:rPr lang="en-US" sz="3200" dirty="0"/>
              <a:t> facial and lid tingling lasting about 24hrs is followed by eyelid and </a:t>
            </a:r>
            <a:r>
              <a:rPr lang="en-US" sz="3200" dirty="0" err="1"/>
              <a:t>periocular</a:t>
            </a:r>
            <a:r>
              <a:rPr lang="en-US" sz="3200" dirty="0"/>
              <a:t> skin vesicles that breakdown  over 48hrs.</a:t>
            </a:r>
          </a:p>
        </p:txBody>
      </p:sp>
    </p:spTree>
    <p:extLst>
      <p:ext uri="{BB962C8B-B14F-4D97-AF65-F5344CB8AC3E}">
        <p14:creationId xmlns:p14="http://schemas.microsoft.com/office/powerpoint/2010/main" val="39021967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162800" cy="5254625"/>
          </a:xfrm>
        </p:spPr>
      </p:pic>
    </p:spTree>
    <p:extLst>
      <p:ext uri="{BB962C8B-B14F-4D97-AF65-F5344CB8AC3E}">
        <p14:creationId xmlns:p14="http://schemas.microsoft.com/office/powerpoint/2010/main" val="18826991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Typically </a:t>
            </a:r>
            <a:r>
              <a:rPr lang="en-US" sz="3200" dirty="0" err="1"/>
              <a:t>confiened</a:t>
            </a:r>
            <a:r>
              <a:rPr lang="en-US" sz="3200" dirty="0"/>
              <a:t> to a single dermatome.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Commonly associated </a:t>
            </a:r>
            <a:r>
              <a:rPr lang="en-US" sz="3200" dirty="0" err="1"/>
              <a:t>pappillary</a:t>
            </a:r>
            <a:r>
              <a:rPr lang="en-US" sz="3200" dirty="0"/>
              <a:t> </a:t>
            </a:r>
            <a:r>
              <a:rPr lang="en-US" sz="3200" dirty="0" err="1"/>
              <a:t>conjuctivitis,lid</a:t>
            </a:r>
            <a:r>
              <a:rPr lang="en-US" sz="3200" dirty="0"/>
              <a:t> swelling and discharge.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Dendritic corneal ulcers can </a:t>
            </a:r>
            <a:r>
              <a:rPr lang="en-US" sz="3200" dirty="0" err="1"/>
              <a:t>develop,especially</a:t>
            </a:r>
            <a:r>
              <a:rPr lang="en-US" sz="3200" dirty="0"/>
              <a:t> in atopic </a:t>
            </a:r>
            <a:r>
              <a:rPr lang="en-US" sz="3200" dirty="0" err="1"/>
              <a:t>pts</a:t>
            </a:r>
            <a:r>
              <a:rPr lang="en-US" sz="3200" dirty="0"/>
              <a:t> in whom skin </a:t>
            </a:r>
            <a:r>
              <a:rPr lang="en-US" sz="3200" dirty="0" err="1"/>
              <a:t>involment</a:t>
            </a:r>
            <a:r>
              <a:rPr lang="en-US" sz="3200" dirty="0"/>
              <a:t> (eczema </a:t>
            </a:r>
            <a:r>
              <a:rPr lang="en-US" sz="3200" dirty="0" err="1"/>
              <a:t>herpeticum</a:t>
            </a:r>
            <a:r>
              <a:rPr lang="en-US" sz="3200" dirty="0"/>
              <a:t>) can be extensive and very severe.</a:t>
            </a:r>
          </a:p>
        </p:txBody>
      </p:sp>
    </p:spTree>
    <p:extLst>
      <p:ext uri="{BB962C8B-B14F-4D97-AF65-F5344CB8AC3E}">
        <p14:creationId xmlns:p14="http://schemas.microsoft.com/office/powerpoint/2010/main" val="6042317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err="1"/>
              <a:t>Inflamation</a:t>
            </a:r>
            <a:r>
              <a:rPr lang="en-US" sz="3200" dirty="0"/>
              <a:t> will gradually settle without treatment over about a week.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If necessary a topical or oral antiviral agent can be used.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Antibiotics may also require in </a:t>
            </a:r>
            <a:r>
              <a:rPr lang="en-US" sz="3200" dirty="0" err="1"/>
              <a:t>pts</a:t>
            </a:r>
            <a:r>
              <a:rPr lang="en-US" sz="3200" dirty="0"/>
              <a:t> with </a:t>
            </a:r>
            <a:r>
              <a:rPr lang="en-US" sz="3200" dirty="0" err="1"/>
              <a:t>secondry</a:t>
            </a:r>
            <a:r>
              <a:rPr lang="en-US" sz="3200" dirty="0"/>
              <a:t> infection. Particularly common in eczema </a:t>
            </a:r>
            <a:r>
              <a:rPr lang="en-US" sz="3200" dirty="0" err="1"/>
              <a:t>herpeticim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04123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EDUCATING REGARDING LID HYGIENE (TRACHOMA, BLEPHRITIS, STYE, HERPES)</a:t>
            </a:r>
          </a:p>
          <a:p>
            <a:r>
              <a:rPr lang="en-US" dirty="0"/>
              <a:t>SCHOOL HEALTH NUTRITION PROGRAMS IN EVERY UNION COUNCIL OF PUNJAB FOR SCREENING PURPOSES ARE ALREADY FUNCTIONAL.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476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https://pubmed.ncbi.nlm.nih.gov/32843744/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https://pubmed.ncbi.nlm.nih.gov/31567695/</a:t>
            </a:r>
          </a:p>
        </p:txBody>
      </p:sp>
    </p:spTree>
    <p:extLst>
      <p:ext uri="{BB962C8B-B14F-4D97-AF65-F5344CB8AC3E}">
        <p14:creationId xmlns:p14="http://schemas.microsoft.com/office/powerpoint/2010/main" val="18416389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705600" cy="4343400"/>
          </a:xfrm>
        </p:spPr>
      </p:pic>
    </p:spTree>
    <p:extLst>
      <p:ext uri="{BB962C8B-B14F-4D97-AF65-F5344CB8AC3E}">
        <p14:creationId xmlns:p14="http://schemas.microsoft.com/office/powerpoint/2010/main" val="2498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Eyelid BCC generally conforms to one of the morphological pattern below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i-Nodular BCC: </a:t>
            </a:r>
          </a:p>
          <a:p>
            <a:pPr marL="0" indent="0">
              <a:buNone/>
            </a:pPr>
            <a:r>
              <a:rPr lang="en-US" sz="2800" b="1" dirty="0"/>
              <a:t>       </a:t>
            </a:r>
            <a:r>
              <a:rPr lang="en-US" sz="2800" dirty="0" err="1"/>
              <a:t>Shiny,Firm,pearly</a:t>
            </a:r>
            <a:r>
              <a:rPr lang="en-US" sz="2800" dirty="0"/>
              <a:t> nodule</a:t>
            </a:r>
          </a:p>
          <a:p>
            <a:pPr marL="0" indent="0">
              <a:buNone/>
            </a:pPr>
            <a:r>
              <a:rPr lang="en-US" sz="2800" dirty="0"/>
              <a:t>       Growth is slow and it may take the tumor 1-2 years to reach the diameter  of 0.5cm.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b="1" dirty="0"/>
              <a:t>ii-</a:t>
            </a:r>
            <a:r>
              <a:rPr lang="en-US" sz="2800" b="1" dirty="0" err="1"/>
              <a:t>Noduloulcerative</a:t>
            </a:r>
            <a:r>
              <a:rPr lang="en-US" sz="2800" b="1" dirty="0"/>
              <a:t> BCC(Rodent Ulcer):</a:t>
            </a:r>
          </a:p>
          <a:p>
            <a:pPr marL="0" indent="0">
              <a:buNone/>
            </a:pPr>
            <a:r>
              <a:rPr lang="en-US" sz="2800" b="1" dirty="0"/>
              <a:t>        </a:t>
            </a:r>
            <a:r>
              <a:rPr lang="en-US" sz="2800" dirty="0"/>
              <a:t>Centrally ulcerated with pearly raised ROLLED </a:t>
            </a:r>
            <a:r>
              <a:rPr lang="en-US" sz="2800" dirty="0" err="1"/>
              <a:t>EDGES,with</a:t>
            </a:r>
            <a:r>
              <a:rPr lang="en-US" sz="2800" dirty="0"/>
              <a:t> time it may erode a large portion of eyelid.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938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cell carcinoma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8575"/>
            <a:ext cx="7848599" cy="5483225"/>
          </a:xfrm>
        </p:spPr>
      </p:pic>
    </p:spTree>
    <p:extLst>
      <p:ext uri="{BB962C8B-B14F-4D97-AF65-F5344CB8AC3E}">
        <p14:creationId xmlns:p14="http://schemas.microsoft.com/office/powerpoint/2010/main" val="3015328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1222</TotalTime>
  <Words>2425</Words>
  <Application>Microsoft Office PowerPoint</Application>
  <PresentationFormat>On-screen Show (4:3)</PresentationFormat>
  <Paragraphs>289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Soho</vt:lpstr>
      <vt:lpstr>Eye lids</vt:lpstr>
      <vt:lpstr>PowerPoint Presentation</vt:lpstr>
      <vt:lpstr>LEARNING OBJECTIVES</vt:lpstr>
      <vt:lpstr>Topics to be discussed </vt:lpstr>
      <vt:lpstr>EYELID TUMORS</vt:lpstr>
      <vt:lpstr>Malignant tumors</vt:lpstr>
      <vt:lpstr>PowerPoint Presentation</vt:lpstr>
      <vt:lpstr>Clinical features </vt:lpstr>
      <vt:lpstr>Basal cell carcinoma</vt:lpstr>
      <vt:lpstr>PowerPoint Presentation</vt:lpstr>
      <vt:lpstr>Squamous Cell Carcinoma</vt:lpstr>
      <vt:lpstr>Clinical features</vt:lpstr>
      <vt:lpstr>PowerPoint Presentation</vt:lpstr>
      <vt:lpstr>Treatment </vt:lpstr>
      <vt:lpstr>PowerPoint Presentation</vt:lpstr>
      <vt:lpstr>Direct clousure</vt:lpstr>
      <vt:lpstr>Tenzel flap</vt:lpstr>
      <vt:lpstr>PowerPoint Presentation</vt:lpstr>
      <vt:lpstr>For larger defects:</vt:lpstr>
      <vt:lpstr>Disorders of Eyelids Margins.</vt:lpstr>
      <vt:lpstr>PowerPoint Presentation</vt:lpstr>
      <vt:lpstr>Involutional ectropion</vt:lpstr>
      <vt:lpstr>PowerPoint Presentation</vt:lpstr>
      <vt:lpstr>PowerPoint Presentation</vt:lpstr>
      <vt:lpstr>PowerPoint Presentation</vt:lpstr>
      <vt:lpstr>Excision of Tarsoconjuctival pentagon</vt:lpstr>
      <vt:lpstr>PowerPoint Presentation</vt:lpstr>
      <vt:lpstr>PowerPoint Presentation</vt:lpstr>
      <vt:lpstr>PowerPoint Presentation</vt:lpstr>
      <vt:lpstr>Z-plasty</vt:lpstr>
      <vt:lpstr>PowerPoint Presentation</vt:lpstr>
      <vt:lpstr>PowerPoint Presentation</vt:lpstr>
      <vt:lpstr>PowerPoint Presentation</vt:lpstr>
      <vt:lpstr>Treatment:</vt:lpstr>
      <vt:lpstr>PowerPoint Presentation</vt:lpstr>
      <vt:lpstr>Medial canthoplasty &amp; lat canthal sling</vt:lpstr>
      <vt:lpstr>Lateral canthal strip procedure</vt:lpstr>
      <vt:lpstr>Weight implantation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Transverse Everting sutures</vt:lpstr>
      <vt:lpstr>Weis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Trichiasis </vt:lpstr>
      <vt:lpstr>PowerPoint Presentation</vt:lpstr>
      <vt:lpstr>PowerPoint Presentation</vt:lpstr>
      <vt:lpstr>PowerPoint Presentation</vt:lpstr>
      <vt:lpstr>PowerPoint Presentation</vt:lpstr>
      <vt:lpstr>Viral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COMMUNITY MEDICINE</vt:lpstr>
      <vt:lpstr>RESEARCH AND ETHICS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lids</dc:title>
  <dc:creator>ismail - [2010]</dc:creator>
  <cp:lastModifiedBy>Dr Rida Fatima Jafar</cp:lastModifiedBy>
  <cp:revision>103</cp:revision>
  <dcterms:created xsi:type="dcterms:W3CDTF">2021-10-02T06:57:52Z</dcterms:created>
  <dcterms:modified xsi:type="dcterms:W3CDTF">2025-03-06T04:20:48Z</dcterms:modified>
</cp:coreProperties>
</file>