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3" r:id="rId2"/>
    <p:sldId id="256" r:id="rId3"/>
    <p:sldId id="257" r:id="rId4"/>
    <p:sldId id="305" r:id="rId5"/>
    <p:sldId id="258" r:id="rId6"/>
    <p:sldId id="259" r:id="rId7"/>
    <p:sldId id="287" r:id="rId8"/>
    <p:sldId id="285" r:id="rId9"/>
    <p:sldId id="260" r:id="rId10"/>
    <p:sldId id="261" r:id="rId11"/>
    <p:sldId id="306" r:id="rId12"/>
    <p:sldId id="262" r:id="rId13"/>
    <p:sldId id="263" r:id="rId14"/>
    <p:sldId id="286" r:id="rId15"/>
    <p:sldId id="288" r:id="rId16"/>
    <p:sldId id="272" r:id="rId17"/>
    <p:sldId id="290" r:id="rId18"/>
    <p:sldId id="273" r:id="rId19"/>
    <p:sldId id="289" r:id="rId20"/>
    <p:sldId id="275" r:id="rId21"/>
    <p:sldId id="291" r:id="rId22"/>
    <p:sldId id="274" r:id="rId23"/>
    <p:sldId id="264" r:id="rId24"/>
    <p:sldId id="265" r:id="rId25"/>
    <p:sldId id="266" r:id="rId26"/>
    <p:sldId id="299" r:id="rId27"/>
    <p:sldId id="300" r:id="rId28"/>
    <p:sldId id="298" r:id="rId29"/>
    <p:sldId id="301" r:id="rId30"/>
    <p:sldId id="267" r:id="rId31"/>
    <p:sldId id="292" r:id="rId32"/>
    <p:sldId id="295" r:id="rId33"/>
    <p:sldId id="268" r:id="rId34"/>
    <p:sldId id="269" r:id="rId35"/>
    <p:sldId id="293" r:id="rId36"/>
    <p:sldId id="270" r:id="rId37"/>
    <p:sldId id="294" r:id="rId38"/>
    <p:sldId id="271" r:id="rId39"/>
    <p:sldId id="276" r:id="rId40"/>
    <p:sldId id="296" r:id="rId41"/>
    <p:sldId id="277" r:id="rId42"/>
    <p:sldId id="281" r:id="rId43"/>
    <p:sldId id="280" r:id="rId44"/>
    <p:sldId id="279" r:id="rId45"/>
    <p:sldId id="297" r:id="rId46"/>
    <p:sldId id="282" r:id="rId47"/>
    <p:sldId id="283" r:id="rId48"/>
    <p:sldId id="284" r:id="rId49"/>
    <p:sldId id="307" r:id="rId50"/>
    <p:sldId id="308" r:id="rId51"/>
    <p:sldId id="30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4B9E232-F08A-4A3A-86A3-1B1D73B2D69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7600366-366B-4F69-9030-F73BB3033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E232-F08A-4A3A-86A3-1B1D73B2D69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366-366B-4F69-9030-F73BB3033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E232-F08A-4A3A-86A3-1B1D73B2D69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366-366B-4F69-9030-F73BB3033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4B9E232-F08A-4A3A-86A3-1B1D73B2D69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366-366B-4F69-9030-F73BB3033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4B9E232-F08A-4A3A-86A3-1B1D73B2D69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7600366-366B-4F69-9030-F73BB303380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B9E232-F08A-4A3A-86A3-1B1D73B2D69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600366-366B-4F69-9030-F73BB3033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4B9E232-F08A-4A3A-86A3-1B1D73B2D69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7600366-366B-4F69-9030-F73BB30338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E232-F08A-4A3A-86A3-1B1D73B2D69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366-366B-4F69-9030-F73BB3033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B9E232-F08A-4A3A-86A3-1B1D73B2D69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600366-366B-4F69-9030-F73BB3033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4B9E232-F08A-4A3A-86A3-1B1D73B2D69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7600366-366B-4F69-9030-F73BB30338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4B9E232-F08A-4A3A-86A3-1B1D73B2D69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7600366-366B-4F69-9030-F73BB30338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4B9E232-F08A-4A3A-86A3-1B1D73B2D69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7600366-366B-4F69-9030-F73BB303380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6944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>
            <a:normAutofit/>
          </a:bodyPr>
          <a:lstStyle/>
          <a:p>
            <a:r>
              <a:rPr lang="en-US" b="1" dirty="0"/>
              <a:t>Classification </a:t>
            </a:r>
          </a:p>
          <a:p>
            <a:r>
              <a:rPr lang="en-US" sz="2800" dirty="0"/>
              <a:t>May be congenital or acquired</a:t>
            </a:r>
            <a:r>
              <a:rPr lang="en-US" b="1" dirty="0"/>
              <a:t> </a:t>
            </a:r>
          </a:p>
          <a:p>
            <a:pPr marL="64008" indent="0">
              <a:buNone/>
            </a:pPr>
            <a:r>
              <a:rPr lang="en-US" b="1" dirty="0"/>
              <a:t> </a:t>
            </a:r>
            <a:r>
              <a:rPr lang="en-US" sz="2800" b="1" dirty="0"/>
              <a:t>i</a:t>
            </a:r>
            <a:r>
              <a:rPr lang="en-US" b="1" dirty="0"/>
              <a:t>-</a:t>
            </a:r>
            <a:r>
              <a:rPr lang="en-US" sz="2800" dirty="0"/>
              <a:t>Neurogenic (3</a:t>
            </a:r>
            <a:r>
              <a:rPr lang="en-US" sz="2800" baseline="30000" dirty="0"/>
              <a:t>rd</a:t>
            </a:r>
            <a:r>
              <a:rPr lang="en-US" sz="2800" dirty="0"/>
              <a:t> nerve paresis and </a:t>
            </a:r>
            <a:r>
              <a:rPr lang="en-US" sz="2800" dirty="0" err="1"/>
              <a:t>horner</a:t>
            </a:r>
            <a:r>
              <a:rPr lang="en-US" sz="2800" dirty="0"/>
              <a:t> syndrome)</a:t>
            </a:r>
          </a:p>
          <a:p>
            <a:pPr marL="64008" indent="0">
              <a:buNone/>
            </a:pPr>
            <a:r>
              <a:rPr lang="en-US" sz="2800" b="1" dirty="0"/>
              <a:t> ii-</a:t>
            </a:r>
            <a:r>
              <a:rPr lang="en-US" sz="2800" dirty="0"/>
              <a:t>Myogenic (myopathy of </a:t>
            </a:r>
            <a:r>
              <a:rPr lang="en-US" sz="2800" dirty="0" err="1"/>
              <a:t>levator</a:t>
            </a:r>
            <a:r>
              <a:rPr lang="en-US" sz="2800" dirty="0"/>
              <a:t> </a:t>
            </a:r>
            <a:r>
              <a:rPr lang="en-US" sz="2800" dirty="0" err="1"/>
              <a:t>muscle,impairment</a:t>
            </a:r>
            <a:r>
              <a:rPr lang="en-US" sz="2800" dirty="0"/>
              <a:t> of transmission of impulses at NMJ)</a:t>
            </a:r>
          </a:p>
          <a:p>
            <a:pPr marL="64008" indent="0">
              <a:buNone/>
            </a:pPr>
            <a:r>
              <a:rPr lang="en-US" sz="2800" b="1" dirty="0"/>
              <a:t> iii-</a:t>
            </a:r>
            <a:r>
              <a:rPr lang="en-US" sz="2800" dirty="0" err="1"/>
              <a:t>Aponeurotic</a:t>
            </a:r>
            <a:r>
              <a:rPr lang="en-US" sz="2800" dirty="0"/>
              <a:t> or </a:t>
            </a:r>
            <a:r>
              <a:rPr lang="en-US" sz="2800" dirty="0" err="1"/>
              <a:t>involutional</a:t>
            </a:r>
            <a:r>
              <a:rPr lang="en-US" sz="2800" dirty="0"/>
              <a:t> (defect in </a:t>
            </a:r>
            <a:r>
              <a:rPr lang="en-US" sz="2800" dirty="0" err="1"/>
              <a:t>levator</a:t>
            </a:r>
            <a:r>
              <a:rPr lang="en-US" sz="2800" dirty="0"/>
              <a:t> </a:t>
            </a:r>
            <a:r>
              <a:rPr lang="en-US" sz="2800" dirty="0" err="1"/>
              <a:t>aponeurosis</a:t>
            </a:r>
            <a:r>
              <a:rPr lang="en-US" sz="2800" dirty="0"/>
              <a:t>)</a:t>
            </a:r>
          </a:p>
          <a:p>
            <a:pPr marL="64008" indent="0">
              <a:buNone/>
            </a:pPr>
            <a:r>
              <a:rPr lang="en-US" sz="2800" b="1" dirty="0"/>
              <a:t> iv-</a:t>
            </a:r>
            <a:r>
              <a:rPr lang="en-US" sz="2800" dirty="0"/>
              <a:t>Mechanical (</a:t>
            </a:r>
            <a:r>
              <a:rPr lang="en-US" sz="2800" dirty="0" err="1"/>
              <a:t>grvitational</a:t>
            </a:r>
            <a:r>
              <a:rPr lang="en-US" sz="2800" dirty="0"/>
              <a:t> effect of mass 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835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72000"/>
          </a:xfrm>
        </p:spPr>
        <p:txBody>
          <a:bodyPr/>
          <a:lstStyle/>
          <a:p>
            <a:r>
              <a:rPr lang="en-US" sz="2400" dirty="0" smtClean="0"/>
              <a:t>PHYSIOLOGY.</a:t>
            </a:r>
          </a:p>
          <a:p>
            <a:pPr lvl="1"/>
            <a:r>
              <a:rPr lang="en-US" sz="2400" dirty="0" smtClean="0"/>
              <a:t>PROTECTION</a:t>
            </a:r>
          </a:p>
          <a:p>
            <a:pPr lvl="1"/>
            <a:r>
              <a:rPr lang="en-US" sz="2400" dirty="0" smtClean="0"/>
              <a:t>ADEQUATE TEAR FILM DISTRIBUTION AND DRAINAGE</a:t>
            </a:r>
          </a:p>
          <a:p>
            <a:pPr lvl="1"/>
            <a:r>
              <a:rPr lang="en-US" sz="2400" dirty="0" smtClean="0"/>
              <a:t>GLANDS SECRETE LUBRICATIONG FLUID</a:t>
            </a:r>
          </a:p>
          <a:p>
            <a:r>
              <a:rPr lang="en-US" sz="2400" dirty="0" smtClean="0"/>
              <a:t>PATHOLOGY.</a:t>
            </a:r>
          </a:p>
          <a:p>
            <a:pPr lvl="1"/>
            <a:r>
              <a:rPr lang="en-US" sz="2400" dirty="0" smtClean="0"/>
              <a:t>INVOLUTIONAL (AGE RELATED)</a:t>
            </a:r>
          </a:p>
          <a:p>
            <a:pPr lvl="1"/>
            <a:r>
              <a:rPr lang="en-US" sz="2400" dirty="0" smtClean="0"/>
              <a:t>EYELID DISORDERS (LOSS OF MUSCLE TONE)</a:t>
            </a:r>
          </a:p>
          <a:p>
            <a:pPr lvl="1"/>
            <a:r>
              <a:rPr lang="en-US" sz="2400" dirty="0" smtClean="0"/>
              <a:t>DERMATOCHALESIS AND APONEUROTIC PTOSIS</a:t>
            </a:r>
          </a:p>
          <a:p>
            <a:pPr marL="537210" lvl="1" indent="0">
              <a:buNone/>
            </a:pPr>
            <a:endParaRPr lang="en-US" dirty="0" smtClean="0"/>
          </a:p>
          <a:p>
            <a:pPr marL="53721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888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age of onset and its duration.</a:t>
            </a:r>
          </a:p>
          <a:p>
            <a:r>
              <a:rPr lang="en-US" sz="2800" dirty="0"/>
              <a:t> Its important to enquire about symptoms of underlying systemic disease such as associated </a:t>
            </a:r>
            <a:r>
              <a:rPr lang="en-US" sz="2800" dirty="0" err="1"/>
              <a:t>diplopia,variability</a:t>
            </a:r>
            <a:r>
              <a:rPr lang="en-US" sz="2800" dirty="0"/>
              <a:t> during day and excessive fatigue</a:t>
            </a:r>
          </a:p>
        </p:txBody>
      </p:sp>
    </p:spTree>
    <p:extLst>
      <p:ext uri="{BB962C8B-B14F-4D97-AF65-F5344CB8AC3E}">
        <p14:creationId xmlns:p14="http://schemas.microsoft.com/office/powerpoint/2010/main" val="253012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Pseudoptosis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 false </a:t>
            </a:r>
            <a:r>
              <a:rPr lang="en-US" sz="2800" dirty="0" err="1"/>
              <a:t>imperssion</a:t>
            </a:r>
            <a:r>
              <a:rPr lang="en-US" sz="2800" dirty="0"/>
              <a:t> of ptosis may b caused by following.</a:t>
            </a:r>
          </a:p>
          <a:p>
            <a:pPr marL="64008" indent="0">
              <a:buNone/>
            </a:pPr>
            <a:r>
              <a:rPr lang="en-US" sz="2800" dirty="0"/>
              <a:t>  </a:t>
            </a:r>
            <a:r>
              <a:rPr lang="en-US" sz="2800" b="1" dirty="0"/>
              <a:t>i-Lack of support</a:t>
            </a:r>
            <a:r>
              <a:rPr lang="en-US" sz="2800" dirty="0"/>
              <a:t> by the globe (artificial </a:t>
            </a:r>
            <a:r>
              <a:rPr lang="en-US" sz="2800" dirty="0" err="1"/>
              <a:t>eye,pthisis</a:t>
            </a:r>
            <a:r>
              <a:rPr lang="en-US" sz="2800" dirty="0"/>
              <a:t> </a:t>
            </a:r>
            <a:r>
              <a:rPr lang="en-US" sz="2800" dirty="0" err="1"/>
              <a:t>bulbi,enophthalmos</a:t>
            </a:r>
            <a:r>
              <a:rPr lang="en-US" sz="2800" dirty="0"/>
              <a:t>)</a:t>
            </a:r>
          </a:p>
          <a:p>
            <a:pPr marL="64008" indent="0">
              <a:buNone/>
            </a:pPr>
            <a:r>
              <a:rPr lang="en-US" sz="2800" dirty="0"/>
              <a:t>  </a:t>
            </a:r>
            <a:r>
              <a:rPr lang="en-US" sz="2800" b="1" dirty="0"/>
              <a:t>ii-Contralateral lid retraction</a:t>
            </a:r>
          </a:p>
          <a:p>
            <a:pPr marL="64008" indent="0">
              <a:buNone/>
            </a:pPr>
            <a:r>
              <a:rPr lang="en-US" sz="2800" b="1" dirty="0"/>
              <a:t>  iii-</a:t>
            </a:r>
            <a:r>
              <a:rPr lang="en-US" sz="2800" b="1" dirty="0" err="1"/>
              <a:t>Ipsilateral</a:t>
            </a:r>
            <a:r>
              <a:rPr lang="en-US" sz="2800" b="1" dirty="0"/>
              <a:t> </a:t>
            </a:r>
            <a:r>
              <a:rPr lang="en-US" sz="2800" b="1" dirty="0" err="1"/>
              <a:t>hypotropia</a:t>
            </a:r>
            <a:r>
              <a:rPr lang="en-US" sz="2800" b="1" dirty="0"/>
              <a:t> </a:t>
            </a:r>
            <a:r>
              <a:rPr lang="en-US" sz="2800" dirty="0"/>
              <a:t>causes pseudo    ptosis</a:t>
            </a:r>
          </a:p>
          <a:p>
            <a:pPr marL="64008" indent="0">
              <a:buNone/>
            </a:pPr>
            <a:r>
              <a:rPr lang="en-US" sz="2800" dirty="0"/>
              <a:t>  </a:t>
            </a:r>
            <a:r>
              <a:rPr lang="en-US" sz="2800" b="1" dirty="0"/>
              <a:t>iv-Brow ptosis</a:t>
            </a:r>
            <a:r>
              <a:rPr lang="en-US" sz="2800" dirty="0"/>
              <a:t>(excessive skin or seventh nerve palsy)</a:t>
            </a:r>
          </a:p>
          <a:p>
            <a:pPr marL="64008" indent="0">
              <a:buNone/>
            </a:pPr>
            <a:r>
              <a:rPr lang="en-US" sz="2800" dirty="0"/>
              <a:t>  </a:t>
            </a:r>
            <a:r>
              <a:rPr lang="en-US" sz="2800" b="1" dirty="0"/>
              <a:t>v-</a:t>
            </a:r>
            <a:r>
              <a:rPr lang="en-US" sz="2800" b="1" dirty="0" err="1"/>
              <a:t>Dermatochalasis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370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Pseudoptosis</a:t>
            </a:r>
            <a:r>
              <a:rPr lang="en-US" sz="3200" dirty="0"/>
              <a:t> in </a:t>
            </a:r>
            <a:r>
              <a:rPr lang="en-US" sz="3200" dirty="0" err="1"/>
              <a:t>pthisis</a:t>
            </a:r>
            <a:r>
              <a:rPr lang="en-US" sz="3200" dirty="0"/>
              <a:t> </a:t>
            </a:r>
            <a:r>
              <a:rPr lang="en-US" sz="3200" dirty="0" err="1"/>
              <a:t>bulbi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11" y="1882775"/>
            <a:ext cx="6600577" cy="4572000"/>
          </a:xfrm>
        </p:spPr>
      </p:pic>
    </p:spTree>
    <p:extLst>
      <p:ext uri="{BB962C8B-B14F-4D97-AF65-F5344CB8AC3E}">
        <p14:creationId xmlns:p14="http://schemas.microsoft.com/office/powerpoint/2010/main" val="317833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Dermatochalasis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6629400" cy="4267200"/>
          </a:xfrm>
        </p:spPr>
      </p:pic>
    </p:spTree>
    <p:extLst>
      <p:ext uri="{BB962C8B-B14F-4D97-AF65-F5344CB8AC3E}">
        <p14:creationId xmlns:p14="http://schemas.microsoft.com/office/powerpoint/2010/main" val="2000632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Ptosis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Margin-reflex distance</a:t>
            </a:r>
          </a:p>
          <a:p>
            <a:pPr marL="64008" indent="0">
              <a:buNone/>
            </a:pPr>
            <a:r>
              <a:rPr lang="en-US" sz="3600" b="1" dirty="0"/>
              <a:t>   </a:t>
            </a:r>
            <a:r>
              <a:rPr lang="en-US" sz="2800" dirty="0"/>
              <a:t>it’s the distance b/w the upper lid margin and the corneal reflection of pen torch held by the examiner on which </a:t>
            </a:r>
            <a:r>
              <a:rPr lang="en-US" sz="2800" dirty="0" err="1"/>
              <a:t>pt</a:t>
            </a:r>
            <a:r>
              <a:rPr lang="en-US" sz="2800" dirty="0"/>
              <a:t> fixate.</a:t>
            </a:r>
          </a:p>
          <a:p>
            <a:pPr marL="64008" indent="0">
              <a:buNone/>
            </a:pPr>
            <a:r>
              <a:rPr lang="en-US" sz="2800" b="1" dirty="0"/>
              <a:t>  </a:t>
            </a:r>
          </a:p>
          <a:p>
            <a:pPr marL="64008" indent="0">
              <a:buNone/>
            </a:pPr>
            <a:r>
              <a:rPr lang="en-US" sz="2800" b="1" dirty="0"/>
              <a:t>The normal measurement is 4-5mm.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0202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1"/>
            <a:ext cx="6348876" cy="3657600"/>
          </a:xfrm>
        </p:spPr>
      </p:pic>
    </p:spTree>
    <p:extLst>
      <p:ext uri="{BB962C8B-B14F-4D97-AF65-F5344CB8AC3E}">
        <p14:creationId xmlns:p14="http://schemas.microsoft.com/office/powerpoint/2010/main" val="3351522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Palpebral fissure height </a:t>
            </a:r>
          </a:p>
          <a:p>
            <a:pPr marL="64008" indent="0">
              <a:buNone/>
            </a:pPr>
            <a:r>
              <a:rPr lang="en-US" sz="3600" b="1" dirty="0"/>
              <a:t>   </a:t>
            </a:r>
            <a:r>
              <a:rPr lang="en-US" sz="2800" dirty="0"/>
              <a:t>it’s the distance b/w the upper and lower lid </a:t>
            </a:r>
            <a:r>
              <a:rPr lang="en-US" sz="2800" dirty="0" err="1"/>
              <a:t>margins,measured</a:t>
            </a:r>
            <a:r>
              <a:rPr lang="en-US" sz="2800" dirty="0"/>
              <a:t> in the pupillary plane.</a:t>
            </a:r>
          </a:p>
          <a:p>
            <a:pPr marL="64008" indent="0">
              <a:buNone/>
            </a:pPr>
            <a:r>
              <a:rPr lang="en-US" sz="2800" dirty="0"/>
              <a:t>  The measurement is shorter in males(7-10mm) than in females(8-12mm)</a:t>
            </a:r>
          </a:p>
          <a:p>
            <a:pPr marL="64008" indent="0">
              <a:buNone/>
            </a:pPr>
            <a:r>
              <a:rPr lang="en-US" sz="2800" dirty="0"/>
              <a:t>   Ptosis can be graded as </a:t>
            </a:r>
          </a:p>
          <a:p>
            <a:pPr marL="64008" indent="0">
              <a:buNone/>
            </a:pPr>
            <a:r>
              <a:rPr lang="en-US" sz="2800" dirty="0"/>
              <a:t>   i-Mild </a:t>
            </a:r>
            <a:r>
              <a:rPr lang="en-US" sz="2800" dirty="0" err="1"/>
              <a:t>upto</a:t>
            </a:r>
            <a:r>
              <a:rPr lang="en-US" sz="2800" dirty="0"/>
              <a:t> 2mm</a:t>
            </a:r>
          </a:p>
          <a:p>
            <a:pPr marL="64008" indent="0">
              <a:buNone/>
            </a:pPr>
            <a:r>
              <a:rPr lang="en-US" sz="2800" dirty="0"/>
              <a:t>   ii-Moderate </a:t>
            </a:r>
            <a:r>
              <a:rPr lang="en-US" sz="2800" dirty="0" err="1"/>
              <a:t>upto</a:t>
            </a:r>
            <a:r>
              <a:rPr lang="en-US" sz="2800" dirty="0"/>
              <a:t> 3mm</a:t>
            </a:r>
          </a:p>
          <a:p>
            <a:pPr marL="64008" indent="0">
              <a:buNone/>
            </a:pPr>
            <a:r>
              <a:rPr lang="en-US" sz="2800" dirty="0"/>
              <a:t>   iii-Severe </a:t>
            </a:r>
            <a:r>
              <a:rPr lang="en-US" sz="2800" dirty="0" err="1"/>
              <a:t>upto</a:t>
            </a:r>
            <a:r>
              <a:rPr lang="en-US" sz="2800" dirty="0"/>
              <a:t> 4mm or more</a:t>
            </a:r>
          </a:p>
        </p:txBody>
      </p:sp>
    </p:spTree>
    <p:extLst>
      <p:ext uri="{BB962C8B-B14F-4D97-AF65-F5344CB8AC3E}">
        <p14:creationId xmlns:p14="http://schemas.microsoft.com/office/powerpoint/2010/main" val="2585287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600"/>
            <a:ext cx="6629400" cy="3733800"/>
          </a:xfrm>
        </p:spPr>
      </p:pic>
    </p:spTree>
    <p:extLst>
      <p:ext uri="{BB962C8B-B14F-4D97-AF65-F5344CB8AC3E}">
        <p14:creationId xmlns:p14="http://schemas.microsoft.com/office/powerpoint/2010/main" val="117934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Lids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err="1"/>
              <a:t>Dr</a:t>
            </a:r>
            <a:r>
              <a:rPr lang="en-US" sz="3200" b="1" dirty="0"/>
              <a:t> Muhammad </a:t>
            </a:r>
            <a:r>
              <a:rPr lang="en-US" sz="3200" b="1" dirty="0" err="1"/>
              <a:t>Rizwan</a:t>
            </a:r>
            <a:r>
              <a:rPr lang="en-US" sz="3200" b="1" dirty="0"/>
              <a:t> Khan</a:t>
            </a:r>
          </a:p>
          <a:p>
            <a:r>
              <a:rPr lang="en-US" sz="3400" dirty="0"/>
              <a:t>MBBS,FCPS,FICS(USA)</a:t>
            </a:r>
          </a:p>
          <a:p>
            <a:r>
              <a:rPr lang="en-US" sz="3400" dirty="0"/>
              <a:t>Fellow in </a:t>
            </a:r>
            <a:r>
              <a:rPr lang="en-US" sz="3400" dirty="0" err="1"/>
              <a:t>Paediatric</a:t>
            </a:r>
            <a:r>
              <a:rPr lang="en-US" sz="3400" dirty="0"/>
              <a:t> Ophthalmology and Strabismus(K.E)</a:t>
            </a:r>
          </a:p>
          <a:p>
            <a:r>
              <a:rPr lang="en-US" sz="3400" dirty="0"/>
              <a:t>Senior Registrar/Consultant Holy Family </a:t>
            </a:r>
            <a:r>
              <a:rPr lang="en-US" sz="3400" dirty="0" err="1"/>
              <a:t>Hospital,RMC</a:t>
            </a:r>
            <a:endParaRPr lang="en-US" sz="3400" dirty="0"/>
          </a:p>
          <a:p>
            <a:r>
              <a:rPr lang="en-US" sz="3400" dirty="0"/>
              <a:t>For Feedback      Email:balochrizwan37@yahoo,com</a:t>
            </a:r>
          </a:p>
          <a:p>
            <a:r>
              <a:rPr lang="en-US" sz="3400" dirty="0"/>
              <a:t>03326379565</a:t>
            </a:r>
          </a:p>
        </p:txBody>
      </p:sp>
    </p:spTree>
    <p:extLst>
      <p:ext uri="{BB962C8B-B14F-4D97-AF65-F5344CB8AC3E}">
        <p14:creationId xmlns:p14="http://schemas.microsoft.com/office/powerpoint/2010/main" val="120125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err="1"/>
              <a:t>Levator</a:t>
            </a:r>
            <a:r>
              <a:rPr lang="en-US" sz="3600" b="1" dirty="0"/>
              <a:t> function</a:t>
            </a:r>
          </a:p>
          <a:p>
            <a:pPr marL="64008" indent="0">
              <a:buNone/>
            </a:pPr>
            <a:r>
              <a:rPr lang="en-US" sz="2800" dirty="0"/>
              <a:t>    measured by placing a thumb firmly     against the </a:t>
            </a:r>
            <a:r>
              <a:rPr lang="en-US" sz="2800" dirty="0" err="1"/>
              <a:t>pt’s</a:t>
            </a:r>
            <a:r>
              <a:rPr lang="en-US" sz="2800" dirty="0"/>
              <a:t> Brow to negate the action of FRONTALIS muscle with downward gaze.</a:t>
            </a:r>
          </a:p>
          <a:p>
            <a:pPr marL="64008" indent="0">
              <a:buNone/>
            </a:pPr>
            <a:r>
              <a:rPr lang="en-US" sz="2800" dirty="0"/>
              <a:t>   The amount of excursion is measured .</a:t>
            </a:r>
          </a:p>
          <a:p>
            <a:pPr marL="64008" indent="0">
              <a:buNone/>
            </a:pPr>
            <a:r>
              <a:rPr lang="en-US" sz="2800" dirty="0"/>
              <a:t>   The </a:t>
            </a:r>
            <a:r>
              <a:rPr lang="en-US" sz="2800" dirty="0" err="1"/>
              <a:t>Levator</a:t>
            </a:r>
            <a:r>
              <a:rPr lang="en-US" sz="2800" dirty="0"/>
              <a:t> function is graded as</a:t>
            </a:r>
          </a:p>
          <a:p>
            <a:pPr marL="64008" indent="0">
              <a:buNone/>
            </a:pPr>
            <a:r>
              <a:rPr lang="en-US" sz="2800" dirty="0"/>
              <a:t>   i-Normal 15mm or more</a:t>
            </a:r>
          </a:p>
          <a:p>
            <a:pPr marL="64008" indent="0">
              <a:buNone/>
            </a:pPr>
            <a:r>
              <a:rPr lang="en-US" sz="2800" dirty="0"/>
              <a:t>   ii-Good 12-14mm </a:t>
            </a:r>
          </a:p>
          <a:p>
            <a:pPr marL="64008" indent="0">
              <a:buNone/>
            </a:pPr>
            <a:r>
              <a:rPr lang="en-US" sz="2800" dirty="0"/>
              <a:t>   iii-Fair 5-11mm</a:t>
            </a:r>
          </a:p>
          <a:p>
            <a:pPr marL="64008" indent="0">
              <a:buNone/>
            </a:pPr>
            <a:r>
              <a:rPr lang="en-US" sz="2800" dirty="0"/>
              <a:t>   iv-Poor 4mm or less</a:t>
            </a:r>
          </a:p>
          <a:p>
            <a:pPr marL="64008" indent="0">
              <a:buNone/>
            </a:pPr>
            <a:r>
              <a:rPr lang="en-US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0210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7543800" cy="4572000"/>
          </a:xfrm>
        </p:spPr>
      </p:pic>
    </p:spTree>
    <p:extLst>
      <p:ext uri="{BB962C8B-B14F-4D97-AF65-F5344CB8AC3E}">
        <p14:creationId xmlns:p14="http://schemas.microsoft.com/office/powerpoint/2010/main" val="4211212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Upper lid crease</a:t>
            </a:r>
          </a:p>
          <a:p>
            <a:pPr marL="64008" indent="0">
              <a:buNone/>
            </a:pPr>
            <a:r>
              <a:rPr lang="en-US" sz="3600" b="1" dirty="0"/>
              <a:t>  </a:t>
            </a:r>
            <a:r>
              <a:rPr lang="en-US" sz="2800" dirty="0"/>
              <a:t>Vertical distance b/w the lid margin and the lid crease in </a:t>
            </a:r>
            <a:r>
              <a:rPr lang="en-US" sz="2800" dirty="0" err="1"/>
              <a:t>downgaze</a:t>
            </a:r>
            <a:r>
              <a:rPr lang="en-US" sz="2800" dirty="0"/>
              <a:t>.</a:t>
            </a:r>
          </a:p>
          <a:p>
            <a:pPr marL="64008" indent="0">
              <a:buNone/>
            </a:pPr>
            <a:r>
              <a:rPr lang="en-US" sz="2800" b="1" dirty="0"/>
              <a:t>   </a:t>
            </a:r>
            <a:r>
              <a:rPr lang="en-US" sz="2800" dirty="0"/>
              <a:t>In females it is about 10mm and in males it is about 8mm. </a:t>
            </a:r>
          </a:p>
          <a:p>
            <a:pPr marL="64008" indent="0">
              <a:buNone/>
            </a:pPr>
            <a:r>
              <a:rPr lang="en-US" sz="2800" b="1" dirty="0"/>
              <a:t>   </a:t>
            </a:r>
            <a:r>
              <a:rPr lang="en-US" sz="2800" dirty="0"/>
              <a:t>Absence of crease with congenital ptosis is evidence of poor </a:t>
            </a:r>
            <a:r>
              <a:rPr lang="en-US" sz="2800" b="1" dirty="0" err="1"/>
              <a:t>Levator</a:t>
            </a:r>
            <a:r>
              <a:rPr lang="en-US" sz="2800" b="1" dirty="0"/>
              <a:t> </a:t>
            </a:r>
            <a:r>
              <a:rPr lang="en-US" sz="2800" dirty="0"/>
              <a:t>function.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06126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Pupillary signs(for </a:t>
            </a:r>
            <a:r>
              <a:rPr lang="en-US" dirty="0" err="1"/>
              <a:t>horner</a:t>
            </a:r>
            <a:r>
              <a:rPr lang="en-US" dirty="0"/>
              <a:t> or pupil involving 3</a:t>
            </a:r>
            <a:r>
              <a:rPr lang="en-US" baseline="30000" dirty="0"/>
              <a:t>rd</a:t>
            </a:r>
            <a:r>
              <a:rPr lang="en-US" dirty="0"/>
              <a:t> nerve palsy)</a:t>
            </a:r>
          </a:p>
          <a:p>
            <a:r>
              <a:rPr lang="en-US" dirty="0"/>
              <a:t>Fatigability (</a:t>
            </a:r>
            <a:r>
              <a:rPr lang="en-US" dirty="0" err="1"/>
              <a:t>myasthetic</a:t>
            </a:r>
            <a:r>
              <a:rPr lang="en-US" dirty="0"/>
              <a:t> ptosis)</a:t>
            </a:r>
          </a:p>
          <a:p>
            <a:r>
              <a:rPr lang="en-US" dirty="0" err="1"/>
              <a:t>Occular</a:t>
            </a:r>
            <a:r>
              <a:rPr lang="en-US" dirty="0"/>
              <a:t> motility defect(particularly for SR)</a:t>
            </a:r>
          </a:p>
          <a:p>
            <a:r>
              <a:rPr lang="en-US" dirty="0"/>
              <a:t>Jaw winking(Marcus Gunn jaw winking syndrome)</a:t>
            </a:r>
          </a:p>
          <a:p>
            <a:r>
              <a:rPr lang="en-US" dirty="0"/>
              <a:t>The Bells phenomenon(the up and outwards rolling up of eye during sleep or </a:t>
            </a:r>
            <a:r>
              <a:rPr lang="en-US" dirty="0" err="1"/>
              <a:t>forcily</a:t>
            </a:r>
            <a:r>
              <a:rPr lang="en-US" dirty="0"/>
              <a:t> closure of lids)</a:t>
            </a:r>
          </a:p>
        </p:txBody>
      </p:sp>
    </p:spTree>
    <p:extLst>
      <p:ext uri="{BB962C8B-B14F-4D97-AF65-F5344CB8AC3E}">
        <p14:creationId xmlns:p14="http://schemas.microsoft.com/office/powerpoint/2010/main" val="1399275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Principle </a:t>
            </a:r>
          </a:p>
          <a:p>
            <a:pPr marL="64008" indent="0">
              <a:buNone/>
            </a:pPr>
            <a:r>
              <a:rPr lang="en-US" dirty="0"/>
              <a:t> i-If </a:t>
            </a:r>
            <a:r>
              <a:rPr lang="en-US" dirty="0" err="1"/>
              <a:t>levator</a:t>
            </a:r>
            <a:r>
              <a:rPr lang="en-US" dirty="0"/>
              <a:t> muscle action is </a:t>
            </a:r>
            <a:r>
              <a:rPr lang="en-US" dirty="0" err="1"/>
              <a:t>good,it</a:t>
            </a:r>
            <a:r>
              <a:rPr lang="en-US" dirty="0"/>
              <a:t> may be shortened.</a:t>
            </a:r>
          </a:p>
          <a:p>
            <a:pPr marL="64008" indent="0">
              <a:buNone/>
            </a:pPr>
            <a:r>
              <a:rPr lang="en-US" dirty="0"/>
              <a:t> ii- If the </a:t>
            </a:r>
            <a:r>
              <a:rPr lang="en-US" dirty="0" err="1"/>
              <a:t>levator</a:t>
            </a:r>
            <a:r>
              <a:rPr lang="en-US" dirty="0"/>
              <a:t> muscle is </a:t>
            </a:r>
            <a:r>
              <a:rPr lang="en-US" dirty="0" err="1"/>
              <a:t>paralysed,the</a:t>
            </a:r>
            <a:r>
              <a:rPr lang="en-US" dirty="0"/>
              <a:t> superior muscle is used to lift the lid.</a:t>
            </a:r>
          </a:p>
          <a:p>
            <a:pPr marL="64008" indent="0">
              <a:buNone/>
            </a:pPr>
            <a:r>
              <a:rPr lang="en-US" dirty="0"/>
              <a:t> iii-If both </a:t>
            </a:r>
            <a:r>
              <a:rPr lang="en-US" dirty="0" err="1"/>
              <a:t>levator</a:t>
            </a:r>
            <a:r>
              <a:rPr lang="en-US" dirty="0"/>
              <a:t> and superior rectus muscles are </a:t>
            </a:r>
            <a:r>
              <a:rPr lang="en-US" dirty="0" err="1"/>
              <a:t>paralysed,the</a:t>
            </a:r>
            <a:r>
              <a:rPr lang="en-US" dirty="0"/>
              <a:t> action of </a:t>
            </a:r>
            <a:r>
              <a:rPr lang="en-US" dirty="0" err="1"/>
              <a:t>frontalis</a:t>
            </a:r>
            <a:r>
              <a:rPr lang="en-US" dirty="0"/>
              <a:t> muscle is utilized.</a:t>
            </a:r>
          </a:p>
        </p:txBody>
      </p:sp>
    </p:spTree>
    <p:extLst>
      <p:ext uri="{BB962C8B-B14F-4D97-AF65-F5344CB8AC3E}">
        <p14:creationId xmlns:p14="http://schemas.microsoft.com/office/powerpoint/2010/main" val="1497165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advacement</a:t>
            </a:r>
            <a:r>
              <a:rPr lang="en-US" dirty="0"/>
              <a:t>(resection)</a:t>
            </a:r>
          </a:p>
          <a:p>
            <a:r>
              <a:rPr lang="en-US" dirty="0"/>
              <a:t>Brow (</a:t>
            </a:r>
            <a:r>
              <a:rPr lang="en-US" dirty="0" err="1"/>
              <a:t>frontalis</a:t>
            </a:r>
            <a:r>
              <a:rPr lang="en-US" dirty="0"/>
              <a:t>)suspension</a:t>
            </a:r>
          </a:p>
          <a:p>
            <a:r>
              <a:rPr lang="en-US" dirty="0" err="1"/>
              <a:t>Conjuctiva</a:t>
            </a:r>
            <a:r>
              <a:rPr lang="en-US" dirty="0"/>
              <a:t>-Muller resection</a:t>
            </a:r>
          </a:p>
        </p:txBody>
      </p:sp>
    </p:spTree>
    <p:extLst>
      <p:ext uri="{BB962C8B-B14F-4D97-AF65-F5344CB8AC3E}">
        <p14:creationId xmlns:p14="http://schemas.microsoft.com/office/powerpoint/2010/main" val="1396050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Levator</a:t>
            </a:r>
            <a:r>
              <a:rPr lang="en-US" dirty="0"/>
              <a:t> resection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676401"/>
            <a:ext cx="7239000" cy="4256438"/>
          </a:xfrm>
        </p:spPr>
      </p:pic>
    </p:spTree>
    <p:extLst>
      <p:ext uri="{BB962C8B-B14F-4D97-AF65-F5344CB8AC3E}">
        <p14:creationId xmlns:p14="http://schemas.microsoft.com/office/powerpoint/2010/main" val="3807691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of </a:t>
            </a:r>
            <a:r>
              <a:rPr lang="en-US" dirty="0" err="1"/>
              <a:t>levator</a:t>
            </a:r>
            <a:r>
              <a:rPr lang="en-US" dirty="0"/>
              <a:t> resection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2774"/>
            <a:ext cx="7391400" cy="4899025"/>
          </a:xfrm>
        </p:spPr>
      </p:pic>
    </p:spTree>
    <p:extLst>
      <p:ext uri="{BB962C8B-B14F-4D97-AF65-F5344CB8AC3E}">
        <p14:creationId xmlns:p14="http://schemas.microsoft.com/office/powerpoint/2010/main" val="1395048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 suspension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6279015" cy="4572000"/>
          </a:xfrm>
        </p:spPr>
      </p:pic>
    </p:spTree>
    <p:extLst>
      <p:ext uri="{BB962C8B-B14F-4D97-AF65-F5344CB8AC3E}">
        <p14:creationId xmlns:p14="http://schemas.microsoft.com/office/powerpoint/2010/main" val="1213309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of brow suspension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6096000" cy="4953000"/>
          </a:xfrm>
        </p:spPr>
      </p:pic>
    </p:spTree>
    <p:extLst>
      <p:ext uri="{BB962C8B-B14F-4D97-AF65-F5344CB8AC3E}">
        <p14:creationId xmlns:p14="http://schemas.microsoft.com/office/powerpoint/2010/main" val="200873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be discuss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  <a:p>
            <a:r>
              <a:rPr lang="en-US" dirty="0"/>
              <a:t>Ptosis</a:t>
            </a:r>
          </a:p>
          <a:p>
            <a:r>
              <a:rPr lang="en-US" dirty="0"/>
              <a:t>Non Neoplastic Lesions</a:t>
            </a:r>
          </a:p>
          <a:p>
            <a:r>
              <a:rPr lang="en-US" dirty="0"/>
              <a:t>Benign Tumors</a:t>
            </a:r>
          </a:p>
        </p:txBody>
      </p:sp>
    </p:spTree>
    <p:extLst>
      <p:ext uri="{BB962C8B-B14F-4D97-AF65-F5344CB8AC3E}">
        <p14:creationId xmlns:p14="http://schemas.microsoft.com/office/powerpoint/2010/main" val="2216477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Neoplastic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 err="1"/>
              <a:t>Chalazion</a:t>
            </a:r>
            <a:r>
              <a:rPr lang="en-US" sz="4000" b="1" dirty="0"/>
              <a:t> </a:t>
            </a:r>
          </a:p>
          <a:p>
            <a:pPr marL="64008" indent="0">
              <a:buNone/>
            </a:pPr>
            <a:r>
              <a:rPr lang="en-US" sz="4000" b="1" dirty="0"/>
              <a:t> </a:t>
            </a:r>
            <a:r>
              <a:rPr lang="en-US" sz="2800" dirty="0"/>
              <a:t> A </a:t>
            </a:r>
            <a:r>
              <a:rPr lang="en-US" sz="2800" dirty="0" err="1"/>
              <a:t>chalazion</a:t>
            </a:r>
            <a:r>
              <a:rPr lang="en-US" sz="2800" dirty="0"/>
              <a:t>(</a:t>
            </a:r>
            <a:r>
              <a:rPr lang="en-US" sz="2800" dirty="0" err="1"/>
              <a:t>meibomian</a:t>
            </a:r>
            <a:r>
              <a:rPr lang="en-US" sz="2800" dirty="0"/>
              <a:t> cyst)is a sterile chronic granulomatous </a:t>
            </a:r>
            <a:r>
              <a:rPr lang="en-US" sz="2800" dirty="0" err="1"/>
              <a:t>inflamatory</a:t>
            </a:r>
            <a:r>
              <a:rPr lang="en-US" sz="2800" dirty="0"/>
              <a:t> lesion of </a:t>
            </a:r>
            <a:r>
              <a:rPr lang="en-US" sz="2800" dirty="0" err="1"/>
              <a:t>meibomian</a:t>
            </a:r>
            <a:r>
              <a:rPr lang="en-US" sz="2800" dirty="0"/>
              <a:t> gland.</a:t>
            </a:r>
          </a:p>
          <a:p>
            <a:pPr marL="64008" indent="0">
              <a:buNone/>
            </a:pPr>
            <a:r>
              <a:rPr lang="en-US" sz="2800" b="1" dirty="0"/>
              <a:t> Symptoms:</a:t>
            </a:r>
          </a:p>
          <a:p>
            <a:pPr marL="64008" indent="0">
              <a:buNone/>
            </a:pPr>
            <a:r>
              <a:rPr lang="en-US" sz="2800" dirty="0"/>
              <a:t>   Gradually enlarging </a:t>
            </a:r>
            <a:r>
              <a:rPr lang="en-US" sz="2800" b="1" dirty="0"/>
              <a:t>Painless</a:t>
            </a:r>
            <a:r>
              <a:rPr lang="en-US" sz="2800" dirty="0"/>
              <a:t> rounded nodule</a:t>
            </a:r>
          </a:p>
          <a:p>
            <a:pPr marL="64008" indent="0">
              <a:buNone/>
            </a:pPr>
            <a:r>
              <a:rPr lang="en-US" sz="2800" dirty="0"/>
              <a:t>   It may be single or multiple</a:t>
            </a:r>
          </a:p>
          <a:p>
            <a:pPr marL="64008" indent="0">
              <a:buNone/>
            </a:pPr>
            <a:r>
              <a:rPr lang="en-US" sz="2800" dirty="0"/>
              <a:t>   Secondarily infected </a:t>
            </a:r>
            <a:r>
              <a:rPr lang="en-US" sz="2800" dirty="0" err="1"/>
              <a:t>meibomian</a:t>
            </a:r>
            <a:r>
              <a:rPr lang="en-US" sz="2800" dirty="0"/>
              <a:t> gland is </a:t>
            </a:r>
            <a:r>
              <a:rPr lang="en-US" sz="2800" dirty="0" err="1"/>
              <a:t>refferd</a:t>
            </a:r>
            <a:r>
              <a:rPr lang="en-US" sz="2800" dirty="0"/>
              <a:t> to as </a:t>
            </a:r>
            <a:r>
              <a:rPr lang="en-US" sz="3500" b="1" dirty="0"/>
              <a:t>Internal </a:t>
            </a:r>
            <a:r>
              <a:rPr lang="en-US" sz="3500" b="1" dirty="0" err="1"/>
              <a:t>hordeolum</a:t>
            </a:r>
            <a:r>
              <a:rPr lang="en-US" sz="2800" dirty="0"/>
              <a:t>.</a:t>
            </a:r>
          </a:p>
          <a:p>
            <a:pPr marL="64008" indent="0">
              <a:buNone/>
            </a:pPr>
            <a:r>
              <a:rPr lang="en-US" sz="2800" dirty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46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49524"/>
            <a:ext cx="5943600" cy="4079875"/>
          </a:xfrm>
        </p:spPr>
      </p:pic>
    </p:spTree>
    <p:extLst>
      <p:ext uri="{BB962C8B-B14F-4D97-AF65-F5344CB8AC3E}">
        <p14:creationId xmlns:p14="http://schemas.microsoft.com/office/powerpoint/2010/main" val="299041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</a:t>
            </a:r>
            <a:r>
              <a:rPr lang="en-US" dirty="0" err="1"/>
              <a:t>hordeolum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7315200" cy="4267200"/>
          </a:xfrm>
        </p:spPr>
      </p:pic>
    </p:spTree>
    <p:extLst>
      <p:ext uri="{BB962C8B-B14F-4D97-AF65-F5344CB8AC3E}">
        <p14:creationId xmlns:p14="http://schemas.microsoft.com/office/powerpoint/2010/main" val="3267715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Signs</a:t>
            </a:r>
          </a:p>
          <a:p>
            <a:pPr marL="64008" indent="0">
              <a:buNone/>
            </a:pPr>
            <a:r>
              <a:rPr lang="en-US" dirty="0"/>
              <a:t>    A nodule within the tarsal plate sometimes associated with </a:t>
            </a:r>
            <a:r>
              <a:rPr lang="en-US" dirty="0" err="1"/>
              <a:t>inflamation</a:t>
            </a:r>
            <a:r>
              <a:rPr lang="en-US" dirty="0"/>
              <a:t>.</a:t>
            </a:r>
          </a:p>
          <a:p>
            <a:pPr marL="64008" indent="0">
              <a:buNone/>
            </a:pPr>
            <a:r>
              <a:rPr lang="en-US" dirty="0"/>
              <a:t>    The </a:t>
            </a:r>
            <a:r>
              <a:rPr lang="en-US" dirty="0" err="1"/>
              <a:t>conjuctiva</a:t>
            </a:r>
            <a:r>
              <a:rPr lang="en-US" dirty="0"/>
              <a:t> over the swelling is red or purple and it may be yellow when </a:t>
            </a:r>
            <a:r>
              <a:rPr lang="en-US" dirty="0" err="1"/>
              <a:t>secondariliy</a:t>
            </a:r>
            <a:r>
              <a:rPr lang="en-US" dirty="0"/>
              <a:t> infected</a:t>
            </a:r>
          </a:p>
          <a:p>
            <a:pPr marL="64008" indent="0">
              <a:buNone/>
            </a:pPr>
            <a:r>
              <a:rPr lang="en-US" dirty="0"/>
              <a:t>   A lesion at the anterior lid margin(marginal </a:t>
            </a:r>
            <a:r>
              <a:rPr lang="en-US" dirty="0" err="1"/>
              <a:t>chalazion</a:t>
            </a:r>
            <a:r>
              <a:rPr lang="en-US" dirty="0"/>
              <a:t>)may be connected to a typical </a:t>
            </a:r>
            <a:r>
              <a:rPr lang="en-US" dirty="0" err="1"/>
              <a:t>chalazion</a:t>
            </a:r>
            <a:r>
              <a:rPr lang="en-US" dirty="0"/>
              <a:t> deeper in the lid</a:t>
            </a:r>
          </a:p>
        </p:txBody>
      </p:sp>
    </p:spTree>
    <p:extLst>
      <p:ext uri="{BB962C8B-B14F-4D97-AF65-F5344CB8AC3E}">
        <p14:creationId xmlns:p14="http://schemas.microsoft.com/office/powerpoint/2010/main" val="846038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Conservative</a:t>
            </a:r>
          </a:p>
          <a:p>
            <a:r>
              <a:rPr lang="en-US" dirty="0"/>
              <a:t>Hot compressors</a:t>
            </a:r>
          </a:p>
          <a:p>
            <a:r>
              <a:rPr lang="en-US" dirty="0"/>
              <a:t>Expression</a:t>
            </a:r>
          </a:p>
          <a:p>
            <a:r>
              <a:rPr lang="en-US" dirty="0"/>
              <a:t>Oral antibiotics(for significant bacterial infection not for sterile </a:t>
            </a:r>
            <a:r>
              <a:rPr lang="en-US" dirty="0" err="1"/>
              <a:t>inflamation</a:t>
            </a:r>
            <a:r>
              <a:rPr lang="en-US" dirty="0"/>
              <a:t>)</a:t>
            </a:r>
          </a:p>
          <a:p>
            <a:r>
              <a:rPr lang="en-US" dirty="0"/>
              <a:t>Steroid injection</a:t>
            </a:r>
          </a:p>
          <a:p>
            <a:r>
              <a:rPr lang="en-US" dirty="0"/>
              <a:t>Surgery </a:t>
            </a:r>
          </a:p>
        </p:txBody>
      </p:sp>
    </p:spTree>
    <p:extLst>
      <p:ext uri="{BB962C8B-B14F-4D97-AF65-F5344CB8AC3E}">
        <p14:creationId xmlns:p14="http://schemas.microsoft.com/office/powerpoint/2010/main" val="3533778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339975"/>
            <a:ext cx="4762500" cy="3657600"/>
          </a:xfrm>
        </p:spPr>
      </p:pic>
    </p:spTree>
    <p:extLst>
      <p:ext uri="{BB962C8B-B14F-4D97-AF65-F5344CB8AC3E}">
        <p14:creationId xmlns:p14="http://schemas.microsoft.com/office/powerpoint/2010/main" val="2150917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Stye</a:t>
            </a:r>
            <a:r>
              <a:rPr lang="en-US" sz="4000" b="1" dirty="0"/>
              <a:t>(External </a:t>
            </a:r>
            <a:r>
              <a:rPr lang="en-US" sz="4000" b="1" dirty="0" err="1"/>
              <a:t>Hordeolum</a:t>
            </a:r>
            <a:r>
              <a:rPr lang="en-US" sz="4000" b="1" dirty="0"/>
              <a:t>)</a:t>
            </a:r>
          </a:p>
          <a:p>
            <a:pPr marL="64008" indent="0">
              <a:buNone/>
            </a:pPr>
            <a:r>
              <a:rPr lang="en-US" sz="2800" dirty="0"/>
              <a:t>    It is an acute staphylococcal </a:t>
            </a:r>
            <a:r>
              <a:rPr lang="en-US" sz="2800" dirty="0" err="1"/>
              <a:t>abcess</a:t>
            </a:r>
            <a:r>
              <a:rPr lang="en-US" sz="2800" dirty="0"/>
              <a:t> of a lash follicle &amp; is associated with glands of </a:t>
            </a:r>
            <a:r>
              <a:rPr lang="en-US" sz="2800" dirty="0" err="1"/>
              <a:t>Zeis</a:t>
            </a:r>
            <a:endParaRPr lang="en-US" sz="2800" dirty="0"/>
          </a:p>
          <a:p>
            <a:pPr marL="64008" indent="0">
              <a:buNone/>
            </a:pPr>
            <a:r>
              <a:rPr lang="en-US" sz="2800" dirty="0"/>
              <a:t> </a:t>
            </a:r>
            <a:r>
              <a:rPr lang="en-US" sz="2800" b="1" dirty="0"/>
              <a:t>Symptoms </a:t>
            </a:r>
          </a:p>
          <a:p>
            <a:pPr marL="64008" indent="0">
              <a:buNone/>
            </a:pPr>
            <a:r>
              <a:rPr lang="en-US" sz="2800" b="1" dirty="0"/>
              <a:t>     </a:t>
            </a:r>
            <a:r>
              <a:rPr lang="en-US" sz="2800" dirty="0"/>
              <a:t>Acute pain and swelling at the lid margin</a:t>
            </a:r>
          </a:p>
          <a:p>
            <a:pPr marL="64008" indent="0">
              <a:buNone/>
            </a:pPr>
            <a:r>
              <a:rPr lang="en-US" sz="2800" b="1" dirty="0"/>
              <a:t> Signs</a:t>
            </a:r>
          </a:p>
          <a:p>
            <a:pPr marL="64008" indent="0">
              <a:buNone/>
            </a:pPr>
            <a:r>
              <a:rPr lang="en-US" sz="2800" b="1" dirty="0"/>
              <a:t>     </a:t>
            </a:r>
            <a:r>
              <a:rPr lang="en-US" sz="2800" dirty="0" err="1"/>
              <a:t>Localised</a:t>
            </a:r>
            <a:r>
              <a:rPr lang="en-US" sz="2800" dirty="0"/>
              <a:t> tender swelling at lid </a:t>
            </a:r>
            <a:r>
              <a:rPr lang="en-US" sz="2800" dirty="0" err="1"/>
              <a:t>margin,usually</a:t>
            </a:r>
            <a:r>
              <a:rPr lang="en-US" sz="2800" dirty="0"/>
              <a:t> with lash at its apex </a:t>
            </a:r>
          </a:p>
          <a:p>
            <a:pPr marL="64008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032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09366"/>
            <a:ext cx="7162800" cy="3667633"/>
          </a:xfrm>
        </p:spPr>
      </p:pic>
    </p:spTree>
    <p:extLst>
      <p:ext uri="{BB962C8B-B14F-4D97-AF65-F5344CB8AC3E}">
        <p14:creationId xmlns:p14="http://schemas.microsoft.com/office/powerpoint/2010/main" val="4261258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Treatment</a:t>
            </a:r>
          </a:p>
          <a:p>
            <a:pPr marL="64008" indent="0">
              <a:buNone/>
            </a:pPr>
            <a:r>
              <a:rPr lang="en-US" sz="3600" dirty="0"/>
              <a:t>   </a:t>
            </a:r>
            <a:r>
              <a:rPr lang="en-US" sz="2800" dirty="0"/>
              <a:t>Hot compressors</a:t>
            </a:r>
          </a:p>
          <a:p>
            <a:pPr marL="64008" indent="0">
              <a:buNone/>
            </a:pPr>
            <a:r>
              <a:rPr lang="en-US" sz="2800" dirty="0"/>
              <a:t>    Epilation of the associated lash</a:t>
            </a:r>
          </a:p>
          <a:p>
            <a:pPr marL="64008" indent="0">
              <a:buNone/>
            </a:pPr>
            <a:r>
              <a:rPr lang="en-US" sz="2800" dirty="0"/>
              <a:t>    </a:t>
            </a:r>
            <a:r>
              <a:rPr lang="en-US" sz="2800"/>
              <a:t>Topical(occasionally oral)Antibiotics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4220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Neoplastic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Capillary </a:t>
            </a:r>
            <a:r>
              <a:rPr lang="en-US" sz="3600" b="1" dirty="0" err="1"/>
              <a:t>hemangioma</a:t>
            </a:r>
            <a:r>
              <a:rPr lang="en-US" sz="3600" b="1" dirty="0"/>
              <a:t>(strawberry </a:t>
            </a:r>
            <a:r>
              <a:rPr lang="en-US" sz="3600" b="1" dirty="0" err="1"/>
              <a:t>naevus</a:t>
            </a:r>
            <a:r>
              <a:rPr lang="en-US" sz="3600" b="1" dirty="0"/>
              <a:t>)</a:t>
            </a:r>
          </a:p>
          <a:p>
            <a:pPr marL="64008" indent="0">
              <a:buNone/>
            </a:pPr>
            <a:r>
              <a:rPr lang="en-US" sz="3600" b="1" dirty="0"/>
              <a:t>   </a:t>
            </a:r>
            <a:r>
              <a:rPr lang="en-US" sz="2800" dirty="0"/>
              <a:t>It is the most common </a:t>
            </a:r>
            <a:r>
              <a:rPr lang="en-US" sz="2800" dirty="0" err="1"/>
              <a:t>tumours</a:t>
            </a:r>
            <a:r>
              <a:rPr lang="en-US" sz="2800" dirty="0"/>
              <a:t> of infancy.</a:t>
            </a:r>
          </a:p>
          <a:p>
            <a:pPr marL="64008" indent="0">
              <a:buNone/>
            </a:pPr>
            <a:r>
              <a:rPr lang="en-US" sz="2800" b="1" dirty="0"/>
              <a:t>    </a:t>
            </a:r>
            <a:r>
              <a:rPr lang="en-US" sz="2800" dirty="0"/>
              <a:t>Girls are affected more than boys 3:1</a:t>
            </a:r>
          </a:p>
          <a:p>
            <a:pPr marL="64008" indent="0">
              <a:buNone/>
            </a:pPr>
            <a:r>
              <a:rPr lang="en-US" sz="2800" b="1" dirty="0"/>
              <a:t>    </a:t>
            </a:r>
            <a:r>
              <a:rPr lang="en-US" sz="2800" dirty="0"/>
              <a:t>It may present as a small isolated lesion or as a large disfiguring mass that can cause visual impairment and systemic complications.</a:t>
            </a:r>
            <a:endParaRPr lang="en-US" sz="3600" b="1" dirty="0"/>
          </a:p>
          <a:p>
            <a:pPr marL="64008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721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Drescribe</a:t>
            </a:r>
            <a:r>
              <a:rPr lang="en-US" sz="2400" dirty="0" smtClean="0"/>
              <a:t> </a:t>
            </a:r>
            <a:r>
              <a:rPr lang="en-US" sz="2400" dirty="0"/>
              <a:t>the infective lesions of </a:t>
            </a:r>
            <a:r>
              <a:rPr lang="en-US" sz="2400" dirty="0" smtClean="0"/>
              <a:t>lid-</a:t>
            </a:r>
            <a:r>
              <a:rPr lang="en-US" sz="2400" dirty="0" err="1" smtClean="0"/>
              <a:t>stye</a:t>
            </a:r>
            <a:r>
              <a:rPr lang="en-US" sz="2400" dirty="0" smtClean="0"/>
              <a:t>/blepharitis </a:t>
            </a:r>
            <a:r>
              <a:rPr lang="en-US" sz="2400" dirty="0"/>
              <a:t>and their treatment </a:t>
            </a:r>
            <a:endParaRPr lang="en-US" sz="2400" dirty="0" smtClean="0"/>
          </a:p>
          <a:p>
            <a:r>
              <a:rPr lang="en-US" sz="2400" dirty="0" smtClean="0"/>
              <a:t>Enlist </a:t>
            </a:r>
            <a:r>
              <a:rPr lang="en-US" sz="2400" dirty="0"/>
              <a:t>the inflammatory lesions of lid like </a:t>
            </a:r>
            <a:r>
              <a:rPr lang="en-US" sz="2400" dirty="0" err="1"/>
              <a:t>chalazion</a:t>
            </a:r>
            <a:r>
              <a:rPr lang="en-US" sz="2400" dirty="0"/>
              <a:t> and their treatment </a:t>
            </a:r>
            <a:endParaRPr lang="en-US" sz="2400" dirty="0" smtClean="0"/>
          </a:p>
          <a:p>
            <a:r>
              <a:rPr lang="en-US" sz="2400" dirty="0" smtClean="0"/>
              <a:t>Discuss </a:t>
            </a:r>
            <a:r>
              <a:rPr lang="en-US" sz="2400" dirty="0"/>
              <a:t>the common lid tumors and their clinical </a:t>
            </a:r>
            <a:r>
              <a:rPr lang="en-US" sz="2400" dirty="0" smtClean="0"/>
              <a:t>presentations</a:t>
            </a:r>
          </a:p>
          <a:p>
            <a:r>
              <a:rPr lang="en-US" sz="2400" dirty="0" smtClean="0"/>
              <a:t>Discuss </a:t>
            </a:r>
            <a:r>
              <a:rPr lang="en-US" sz="2400" dirty="0"/>
              <a:t>the Eye - Lash abnormalities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Describe </a:t>
            </a:r>
            <a:r>
              <a:rPr lang="en-US" sz="2400" dirty="0"/>
              <a:t>the pathologies like </a:t>
            </a:r>
            <a:r>
              <a:rPr lang="en-US" sz="2400" dirty="0" err="1"/>
              <a:t>Trichiasis</a:t>
            </a:r>
            <a:r>
              <a:rPr lang="en-US" sz="2400" dirty="0"/>
              <a:t> ,</a:t>
            </a:r>
            <a:r>
              <a:rPr lang="en-US" sz="2400" dirty="0" err="1"/>
              <a:t>ectropion</a:t>
            </a:r>
            <a:r>
              <a:rPr lang="en-US" sz="2400" dirty="0"/>
              <a:t> / </a:t>
            </a:r>
            <a:r>
              <a:rPr lang="en-US" sz="2400" dirty="0" err="1"/>
              <a:t>entropion</a:t>
            </a:r>
            <a:r>
              <a:rPr lang="en-US" sz="2400" dirty="0"/>
              <a:t> and ptosis </a:t>
            </a:r>
          </a:p>
        </p:txBody>
      </p:sp>
    </p:spTree>
    <p:extLst>
      <p:ext uri="{BB962C8B-B14F-4D97-AF65-F5344CB8AC3E}">
        <p14:creationId xmlns:p14="http://schemas.microsoft.com/office/powerpoint/2010/main" val="3769291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930400"/>
            <a:ext cx="6038850" cy="4476750"/>
          </a:xfrm>
        </p:spPr>
      </p:pic>
    </p:spTree>
    <p:extLst>
      <p:ext uri="{BB962C8B-B14F-4D97-AF65-F5344CB8AC3E}">
        <p14:creationId xmlns:p14="http://schemas.microsoft.com/office/powerpoint/2010/main" val="2703970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Large or multiple lesions may have visceral </a:t>
            </a:r>
            <a:r>
              <a:rPr lang="en-US" sz="2800" dirty="0" err="1"/>
              <a:t>involvement,which</a:t>
            </a:r>
            <a:r>
              <a:rPr lang="en-US" sz="2800" dirty="0"/>
              <a:t> can lead to serious complications  such as </a:t>
            </a:r>
          </a:p>
          <a:p>
            <a:r>
              <a:rPr lang="en-US" sz="2800" dirty="0" err="1"/>
              <a:t>Thrombocytopenis</a:t>
            </a:r>
            <a:r>
              <a:rPr lang="en-US" sz="2800" dirty="0"/>
              <a:t>(</a:t>
            </a:r>
            <a:r>
              <a:rPr lang="en-US" sz="2800" dirty="0" err="1"/>
              <a:t>Kasabach</a:t>
            </a:r>
            <a:r>
              <a:rPr lang="en-US" sz="2800" dirty="0"/>
              <a:t>-Merritt syndrome)</a:t>
            </a:r>
          </a:p>
          <a:p>
            <a:r>
              <a:rPr lang="en-US" sz="2800" dirty="0"/>
              <a:t>High out put cardiac failure </a:t>
            </a:r>
          </a:p>
          <a:p>
            <a:pPr marL="64008" indent="0">
              <a:buNone/>
            </a:pPr>
            <a:r>
              <a:rPr lang="en-US" sz="2800" dirty="0"/>
              <a:t>   so systemic investigations should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2513083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Symptoms</a:t>
            </a:r>
          </a:p>
          <a:p>
            <a:pPr marL="64008" indent="0">
              <a:buNone/>
            </a:pPr>
            <a:r>
              <a:rPr lang="en-US" b="1" dirty="0"/>
              <a:t> </a:t>
            </a:r>
            <a:r>
              <a:rPr lang="en-US" dirty="0"/>
              <a:t>The lesion is usually noticed in the 1</a:t>
            </a:r>
            <a:r>
              <a:rPr lang="en-US" baseline="30000" dirty="0"/>
              <a:t>st</a:t>
            </a:r>
            <a:r>
              <a:rPr lang="en-US" dirty="0"/>
              <a:t> few months of </a:t>
            </a:r>
            <a:r>
              <a:rPr lang="en-US" dirty="0" err="1"/>
              <a:t>life,approximately</a:t>
            </a:r>
            <a:r>
              <a:rPr lang="en-US" dirty="0"/>
              <a:t> 30% are present at birth</a:t>
            </a:r>
          </a:p>
          <a:p>
            <a:r>
              <a:rPr lang="en-US" b="1" dirty="0"/>
              <a:t> Signs </a:t>
            </a:r>
          </a:p>
          <a:p>
            <a:pPr marL="64008" indent="0">
              <a:buNone/>
            </a:pPr>
            <a:r>
              <a:rPr lang="en-US" b="1" dirty="0"/>
              <a:t> </a:t>
            </a:r>
            <a:r>
              <a:rPr lang="en-US" dirty="0"/>
              <a:t>Extensive underlying orbital </a:t>
            </a:r>
            <a:r>
              <a:rPr lang="en-US" dirty="0" err="1"/>
              <a:t>involvment</a:t>
            </a:r>
            <a:r>
              <a:rPr lang="en-US" dirty="0"/>
              <a:t> should always be ruled out</a:t>
            </a:r>
          </a:p>
          <a:p>
            <a:r>
              <a:rPr lang="en-US" dirty="0"/>
              <a:t> Superficial cutaneous lesions are bright </a:t>
            </a:r>
            <a:r>
              <a:rPr lang="en-US" dirty="0" err="1"/>
              <a:t>red,deeper</a:t>
            </a:r>
            <a:r>
              <a:rPr lang="en-US" dirty="0"/>
              <a:t> lesions appear purplish.</a:t>
            </a:r>
          </a:p>
        </p:txBody>
      </p:sp>
    </p:spTree>
    <p:extLst>
      <p:ext uri="{BB962C8B-B14F-4D97-AF65-F5344CB8AC3E}">
        <p14:creationId xmlns:p14="http://schemas.microsoft.com/office/powerpoint/2010/main" val="2901138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present in the upper lid</a:t>
            </a:r>
          </a:p>
          <a:p>
            <a:r>
              <a:rPr lang="en-US" dirty="0"/>
              <a:t>The lesion blanches on pressure and may swell on crying or straining but both pulsations and a bruit are absent</a:t>
            </a:r>
          </a:p>
          <a:p>
            <a:r>
              <a:rPr lang="en-US" dirty="0"/>
              <a:t>Deep orbital tumors give rise to unilateral ptosis</a:t>
            </a:r>
          </a:p>
          <a:p>
            <a:r>
              <a:rPr lang="en-US" dirty="0" err="1"/>
              <a:t>Heamangiomatous</a:t>
            </a:r>
            <a:r>
              <a:rPr lang="en-US" dirty="0"/>
              <a:t> </a:t>
            </a:r>
            <a:r>
              <a:rPr lang="en-US" dirty="0" err="1"/>
              <a:t>involvment</a:t>
            </a:r>
            <a:r>
              <a:rPr lang="en-US" dirty="0"/>
              <a:t> of palpebral or </a:t>
            </a:r>
            <a:r>
              <a:rPr lang="en-US" dirty="0" err="1"/>
              <a:t>forniceal</a:t>
            </a:r>
            <a:r>
              <a:rPr lang="en-US" dirty="0"/>
              <a:t> </a:t>
            </a:r>
            <a:r>
              <a:rPr lang="en-US" dirty="0" err="1"/>
              <a:t>conjuctiva</a:t>
            </a:r>
            <a:r>
              <a:rPr lang="en-US" dirty="0"/>
              <a:t> is common</a:t>
            </a:r>
          </a:p>
        </p:txBody>
      </p:sp>
    </p:spTree>
    <p:extLst>
      <p:ext uri="{BB962C8B-B14F-4D97-AF65-F5344CB8AC3E}">
        <p14:creationId xmlns:p14="http://schemas.microsoft.com/office/powerpoint/2010/main" val="2113248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Investigation</a:t>
            </a:r>
          </a:p>
          <a:p>
            <a:r>
              <a:rPr lang="en-US" dirty="0"/>
              <a:t>Ultrasound shows medium internal reflectivity</a:t>
            </a:r>
          </a:p>
          <a:p>
            <a:r>
              <a:rPr lang="en-US" dirty="0"/>
              <a:t>MRI or CT scan shows a soft tissue mass in the anterior orbit or </a:t>
            </a:r>
            <a:r>
              <a:rPr lang="en-US" dirty="0" err="1"/>
              <a:t>extraconal</a:t>
            </a:r>
            <a:r>
              <a:rPr lang="en-US" dirty="0"/>
              <a:t> mass with finger like </a:t>
            </a:r>
            <a:r>
              <a:rPr lang="en-US" dirty="0" err="1"/>
              <a:t>poterior</a:t>
            </a:r>
            <a:r>
              <a:rPr lang="en-US"/>
              <a:t>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18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128356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Natural course</a:t>
            </a:r>
            <a:r>
              <a:rPr lang="en-US" i="1" dirty="0"/>
              <a:t>:</a:t>
            </a:r>
          </a:p>
          <a:p>
            <a:pPr marL="64008" indent="0">
              <a:buNone/>
            </a:pPr>
            <a:r>
              <a:rPr lang="en-US" dirty="0"/>
              <a:t>    Rapid growth for 3-6 months after diagnosis</a:t>
            </a:r>
          </a:p>
          <a:p>
            <a:r>
              <a:rPr lang="en-US" dirty="0"/>
              <a:t>Followed by slower phase of natural resolution(30% of lesion resolve by the age of 3 </a:t>
            </a:r>
            <a:r>
              <a:rPr lang="en-US" dirty="0" err="1"/>
              <a:t>yrs</a:t>
            </a:r>
            <a:r>
              <a:rPr lang="en-US" dirty="0"/>
              <a:t> and about 75% by the age of 7)</a:t>
            </a:r>
          </a:p>
          <a:p>
            <a:r>
              <a:rPr lang="en-US" b="1" dirty="0"/>
              <a:t>The treatment is indicated principally for amblyopia 2ndry to </a:t>
            </a:r>
            <a:r>
              <a:rPr lang="en-US" b="1" dirty="0" err="1"/>
              <a:t>astigmatism,anisometropia</a:t>
            </a:r>
            <a:r>
              <a:rPr lang="en-US" b="1" dirty="0"/>
              <a:t> </a:t>
            </a:r>
            <a:r>
              <a:rPr lang="en-US" dirty="0"/>
              <a:t>or strabismus.</a:t>
            </a:r>
          </a:p>
        </p:txBody>
      </p:sp>
    </p:spTree>
    <p:extLst>
      <p:ext uri="{BB962C8B-B14F-4D97-AF65-F5344CB8AC3E}">
        <p14:creationId xmlns:p14="http://schemas.microsoft.com/office/powerpoint/2010/main" val="1031986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Betablockers</a:t>
            </a:r>
            <a:r>
              <a:rPr lang="en-US" dirty="0"/>
              <a:t> </a:t>
            </a:r>
          </a:p>
          <a:p>
            <a:pPr marL="64008" indent="0">
              <a:buNone/>
            </a:pPr>
            <a:r>
              <a:rPr lang="en-US" dirty="0"/>
              <a:t>    i-Oral </a:t>
            </a:r>
            <a:r>
              <a:rPr lang="en-US" dirty="0" err="1"/>
              <a:t>propanolol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  ii-Topical preparations including </a:t>
            </a:r>
            <a:r>
              <a:rPr lang="en-US" dirty="0" err="1"/>
              <a:t>Timolol</a:t>
            </a:r>
            <a:endParaRPr lang="en-US" dirty="0"/>
          </a:p>
          <a:p>
            <a:r>
              <a:rPr lang="en-US" dirty="0" err="1"/>
              <a:t>Steriods</a:t>
            </a:r>
            <a:r>
              <a:rPr lang="en-US" dirty="0"/>
              <a:t> </a:t>
            </a:r>
          </a:p>
          <a:p>
            <a:pPr marL="64008" indent="0">
              <a:buNone/>
            </a:pPr>
            <a:r>
              <a:rPr lang="en-US" dirty="0"/>
              <a:t> i-Injection of triamcinolone or betamethasone into a cutaneous </a:t>
            </a:r>
            <a:r>
              <a:rPr lang="en-US" dirty="0" err="1"/>
              <a:t>orpreseptal</a:t>
            </a:r>
            <a:r>
              <a:rPr lang="en-US" dirty="0"/>
              <a:t> tumor</a:t>
            </a:r>
          </a:p>
          <a:p>
            <a:pPr marL="64008" indent="0">
              <a:buNone/>
            </a:pPr>
            <a:r>
              <a:rPr lang="en-US" dirty="0"/>
              <a:t> ii-Topical high potency steroids(</a:t>
            </a:r>
            <a:r>
              <a:rPr lang="en-US" dirty="0" err="1"/>
              <a:t>clobetasol</a:t>
            </a:r>
            <a:r>
              <a:rPr lang="en-US" dirty="0"/>
              <a:t> propionate cream)</a:t>
            </a:r>
          </a:p>
        </p:txBody>
      </p:sp>
    </p:spTree>
    <p:extLst>
      <p:ext uri="{BB962C8B-B14F-4D97-AF65-F5344CB8AC3E}">
        <p14:creationId xmlns:p14="http://schemas.microsoft.com/office/powerpoint/2010/main" val="3933335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iii-systemic </a:t>
            </a:r>
            <a:r>
              <a:rPr lang="en-US" dirty="0" err="1"/>
              <a:t>steriods</a:t>
            </a:r>
            <a:endParaRPr lang="en-US" dirty="0"/>
          </a:p>
          <a:p>
            <a:r>
              <a:rPr lang="en-US" dirty="0"/>
              <a:t>Laser </a:t>
            </a:r>
          </a:p>
          <a:p>
            <a:r>
              <a:rPr lang="en-US" dirty="0"/>
              <a:t>Interferon alfa-2a and Vincristine (for steroid resistant sight threatening lesions)</a:t>
            </a:r>
          </a:p>
          <a:p>
            <a:r>
              <a:rPr lang="en-US" dirty="0"/>
              <a:t>Local resection with cutting cautery or carbon dioxide laser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15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EDUCATING REGARDING LID HYGIENE (TRACHOMA, BLEPHRITIS, STYE, HERPES)</a:t>
            </a:r>
          </a:p>
          <a:p>
            <a:r>
              <a:rPr lang="en-US" dirty="0" smtClean="0"/>
              <a:t>SCHOOL HEALTH NUTRITION PROGRAMS IN EVERY UNION COUNCIL OF PUNJAB FOR SCREENING PURPOSES ARE ALREADY FUNCTIONAL.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3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The eyelids are two moveable folds of tissues </a:t>
            </a:r>
            <a:r>
              <a:rPr lang="en-US" sz="2800" dirty="0" err="1"/>
              <a:t>infront</a:t>
            </a:r>
            <a:r>
              <a:rPr lang="en-US" sz="2800" dirty="0"/>
              <a:t> of the </a:t>
            </a:r>
            <a:r>
              <a:rPr lang="en-US" sz="2800" dirty="0" err="1"/>
              <a:t>eye,the</a:t>
            </a:r>
            <a:r>
              <a:rPr lang="en-US" sz="2800" dirty="0"/>
              <a:t> eyelashes situated on their free </a:t>
            </a:r>
            <a:r>
              <a:rPr lang="en-US" sz="2800" dirty="0" err="1"/>
              <a:t>edges.The</a:t>
            </a:r>
            <a:r>
              <a:rPr lang="en-US" sz="2800" dirty="0"/>
              <a:t> layers of the tissues which form eyelids are</a:t>
            </a:r>
          </a:p>
          <a:p>
            <a:r>
              <a:rPr lang="en-US" sz="2800" dirty="0"/>
              <a:t>Thin covering of skin</a:t>
            </a:r>
          </a:p>
          <a:p>
            <a:r>
              <a:rPr lang="en-US" sz="2800" dirty="0"/>
              <a:t>Thin sheet of areolar tissues</a:t>
            </a:r>
          </a:p>
          <a:p>
            <a:r>
              <a:rPr lang="en-US" sz="2800" dirty="0"/>
              <a:t>Three muscles(the orbicularis </a:t>
            </a:r>
            <a:r>
              <a:rPr lang="en-US" sz="2800" dirty="0" err="1"/>
              <a:t>oculi,levatorpalpebrae</a:t>
            </a:r>
            <a:r>
              <a:rPr lang="en-US" sz="2800" dirty="0"/>
              <a:t> </a:t>
            </a:r>
            <a:r>
              <a:rPr lang="en-US" sz="2800" dirty="0" err="1"/>
              <a:t>superioris</a:t>
            </a:r>
            <a:r>
              <a:rPr lang="en-US" sz="2800" dirty="0"/>
              <a:t>,</a:t>
            </a:r>
          </a:p>
          <a:p>
            <a:pPr marL="64008" indent="0">
              <a:buNone/>
            </a:pPr>
            <a:r>
              <a:rPr lang="en-US" sz="2800" dirty="0"/>
              <a:t>Muller’s </a:t>
            </a:r>
            <a:r>
              <a:rPr lang="en-US" sz="2800" dirty="0" err="1"/>
              <a:t>musclr</a:t>
            </a:r>
            <a:r>
              <a:rPr lang="en-US" sz="2800" dirty="0"/>
              <a:t>)</a:t>
            </a:r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56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https://pubmed.ncbi.nlm.nih.gov/12925861/</a:t>
            </a:r>
          </a:p>
        </p:txBody>
      </p:sp>
    </p:spTree>
    <p:extLst>
      <p:ext uri="{BB962C8B-B14F-4D97-AF65-F5344CB8AC3E}">
        <p14:creationId xmlns:p14="http://schemas.microsoft.com/office/powerpoint/2010/main" val="28982704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2774"/>
            <a:ext cx="7924800" cy="4975225"/>
          </a:xfrm>
        </p:spPr>
      </p:pic>
    </p:spTree>
    <p:extLst>
      <p:ext uri="{BB962C8B-B14F-4D97-AF65-F5344CB8AC3E}">
        <p14:creationId xmlns:p14="http://schemas.microsoft.com/office/powerpoint/2010/main" val="329476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sheet of dense connective tissue(tarsal plate) </a:t>
            </a:r>
          </a:p>
          <a:p>
            <a:r>
              <a:rPr lang="en-US" sz="2800" dirty="0"/>
              <a:t>A lining of palpebral </a:t>
            </a:r>
            <a:r>
              <a:rPr lang="en-US" sz="2800" dirty="0" err="1"/>
              <a:t>conjuctiva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Glands of eyelids</a:t>
            </a:r>
          </a:p>
          <a:p>
            <a:r>
              <a:rPr lang="en-US" sz="2800" dirty="0" err="1"/>
              <a:t>Meibomian</a:t>
            </a:r>
            <a:r>
              <a:rPr lang="en-US" sz="2800" dirty="0"/>
              <a:t> glands</a:t>
            </a:r>
          </a:p>
          <a:p>
            <a:r>
              <a:rPr lang="en-US" sz="2800" dirty="0"/>
              <a:t>Glands of </a:t>
            </a:r>
            <a:r>
              <a:rPr lang="en-US" sz="2800" dirty="0" err="1"/>
              <a:t>Zeis</a:t>
            </a:r>
            <a:endParaRPr lang="en-US" sz="2800" dirty="0"/>
          </a:p>
          <a:p>
            <a:r>
              <a:rPr lang="en-US" sz="2800" dirty="0"/>
              <a:t>Glands of Moll</a:t>
            </a:r>
          </a:p>
        </p:txBody>
      </p:sp>
    </p:spTree>
    <p:extLst>
      <p:ext uri="{BB962C8B-B14F-4D97-AF65-F5344CB8AC3E}">
        <p14:creationId xmlns:p14="http://schemas.microsoft.com/office/powerpoint/2010/main" val="192275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920875"/>
            <a:ext cx="6629400" cy="4495800"/>
          </a:xfrm>
        </p:spPr>
      </p:pic>
    </p:spTree>
    <p:extLst>
      <p:ext uri="{BB962C8B-B14F-4D97-AF65-F5344CB8AC3E}">
        <p14:creationId xmlns:p14="http://schemas.microsoft.com/office/powerpoint/2010/main" val="290715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248400" cy="4876800"/>
          </a:xfrm>
        </p:spPr>
      </p:pic>
    </p:spTree>
    <p:extLst>
      <p:ext uri="{BB962C8B-B14F-4D97-AF65-F5344CB8AC3E}">
        <p14:creationId xmlns:p14="http://schemas.microsoft.com/office/powerpoint/2010/main" val="313274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en-US" sz="2800" b="1" dirty="0"/>
              <a:t>   Blood supply</a:t>
            </a:r>
          </a:p>
          <a:p>
            <a:pPr marL="64008" indent="0">
              <a:buNone/>
            </a:pPr>
            <a:r>
              <a:rPr lang="en-US" sz="2800" b="1" dirty="0"/>
              <a:t> </a:t>
            </a:r>
            <a:r>
              <a:rPr lang="en-US" sz="2800" dirty="0"/>
              <a:t>   it is supplied by ophthalmic and lacrimal      arteries. </a:t>
            </a:r>
            <a:endParaRPr lang="en-US" sz="2800" b="1" dirty="0"/>
          </a:p>
          <a:p>
            <a:pPr marL="64008" indent="0">
              <a:buNone/>
            </a:pPr>
            <a:r>
              <a:rPr lang="en-US" sz="2800" b="1" dirty="0"/>
              <a:t>    Nerve supply</a:t>
            </a:r>
          </a:p>
          <a:p>
            <a:pPr marL="64008" indent="0">
              <a:buNone/>
            </a:pPr>
            <a:r>
              <a:rPr lang="en-US" sz="2800" b="1" dirty="0"/>
              <a:t>    </a:t>
            </a:r>
            <a:r>
              <a:rPr lang="en-US" sz="2800" dirty="0"/>
              <a:t>the 7</a:t>
            </a:r>
            <a:r>
              <a:rPr lang="en-US" sz="2800" baseline="30000" dirty="0"/>
              <a:t>th</a:t>
            </a:r>
            <a:r>
              <a:rPr lang="en-US" sz="2800" dirty="0"/>
              <a:t> cranial nerve supplies the orbicularis oculi muscle</a:t>
            </a:r>
          </a:p>
          <a:p>
            <a:pPr marL="64008" indent="0">
              <a:buNone/>
            </a:pPr>
            <a:r>
              <a:rPr lang="en-US" sz="2800" b="1" dirty="0"/>
              <a:t>    </a:t>
            </a:r>
            <a:r>
              <a:rPr lang="en-US" sz="2800" dirty="0"/>
              <a:t>the 3</a:t>
            </a:r>
            <a:r>
              <a:rPr lang="en-US" sz="2800" baseline="30000" dirty="0"/>
              <a:t>rd</a:t>
            </a:r>
            <a:r>
              <a:rPr lang="en-US" sz="2800" dirty="0"/>
              <a:t> nerve supply </a:t>
            </a:r>
            <a:r>
              <a:rPr lang="en-US" sz="2800" dirty="0" err="1"/>
              <a:t>levator</a:t>
            </a:r>
            <a:r>
              <a:rPr lang="en-US" sz="2800" dirty="0"/>
              <a:t> </a:t>
            </a:r>
            <a:r>
              <a:rPr lang="en-US" sz="2800" dirty="0" err="1"/>
              <a:t>palpaberae</a:t>
            </a:r>
            <a:r>
              <a:rPr lang="en-US" sz="2800" dirty="0"/>
              <a:t> </a:t>
            </a:r>
            <a:r>
              <a:rPr lang="en-US" sz="2800" dirty="0" err="1"/>
              <a:t>superioris</a:t>
            </a:r>
            <a:r>
              <a:rPr lang="en-US" sz="2800" dirty="0"/>
              <a:t> </a:t>
            </a:r>
          </a:p>
          <a:p>
            <a:pPr marL="64008" indent="0">
              <a:buNone/>
            </a:pPr>
            <a:r>
              <a:rPr lang="en-US" sz="2800" dirty="0"/>
              <a:t>    sympathetic nerve supply </a:t>
            </a:r>
            <a:r>
              <a:rPr lang="en-US" sz="2800" dirty="0" err="1"/>
              <a:t>muller</a:t>
            </a:r>
            <a:r>
              <a:rPr lang="en-US" sz="2800" dirty="0"/>
              <a:t> muscle</a:t>
            </a:r>
          </a:p>
          <a:p>
            <a:pPr marL="64008" indent="0">
              <a:buNone/>
            </a:pPr>
            <a:r>
              <a:rPr lang="en-US" sz="2800" b="1" dirty="0"/>
              <a:t>  Sensory supply </a:t>
            </a:r>
            <a:r>
              <a:rPr lang="en-US" sz="2800" dirty="0"/>
              <a:t>is by ophthalmic division of 5</a:t>
            </a:r>
            <a:r>
              <a:rPr lang="en-US" sz="2800" baseline="30000" dirty="0"/>
              <a:t>th</a:t>
            </a:r>
            <a:r>
              <a:rPr lang="en-US" sz="2800" dirty="0"/>
              <a:t> nerve</a:t>
            </a:r>
            <a:r>
              <a:rPr lang="en-US" sz="2800" b="1" dirty="0"/>
              <a:t>   </a:t>
            </a:r>
          </a:p>
          <a:p>
            <a:pPr marL="64008" indent="0">
              <a:buNone/>
            </a:pPr>
            <a:r>
              <a:rPr lang="en-US" sz="2800" b="1" dirty="0"/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2763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396</TotalTime>
  <Words>1188</Words>
  <Application>Microsoft Office PowerPoint</Application>
  <PresentationFormat>On-screen Show (4:3)</PresentationFormat>
  <Paragraphs>184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Century Gothic</vt:lpstr>
      <vt:lpstr>Verdana</vt:lpstr>
      <vt:lpstr>Wingdings 2</vt:lpstr>
      <vt:lpstr>Verve</vt:lpstr>
      <vt:lpstr>PowerPoint Presentation</vt:lpstr>
      <vt:lpstr>Eye Lids </vt:lpstr>
      <vt:lpstr>Topics to be discuss </vt:lpstr>
      <vt:lpstr>LEARNING OBJECTIVES</vt:lpstr>
      <vt:lpstr>Applied Anatomy</vt:lpstr>
      <vt:lpstr>PowerPoint Presentation</vt:lpstr>
      <vt:lpstr>PowerPoint Presentation</vt:lpstr>
      <vt:lpstr>PowerPoint Presentation</vt:lpstr>
      <vt:lpstr>PowerPoint Presentation</vt:lpstr>
      <vt:lpstr>Ptosis </vt:lpstr>
      <vt:lpstr>PATHOPHYSIOLOGY</vt:lpstr>
      <vt:lpstr>Clinical Evaluation </vt:lpstr>
      <vt:lpstr>Pseudoptosis </vt:lpstr>
      <vt:lpstr>Pseudoptosis in pthisis bulbi</vt:lpstr>
      <vt:lpstr>Dermatochalasis </vt:lpstr>
      <vt:lpstr>Ptosis Measurements</vt:lpstr>
      <vt:lpstr>MRD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Associated signs</vt:lpstr>
      <vt:lpstr>Treatment </vt:lpstr>
      <vt:lpstr>Surgical techniques</vt:lpstr>
      <vt:lpstr>Levator resection</vt:lpstr>
      <vt:lpstr>Case of levator resection</vt:lpstr>
      <vt:lpstr>Brow suspension</vt:lpstr>
      <vt:lpstr>Case of brow suspension</vt:lpstr>
      <vt:lpstr>Non Neoplastic lesions</vt:lpstr>
      <vt:lpstr>PowerPoint Presentation</vt:lpstr>
      <vt:lpstr>Internal hordeolum</vt:lpstr>
      <vt:lpstr>PowerPoint Presentation</vt:lpstr>
      <vt:lpstr>Treatment </vt:lpstr>
      <vt:lpstr>surgery</vt:lpstr>
      <vt:lpstr>PowerPoint Presentation</vt:lpstr>
      <vt:lpstr>PowerPoint Presentation</vt:lpstr>
      <vt:lpstr>PowerPoint Presentation</vt:lpstr>
      <vt:lpstr>Non Neoplastic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  <vt:lpstr>COMMUNITY MEDICINE</vt:lpstr>
      <vt:lpstr>ETHICS AND RESEARCH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Lids</dc:title>
  <dc:creator>ismail - [2010]</dc:creator>
  <cp:lastModifiedBy>Dr Rida Fatima Jafar</cp:lastModifiedBy>
  <cp:revision>49</cp:revision>
  <dcterms:created xsi:type="dcterms:W3CDTF">2021-09-29T22:41:53Z</dcterms:created>
  <dcterms:modified xsi:type="dcterms:W3CDTF">2023-02-21T07:05:24Z</dcterms:modified>
</cp:coreProperties>
</file>