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82" r:id="rId9"/>
    <p:sldId id="263" r:id="rId10"/>
    <p:sldId id="283" r:id="rId11"/>
    <p:sldId id="264" r:id="rId12"/>
    <p:sldId id="265" r:id="rId13"/>
    <p:sldId id="284" r:id="rId14"/>
    <p:sldId id="266" r:id="rId15"/>
    <p:sldId id="267" r:id="rId16"/>
    <p:sldId id="285" r:id="rId17"/>
    <p:sldId id="268" r:id="rId18"/>
    <p:sldId id="269" r:id="rId19"/>
    <p:sldId id="270" r:id="rId20"/>
    <p:sldId id="286" r:id="rId21"/>
    <p:sldId id="287" r:id="rId22"/>
    <p:sldId id="271" r:id="rId23"/>
    <p:sldId id="272" r:id="rId24"/>
    <p:sldId id="275" r:id="rId25"/>
    <p:sldId id="273" r:id="rId26"/>
    <p:sldId id="274" r:id="rId27"/>
    <p:sldId id="276" r:id="rId28"/>
    <p:sldId id="280" r:id="rId29"/>
    <p:sldId id="289" r:id="rId30"/>
    <p:sldId id="288" r:id="rId31"/>
    <p:sldId id="279" r:id="rId32"/>
    <p:sldId id="278" r:id="rId33"/>
    <p:sldId id="281" r:id="rId34"/>
    <p:sldId id="277"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3" d="100"/>
          <a:sy n="63" d="100"/>
        </p:scale>
        <p:origin x="3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6408AD-1748-49AA-8779-5BBDC1373520}" type="datetimeFigureOut">
              <a:rPr lang="en-US" smtClean="0"/>
              <a:t>8/22/2024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AB7D4-B8F7-4EBB-807C-0A1530B14495}" type="slidenum">
              <a:rPr lang="en-US" smtClean="0"/>
              <a:t>‹#›</a:t>
            </a:fld>
            <a:endParaRPr lang="en-US"/>
          </a:p>
        </p:txBody>
      </p:sp>
    </p:spTree>
    <p:extLst>
      <p:ext uri="{BB962C8B-B14F-4D97-AF65-F5344CB8AC3E}">
        <p14:creationId xmlns:p14="http://schemas.microsoft.com/office/powerpoint/2010/main" val="18703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7AB7D4-B8F7-4EBB-807C-0A1530B14495}" type="slidenum">
              <a:rPr lang="en-US" smtClean="0"/>
              <a:t>11</a:t>
            </a:fld>
            <a:endParaRPr lang="en-US"/>
          </a:p>
        </p:txBody>
      </p:sp>
    </p:spTree>
    <p:extLst>
      <p:ext uri="{BB962C8B-B14F-4D97-AF65-F5344CB8AC3E}">
        <p14:creationId xmlns:p14="http://schemas.microsoft.com/office/powerpoint/2010/main" val="2134800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2C6F8-0C31-4B0B-8F89-BFEE034D7F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BF850B-3F5E-48F4-84AB-03864D6680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10E228-0234-4977-BA15-CFB423AFD193}"/>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5DCB66B8-2201-4427-AF93-FD1717032F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CC36464-8C08-477E-A04F-7906EA9AD335}"/>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426227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D107-9880-44CD-9D09-083B4DCF76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60E857-AD5D-4EEA-95AA-1EDC8917437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B9B857-5926-4D7F-B6D8-7D917F90E246}"/>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A722E34F-0920-45F7-A2C7-B591CCBDF3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9D1C4F-9772-43B5-8F4B-F37251061BC0}"/>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373871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866F58-DA21-4F29-A723-73FEC344FC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058834-D48A-484E-ADDE-E49D89084B6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D9A89C-5F54-427F-BD70-9157459535E5}"/>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49A6B2B2-F5C1-4FE5-A489-4158FB4135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7244E-B10C-4115-9A65-988089EC0986}"/>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23962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8C7-968D-4B03-9458-75980CD52D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C2A256-72AD-4917-AF0C-48C26E5FF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36AD45-C381-4225-9CD7-594BF686E351}"/>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551C1284-3ACC-40D4-A8F6-1D47C8DE87F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63138F-A73E-4B7C-B32A-586A3135C8AB}"/>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362539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F068-476E-4354-9BD4-FF0FB7DA2A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F9413E-4E4E-4CAB-BBC9-1B14B446D9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F89A67-7FCD-4B68-AFC9-5B5A66B6E569}"/>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ADBA164D-4B19-4557-BECE-8CA9E9FCA8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887E4E-8ADB-4BD0-9B5B-987DA1E3D015}"/>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373965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E0C8-3CAF-4514-AB1B-3D873F6D2C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49D50F-0DDD-4854-9675-88EB5E6CE6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BDAFF3-B7E0-4291-AD73-58BB1BB741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6DE902-4105-44C5-9067-8D48FD0FDB62}"/>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6" name="Footer Placeholder 5">
            <a:extLst>
              <a:ext uri="{FF2B5EF4-FFF2-40B4-BE49-F238E27FC236}">
                <a16:creationId xmlns:a16="http://schemas.microsoft.com/office/drawing/2014/main" id="{B9B00402-77DA-4B09-B10A-B8B6A2DC72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E2793F-D0D4-4DE1-BA4B-BC2F2B77B88A}"/>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189424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D5CA-5DAF-49E7-B42E-D5A0C219F9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677BE7-7D2F-42CA-9388-F8A496E347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346396-CAF2-472C-ADD2-62ACAE80E2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F22528-33E0-41F1-A088-011D627EBC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BACA5A-3DF9-4CF9-8C8C-62D10F5EC1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23349C-5B1C-4654-B8FA-A35C44BFA999}"/>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8" name="Footer Placeholder 7">
            <a:extLst>
              <a:ext uri="{FF2B5EF4-FFF2-40B4-BE49-F238E27FC236}">
                <a16:creationId xmlns:a16="http://schemas.microsoft.com/office/drawing/2014/main" id="{1A26AC76-5E89-4B76-BDCA-6FD8422995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5DBDB2C-11A7-4C00-B6CE-1335AD30F322}"/>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2348154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15758-5A58-47B7-B646-4A8897BFF1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86752-E31E-48B5-8892-70FA8EF3C146}"/>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4" name="Footer Placeholder 3">
            <a:extLst>
              <a:ext uri="{FF2B5EF4-FFF2-40B4-BE49-F238E27FC236}">
                <a16:creationId xmlns:a16="http://schemas.microsoft.com/office/drawing/2014/main" id="{1D6EEDB4-2C47-4A1A-9073-85C683253A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CA9D15-237A-45C2-B41C-AF16937CDA12}"/>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125820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9E6F10-46EE-48A6-B7A9-266D1BB60186}"/>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3" name="Footer Placeholder 2">
            <a:extLst>
              <a:ext uri="{FF2B5EF4-FFF2-40B4-BE49-F238E27FC236}">
                <a16:creationId xmlns:a16="http://schemas.microsoft.com/office/drawing/2014/main" id="{04C72F1E-C751-4342-8D06-28DE548F88A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050EC05-563D-4E70-8E98-6884F015FFCD}"/>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2952722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FCF28-9836-4491-A7A8-23C6AE0942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1044D4-A348-4FD3-AF39-B571144660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411B9F-4591-437E-B053-E7A4132B09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5BB176-75AB-47C4-BD99-63D1AE85EEB6}"/>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6" name="Footer Placeholder 5">
            <a:extLst>
              <a:ext uri="{FF2B5EF4-FFF2-40B4-BE49-F238E27FC236}">
                <a16:creationId xmlns:a16="http://schemas.microsoft.com/office/drawing/2014/main" id="{9B58B78E-9667-4967-A5F7-55B77E83B5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BF6B626-2F5A-441B-B8DC-8E9E2C39E04C}"/>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356361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8CA6A-D967-4B7A-9DBF-ADF16C90D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D59B09-B7E6-4F73-985C-9B4BDA540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5B57AE2-57CC-4EB3-AE16-CEF727841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BBD806-FEF5-4D4E-81E4-C41F63D9F8C0}"/>
              </a:ext>
            </a:extLst>
          </p:cNvPr>
          <p:cNvSpPr>
            <a:spLocks noGrp="1"/>
          </p:cNvSpPr>
          <p:nvPr>
            <p:ph type="dt" sz="half" idx="10"/>
          </p:nvPr>
        </p:nvSpPr>
        <p:spPr/>
        <p:txBody>
          <a:bodyPr/>
          <a:lstStyle/>
          <a:p>
            <a:fld id="{1317E98B-F573-4B0C-9DB9-5ED6588BA5FD}" type="datetimeFigureOut">
              <a:rPr lang="en-US" smtClean="0"/>
              <a:t>8/22/2024</a:t>
            </a:fld>
            <a:endParaRPr lang="en-US" dirty="0"/>
          </a:p>
        </p:txBody>
      </p:sp>
      <p:sp>
        <p:nvSpPr>
          <p:cNvPr id="6" name="Footer Placeholder 5">
            <a:extLst>
              <a:ext uri="{FF2B5EF4-FFF2-40B4-BE49-F238E27FC236}">
                <a16:creationId xmlns:a16="http://schemas.microsoft.com/office/drawing/2014/main" id="{41C5D10E-09C2-4AA3-87E3-8934A22598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997C31-6100-41FD-BC35-00E133FC9221}"/>
              </a:ext>
            </a:extLst>
          </p:cNvPr>
          <p:cNvSpPr>
            <a:spLocks noGrp="1"/>
          </p:cNvSpPr>
          <p:nvPr>
            <p:ph type="sldNum" sz="quarter" idx="12"/>
          </p:nvPr>
        </p:nvSpPr>
        <p:spPr/>
        <p:txBody>
          <a:bodyPr/>
          <a:lstStyle/>
          <a:p>
            <a:fld id="{ABFFE11F-5C0B-40B8-AF9C-6C0602FEAB1A}" type="slidenum">
              <a:rPr lang="en-US" smtClean="0"/>
              <a:t>‹#›</a:t>
            </a:fld>
            <a:endParaRPr lang="en-US" dirty="0"/>
          </a:p>
        </p:txBody>
      </p:sp>
    </p:spTree>
    <p:extLst>
      <p:ext uri="{BB962C8B-B14F-4D97-AF65-F5344CB8AC3E}">
        <p14:creationId xmlns:p14="http://schemas.microsoft.com/office/powerpoint/2010/main" val="67628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7B0B0A-F2ED-48BD-9207-25EBDB8FC3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94DBB5-C978-41F1-8B60-48D7FE1C57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6DFCC3-5517-4735-A05A-1B8CE7E96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17E98B-F573-4B0C-9DB9-5ED6588BA5FD}" type="datetimeFigureOut">
              <a:rPr lang="en-US" smtClean="0"/>
              <a:t>8/22/2024</a:t>
            </a:fld>
            <a:endParaRPr lang="en-US" dirty="0"/>
          </a:p>
        </p:txBody>
      </p:sp>
      <p:sp>
        <p:nvSpPr>
          <p:cNvPr id="5" name="Footer Placeholder 4">
            <a:extLst>
              <a:ext uri="{FF2B5EF4-FFF2-40B4-BE49-F238E27FC236}">
                <a16:creationId xmlns:a16="http://schemas.microsoft.com/office/drawing/2014/main" id="{704B462C-E68D-42BE-89B2-EF78D4F791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7E89682-E6E6-488C-A886-99D2E340C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FE11F-5C0B-40B8-AF9C-6C0602FEAB1A}" type="slidenum">
              <a:rPr lang="en-US" smtClean="0"/>
              <a:t>‹#›</a:t>
            </a:fld>
            <a:endParaRPr lang="en-US" dirty="0"/>
          </a:p>
        </p:txBody>
      </p:sp>
    </p:spTree>
    <p:extLst>
      <p:ext uri="{BB962C8B-B14F-4D97-AF65-F5344CB8AC3E}">
        <p14:creationId xmlns:p14="http://schemas.microsoft.com/office/powerpoint/2010/main" val="2429107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ncbi.nlm.nih.gov/books/NBK500175/" TargetMode="External"/><Relationship Id="rId2" Type="http://schemas.openxmlformats.org/officeDocument/2006/relationships/hyperlink" Target="https://www.ncbi.nlm.nih.gov/books/n/spr9783319184289/bm1/def-item/def7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0D1D2-37CF-4D56-B8F3-EB974F557ABC}"/>
              </a:ext>
            </a:extLst>
          </p:cNvPr>
          <p:cNvSpPr>
            <a:spLocks noGrp="1"/>
          </p:cNvSpPr>
          <p:nvPr>
            <p:ph type="ctrTitle"/>
          </p:nvPr>
        </p:nvSpPr>
        <p:spPr>
          <a:xfrm>
            <a:off x="396240" y="1067068"/>
            <a:ext cx="11358880" cy="1833562"/>
          </a:xfrm>
        </p:spPr>
        <p:txBody>
          <a:bodyPr>
            <a:noAutofit/>
          </a:bodyPr>
          <a:lstStyle/>
          <a:p>
            <a:r>
              <a:rPr lang="en-US" sz="4000" b="1" dirty="0">
                <a:solidFill>
                  <a:srgbClr val="C00000"/>
                </a:solidFill>
                <a:latin typeface="Times New Roman" panose="02020603050405020304" pitchFamily="18" charset="0"/>
                <a:ea typeface="Times New Roman" panose="02020603050405020304" pitchFamily="18" charset="0"/>
              </a:rPr>
              <a:t>Ethics of Reproduction: Contraception, Abortion &amp; Assisted Reproductive Techniques (ARTs), &amp; their Islamic perspectives</a:t>
            </a:r>
            <a:endParaRPr lang="en-US" sz="4000" b="1" dirty="0">
              <a:solidFill>
                <a:srgbClr val="C00000"/>
              </a:solidFill>
            </a:endParaRPr>
          </a:p>
        </p:txBody>
      </p:sp>
      <p:sp>
        <p:nvSpPr>
          <p:cNvPr id="3" name="Subtitle 2">
            <a:extLst>
              <a:ext uri="{FF2B5EF4-FFF2-40B4-BE49-F238E27FC236}">
                <a16:creationId xmlns:a16="http://schemas.microsoft.com/office/drawing/2014/main" id="{D9D946FD-62BC-44BA-88C7-09D8B6713C39}"/>
              </a:ext>
            </a:extLst>
          </p:cNvPr>
          <p:cNvSpPr>
            <a:spLocks noGrp="1"/>
          </p:cNvSpPr>
          <p:nvPr>
            <p:ph type="subTitle" idx="1"/>
          </p:nvPr>
        </p:nvSpPr>
        <p:spPr>
          <a:xfrm>
            <a:off x="558800" y="3230880"/>
            <a:ext cx="11033760" cy="3180080"/>
          </a:xfrm>
        </p:spPr>
        <p:txBody>
          <a:bodyPr>
            <a:normAutofit lnSpcReduction="10000"/>
          </a:bodyPr>
          <a:lstStyle/>
          <a:p>
            <a:pPr lvl="0"/>
            <a:r>
              <a:rPr lang="en-US" sz="4000" b="1" dirty="0">
                <a:solidFill>
                  <a:prstClr val="black"/>
                </a:solidFill>
                <a:latin typeface="Times New Roman" panose="02020603050405020304" pitchFamily="18" charset="0"/>
                <a:cs typeface="Times New Roman" panose="02020603050405020304" pitchFamily="18" charset="0"/>
              </a:rPr>
              <a:t>Department of Biomedical Ethics, RMU</a:t>
            </a:r>
          </a:p>
          <a:p>
            <a:pPr lvl="0"/>
            <a:endParaRPr lang="en-US" sz="2000" b="1" dirty="0">
              <a:solidFill>
                <a:srgbClr val="0000FF"/>
              </a:solidFill>
              <a:latin typeface="Times New Roman" panose="02020603050405020304" pitchFamily="18" charset="0"/>
              <a:cs typeface="Times New Roman" panose="02020603050405020304" pitchFamily="18" charset="0"/>
            </a:endParaRPr>
          </a:p>
          <a:p>
            <a:pPr lvl="0"/>
            <a:r>
              <a:rPr lang="en-US" sz="3600" b="1" dirty="0">
                <a:solidFill>
                  <a:srgbClr val="0000FF"/>
                </a:solidFill>
                <a:latin typeface="Times New Roman" panose="02020603050405020304" pitchFamily="18" charset="0"/>
                <a:cs typeface="Times New Roman" panose="02020603050405020304" pitchFamily="18" charset="0"/>
              </a:rPr>
              <a:t>Prof. Dr. Mohammad </a:t>
            </a:r>
            <a:r>
              <a:rPr lang="en-US" sz="3600" b="1" dirty="0" err="1">
                <a:solidFill>
                  <a:srgbClr val="0000FF"/>
                </a:solidFill>
                <a:latin typeface="Times New Roman" panose="02020603050405020304" pitchFamily="18" charset="0"/>
                <a:cs typeface="Times New Roman" panose="02020603050405020304" pitchFamily="18" charset="0"/>
              </a:rPr>
              <a:t>Akram</a:t>
            </a:r>
            <a:r>
              <a:rPr lang="en-US" sz="3600" b="1" dirty="0">
                <a:solidFill>
                  <a:srgbClr val="0000FF"/>
                </a:solidFill>
                <a:latin typeface="Times New Roman" panose="02020603050405020304" pitchFamily="18" charset="0"/>
                <a:cs typeface="Times New Roman" panose="02020603050405020304" pitchFamily="18" charset="0"/>
              </a:rPr>
              <a:t> Randhawa</a:t>
            </a:r>
          </a:p>
          <a:p>
            <a:pPr lvl="0"/>
            <a:r>
              <a:rPr lang="en-US" sz="2800" b="1" dirty="0">
                <a:solidFill>
                  <a:prstClr val="black"/>
                </a:solidFill>
                <a:latin typeface="Times New Roman" panose="02020603050405020304" pitchFamily="18" charset="0"/>
                <a:cs typeface="Times New Roman" panose="02020603050405020304" pitchFamily="18" charset="0"/>
              </a:rPr>
              <a:t>MBBS (KE), M. Phil (Pb), PhD (QU) </a:t>
            </a:r>
          </a:p>
          <a:p>
            <a:pPr lvl="0"/>
            <a:r>
              <a:rPr lang="en-US" b="1" dirty="0">
                <a:solidFill>
                  <a:prstClr val="black"/>
                </a:solidFill>
                <a:latin typeface="Times New Roman" panose="02020603050405020304" pitchFamily="18" charset="0"/>
                <a:cs typeface="Times New Roman" panose="02020603050405020304" pitchFamily="18" charset="0"/>
              </a:rPr>
              <a:t>Fellowship Clinical Pharmacology (UK)</a:t>
            </a:r>
          </a:p>
          <a:p>
            <a:pPr lvl="0"/>
            <a:r>
              <a:rPr lang="en-US" sz="3600" b="1" dirty="0">
                <a:solidFill>
                  <a:prstClr val="black"/>
                </a:solidFill>
                <a:latin typeface="Times New Roman" panose="02020603050405020304" pitchFamily="18" charset="0"/>
                <a:cs typeface="Times New Roman" panose="02020603050405020304" pitchFamily="18" charset="0"/>
              </a:rPr>
              <a:t>HOD, Biomedical Ethics Dept. </a:t>
            </a:r>
          </a:p>
          <a:p>
            <a:endParaRPr lang="en-US" dirty="0"/>
          </a:p>
        </p:txBody>
      </p:sp>
      <p:sp>
        <p:nvSpPr>
          <p:cNvPr id="4" name="Rectangle 3">
            <a:extLst>
              <a:ext uri="{FF2B5EF4-FFF2-40B4-BE49-F238E27FC236}">
                <a16:creationId xmlns:a16="http://schemas.microsoft.com/office/drawing/2014/main" id="{6E54E482-B27A-490E-AFA4-5560AD0E7F26}"/>
              </a:ext>
            </a:extLst>
          </p:cNvPr>
          <p:cNvSpPr/>
          <p:nvPr/>
        </p:nvSpPr>
        <p:spPr>
          <a:xfrm>
            <a:off x="3779520" y="335280"/>
            <a:ext cx="4470400" cy="707886"/>
          </a:xfrm>
          <a:prstGeom prst="rect">
            <a:avLst/>
          </a:prstGeom>
        </p:spPr>
        <p:txBody>
          <a:bodyPr wrap="square">
            <a:spAutoFit/>
          </a:bodyPr>
          <a:lstStyle/>
          <a:p>
            <a:pPr algn="ctr"/>
            <a:r>
              <a:rPr lang="ar-SA" altLang="en-US" sz="4000" b="1" dirty="0">
                <a:solidFill>
                  <a:srgbClr val="328638"/>
                </a:solidFill>
                <a:latin typeface="Times New Roman" panose="02020603050405020304" pitchFamily="18" charset="0"/>
                <a:cs typeface="Times New Roman" panose="02020603050405020304" pitchFamily="18" charset="0"/>
              </a:rPr>
              <a:t>بسم الله الرحمن الرحيم</a:t>
            </a:r>
            <a:endParaRPr lang="en-US" altLang="en-US" sz="4000" b="1" dirty="0">
              <a:solidFill>
                <a:srgbClr val="32863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154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21951-38EA-41BE-AA5C-BAA89529F20C}"/>
              </a:ext>
            </a:extLst>
          </p:cNvPr>
          <p:cNvSpPr>
            <a:spLocks noGrp="1"/>
          </p:cNvSpPr>
          <p:nvPr>
            <p:ph type="title"/>
          </p:nvPr>
        </p:nvSpPr>
        <p:spPr>
          <a:xfrm>
            <a:off x="690880" y="253365"/>
            <a:ext cx="10662920" cy="77279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 Perspectives of Contraception (Cont.)</a:t>
            </a:r>
            <a:endParaRPr lang="en-US" dirty="0"/>
          </a:p>
        </p:txBody>
      </p:sp>
      <p:sp>
        <p:nvSpPr>
          <p:cNvPr id="3" name="Content Placeholder 2">
            <a:extLst>
              <a:ext uri="{FF2B5EF4-FFF2-40B4-BE49-F238E27FC236}">
                <a16:creationId xmlns:a16="http://schemas.microsoft.com/office/drawing/2014/main" id="{E548F35B-D8FB-48AF-9515-340811B2262C}"/>
              </a:ext>
            </a:extLst>
          </p:cNvPr>
          <p:cNvSpPr>
            <a:spLocks noGrp="1"/>
          </p:cNvSpPr>
          <p:nvPr>
            <p:ph idx="1"/>
          </p:nvPr>
        </p:nvSpPr>
        <p:spPr>
          <a:xfrm>
            <a:off x="426720" y="1076960"/>
            <a:ext cx="11236960" cy="5232400"/>
          </a:xfrm>
        </p:spPr>
        <p:txBody>
          <a:bodyPr>
            <a:noAutofit/>
          </a:bodyPr>
          <a:lstStyle/>
          <a:p>
            <a:pPr marL="0" marR="0">
              <a:lnSpc>
                <a:spcPct val="107000"/>
              </a:lnSpc>
              <a:spcBef>
                <a:spcPts val="0"/>
              </a:spcBef>
              <a:spcAft>
                <a:spcPts val="0"/>
              </a:spcAft>
            </a:pP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Quran Karim, describes two main objectives </a:t>
            </a:r>
            <a:r>
              <a:rPr lang="en-US" sz="3000" dirty="0">
                <a:latin typeface="Times New Roman" panose="02020603050405020304" pitchFamily="18" charset="0"/>
                <a:ea typeface="Calibri" panose="020F0502020204030204" pitchFamily="34" charset="0"/>
                <a:cs typeface="Times New Roman" panose="02020603050405020304" pitchFamily="18" charset="0"/>
              </a:rPr>
              <a:t>for </a:t>
            </a:r>
            <a:r>
              <a:rPr lang="en-US" sz="3000" b="1" dirty="0">
                <a:latin typeface="Times New Roman" panose="02020603050405020304" pitchFamily="18" charset="0"/>
                <a:ea typeface="Calibri" panose="020F0502020204030204" pitchFamily="34" charset="0"/>
                <a:cs typeface="Times New Roman" panose="02020603050405020304" pitchFamily="18" charset="0"/>
              </a:rPr>
              <a:t>creation of spouses:</a:t>
            </a:r>
          </a:p>
          <a:p>
            <a:pPr marL="0" marR="0">
              <a:lnSpc>
                <a:spcPct val="107000"/>
              </a:lnSpc>
              <a:spcBef>
                <a:spcPts val="0"/>
              </a:spcBef>
              <a:spcAft>
                <a:spcPts val="0"/>
              </a:spcAft>
            </a:pP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Propagation of human race </a:t>
            </a:r>
            <a:r>
              <a:rPr lang="en-US" sz="3000" dirty="0">
                <a:latin typeface="Times New Roman" panose="02020603050405020304" pitchFamily="18" charset="0"/>
                <a:ea typeface="Calibri" panose="020F0502020204030204" pitchFamily="34" charset="0"/>
                <a:cs typeface="Times New Roman" panose="02020603050405020304" pitchFamily="18" charset="0"/>
              </a:rPr>
              <a:t>&amp; </a:t>
            </a: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get pleasure </a:t>
            </a:r>
            <a:r>
              <a:rPr lang="en-US" sz="3000" dirty="0">
                <a:latin typeface="Times New Roman" panose="02020603050405020304" pitchFamily="18" charset="0"/>
                <a:ea typeface="Calibri" panose="020F0502020204030204" pitchFamily="34" charset="0"/>
                <a:cs typeface="Times New Roman" panose="02020603050405020304" pitchFamily="18" charset="0"/>
              </a:rPr>
              <a:t>in following verses: </a:t>
            </a:r>
          </a:p>
          <a:p>
            <a:pPr marL="0" marR="0">
              <a:lnSpc>
                <a:spcPct val="107000"/>
              </a:lnSpc>
              <a:spcBef>
                <a:spcPts val="0"/>
              </a:spcBef>
              <a:spcAft>
                <a:spcPts val="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“O mankind! Be dutiful to your Lord, Who created you from a single person </a:t>
            </a:r>
            <a:r>
              <a:rPr lang="en-US" sz="3000" b="1" dirty="0">
                <a:latin typeface="Times New Roman" panose="02020603050405020304" pitchFamily="18" charset="0"/>
                <a:ea typeface="Calibri" panose="020F0502020204030204" pitchFamily="34" charset="0"/>
                <a:cs typeface="Times New Roman" panose="02020603050405020304" pitchFamily="18" charset="0"/>
              </a:rPr>
              <a:t>(Adam), </a:t>
            </a:r>
            <a:r>
              <a:rPr lang="en-US" sz="3000" dirty="0">
                <a:latin typeface="Times New Roman" panose="02020603050405020304" pitchFamily="18" charset="0"/>
                <a:ea typeface="Calibri" panose="020F0502020204030204" pitchFamily="34" charset="0"/>
                <a:cs typeface="Times New Roman" panose="02020603050405020304" pitchFamily="18" charset="0"/>
              </a:rPr>
              <a:t>from him (Adam) He created his wife [</a:t>
            </a:r>
            <a:r>
              <a:rPr lang="en-US" sz="3000" b="1" dirty="0" err="1">
                <a:latin typeface="Times New Roman" panose="02020603050405020304" pitchFamily="18" charset="0"/>
                <a:ea typeface="Calibri" panose="020F0502020204030204" pitchFamily="34" charset="0"/>
                <a:cs typeface="Times New Roman" panose="02020603050405020304" pitchFamily="18" charset="0"/>
              </a:rPr>
              <a:t>Hawwa</a:t>
            </a:r>
            <a:r>
              <a:rPr lang="en-US" sz="3000" dirty="0">
                <a:latin typeface="Times New Roman" panose="02020603050405020304" pitchFamily="18" charset="0"/>
                <a:ea typeface="Calibri" panose="020F0502020204030204" pitchFamily="34" charset="0"/>
                <a:cs typeface="Times New Roman" panose="02020603050405020304" pitchFamily="18" charset="0"/>
              </a:rPr>
              <a:t> (Eve)], from them both He created </a:t>
            </a:r>
            <a:r>
              <a:rPr lang="en-US" sz="3000" b="1" dirty="0">
                <a:latin typeface="Times New Roman" panose="02020603050405020304" pitchFamily="18" charset="0"/>
                <a:ea typeface="Calibri" panose="020F0502020204030204" pitchFamily="34" charset="0"/>
                <a:cs typeface="Times New Roman" panose="02020603050405020304" pitchFamily="18" charset="0"/>
              </a:rPr>
              <a:t>many men and women</a:t>
            </a:r>
            <a:r>
              <a:rPr lang="en-US" sz="3000" dirty="0">
                <a:latin typeface="Times New Roman" panose="02020603050405020304" pitchFamily="18" charset="0"/>
                <a:ea typeface="Calibri" panose="020F0502020204030204" pitchFamily="34" charset="0"/>
                <a:cs typeface="Times New Roman" panose="02020603050405020304" pitchFamily="18" charset="0"/>
              </a:rPr>
              <a:t>” [A-</a:t>
            </a:r>
            <a:r>
              <a:rPr lang="en-US" sz="3000" dirty="0" err="1">
                <a:latin typeface="Times New Roman" panose="02020603050405020304" pitchFamily="18" charset="0"/>
                <a:ea typeface="Calibri" panose="020F0502020204030204" pitchFamily="34" charset="0"/>
                <a:cs typeface="Times New Roman" panose="02020603050405020304" pitchFamily="18" charset="0"/>
              </a:rPr>
              <a:t>Nisa</a:t>
            </a:r>
            <a:r>
              <a:rPr lang="en-US" sz="3000" dirty="0">
                <a:latin typeface="Times New Roman" panose="02020603050405020304" pitchFamily="18" charset="0"/>
                <a:ea typeface="Calibri" panose="020F0502020204030204" pitchFamily="34" charset="0"/>
                <a:cs typeface="Times New Roman" panose="02020603050405020304" pitchFamily="18" charset="0"/>
              </a:rPr>
              <a:t>, verse 1]</a:t>
            </a:r>
          </a:p>
          <a:p>
            <a:pPr marL="0" marR="0">
              <a:lnSpc>
                <a:spcPct val="107000"/>
              </a:lnSpc>
              <a:spcBef>
                <a:spcPts val="0"/>
              </a:spcBef>
              <a:spcAft>
                <a:spcPts val="0"/>
              </a:spcAft>
            </a:pPr>
            <a:r>
              <a:rPr lang="en-US" sz="3000" dirty="0">
                <a:latin typeface="Times New Roman" panose="02020603050405020304" pitchFamily="18" charset="0"/>
                <a:ea typeface="Calibri" panose="020F0502020204030204" pitchFamily="34" charset="0"/>
                <a:cs typeface="Times New Roman" panose="02020603050405020304" pitchFamily="18" charset="0"/>
              </a:rPr>
              <a:t>“And among His signs is that He created for you from yourselves wives (</a:t>
            </a:r>
            <a:r>
              <a:rPr lang="en-US" sz="3000" b="1" dirty="0">
                <a:latin typeface="Times New Roman" panose="02020603050405020304" pitchFamily="18" charset="0"/>
                <a:ea typeface="Calibri" panose="020F0502020204030204" pitchFamily="34" charset="0"/>
                <a:cs typeface="Times New Roman" panose="02020603050405020304" pitchFamily="18" charset="0"/>
              </a:rPr>
              <a:t>Spouses</a:t>
            </a:r>
            <a:r>
              <a:rPr lang="en-US" sz="3000" dirty="0">
                <a:latin typeface="Times New Roman" panose="02020603050405020304" pitchFamily="18" charset="0"/>
                <a:ea typeface="Calibri" panose="020F0502020204030204" pitchFamily="34" charset="0"/>
                <a:cs typeface="Times New Roman" panose="02020603050405020304" pitchFamily="18" charset="0"/>
              </a:rPr>
              <a:t>) that you may </a:t>
            </a:r>
            <a:r>
              <a:rPr lang="en-US" sz="3000" b="1" dirty="0">
                <a:latin typeface="Times New Roman" panose="02020603050405020304" pitchFamily="18" charset="0"/>
                <a:ea typeface="Calibri" panose="020F0502020204030204" pitchFamily="34" charset="0"/>
                <a:cs typeface="Times New Roman" panose="02020603050405020304" pitchFamily="18" charset="0"/>
              </a:rPr>
              <a:t>find repose (Peacefulness, pleasure)</a:t>
            </a:r>
            <a:r>
              <a:rPr lang="en-US" sz="3000" dirty="0">
                <a:latin typeface="Times New Roman" panose="02020603050405020304" pitchFamily="18" charset="0"/>
                <a:ea typeface="Calibri" panose="020F0502020204030204" pitchFamily="34" charset="0"/>
                <a:cs typeface="Times New Roman" panose="02020603050405020304" pitchFamily="18" charset="0"/>
              </a:rPr>
              <a:t> in them; and He placed between you </a:t>
            </a:r>
            <a:r>
              <a:rPr lang="en-US" sz="3000" b="1" dirty="0">
                <a:latin typeface="Times New Roman" panose="02020603050405020304" pitchFamily="18" charset="0"/>
                <a:ea typeface="Calibri" panose="020F0502020204030204" pitchFamily="34" charset="0"/>
                <a:cs typeface="Times New Roman" panose="02020603050405020304" pitchFamily="18" charset="0"/>
              </a:rPr>
              <a:t>affection and mercy</a:t>
            </a:r>
            <a:r>
              <a:rPr lang="en-US" sz="3000" dirty="0">
                <a:latin typeface="Times New Roman" panose="02020603050405020304" pitchFamily="18" charset="0"/>
                <a:ea typeface="Calibri" panose="020F0502020204030204" pitchFamily="34" charset="0"/>
                <a:cs typeface="Times New Roman" panose="02020603050405020304" pitchFamily="18" charset="0"/>
              </a:rPr>
              <a:t>. Indeed, in that are signs for a people who give thought” [Al-Rome, verse 21]. </a:t>
            </a:r>
          </a:p>
          <a:p>
            <a:pPr marL="0" marR="0" indent="0">
              <a:lnSpc>
                <a:spcPct val="107000"/>
              </a:lnSpc>
              <a:spcBef>
                <a:spcPts val="0"/>
              </a:spcBef>
              <a:spcAft>
                <a:spcPts val="0"/>
              </a:spcAft>
              <a:buNone/>
            </a:pP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90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9CA9-A58A-44A6-A715-6E6C3129B790}"/>
              </a:ext>
            </a:extLst>
          </p:cNvPr>
          <p:cNvSpPr>
            <a:spLocks noGrp="1"/>
          </p:cNvSpPr>
          <p:nvPr>
            <p:ph type="title"/>
          </p:nvPr>
        </p:nvSpPr>
        <p:spPr>
          <a:xfrm>
            <a:off x="838200" y="304165"/>
            <a:ext cx="10515600" cy="63055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 Perspectives of Contraception (Cont.)</a:t>
            </a:r>
            <a:endParaRPr lang="en-US" dirty="0"/>
          </a:p>
        </p:txBody>
      </p:sp>
      <p:sp>
        <p:nvSpPr>
          <p:cNvPr id="3" name="Content Placeholder 2">
            <a:extLst>
              <a:ext uri="{FF2B5EF4-FFF2-40B4-BE49-F238E27FC236}">
                <a16:creationId xmlns:a16="http://schemas.microsoft.com/office/drawing/2014/main" id="{8A3C5226-2222-4976-BF64-0426211A0921}"/>
              </a:ext>
            </a:extLst>
          </p:cNvPr>
          <p:cNvSpPr>
            <a:spLocks noGrp="1"/>
          </p:cNvSpPr>
          <p:nvPr>
            <p:ph idx="1"/>
          </p:nvPr>
        </p:nvSpPr>
        <p:spPr>
          <a:xfrm>
            <a:off x="345440" y="934720"/>
            <a:ext cx="11541760" cy="5558155"/>
          </a:xfrm>
        </p:spPr>
        <p:txBody>
          <a:bodyPr>
            <a:noAutofit/>
          </a:bodyPr>
          <a:lstStyle/>
          <a:p>
            <a:pPr marL="0" lvl="0" algn="just">
              <a:lnSpc>
                <a:spcPct val="100000"/>
              </a:lnSpc>
              <a:spcBef>
                <a:spcPts val="0"/>
              </a:spcBef>
            </a:pP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Similarly, there are many </a:t>
            </a: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‘Hadith’ of Prophet Mohammad </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(Peace &amp; blessings be upon him), emphasizing marriage, such as: </a:t>
            </a:r>
            <a:r>
              <a:rPr lang="en-US" sz="3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“Marriage is part of my ‘Sunnah’ </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(Sacred tradition), and whoever does not follow my ‘Sunnah’ has nothing to do with me” [</a:t>
            </a:r>
            <a:r>
              <a:rPr lang="en-US" sz="30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Sunan</a:t>
            </a:r>
            <a:r>
              <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Ibn </a:t>
            </a:r>
            <a:r>
              <a:rPr lang="en-US" sz="30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Majah</a:t>
            </a:r>
            <a:r>
              <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1846</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marL="0" lvl="0" indent="0" algn="just">
              <a:lnSpc>
                <a:spcPct val="100000"/>
              </a:lnSpc>
              <a:spcBef>
                <a:spcPts val="0"/>
              </a:spcBef>
              <a:buNone/>
            </a:pP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“O young men! You should marry, for indeed it helps in lowering the gaze and protecting private parts (From adultery)”</a:t>
            </a:r>
            <a:r>
              <a:rPr lang="en-US" sz="3000" dirty="0">
                <a:solidFill>
                  <a:prstClr val="black"/>
                </a:solidFill>
                <a:latin typeface="Calibri" panose="020F0502020204030204" pitchFamily="34" charset="0"/>
                <a:ea typeface="Calibri" panose="020F0502020204030204" pitchFamily="34" charset="0"/>
                <a:cs typeface="Times New Roman" panose="02020603050405020304" pitchFamily="18" charset="0"/>
              </a:rPr>
              <a:t>Sahih al-Bukhari 5066</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marL="0" lvl="0" algn="just">
              <a:lnSpc>
                <a:spcPct val="100000"/>
              </a:lnSpc>
              <a:spcBef>
                <a:spcPts val="0"/>
              </a:spcBef>
            </a:pP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Thus, </a:t>
            </a: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Quran Karim and teachings of Prophet Mohammad </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(Peace &amp; blessings be upon him) emphasize that </a:t>
            </a: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peacefulness and pleasure </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are important objectives of family life and must be </a:t>
            </a:r>
            <a:r>
              <a:rPr lang="en-US" sz="3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achieved through marriage</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marL="0" lvl="0" algn="just">
              <a:lnSpc>
                <a:spcPct val="100000"/>
              </a:lnSpc>
              <a:spcBef>
                <a:spcPts val="0"/>
              </a:spcBef>
            </a:pPr>
            <a:r>
              <a:rPr lang="en-US" sz="3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Islam does not prohibit birth control</a:t>
            </a:r>
            <a:r>
              <a:rPr lang="en-US" sz="3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3000" dirty="0">
                <a:latin typeface="Times New Roman" panose="02020603050405020304" pitchFamily="18" charset="0"/>
                <a:ea typeface="Calibri" panose="020F0502020204030204" pitchFamily="34" charset="0"/>
                <a:cs typeface="Times New Roman" panose="02020603050405020304" pitchFamily="18" charset="0"/>
              </a:rPr>
              <a:t>nor forbid space pregnancies </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or limit their number. However, </a:t>
            </a:r>
            <a:r>
              <a:rPr lang="en-US" sz="30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gives guidance for that</a:t>
            </a:r>
            <a:r>
              <a:rPr lang="en-US" sz="3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1216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426BB-222C-48FE-BA05-73932FF73291}"/>
              </a:ext>
            </a:extLst>
          </p:cNvPr>
          <p:cNvSpPr>
            <a:spLocks noGrp="1"/>
          </p:cNvSpPr>
          <p:nvPr>
            <p:ph type="title"/>
          </p:nvPr>
        </p:nvSpPr>
        <p:spPr>
          <a:xfrm>
            <a:off x="589280" y="192405"/>
            <a:ext cx="10764520" cy="71183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 Perspectives of Contraception (Cont.)</a:t>
            </a:r>
            <a:endParaRPr lang="en-US" dirty="0"/>
          </a:p>
        </p:txBody>
      </p:sp>
      <p:sp>
        <p:nvSpPr>
          <p:cNvPr id="3" name="Content Placeholder 2">
            <a:extLst>
              <a:ext uri="{FF2B5EF4-FFF2-40B4-BE49-F238E27FC236}">
                <a16:creationId xmlns:a16="http://schemas.microsoft.com/office/drawing/2014/main" id="{A80B27B3-210F-48AB-A39A-43CBC678CB24}"/>
              </a:ext>
            </a:extLst>
          </p:cNvPr>
          <p:cNvSpPr>
            <a:spLocks noGrp="1"/>
          </p:cNvSpPr>
          <p:nvPr>
            <p:ph idx="1"/>
          </p:nvPr>
        </p:nvSpPr>
        <p:spPr>
          <a:xfrm>
            <a:off x="365760" y="853440"/>
            <a:ext cx="11521440" cy="5689600"/>
          </a:xfrm>
        </p:spPr>
        <p:txBody>
          <a:bodyPr>
            <a:normAutofit fontScale="92500"/>
          </a:bodyPr>
          <a:lstStyle/>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 Permissible modes of birth control in Islam.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In general, birth control in Islam is not encouraged but is permissible to attempt     (only for interaction between husband and wife and if both agree to practice). </a:t>
            </a:r>
          </a:p>
          <a:p>
            <a:pPr marL="0" marR="0" algn="just">
              <a:lnSpc>
                <a:spcPct val="107000"/>
              </a:lnSpc>
              <a:spcBef>
                <a:spcPts val="0"/>
              </a:spcBef>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In Islam, a few natural methods of birth control are allowed:</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Withdrawal of penis from vagina before ejaculation (or </a:t>
            </a:r>
            <a:r>
              <a:rPr lang="en-GB" b="1" dirty="0">
                <a:latin typeface="Times New Roman" panose="02020603050405020304" pitchFamily="18" charset="0"/>
                <a:ea typeface="Calibri" panose="020F0502020204030204" pitchFamily="34" charset="0"/>
                <a:cs typeface="Times New Roman" panose="02020603050405020304" pitchFamily="18" charset="0"/>
              </a:rPr>
              <a:t>‘coitus interruptus</a:t>
            </a:r>
            <a:r>
              <a:rPr lang="en-GB"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Covering penis with an impermeable layer (e.g., </a:t>
            </a:r>
            <a:r>
              <a:rPr lang="en-GB" b="1" dirty="0">
                <a:latin typeface="Times New Roman" panose="02020603050405020304" pitchFamily="18" charset="0"/>
                <a:ea typeface="Calibri" panose="020F0502020204030204" pitchFamily="34" charset="0"/>
                <a:cs typeface="Times New Roman" panose="02020603050405020304" pitchFamily="18" charset="0"/>
              </a:rPr>
              <a:t>male condom)</a:t>
            </a:r>
            <a:r>
              <a:rPr lang="en-GB" dirty="0">
                <a:latin typeface="Times New Roman" panose="02020603050405020304" pitchFamily="18" charset="0"/>
                <a:ea typeface="Calibri" panose="020F0502020204030204" pitchFamily="34" charset="0"/>
                <a:cs typeface="Times New Roman" panose="02020603050405020304" pitchFamily="18" charset="0"/>
              </a:rPr>
              <a:t> before inserting into vagina.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Placing an impermeable material in the front (e.g., female condom) or at the back (e.g., a rubber diaphragm (rubber wall)) of the vagina.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b="1" dirty="0">
                <a:latin typeface="Times New Roman" panose="02020603050405020304" pitchFamily="18" charset="0"/>
                <a:ea typeface="Calibri" panose="020F0502020204030204" pitchFamily="34" charset="0"/>
                <a:cs typeface="Times New Roman" panose="02020603050405020304" pitchFamily="18" charset="0"/>
              </a:rPr>
              <a:t>Abstinence </a:t>
            </a:r>
            <a:r>
              <a:rPr lang="en-GB" dirty="0">
                <a:latin typeface="Times New Roman" panose="02020603050405020304" pitchFamily="18" charset="0"/>
                <a:ea typeface="Calibri" panose="020F0502020204030204" pitchFamily="34" charset="0"/>
                <a:cs typeface="Times New Roman" panose="02020603050405020304" pitchFamily="18" charset="0"/>
              </a:rPr>
              <a:t>from sexual intercourse </a:t>
            </a:r>
            <a:r>
              <a:rPr lang="en-GB" b="1" dirty="0">
                <a:latin typeface="Times New Roman" panose="02020603050405020304" pitchFamily="18" charset="0"/>
                <a:ea typeface="Calibri" panose="020F0502020204030204" pitchFamily="34" charset="0"/>
                <a:cs typeface="Times New Roman" panose="02020603050405020304" pitchFamily="18" charset="0"/>
              </a:rPr>
              <a:t>two or three days before &amp; after ovulation</a:t>
            </a:r>
            <a:r>
              <a:rPr lang="en-GB"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dirty="0">
                <a:latin typeface="Times New Roman" panose="02020603050405020304" pitchFamily="18" charset="0"/>
                <a:ea typeface="Calibri" panose="020F0502020204030204" pitchFamily="34" charset="0"/>
                <a:cs typeface="Times New Roman" panose="02020603050405020304" pitchFamily="18" charset="0"/>
              </a:rPr>
              <a:t>Flushing the vagina with water after intercourse (this is less effective method).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Please note: </a:t>
            </a:r>
            <a:r>
              <a:rPr lang="en-US" dirty="0">
                <a:latin typeface="Times New Roman" panose="02020603050405020304" pitchFamily="18" charset="0"/>
                <a:ea typeface="Calibri" panose="020F0502020204030204" pitchFamily="34" charset="0"/>
                <a:cs typeface="Times New Roman" panose="02020603050405020304" pitchFamily="18" charset="0"/>
              </a:rPr>
              <a:t>Above methods do not involve chemicals (that can cause systemic side effects or damage to genitals or reproductive organs.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7396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CDBF7-6DAE-4673-815C-D5BFA2AF0C86}"/>
              </a:ext>
            </a:extLst>
          </p:cNvPr>
          <p:cNvSpPr>
            <a:spLocks noGrp="1"/>
          </p:cNvSpPr>
          <p:nvPr>
            <p:ph type="title"/>
          </p:nvPr>
        </p:nvSpPr>
        <p:spPr>
          <a:xfrm>
            <a:off x="568960" y="365125"/>
            <a:ext cx="11145520" cy="711835"/>
          </a:xfrm>
        </p:spPr>
        <p:txBody>
          <a:bodyPr>
            <a:normAutofit/>
          </a:bodyPr>
          <a:lstStyle/>
          <a:p>
            <a:pPr algn="ctr"/>
            <a:r>
              <a:rPr lang="en-US"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 Perspectives of Contraception (Cont.)</a:t>
            </a:r>
            <a:endParaRPr lang="en-US" sz="4000" dirty="0"/>
          </a:p>
        </p:txBody>
      </p:sp>
      <p:sp>
        <p:nvSpPr>
          <p:cNvPr id="3" name="Content Placeholder 2">
            <a:extLst>
              <a:ext uri="{FF2B5EF4-FFF2-40B4-BE49-F238E27FC236}">
                <a16:creationId xmlns:a16="http://schemas.microsoft.com/office/drawing/2014/main" id="{96023395-A264-4B3D-948E-14C990DB5BDD}"/>
              </a:ext>
            </a:extLst>
          </p:cNvPr>
          <p:cNvSpPr>
            <a:spLocks noGrp="1"/>
          </p:cNvSpPr>
          <p:nvPr>
            <p:ph idx="1"/>
          </p:nvPr>
        </p:nvSpPr>
        <p:spPr>
          <a:xfrm>
            <a:off x="518160" y="1056640"/>
            <a:ext cx="11125200" cy="5283200"/>
          </a:xfrm>
        </p:spPr>
        <p:txBody>
          <a:bodyPr>
            <a:normAutofit fontScale="92500"/>
          </a:bodyPr>
          <a:lstStyle/>
          <a:p>
            <a:pPr marL="0" marR="0" algn="just">
              <a:lnSpc>
                <a:spcPct val="107000"/>
              </a:lnSpc>
              <a:spcBef>
                <a:spcPts val="0"/>
              </a:spcBef>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b. Methods of birth control not permissible (unlawful) in Islam.</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sz="3200" dirty="0">
                <a:latin typeface="Times New Roman" panose="02020603050405020304" pitchFamily="18" charset="0"/>
                <a:ea typeface="Calibri" panose="020F0502020204030204" pitchFamily="34" charset="0"/>
                <a:cs typeface="Times New Roman" panose="02020603050405020304" pitchFamily="18" charset="0"/>
              </a:rPr>
              <a:t>Vasectomy or surgical impairing of male reproductive organs.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sz="3200" dirty="0">
                <a:latin typeface="Times New Roman" panose="02020603050405020304" pitchFamily="18" charset="0"/>
                <a:ea typeface="Calibri" panose="020F0502020204030204" pitchFamily="34" charset="0"/>
                <a:cs typeface="Times New Roman" panose="02020603050405020304" pitchFamily="18" charset="0"/>
              </a:rPr>
              <a:t>Surgical implantation or impairing of the female reproductive organs (e.g., implanting an intrauterine device or tying off fallopian tubes).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GB" sz="3200" dirty="0">
                <a:latin typeface="Times New Roman" panose="02020603050405020304" pitchFamily="18" charset="0"/>
                <a:ea typeface="Calibri" panose="020F0502020204030204" pitchFamily="34" charset="0"/>
                <a:cs typeface="Times New Roman" panose="02020603050405020304" pitchFamily="18" charset="0"/>
              </a:rPr>
              <a:t>Sterilization of the male or female in any form.</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GB" sz="3200" dirty="0">
                <a:latin typeface="Times New Roman" panose="02020603050405020304" pitchFamily="18" charset="0"/>
                <a:ea typeface="Calibri" panose="020F0502020204030204" pitchFamily="34" charset="0"/>
                <a:cs typeface="Times New Roman" panose="02020603050405020304" pitchFamily="18" charset="0"/>
              </a:rPr>
              <a:t>Birth-control pills or other chemically induced methods of birth control. (However, some Islamic jurists allow use of birth control pills). </a:t>
            </a:r>
          </a:p>
          <a:p>
            <a:pPr marR="0" lvl="0">
              <a:lnSpc>
                <a:spcPct val="107000"/>
              </a:lnSpc>
              <a:spcBef>
                <a:spcPts val="0"/>
              </a:spcBef>
              <a:spcAft>
                <a:spcPts val="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Please note: </a:t>
            </a:r>
            <a:r>
              <a:rPr lang="en-US" sz="3200" dirty="0">
                <a:latin typeface="Times New Roman" panose="02020603050405020304" pitchFamily="18" charset="0"/>
                <a:ea typeface="Calibri" panose="020F0502020204030204" pitchFamily="34" charset="0"/>
                <a:cs typeface="Times New Roman" panose="02020603050405020304" pitchFamily="18" charset="0"/>
              </a:rPr>
              <a:t>Above methods can cause systemic side effects or damage to reproductive organs.</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25511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40D40-ABC5-454F-A022-F8ADC7001B06}"/>
              </a:ext>
            </a:extLst>
          </p:cNvPr>
          <p:cNvSpPr>
            <a:spLocks noGrp="1"/>
          </p:cNvSpPr>
          <p:nvPr>
            <p:ph type="title"/>
          </p:nvPr>
        </p:nvSpPr>
        <p:spPr>
          <a:xfrm>
            <a:off x="838200" y="111761"/>
            <a:ext cx="10515600" cy="619759"/>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Ethical issues of abortion</a:t>
            </a:r>
            <a:endParaRPr lang="en-US" dirty="0">
              <a:solidFill>
                <a:srgbClr val="C00000"/>
              </a:solidFill>
            </a:endParaRPr>
          </a:p>
        </p:txBody>
      </p:sp>
      <p:sp>
        <p:nvSpPr>
          <p:cNvPr id="3" name="Content Placeholder 2">
            <a:extLst>
              <a:ext uri="{FF2B5EF4-FFF2-40B4-BE49-F238E27FC236}">
                <a16:creationId xmlns:a16="http://schemas.microsoft.com/office/drawing/2014/main" id="{014690BB-A25A-4B0E-821D-FCE59AB83F5D}"/>
              </a:ext>
            </a:extLst>
          </p:cNvPr>
          <p:cNvSpPr>
            <a:spLocks noGrp="1"/>
          </p:cNvSpPr>
          <p:nvPr>
            <p:ph idx="1"/>
          </p:nvPr>
        </p:nvSpPr>
        <p:spPr>
          <a:xfrm>
            <a:off x="406400" y="731520"/>
            <a:ext cx="11369040" cy="5791200"/>
          </a:xfrm>
        </p:spPr>
        <p:txBody>
          <a:bodyPr>
            <a:noAutofit/>
          </a:bodyPr>
          <a:lstStyle/>
          <a:p>
            <a:pPr marL="0" marR="0">
              <a:lnSpc>
                <a:spcPct val="107000"/>
              </a:lnSpc>
              <a:spcBef>
                <a:spcPts val="0"/>
              </a:spcBef>
              <a:spcAft>
                <a:spcPts val="0"/>
              </a:spcAft>
            </a:pPr>
            <a:r>
              <a:rPr lang="en-US" sz="2700" dirty="0">
                <a:latin typeface="Times New Roman" panose="02020603050405020304" pitchFamily="18" charset="0"/>
                <a:ea typeface="Times New Roman" panose="02020603050405020304" pitchFamily="18" charset="0"/>
                <a:cs typeface="Times New Roman" panose="02020603050405020304" pitchFamily="18" charset="0"/>
              </a:rPr>
              <a:t>Abortion is defined as </a:t>
            </a:r>
            <a:r>
              <a:rPr lang="en-US" sz="2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terminating pregnancy before the fetus is viable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or </a:t>
            </a:r>
            <a:r>
              <a:rPr lang="en-US" sz="2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able to sustain life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independently.</a:t>
            </a:r>
          </a:p>
          <a:p>
            <a:pPr marL="0" marR="0">
              <a:lnSpc>
                <a:spcPct val="107000"/>
              </a:lnSpc>
              <a:spcBef>
                <a:spcPts val="0"/>
              </a:spcBef>
              <a:spcAft>
                <a:spcPts val="0"/>
              </a:spcAft>
            </a:pPr>
            <a:r>
              <a:rPr lang="en-US" sz="2700" dirty="0">
                <a:latin typeface="Times New Roman" panose="02020603050405020304" pitchFamily="18" charset="0"/>
                <a:ea typeface="Times New Roman" panose="02020603050405020304" pitchFamily="18" charset="0"/>
                <a:cs typeface="Times New Roman" panose="02020603050405020304" pitchFamily="18" charset="0"/>
              </a:rPr>
              <a:t>Abortion </a:t>
            </a: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was considered illegal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almost </a:t>
            </a: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all over world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till </a:t>
            </a: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mid last century</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07000"/>
              </a:lnSpc>
              <a:spcBef>
                <a:spcPts val="0"/>
              </a:spcBef>
              <a:spcAft>
                <a:spcPts val="0"/>
              </a:spcAft>
            </a:pP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In recent years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in </a:t>
            </a: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most of western-world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and in certain eastern countries, </a:t>
            </a:r>
            <a:r>
              <a:rPr lang="en-US" sz="2700" b="1" dirty="0">
                <a:latin typeface="Times New Roman" panose="02020603050405020304" pitchFamily="18" charset="0"/>
                <a:ea typeface="Times New Roman" panose="02020603050405020304" pitchFamily="18" charset="0"/>
                <a:cs typeface="Times New Roman" panose="02020603050405020304" pitchFamily="18" charset="0"/>
              </a:rPr>
              <a:t>laws have been relaxed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about abortion..  </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7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a:t>
            </a:r>
            <a:r>
              <a:rPr lang="en-US" sz="2700"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perspectives</a:t>
            </a:r>
            <a:r>
              <a:rPr lang="en-US" sz="2700" b="1" spc="-1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a:t>
            </a:r>
            <a:r>
              <a:rPr lang="en-US" sz="2700"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abortion:</a:t>
            </a:r>
            <a:r>
              <a:rPr lang="en-US" sz="27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7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Quran Karim</a:t>
            </a:r>
            <a:r>
              <a:rPr lang="en-US" sz="2700" dirty="0">
                <a:latin typeface="Times New Roman" panose="02020603050405020304" pitchFamily="18" charset="0"/>
                <a:ea typeface="Calibri" panose="020F0502020204030204" pitchFamily="34" charset="0"/>
                <a:cs typeface="Times New Roman" panose="02020603050405020304" pitchFamily="18" charset="0"/>
              </a:rPr>
              <a:t> </a:t>
            </a:r>
            <a:r>
              <a:rPr lang="en-US" sz="2700" b="1" dirty="0">
                <a:latin typeface="Times New Roman" panose="02020603050405020304" pitchFamily="18" charset="0"/>
                <a:ea typeface="Calibri" panose="020F0502020204030204" pitchFamily="34" charset="0"/>
                <a:cs typeface="Times New Roman" panose="02020603050405020304" pitchFamily="18" charset="0"/>
              </a:rPr>
              <a:t>refers in detail </a:t>
            </a:r>
            <a:r>
              <a:rPr lang="en-US" sz="2700" dirty="0">
                <a:latin typeface="Times New Roman" panose="02020603050405020304" pitchFamily="18" charset="0"/>
                <a:ea typeface="Calibri" panose="020F0502020204030204" pitchFamily="34" charset="0"/>
                <a:cs typeface="Times New Roman" panose="02020603050405020304" pitchFamily="18" charset="0"/>
              </a:rPr>
              <a:t>to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stages of fetal development</a:t>
            </a:r>
            <a:r>
              <a:rPr lang="en-US" sz="2700" dirty="0">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700" dirty="0">
                <a:latin typeface="Times New Roman" panose="02020603050405020304" pitchFamily="18" charset="0"/>
                <a:ea typeface="Calibri" panose="020F0502020204030204" pitchFamily="34" charset="0"/>
                <a:cs typeface="Times New Roman" panose="02020603050405020304" pitchFamily="18" charset="0"/>
              </a:rPr>
              <a:t>Progressive development of fetus </a:t>
            </a:r>
            <a:r>
              <a:rPr lang="en-US" sz="2700" b="1" dirty="0">
                <a:latin typeface="Times New Roman" panose="02020603050405020304" pitchFamily="18" charset="0"/>
                <a:ea typeface="Calibri" panose="020F0502020204030204" pitchFamily="34" charset="0"/>
                <a:cs typeface="Times New Roman" panose="02020603050405020304" pitchFamily="18" charset="0"/>
              </a:rPr>
              <a:t>begins from a drop or life germ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nutfah</a:t>
            </a:r>
            <a:r>
              <a:rPr lang="en-US" sz="2700" i="1" dirty="0">
                <a:latin typeface="Times New Roman" panose="02020603050405020304" pitchFamily="18" charset="0"/>
                <a:ea typeface="Calibri" panose="020F0502020204030204" pitchFamily="34" charset="0"/>
                <a:cs typeface="Times New Roman" panose="02020603050405020304" pitchFamily="18" charset="0"/>
              </a:rPr>
              <a:t>’</a:t>
            </a:r>
            <a:r>
              <a:rPr lang="en-US" sz="2700" dirty="0">
                <a:latin typeface="Times New Roman" panose="02020603050405020304" pitchFamily="18" charset="0"/>
                <a:ea typeface="Calibri" panose="020F0502020204030204" pitchFamily="34" charset="0"/>
                <a:cs typeface="Times New Roman" panose="02020603050405020304" pitchFamily="18" charset="0"/>
              </a:rPr>
              <a:t>),</a:t>
            </a:r>
            <a:r>
              <a:rPr lang="en-US" sz="2700" spc="5" dirty="0">
                <a:latin typeface="Times New Roman" panose="02020603050405020304" pitchFamily="18" charset="0"/>
                <a:ea typeface="Calibri" panose="020F0502020204030204" pitchFamily="34" charset="0"/>
                <a:cs typeface="Times New Roman" panose="02020603050405020304" pitchFamily="18" charset="0"/>
              </a:rPr>
              <a:t> </a:t>
            </a:r>
            <a:r>
              <a:rPr lang="en-US" sz="2700" dirty="0">
                <a:latin typeface="Times New Roman" panose="02020603050405020304" pitchFamily="18" charset="0"/>
                <a:ea typeface="Calibri" panose="020F0502020204030204" pitchFamily="34" charset="0"/>
                <a:cs typeface="Times New Roman" panose="02020603050405020304" pitchFamily="18" charset="0"/>
              </a:rPr>
              <a:t>progressing to </a:t>
            </a:r>
            <a:r>
              <a:rPr lang="en-US" sz="2700" b="1" dirty="0">
                <a:latin typeface="Times New Roman" panose="02020603050405020304" pitchFamily="18" charset="0"/>
                <a:ea typeface="Calibri" panose="020F0502020204030204" pitchFamily="34" charset="0"/>
                <a:cs typeface="Times New Roman" panose="02020603050405020304" pitchFamily="18" charset="0"/>
              </a:rPr>
              <a:t>concealed blood or a leech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alaqa</a:t>
            </a:r>
            <a:r>
              <a:rPr lang="en-US" sz="27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700" dirty="0">
                <a:latin typeface="Times New Roman" panose="02020603050405020304" pitchFamily="18" charset="0"/>
                <a:ea typeface="Calibri" panose="020F0502020204030204" pitchFamily="34" charset="0"/>
                <a:cs typeface="Times New Roman" panose="02020603050405020304" pitchFamily="18" charset="0"/>
              </a:rPr>
              <a:t>and then changes to form a </a:t>
            </a:r>
            <a:r>
              <a:rPr lang="en-US" sz="2700" b="1" dirty="0">
                <a:latin typeface="Times New Roman" panose="02020603050405020304" pitchFamily="18" charset="0"/>
                <a:ea typeface="Calibri" panose="020F0502020204030204" pitchFamily="34" charset="0"/>
                <a:cs typeface="Times New Roman" panose="02020603050405020304" pitchFamily="18" charset="0"/>
              </a:rPr>
              <a:t>chewed lump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mudgha</a:t>
            </a:r>
            <a:r>
              <a:rPr lang="en-US" sz="27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Quran</a:t>
            </a:r>
            <a:r>
              <a:rPr lang="en-US" sz="2700" b="1" spc="5"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Karim, </a:t>
            </a:r>
            <a:r>
              <a:rPr lang="en-US" sz="2700" b="1" spc="5" dirty="0">
                <a:latin typeface="Times New Roman" panose="02020603050405020304" pitchFamily="18" charset="0"/>
                <a:ea typeface="Calibri" panose="020F0502020204030204" pitchFamily="34" charset="0"/>
                <a:cs typeface="Times New Roman" panose="02020603050405020304" pitchFamily="18" charset="0"/>
              </a:rPr>
              <a:t>a</a:t>
            </a:r>
            <a:r>
              <a:rPr lang="en-US" sz="2700" b="1" dirty="0">
                <a:latin typeface="Times New Roman" panose="02020603050405020304" pitchFamily="18" charset="0"/>
                <a:ea typeface="Calibri" panose="020F0502020204030204" pitchFamily="34" charset="0"/>
                <a:cs typeface="Times New Roman" panose="02020603050405020304" pitchFamily="18" charset="0"/>
              </a:rPr>
              <a:t>fter these 3 stages, </a:t>
            </a:r>
            <a:r>
              <a:rPr lang="en-US" sz="2700" dirty="0">
                <a:latin typeface="Times New Roman" panose="02020603050405020304" pitchFamily="18" charset="0"/>
                <a:ea typeface="Calibri" panose="020F0502020204030204" pitchFamily="34" charset="0"/>
                <a:cs typeface="Times New Roman" panose="02020603050405020304" pitchFamily="18" charset="0"/>
              </a:rPr>
              <a:t>refers to formation of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another creature</a:t>
            </a:r>
            <a:r>
              <a:rPr lang="en-US" sz="2700" dirty="0">
                <a:latin typeface="Times New Roman" panose="02020603050405020304" pitchFamily="18" charset="0"/>
                <a:ea typeface="Calibri" panose="020F0502020204030204" pitchFamily="34" charset="0"/>
                <a:cs typeface="Times New Roman" panose="02020603050405020304" pitchFamily="18" charset="0"/>
              </a:rPr>
              <a:t>’, </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khalqan</a:t>
            </a:r>
            <a:r>
              <a:rPr lang="en-US" sz="27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7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akhar</a:t>
            </a:r>
            <a:r>
              <a:rPr lang="en-US" sz="27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r>
              <a:rPr lang="en-US" sz="27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700" spc="5" dirty="0">
                <a:latin typeface="Times New Roman" panose="02020603050405020304" pitchFamily="18" charset="0"/>
                <a:ea typeface="Calibri" panose="020F0502020204030204" pitchFamily="34" charset="0"/>
                <a:cs typeface="Times New Roman" panose="02020603050405020304" pitchFamily="18" charset="0"/>
              </a:rPr>
              <a:t>i.e. a </a:t>
            </a:r>
            <a:r>
              <a:rPr lang="en-US" sz="2700" b="1" spc="5" dirty="0">
                <a:latin typeface="Times New Roman" panose="02020603050405020304" pitchFamily="18" charset="0"/>
                <a:ea typeface="Calibri" panose="020F0502020204030204" pitchFamily="34" charset="0"/>
                <a:cs typeface="Times New Roman" panose="02020603050405020304" pitchFamily="18" charset="0"/>
              </a:rPr>
              <a:t>new baby is formed </a:t>
            </a:r>
            <a:r>
              <a:rPr lang="en-US" sz="2700" spc="5" dirty="0">
                <a:latin typeface="Times New Roman" panose="02020603050405020304" pitchFamily="18" charset="0"/>
                <a:ea typeface="Calibri" panose="020F0502020204030204" pitchFamily="34" charset="0"/>
                <a:cs typeface="Times New Roman" panose="02020603050405020304" pitchFamily="18" charset="0"/>
              </a:rPr>
              <a:t>with bones, muscles and other organs, during remaining period of pregnancy </a:t>
            </a:r>
            <a:r>
              <a:rPr lang="en-US" sz="2700" dirty="0">
                <a:latin typeface="Times New Roman" panose="02020603050405020304" pitchFamily="18" charset="0"/>
                <a:ea typeface="Calibri" panose="020F0502020204030204" pitchFamily="34" charset="0"/>
                <a:cs typeface="Times New Roman" panose="02020603050405020304" pitchFamily="18" charset="0"/>
              </a:rPr>
              <a:t>[Al </a:t>
            </a:r>
            <a:r>
              <a:rPr lang="en-US" sz="2700" dirty="0" err="1">
                <a:latin typeface="Times New Roman" panose="02020603050405020304" pitchFamily="18" charset="0"/>
                <a:ea typeface="Calibri" panose="020F0502020204030204" pitchFamily="34" charset="0"/>
                <a:cs typeface="Times New Roman" panose="02020603050405020304" pitchFamily="18" charset="0"/>
              </a:rPr>
              <a:t>Mominoon</a:t>
            </a:r>
            <a:r>
              <a:rPr lang="en-US" sz="2700" dirty="0">
                <a:latin typeface="Times New Roman" panose="02020603050405020304" pitchFamily="18" charset="0"/>
                <a:ea typeface="Calibri" panose="020F0502020204030204" pitchFamily="34" charset="0"/>
                <a:cs typeface="Times New Roman" panose="02020603050405020304" pitchFamily="18" charset="0"/>
              </a:rPr>
              <a:t>, verses 12-14].</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700" dirty="0">
                <a:latin typeface="Times New Roman" panose="02020603050405020304" pitchFamily="18" charset="0"/>
                <a:ea typeface="Calibri" panose="020F0502020204030204" pitchFamily="34" charset="0"/>
                <a:cs typeface="Times New Roman" panose="02020603050405020304" pitchFamily="18" charset="0"/>
              </a:rPr>
              <a:t> </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700" dirty="0"/>
          </a:p>
        </p:txBody>
      </p:sp>
    </p:spTree>
    <p:extLst>
      <p:ext uri="{BB962C8B-B14F-4D97-AF65-F5344CB8AC3E}">
        <p14:creationId xmlns:p14="http://schemas.microsoft.com/office/powerpoint/2010/main" val="429495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9DF7-6440-43F9-807F-42F6DD3BA633}"/>
              </a:ext>
            </a:extLst>
          </p:cNvPr>
          <p:cNvSpPr>
            <a:spLocks noGrp="1"/>
          </p:cNvSpPr>
          <p:nvPr>
            <p:ph type="title"/>
          </p:nvPr>
        </p:nvSpPr>
        <p:spPr>
          <a:xfrm>
            <a:off x="838200" y="131762"/>
            <a:ext cx="10515600" cy="61023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perspectives</a:t>
            </a:r>
            <a:r>
              <a:rPr lang="en-US" b="1" spc="-1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abortion (Cont.)</a:t>
            </a:r>
            <a:endParaRPr lang="en-US" dirty="0"/>
          </a:p>
        </p:txBody>
      </p:sp>
      <p:sp>
        <p:nvSpPr>
          <p:cNvPr id="3" name="Content Placeholder 2">
            <a:extLst>
              <a:ext uri="{FF2B5EF4-FFF2-40B4-BE49-F238E27FC236}">
                <a16:creationId xmlns:a16="http://schemas.microsoft.com/office/drawing/2014/main" id="{FFDFA27C-81B9-4198-AF20-35564E76D915}"/>
              </a:ext>
            </a:extLst>
          </p:cNvPr>
          <p:cNvSpPr>
            <a:spLocks noGrp="1"/>
          </p:cNvSpPr>
          <p:nvPr>
            <p:ph idx="1"/>
          </p:nvPr>
        </p:nvSpPr>
        <p:spPr>
          <a:xfrm>
            <a:off x="416560" y="985520"/>
            <a:ext cx="11470640" cy="5364480"/>
          </a:xfrm>
        </p:spPr>
        <p:txBody>
          <a:bodyPr>
            <a:normAutofit lnSpcReduction="10000"/>
          </a:bodyPr>
          <a:lstStyle/>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Sahih Bukhari &amp; Sahih Muslim</a:t>
            </a:r>
            <a:r>
              <a:rPr lang="en-US" dirty="0">
                <a:latin typeface="Times New Roman" panose="02020603050405020304" pitchFamily="18" charset="0"/>
                <a:ea typeface="Calibri" panose="020F0502020204030204" pitchFamily="34" charset="0"/>
                <a:cs typeface="Times New Roman" panose="02020603050405020304" pitchFamily="18" charset="0"/>
              </a:rPr>
              <a:t>, report that </a:t>
            </a:r>
            <a:r>
              <a:rPr lang="en-US" b="1" dirty="0">
                <a:latin typeface="Times New Roman" panose="02020603050405020304" pitchFamily="18" charset="0"/>
                <a:ea typeface="Calibri" panose="020F0502020204030204" pitchFamily="34" charset="0"/>
                <a:cs typeface="Times New Roman" panose="02020603050405020304" pitchFamily="18" charset="0"/>
              </a:rPr>
              <a:t>Prophet Mohammad </a:t>
            </a:r>
            <a:r>
              <a:rPr lang="en-US" dirty="0">
                <a:latin typeface="Times New Roman" panose="02020603050405020304" pitchFamily="18" charset="0"/>
                <a:ea typeface="Calibri" panose="020F0502020204030204" pitchFamily="34" charset="0"/>
                <a:cs typeface="Times New Roman" panose="02020603050405020304" pitchFamily="18" charset="0"/>
              </a:rPr>
              <a:t>(Peace &amp; blessings be upon him) </a:t>
            </a:r>
            <a:r>
              <a:rPr lang="en-US" b="1" dirty="0">
                <a:latin typeface="Times New Roman" panose="02020603050405020304" pitchFamily="18" charset="0"/>
                <a:ea typeface="Calibri" panose="020F0502020204030204" pitchFamily="34" charset="0"/>
                <a:cs typeface="Times New Roman" panose="02020603050405020304" pitchFamily="18" charset="0"/>
              </a:rPr>
              <a:t>described 3 stages lasting of 40 days each, &amp;</a:t>
            </a:r>
          </a:p>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120 days of gestation</a:t>
            </a:r>
            <a:r>
              <a:rPr lang="en-US" dirty="0">
                <a:latin typeface="Times New Roman" panose="02020603050405020304" pitchFamily="18" charset="0"/>
                <a:ea typeface="Calibri" panose="020F0502020204030204" pitchFamily="34" charset="0"/>
                <a:cs typeface="Times New Roman" panose="02020603050405020304" pitchFamily="18" charset="0"/>
              </a:rPr>
              <a:t>, “an </a:t>
            </a:r>
            <a:r>
              <a:rPr lang="en-US" b="1" dirty="0">
                <a:latin typeface="Times New Roman" panose="02020603050405020304" pitchFamily="18" charset="0"/>
                <a:ea typeface="Calibri" panose="020F0502020204030204" pitchFamily="34" charset="0"/>
                <a:cs typeface="Times New Roman" panose="02020603050405020304" pitchFamily="18" charset="0"/>
              </a:rPr>
              <a:t>angel is sent to breathe the soul</a:t>
            </a:r>
            <a:r>
              <a:rPr lang="en-US" dirty="0">
                <a:latin typeface="Times New Roman" panose="02020603050405020304" pitchFamily="18" charset="0"/>
                <a:ea typeface="Calibri" panose="020F0502020204030204" pitchFamily="34" charset="0"/>
                <a:cs typeface="Times New Roman" panose="02020603050405020304" pitchFamily="18" charset="0"/>
              </a:rPr>
              <a:t>” into fetus.</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This point in gestation is unanimously interpreted by Muslim jurists as  “</a:t>
            </a: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Ensoulment” of the fetus</a:t>
            </a:r>
            <a:r>
              <a:rPr lang="en-US" dirty="0">
                <a:latin typeface="Times New Roman" panose="02020603050405020304" pitchFamily="18" charset="0"/>
                <a:ea typeface="Calibri" panose="020F0502020204030204" pitchFamily="34" charset="0"/>
                <a:cs typeface="Times New Roman" panose="02020603050405020304" pitchFamily="18" charset="0"/>
              </a:rPr>
              <a:t>, &amp; lay a central role in deciding the </a:t>
            </a:r>
            <a:r>
              <a:rPr lang="en-US" b="1" dirty="0">
                <a:latin typeface="Times New Roman" panose="02020603050405020304" pitchFamily="18" charset="0"/>
                <a:ea typeface="Calibri" panose="020F0502020204030204" pitchFamily="34" charset="0"/>
                <a:cs typeface="Times New Roman" panose="02020603050405020304" pitchFamily="18" charset="0"/>
              </a:rPr>
              <a:t>permissibility or prohibition of abortion </a:t>
            </a:r>
            <a:r>
              <a:rPr lang="en-US" dirty="0">
                <a:latin typeface="Times New Roman" panose="02020603050405020304" pitchFamily="18" charset="0"/>
                <a:ea typeface="Calibri" panose="020F0502020204030204" pitchFamily="34" charset="0"/>
                <a:cs typeface="Times New Roman" panose="02020603050405020304" pitchFamily="18" charset="0"/>
              </a:rPr>
              <a:t>under Islamic Law.</a:t>
            </a:r>
          </a:p>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Quran and Hadith </a:t>
            </a:r>
            <a:r>
              <a:rPr lang="en-US" dirty="0">
                <a:latin typeface="Times New Roman" panose="02020603050405020304" pitchFamily="18" charset="0"/>
                <a:ea typeface="Calibri" panose="020F0502020204030204" pitchFamily="34" charset="0"/>
                <a:cs typeface="Times New Roman" panose="02020603050405020304" pitchFamily="18" charset="0"/>
              </a:rPr>
              <a:t>repeatedly affirm </a:t>
            </a:r>
            <a:r>
              <a:rPr lang="en-US" b="1" dirty="0">
                <a:latin typeface="Times New Roman" panose="02020603050405020304" pitchFamily="18" charset="0"/>
                <a:ea typeface="Calibri" panose="020F0502020204030204" pitchFamily="34" charset="0"/>
                <a:cs typeface="Times New Roman" panose="02020603050405020304" pitchFamily="18" charset="0"/>
              </a:rPr>
              <a:t>sacredness of life</a:t>
            </a:r>
            <a:r>
              <a:rPr lang="en-US" dirty="0">
                <a:latin typeface="Times New Roman" panose="02020603050405020304" pitchFamily="18" charset="0"/>
                <a:ea typeface="Calibri" panose="020F0502020204030204" pitchFamily="34" charset="0"/>
                <a:cs typeface="Times New Roman" panose="02020603050405020304" pitchFamily="18" charset="0"/>
              </a:rPr>
              <a:t>, and there is a general agreement that </a:t>
            </a:r>
            <a:r>
              <a:rPr lang="en-US" b="1" dirty="0">
                <a:latin typeface="Times New Roman" panose="02020603050405020304" pitchFamily="18" charset="0"/>
                <a:ea typeface="Calibri" panose="020F0502020204030204" pitchFamily="34" charset="0"/>
                <a:cs typeface="Times New Roman" panose="02020603050405020304" pitchFamily="18" charset="0"/>
              </a:rPr>
              <a:t>aborting a fetus is</a:t>
            </a:r>
            <a:r>
              <a:rPr lang="en-US" b="1" spc="5"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a disgraceful act</a:t>
            </a:r>
            <a:r>
              <a:rPr lang="en-US" dirty="0">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There is a consensus that fetus is a separate entity from mother, and gradually matures to a person and possesses legal rights from time of conception</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to birth.</a:t>
            </a:r>
          </a:p>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Abortion</a:t>
            </a:r>
            <a:r>
              <a:rPr lang="en-US" b="1" spc="-15"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may</a:t>
            </a:r>
            <a:r>
              <a:rPr lang="en-US" b="1" spc="-1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be permitted, </a:t>
            </a:r>
            <a:r>
              <a:rPr lang="en-US" dirty="0">
                <a:latin typeface="Times New Roman" panose="02020603050405020304" pitchFamily="18" charset="0"/>
                <a:ea typeface="Calibri" panose="020F0502020204030204" pitchFamily="34" charset="0"/>
                <a:cs typeface="Times New Roman" panose="02020603050405020304" pitchFamily="18" charset="0"/>
              </a:rPr>
              <a:t>however, in presence of a </a:t>
            </a:r>
            <a:r>
              <a:rPr lang="en-US" b="1" dirty="0">
                <a:latin typeface="Times New Roman" panose="02020603050405020304" pitchFamily="18" charset="0"/>
                <a:ea typeface="Calibri" panose="020F0502020204030204" pitchFamily="34" charset="0"/>
                <a:cs typeface="Times New Roman" panose="02020603050405020304" pitchFamily="18" charset="0"/>
              </a:rPr>
              <a:t>valid medical reason</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89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A6889-5684-4B4F-8CDB-B3989F5A4A2D}"/>
              </a:ext>
            </a:extLst>
          </p:cNvPr>
          <p:cNvSpPr>
            <a:spLocks noGrp="1"/>
          </p:cNvSpPr>
          <p:nvPr>
            <p:ph type="title"/>
          </p:nvPr>
        </p:nvSpPr>
        <p:spPr>
          <a:xfrm>
            <a:off x="878840" y="111125"/>
            <a:ext cx="10515600" cy="68135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perspectives</a:t>
            </a:r>
            <a:r>
              <a:rPr lang="en-US" b="1" spc="-1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abortion (Cont.)</a:t>
            </a:r>
            <a:endParaRPr lang="en-US" dirty="0"/>
          </a:p>
        </p:txBody>
      </p:sp>
      <p:sp>
        <p:nvSpPr>
          <p:cNvPr id="3" name="Content Placeholder 2">
            <a:extLst>
              <a:ext uri="{FF2B5EF4-FFF2-40B4-BE49-F238E27FC236}">
                <a16:creationId xmlns:a16="http://schemas.microsoft.com/office/drawing/2014/main" id="{19479678-8294-454C-9EB1-D3B67895F0EA}"/>
              </a:ext>
            </a:extLst>
          </p:cNvPr>
          <p:cNvSpPr>
            <a:spLocks noGrp="1"/>
          </p:cNvSpPr>
          <p:nvPr>
            <p:ph idx="1"/>
          </p:nvPr>
        </p:nvSpPr>
        <p:spPr>
          <a:xfrm>
            <a:off x="396240" y="792480"/>
            <a:ext cx="11460480" cy="5689600"/>
          </a:xfrm>
        </p:spPr>
        <p:txBody>
          <a:bodyPr>
            <a:normAutofit/>
          </a:bodyPr>
          <a:lstStyle/>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Valid</a:t>
            </a:r>
            <a:r>
              <a:rPr lang="en-US" b="1" spc="5"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medical reasons for abortion:</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Poor health</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of</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the</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mother.</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Risks</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of</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difficult</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or</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obstructed</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labor.</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Past complicated</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pregnancies requiring another caesarian section for delivery.</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If woman is still suckling</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 baby and parents would be unable to nourish/look-after them adequately. Then the survival</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of the existing child is given precedence over that of the fetus. </a:t>
            </a:r>
          </a:p>
          <a:p>
            <a:pPr marL="0">
              <a:lnSpc>
                <a:spcPct val="107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If an “expert” physician confirms, fetus is severely</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deformed</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or</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not</a:t>
            </a:r>
            <a:r>
              <a:rPr lang="en-US" spc="-10"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likely</a:t>
            </a:r>
            <a:r>
              <a:rPr lang="en-US" spc="-1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to survive following</a:t>
            </a:r>
            <a:r>
              <a:rPr lang="en-US" spc="-1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birth.</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Abortions simply to avoid economic hardships are</a:t>
            </a:r>
            <a:r>
              <a:rPr lang="en-US" b="1" spc="5"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not pardoned </a:t>
            </a:r>
            <a:r>
              <a:rPr lang="en-US" dirty="0">
                <a:latin typeface="Times New Roman" panose="02020603050405020304" pitchFamily="18" charset="0"/>
                <a:ea typeface="Calibri" panose="020F0502020204030204" pitchFamily="34" charset="0"/>
                <a:cs typeface="Times New Roman" panose="02020603050405020304" pitchFamily="18" charset="0"/>
              </a:rPr>
              <a:t>by</a:t>
            </a:r>
            <a:r>
              <a:rPr lang="en-US" spc="-1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most</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jurists, and</a:t>
            </a:r>
            <a:r>
              <a:rPr lang="en-US" spc="-5"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abortion</a:t>
            </a:r>
            <a:r>
              <a:rPr lang="en-US" b="1" spc="-15"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as means of</a:t>
            </a:r>
            <a:r>
              <a:rPr lang="en-US" b="1" spc="-10"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birth</a:t>
            </a:r>
            <a:r>
              <a:rPr lang="en-US" b="1" spc="-5"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control</a:t>
            </a:r>
            <a:r>
              <a:rPr lang="en-US" b="1" spc="-10"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is</a:t>
            </a:r>
            <a:r>
              <a:rPr lang="en-US" b="1" spc="-10"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condemned</a:t>
            </a:r>
            <a:r>
              <a:rPr lang="en-US" b="1" spc="-10"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by</a:t>
            </a:r>
            <a:r>
              <a:rPr lang="en-US" b="1" spc="-15" dirty="0">
                <a:latin typeface="Times New Roman" panose="02020603050405020304" pitchFamily="18" charset="0"/>
                <a:ea typeface="Calibri" panose="020F0502020204030204" pitchFamily="34" charset="0"/>
                <a:cs typeface="Times New Roman" panose="02020603050405020304" pitchFamily="18" charset="0"/>
              </a:rPr>
              <a:t> </a:t>
            </a:r>
            <a:r>
              <a:rPr lang="en-US" b="1" dirty="0">
                <a:latin typeface="Times New Roman" panose="02020603050405020304" pitchFamily="18" charset="0"/>
                <a:ea typeface="Calibri" panose="020F0502020204030204" pitchFamily="34" charset="0"/>
                <a:cs typeface="Times New Roman" panose="02020603050405020304" pitchFamily="18" charset="0"/>
              </a:rPr>
              <a:t>all</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2901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5F6E1-A2ED-47C9-8F8D-E4A7FCCD2597}"/>
              </a:ext>
            </a:extLst>
          </p:cNvPr>
          <p:cNvSpPr>
            <a:spLocks noGrp="1"/>
          </p:cNvSpPr>
          <p:nvPr>
            <p:ph type="title"/>
          </p:nvPr>
        </p:nvSpPr>
        <p:spPr>
          <a:xfrm>
            <a:off x="782320" y="142240"/>
            <a:ext cx="10571480" cy="701040"/>
          </a:xfrm>
        </p:spPr>
        <p:txBody>
          <a:bodyPr>
            <a:normAutofit/>
          </a:bodyPr>
          <a:lstStyle/>
          <a:p>
            <a:pPr algn="ctr"/>
            <a:r>
              <a:rPr lang="en-US"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a:t>
            </a:r>
            <a:r>
              <a:rPr lang="en-US" sz="4000"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perspectives</a:t>
            </a:r>
            <a:r>
              <a:rPr lang="en-US" sz="4000" b="1" spc="-1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a:t>
            </a:r>
            <a:r>
              <a:rPr lang="en-US" sz="4000"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4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abortion (Cont.)</a:t>
            </a:r>
            <a:endParaRPr lang="en-US" sz="4000" dirty="0"/>
          </a:p>
        </p:txBody>
      </p:sp>
      <p:sp>
        <p:nvSpPr>
          <p:cNvPr id="3" name="Content Placeholder 2">
            <a:extLst>
              <a:ext uri="{FF2B5EF4-FFF2-40B4-BE49-F238E27FC236}">
                <a16:creationId xmlns:a16="http://schemas.microsoft.com/office/drawing/2014/main" id="{318AA4A6-CF5C-4F5C-AE8B-24469D2EABB5}"/>
              </a:ext>
            </a:extLst>
          </p:cNvPr>
          <p:cNvSpPr>
            <a:spLocks noGrp="1"/>
          </p:cNvSpPr>
          <p:nvPr>
            <p:ph idx="1"/>
          </p:nvPr>
        </p:nvSpPr>
        <p:spPr>
          <a:xfrm>
            <a:off x="416560" y="833120"/>
            <a:ext cx="11267440" cy="5608320"/>
          </a:xfrm>
        </p:spPr>
        <p:txBody>
          <a:bodyPr>
            <a:normAutofit lnSpcReduction="10000"/>
          </a:bodyPr>
          <a:lstStyle/>
          <a:p>
            <a:pPr marL="0" marR="0" algn="just">
              <a:lnSpc>
                <a:spcPct val="107000"/>
              </a:lnSpc>
              <a:spcBef>
                <a:spcPts val="0"/>
              </a:spcBef>
              <a:spcAft>
                <a:spcPts val="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 Abortion beyond 120 days of gestation (post-ensoulment):</a:t>
            </a:r>
            <a:r>
              <a:rPr lang="en-US" sz="3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0">
              <a:lnSpc>
                <a:spcPct val="107000"/>
              </a:lnSpc>
              <a:spcBef>
                <a:spcPts val="0"/>
              </a:spcBef>
            </a:pPr>
            <a:r>
              <a:rPr lang="en-US" sz="3200" dirty="0">
                <a:latin typeface="Times New Roman" panose="02020603050405020304" pitchFamily="18" charset="0"/>
                <a:ea typeface="Calibri" panose="020F0502020204030204" pitchFamily="34" charset="0"/>
                <a:cs typeface="Times New Roman" panose="02020603050405020304" pitchFamily="18" charset="0"/>
              </a:rPr>
              <a:t>Most Islamic Jurists categorically prohibit abortion, consider it unlawful, because fetus is considered a full human life after completing one-hundred-twenty days in mother's womb.</a:t>
            </a:r>
          </a:p>
          <a:p>
            <a:pPr marL="0" marR="0" algn="just">
              <a:lnSpc>
                <a:spcPct val="107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Exceptions are allowed when life of mother is at risk and a valid medical reason exists, which have been described above.</a:t>
            </a:r>
          </a:p>
          <a:p>
            <a:pPr marL="0" marR="0" algn="just">
              <a:lnSpc>
                <a:spcPct val="107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This is based on juristic principles that “Mother is origin or root, whereas embryo is a branch,” &amp; “a greater evil (in this case death of mother) should be warded off by lesser evil (death of her fetus).”</a:t>
            </a:r>
          </a:p>
          <a:p>
            <a:pPr marL="0" marR="0" algn="just">
              <a:lnSpc>
                <a:spcPct val="107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A few jurists allow abortion if in “expert” physicians opinion fetus is severely deformed, or not likely to survive following birth. </a:t>
            </a:r>
          </a:p>
          <a:p>
            <a:pPr marL="0" marR="0" indent="0" algn="just">
              <a:lnSpc>
                <a:spcPct val="107000"/>
              </a:lnSpc>
              <a:spcBef>
                <a:spcPts val="0"/>
              </a:spcBef>
              <a:spcAft>
                <a:spcPts val="0"/>
              </a:spcAft>
              <a:buNone/>
            </a:pP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043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C1DC6-450A-4B91-B106-1DDED5108786}"/>
              </a:ext>
            </a:extLst>
          </p:cNvPr>
          <p:cNvSpPr>
            <a:spLocks noGrp="1"/>
          </p:cNvSpPr>
          <p:nvPr>
            <p:ph type="title"/>
          </p:nvPr>
        </p:nvSpPr>
        <p:spPr>
          <a:xfrm>
            <a:off x="838200" y="212725"/>
            <a:ext cx="10515600" cy="650875"/>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perspectives</a:t>
            </a:r>
            <a:r>
              <a:rPr lang="en-US" b="1" spc="-1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of</a:t>
            </a:r>
            <a:r>
              <a:rPr lang="en-US" b="1" spc="5"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abortion (Cont.)</a:t>
            </a:r>
            <a:endParaRPr lang="en-US" dirty="0"/>
          </a:p>
        </p:txBody>
      </p:sp>
      <p:sp>
        <p:nvSpPr>
          <p:cNvPr id="3" name="Content Placeholder 2">
            <a:extLst>
              <a:ext uri="{FF2B5EF4-FFF2-40B4-BE49-F238E27FC236}">
                <a16:creationId xmlns:a16="http://schemas.microsoft.com/office/drawing/2014/main" id="{AA3E10C3-26C9-4F87-932E-5995132706B1}"/>
              </a:ext>
            </a:extLst>
          </p:cNvPr>
          <p:cNvSpPr>
            <a:spLocks noGrp="1"/>
          </p:cNvSpPr>
          <p:nvPr>
            <p:ph idx="1"/>
          </p:nvPr>
        </p:nvSpPr>
        <p:spPr>
          <a:xfrm>
            <a:off x="375920" y="985520"/>
            <a:ext cx="11455400" cy="5313680"/>
          </a:xfrm>
        </p:spPr>
        <p:txBody>
          <a:bodyPr>
            <a:noAutofit/>
          </a:bodyPr>
          <a:lstStyle/>
          <a:p>
            <a:pPr marL="0" marR="0">
              <a:lnSpc>
                <a:spcPct val="107000"/>
              </a:lnSpc>
              <a:spcBef>
                <a:spcPts val="0"/>
              </a:spcBef>
              <a:spcAft>
                <a:spcPts val="0"/>
              </a:spcAft>
            </a:pPr>
            <a:r>
              <a:rPr lang="en-US" sz="3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b. Abortions prior to 120 days of gestation:</a:t>
            </a:r>
            <a:r>
              <a:rPr lang="en-US" sz="3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3400" dirty="0">
                <a:latin typeface="Times New Roman" panose="02020603050405020304" pitchFamily="18" charset="0"/>
                <a:ea typeface="Calibri" panose="020F0502020204030204" pitchFamily="34" charset="0"/>
                <a:cs typeface="Times New Roman" panose="02020603050405020304" pitchFamily="18" charset="0"/>
              </a:rPr>
              <a:t>Majority of Muslim jurists have opinion that abortion is permissible prior to 120 days if justifiable medical reasons exist. </a:t>
            </a:r>
          </a:p>
          <a:p>
            <a:pPr marL="0">
              <a:lnSpc>
                <a:spcPct val="107000"/>
              </a:lnSpc>
              <a:spcBef>
                <a:spcPts val="0"/>
              </a:spcBef>
            </a:pPr>
            <a:r>
              <a:rPr lang="en-US" sz="3400" dirty="0">
                <a:latin typeface="Times New Roman" panose="02020603050405020304" pitchFamily="18" charset="0"/>
                <a:ea typeface="Calibri" panose="020F0502020204030204" pitchFamily="34" charset="0"/>
                <a:cs typeface="Times New Roman" panose="02020603050405020304" pitchFamily="18" charset="0"/>
              </a:rPr>
              <a:t>It is important to note that Muslim jurists rely on physicians to assess medical indications for abortion. </a:t>
            </a:r>
          </a:p>
          <a:p>
            <a:pPr marL="0" marR="0">
              <a:lnSpc>
                <a:spcPct val="107000"/>
              </a:lnSpc>
              <a:spcBef>
                <a:spcPts val="0"/>
              </a:spcBef>
              <a:spcAft>
                <a:spcPts val="0"/>
              </a:spcAft>
            </a:pPr>
            <a:r>
              <a:rPr lang="en-US" sz="3400" dirty="0">
                <a:latin typeface="Times New Roman" panose="02020603050405020304" pitchFamily="18" charset="0"/>
                <a:ea typeface="Calibri" panose="020F0502020204030204" pitchFamily="34" charset="0"/>
                <a:cs typeface="Times New Roman" panose="02020603050405020304" pitchFamily="18" charset="0"/>
              </a:rPr>
              <a:t>In recent past, a few ‘</a:t>
            </a:r>
            <a:r>
              <a:rPr lang="en-US" sz="3400" dirty="0" err="1">
                <a:latin typeface="Times New Roman" panose="02020603050405020304" pitchFamily="18" charset="0"/>
                <a:ea typeface="Calibri" panose="020F0502020204030204" pitchFamily="34" charset="0"/>
                <a:cs typeface="Times New Roman" panose="02020603050405020304" pitchFamily="18" charset="0"/>
              </a:rPr>
              <a:t>Fatawa</a:t>
            </a:r>
            <a:r>
              <a:rPr lang="en-US" sz="3400" dirty="0">
                <a:latin typeface="Times New Roman" panose="02020603050405020304" pitchFamily="18" charset="0"/>
                <a:ea typeface="Calibri" panose="020F0502020204030204" pitchFamily="34" charset="0"/>
                <a:cs typeface="Times New Roman" panose="02020603050405020304" pitchFamily="18" charset="0"/>
              </a:rPr>
              <a:t>’ have been given permitting abortion following rape, if in physicians’ opinion pregnancy will result in psychological trauma to mother. </a:t>
            </a:r>
            <a:endParaRPr lang="en-US" sz="3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400" dirty="0">
                <a:latin typeface="Times New Roman" panose="02020603050405020304" pitchFamily="18" charset="0"/>
                <a:ea typeface="Calibri" panose="020F0502020204030204" pitchFamily="34" charset="0"/>
                <a:cs typeface="Times New Roman" panose="02020603050405020304" pitchFamily="18" charset="0"/>
              </a:rPr>
              <a:t>However, abortion without  valid medical reason is unlawful.  </a:t>
            </a:r>
          </a:p>
          <a:p>
            <a:endParaRPr lang="en-US" sz="3400" dirty="0"/>
          </a:p>
        </p:txBody>
      </p:sp>
    </p:spTree>
    <p:extLst>
      <p:ext uri="{BB962C8B-B14F-4D97-AF65-F5344CB8AC3E}">
        <p14:creationId xmlns:p14="http://schemas.microsoft.com/office/powerpoint/2010/main" val="287771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0BA11-C7EA-4D31-964D-7AFECC64194D}"/>
              </a:ext>
            </a:extLst>
          </p:cNvPr>
          <p:cNvSpPr>
            <a:spLocks noGrp="1"/>
          </p:cNvSpPr>
          <p:nvPr>
            <p:ph type="title"/>
          </p:nvPr>
        </p:nvSpPr>
        <p:spPr>
          <a:xfrm>
            <a:off x="243840" y="203201"/>
            <a:ext cx="11673840" cy="660400"/>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Ethics of Assisted Reproductive Technologies (ARTs)</a:t>
            </a:r>
          </a:p>
        </p:txBody>
      </p:sp>
      <p:sp>
        <p:nvSpPr>
          <p:cNvPr id="3" name="Content Placeholder 2">
            <a:extLst>
              <a:ext uri="{FF2B5EF4-FFF2-40B4-BE49-F238E27FC236}">
                <a16:creationId xmlns:a16="http://schemas.microsoft.com/office/drawing/2014/main" id="{3BAC9260-B6EE-4BEE-80E2-A4D79D53403A}"/>
              </a:ext>
            </a:extLst>
          </p:cNvPr>
          <p:cNvSpPr>
            <a:spLocks noGrp="1"/>
          </p:cNvSpPr>
          <p:nvPr>
            <p:ph idx="1"/>
          </p:nvPr>
        </p:nvSpPr>
        <p:spPr>
          <a:xfrm>
            <a:off x="416560" y="863600"/>
            <a:ext cx="11290300" cy="5709919"/>
          </a:xfrm>
        </p:spPr>
        <p:txBody>
          <a:bodyPr>
            <a:normAutofit/>
          </a:bodyPr>
          <a:lstStyle/>
          <a:p>
            <a:r>
              <a:rPr lang="en-US" sz="3000" b="1" dirty="0">
                <a:solidFill>
                  <a:srgbClr val="0000FF"/>
                </a:solidFill>
                <a:latin typeface="Times New Roman" panose="02020603050405020304" pitchFamily="18" charset="0"/>
                <a:cs typeface="Times New Roman" panose="02020603050405020304" pitchFamily="18" charset="0"/>
              </a:rPr>
              <a:t>Assisted Reproductive Technologies (ARTs), evolve around:</a:t>
            </a:r>
          </a:p>
          <a:p>
            <a:r>
              <a:rPr lang="en-US" sz="3000" b="1" dirty="0">
                <a:latin typeface="Times New Roman" panose="02020603050405020304" pitchFamily="18" charset="0"/>
                <a:cs typeface="Times New Roman" panose="02020603050405020304" pitchFamily="18" charset="0"/>
              </a:rPr>
              <a:t>Gametes</a:t>
            </a:r>
            <a:r>
              <a:rPr lang="en-US" sz="3000" dirty="0">
                <a:latin typeface="Times New Roman" panose="02020603050405020304" pitchFamily="18" charset="0"/>
                <a:cs typeface="Times New Roman" panose="02020603050405020304" pitchFamily="18" charset="0"/>
              </a:rPr>
              <a:t> (spermatozoa and oocytes), </a:t>
            </a:r>
            <a:r>
              <a:rPr lang="en-US" sz="3000" b="1" dirty="0">
                <a:latin typeface="Times New Roman" panose="02020603050405020304" pitchFamily="18" charset="0"/>
                <a:cs typeface="Times New Roman" panose="02020603050405020304" pitchFamily="18" charset="0"/>
              </a:rPr>
              <a:t>Embryos</a:t>
            </a:r>
            <a:r>
              <a:rPr lang="en-US" sz="3000" dirty="0">
                <a:latin typeface="Times New Roman" panose="02020603050405020304" pitchFamily="18" charset="0"/>
                <a:cs typeface="Times New Roman" panose="02020603050405020304" pitchFamily="18" charset="0"/>
              </a:rPr>
              <a:t> and </a:t>
            </a:r>
            <a:r>
              <a:rPr lang="en-US" sz="3000" b="1" dirty="0">
                <a:latin typeface="Times New Roman" panose="02020603050405020304" pitchFamily="18" charset="0"/>
                <a:cs typeface="Times New Roman" panose="02020603050405020304" pitchFamily="18" charset="0"/>
              </a:rPr>
              <a:t>Donor Spermatozoa </a:t>
            </a:r>
            <a:r>
              <a:rPr lang="en-US" sz="3000" dirty="0">
                <a:latin typeface="Times New Roman" panose="02020603050405020304" pitchFamily="18" charset="0"/>
                <a:cs typeface="Times New Roman" panose="02020603050405020304" pitchFamily="18" charset="0"/>
              </a:rPr>
              <a:t>(or Third-Party Reproduction). </a:t>
            </a:r>
          </a:p>
          <a:p>
            <a:r>
              <a:rPr lang="en-US" sz="3000" b="1" dirty="0">
                <a:solidFill>
                  <a:srgbClr val="C00000"/>
                </a:solidFill>
                <a:latin typeface="Times New Roman" panose="02020603050405020304" pitchFamily="18" charset="0"/>
                <a:cs typeface="Times New Roman" panose="02020603050405020304" pitchFamily="18" charset="0"/>
              </a:rPr>
              <a:t>a. Ethics Related to Gametes</a:t>
            </a:r>
          </a:p>
          <a:p>
            <a:r>
              <a:rPr lang="en-US" sz="3000" dirty="0">
                <a:latin typeface="Times New Roman" panose="02020603050405020304" pitchFamily="18" charset="0"/>
                <a:cs typeface="Times New Roman" panose="02020603050405020304" pitchFamily="18" charset="0"/>
              </a:rPr>
              <a:t>It is said that </a:t>
            </a:r>
            <a:r>
              <a:rPr lang="en-US" sz="3000" b="1" dirty="0">
                <a:latin typeface="Times New Roman" panose="02020603050405020304" pitchFamily="18" charset="0"/>
                <a:cs typeface="Times New Roman" panose="02020603050405020304" pitchFamily="18" charset="0"/>
              </a:rPr>
              <a:t>gametes (sperm and oocytes) belong to individual </a:t>
            </a:r>
            <a:r>
              <a:rPr lang="en-US" sz="3000" dirty="0">
                <a:latin typeface="Times New Roman" panose="02020603050405020304" pitchFamily="18" charset="0"/>
                <a:cs typeface="Times New Roman" panose="02020603050405020304" pitchFamily="18" charset="0"/>
              </a:rPr>
              <a:t>and it is individual’s right to decide the fate of these cells </a:t>
            </a:r>
            <a:r>
              <a:rPr lang="en-US" sz="3000" dirty="0">
                <a:solidFill>
                  <a:srgbClr val="0000FF"/>
                </a:solidFill>
                <a:latin typeface="Times New Roman" panose="02020603050405020304" pitchFamily="18" charset="0"/>
                <a:cs typeface="Times New Roman" panose="02020603050405020304" pitchFamily="18" charset="0"/>
              </a:rPr>
              <a:t>(</a:t>
            </a:r>
            <a:r>
              <a:rPr lang="en-US" sz="3000" b="1" dirty="0">
                <a:solidFill>
                  <a:srgbClr val="0000FF"/>
                </a:solidFill>
                <a:latin typeface="Times New Roman" panose="02020603050405020304" pitchFamily="18" charset="0"/>
                <a:cs typeface="Times New Roman" panose="02020603050405020304" pitchFamily="18" charset="0"/>
              </a:rPr>
              <a:t>Autonomy</a:t>
            </a:r>
            <a:r>
              <a:rPr lang="en-US" sz="3000" dirty="0">
                <a:solidFill>
                  <a:srgbClr val="0000FF"/>
                </a:solidFill>
                <a:latin typeface="Times New Roman" panose="02020603050405020304" pitchFamily="18" charset="0"/>
                <a:cs typeface="Times New Roman" panose="02020603050405020304" pitchFamily="18" charset="0"/>
              </a:rPr>
              <a:t>). </a:t>
            </a:r>
          </a:p>
          <a:p>
            <a:r>
              <a:rPr lang="en-US" sz="3000" dirty="0">
                <a:latin typeface="Times New Roman" panose="02020603050405020304" pitchFamily="18" charset="0"/>
                <a:cs typeface="Times New Roman" panose="02020603050405020304" pitchFamily="18" charset="0"/>
              </a:rPr>
              <a:t>An individual can have </a:t>
            </a:r>
            <a:r>
              <a:rPr lang="en-US" sz="3000" b="1" dirty="0">
                <a:solidFill>
                  <a:srgbClr val="0000FF"/>
                </a:solidFill>
                <a:latin typeface="Times New Roman" panose="02020603050405020304" pitchFamily="18" charset="0"/>
                <a:cs typeface="Times New Roman" panose="02020603050405020304" pitchFamily="18" charset="0"/>
              </a:rPr>
              <a:t>“fertility insurance” </a:t>
            </a:r>
            <a:r>
              <a:rPr lang="en-US" sz="3000" dirty="0">
                <a:latin typeface="Times New Roman" panose="02020603050405020304" pitchFamily="18" charset="0"/>
                <a:cs typeface="Times New Roman" panose="02020603050405020304" pitchFamily="18" charset="0"/>
              </a:rPr>
              <a:t>by preserving his or her gametes via </a:t>
            </a:r>
            <a:r>
              <a:rPr lang="en-US" sz="3000" b="1" dirty="0">
                <a:latin typeface="Times New Roman" panose="02020603050405020304" pitchFamily="18" charset="0"/>
                <a:cs typeface="Times New Roman" panose="02020603050405020304" pitchFamily="18" charset="0"/>
              </a:rPr>
              <a:t>cryopreservation.</a:t>
            </a:r>
            <a:r>
              <a:rPr lang="en-US" sz="3000" dirty="0">
                <a:latin typeface="Times New Roman" panose="02020603050405020304" pitchFamily="18" charset="0"/>
                <a:cs typeface="Times New Roman" panose="02020603050405020304" pitchFamily="18" charset="0"/>
              </a:rPr>
              <a:t> With cryopreservation, testicular or ovarian cancer patients have the potential to become a parent.</a:t>
            </a:r>
          </a:p>
          <a:p>
            <a:r>
              <a:rPr lang="en-US" sz="3000" b="1" dirty="0">
                <a:latin typeface="Times New Roman" panose="02020603050405020304" pitchFamily="18" charset="0"/>
                <a:cs typeface="Times New Roman" panose="02020603050405020304" pitchFamily="18" charset="0"/>
              </a:rPr>
              <a:t>Cryopreservation</a:t>
            </a:r>
            <a:r>
              <a:rPr lang="en-US" sz="3000" dirty="0">
                <a:latin typeface="Times New Roman" panose="02020603050405020304" pitchFamily="18" charset="0"/>
                <a:cs typeface="Times New Roman" panose="02020603050405020304" pitchFamily="18" charset="0"/>
              </a:rPr>
              <a:t> is of great benefit for those who are infertile, although it may sound simple to those who do not have reproductive problem.</a:t>
            </a:r>
          </a:p>
        </p:txBody>
      </p:sp>
    </p:spTree>
    <p:extLst>
      <p:ext uri="{BB962C8B-B14F-4D97-AF65-F5344CB8AC3E}">
        <p14:creationId xmlns:p14="http://schemas.microsoft.com/office/powerpoint/2010/main" val="270840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1E3FD-F299-4CEA-A471-98008C8E0377}"/>
              </a:ext>
            </a:extLst>
          </p:cNvPr>
          <p:cNvSpPr>
            <a:spLocks noGrp="1"/>
          </p:cNvSpPr>
          <p:nvPr>
            <p:ph type="title"/>
          </p:nvPr>
        </p:nvSpPr>
        <p:spPr>
          <a:xfrm>
            <a:off x="873760" y="365125"/>
            <a:ext cx="10480040" cy="661035"/>
          </a:xfrm>
        </p:spPr>
        <p:txBody>
          <a:bodyPr>
            <a:normAutofit fontScale="90000"/>
          </a:bodyPr>
          <a:lstStyle/>
          <a:p>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Ethical of Reproductive Health (Introduction) </a:t>
            </a:r>
            <a:endParaRPr lang="en-US" dirty="0">
              <a:solidFill>
                <a:srgbClr val="C00000"/>
              </a:solidFill>
            </a:endParaRPr>
          </a:p>
        </p:txBody>
      </p:sp>
      <p:sp>
        <p:nvSpPr>
          <p:cNvPr id="3" name="Content Placeholder 2">
            <a:extLst>
              <a:ext uri="{FF2B5EF4-FFF2-40B4-BE49-F238E27FC236}">
                <a16:creationId xmlns:a16="http://schemas.microsoft.com/office/drawing/2014/main" id="{E985A7EB-9124-4EEA-9CD5-BEAD85A3AC04}"/>
              </a:ext>
            </a:extLst>
          </p:cNvPr>
          <p:cNvSpPr>
            <a:spLocks noGrp="1"/>
          </p:cNvSpPr>
          <p:nvPr>
            <p:ph idx="1"/>
          </p:nvPr>
        </p:nvSpPr>
        <p:spPr>
          <a:xfrm>
            <a:off x="386080" y="1005839"/>
            <a:ext cx="11328400" cy="5487035"/>
          </a:xfrm>
        </p:spPr>
        <p:txBody>
          <a:bodyPr>
            <a:normAutofit/>
          </a:bodyPr>
          <a:lstStyle/>
          <a:p>
            <a:pPr marL="0" marR="0" indent="0" algn="just">
              <a:lnSpc>
                <a:spcPct val="107000"/>
              </a:lnSpc>
              <a:spcBef>
                <a:spcPts val="0"/>
              </a:spcBef>
              <a:spcAft>
                <a:spcPts val="0"/>
              </a:spcAft>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Reproductive ethics is concerned with human reproduction &amp; beginning-of-life issues such as:</a:t>
            </a:r>
          </a:p>
          <a:p>
            <a:pPr marL="457200" lvl="1" algn="just">
              <a:lnSpc>
                <a:spcPct val="107000"/>
              </a:lnSpc>
              <a:spcBef>
                <a:spcPts val="0"/>
              </a:spcBef>
            </a:pPr>
            <a:r>
              <a:rPr lang="en-US" sz="36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Contraception</a:t>
            </a:r>
          </a:p>
          <a:p>
            <a:pPr marL="457200" lvl="1" algn="just">
              <a:lnSpc>
                <a:spcPct val="107000"/>
              </a:lnSpc>
              <a:spcBef>
                <a:spcPts val="0"/>
              </a:spcBef>
            </a:pPr>
            <a:r>
              <a:rPr lang="en-US" sz="36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Abortion</a:t>
            </a:r>
          </a:p>
          <a:p>
            <a:pPr marL="457200" lvl="1" algn="just">
              <a:lnSpc>
                <a:spcPct val="107000"/>
              </a:lnSpc>
              <a:spcBef>
                <a:spcPts val="0"/>
              </a:spcBef>
            </a:pPr>
            <a:r>
              <a:rPr lang="en-US" sz="36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Assisted reproductive technologies (ARTs</a:t>
            </a:r>
            <a:r>
              <a:rPr lang="en-US" sz="3600" dirty="0">
                <a:latin typeface="Times New Roman" panose="02020603050405020304" pitchFamily="18" charset="0"/>
                <a:ea typeface="Calibri" panose="020F0502020204030204" pitchFamily="34" charset="0"/>
                <a:cs typeface="Times New Roman" panose="02020603050405020304" pitchFamily="18" charset="0"/>
              </a:rPr>
              <a:t>), to include:</a:t>
            </a:r>
          </a:p>
          <a:p>
            <a:pPr marL="457200" lvl="1" indent="0" algn="just">
              <a:lnSpc>
                <a:spcPct val="107000"/>
              </a:lnSpc>
              <a:spcBef>
                <a:spcPts val="0"/>
              </a:spcBef>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latin typeface="Times New Roman" panose="02020603050405020304" pitchFamily="18" charset="0"/>
                <a:ea typeface="Calibri" panose="020F0502020204030204" pitchFamily="34" charset="0"/>
                <a:cs typeface="Times New Roman" panose="02020603050405020304" pitchFamily="18" charset="0"/>
              </a:rPr>
              <a:t>i</a:t>
            </a:r>
            <a:r>
              <a:rPr lang="en-US" sz="3600" dirty="0">
                <a:latin typeface="Times New Roman" panose="02020603050405020304" pitchFamily="18" charset="0"/>
                <a:ea typeface="Calibri" panose="020F0502020204030204" pitchFamily="34" charset="0"/>
                <a:cs typeface="Times New Roman" panose="02020603050405020304" pitchFamily="18" charset="0"/>
              </a:rPr>
              <a:t>. In vitro fertilization (IVF)</a:t>
            </a:r>
          </a:p>
          <a:p>
            <a:pPr marL="457200" lvl="1" indent="0" algn="just">
              <a:lnSpc>
                <a:spcPct val="107000"/>
              </a:lnSpc>
              <a:spcBef>
                <a:spcPts val="0"/>
              </a:spcBef>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ii. Zygote intra-fallopian transfer (ZIFT)</a:t>
            </a:r>
          </a:p>
          <a:p>
            <a:pPr marL="457200" lvl="1" indent="0" algn="just">
              <a:lnSpc>
                <a:spcPct val="107000"/>
              </a:lnSpc>
              <a:spcBef>
                <a:spcPts val="0"/>
              </a:spcBef>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iii. Intra-cytoplasmic sperm injection (ISCI), </a:t>
            </a:r>
          </a:p>
          <a:p>
            <a:pPr marL="457200" lvl="1" indent="0" algn="just">
              <a:lnSpc>
                <a:spcPct val="107000"/>
              </a:lnSpc>
              <a:spcBef>
                <a:spcPts val="0"/>
              </a:spcBef>
              <a:buNone/>
            </a:pPr>
            <a:r>
              <a:rPr lang="en-US" sz="3600" dirty="0">
                <a:latin typeface="Times New Roman" panose="02020603050405020304" pitchFamily="18" charset="0"/>
                <a:ea typeface="Calibri" panose="020F0502020204030204" pitchFamily="34" charset="0"/>
                <a:cs typeface="Times New Roman" panose="02020603050405020304" pitchFamily="18" charset="0"/>
              </a:rPr>
              <a:t>	     i.e. egg donation &amp; surrogacy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36024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67EA7-D94A-4166-A787-78285D3EB201}"/>
              </a:ext>
            </a:extLst>
          </p:cNvPr>
          <p:cNvSpPr>
            <a:spLocks noGrp="1"/>
          </p:cNvSpPr>
          <p:nvPr>
            <p:ph type="title"/>
          </p:nvPr>
        </p:nvSpPr>
        <p:spPr>
          <a:xfrm>
            <a:off x="838200" y="233045"/>
            <a:ext cx="10515600" cy="62039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Gametes (Cont.)</a:t>
            </a:r>
          </a:p>
        </p:txBody>
      </p:sp>
      <p:sp>
        <p:nvSpPr>
          <p:cNvPr id="3" name="Content Placeholder 2">
            <a:extLst>
              <a:ext uri="{FF2B5EF4-FFF2-40B4-BE49-F238E27FC236}">
                <a16:creationId xmlns:a16="http://schemas.microsoft.com/office/drawing/2014/main" id="{D544B157-1962-4C72-A648-DD81EA7DF1F9}"/>
              </a:ext>
            </a:extLst>
          </p:cNvPr>
          <p:cNvSpPr>
            <a:spLocks noGrp="1"/>
          </p:cNvSpPr>
          <p:nvPr>
            <p:ph idx="1"/>
          </p:nvPr>
        </p:nvSpPr>
        <p:spPr>
          <a:xfrm>
            <a:off x="345440" y="772160"/>
            <a:ext cx="11490960" cy="5720715"/>
          </a:xfrm>
        </p:spPr>
        <p:txBody>
          <a:bodyPr>
            <a:noAutofit/>
          </a:bodyPr>
          <a:lstStyle/>
          <a:p>
            <a:r>
              <a:rPr lang="en-US" sz="3400" dirty="0">
                <a:latin typeface="Times New Roman" panose="02020603050405020304" pitchFamily="18" charset="0"/>
                <a:cs typeface="Times New Roman" panose="02020603050405020304" pitchFamily="18" charset="0"/>
              </a:rPr>
              <a:t>While one must respect a person’s will to decide </a:t>
            </a:r>
            <a:r>
              <a:rPr lang="en-US" sz="3400" b="1" dirty="0">
                <a:latin typeface="Times New Roman" panose="02020603050405020304" pitchFamily="18" charset="0"/>
                <a:cs typeface="Times New Roman" panose="02020603050405020304" pitchFamily="18" charset="0"/>
              </a:rPr>
              <a:t>(Liberty part of Autonomy)</a:t>
            </a:r>
            <a:r>
              <a:rPr lang="en-US" sz="3400" dirty="0">
                <a:latin typeface="Times New Roman" panose="02020603050405020304" pitchFamily="18" charset="0"/>
                <a:cs typeface="Times New Roman" panose="02020603050405020304" pitchFamily="18" charset="0"/>
              </a:rPr>
              <a:t>, we must keep in mind the good of society and next generation (Capacity part of Autonomy &amp; Beneficence). </a:t>
            </a:r>
          </a:p>
          <a:p>
            <a:r>
              <a:rPr lang="en-US" sz="3400" b="1" dirty="0">
                <a:latin typeface="Times New Roman" panose="02020603050405020304" pitchFamily="18" charset="0"/>
                <a:cs typeface="Times New Roman" panose="02020603050405020304" pitchFamily="18" charset="0"/>
              </a:rPr>
              <a:t>Following examples would clarify these ethical concerns:</a:t>
            </a:r>
          </a:p>
          <a:p>
            <a:r>
              <a:rPr lang="en-US" sz="3400" dirty="0">
                <a:latin typeface="Times New Roman" panose="02020603050405020304" pitchFamily="18" charset="0"/>
                <a:cs typeface="Times New Roman" panose="02020603050405020304" pitchFamily="18" charset="0"/>
              </a:rPr>
              <a:t>A 22-year female may </a:t>
            </a:r>
            <a:r>
              <a:rPr lang="en-US" sz="3400" b="1" dirty="0">
                <a:latin typeface="Times New Roman" panose="02020603050405020304" pitchFamily="18" charset="0"/>
                <a:cs typeface="Times New Roman" panose="02020603050405020304" pitchFamily="18" charset="0"/>
              </a:rPr>
              <a:t>have right to cryopreserve her oocytes</a:t>
            </a:r>
            <a:r>
              <a:rPr lang="en-US" sz="3400" dirty="0">
                <a:latin typeface="Times New Roman" panose="02020603050405020304" pitchFamily="18" charset="0"/>
                <a:cs typeface="Times New Roman" panose="02020603050405020304" pitchFamily="18" charset="0"/>
              </a:rPr>
              <a:t> until she is 60 years old, then use these oocytes to have a child.</a:t>
            </a:r>
          </a:p>
          <a:p>
            <a:r>
              <a:rPr lang="en-US" sz="3400" dirty="0">
                <a:latin typeface="Times New Roman" panose="02020603050405020304" pitchFamily="18" charset="0"/>
                <a:cs typeface="Times New Roman" panose="02020603050405020304" pitchFamily="18" charset="0"/>
              </a:rPr>
              <a:t>But one must weigh this autonomy with the potential offspring in mind. Is it in the best interest of the offspring to have a mother who has a significant chance to live till the child reaches adulthood?</a:t>
            </a:r>
          </a:p>
          <a:p>
            <a:pPr marL="0" indent="0">
              <a:buNone/>
            </a:pPr>
            <a:r>
              <a:rPr lang="en-US" sz="3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1706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C501C-07B1-4677-A9E0-2B63F306BAAE}"/>
              </a:ext>
            </a:extLst>
          </p:cNvPr>
          <p:cNvSpPr>
            <a:spLocks noGrp="1"/>
          </p:cNvSpPr>
          <p:nvPr>
            <p:ph type="title"/>
          </p:nvPr>
        </p:nvSpPr>
        <p:spPr>
          <a:xfrm>
            <a:off x="838200" y="202565"/>
            <a:ext cx="10515600" cy="63055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Gametes (Cont.)</a:t>
            </a:r>
            <a:endParaRPr lang="en-US" dirty="0"/>
          </a:p>
        </p:txBody>
      </p:sp>
      <p:sp>
        <p:nvSpPr>
          <p:cNvPr id="3" name="Content Placeholder 2">
            <a:extLst>
              <a:ext uri="{FF2B5EF4-FFF2-40B4-BE49-F238E27FC236}">
                <a16:creationId xmlns:a16="http://schemas.microsoft.com/office/drawing/2014/main" id="{A2E13D52-92EC-409E-809D-44207768B2C4}"/>
              </a:ext>
            </a:extLst>
          </p:cNvPr>
          <p:cNvSpPr>
            <a:spLocks noGrp="1"/>
          </p:cNvSpPr>
          <p:nvPr>
            <p:ph idx="1"/>
          </p:nvPr>
        </p:nvSpPr>
        <p:spPr>
          <a:xfrm>
            <a:off x="314960" y="843280"/>
            <a:ext cx="11501120" cy="5598160"/>
          </a:xfrm>
        </p:spPr>
        <p:txBody>
          <a:bodyPr>
            <a:noAutofit/>
          </a:bodyPr>
          <a:lstStyle/>
          <a:p>
            <a:pPr lvl="0"/>
            <a:r>
              <a:rPr lang="en-US" sz="2600" dirty="0">
                <a:latin typeface="Times New Roman" panose="02020603050405020304" pitchFamily="18" charset="0"/>
                <a:cs typeface="Times New Roman" panose="02020603050405020304" pitchFamily="18" charset="0"/>
              </a:rPr>
              <a:t>Spouse of a deceased husband may wish to have a surgeon aspirate her Husband’s sperm from his testicles upon his death so that she might have a child.</a:t>
            </a:r>
          </a:p>
          <a:p>
            <a:pPr lvl="0"/>
            <a:r>
              <a:rPr lang="en-US" sz="2600" dirty="0">
                <a:latin typeface="Times New Roman" panose="02020603050405020304" pitchFamily="18" charset="0"/>
                <a:cs typeface="Times New Roman" panose="02020603050405020304" pitchFamily="18" charset="0"/>
              </a:rPr>
              <a:t> However, is it ethical to produce a child without someone’s permission even if that someone is deceased? Furthermore, a child born from a conception after a man’s death may not be legitimate or entitled to man’s inheritance. The child also bears burden of having lost one genetic parent.</a:t>
            </a:r>
            <a:endParaRPr lang="en-US" sz="2600" dirty="0">
              <a:solidFill>
                <a:prstClr val="black"/>
              </a:solidFill>
              <a:latin typeface="Times New Roman" panose="02020603050405020304" pitchFamily="18" charset="0"/>
              <a:cs typeface="Times New Roman" panose="02020603050405020304" pitchFamily="18" charset="0"/>
            </a:endParaRPr>
          </a:p>
          <a:p>
            <a:r>
              <a:rPr lang="en-US" sz="2600" dirty="0">
                <a:solidFill>
                  <a:prstClr val="black"/>
                </a:solidFill>
                <a:latin typeface="Times New Roman" panose="02020603050405020304" pitchFamily="18" charset="0"/>
                <a:cs typeface="Times New Roman" panose="02020603050405020304" pitchFamily="18" charset="0"/>
              </a:rPr>
              <a:t>Similarly, husband of a deceased wife, may ask an ART program to cryopreserve immature oocytes from deceased woman’s ovaries with anticipation of having offspring from the deceased wife. </a:t>
            </a:r>
          </a:p>
          <a:p>
            <a:pPr lvl="0"/>
            <a:r>
              <a:rPr lang="en-US" sz="2600" dirty="0">
                <a:solidFill>
                  <a:prstClr val="black"/>
                </a:solidFill>
                <a:latin typeface="Times New Roman" panose="02020603050405020304" pitchFamily="18" charset="0"/>
                <a:cs typeface="Times New Roman" panose="02020603050405020304" pitchFamily="18" charset="0"/>
              </a:rPr>
              <a:t>Legal issues described in previous paragraph now apply to the child from the deceased “mother”, i.e. child is deprived of mother, &amp; may not be entitled to woman’s inheritance.</a:t>
            </a:r>
          </a:p>
          <a:p>
            <a:pPr lvl="0"/>
            <a:r>
              <a:rPr lang="en-US" sz="2600" dirty="0">
                <a:solidFill>
                  <a:prstClr val="black"/>
                </a:solidFill>
                <a:latin typeface="Times New Roman" panose="02020603050405020304" pitchFamily="18" charset="0"/>
                <a:cs typeface="Times New Roman" panose="02020603050405020304" pitchFamily="18" charset="0"/>
              </a:rPr>
              <a:t>In addition, because the male partner needs a “surrogate” uterus to achieve a pregnancy, additional issues would come into play.</a:t>
            </a:r>
          </a:p>
          <a:p>
            <a:pPr lvl="0"/>
            <a:endParaRPr lang="en-US" sz="2600" dirty="0">
              <a:solidFill>
                <a:prstClr val="black"/>
              </a:solidFill>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09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6F40C-8407-4851-82F4-32CF9BCBDB89}"/>
              </a:ext>
            </a:extLst>
          </p:cNvPr>
          <p:cNvSpPr>
            <a:spLocks noGrp="1"/>
          </p:cNvSpPr>
          <p:nvPr>
            <p:ph type="title"/>
          </p:nvPr>
        </p:nvSpPr>
        <p:spPr>
          <a:xfrm>
            <a:off x="838200" y="253365"/>
            <a:ext cx="10515600" cy="57975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Gametes (Cont.)</a:t>
            </a:r>
            <a:endParaRPr lang="en-US" dirty="0"/>
          </a:p>
        </p:txBody>
      </p:sp>
      <p:sp>
        <p:nvSpPr>
          <p:cNvPr id="3" name="Content Placeholder 2">
            <a:extLst>
              <a:ext uri="{FF2B5EF4-FFF2-40B4-BE49-F238E27FC236}">
                <a16:creationId xmlns:a16="http://schemas.microsoft.com/office/drawing/2014/main" id="{ED2B7BAC-A5A1-4764-ABE8-3A1573DF080F}"/>
              </a:ext>
            </a:extLst>
          </p:cNvPr>
          <p:cNvSpPr>
            <a:spLocks noGrp="1"/>
          </p:cNvSpPr>
          <p:nvPr>
            <p:ph idx="1"/>
          </p:nvPr>
        </p:nvSpPr>
        <p:spPr>
          <a:xfrm>
            <a:off x="345440" y="762000"/>
            <a:ext cx="11328400" cy="5730875"/>
          </a:xfrm>
        </p:spPr>
        <p:txBody>
          <a:bodyPr>
            <a:normAutofit fontScale="85000" lnSpcReduction="10000"/>
          </a:bodyPr>
          <a:lstStyle/>
          <a:p>
            <a:pPr marL="0">
              <a:lnSpc>
                <a:spcPct val="120000"/>
              </a:lnSpc>
              <a:spcBef>
                <a:spcPts val="0"/>
              </a:spcBef>
            </a:pPr>
            <a:r>
              <a:rPr lang="en-US" b="1" dirty="0">
                <a:latin typeface="Times New Roman" panose="02020603050405020304" pitchFamily="18" charset="0"/>
                <a:cs typeface="Times New Roman" panose="02020603050405020304" pitchFamily="18" charset="0"/>
              </a:rPr>
              <a:t>In summary, cryopreservation of gametes increases potential for parenthood</a:t>
            </a:r>
            <a:r>
              <a:rPr lang="en-US" dirty="0">
                <a:latin typeface="Times New Roman" panose="02020603050405020304" pitchFamily="18" charset="0"/>
                <a:cs typeface="Times New Roman" panose="02020603050405020304" pitchFamily="18" charset="0"/>
              </a:rPr>
              <a:t>. However, it is linked to some important ethical issues, such as:</a:t>
            </a:r>
          </a:p>
          <a:p>
            <a:pPr marL="0">
              <a:lnSpc>
                <a:spcPct val="120000"/>
              </a:lnSpc>
              <a:spcBef>
                <a:spcPts val="0"/>
              </a:spcBef>
            </a:pPr>
            <a:r>
              <a:rPr lang="en-US" dirty="0">
                <a:latin typeface="Times New Roman" panose="02020603050405020304" pitchFamily="18" charset="0"/>
                <a:cs typeface="Times New Roman" panose="02020603050405020304" pitchFamily="18" charset="0"/>
              </a:rPr>
              <a:t>Rights of children &amp; psychological burden to children for loss of one or both parents.</a:t>
            </a:r>
          </a:p>
          <a:p>
            <a:pPr marL="0">
              <a:lnSpc>
                <a:spcPct val="120000"/>
              </a:lnSpc>
              <a:spcBef>
                <a:spcPts val="0"/>
              </a:spcBef>
            </a:pPr>
            <a:r>
              <a:rPr lang="en-US" dirty="0">
                <a:latin typeface="Times New Roman" panose="02020603050405020304" pitchFamily="18" charset="0"/>
                <a:cs typeface="Times New Roman" panose="02020603050405020304" pitchFamily="18" charset="0"/>
              </a:rPr>
              <a:t>Sale of gametes to ART clinics.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Storage of gametes in ART centers on payment.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Need of “surrogate” uterus in some cases.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Poor success rate of getting offspring from gametes stored by cryopreservation, particularly oocyst. Reported success rate is from 1.8% to 5.6% .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Physical and mental health of babies born via ART program not known (no scientific data of long-term outcomes exist for babies already born).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Therefore, cryopreservation of oocytes for routine use is not recommended .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It may be considered only for a patient who is undergoing chemotherapy. </a:t>
            </a:r>
          </a:p>
          <a:p>
            <a:pPr marL="0">
              <a:lnSpc>
                <a:spcPct val="120000"/>
              </a:lnSpc>
              <a:spcBef>
                <a:spcPts val="0"/>
              </a:spcBef>
            </a:pPr>
            <a:r>
              <a:rPr lang="en-US" dirty="0">
                <a:latin typeface="Times New Roman" panose="02020603050405020304" pitchFamily="18" charset="0"/>
                <a:cs typeface="Times New Roman" panose="02020603050405020304" pitchFamily="18" charset="0"/>
              </a:rPr>
              <a:t>However, there is increased demand for sperm banks. Then men could be exploited or coerced into providing semen specimens, especially if excessive fees are paid. </a:t>
            </a:r>
          </a:p>
          <a:p>
            <a:pPr marL="0">
              <a:lnSpc>
                <a:spcPct val="120000"/>
              </a:lnSpc>
              <a:spcBef>
                <a:spcPts val="0"/>
              </a:spcBef>
            </a:pPr>
            <a:endParaRPr lang="en-US" dirty="0">
              <a:latin typeface="Times New Roman" panose="02020603050405020304" pitchFamily="18" charset="0"/>
              <a:cs typeface="Times New Roman" panose="02020603050405020304" pitchFamily="18" charset="0"/>
            </a:endParaRPr>
          </a:p>
          <a:p>
            <a:pPr marL="0">
              <a:lnSpc>
                <a:spcPct val="120000"/>
              </a:lnSpc>
              <a:spcBef>
                <a:spcPts val="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181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68EE0-A4E9-4F8B-9028-491835BAD864}"/>
              </a:ext>
            </a:extLst>
          </p:cNvPr>
          <p:cNvSpPr>
            <a:spLocks noGrp="1"/>
          </p:cNvSpPr>
          <p:nvPr>
            <p:ph type="title"/>
          </p:nvPr>
        </p:nvSpPr>
        <p:spPr>
          <a:xfrm>
            <a:off x="838200" y="212725"/>
            <a:ext cx="10515600" cy="58991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Embryo (Cont.)</a:t>
            </a:r>
            <a:endParaRPr lang="en-US" dirty="0"/>
          </a:p>
        </p:txBody>
      </p:sp>
      <p:sp>
        <p:nvSpPr>
          <p:cNvPr id="3" name="Content Placeholder 2">
            <a:extLst>
              <a:ext uri="{FF2B5EF4-FFF2-40B4-BE49-F238E27FC236}">
                <a16:creationId xmlns:a16="http://schemas.microsoft.com/office/drawing/2014/main" id="{7F779C83-1BDD-4135-8DDC-1890D45A6DDF}"/>
              </a:ext>
            </a:extLst>
          </p:cNvPr>
          <p:cNvSpPr>
            <a:spLocks noGrp="1"/>
          </p:cNvSpPr>
          <p:nvPr>
            <p:ph idx="1"/>
          </p:nvPr>
        </p:nvSpPr>
        <p:spPr>
          <a:xfrm>
            <a:off x="274320" y="873760"/>
            <a:ext cx="11531600" cy="5547360"/>
          </a:xfrm>
        </p:spPr>
        <p:txBody>
          <a:bodyPr>
            <a:normAutofit fontScale="92500" lnSpcReduction="20000"/>
          </a:bodyPr>
          <a:lstStyle/>
          <a:p>
            <a:r>
              <a:rPr lang="en-US" b="1" dirty="0">
                <a:solidFill>
                  <a:srgbClr val="0000FF"/>
                </a:solidFill>
                <a:latin typeface="Times New Roman" panose="02020603050405020304" pitchFamily="18" charset="0"/>
                <a:cs typeface="Times New Roman" panose="02020603050405020304" pitchFamily="18" charset="0"/>
              </a:rPr>
              <a:t>b. Ethics Related to Embryos</a:t>
            </a:r>
          </a:p>
          <a:p>
            <a:r>
              <a:rPr lang="en-US" dirty="0">
                <a:latin typeface="Times New Roman" panose="02020603050405020304" pitchFamily="18" charset="0"/>
                <a:cs typeface="Times New Roman" panose="02020603050405020304" pitchFamily="18" charset="0"/>
              </a:rPr>
              <a:t>Child development starts when haploid sperm (23 chromosomes) and oocyte (23 chromosomes) transform into a diploid (46 chromosomes) entity, i.e. o,                                                                                                                                                                          </a:t>
            </a:r>
            <a:r>
              <a:rPr lang="en-US" dirty="0" err="1">
                <a:latin typeface="Times New Roman" panose="02020603050405020304" pitchFamily="18" charset="0"/>
                <a:cs typeface="Times New Roman" panose="02020603050405020304" pitchFamily="18" charset="0"/>
              </a:rPr>
              <a:t>ocyte</a:t>
            </a:r>
            <a:r>
              <a:rPr lang="en-US" dirty="0">
                <a:latin typeface="Times New Roman" panose="02020603050405020304" pitchFamily="18" charset="0"/>
                <a:cs typeface="Times New Roman" panose="02020603050405020304" pitchFamily="18" charset="0"/>
              </a:rPr>
              <a:t> is fertilized (</a:t>
            </a:r>
            <a:r>
              <a:rPr lang="en-US" b="1" dirty="0">
                <a:latin typeface="Times New Roman" panose="02020603050405020304" pitchFamily="18" charset="0"/>
                <a:cs typeface="Times New Roman" panose="02020603050405020304" pitchFamily="18" charset="0"/>
              </a:rPr>
              <a:t>zygote</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After fertilization, oocyst is developed to </a:t>
            </a:r>
            <a:r>
              <a:rPr lang="en-US" b="1" dirty="0">
                <a:latin typeface="Times New Roman" panose="02020603050405020304" pitchFamily="18" charset="0"/>
                <a:cs typeface="Times New Roman" panose="02020603050405020304" pitchFamily="18" charset="0"/>
              </a:rPr>
              <a:t>“pre-embryo” </a:t>
            </a:r>
            <a:r>
              <a:rPr lang="en-US" dirty="0">
                <a:latin typeface="Times New Roman" panose="02020603050405020304" pitchFamily="18" charset="0"/>
                <a:cs typeface="Times New Roman" panose="02020603050405020304" pitchFamily="18" charset="0"/>
              </a:rPr>
              <a:t>in first 2 weeks and get implanted in the uterus during this stage, usually on 5</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or 6</a:t>
            </a:r>
            <a:r>
              <a:rPr lang="en-US" baseline="30000"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day. Pre-embryo is then to changed to </a:t>
            </a:r>
            <a:r>
              <a:rPr lang="en-US" b="1" dirty="0">
                <a:latin typeface="Times New Roman" panose="02020603050405020304" pitchFamily="18" charset="0"/>
                <a:cs typeface="Times New Roman" panose="02020603050405020304" pitchFamily="18" charset="0"/>
              </a:rPr>
              <a:t>“embryo” </a:t>
            </a:r>
            <a:r>
              <a:rPr lang="en-US" dirty="0">
                <a:latin typeface="Times New Roman" panose="02020603050405020304" pitchFamily="18" charset="0"/>
                <a:cs typeface="Times New Roman" panose="02020603050405020304" pitchFamily="18" charset="0"/>
              </a:rPr>
              <a:t>from 2 to 8 weeks. After 8th week till birth developing child is named as </a:t>
            </a:r>
            <a:r>
              <a:rPr lang="en-US" b="1" dirty="0">
                <a:latin typeface="Times New Roman" panose="02020603050405020304" pitchFamily="18" charset="0"/>
                <a:cs typeface="Times New Roman" panose="02020603050405020304" pitchFamily="18" charset="0"/>
              </a:rPr>
              <a:t>fetus.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When haploid sperm and oocyst combine to form a diploid zygote and lead to formation of embryo and fetus, ethical concerns and values increase. </a:t>
            </a:r>
          </a:p>
          <a:p>
            <a:r>
              <a:rPr lang="en-US" b="1" dirty="0">
                <a:latin typeface="Times New Roman" panose="02020603050405020304" pitchFamily="18" charset="0"/>
                <a:cs typeface="Times New Roman" panose="02020603050405020304" pitchFamily="18" charset="0"/>
              </a:rPr>
              <a:t>Ethics Committee of American Society of Reproductive Medicine (ASRM) </a:t>
            </a:r>
            <a:r>
              <a:rPr lang="en-US" dirty="0">
                <a:latin typeface="Times New Roman" panose="02020603050405020304" pitchFamily="18" charset="0"/>
                <a:cs typeface="Times New Roman" panose="02020603050405020304" pitchFamily="18" charset="0"/>
              </a:rPr>
              <a:t>declares that artificial insemination and in vitro fertilization (IVF) with a partner’s sperm (or more precisely a husband’s sperm) or even donor sperm (Third party reproduction), i.e. </a:t>
            </a:r>
            <a:r>
              <a:rPr lang="en-US" b="1" dirty="0">
                <a:latin typeface="Times New Roman" panose="02020603050405020304" pitchFamily="18" charset="0"/>
                <a:cs typeface="Times New Roman" panose="02020603050405020304" pitchFamily="18" charset="0"/>
              </a:rPr>
              <a:t>ARTs, are ethically acceptable</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Because these ARTs could provide parenthood to childless parents.</a:t>
            </a:r>
          </a:p>
          <a:p>
            <a:r>
              <a:rPr lang="en-US" dirty="0">
                <a:latin typeface="Times New Roman" panose="02020603050405020304" pitchFamily="18" charset="0"/>
                <a:cs typeface="Times New Roman" panose="02020603050405020304" pitchFamily="18" charset="0"/>
              </a:rPr>
              <a:t>Provided that medical specialists follow particular precautions and guidelines.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038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0306-2321-441F-962B-CA6DC07FC2D2}"/>
              </a:ext>
            </a:extLst>
          </p:cNvPr>
          <p:cNvSpPr>
            <a:spLocks noGrp="1"/>
          </p:cNvSpPr>
          <p:nvPr>
            <p:ph type="title"/>
          </p:nvPr>
        </p:nvSpPr>
        <p:spPr>
          <a:xfrm>
            <a:off x="838200" y="365125"/>
            <a:ext cx="10515600" cy="701675"/>
          </a:xfrm>
        </p:spPr>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Embryo (Cont.) </a:t>
            </a:r>
            <a:endParaRPr lang="en-US" dirty="0"/>
          </a:p>
        </p:txBody>
      </p:sp>
      <p:sp>
        <p:nvSpPr>
          <p:cNvPr id="3" name="Content Placeholder 2">
            <a:extLst>
              <a:ext uri="{FF2B5EF4-FFF2-40B4-BE49-F238E27FC236}">
                <a16:creationId xmlns:a16="http://schemas.microsoft.com/office/drawing/2014/main" id="{0DDB068D-B97A-4CCC-8B88-4BE9CF965025}"/>
              </a:ext>
            </a:extLst>
          </p:cNvPr>
          <p:cNvSpPr>
            <a:spLocks noGrp="1"/>
          </p:cNvSpPr>
          <p:nvPr>
            <p:ph idx="1"/>
          </p:nvPr>
        </p:nvSpPr>
        <p:spPr>
          <a:xfrm>
            <a:off x="457200" y="1249680"/>
            <a:ext cx="11226800" cy="5151120"/>
          </a:xfrm>
        </p:spPr>
        <p:txBody>
          <a:bodyPr>
            <a:normAutofit fontScale="62500" lnSpcReduction="20000"/>
          </a:bodyPr>
          <a:lstStyle/>
          <a:p>
            <a:r>
              <a:rPr lang="en-US" dirty="0"/>
              <a:t>Embryo-splitting is another technique to increase chances of fertilization. In such cases, an embryologist could split a blastocyst found free from a specific genetic disease with appropriate investigations and a physician could transfer both halves (demi-embryos). Data indicates that pregnancy rates increase when physicians transfer two or more embryos together. This would be helpful especially if the couple has only one embryo that is diagnosed free from a specific life-threatening disease.</a:t>
            </a:r>
          </a:p>
          <a:p>
            <a:endParaRPr lang="en-US" dirty="0"/>
          </a:p>
          <a:p>
            <a:r>
              <a:rPr lang="en-US" dirty="0"/>
              <a:t>Main ethical issue in embryo-splitting is to obtain consent from the parents that the physician transfers one demi-embryo, while the embryologist retains the other </a:t>
            </a:r>
            <a:r>
              <a:rPr lang="en-US" dirty="0" err="1"/>
              <a:t>demiembryo</a:t>
            </a:r>
            <a:r>
              <a:rPr lang="en-US" dirty="0"/>
              <a:t> (by cryopreservation) for later use (as a source for stem cells to replace damage or diseased organs), after the first offspring is born. </a:t>
            </a:r>
          </a:p>
          <a:p>
            <a:endParaRPr lang="en-US" dirty="0"/>
          </a:p>
          <a:p>
            <a:r>
              <a:rPr lang="en-US" dirty="0"/>
              <a:t>Unused and unclaimed (abandoned) embryos: Another problems with cryopreservation of embryos arises when couples leave embryos unused and unclaimed (abandoned). The Ethics Committee of the ASRM recommends that every ART Center addresses this issue in their consent forms before the start of oocyte retrieval. Patients need to have written instructions as to the fate of their cryopreserved embryos in case of death, divorce, separation, failure to pay storage fees, inability to agree on disposition, or when the patients fail to contact the storage facility. </a:t>
            </a:r>
          </a:p>
          <a:p>
            <a:endParaRPr lang="en-US" dirty="0"/>
          </a:p>
          <a:p>
            <a:r>
              <a:rPr lang="en-US" dirty="0"/>
              <a:t>The Ethics Committee of the ASRM has stated that the ART center that stores a couple’s embryos does not have an obligation to store these cells indefinitely and as such can, after an appropriate length of time of abandonment (five years) discard these cells. However, these cells, destined for disposal, cannot be donated to other couples or used for research. </a:t>
            </a:r>
          </a:p>
          <a:p>
            <a:endParaRPr lang="en-US" dirty="0"/>
          </a:p>
          <a:p>
            <a:endParaRPr lang="en-US" dirty="0"/>
          </a:p>
        </p:txBody>
      </p:sp>
    </p:spTree>
    <p:extLst>
      <p:ext uri="{BB962C8B-B14F-4D97-AF65-F5344CB8AC3E}">
        <p14:creationId xmlns:p14="http://schemas.microsoft.com/office/powerpoint/2010/main" val="359008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7E651-B92E-4AA6-8677-748DA1FCBE6C}"/>
              </a:ext>
            </a:extLst>
          </p:cNvPr>
          <p:cNvSpPr>
            <a:spLocks noGrp="1"/>
          </p:cNvSpPr>
          <p:nvPr>
            <p:ph type="title"/>
          </p:nvPr>
        </p:nvSpPr>
        <p:spPr>
          <a:xfrm>
            <a:off x="838200" y="365125"/>
            <a:ext cx="10515600" cy="69151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Embryo (Cont.)</a:t>
            </a:r>
            <a:endParaRPr lang="en-US" dirty="0"/>
          </a:p>
        </p:txBody>
      </p:sp>
      <p:sp>
        <p:nvSpPr>
          <p:cNvPr id="3" name="Content Placeholder 2">
            <a:extLst>
              <a:ext uri="{FF2B5EF4-FFF2-40B4-BE49-F238E27FC236}">
                <a16:creationId xmlns:a16="http://schemas.microsoft.com/office/drawing/2014/main" id="{48D36CCC-A4A4-4538-A156-F4B8ADDD455F}"/>
              </a:ext>
            </a:extLst>
          </p:cNvPr>
          <p:cNvSpPr>
            <a:spLocks noGrp="1"/>
          </p:cNvSpPr>
          <p:nvPr>
            <p:ph idx="1"/>
          </p:nvPr>
        </p:nvSpPr>
        <p:spPr>
          <a:xfrm>
            <a:off x="457200" y="1209040"/>
            <a:ext cx="11338560" cy="5293995"/>
          </a:xfrm>
        </p:spPr>
        <p:txBody>
          <a:bodyPr>
            <a:normAutofit/>
          </a:bodyPr>
          <a:lstStyle/>
          <a:p>
            <a:r>
              <a:rPr lang="en-US" dirty="0"/>
              <a:t>c. Ethics Related to Donor Spermatozoa (or Third-Party Reproduction):</a:t>
            </a:r>
          </a:p>
          <a:p>
            <a:r>
              <a:rPr lang="en-US" dirty="0"/>
              <a:t>The following issues are linked to the use of donor sperm:</a:t>
            </a:r>
          </a:p>
          <a:p>
            <a:r>
              <a:rPr lang="en-US" dirty="0"/>
              <a:t>•	Lack of proper record keeping in order to control the number of off-spring produced by a single donor. </a:t>
            </a:r>
          </a:p>
          <a:p>
            <a:r>
              <a:rPr lang="en-US" dirty="0"/>
              <a:t>•	Before the patient uses donor sperm, the semen donor should undergo rigorous screening and selection, to reduce the risk of psychological and physiological problems. </a:t>
            </a:r>
          </a:p>
          <a:p>
            <a:r>
              <a:rPr lang="en-US" dirty="0"/>
              <a:t>•	</a:t>
            </a:r>
          </a:p>
        </p:txBody>
      </p:sp>
    </p:spTree>
    <p:extLst>
      <p:ext uri="{BB962C8B-B14F-4D97-AF65-F5344CB8AC3E}">
        <p14:creationId xmlns:p14="http://schemas.microsoft.com/office/powerpoint/2010/main" val="287383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581D-842C-44C6-A21D-891679AA87C2}"/>
              </a:ext>
            </a:extLst>
          </p:cNvPr>
          <p:cNvSpPr>
            <a:spLocks noGrp="1"/>
          </p:cNvSpPr>
          <p:nvPr>
            <p:ph type="title"/>
          </p:nvPr>
        </p:nvSpPr>
        <p:spPr>
          <a:xfrm>
            <a:off x="838200" y="182245"/>
            <a:ext cx="10515600" cy="68135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a. Ethics Related to Embryo (Cont.)</a:t>
            </a:r>
            <a:endParaRPr lang="en-US" dirty="0"/>
          </a:p>
        </p:txBody>
      </p:sp>
      <p:sp>
        <p:nvSpPr>
          <p:cNvPr id="3" name="Content Placeholder 2">
            <a:extLst>
              <a:ext uri="{FF2B5EF4-FFF2-40B4-BE49-F238E27FC236}">
                <a16:creationId xmlns:a16="http://schemas.microsoft.com/office/drawing/2014/main" id="{A1D3956C-7525-4BD8-BC5A-035D6B919468}"/>
              </a:ext>
            </a:extLst>
          </p:cNvPr>
          <p:cNvSpPr>
            <a:spLocks noGrp="1"/>
          </p:cNvSpPr>
          <p:nvPr>
            <p:ph idx="1"/>
          </p:nvPr>
        </p:nvSpPr>
        <p:spPr>
          <a:xfrm>
            <a:off x="284480" y="1229360"/>
            <a:ext cx="11409680" cy="5191760"/>
          </a:xfrm>
        </p:spPr>
        <p:txBody>
          <a:bodyPr/>
          <a:lstStyle/>
          <a:p>
            <a:r>
              <a:rPr lang="en-US" dirty="0"/>
              <a:t>When family members donate the spermatozoa, ethical issues magnify greatly. In such a scenario, there is a concern about incest (sexual relations between two closely related individuals) and consanguinity (reproduction between two closely related individuals), which would increase the risk of psychological problems and genetically transmitted diseases. Moreover, the sperm donor may find it difficult to detach himself from the offspring. </a:t>
            </a:r>
          </a:p>
          <a:p>
            <a:r>
              <a:rPr lang="en-US" dirty="0"/>
              <a:t>•	The offspring produced via donor sperm may become confused with the genetic link. Offspring may need to know their biological origin to complete their identity or their genetic information for health reasons. Another rationale for telling children comes in the fact that if they accidentally find out the family link, this will be more damaging than being told initially. </a:t>
            </a:r>
          </a:p>
          <a:p>
            <a:endParaRPr lang="en-US" dirty="0"/>
          </a:p>
        </p:txBody>
      </p:sp>
    </p:spTree>
    <p:extLst>
      <p:ext uri="{BB962C8B-B14F-4D97-AF65-F5344CB8AC3E}">
        <p14:creationId xmlns:p14="http://schemas.microsoft.com/office/powerpoint/2010/main" val="307269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BBA-FDB7-4AB7-AB83-D3EFC8B48B36}"/>
              </a:ext>
            </a:extLst>
          </p:cNvPr>
          <p:cNvSpPr>
            <a:spLocks noGrp="1"/>
          </p:cNvSpPr>
          <p:nvPr>
            <p:ph type="title"/>
          </p:nvPr>
        </p:nvSpPr>
        <p:spPr>
          <a:xfrm>
            <a:off x="294640" y="203197"/>
            <a:ext cx="11602720" cy="1026159"/>
          </a:xfrm>
        </p:spPr>
        <p:txBody>
          <a:bodyPr>
            <a:no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Islamic Perspective of Assisted Reproductive Techniques (ARTs)</a:t>
            </a:r>
            <a:endParaRPr lang="en-US" sz="3600" dirty="0">
              <a:solidFill>
                <a:srgbClr val="C00000"/>
              </a:solidFill>
            </a:endParaRPr>
          </a:p>
        </p:txBody>
      </p:sp>
      <p:sp>
        <p:nvSpPr>
          <p:cNvPr id="3" name="Content Placeholder 2">
            <a:extLst>
              <a:ext uri="{FF2B5EF4-FFF2-40B4-BE49-F238E27FC236}">
                <a16:creationId xmlns:a16="http://schemas.microsoft.com/office/drawing/2014/main" id="{F3BA8ACD-FA7D-4FAF-9EA7-CB6DC9D2FC39}"/>
              </a:ext>
            </a:extLst>
          </p:cNvPr>
          <p:cNvSpPr>
            <a:spLocks noGrp="1"/>
          </p:cNvSpPr>
          <p:nvPr>
            <p:ph idx="1"/>
          </p:nvPr>
        </p:nvSpPr>
        <p:spPr>
          <a:xfrm>
            <a:off x="365760" y="1178558"/>
            <a:ext cx="11460480" cy="5364482"/>
          </a:xfrm>
        </p:spPr>
        <p:txBody>
          <a:bodyPr>
            <a:normAutofit/>
          </a:bodyPr>
          <a:lstStyle/>
          <a:p>
            <a:pPr marL="0" marR="0" algn="just">
              <a:lnSpc>
                <a:spcPct val="107000"/>
              </a:lnSpc>
              <a:spcBef>
                <a:spcPts val="0"/>
              </a:spcBef>
              <a:spcAft>
                <a:spcPts val="0"/>
              </a:spcAft>
            </a:pPr>
            <a:r>
              <a:rPr lang="en-US" dirty="0">
                <a:solidFill>
                  <a:srgbClr val="000000"/>
                </a:solidFill>
                <a:latin typeface="Times New Roman" panose="02020603050405020304" pitchFamily="18" charset="0"/>
                <a:ea typeface="+mj-ea"/>
                <a:cs typeface="Times New Roman" panose="02020603050405020304" pitchFamily="18" charset="0"/>
              </a:rPr>
              <a:t>In short, seeking a cure for infertility is permissible, &amp; encouraged in Islam. </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In Islamic law, all assisted reproductive technologies (ARTs) </a:t>
            </a:r>
            <a:r>
              <a:rPr lang="en-US" b="1" dirty="0">
                <a:solidFill>
                  <a:srgbClr val="000000"/>
                </a:solidFill>
                <a:latin typeface="Times New Roman" panose="02020603050405020304" pitchFamily="18" charset="0"/>
                <a:ea typeface="+mj-ea"/>
                <a:cs typeface="Times New Roman" panose="02020603050405020304" pitchFamily="18" charset="0"/>
              </a:rPr>
              <a:t>are allowed.</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Provided, source of sperm, ovum, &amp; uterus </a:t>
            </a:r>
            <a:r>
              <a:rPr lang="en-US" b="1" dirty="0">
                <a:solidFill>
                  <a:srgbClr val="000000"/>
                </a:solidFill>
                <a:latin typeface="Times New Roman" panose="02020603050405020304" pitchFamily="18" charset="0"/>
                <a:ea typeface="+mj-ea"/>
                <a:cs typeface="Times New Roman" panose="02020603050405020304" pitchFamily="18" charset="0"/>
              </a:rPr>
              <a:t>comes from a legally married couple</a:t>
            </a:r>
            <a:r>
              <a:rPr lang="en-US" dirty="0">
                <a:solidFill>
                  <a:srgbClr val="000000"/>
                </a:solidFill>
                <a:latin typeface="Times New Roman" panose="02020603050405020304" pitchFamily="18" charset="0"/>
                <a:ea typeface="+mj-ea"/>
                <a:cs typeface="Times New Roman" panose="02020603050405020304" pitchFamily="18" charset="0"/>
              </a:rPr>
              <a:t> during span of their marriage. </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No third party should intrude</a:t>
            </a:r>
            <a:r>
              <a:rPr lang="en-US" b="1" dirty="0">
                <a:solidFill>
                  <a:srgbClr val="000000"/>
                </a:solidFill>
                <a:latin typeface="Times New Roman" panose="02020603050405020304" pitchFamily="18" charset="0"/>
                <a:ea typeface="+mj-ea"/>
                <a:cs typeface="Times New Roman" panose="02020603050405020304" pitchFamily="18" charset="0"/>
              </a:rPr>
              <a:t> upon marital functions of sex &amp; reproduction.</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Gestational surrogacy is not accepted </a:t>
            </a:r>
            <a:r>
              <a:rPr lang="en-US" dirty="0">
                <a:solidFill>
                  <a:srgbClr val="000000"/>
                </a:solidFill>
                <a:latin typeface="Times New Roman" panose="02020603050405020304" pitchFamily="18" charset="0"/>
                <a:ea typeface="+mj-ea"/>
                <a:cs typeface="Times New Roman" panose="02020603050405020304" pitchFamily="18" charset="0"/>
              </a:rPr>
              <a:t>in Islam. </a:t>
            </a:r>
          </a:p>
          <a:p>
            <a:pPr marL="0" marR="0">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Excess number of fertilized embryos can be preserved</a:t>
            </a:r>
            <a:r>
              <a:rPr lang="en-US" b="1" dirty="0">
                <a:solidFill>
                  <a:srgbClr val="000000"/>
                </a:solidFill>
                <a:latin typeface="Times New Roman" panose="02020603050405020304" pitchFamily="18" charset="0"/>
                <a:ea typeface="+mj-ea"/>
                <a:cs typeface="Times New Roman" panose="02020603050405020304" pitchFamily="18" charset="0"/>
              </a:rPr>
              <a:t> </a:t>
            </a:r>
            <a:r>
              <a:rPr lang="en-US" dirty="0">
                <a:solidFill>
                  <a:srgbClr val="000000"/>
                </a:solidFill>
                <a:latin typeface="Times New Roman" panose="02020603050405020304" pitchFamily="18" charset="0"/>
                <a:ea typeface="+mj-ea"/>
                <a:cs typeface="Times New Roman" panose="02020603050405020304" pitchFamily="18" charset="0"/>
              </a:rPr>
              <a:t>by cryopreservation and may be </a:t>
            </a:r>
            <a:r>
              <a:rPr lang="en-US" b="1" dirty="0">
                <a:solidFill>
                  <a:srgbClr val="000000"/>
                </a:solidFill>
                <a:latin typeface="Times New Roman" panose="02020603050405020304" pitchFamily="18" charset="0"/>
                <a:ea typeface="+mj-ea"/>
                <a:cs typeface="Times New Roman" panose="02020603050405020304" pitchFamily="18" charset="0"/>
              </a:rPr>
              <a:t>transferred to same wife in a successive cycle</a:t>
            </a:r>
            <a:r>
              <a:rPr lang="en-US" dirty="0">
                <a:solidFill>
                  <a:srgbClr val="000000"/>
                </a:solidFill>
                <a:latin typeface="Times New Roman" panose="02020603050405020304" pitchFamily="18" charset="0"/>
                <a:ea typeface="+mj-ea"/>
                <a:cs typeface="Times New Roman" panose="02020603050405020304" pitchFamily="18" charset="0"/>
              </a:rPr>
              <a:t>, while the marriage is intact. </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ea typeface="+mj-ea"/>
                <a:cs typeface="Times New Roman" panose="02020603050405020304" pitchFamily="18" charset="0"/>
              </a:rPr>
              <a:t>Using frozen sperm after death of husband </a:t>
            </a:r>
            <a:r>
              <a:rPr lang="en-US" dirty="0">
                <a:solidFill>
                  <a:srgbClr val="000000"/>
                </a:solidFill>
                <a:latin typeface="Times New Roman" panose="02020603050405020304" pitchFamily="18" charset="0"/>
                <a:ea typeface="+mj-ea"/>
                <a:cs typeface="Times New Roman" panose="02020603050405020304" pitchFamily="18" charset="0"/>
              </a:rPr>
              <a:t>is </a:t>
            </a:r>
            <a:r>
              <a:rPr lang="en-US" b="1" dirty="0">
                <a:solidFill>
                  <a:srgbClr val="000000"/>
                </a:solidFill>
                <a:latin typeface="Times New Roman" panose="02020603050405020304" pitchFamily="18" charset="0"/>
                <a:ea typeface="+mj-ea"/>
                <a:cs typeface="Times New Roman" panose="02020603050405020304" pitchFamily="18" charset="0"/>
              </a:rPr>
              <a:t>not permitted</a:t>
            </a:r>
            <a:r>
              <a:rPr lang="en-US" dirty="0">
                <a:solidFill>
                  <a:srgbClr val="000000"/>
                </a:solidFill>
                <a:latin typeface="Times New Roman" panose="02020603050405020304" pitchFamily="18" charset="0"/>
                <a:ea typeface="+mj-ea"/>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758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5204-3EB2-4BE5-88DC-08070064F343}"/>
              </a:ext>
            </a:extLst>
          </p:cNvPr>
          <p:cNvSpPr>
            <a:spLocks noGrp="1"/>
          </p:cNvSpPr>
          <p:nvPr>
            <p:ph type="title"/>
          </p:nvPr>
        </p:nvSpPr>
        <p:spPr>
          <a:xfrm>
            <a:off x="731520" y="233680"/>
            <a:ext cx="10561320" cy="538480"/>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Islamic Perspective of ARTs (Cont.)</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AE8C3DA-9782-4965-87A8-F4A56081F9CF}"/>
              </a:ext>
            </a:extLst>
          </p:cNvPr>
          <p:cNvSpPr>
            <a:spLocks noGrp="1"/>
          </p:cNvSpPr>
          <p:nvPr>
            <p:ph idx="1"/>
          </p:nvPr>
        </p:nvSpPr>
        <p:spPr>
          <a:xfrm>
            <a:off x="436880" y="863600"/>
            <a:ext cx="11308080" cy="5313363"/>
          </a:xfrm>
        </p:spPr>
        <p:txBody>
          <a:bodyPr>
            <a:normAutofit fontScale="92500"/>
          </a:bodyPr>
          <a:lstStyle/>
          <a:p>
            <a:pPr marL="0" marR="0" algn="just">
              <a:lnSpc>
                <a:spcPct val="107000"/>
              </a:lnSpc>
              <a:spcBef>
                <a:spcPts val="0"/>
              </a:spcBef>
              <a:spcAft>
                <a:spcPts val="0"/>
              </a:spcAft>
            </a:pPr>
            <a:r>
              <a:rPr lang="en-US" dirty="0">
                <a:solidFill>
                  <a:srgbClr val="000000"/>
                </a:solidFill>
                <a:latin typeface="Times New Roman" panose="02020603050405020304" pitchFamily="18" charset="0"/>
                <a:cs typeface="Times New Roman" panose="02020603050405020304" pitchFamily="18" charset="0"/>
              </a:rPr>
              <a:t>The following paragraphs are meant to further elaborate the Islamic perspectives of ART</a:t>
            </a:r>
          </a:p>
          <a:p>
            <a:pPr marL="0" marR="0" algn="just">
              <a:lnSpc>
                <a:spcPct val="107000"/>
              </a:lnSpc>
              <a:spcBef>
                <a:spcPts val="0"/>
              </a:spcBef>
              <a:spcAft>
                <a:spcPts val="0"/>
              </a:spcAft>
            </a:pPr>
            <a:r>
              <a:rPr lang="en-US" b="1" dirty="0">
                <a:solidFill>
                  <a:srgbClr val="0000FF"/>
                </a:solidFill>
                <a:latin typeface="Times New Roman" panose="02020603050405020304" pitchFamily="18" charset="0"/>
                <a:cs typeface="Times New Roman" panose="02020603050405020304" pitchFamily="18" charset="0"/>
              </a:rPr>
              <a:t>a. Islam and Fertility/Infertility:</a:t>
            </a:r>
            <a:r>
              <a:rPr lang="en-US"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b="1"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desire to have children is human nature. The Holy </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Quran</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says that “Wealth and children are the adornment of this worldly life, but the everlasting good deeds are far better with your Lord in reward and in hope” [10</a:t>
            </a:r>
            <a:r>
              <a:rPr lang="en-US" dirty="0">
                <a:solidFill>
                  <a:srgbClr val="2F4A8B"/>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4</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Which means that  a secure financial future and children are blessings from Allah Almighty for human families in this world.  To add, one of the prayers of believers described in The Holy Quran is “O, Lord, grant us spouses and offspring who will be the comfort of our eyes,” [10</a:t>
            </a:r>
            <a:r>
              <a:rPr lang="en-US" u="sng" dirty="0">
                <a:solidFill>
                  <a:srgbClr val="2F4A8B"/>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5</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meaning that we, humans, should ask Allah Almighty children for comfort of our eyes (life). Therefore, seeking a cure for infertility is certainly appropriate and permissible.</a:t>
            </a:r>
            <a:r>
              <a:rPr lang="en-US" b="1" dirty="0">
                <a:solidFill>
                  <a:srgbClr val="0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568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1E479-24C5-4DF5-80B7-16E3A8E4883D}"/>
              </a:ext>
            </a:extLst>
          </p:cNvPr>
          <p:cNvSpPr>
            <a:spLocks noGrp="1"/>
          </p:cNvSpPr>
          <p:nvPr>
            <p:ph type="title"/>
          </p:nvPr>
        </p:nvSpPr>
        <p:spPr>
          <a:xfrm>
            <a:off x="838200" y="365125"/>
            <a:ext cx="10515600" cy="650875"/>
          </a:xfrm>
        </p:spPr>
        <p:txBody>
          <a:bodyPr>
            <a:norm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Islamic Perspective of ARTs (Cont.)</a:t>
            </a:r>
            <a:endParaRPr lang="en-US" sz="3600" dirty="0"/>
          </a:p>
        </p:txBody>
      </p:sp>
      <p:sp>
        <p:nvSpPr>
          <p:cNvPr id="3" name="Content Placeholder 2">
            <a:extLst>
              <a:ext uri="{FF2B5EF4-FFF2-40B4-BE49-F238E27FC236}">
                <a16:creationId xmlns:a16="http://schemas.microsoft.com/office/drawing/2014/main" id="{FB379B61-F0E8-428C-A50A-2921DE81DC63}"/>
              </a:ext>
            </a:extLst>
          </p:cNvPr>
          <p:cNvSpPr>
            <a:spLocks noGrp="1"/>
          </p:cNvSpPr>
          <p:nvPr>
            <p:ph idx="1"/>
          </p:nvPr>
        </p:nvSpPr>
        <p:spPr>
          <a:xfrm>
            <a:off x="375920" y="1016001"/>
            <a:ext cx="11257280" cy="5415280"/>
          </a:xfrm>
        </p:spPr>
        <p:txBody>
          <a:bodyPr>
            <a:normAutofit fontScale="92500" lnSpcReduction="20000"/>
          </a:bodyPr>
          <a:lstStyle/>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Further, Allah Almighty has narrated examples of two of His prophets, </a:t>
            </a:r>
            <a:r>
              <a:rPr lang="en-US" dirty="0" err="1">
                <a:latin typeface="Times New Roman" panose="02020603050405020304" pitchFamily="18" charset="0"/>
                <a:ea typeface="Calibri" panose="020F0502020204030204" pitchFamily="34" charset="0"/>
                <a:cs typeface="Times New Roman" panose="02020603050405020304" pitchFamily="18" charset="0"/>
              </a:rPr>
              <a:t>Hazrat</a:t>
            </a:r>
            <a:r>
              <a:rPr lang="en-US" dirty="0">
                <a:latin typeface="Times New Roman" panose="02020603050405020304" pitchFamily="18" charset="0"/>
                <a:ea typeface="Calibri" panose="020F0502020204030204" pitchFamily="34" charset="0"/>
                <a:cs typeface="Times New Roman" panose="02020603050405020304" pitchFamily="18" charset="0"/>
              </a:rPr>
              <a:t> Ibrahim and </a:t>
            </a:r>
            <a:r>
              <a:rPr lang="en-US" dirty="0" err="1">
                <a:latin typeface="Times New Roman" panose="02020603050405020304" pitchFamily="18" charset="0"/>
                <a:ea typeface="Calibri" panose="020F0502020204030204" pitchFamily="34" charset="0"/>
                <a:cs typeface="Times New Roman" panose="02020603050405020304" pitchFamily="18" charset="0"/>
              </a:rPr>
              <a:t>Hazrat</a:t>
            </a:r>
            <a:r>
              <a:rPr lang="en-US" dirty="0">
                <a:latin typeface="Times New Roman" panose="02020603050405020304" pitchFamily="18" charset="0"/>
                <a:ea typeface="Calibri" panose="020F0502020204030204" pitchFamily="34" charset="0"/>
                <a:cs typeface="Times New Roman" panose="02020603050405020304" pitchFamily="18" charset="0"/>
              </a:rPr>
              <a:t> Zakaria (Blessings be upon them) in the Holy Quran which help us to get insight into the problem of infertility. </a:t>
            </a:r>
          </a:p>
          <a:p>
            <a:pPr marL="0" marR="0">
              <a:lnSpc>
                <a:spcPct val="107000"/>
              </a:lnSpc>
              <a:spcBef>
                <a:spcPts val="0"/>
              </a:spcBef>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Firstly, the story of </a:t>
            </a:r>
            <a:r>
              <a:rPr lang="en-US" dirty="0" err="1">
                <a:latin typeface="Times New Roman" panose="02020603050405020304" pitchFamily="18" charset="0"/>
                <a:ea typeface="Calibri" panose="020F0502020204030204" pitchFamily="34" charset="0"/>
                <a:cs typeface="Times New Roman" panose="02020603050405020304" pitchFamily="18" charset="0"/>
              </a:rPr>
              <a:t>Hazrat</a:t>
            </a:r>
            <a:r>
              <a:rPr lang="en-US" dirty="0">
                <a:latin typeface="Times New Roman" panose="02020603050405020304" pitchFamily="18" charset="0"/>
                <a:ea typeface="Calibri" panose="020F0502020204030204" pitchFamily="34" charset="0"/>
                <a:cs typeface="Times New Roman" panose="02020603050405020304" pitchFamily="18" charset="0"/>
              </a:rPr>
              <a:t> Ibrahim and his wife Sara (Blessings be upon them), (Chapter 51, verses 28-30). “And they (angels) gave him (Ibrahim) glad tidings of a son endowed with knowledge. But his wife came forward clamoring, she smote her forehead and said: A barren old woman! They said: Even so has thy Lord spoken and He is full of wisdom and knowledge.” [106]. Ultimately, Allah Almighty blessed them with a child, </a:t>
            </a:r>
            <a:r>
              <a:rPr lang="en-US" dirty="0" err="1">
                <a:latin typeface="Times New Roman" panose="02020603050405020304" pitchFamily="18" charset="0"/>
                <a:ea typeface="Calibri" panose="020F0502020204030204" pitchFamily="34" charset="0"/>
                <a:cs typeface="Times New Roman" panose="02020603050405020304" pitchFamily="18" charset="0"/>
              </a:rPr>
              <a:t>Ishaq</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second example is of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Hazrat</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Zakaria (Blessings be upon him), Chapter 21, verses 89-90, “And (remember) Zakaria, when he cried to his Lord: ‘O my Lord! Leave me not without offspring, though Thou are the best of inheritors’. So We listened to him and granted him Yahya (John). We cured his wife for him. They were ever quick in emulation in good works; they used to call on us with love and reverence, and humble themselves before Us.” [107].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163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255E2-E9BB-42BC-B5C7-A132E2FDBE0B}"/>
              </a:ext>
            </a:extLst>
          </p:cNvPr>
          <p:cNvSpPr>
            <a:spLocks noGrp="1"/>
          </p:cNvSpPr>
          <p:nvPr>
            <p:ph type="title"/>
          </p:nvPr>
        </p:nvSpPr>
        <p:spPr>
          <a:xfrm>
            <a:off x="838200" y="116522"/>
            <a:ext cx="10515600" cy="721995"/>
          </a:xfrm>
        </p:spPr>
        <p:txBody>
          <a:bodyPr>
            <a:normAutofit/>
          </a:bodyPr>
          <a:lstStyle/>
          <a:p>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Ethics of birth control (Contraception)</a:t>
            </a:r>
            <a:endParaRPr lang="en-US" dirty="0">
              <a:solidFill>
                <a:srgbClr val="C00000"/>
              </a:solidFill>
            </a:endParaRPr>
          </a:p>
        </p:txBody>
      </p:sp>
      <p:sp>
        <p:nvSpPr>
          <p:cNvPr id="3" name="Content Placeholder 2">
            <a:extLst>
              <a:ext uri="{FF2B5EF4-FFF2-40B4-BE49-F238E27FC236}">
                <a16:creationId xmlns:a16="http://schemas.microsoft.com/office/drawing/2014/main" id="{D08ED16C-5C31-4F9D-A809-F3B721A5D12D}"/>
              </a:ext>
            </a:extLst>
          </p:cNvPr>
          <p:cNvSpPr>
            <a:spLocks noGrp="1"/>
          </p:cNvSpPr>
          <p:nvPr>
            <p:ph idx="1"/>
          </p:nvPr>
        </p:nvSpPr>
        <p:spPr>
          <a:xfrm>
            <a:off x="304800" y="838517"/>
            <a:ext cx="11490960" cy="5541963"/>
          </a:xfrm>
        </p:spPr>
        <p:txBody>
          <a:bodyPr>
            <a:normAutofit/>
          </a:bodyPr>
          <a:lstStyle/>
          <a:p>
            <a:pPr algn="just">
              <a:lnSpc>
                <a:spcPct val="107000"/>
              </a:lnSpc>
              <a:spcBef>
                <a:spcPts val="0"/>
              </a:spcBef>
            </a:pPr>
            <a:r>
              <a:rPr lang="en-US" sz="3000" dirty="0">
                <a:latin typeface="Times New Roman" panose="02020603050405020304" pitchFamily="18" charset="0"/>
                <a:ea typeface="Calibri" panose="020F0502020204030204" pitchFamily="34" charset="0"/>
                <a:cs typeface="Times New Roman" panose="02020603050405020304" pitchFamily="18" charset="0"/>
              </a:rPr>
              <a:t>Generally, reproductive rights are considered as basic human rights and are said to have three basic components (Linked to ‘Liberty’ of Autonomy):</a:t>
            </a:r>
          </a:p>
          <a:p>
            <a:pPr marL="800100" lvl="1" indent="-342900" algn="just">
              <a:spcBef>
                <a:spcPts val="0"/>
              </a:spcBef>
            </a:pPr>
            <a:r>
              <a:rPr lang="en-US" sz="3000" dirty="0">
                <a:latin typeface="Times New Roman" panose="02020603050405020304" pitchFamily="18" charset="0"/>
                <a:ea typeface="Times New Roman" panose="02020603050405020304" pitchFamily="18" charset="0"/>
                <a:cs typeface="Times New Roman" panose="02020603050405020304" pitchFamily="18" charset="0"/>
              </a:rPr>
              <a:t>Freedom to decide whether, when and how many children to have.</a:t>
            </a:r>
            <a:endParaRPr lang="en-US" sz="3000" dirty="0">
              <a:latin typeface="Times New Roman" panose="02020603050405020304" pitchFamily="18" charset="0"/>
              <a:cs typeface="Times New Roman" panose="02020603050405020304" pitchFamily="18" charset="0"/>
            </a:endParaRPr>
          </a:p>
          <a:p>
            <a:pPr marL="800100" lvl="1" indent="-342900" algn="just">
              <a:spcBef>
                <a:spcPts val="0"/>
              </a:spcBef>
            </a:pPr>
            <a:r>
              <a:rPr lang="en-US" sz="3000" dirty="0">
                <a:latin typeface="Times New Roman" panose="02020603050405020304" pitchFamily="18" charset="0"/>
                <a:ea typeface="Times New Roman" panose="02020603050405020304" pitchFamily="18" charset="0"/>
                <a:cs typeface="Times New Roman" panose="02020603050405020304" pitchFamily="18" charset="0"/>
              </a:rPr>
              <a:t>Right to obtain family planning information &amp; adopt (or not to adopt) family planning methods.</a:t>
            </a:r>
            <a:endParaRPr lang="en-US" sz="3000" dirty="0">
              <a:latin typeface="Times New Roman" panose="02020603050405020304" pitchFamily="18" charset="0"/>
              <a:cs typeface="Times New Roman" panose="02020603050405020304" pitchFamily="18" charset="0"/>
            </a:endParaRPr>
          </a:p>
          <a:p>
            <a:pPr marL="800100" lvl="1" indent="-342900" algn="just">
              <a:spcBef>
                <a:spcPts val="0"/>
              </a:spcBef>
            </a:pPr>
            <a:r>
              <a:rPr lang="en-US" sz="3000" dirty="0">
                <a:latin typeface="Times New Roman" panose="02020603050405020304" pitchFamily="18" charset="0"/>
                <a:ea typeface="Times New Roman" panose="02020603050405020304" pitchFamily="18" charset="0"/>
                <a:cs typeface="Times New Roman" panose="02020603050405020304" pitchFamily="18" charset="0"/>
              </a:rPr>
              <a:t>Right to control (or free) one’s own sexuality.</a:t>
            </a:r>
            <a:endParaRPr lang="en-US" sz="3000" dirty="0">
              <a:latin typeface="Times New Roman" panose="02020603050405020304" pitchFamily="18" charset="0"/>
              <a:ea typeface="Calibri" panose="020F0502020204030204" pitchFamily="34" charset="0"/>
              <a:cs typeface="Times New Roman" panose="02020603050405020304" pitchFamily="18" charset="0"/>
            </a:endParaRPr>
          </a:p>
          <a:p>
            <a:r>
              <a:rPr lang="en-US" sz="3000" dirty="0">
                <a:latin typeface="Times New Roman" panose="02020603050405020304" pitchFamily="18" charset="0"/>
                <a:ea typeface="Calibri" panose="020F0502020204030204" pitchFamily="34" charset="0"/>
                <a:cs typeface="Times New Roman" panose="02020603050405020304" pitchFamily="18" charset="0"/>
              </a:rPr>
              <a:t>However, individual aspects of sexual and reproductive decision-making have to be streamlined by society, nation, &amp; religion (Linked to ‘Capacity’ part of Autonomy).</a:t>
            </a:r>
          </a:p>
          <a:p>
            <a:r>
              <a:rPr lang="en-US" sz="3000" dirty="0">
                <a:latin typeface="Times New Roman" panose="02020603050405020304" pitchFamily="18" charset="0"/>
                <a:ea typeface="Calibri" panose="020F0502020204030204" pitchFamily="34" charset="0"/>
                <a:cs typeface="Times New Roman" panose="02020603050405020304" pitchFamily="18" charset="0"/>
              </a:rPr>
              <a:t>Otherwise,  uncontrolled sex and pregnancy related decisions can lead to public health burdens.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61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1A1DA-D916-4C05-BD3A-761923925EEF}"/>
              </a:ext>
            </a:extLst>
          </p:cNvPr>
          <p:cNvSpPr>
            <a:spLocks noGrp="1"/>
          </p:cNvSpPr>
          <p:nvPr>
            <p:ph type="title"/>
          </p:nvPr>
        </p:nvSpPr>
        <p:spPr>
          <a:xfrm>
            <a:off x="609600" y="233045"/>
            <a:ext cx="10744200" cy="661035"/>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Islamic Perspective of ARTs (Cont.)</a:t>
            </a:r>
            <a:endParaRPr lang="en-US" dirty="0"/>
          </a:p>
        </p:txBody>
      </p:sp>
      <p:sp>
        <p:nvSpPr>
          <p:cNvPr id="3" name="Content Placeholder 2">
            <a:extLst>
              <a:ext uri="{FF2B5EF4-FFF2-40B4-BE49-F238E27FC236}">
                <a16:creationId xmlns:a16="http://schemas.microsoft.com/office/drawing/2014/main" id="{90FCEDE6-8F39-4E79-BE99-A83C0467B616}"/>
              </a:ext>
            </a:extLst>
          </p:cNvPr>
          <p:cNvSpPr>
            <a:spLocks noGrp="1"/>
          </p:cNvSpPr>
          <p:nvPr>
            <p:ph idx="1"/>
          </p:nvPr>
        </p:nvSpPr>
        <p:spPr>
          <a:xfrm>
            <a:off x="406400" y="995680"/>
            <a:ext cx="11308080" cy="5405120"/>
          </a:xfrm>
        </p:spPr>
        <p:txBody>
          <a:bodyPr>
            <a:normAutofit lnSpcReduction="10000"/>
          </a:bodyPr>
          <a:lstStyle/>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Moreover, The Prophet (Peace and blessings be upon him) says: “Marry the kind and fertile women who will give birth to many children for I shall take pride in the great numbers of my ummah” (Nation) [108]. </a:t>
            </a: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Islam encourages to obtain fertility but has placed condition of marriage.</a:t>
            </a:r>
            <a:endParaRPr lang="en-US" dirty="0"/>
          </a:p>
          <a:p>
            <a:pPr marL="0">
              <a:lnSpc>
                <a:spcPct val="107000"/>
              </a:lnSpc>
              <a:spcBef>
                <a:spcPts val="0"/>
              </a:spcBef>
            </a:pPr>
            <a:r>
              <a:rPr lang="en-US"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Islam, marriage and ARTs:</a:t>
            </a:r>
            <a:endParaRPr lang="en-US" dirty="0">
              <a:solidFill>
                <a:srgbClr val="0000FF"/>
              </a:solidFill>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teachings of the Qur’an and Hadiths have emphasized the vital role of marriage, family structure, and procreation. Allah Almighty says in Quran Karim (Chapter 16: verse 72), “And Allah has given you wives of your own kind, and has given you, from your wives, sons and grandsons, and has made provisions of good things for you. Is it then in vanity that they believe and in the grace of Allah that they disbelieve?” [109].</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2426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25DB5-6BBB-42A5-A5B3-54BA15D5426A}"/>
              </a:ext>
            </a:extLst>
          </p:cNvPr>
          <p:cNvSpPr>
            <a:spLocks noGrp="1"/>
          </p:cNvSpPr>
          <p:nvPr>
            <p:ph type="title"/>
          </p:nvPr>
        </p:nvSpPr>
        <p:spPr>
          <a:xfrm>
            <a:off x="838200" y="233680"/>
            <a:ext cx="10515600" cy="629920"/>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Islamic Perspective of ARTs (Cont.)</a:t>
            </a:r>
            <a:endParaRPr lang="en-US" dirty="0"/>
          </a:p>
        </p:txBody>
      </p:sp>
      <p:sp>
        <p:nvSpPr>
          <p:cNvPr id="3" name="Content Placeholder 2">
            <a:extLst>
              <a:ext uri="{FF2B5EF4-FFF2-40B4-BE49-F238E27FC236}">
                <a16:creationId xmlns:a16="http://schemas.microsoft.com/office/drawing/2014/main" id="{2078CEFD-E0C2-404A-B766-8C382CE124DB}"/>
              </a:ext>
            </a:extLst>
          </p:cNvPr>
          <p:cNvSpPr>
            <a:spLocks noGrp="1"/>
          </p:cNvSpPr>
          <p:nvPr>
            <p:ph idx="1"/>
          </p:nvPr>
        </p:nvSpPr>
        <p:spPr>
          <a:xfrm>
            <a:off x="350520" y="1033144"/>
            <a:ext cx="11221720" cy="5428615"/>
          </a:xfrm>
        </p:spPr>
        <p:txBody>
          <a:bodyPr>
            <a:normAutofit fontScale="85000" lnSpcReduction="20000"/>
          </a:bodyPr>
          <a:lstStyle/>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Artificial reproduction is not mentioned in the primary sources of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Shari’ah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however, when procreation fails, Islam encourages treatment. </a:t>
            </a: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Physician duty is to help a barren couple achieve successful fertilization, conception, and delivery of a baby [103].</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All assisted reproductive technologies are permitted in Islam, if the semen source, ovum source, and the incubator (uterus) come from the legally married husband and wife during the span of their marriage. </a:t>
            </a: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According to Islam, a man’s or woman’s infertility should be accepted if it is beyond cure. </a:t>
            </a: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Assisted reproduction has been widely accepted by concerned authorities in different Muslim countries, including Dar El-</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Iftaa</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Cairo; Islamic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Fiqh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Council, Makkah (1984); Islamic Organization for Medical Sciences, Kuwait (1983), Fatwa of International Islamic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Fiqh</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Academy (1986); and International Islamic Centre for Population Studies and Research, Al-</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Ahar</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University, Egypt. These guidelines are followed by the majority of Muslims [103].</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599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DDEB6-94BB-46CC-B051-822E7D44A249}"/>
              </a:ext>
            </a:extLst>
          </p:cNvPr>
          <p:cNvSpPr>
            <a:spLocks noGrp="1"/>
          </p:cNvSpPr>
          <p:nvPr>
            <p:ph type="title"/>
          </p:nvPr>
        </p:nvSpPr>
        <p:spPr>
          <a:xfrm>
            <a:off x="1137920" y="354330"/>
            <a:ext cx="10515600" cy="722630"/>
          </a:xfrm>
        </p:spPr>
        <p:txBody>
          <a:bodyPr>
            <a:norm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Islamic Perspective of ARTs (Cont.)</a:t>
            </a:r>
            <a:endParaRPr lang="en-US" sz="4000" dirty="0">
              <a:solidFill>
                <a:srgbClr val="C00000"/>
              </a:solidFill>
            </a:endParaRPr>
          </a:p>
        </p:txBody>
      </p:sp>
      <p:sp>
        <p:nvSpPr>
          <p:cNvPr id="3" name="Content Placeholder 2">
            <a:extLst>
              <a:ext uri="{FF2B5EF4-FFF2-40B4-BE49-F238E27FC236}">
                <a16:creationId xmlns:a16="http://schemas.microsoft.com/office/drawing/2014/main" id="{D3D22DB1-AADA-40B1-A5E8-FF804B60DD52}"/>
              </a:ext>
            </a:extLst>
          </p:cNvPr>
          <p:cNvSpPr>
            <a:spLocks noGrp="1"/>
          </p:cNvSpPr>
          <p:nvPr>
            <p:ph idx="1"/>
          </p:nvPr>
        </p:nvSpPr>
        <p:spPr>
          <a:xfrm>
            <a:off x="396240" y="1239520"/>
            <a:ext cx="11257280" cy="5253355"/>
          </a:xfrm>
        </p:spPr>
        <p:txBody>
          <a:bodyPr>
            <a:normAutofit fontScale="70000" lnSpcReduction="20000"/>
          </a:bodyPr>
          <a:lstStyle/>
          <a:p>
            <a:pPr marL="0" marR="0">
              <a:lnSpc>
                <a:spcPct val="107000"/>
              </a:lnSpc>
              <a:spcBef>
                <a:spcPts val="0"/>
              </a:spcBef>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Islamic teachings on medically assisted conception are summarized as follows [103]:</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Artificial insemination with the husband’s semen is allowed, and the resulting child is the legal offspring of the couple.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IVF of an egg from the wife with the sperm of her husband followed by the transfer of the fertilized embryo(s) back to the uterus of the wife is allowed, provided that the procedure is indicated for a medical reason and is carried out by an expert physician.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 third party should intrude into the marital functions of sex and procreation, because marriage is a contract between the wife and husband during the span of their marriage. This means that a third-party donor is not allowed, whether he or she is providing sperm, eggs, embryos, or a uterus.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If the marriage contract has come to an end because of divorce or death of the husband, medically assisted conception cannot be performed on the ex-wife even if the sperm comes from the former husband.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excess number of fertilized embryos can be preserved by cryopreservation. The frozen embryos are the property of the couple alone and may be transferred to the same wife in a successive cycle, but only during the duration of the marriage contract.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All forms of surrogacy are forbidden.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GB"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Establishment of sperm or egg banks is strictly forbidden, for such a practice threatens the existence of the family and should be prevented.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728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DEC21-DB6D-42A7-BEE2-422A2F23FA19}"/>
              </a:ext>
            </a:extLst>
          </p:cNvPr>
          <p:cNvSpPr>
            <a:spLocks noGrp="1"/>
          </p:cNvSpPr>
          <p:nvPr>
            <p:ph type="title"/>
          </p:nvPr>
        </p:nvSpPr>
        <p:spPr>
          <a:xfrm>
            <a:off x="812800" y="436880"/>
            <a:ext cx="10541000" cy="609600"/>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Islamic Perspective of ARTs (Cont.)</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687209F-648E-4BAB-B92D-ADAC754B2D56}"/>
              </a:ext>
            </a:extLst>
          </p:cNvPr>
          <p:cNvSpPr>
            <a:spLocks noGrp="1"/>
          </p:cNvSpPr>
          <p:nvPr>
            <p:ph idx="1"/>
          </p:nvPr>
        </p:nvSpPr>
        <p:spPr>
          <a:xfrm>
            <a:off x="528320" y="1046480"/>
            <a:ext cx="11054080" cy="5232400"/>
          </a:xfrm>
        </p:spPr>
        <p:txBody>
          <a:bodyPr>
            <a:normAutofit lnSpcReduction="10000"/>
          </a:bodyPr>
          <a:lstStyle/>
          <a:p>
            <a:pPr marL="0">
              <a:lnSpc>
                <a:spcPct val="107000"/>
              </a:lnSpc>
              <a:spcBef>
                <a:spcPts val="0"/>
              </a:spcBef>
            </a:pPr>
            <a:r>
              <a:rPr lang="en-US" b="1" dirty="0">
                <a:solidFill>
                  <a:srgbClr val="0000FF"/>
                </a:solidFill>
                <a:latin typeface="Times New Roman" panose="02020603050405020304" pitchFamily="18" charset="0"/>
                <a:cs typeface="Times New Roman" panose="02020603050405020304" pitchFamily="18" charset="0"/>
              </a:rPr>
              <a:t>c. Islam and Third Party Reproduction</a:t>
            </a: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involvement of a third person in the family (Wife and husband) is totally unacceptable whether this take the form of a sperm, an ovum, an embryo or a uterus. Hence the widespread practice in ART facilities of sperm, ovum, and embryo donation and the “rental” of uterus is incompatible with the Islamic injunctions related to human reproduction.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Frozen pre-embryos must be of the couple alone and may be transferred to the wife in a successive cycle provided the marital bondage is not absolved by death or divorce. This ban on third-party assistance has been upheld in guidelines of the authorities mentioned above and similar other Islamic institutes [103].</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084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9D127-F12D-4AF4-BACD-6249C6435981}"/>
              </a:ext>
            </a:extLst>
          </p:cNvPr>
          <p:cNvSpPr>
            <a:spLocks noGrp="1"/>
          </p:cNvSpPr>
          <p:nvPr>
            <p:ph type="title"/>
          </p:nvPr>
        </p:nvSpPr>
        <p:spPr>
          <a:xfrm>
            <a:off x="853440" y="202565"/>
            <a:ext cx="10515600" cy="620395"/>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Gestational Surrogacy</a:t>
            </a:r>
            <a:endParaRPr lang="en-US" dirty="0">
              <a:solidFill>
                <a:srgbClr val="C00000"/>
              </a:solidFill>
            </a:endParaRPr>
          </a:p>
        </p:txBody>
      </p:sp>
      <p:sp>
        <p:nvSpPr>
          <p:cNvPr id="3" name="Content Placeholder 2">
            <a:extLst>
              <a:ext uri="{FF2B5EF4-FFF2-40B4-BE49-F238E27FC236}">
                <a16:creationId xmlns:a16="http://schemas.microsoft.com/office/drawing/2014/main" id="{2670DFF0-08AA-4E20-A1DC-DE9819321014}"/>
              </a:ext>
            </a:extLst>
          </p:cNvPr>
          <p:cNvSpPr>
            <a:spLocks noGrp="1"/>
          </p:cNvSpPr>
          <p:nvPr>
            <p:ph idx="1"/>
          </p:nvPr>
        </p:nvSpPr>
        <p:spPr>
          <a:xfrm>
            <a:off x="223520" y="762000"/>
            <a:ext cx="11399520" cy="5689600"/>
          </a:xfrm>
        </p:spPr>
        <p:txBody>
          <a:bodyPr>
            <a:noAutofit/>
          </a:bodyPr>
          <a:lstStyle/>
          <a:p>
            <a:pPr marL="0" marR="0">
              <a:lnSpc>
                <a:spcPct val="107000"/>
              </a:lnSpc>
              <a:spcBef>
                <a:spcPts val="0"/>
              </a:spcBef>
              <a:spcAft>
                <a:spcPts val="0"/>
              </a:spcAft>
            </a:pPr>
            <a:r>
              <a:rPr lang="en-US" sz="2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Gestational surrogacy </a:t>
            </a: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 an arrangement in which a woman (surrogate) agrees to carry and give birth to a child on behalf of another person or couple (intended parent/s). </a:t>
            </a:r>
          </a:p>
          <a:p>
            <a:pPr marL="0" marR="0">
              <a:lnSpc>
                <a:spcPct val="107000"/>
              </a:lnSpc>
              <a:spcBef>
                <a:spcPts val="0"/>
              </a:spcBef>
              <a:spcAft>
                <a:spcPts val="0"/>
              </a:spcAft>
            </a:pPr>
            <a:r>
              <a:rPr lang="en-US" sz="27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There are two types of surrogacy</a:t>
            </a: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partial &amp; complete.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7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partial surrogacy</a:t>
            </a: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 couple will solicit or commission a woman to be artificially impregnated by “husband” semen. Surrogate will carry pregnancy to term, and upon birth, give baby to soliciting couple. </a:t>
            </a:r>
          </a:p>
          <a:p>
            <a:pPr marL="0" marR="0">
              <a:lnSpc>
                <a:spcPct val="107000"/>
              </a:lnSpc>
              <a:spcBef>
                <a:spcPts val="0"/>
              </a:spcBef>
              <a:spcAft>
                <a:spcPts val="0"/>
              </a:spcAft>
            </a:pP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this case, the child will have the rearing father as the biological father, a rearing mother and a biological birth mother.</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7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ii. In a complete surrogacy</a:t>
            </a: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commissioning couple will undergo IVF. </a:t>
            </a:r>
          </a:p>
          <a:p>
            <a:pPr marL="0" marR="0">
              <a:lnSpc>
                <a:spcPct val="107000"/>
              </a:lnSpc>
              <a:spcBef>
                <a:spcPts val="0"/>
              </a:spcBef>
              <a:spcAft>
                <a:spcPts val="0"/>
              </a:spcAft>
            </a:pP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Embryo produced by IVF is transferred then to a surrogate woman, who gives baby to the soliciting/rearing couple at birth. </a:t>
            </a:r>
          </a:p>
          <a:p>
            <a:pPr marL="0" marR="0">
              <a:lnSpc>
                <a:spcPct val="107000"/>
              </a:lnSpc>
              <a:spcBef>
                <a:spcPts val="0"/>
              </a:spcBef>
              <a:spcAft>
                <a:spcPts val="0"/>
              </a:spcAft>
            </a:pPr>
            <a:r>
              <a:rPr lang="en-US" sz="2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this case, biological parents are rearing couple, surrogate is birth mother.</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070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2AEC7-5718-47C3-AC95-2953B1A54928}"/>
              </a:ext>
            </a:extLst>
          </p:cNvPr>
          <p:cNvSpPr>
            <a:spLocks noGrp="1"/>
          </p:cNvSpPr>
          <p:nvPr>
            <p:ph type="title"/>
          </p:nvPr>
        </p:nvSpPr>
        <p:spPr>
          <a:xfrm>
            <a:off x="838200" y="294005"/>
            <a:ext cx="10515600" cy="650875"/>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Gestational Surrogacy</a:t>
            </a:r>
            <a:endParaRPr lang="en-US" dirty="0"/>
          </a:p>
        </p:txBody>
      </p:sp>
      <p:sp>
        <p:nvSpPr>
          <p:cNvPr id="3" name="Content Placeholder 2">
            <a:extLst>
              <a:ext uri="{FF2B5EF4-FFF2-40B4-BE49-F238E27FC236}">
                <a16:creationId xmlns:a16="http://schemas.microsoft.com/office/drawing/2014/main" id="{F36C5853-FC46-4224-B464-D9AC8D3FEF0D}"/>
              </a:ext>
            </a:extLst>
          </p:cNvPr>
          <p:cNvSpPr>
            <a:spLocks noGrp="1"/>
          </p:cNvSpPr>
          <p:nvPr>
            <p:ph idx="1"/>
          </p:nvPr>
        </p:nvSpPr>
        <p:spPr>
          <a:xfrm>
            <a:off x="619760" y="1158240"/>
            <a:ext cx="10734040" cy="5008563"/>
          </a:xfrm>
        </p:spPr>
        <p:txBody>
          <a:bodyPr>
            <a:normAutofit/>
          </a:bodyPr>
          <a:lstStyle/>
          <a:p>
            <a:pPr marL="0" marR="0">
              <a:lnSpc>
                <a:spcPct val="107000"/>
              </a:lnSpc>
              <a:spcBef>
                <a:spcPts val="0"/>
              </a:spcBef>
              <a:spcAft>
                <a:spcPts val="0"/>
              </a:spcAft>
            </a:pPr>
            <a:r>
              <a:rPr lang="en-US" sz="34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Islam and Surrogacy:</a:t>
            </a:r>
            <a:endParaRPr lang="en-US" sz="34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Generally, under Islamic law, surrogacy is prohibited. </a:t>
            </a:r>
          </a:p>
          <a:p>
            <a:pPr marL="0" marR="0">
              <a:lnSpc>
                <a:spcPct val="107000"/>
              </a:lnSpc>
              <a:spcBef>
                <a:spcPts val="0"/>
              </a:spcBef>
              <a:spcAft>
                <a:spcPts val="0"/>
              </a:spcAft>
            </a:pPr>
            <a:r>
              <a:rPr lang="en-US" sz="3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However, surrogacy between the wives of one husband is allowed by some Islamic Jurists. </a:t>
            </a:r>
          </a:p>
          <a:p>
            <a:pPr marL="0" marR="0">
              <a:lnSpc>
                <a:spcPct val="107000"/>
              </a:lnSpc>
              <a:spcBef>
                <a:spcPts val="0"/>
              </a:spcBef>
              <a:spcAft>
                <a:spcPts val="0"/>
              </a:spcAft>
            </a:pPr>
            <a:r>
              <a:rPr lang="en-US" sz="3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surrogacy is prohibited in Islam in relevance to a verse of Quran Karim (58:2), “None can be their mothers except those who gave them birth”, which means the birth mother is the “real” mother.</a:t>
            </a:r>
            <a:endParaRPr lang="en-US" sz="3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3400" dirty="0">
              <a:latin typeface="Calibri" panose="020F0502020204030204" pitchFamily="34" charset="0"/>
              <a:ea typeface="Calibri" panose="020F0502020204030204" pitchFamily="34" charset="0"/>
              <a:cs typeface="Times New Roman" panose="02020603050405020304" pitchFamily="18" charset="0"/>
            </a:endParaRPr>
          </a:p>
          <a:p>
            <a:endParaRPr lang="en-US" sz="3400" dirty="0"/>
          </a:p>
        </p:txBody>
      </p:sp>
    </p:spTree>
    <p:extLst>
      <p:ext uri="{BB962C8B-B14F-4D97-AF65-F5344CB8AC3E}">
        <p14:creationId xmlns:p14="http://schemas.microsoft.com/office/powerpoint/2010/main" val="40450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13D62-3C72-446A-9180-B3079226698B}"/>
              </a:ext>
            </a:extLst>
          </p:cNvPr>
          <p:cNvSpPr>
            <a:spLocks noGrp="1"/>
          </p:cNvSpPr>
          <p:nvPr>
            <p:ph type="title"/>
          </p:nvPr>
        </p:nvSpPr>
        <p:spPr>
          <a:xfrm>
            <a:off x="406400" y="273685"/>
            <a:ext cx="11186160" cy="1077595"/>
          </a:xfrm>
        </p:spPr>
        <p:txBody>
          <a:bodyPr>
            <a:normAutofit fontScale="90000"/>
          </a:bodyPr>
          <a:lstStyle/>
          <a:p>
            <a:pPr algn="ctr"/>
            <a:r>
              <a:rPr lang="en-US" sz="4000" b="1" dirty="0">
                <a:solidFill>
                  <a:srgbClr val="C00000"/>
                </a:solidFill>
                <a:latin typeface="Times New Roman" panose="02020603050405020304" pitchFamily="18" charset="0"/>
                <a:ea typeface="Calibri" panose="020F0502020204030204" pitchFamily="34" charset="0"/>
                <a:cs typeface="+mn-cs"/>
              </a:rPr>
              <a:t>Public health burdens imposed by uncontrolled sexual behavior and pregnancy</a:t>
            </a:r>
            <a:endParaRPr lang="en-US" sz="6600" b="1" dirty="0">
              <a:solidFill>
                <a:srgbClr val="C00000"/>
              </a:solidFill>
            </a:endParaRPr>
          </a:p>
        </p:txBody>
      </p:sp>
      <p:sp>
        <p:nvSpPr>
          <p:cNvPr id="3" name="Content Placeholder 2">
            <a:extLst>
              <a:ext uri="{FF2B5EF4-FFF2-40B4-BE49-F238E27FC236}">
                <a16:creationId xmlns:a16="http://schemas.microsoft.com/office/drawing/2014/main" id="{28E1FAFB-9477-462A-A4C0-A2DD6520FC8A}"/>
              </a:ext>
            </a:extLst>
          </p:cNvPr>
          <p:cNvSpPr>
            <a:spLocks noGrp="1"/>
          </p:cNvSpPr>
          <p:nvPr>
            <p:ph idx="1"/>
          </p:nvPr>
        </p:nvSpPr>
        <p:spPr>
          <a:xfrm>
            <a:off x="406400" y="1351280"/>
            <a:ext cx="11409680" cy="5100320"/>
          </a:xfrm>
        </p:spPr>
        <p:txBody>
          <a:bodyPr>
            <a:noAutofit/>
          </a:bodyPr>
          <a:lstStyle/>
          <a:p>
            <a:pPr marL="342900" lvl="0" indent="-342900">
              <a:spcBef>
                <a:spcPts val="0"/>
              </a:spcBef>
            </a:pPr>
            <a:r>
              <a:rPr lang="en-US" sz="3400" b="1" dirty="0">
                <a:solidFill>
                  <a:srgbClr val="0000FF"/>
                </a:solidFill>
                <a:latin typeface="Times New Roman" panose="02020603050405020304" pitchFamily="18" charset="0"/>
                <a:ea typeface="Times New Roman" panose="02020603050405020304" pitchFamily="18" charset="0"/>
              </a:rPr>
              <a:t>HIV/AIDS, sexually transmitted infection (STI). </a:t>
            </a:r>
          </a:p>
          <a:p>
            <a:pPr marL="342900" lvl="0" indent="-342900">
              <a:spcBef>
                <a:spcPts val="0"/>
              </a:spcBef>
            </a:pPr>
            <a:r>
              <a:rPr lang="en-US" sz="3400" dirty="0">
                <a:latin typeface="Times New Roman" panose="02020603050405020304" pitchFamily="18" charset="0"/>
                <a:ea typeface="Times New Roman" panose="02020603050405020304" pitchFamily="18" charset="0"/>
              </a:rPr>
              <a:t>85% of HIV transmission occur through sexual contact</a:t>
            </a:r>
          </a:p>
          <a:p>
            <a:pPr marL="342900" lvl="0" indent="-342900">
              <a:spcBef>
                <a:spcPts val="0"/>
              </a:spcBef>
            </a:pPr>
            <a:r>
              <a:rPr lang="en-US" sz="3400" dirty="0">
                <a:latin typeface="Times New Roman" panose="02020603050405020304" pitchFamily="18" charset="0"/>
                <a:ea typeface="Times New Roman" panose="02020603050405020304" pitchFamily="18" charset="0"/>
              </a:rPr>
              <a:t>Primarily affects young people, more among females, at adolescence and immediate post-adolescent years.</a:t>
            </a:r>
          </a:p>
          <a:p>
            <a:pPr marL="342900" lvl="0" indent="-342900">
              <a:spcBef>
                <a:spcPts val="0"/>
              </a:spcBef>
            </a:pPr>
            <a:r>
              <a:rPr lang="en-US" sz="3400" dirty="0">
                <a:latin typeface="Times New Roman" panose="02020603050405020304" pitchFamily="18" charset="0"/>
                <a:ea typeface="Times New Roman" panose="02020603050405020304" pitchFamily="18" charset="0"/>
              </a:rPr>
              <a:t>Affects children born to infected mothers. </a:t>
            </a:r>
          </a:p>
          <a:p>
            <a:pPr marL="342900" lvl="0" indent="-342900">
              <a:spcBef>
                <a:spcPts val="0"/>
              </a:spcBef>
            </a:pPr>
            <a:r>
              <a:rPr lang="en-US" sz="3400" dirty="0">
                <a:latin typeface="Times New Roman" panose="02020603050405020304" pitchFamily="18" charset="0"/>
                <a:ea typeface="Times New Roman" panose="02020603050405020304" pitchFamily="18" charset="0"/>
              </a:rPr>
              <a:t>Sexually transmitted AIDS has become a public health concern of individuals, communities, &amp; countries, worldwide.</a:t>
            </a:r>
          </a:p>
          <a:p>
            <a:pPr marL="342900" lvl="0" indent="-342900">
              <a:spcBef>
                <a:spcPts val="0"/>
              </a:spcBef>
            </a:pPr>
            <a:r>
              <a:rPr lang="en-US" sz="3400" dirty="0">
                <a:latin typeface="Times New Roman" panose="02020603050405020304" pitchFamily="18" charset="0"/>
                <a:ea typeface="Times New Roman" panose="02020603050405020304" pitchFamily="18" charset="0"/>
              </a:rPr>
              <a:t>Has caused morbidity and mortality in billions of people and financial loss in trillions of dollars.</a:t>
            </a:r>
            <a:endParaRPr lang="en-US" sz="3400" dirty="0"/>
          </a:p>
          <a:p>
            <a:pPr marL="342900" lvl="0" indent="-342900">
              <a:spcBef>
                <a:spcPts val="0"/>
              </a:spcBef>
            </a:pPr>
            <a:r>
              <a:rPr lang="en-US" sz="3400" dirty="0">
                <a:latin typeface="Times New Roman" panose="02020603050405020304" pitchFamily="18" charset="0"/>
                <a:ea typeface="Times New Roman" panose="02020603050405020304" pitchFamily="18" charset="0"/>
              </a:rPr>
              <a:t>Similarly, other STIs are linked to high health related burden.</a:t>
            </a:r>
            <a:endParaRPr lang="en-US" sz="3400" dirty="0"/>
          </a:p>
          <a:p>
            <a:endParaRPr lang="en-US" sz="3400" dirty="0"/>
          </a:p>
        </p:txBody>
      </p:sp>
    </p:spTree>
    <p:extLst>
      <p:ext uri="{BB962C8B-B14F-4D97-AF65-F5344CB8AC3E}">
        <p14:creationId xmlns:p14="http://schemas.microsoft.com/office/powerpoint/2010/main" val="345945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A96EF-D63B-4F80-AC4E-97B46EA5ED8F}"/>
              </a:ext>
            </a:extLst>
          </p:cNvPr>
          <p:cNvSpPr>
            <a:spLocks noGrp="1"/>
          </p:cNvSpPr>
          <p:nvPr>
            <p:ph type="title"/>
          </p:nvPr>
        </p:nvSpPr>
        <p:spPr>
          <a:xfrm>
            <a:off x="477520" y="223521"/>
            <a:ext cx="11287760" cy="650239"/>
          </a:xfrm>
        </p:spPr>
        <p:txBody>
          <a:bodyPr>
            <a:normAutofit/>
          </a:bodyPr>
          <a:lstStyle/>
          <a:p>
            <a:pPr algn="ctr"/>
            <a:r>
              <a:rPr lang="en-US" sz="3600" b="1" dirty="0">
                <a:solidFill>
                  <a:srgbClr val="C00000"/>
                </a:solidFill>
                <a:latin typeface="Times New Roman" panose="02020603050405020304" pitchFamily="18" charset="0"/>
                <a:ea typeface="Calibri" panose="020F0502020204030204" pitchFamily="34" charset="0"/>
              </a:rPr>
              <a:t>Burdens due to uncontrolled sex &amp; pregnancy (Cont.)</a:t>
            </a:r>
            <a:endParaRPr lang="en-US" sz="3600" dirty="0"/>
          </a:p>
        </p:txBody>
      </p:sp>
      <p:sp>
        <p:nvSpPr>
          <p:cNvPr id="3" name="Content Placeholder 2">
            <a:extLst>
              <a:ext uri="{FF2B5EF4-FFF2-40B4-BE49-F238E27FC236}">
                <a16:creationId xmlns:a16="http://schemas.microsoft.com/office/drawing/2014/main" id="{BC7EF3B0-E207-4A00-B9CB-E3A824447117}"/>
              </a:ext>
            </a:extLst>
          </p:cNvPr>
          <p:cNvSpPr>
            <a:spLocks noGrp="1"/>
          </p:cNvSpPr>
          <p:nvPr>
            <p:ph idx="1"/>
          </p:nvPr>
        </p:nvSpPr>
        <p:spPr>
          <a:xfrm>
            <a:off x="406400" y="955040"/>
            <a:ext cx="11267440" cy="5567679"/>
          </a:xfrm>
        </p:spPr>
        <p:txBody>
          <a:bodyPr>
            <a:normAutofit lnSpcReduction="10000"/>
          </a:bodyPr>
          <a:lstStyle/>
          <a:p>
            <a:pPr marL="342900" lvl="0" indent="-342900" algn="just">
              <a:spcBef>
                <a:spcPts val="0"/>
              </a:spcBef>
            </a:pPr>
            <a:r>
              <a:rPr lang="en-US" sz="3200" b="1" dirty="0">
                <a:solidFill>
                  <a:srgbClr val="0000FF"/>
                </a:solidFill>
                <a:latin typeface="Times New Roman" panose="02020603050405020304" pitchFamily="18" charset="0"/>
                <a:ea typeface="Times New Roman" panose="02020603050405020304" pitchFamily="18" charset="0"/>
              </a:rPr>
              <a:t>Maternal mortality</a:t>
            </a:r>
            <a:r>
              <a:rPr lang="en-US" sz="3200" dirty="0">
                <a:latin typeface="Times New Roman" panose="02020603050405020304" pitchFamily="18" charset="0"/>
                <a:ea typeface="Times New Roman" panose="02020603050405020304" pitchFamily="18" charset="0"/>
              </a:rPr>
              <a:t>, associated with repeated pregnancies,</a:t>
            </a:r>
          </a:p>
          <a:p>
            <a:pPr marL="342900" lvl="0" indent="-342900" algn="just">
              <a:spcBef>
                <a:spcPts val="0"/>
              </a:spcBef>
            </a:pPr>
            <a:r>
              <a:rPr lang="en-US" sz="3200" dirty="0">
                <a:latin typeface="Times New Roman" panose="02020603050405020304" pitchFamily="18" charset="0"/>
                <a:ea typeface="Times New Roman" panose="02020603050405020304" pitchFamily="18" charset="0"/>
              </a:rPr>
              <a:t>Upsets countless families, especially in resource-poor settings, affecting survival of dependent children. </a:t>
            </a:r>
            <a:endParaRPr lang="en-US" sz="3200" dirty="0"/>
          </a:p>
          <a:p>
            <a:pPr marL="342900" lvl="0" indent="-342900" algn="just">
              <a:spcBef>
                <a:spcPts val="0"/>
              </a:spcBef>
            </a:pPr>
            <a:r>
              <a:rPr lang="en-US" sz="3200" dirty="0">
                <a:latin typeface="Times New Roman" panose="02020603050405020304" pitchFamily="18" charset="0"/>
                <a:ea typeface="Times New Roman" panose="02020603050405020304" pitchFamily="18" charset="0"/>
              </a:rPr>
              <a:t>Similarly, maternal morbidity weakens families &amp; communities, &amp; disturbs health of victims' children.  </a:t>
            </a:r>
            <a:endParaRPr lang="en-US" sz="3200" dirty="0"/>
          </a:p>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Increased infertility</a:t>
            </a:r>
            <a:r>
              <a:rPr lang="en-US" sz="3200" dirty="0">
                <a:latin typeface="Times New Roman" panose="02020603050405020304" pitchFamily="18" charset="0"/>
                <a:ea typeface="Times New Roman" panose="02020603050405020304" pitchFamily="18" charset="0"/>
              </a:rPr>
              <a:t> linked to contraceptive measures, when women postpone childbearing, for instance to pursue careers, or simply like to conceive at advanced maternal age, usually at about 35 years of age.</a:t>
            </a:r>
          </a:p>
          <a:p>
            <a:pPr marL="342900" lvl="0" indent="-342900">
              <a:spcBef>
                <a:spcPts val="0"/>
              </a:spcBef>
            </a:pPr>
            <a:r>
              <a:rPr lang="en-US" sz="3200" dirty="0">
                <a:latin typeface="Times New Roman" panose="02020603050405020304" pitchFamily="18" charset="0"/>
                <a:ea typeface="Times New Roman" panose="02020603050405020304" pitchFamily="18" charset="0"/>
              </a:rPr>
              <a:t>But women may fail to get children when they desire or need them. </a:t>
            </a:r>
          </a:p>
          <a:p>
            <a:pPr marL="342900" lvl="0" indent="-342900">
              <a:spcBef>
                <a:spcPts val="0"/>
              </a:spcBef>
            </a:pPr>
            <a:r>
              <a:rPr lang="en-US" sz="3200" dirty="0">
                <a:latin typeface="Times New Roman" panose="02020603050405020304" pitchFamily="18" charset="0"/>
                <a:ea typeface="Times New Roman" panose="02020603050405020304" pitchFamily="18" charset="0"/>
              </a:rPr>
              <a:t>Infertility then leads to anxiety, depression and disturbed family relations, which may lead to divorce.</a:t>
            </a:r>
            <a:endParaRPr lang="en-US" sz="3200" dirty="0"/>
          </a:p>
          <a:p>
            <a:endParaRPr lang="en-US" sz="3200" dirty="0"/>
          </a:p>
        </p:txBody>
      </p:sp>
    </p:spTree>
    <p:extLst>
      <p:ext uri="{BB962C8B-B14F-4D97-AF65-F5344CB8AC3E}">
        <p14:creationId xmlns:p14="http://schemas.microsoft.com/office/powerpoint/2010/main" val="93907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BBD0B-0368-4CB3-A653-4EC1D15892FD}"/>
              </a:ext>
            </a:extLst>
          </p:cNvPr>
          <p:cNvSpPr>
            <a:spLocks noGrp="1"/>
          </p:cNvSpPr>
          <p:nvPr>
            <p:ph type="title"/>
          </p:nvPr>
        </p:nvSpPr>
        <p:spPr>
          <a:xfrm>
            <a:off x="172720" y="324485"/>
            <a:ext cx="11826240" cy="620395"/>
          </a:xfrm>
        </p:spPr>
        <p:txBody>
          <a:bodyPr>
            <a:normAutofit/>
          </a:bodyPr>
          <a:lstStyle/>
          <a:p>
            <a:pPr algn="ctr"/>
            <a:r>
              <a:rPr lang="en-US" sz="3600" b="1" dirty="0">
                <a:solidFill>
                  <a:srgbClr val="C00000"/>
                </a:solidFill>
                <a:latin typeface="Times New Roman" panose="02020603050405020304" pitchFamily="18" charset="0"/>
                <a:ea typeface="Calibri" panose="020F0502020204030204" pitchFamily="34" charset="0"/>
              </a:rPr>
              <a:t>Burdens due to uncontrolled sex &amp; pregnancy (Cont.)</a:t>
            </a:r>
            <a:endParaRPr lang="en-US" sz="3600" dirty="0"/>
          </a:p>
        </p:txBody>
      </p:sp>
      <p:sp>
        <p:nvSpPr>
          <p:cNvPr id="3" name="Content Placeholder 2">
            <a:extLst>
              <a:ext uri="{FF2B5EF4-FFF2-40B4-BE49-F238E27FC236}">
                <a16:creationId xmlns:a16="http://schemas.microsoft.com/office/drawing/2014/main" id="{E7BF5689-8318-4DEC-8364-9A40B3DF4DDB}"/>
              </a:ext>
            </a:extLst>
          </p:cNvPr>
          <p:cNvSpPr>
            <a:spLocks noGrp="1"/>
          </p:cNvSpPr>
          <p:nvPr>
            <p:ph idx="1"/>
          </p:nvPr>
        </p:nvSpPr>
        <p:spPr>
          <a:xfrm>
            <a:off x="518160" y="914400"/>
            <a:ext cx="11115040" cy="5537200"/>
          </a:xfrm>
        </p:spPr>
        <p:txBody>
          <a:bodyPr>
            <a:normAutofit/>
          </a:bodyPr>
          <a:lstStyle/>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Cervical cancer. </a:t>
            </a:r>
            <a:r>
              <a:rPr lang="en-US" sz="3200" dirty="0">
                <a:latin typeface="Times New Roman" panose="02020603050405020304" pitchFamily="18" charset="0"/>
                <a:ea typeface="Times New Roman" panose="02020603050405020304" pitchFamily="18" charset="0"/>
              </a:rPr>
              <a:t>Uncontrolled sex activity leads to high prevalence of cervical cancer. One in four US women aged 14 to 59 have cervical cancer. </a:t>
            </a:r>
          </a:p>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HPV infection </a:t>
            </a:r>
            <a:r>
              <a:rPr lang="en-US" sz="3200" dirty="0">
                <a:latin typeface="Times New Roman" panose="02020603050405020304" pitchFamily="18" charset="0"/>
                <a:ea typeface="Times New Roman" panose="02020603050405020304" pitchFamily="18" charset="0"/>
              </a:rPr>
              <a:t>can occur with administration of human papillomavirus (HPV) vaccine for prevention of cervical cancer. </a:t>
            </a:r>
          </a:p>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Unsafe abortions </a:t>
            </a:r>
            <a:r>
              <a:rPr lang="en-US" sz="3200" dirty="0">
                <a:latin typeface="Times New Roman" panose="02020603050405020304" pitchFamily="18" charset="0"/>
                <a:ea typeface="Times New Roman" panose="02020603050405020304" pitchFamily="18" charset="0"/>
              </a:rPr>
              <a:t>are imposing a major public health concern. </a:t>
            </a:r>
            <a:endParaRPr lang="en-US" sz="3200" dirty="0"/>
          </a:p>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High depression and anxiety scores </a:t>
            </a:r>
            <a:r>
              <a:rPr lang="en-US" sz="3200" dirty="0">
                <a:latin typeface="Times New Roman" panose="02020603050405020304" pitchFamily="18" charset="0"/>
                <a:ea typeface="Times New Roman" panose="02020603050405020304" pitchFamily="18" charset="0"/>
              </a:rPr>
              <a:t>(levels) are reported to be associated with having multiple sexual partners, particularly in females young adults.</a:t>
            </a:r>
            <a:endParaRPr lang="en-US" sz="3200" dirty="0"/>
          </a:p>
          <a:p>
            <a:pPr marL="342900" lvl="0" indent="-342900">
              <a:spcBef>
                <a:spcPts val="0"/>
              </a:spcBef>
            </a:pPr>
            <a:r>
              <a:rPr lang="en-US" sz="3200" b="1" dirty="0">
                <a:solidFill>
                  <a:srgbClr val="0000FF"/>
                </a:solidFill>
                <a:latin typeface="Times New Roman" panose="02020603050405020304" pitchFamily="18" charset="0"/>
                <a:ea typeface="Times New Roman" panose="02020603050405020304" pitchFamily="18" charset="0"/>
              </a:rPr>
              <a:t>Sex addiction</a:t>
            </a:r>
            <a:r>
              <a:rPr lang="en-US" sz="3200" dirty="0">
                <a:latin typeface="Times New Roman" panose="02020603050405020304" pitchFamily="18" charset="0"/>
                <a:ea typeface="Times New Roman" panose="02020603050405020304" pitchFamily="18" charset="0"/>
              </a:rPr>
              <a:t>, </a:t>
            </a:r>
            <a:r>
              <a:rPr lang="en-US" sz="3200" b="1" dirty="0">
                <a:solidFill>
                  <a:srgbClr val="0000FF"/>
                </a:solidFill>
                <a:latin typeface="Times New Roman" panose="02020603050405020304" pitchFamily="18" charset="0"/>
                <a:ea typeface="Times New Roman" panose="02020603050405020304" pitchFamily="18" charset="0"/>
              </a:rPr>
              <a:t>sex practices in public places </a:t>
            </a:r>
            <a:r>
              <a:rPr lang="en-US" sz="3200" dirty="0">
                <a:latin typeface="Times New Roman" panose="02020603050405020304" pitchFamily="18" charset="0"/>
                <a:ea typeface="Times New Roman" panose="02020603050405020304" pitchFamily="18" charset="0"/>
              </a:rPr>
              <a:t>and </a:t>
            </a:r>
            <a:r>
              <a:rPr lang="en-US" sz="3200" b="1" dirty="0">
                <a:solidFill>
                  <a:srgbClr val="0000FF"/>
                </a:solidFill>
                <a:latin typeface="Times New Roman" panose="02020603050405020304" pitchFamily="18" charset="0"/>
                <a:ea typeface="Times New Roman" panose="02020603050405020304" pitchFamily="18" charset="0"/>
              </a:rPr>
              <a:t>care of children left in the hospital</a:t>
            </a:r>
            <a:r>
              <a:rPr lang="en-US" sz="3200" dirty="0">
                <a:latin typeface="Times New Roman" panose="02020603050405020304" pitchFamily="18" charset="0"/>
                <a:ea typeface="Times New Roman" panose="02020603050405020304" pitchFamily="18" charset="0"/>
              </a:rPr>
              <a:t> are other health and community related hazards of uncontrolled sex.</a:t>
            </a:r>
            <a:endParaRPr lang="en-US" sz="3200" dirty="0"/>
          </a:p>
          <a:p>
            <a:endParaRPr lang="en-US" sz="3200" dirty="0"/>
          </a:p>
        </p:txBody>
      </p:sp>
    </p:spTree>
    <p:extLst>
      <p:ext uri="{BB962C8B-B14F-4D97-AF65-F5344CB8AC3E}">
        <p14:creationId xmlns:p14="http://schemas.microsoft.com/office/powerpoint/2010/main" val="47905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74F6A-E328-4C6A-8117-598B9B32C09E}"/>
              </a:ext>
            </a:extLst>
          </p:cNvPr>
          <p:cNvSpPr>
            <a:spLocks noGrp="1"/>
          </p:cNvSpPr>
          <p:nvPr>
            <p:ph type="title"/>
          </p:nvPr>
        </p:nvSpPr>
        <p:spPr>
          <a:xfrm>
            <a:off x="254000" y="325120"/>
            <a:ext cx="11684000" cy="680720"/>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Autonomy (about sex) &amp; Marriage </a:t>
            </a:r>
            <a:endParaRPr lang="en-US" dirty="0">
              <a:solidFill>
                <a:srgbClr val="C00000"/>
              </a:solidFill>
            </a:endParaRPr>
          </a:p>
        </p:txBody>
      </p:sp>
      <p:sp>
        <p:nvSpPr>
          <p:cNvPr id="3" name="Content Placeholder 2">
            <a:extLst>
              <a:ext uri="{FF2B5EF4-FFF2-40B4-BE49-F238E27FC236}">
                <a16:creationId xmlns:a16="http://schemas.microsoft.com/office/drawing/2014/main" id="{7D285D2D-77ED-49C0-8310-CF0B41E46E98}"/>
              </a:ext>
            </a:extLst>
          </p:cNvPr>
          <p:cNvSpPr>
            <a:spLocks noGrp="1"/>
          </p:cNvSpPr>
          <p:nvPr>
            <p:ph idx="1"/>
          </p:nvPr>
        </p:nvSpPr>
        <p:spPr>
          <a:xfrm>
            <a:off x="325120" y="1117600"/>
            <a:ext cx="11440160" cy="5293360"/>
          </a:xfrm>
        </p:spPr>
        <p:txBody>
          <a:bodyPr>
            <a:noAutofit/>
          </a:bodyPr>
          <a:lstStyle/>
          <a:p>
            <a:pPr marL="0" marR="0">
              <a:lnSpc>
                <a:spcPct val="100000"/>
              </a:lnSpc>
              <a:spcBef>
                <a:spcPts val="0"/>
              </a:spcBef>
              <a:spcAft>
                <a:spcPts val="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When ‘basic human right’ concerning reproductive health is left uncontrolled </a:t>
            </a:r>
            <a:r>
              <a:rPr lang="en-US" sz="3200" dirty="0">
                <a:latin typeface="Times New Roman" panose="02020603050405020304" pitchFamily="18" charset="0"/>
                <a:ea typeface="Calibri" panose="020F0502020204030204" pitchFamily="34" charset="0"/>
                <a:cs typeface="Times New Roman" panose="02020603050405020304" pitchFamily="18" charset="0"/>
              </a:rPr>
              <a:t>from  coverage of </a:t>
            </a:r>
            <a:r>
              <a:rPr lang="en-US" sz="3200" b="1" dirty="0">
                <a:latin typeface="Times New Roman" panose="02020603050405020304" pitchFamily="18" charset="0"/>
                <a:ea typeface="Calibri" panose="020F0502020204030204" pitchFamily="34" charset="0"/>
                <a:cs typeface="Times New Roman" panose="02020603050405020304" pitchFamily="18" charset="0"/>
              </a:rPr>
              <a:t>ethical, moral, social and religious </a:t>
            </a:r>
            <a:r>
              <a:rPr lang="en-US" sz="3200" dirty="0">
                <a:latin typeface="Times New Roman" panose="02020603050405020304" pitchFamily="18" charset="0"/>
                <a:ea typeface="Calibri" panose="020F0502020204030204" pitchFamily="34" charset="0"/>
                <a:cs typeface="Times New Roman" panose="02020603050405020304" pitchFamily="18" charset="0"/>
              </a:rPr>
              <a:t>teachings that results into disasters for humanity. </a:t>
            </a:r>
          </a:p>
          <a:p>
            <a:pPr marL="0" marR="0">
              <a:lnSpc>
                <a:spcPct val="100000"/>
              </a:lnSpc>
              <a:spcBef>
                <a:spcPts val="0"/>
              </a:spcBef>
              <a:spcAft>
                <a:spcPts val="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Application of two basic components of autonomy,</a:t>
            </a:r>
            <a:r>
              <a:rPr lang="en-US" sz="3200" dirty="0">
                <a:latin typeface="Times New Roman" panose="02020603050405020304" pitchFamily="18" charset="0"/>
                <a:ea typeface="Calibri" panose="020F0502020204030204" pitchFamily="34" charset="0"/>
                <a:cs typeface="Times New Roman" panose="02020603050405020304" pitchFamily="18" charset="0"/>
              </a:rPr>
              <a:t> i.e. </a:t>
            </a:r>
            <a:r>
              <a:rPr lang="en-US" sz="3200" b="1" dirty="0">
                <a:latin typeface="Times New Roman" panose="02020603050405020304" pitchFamily="18" charset="0"/>
                <a:ea typeface="Calibri" panose="020F0502020204030204" pitchFamily="34" charset="0"/>
                <a:cs typeface="Times New Roman" panose="02020603050405020304" pitchFamily="18" charset="0"/>
              </a:rPr>
              <a:t>liberty and capacity</a:t>
            </a:r>
            <a:r>
              <a:rPr lang="en-US" sz="3200" dirty="0">
                <a:latin typeface="Times New Roman" panose="02020603050405020304" pitchFamily="18" charset="0"/>
                <a:ea typeface="Calibri" panose="020F0502020204030204" pitchFamily="34" charset="0"/>
                <a:cs typeface="Times New Roman" panose="02020603050405020304" pitchFamily="18" charset="0"/>
              </a:rPr>
              <a:t>, to reproductive health means right to control (or free) an individual’s sexuality </a:t>
            </a:r>
            <a:r>
              <a:rPr lang="en-US" sz="3200" b="1" dirty="0">
                <a:latin typeface="Times New Roman" panose="02020603050405020304" pitchFamily="18" charset="0"/>
                <a:ea typeface="Calibri" panose="020F0502020204030204" pitchFamily="34" charset="0"/>
                <a:cs typeface="Times New Roman" panose="02020603050405020304" pitchFamily="18" charset="0"/>
              </a:rPr>
              <a:t>(Liberty) </a:t>
            </a:r>
            <a:r>
              <a:rPr lang="en-US" sz="3200" dirty="0">
                <a:latin typeface="Times New Roman" panose="02020603050405020304" pitchFamily="18" charset="0"/>
                <a:ea typeface="Calibri" panose="020F0502020204030204" pitchFamily="34" charset="0"/>
                <a:cs typeface="Times New Roman" panose="02020603050405020304" pitchFamily="18" charset="0"/>
              </a:rPr>
              <a:t>must have an umbrella of capability </a:t>
            </a:r>
            <a:r>
              <a:rPr lang="en-US" sz="3200" b="1" dirty="0">
                <a:latin typeface="Times New Roman" panose="02020603050405020304" pitchFamily="18" charset="0"/>
                <a:ea typeface="Calibri" panose="020F0502020204030204" pitchFamily="34" charset="0"/>
                <a:cs typeface="Times New Roman" panose="02020603050405020304" pitchFamily="18" charset="0"/>
              </a:rPr>
              <a:t>(Capacity). </a:t>
            </a:r>
          </a:p>
          <a:p>
            <a:pPr marL="0" marR="0">
              <a:lnSpc>
                <a:spcPct val="100000"/>
              </a:lnSpc>
              <a:spcBef>
                <a:spcPts val="0"/>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Provided by </a:t>
            </a:r>
            <a:r>
              <a:rPr lang="en-US" sz="3200" b="1" dirty="0">
                <a:latin typeface="Times New Roman" panose="02020603050405020304" pitchFamily="18" charset="0"/>
                <a:ea typeface="Calibri" panose="020F0502020204030204" pitchFamily="34" charset="0"/>
                <a:cs typeface="Times New Roman" panose="02020603050405020304" pitchFamily="18" charset="0"/>
              </a:rPr>
              <a:t>ethics, morality, society, law &amp; religion. </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0000"/>
              </a:lnSpc>
              <a:spcBef>
                <a:spcPts val="0"/>
              </a:spcBef>
              <a:spcAft>
                <a:spcPts val="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In Islam, ‘Capacity’</a:t>
            </a:r>
            <a:r>
              <a:rPr lang="en-US" sz="3200" b="1" dirty="0">
                <a:latin typeface="Times New Roman" panose="02020603050405020304" pitchFamily="18" charset="0"/>
                <a:ea typeface="Calibri" panose="020F0502020204030204" pitchFamily="34" charset="0"/>
                <a:cs typeface="Times New Roman" panose="02020603050405020304" pitchFamily="18" charset="0"/>
              </a:rPr>
              <a:t> of sexual rights </a:t>
            </a:r>
            <a:r>
              <a:rPr lang="en-US" sz="3200" dirty="0">
                <a:latin typeface="Times New Roman" panose="02020603050405020304" pitchFamily="18" charset="0"/>
                <a:ea typeface="Calibri" panose="020F0502020204030204" pitchFamily="34" charset="0"/>
                <a:cs typeface="Times New Roman" panose="02020603050405020304" pitchFamily="18" charset="0"/>
              </a:rPr>
              <a:t>is provided by legitimate </a:t>
            </a:r>
            <a:r>
              <a:rPr lang="en-US" sz="3200" b="1" dirty="0">
                <a:latin typeface="Times New Roman" panose="02020603050405020304" pitchFamily="18" charset="0"/>
                <a:ea typeface="Calibri" panose="020F0502020204030204" pitchFamily="34" charset="0"/>
                <a:cs typeface="Times New Roman" panose="02020603050405020304" pitchFamily="18" charset="0"/>
              </a:rPr>
              <a:t>marriage.</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4755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E49F-1CA2-4B10-9B97-8A376B44AB10}"/>
              </a:ext>
            </a:extLst>
          </p:cNvPr>
          <p:cNvSpPr>
            <a:spLocks noGrp="1"/>
          </p:cNvSpPr>
          <p:nvPr>
            <p:ph type="title"/>
          </p:nvPr>
        </p:nvSpPr>
        <p:spPr>
          <a:xfrm>
            <a:off x="838200" y="365125"/>
            <a:ext cx="10515600" cy="681355"/>
          </a:xfrm>
        </p:spPr>
        <p:txBody>
          <a:bodyPr>
            <a:normAutofit fontScale="90000"/>
          </a:bodyPr>
          <a:lstStyle/>
          <a:p>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Autonomy (about sex) &amp; CDC guidelines</a:t>
            </a:r>
            <a:endParaRPr lang="en-US" dirty="0"/>
          </a:p>
        </p:txBody>
      </p:sp>
      <p:sp>
        <p:nvSpPr>
          <p:cNvPr id="3" name="Content Placeholder 2">
            <a:extLst>
              <a:ext uri="{FF2B5EF4-FFF2-40B4-BE49-F238E27FC236}">
                <a16:creationId xmlns:a16="http://schemas.microsoft.com/office/drawing/2014/main" id="{274CE977-E307-485C-A35A-278D6C5B7B48}"/>
              </a:ext>
            </a:extLst>
          </p:cNvPr>
          <p:cNvSpPr>
            <a:spLocks noGrp="1"/>
          </p:cNvSpPr>
          <p:nvPr>
            <p:ph idx="1"/>
          </p:nvPr>
        </p:nvSpPr>
        <p:spPr>
          <a:xfrm>
            <a:off x="518160" y="1209041"/>
            <a:ext cx="11074400" cy="4917440"/>
          </a:xfrm>
        </p:spPr>
        <p:txBody>
          <a:bodyPr>
            <a:normAutofit/>
          </a:bodyPr>
          <a:lstStyle/>
          <a:p>
            <a:r>
              <a:rPr lang="en-US" sz="3600" b="1" dirty="0">
                <a:solidFill>
                  <a:srgbClr val="0000FF"/>
                </a:solidFill>
                <a:latin typeface="Times New Roman" panose="02020603050405020304" pitchFamily="18" charset="0"/>
                <a:ea typeface="Calibri" panose="020F0502020204030204" pitchFamily="34" charset="0"/>
              </a:rPr>
              <a:t>In ‘Prevention Guidance</a:t>
            </a:r>
            <a:r>
              <a:rPr lang="en-US" sz="3600" dirty="0">
                <a:latin typeface="Times New Roman" panose="02020603050405020304" pitchFamily="18" charset="0"/>
                <a:ea typeface="Calibri" panose="020F0502020204030204" pitchFamily="34" charset="0"/>
              </a:rPr>
              <a:t>’ by </a:t>
            </a:r>
            <a:r>
              <a:rPr lang="en-US" sz="3600" b="1" dirty="0">
                <a:latin typeface="Times New Roman" panose="02020603050405020304" pitchFamily="18" charset="0"/>
                <a:ea typeface="Calibri" panose="020F0502020204030204" pitchFamily="34" charset="0"/>
              </a:rPr>
              <a:t>Center for Diseases Control and Prevention (CDC)</a:t>
            </a:r>
            <a:r>
              <a:rPr lang="en-US" sz="3600" dirty="0">
                <a:latin typeface="Times New Roman" panose="02020603050405020304" pitchFamily="18" charset="0"/>
                <a:ea typeface="Calibri" panose="020F0502020204030204" pitchFamily="34" charset="0"/>
              </a:rPr>
              <a:t> it is mentioned:</a:t>
            </a:r>
          </a:p>
          <a:p>
            <a:r>
              <a:rPr lang="en-US" sz="3600" b="1" dirty="0">
                <a:solidFill>
                  <a:srgbClr val="0000FF"/>
                </a:solidFill>
                <a:latin typeface="Times New Roman" panose="02020603050405020304" pitchFamily="18" charset="0"/>
                <a:ea typeface="Calibri" panose="020F0502020204030204" pitchFamily="34" charset="0"/>
              </a:rPr>
              <a:t>Reliable way to avoid transmission of STDs and HIV </a:t>
            </a:r>
            <a:r>
              <a:rPr lang="en-US" sz="3600" dirty="0">
                <a:latin typeface="Times New Roman" panose="02020603050405020304" pitchFamily="18" charset="0"/>
                <a:ea typeface="Calibri" panose="020F0502020204030204" pitchFamily="34" charset="0"/>
              </a:rPr>
              <a:t>is </a:t>
            </a:r>
            <a:r>
              <a:rPr lang="en-US" sz="3600" b="1" dirty="0">
                <a:latin typeface="Times New Roman" panose="02020603050405020304" pitchFamily="18" charset="0"/>
                <a:ea typeface="Calibri" panose="020F0502020204030204" pitchFamily="34" charset="0"/>
              </a:rPr>
              <a:t>long-term, mutually monogamous </a:t>
            </a:r>
            <a:r>
              <a:rPr lang="en-US" sz="3600" dirty="0">
                <a:latin typeface="Times New Roman" panose="02020603050405020304" pitchFamily="18" charset="0"/>
                <a:ea typeface="Calibri" panose="020F0502020204030204" pitchFamily="34" charset="0"/>
              </a:rPr>
              <a:t>relationship with an </a:t>
            </a:r>
            <a:r>
              <a:rPr lang="en-US" sz="3600" b="1" dirty="0">
                <a:latin typeface="Times New Roman" panose="02020603050405020304" pitchFamily="18" charset="0"/>
                <a:ea typeface="Calibri" panose="020F0502020204030204" pitchFamily="34" charset="0"/>
              </a:rPr>
              <a:t>uninfected, sincere, and honest </a:t>
            </a:r>
            <a:r>
              <a:rPr lang="en-US" sz="3600" dirty="0">
                <a:latin typeface="Times New Roman" panose="02020603050405020304" pitchFamily="18" charset="0"/>
                <a:ea typeface="Calibri" panose="020F0502020204030204" pitchFamily="34" charset="0"/>
              </a:rPr>
              <a:t>partner for sexual activity. </a:t>
            </a:r>
          </a:p>
          <a:p>
            <a:r>
              <a:rPr lang="en-US" sz="3600" b="1" dirty="0">
                <a:solidFill>
                  <a:srgbClr val="0000FF"/>
                </a:solidFill>
                <a:latin typeface="Times New Roman" panose="02020603050405020304" pitchFamily="18" charset="0"/>
                <a:ea typeface="Calibri" panose="020F0502020204030204" pitchFamily="34" charset="0"/>
              </a:rPr>
              <a:t>Which corresponds </a:t>
            </a:r>
            <a:r>
              <a:rPr lang="en-US" sz="3600" dirty="0">
                <a:latin typeface="Times New Roman" panose="02020603050405020304" pitchFamily="18" charset="0"/>
                <a:ea typeface="Calibri" panose="020F0502020204030204" pitchFamily="34" charset="0"/>
              </a:rPr>
              <a:t>to legal </a:t>
            </a:r>
            <a:r>
              <a:rPr lang="en-US" sz="3600" b="1" dirty="0">
                <a:latin typeface="Times New Roman" panose="02020603050405020304" pitchFamily="18" charset="0"/>
                <a:ea typeface="Calibri" panose="020F0502020204030204" pitchFamily="34" charset="0"/>
              </a:rPr>
              <a:t>marriage. </a:t>
            </a:r>
          </a:p>
        </p:txBody>
      </p:sp>
    </p:spTree>
    <p:extLst>
      <p:ext uri="{BB962C8B-B14F-4D97-AF65-F5344CB8AC3E}">
        <p14:creationId xmlns:p14="http://schemas.microsoft.com/office/powerpoint/2010/main" val="425492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97FF7-826A-493D-BF38-4BF64FBB68E4}"/>
              </a:ext>
            </a:extLst>
          </p:cNvPr>
          <p:cNvSpPr>
            <a:spLocks noGrp="1"/>
          </p:cNvSpPr>
          <p:nvPr>
            <p:ph type="title"/>
          </p:nvPr>
        </p:nvSpPr>
        <p:spPr>
          <a:xfrm>
            <a:off x="792480" y="345439"/>
            <a:ext cx="10561320" cy="670561"/>
          </a:xfrm>
        </p:spPr>
        <p:txBody>
          <a:bodyPr>
            <a:normAutofit fontScale="90000"/>
          </a:bodyPr>
          <a:lstStyle/>
          <a:p>
            <a:pPr algn="ctr"/>
            <a:r>
              <a:rPr lang="en-US"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Islamic Perspectives of Contraception</a:t>
            </a:r>
            <a:endParaRPr lang="en-US" dirty="0">
              <a:solidFill>
                <a:srgbClr val="C00000"/>
              </a:solidFill>
            </a:endParaRPr>
          </a:p>
        </p:txBody>
      </p:sp>
      <p:sp>
        <p:nvSpPr>
          <p:cNvPr id="3" name="Content Placeholder 2">
            <a:extLst>
              <a:ext uri="{FF2B5EF4-FFF2-40B4-BE49-F238E27FC236}">
                <a16:creationId xmlns:a16="http://schemas.microsoft.com/office/drawing/2014/main" id="{7756DE32-F768-48F8-A9D0-B2D695B1169D}"/>
              </a:ext>
            </a:extLst>
          </p:cNvPr>
          <p:cNvSpPr>
            <a:spLocks noGrp="1"/>
          </p:cNvSpPr>
          <p:nvPr>
            <p:ph idx="1"/>
          </p:nvPr>
        </p:nvSpPr>
        <p:spPr>
          <a:xfrm>
            <a:off x="426720" y="1046480"/>
            <a:ext cx="11186160" cy="5252403"/>
          </a:xfrm>
        </p:spPr>
        <p:txBody>
          <a:bodyPr>
            <a:noAutofit/>
          </a:bodyPr>
          <a:lstStyle/>
          <a:p>
            <a:pPr marL="0">
              <a:lnSpc>
                <a:spcPct val="100000"/>
              </a:lnSpc>
              <a:spcBef>
                <a:spcPts val="0"/>
              </a:spcBef>
              <a:spcAft>
                <a:spcPts val="600"/>
              </a:spcAft>
            </a:pPr>
            <a:r>
              <a:rPr lang="en-US" sz="3200" b="1" dirty="0">
                <a:solidFill>
                  <a:srgbClr val="0000FF"/>
                </a:solidFill>
                <a:latin typeface="Times New Roman" panose="02020603050405020304" pitchFamily="18" charset="0"/>
                <a:ea typeface="Calibri" panose="020F0502020204030204" pitchFamily="34" charset="0"/>
              </a:rPr>
              <a:t>Right (Liberty) </a:t>
            </a:r>
            <a:r>
              <a:rPr lang="en-US" sz="3200" dirty="0">
                <a:latin typeface="Times New Roman" panose="02020603050405020304" pitchFamily="18" charset="0"/>
                <a:ea typeface="Calibri" panose="020F0502020204030204" pitchFamily="34" charset="0"/>
              </a:rPr>
              <a:t>to have </a:t>
            </a:r>
            <a:r>
              <a:rPr lang="en-US" sz="3200" b="1" dirty="0">
                <a:latin typeface="Times New Roman" panose="02020603050405020304" pitchFamily="18" charset="0"/>
                <a:ea typeface="Calibri" panose="020F0502020204030204" pitchFamily="34" charset="0"/>
              </a:rPr>
              <a:t>when and how many children </a:t>
            </a:r>
            <a:r>
              <a:rPr lang="en-US" sz="3200" dirty="0">
                <a:latin typeface="Times New Roman" panose="02020603050405020304" pitchFamily="18" charset="0"/>
                <a:ea typeface="Calibri" panose="020F0502020204030204" pitchFamily="34" charset="0"/>
              </a:rPr>
              <a:t>should be directed by personal, social and economical factors </a:t>
            </a:r>
            <a:r>
              <a:rPr lang="en-US" sz="3200" b="1" dirty="0">
                <a:solidFill>
                  <a:srgbClr val="0000FF"/>
                </a:solidFill>
                <a:latin typeface="Times New Roman" panose="02020603050405020304" pitchFamily="18" charset="0"/>
                <a:ea typeface="Calibri" panose="020F0502020204030204" pitchFamily="34" charset="0"/>
              </a:rPr>
              <a:t>(Capacity). </a:t>
            </a:r>
          </a:p>
          <a:p>
            <a:pPr marL="0">
              <a:lnSpc>
                <a:spcPct val="100000"/>
              </a:lnSpc>
              <a:spcBef>
                <a:spcPts val="0"/>
              </a:spcBef>
              <a:spcAft>
                <a:spcPts val="600"/>
              </a:spcAft>
            </a:pPr>
            <a:r>
              <a:rPr lang="en-US" sz="3200" b="1" dirty="0">
                <a:solidFill>
                  <a:srgbClr val="0000FF"/>
                </a:solidFill>
                <a:latin typeface="Times New Roman" panose="02020603050405020304" pitchFamily="18" charset="0"/>
                <a:ea typeface="Calibri" panose="020F0502020204030204" pitchFamily="34" charset="0"/>
              </a:rPr>
              <a:t>Islam does not impose any restrictions on ‘Liberty’ </a:t>
            </a:r>
            <a:r>
              <a:rPr lang="en-US" sz="3200" dirty="0">
                <a:latin typeface="Times New Roman" panose="02020603050405020304" pitchFamily="18" charset="0"/>
                <a:ea typeface="Calibri" panose="020F0502020204030204" pitchFamily="34" charset="0"/>
              </a:rPr>
              <a:t>to have how many children. Rather, </a:t>
            </a:r>
            <a:r>
              <a:rPr lang="en-US" sz="3200" dirty="0">
                <a:latin typeface="Times New Roman" panose="02020603050405020304" pitchFamily="18" charset="0"/>
              </a:rPr>
              <a:t>gives guidelines for keeping balance or in building ‘</a:t>
            </a:r>
            <a:r>
              <a:rPr lang="en-US" sz="3200" b="1" dirty="0">
                <a:solidFill>
                  <a:srgbClr val="0000FF"/>
                </a:solidFill>
                <a:latin typeface="Times New Roman" panose="02020603050405020304" pitchFamily="18" charset="0"/>
              </a:rPr>
              <a:t>Capacity’.</a:t>
            </a:r>
            <a:endParaRPr lang="en-US" sz="3200" b="1" dirty="0">
              <a:solidFill>
                <a:srgbClr val="0000FF"/>
              </a:solidFill>
            </a:endParaRPr>
          </a:p>
          <a:p>
            <a:pPr marL="0" marR="0">
              <a:lnSpc>
                <a:spcPct val="100000"/>
              </a:lnSpc>
              <a:spcBef>
                <a:spcPts val="0"/>
              </a:spcBef>
              <a:spcAft>
                <a:spcPts val="60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In Islam, contraception is primarily linked </a:t>
            </a:r>
            <a:r>
              <a:rPr lang="en-US" sz="3200" dirty="0">
                <a:latin typeface="Times New Roman" panose="02020603050405020304" pitchFamily="18" charset="0"/>
                <a:ea typeface="Calibri" panose="020F0502020204030204" pitchFamily="34" charset="0"/>
                <a:cs typeface="Times New Roman" panose="02020603050405020304" pitchFamily="18" charset="0"/>
              </a:rPr>
              <a:t>to </a:t>
            </a:r>
            <a:r>
              <a:rPr lang="en-US" sz="3200" b="1" dirty="0">
                <a:latin typeface="Times New Roman" panose="02020603050405020304" pitchFamily="18" charset="0"/>
                <a:ea typeface="Calibri" panose="020F0502020204030204" pitchFamily="34" charset="0"/>
                <a:cs typeface="Times New Roman" panose="02020603050405020304" pitchFamily="18" charset="0"/>
              </a:rPr>
              <a:t>marriage and family</a:t>
            </a:r>
            <a:r>
              <a:rPr lang="en-US" sz="3200" dirty="0">
                <a:latin typeface="Times New Roman" panose="02020603050405020304" pitchFamily="18" charset="0"/>
                <a:ea typeface="Calibri" panose="020F0502020204030204" pitchFamily="34" charset="0"/>
                <a:cs typeface="Times New Roman" panose="02020603050405020304" pitchFamily="18" charset="0"/>
              </a:rPr>
              <a:t>, considered as basic unit of society, culture, or civilization. </a:t>
            </a:r>
          </a:p>
          <a:p>
            <a:pPr marL="0" marR="0">
              <a:lnSpc>
                <a:spcPct val="100000"/>
              </a:lnSpc>
              <a:spcBef>
                <a:spcPts val="0"/>
              </a:spcBef>
              <a:spcAft>
                <a:spcPts val="600"/>
              </a:spcAf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Islam views marriage as sacred </a:t>
            </a:r>
            <a:r>
              <a:rPr lang="en-US" sz="3200" dirty="0">
                <a:latin typeface="Times New Roman" panose="02020603050405020304" pitchFamily="18" charset="0"/>
                <a:ea typeface="Calibri" panose="020F0502020204030204" pitchFamily="34" charset="0"/>
                <a:cs typeface="Times New Roman" panose="02020603050405020304" pitchFamily="18" charset="0"/>
              </a:rPr>
              <a:t>and identifies </a:t>
            </a:r>
            <a:r>
              <a:rPr lang="en-US" sz="3200" b="1" dirty="0">
                <a:latin typeface="Times New Roman" panose="02020603050405020304" pitchFamily="18" charset="0"/>
                <a:ea typeface="Calibri" panose="020F0502020204030204" pitchFamily="34" charset="0"/>
                <a:cs typeface="Times New Roman" panose="02020603050405020304" pitchFamily="18" charset="0"/>
              </a:rPr>
              <a:t>husband &amp; wife (Spouses)</a:t>
            </a:r>
            <a:r>
              <a:rPr lang="en-US" sz="3200" dirty="0">
                <a:latin typeface="Times New Roman" panose="02020603050405020304" pitchFamily="18" charset="0"/>
                <a:ea typeface="Calibri" panose="020F0502020204030204" pitchFamily="34" charset="0"/>
                <a:cs typeface="Times New Roman" panose="02020603050405020304" pitchFamily="18" charset="0"/>
              </a:rPr>
              <a:t> as main </a:t>
            </a:r>
            <a:r>
              <a:rPr lang="en-US" sz="3200" b="1" dirty="0">
                <a:latin typeface="Times New Roman" panose="02020603050405020304" pitchFamily="18" charset="0"/>
                <a:ea typeface="Calibri" panose="020F0502020204030204" pitchFamily="34" charset="0"/>
                <a:cs typeface="Times New Roman" panose="02020603050405020304" pitchFamily="18" charset="0"/>
              </a:rPr>
              <a:t>components of family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600"/>
              </a:spcAft>
              <a:buNone/>
            </a:pPr>
            <a:endParaRPr lang="en-US" sz="3200" dirty="0"/>
          </a:p>
        </p:txBody>
      </p:sp>
    </p:spTree>
    <p:extLst>
      <p:ext uri="{BB962C8B-B14F-4D97-AF65-F5344CB8AC3E}">
        <p14:creationId xmlns:p14="http://schemas.microsoft.com/office/powerpoint/2010/main" val="210323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2011</TotalTime>
  <Words>4976</Words>
  <Application>Microsoft Office PowerPoint</Application>
  <PresentationFormat>Widescreen</PresentationFormat>
  <Paragraphs>235</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Symbol</vt:lpstr>
      <vt:lpstr>Times New Roman</vt:lpstr>
      <vt:lpstr>Office Theme</vt:lpstr>
      <vt:lpstr>Ethics of Reproduction: Contraception, Abortion &amp; Assisted Reproductive Techniques (ARTs), &amp; their Islamic perspectives</vt:lpstr>
      <vt:lpstr>Ethical of Reproductive Health (Introduction) </vt:lpstr>
      <vt:lpstr>Ethics of birth control (Contraception)</vt:lpstr>
      <vt:lpstr>Public health burdens imposed by uncontrolled sexual behavior and pregnancy</vt:lpstr>
      <vt:lpstr>Burdens due to uncontrolled sex &amp; pregnancy (Cont.)</vt:lpstr>
      <vt:lpstr>Burdens due to uncontrolled sex &amp; pregnancy (Cont.)</vt:lpstr>
      <vt:lpstr>Autonomy (about sex) &amp; Marriage </vt:lpstr>
      <vt:lpstr>Autonomy (about sex) &amp; CDC guidelines</vt:lpstr>
      <vt:lpstr>Islamic Perspectives of Contraception</vt:lpstr>
      <vt:lpstr>Islamic Perspectives of Contraception (Cont.)</vt:lpstr>
      <vt:lpstr>Islamic Perspectives of Contraception (Cont.)</vt:lpstr>
      <vt:lpstr>Islamic Perspectives of Contraception (Cont.)</vt:lpstr>
      <vt:lpstr>Islamic Perspectives of Contraception (Cont.)</vt:lpstr>
      <vt:lpstr>Ethical issues of abortion</vt:lpstr>
      <vt:lpstr>Islamic perspectives of abortion (Cont.)</vt:lpstr>
      <vt:lpstr>Islamic perspectives of abortion (Cont.)</vt:lpstr>
      <vt:lpstr>Islamic perspectives of abortion (Cont.)</vt:lpstr>
      <vt:lpstr>Islamic perspectives of abortion (Cont.)</vt:lpstr>
      <vt:lpstr>Ethics of Assisted Reproductive Technologies (ARTs)</vt:lpstr>
      <vt:lpstr>a. Ethics Related to Gametes (Cont.)</vt:lpstr>
      <vt:lpstr>a. Ethics Related to Gametes (Cont.)</vt:lpstr>
      <vt:lpstr>a. Ethics Related to Gametes (Cont.)</vt:lpstr>
      <vt:lpstr>a. Ethics Related to Embryo (Cont.)</vt:lpstr>
      <vt:lpstr>a. Ethics Related to Embryo (Cont.) </vt:lpstr>
      <vt:lpstr>a. Ethics Related to Embryo (Cont.)</vt:lpstr>
      <vt:lpstr>a. Ethics Related to Embryo (Cont.)</vt:lpstr>
      <vt:lpstr>Islamic Perspective of Assisted Reproductive Techniques (ARTs)</vt:lpstr>
      <vt:lpstr>Islamic Perspective of ARTs (Cont.)</vt:lpstr>
      <vt:lpstr>Islamic Perspective of ARTs (Cont.)</vt:lpstr>
      <vt:lpstr>Islamic Perspective of ARTs (Cont.)</vt:lpstr>
      <vt:lpstr>Islamic Perspective of ARTs (Cont.)</vt:lpstr>
      <vt:lpstr>Islamic Perspective of ARTs (Cont.)</vt:lpstr>
      <vt:lpstr>Islamic Perspective of ARTs (Cont.)</vt:lpstr>
      <vt:lpstr>Gestational Surrogacy</vt:lpstr>
      <vt:lpstr>Gestational Surrogacy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of Reproduction: Contraception, Abortion &amp; Artificial Reproductive Techniques (ARTs) &amp; their Islamic perspectives</dc:title>
  <dc:creator>dell</dc:creator>
  <cp:lastModifiedBy>dell</cp:lastModifiedBy>
  <cp:revision>82</cp:revision>
  <dcterms:created xsi:type="dcterms:W3CDTF">2024-08-20T13:14:47Z</dcterms:created>
  <dcterms:modified xsi:type="dcterms:W3CDTF">2024-08-22T10:12:41Z</dcterms:modified>
</cp:coreProperties>
</file>