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6" r:id="rId2"/>
    <p:sldId id="286" r:id="rId3"/>
    <p:sldId id="290" r:id="rId4"/>
    <p:sldId id="291" r:id="rId5"/>
    <p:sldId id="292" r:id="rId6"/>
    <p:sldId id="287" r:id="rId7"/>
    <p:sldId id="288" r:id="rId8"/>
    <p:sldId id="289" r:id="rId9"/>
    <p:sldId id="293" r:id="rId10"/>
    <p:sldId id="295" r:id="rId11"/>
    <p:sldId id="294" r:id="rId12"/>
    <p:sldId id="296" r:id="rId13"/>
    <p:sldId id="297" r:id="rId14"/>
    <p:sldId id="298" r:id="rId15"/>
    <p:sldId id="299" r:id="rId16"/>
    <p:sldId id="300" r:id="rId17"/>
    <p:sldId id="301" r:id="rId18"/>
    <p:sldId id="302" r:id="rId19"/>
    <p:sldId id="306" r:id="rId20"/>
    <p:sldId id="303" r:id="rId21"/>
    <p:sldId id="304" r:id="rId22"/>
    <p:sldId id="307" r:id="rId23"/>
    <p:sldId id="305" r:id="rId24"/>
    <p:sldId id="308" r:id="rId25"/>
    <p:sldId id="259" r:id="rId26"/>
    <p:sldId id="285" r:id="rId27"/>
    <p:sldId id="261" r:id="rId28"/>
    <p:sldId id="268" r:id="rId29"/>
    <p:sldId id="266" r:id="rId30"/>
    <p:sldId id="264" r:id="rId31"/>
    <p:sldId id="262" r:id="rId32"/>
    <p:sldId id="263" r:id="rId33"/>
    <p:sldId id="265" r:id="rId34"/>
    <p:sldId id="273" r:id="rId35"/>
    <p:sldId id="272" r:id="rId36"/>
    <p:sldId id="274" r:id="rId37"/>
    <p:sldId id="275" r:id="rId38"/>
    <p:sldId id="277" r:id="rId39"/>
    <p:sldId id="276" r:id="rId40"/>
    <p:sldId id="279" r:id="rId41"/>
    <p:sldId id="278"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328638"/>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3507" autoAdjust="0"/>
    <p:restoredTop sz="94660"/>
  </p:normalViewPr>
  <p:slideViewPr>
    <p:cSldViewPr snapToGrid="0">
      <p:cViewPr varScale="1">
        <p:scale>
          <a:sx n="61" d="100"/>
          <a:sy n="61" d="100"/>
        </p:scale>
        <p:origin x="940" y="60"/>
      </p:cViewPr>
      <p:guideLst/>
    </p:cSldViewPr>
  </p:slideViewPr>
  <p:notesTextViewPr>
    <p:cViewPr>
      <p:scale>
        <a:sx n="1" d="1"/>
        <a:sy n="1" d="1"/>
      </p:scale>
      <p:origin x="0" y="0"/>
    </p:cViewPr>
  </p:notesTextViewPr>
  <p:sorterViewPr>
    <p:cViewPr varScale="1">
      <p:scale>
        <a:sx n="100" d="100"/>
        <a:sy n="100" d="100"/>
      </p:scale>
      <p:origin x="0" y="-1098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0A25B6-7E80-4AEA-9948-6E81AF95600C}" type="datetimeFigureOut">
              <a:rPr lang="en-US" smtClean="0"/>
              <a:t>3/11/2025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E696F6-E3AB-4C41-90FA-DB4920483399}" type="slidenum">
              <a:rPr lang="en-US" smtClean="0"/>
              <a:t>‹#›</a:t>
            </a:fld>
            <a:endParaRPr lang="en-US"/>
          </a:p>
        </p:txBody>
      </p:sp>
    </p:spTree>
    <p:extLst>
      <p:ext uri="{BB962C8B-B14F-4D97-AF65-F5344CB8AC3E}">
        <p14:creationId xmlns:p14="http://schemas.microsoft.com/office/powerpoint/2010/main" val="548313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EE6610-DF85-48EC-9C9E-A358FA7FB7A0}" type="slidenum">
              <a:rPr lang="en-US" smtClean="0"/>
              <a:t>6</a:t>
            </a:fld>
            <a:endParaRPr lang="en-US" dirty="0"/>
          </a:p>
        </p:txBody>
      </p:sp>
    </p:spTree>
    <p:extLst>
      <p:ext uri="{BB962C8B-B14F-4D97-AF65-F5344CB8AC3E}">
        <p14:creationId xmlns:p14="http://schemas.microsoft.com/office/powerpoint/2010/main" val="2137763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8730BAA-D1FE-4B65-A02B-A85E75676190}" type="datetimeFigureOut">
              <a:rPr lang="en-US" smtClean="0"/>
              <a:t>3/11/2025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A45D95-4012-4CCD-9CDF-224089F0F8F1}" type="slidenum">
              <a:rPr lang="en-US" smtClean="0"/>
              <a:t>‹#›</a:t>
            </a:fld>
            <a:endParaRPr lang="en-US" dirty="0"/>
          </a:p>
        </p:txBody>
      </p:sp>
    </p:spTree>
    <p:extLst>
      <p:ext uri="{BB962C8B-B14F-4D97-AF65-F5344CB8AC3E}">
        <p14:creationId xmlns:p14="http://schemas.microsoft.com/office/powerpoint/2010/main" val="672672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730BAA-D1FE-4B65-A02B-A85E75676190}" type="datetimeFigureOut">
              <a:rPr lang="en-US" smtClean="0"/>
              <a:t>3/11/2025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A45D95-4012-4CCD-9CDF-224089F0F8F1}" type="slidenum">
              <a:rPr lang="en-US" smtClean="0"/>
              <a:t>‹#›</a:t>
            </a:fld>
            <a:endParaRPr lang="en-US" dirty="0"/>
          </a:p>
        </p:txBody>
      </p:sp>
    </p:spTree>
    <p:extLst>
      <p:ext uri="{BB962C8B-B14F-4D97-AF65-F5344CB8AC3E}">
        <p14:creationId xmlns:p14="http://schemas.microsoft.com/office/powerpoint/2010/main" val="704772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730BAA-D1FE-4B65-A02B-A85E75676190}" type="datetimeFigureOut">
              <a:rPr lang="en-US" smtClean="0"/>
              <a:t>3/11/2025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A45D95-4012-4CCD-9CDF-224089F0F8F1}" type="slidenum">
              <a:rPr lang="en-US" smtClean="0"/>
              <a:t>‹#›</a:t>
            </a:fld>
            <a:endParaRPr lang="en-US" dirty="0"/>
          </a:p>
        </p:txBody>
      </p:sp>
    </p:spTree>
    <p:extLst>
      <p:ext uri="{BB962C8B-B14F-4D97-AF65-F5344CB8AC3E}">
        <p14:creationId xmlns:p14="http://schemas.microsoft.com/office/powerpoint/2010/main" val="1717376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730BAA-D1FE-4B65-A02B-A85E75676190}" type="datetimeFigureOut">
              <a:rPr lang="en-US" smtClean="0"/>
              <a:t>3/11/2025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A45D95-4012-4CCD-9CDF-224089F0F8F1}" type="slidenum">
              <a:rPr lang="en-US" smtClean="0"/>
              <a:t>‹#›</a:t>
            </a:fld>
            <a:endParaRPr lang="en-US" dirty="0"/>
          </a:p>
        </p:txBody>
      </p:sp>
    </p:spTree>
    <p:extLst>
      <p:ext uri="{BB962C8B-B14F-4D97-AF65-F5344CB8AC3E}">
        <p14:creationId xmlns:p14="http://schemas.microsoft.com/office/powerpoint/2010/main" val="1750522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730BAA-D1FE-4B65-A02B-A85E75676190}" type="datetimeFigureOut">
              <a:rPr lang="en-US" smtClean="0"/>
              <a:t>3/11/2025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A45D95-4012-4CCD-9CDF-224089F0F8F1}" type="slidenum">
              <a:rPr lang="en-US" smtClean="0"/>
              <a:t>‹#›</a:t>
            </a:fld>
            <a:endParaRPr lang="en-US" dirty="0"/>
          </a:p>
        </p:txBody>
      </p:sp>
    </p:spTree>
    <p:extLst>
      <p:ext uri="{BB962C8B-B14F-4D97-AF65-F5344CB8AC3E}">
        <p14:creationId xmlns:p14="http://schemas.microsoft.com/office/powerpoint/2010/main" val="2845688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8730BAA-D1FE-4B65-A02B-A85E75676190}" type="datetimeFigureOut">
              <a:rPr lang="en-US" smtClean="0"/>
              <a:t>3/11/2025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A45D95-4012-4CCD-9CDF-224089F0F8F1}" type="slidenum">
              <a:rPr lang="en-US" smtClean="0"/>
              <a:t>‹#›</a:t>
            </a:fld>
            <a:endParaRPr lang="en-US" dirty="0"/>
          </a:p>
        </p:txBody>
      </p:sp>
    </p:spTree>
    <p:extLst>
      <p:ext uri="{BB962C8B-B14F-4D97-AF65-F5344CB8AC3E}">
        <p14:creationId xmlns:p14="http://schemas.microsoft.com/office/powerpoint/2010/main" val="3453579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8730BAA-D1FE-4B65-A02B-A85E75676190}" type="datetimeFigureOut">
              <a:rPr lang="en-US" smtClean="0"/>
              <a:t>3/11/2025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7A45D95-4012-4CCD-9CDF-224089F0F8F1}" type="slidenum">
              <a:rPr lang="en-US" smtClean="0"/>
              <a:t>‹#›</a:t>
            </a:fld>
            <a:endParaRPr lang="en-US" dirty="0"/>
          </a:p>
        </p:txBody>
      </p:sp>
    </p:spTree>
    <p:extLst>
      <p:ext uri="{BB962C8B-B14F-4D97-AF65-F5344CB8AC3E}">
        <p14:creationId xmlns:p14="http://schemas.microsoft.com/office/powerpoint/2010/main" val="1188271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8730BAA-D1FE-4B65-A02B-A85E75676190}" type="datetimeFigureOut">
              <a:rPr lang="en-US" smtClean="0"/>
              <a:t>3/11/2025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7A45D95-4012-4CCD-9CDF-224089F0F8F1}" type="slidenum">
              <a:rPr lang="en-US" smtClean="0"/>
              <a:t>‹#›</a:t>
            </a:fld>
            <a:endParaRPr lang="en-US" dirty="0"/>
          </a:p>
        </p:txBody>
      </p:sp>
    </p:spTree>
    <p:extLst>
      <p:ext uri="{BB962C8B-B14F-4D97-AF65-F5344CB8AC3E}">
        <p14:creationId xmlns:p14="http://schemas.microsoft.com/office/powerpoint/2010/main" val="3674658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730BAA-D1FE-4B65-A02B-A85E75676190}" type="datetimeFigureOut">
              <a:rPr lang="en-US" smtClean="0"/>
              <a:t>3/11/2025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7A45D95-4012-4CCD-9CDF-224089F0F8F1}" type="slidenum">
              <a:rPr lang="en-US" smtClean="0"/>
              <a:t>‹#›</a:t>
            </a:fld>
            <a:endParaRPr lang="en-US" dirty="0"/>
          </a:p>
        </p:txBody>
      </p:sp>
    </p:spTree>
    <p:extLst>
      <p:ext uri="{BB962C8B-B14F-4D97-AF65-F5344CB8AC3E}">
        <p14:creationId xmlns:p14="http://schemas.microsoft.com/office/powerpoint/2010/main" val="1238145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8730BAA-D1FE-4B65-A02B-A85E75676190}" type="datetimeFigureOut">
              <a:rPr lang="en-US" smtClean="0"/>
              <a:t>3/11/2025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A45D95-4012-4CCD-9CDF-224089F0F8F1}" type="slidenum">
              <a:rPr lang="en-US" smtClean="0"/>
              <a:t>‹#›</a:t>
            </a:fld>
            <a:endParaRPr lang="en-US" dirty="0"/>
          </a:p>
        </p:txBody>
      </p:sp>
    </p:spTree>
    <p:extLst>
      <p:ext uri="{BB962C8B-B14F-4D97-AF65-F5344CB8AC3E}">
        <p14:creationId xmlns:p14="http://schemas.microsoft.com/office/powerpoint/2010/main" val="59150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8730BAA-D1FE-4B65-A02B-A85E75676190}" type="datetimeFigureOut">
              <a:rPr lang="en-US" smtClean="0"/>
              <a:t>3/11/2025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A45D95-4012-4CCD-9CDF-224089F0F8F1}" type="slidenum">
              <a:rPr lang="en-US" smtClean="0"/>
              <a:t>‹#›</a:t>
            </a:fld>
            <a:endParaRPr lang="en-US" dirty="0"/>
          </a:p>
        </p:txBody>
      </p:sp>
    </p:spTree>
    <p:extLst>
      <p:ext uri="{BB962C8B-B14F-4D97-AF65-F5344CB8AC3E}">
        <p14:creationId xmlns:p14="http://schemas.microsoft.com/office/powerpoint/2010/main" val="3083786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730BAA-D1FE-4B65-A02B-A85E75676190}" type="datetimeFigureOut">
              <a:rPr lang="en-US" smtClean="0"/>
              <a:t>3/11/2025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A45D95-4012-4CCD-9CDF-224089F0F8F1}" type="slidenum">
              <a:rPr lang="en-US" smtClean="0"/>
              <a:t>‹#›</a:t>
            </a:fld>
            <a:endParaRPr lang="en-US" dirty="0"/>
          </a:p>
        </p:txBody>
      </p:sp>
    </p:spTree>
    <p:extLst>
      <p:ext uri="{BB962C8B-B14F-4D97-AF65-F5344CB8AC3E}">
        <p14:creationId xmlns:p14="http://schemas.microsoft.com/office/powerpoint/2010/main" val="42408874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6724" y="1181529"/>
            <a:ext cx="10757042" cy="1890445"/>
          </a:xfrm>
        </p:spPr>
        <p:txBody>
          <a:bodyPr>
            <a:normAutofit/>
          </a:bodyPr>
          <a:lstStyle/>
          <a:p>
            <a:r>
              <a:rPr lang="en-US" sz="4000" b="1" dirty="0">
                <a:solidFill>
                  <a:srgbClr val="C00000"/>
                </a:solidFill>
                <a:latin typeface="Times New Roman" panose="02020603050405020304" pitchFamily="18" charset="0"/>
                <a:cs typeface="Times New Roman" panose="02020603050405020304" pitchFamily="18" charset="0"/>
              </a:rPr>
              <a:t>Introduction to Biomedical Ethics &amp;</a:t>
            </a:r>
            <a:br>
              <a:rPr lang="en-US" sz="4000" b="1" dirty="0">
                <a:solidFill>
                  <a:srgbClr val="C00000"/>
                </a:solidFill>
                <a:latin typeface="Times New Roman" panose="02020603050405020304" pitchFamily="18" charset="0"/>
                <a:cs typeface="Times New Roman" panose="02020603050405020304" pitchFamily="18" charset="0"/>
              </a:rPr>
            </a:br>
            <a:r>
              <a:rPr lang="en-US" sz="4000" b="1" dirty="0">
                <a:solidFill>
                  <a:srgbClr val="C00000"/>
                </a:solidFill>
                <a:latin typeface="Times New Roman" panose="02020603050405020304" pitchFamily="18" charset="0"/>
                <a:cs typeface="Times New Roman" panose="02020603050405020304" pitchFamily="18" charset="0"/>
              </a:rPr>
              <a:t>Implementation of Ethics Curricula for MBBS &amp; PGs (MD/MS &amp; Allied)</a:t>
            </a:r>
          </a:p>
        </p:txBody>
      </p:sp>
      <p:sp>
        <p:nvSpPr>
          <p:cNvPr id="3" name="Subtitle 2"/>
          <p:cNvSpPr>
            <a:spLocks noGrp="1"/>
          </p:cNvSpPr>
          <p:nvPr>
            <p:ph type="subTitle" idx="1"/>
          </p:nvPr>
        </p:nvSpPr>
        <p:spPr>
          <a:xfrm>
            <a:off x="1387011" y="3369924"/>
            <a:ext cx="9198795" cy="3174714"/>
          </a:xfrm>
        </p:spPr>
        <p:txBody>
          <a:bodyPr>
            <a:normAutofit lnSpcReduction="10000"/>
          </a:bodyPr>
          <a:lstStyle/>
          <a:p>
            <a:r>
              <a:rPr lang="en-US" sz="4000" b="1" dirty="0">
                <a:latin typeface="Times New Roman" panose="02020603050405020304" pitchFamily="18" charset="0"/>
                <a:cs typeface="Times New Roman" panose="02020603050405020304" pitchFamily="18" charset="0"/>
              </a:rPr>
              <a:t>Department of Biomedical Ethics</a:t>
            </a:r>
          </a:p>
          <a:p>
            <a:r>
              <a:rPr lang="en-US" sz="4000" b="1" dirty="0">
                <a:latin typeface="Times New Roman" panose="02020603050405020304" pitchFamily="18" charset="0"/>
                <a:cs typeface="Times New Roman" panose="02020603050405020304" pitchFamily="18" charset="0"/>
              </a:rPr>
              <a:t>Rawalpindi Medical University</a:t>
            </a:r>
          </a:p>
          <a:p>
            <a:endParaRPr lang="en-US" sz="2000" b="1" dirty="0">
              <a:solidFill>
                <a:srgbClr val="0000FF"/>
              </a:solidFill>
              <a:latin typeface="Times New Roman" panose="02020603050405020304" pitchFamily="18" charset="0"/>
              <a:cs typeface="Times New Roman" panose="02020603050405020304" pitchFamily="18" charset="0"/>
            </a:endParaRPr>
          </a:p>
          <a:p>
            <a:r>
              <a:rPr lang="en-US" sz="3200" b="1" dirty="0">
                <a:solidFill>
                  <a:srgbClr val="0000FF"/>
                </a:solidFill>
                <a:latin typeface="Times New Roman" panose="02020603050405020304" pitchFamily="18" charset="0"/>
                <a:cs typeface="Times New Roman" panose="02020603050405020304" pitchFamily="18" charset="0"/>
              </a:rPr>
              <a:t>Prof. Dr. Mohammad Akram Randhawa</a:t>
            </a:r>
          </a:p>
          <a:p>
            <a:r>
              <a:rPr lang="en-US" sz="2800" b="1" dirty="0">
                <a:latin typeface="Times New Roman" panose="02020603050405020304" pitchFamily="18" charset="0"/>
                <a:cs typeface="Times New Roman" panose="02020603050405020304" pitchFamily="18" charset="0"/>
              </a:rPr>
              <a:t>MBBS (KE), M. Phil (Pb), PhD (QU) </a:t>
            </a:r>
          </a:p>
          <a:p>
            <a:r>
              <a:rPr lang="en-US" sz="2600" b="1" dirty="0">
                <a:latin typeface="Times New Roman" panose="02020603050405020304" pitchFamily="18" charset="0"/>
                <a:cs typeface="Times New Roman" panose="02020603050405020304" pitchFamily="18" charset="0"/>
              </a:rPr>
              <a:t>Fellowship Clinical Pharmacology (UK) </a:t>
            </a:r>
          </a:p>
        </p:txBody>
      </p:sp>
      <p:sp>
        <p:nvSpPr>
          <p:cNvPr id="4" name="Rectangle 3"/>
          <p:cNvSpPr/>
          <p:nvPr/>
        </p:nvSpPr>
        <p:spPr>
          <a:xfrm>
            <a:off x="2866490" y="215757"/>
            <a:ext cx="5578867" cy="923330"/>
          </a:xfrm>
          <a:prstGeom prst="rect">
            <a:avLst/>
          </a:prstGeom>
        </p:spPr>
        <p:txBody>
          <a:bodyPr wrap="square">
            <a:spAutoFit/>
          </a:bodyPr>
          <a:lstStyle/>
          <a:p>
            <a:pPr algn="ctr"/>
            <a:r>
              <a:rPr lang="ar-SA" altLang="en-US" sz="5400" dirty="0">
                <a:solidFill>
                  <a:srgbClr val="328638"/>
                </a:solidFill>
                <a:latin typeface="Times New Roman" panose="02020603050405020304" pitchFamily="18" charset="0"/>
                <a:cs typeface="Times New Roman" panose="02020603050405020304" pitchFamily="18" charset="0"/>
              </a:rPr>
              <a:t>بسم الله الرحمن الرحيم</a:t>
            </a:r>
            <a:endParaRPr lang="en-US" altLang="en-US" sz="5400" dirty="0">
              <a:solidFill>
                <a:srgbClr val="32863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5639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4833"/>
            <a:ext cx="10515600" cy="580097"/>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Avicenna’s notes on medical ethics (Cont.)</a:t>
            </a:r>
            <a:endParaRPr lang="en-US" dirty="0"/>
          </a:p>
        </p:txBody>
      </p:sp>
      <p:sp>
        <p:nvSpPr>
          <p:cNvPr id="3" name="Content Placeholder 2"/>
          <p:cNvSpPr>
            <a:spLocks noGrp="1"/>
          </p:cNvSpPr>
          <p:nvPr>
            <p:ph idx="1"/>
          </p:nvPr>
        </p:nvSpPr>
        <p:spPr>
          <a:xfrm>
            <a:off x="221687" y="792065"/>
            <a:ext cx="11548153" cy="5696860"/>
          </a:xfrm>
        </p:spPr>
        <p:txBody>
          <a:bodyPr>
            <a:noAutofit/>
          </a:bodyPr>
          <a:lstStyle/>
          <a:p>
            <a:r>
              <a:rPr lang="en-US" sz="3000" b="1" i="1" dirty="0">
                <a:solidFill>
                  <a:srgbClr val="0000FF"/>
                </a:solidFill>
                <a:latin typeface="Times New Roman" panose="02020603050405020304" pitchFamily="18" charset="0"/>
                <a:cs typeface="Times New Roman" panose="02020603050405020304" pitchFamily="18" charset="0"/>
              </a:rPr>
              <a:t>a. Consideration of patient interests (Beneficence) &amp; confidentiality:  </a:t>
            </a:r>
          </a:p>
          <a:p>
            <a:r>
              <a:rPr lang="en-US" sz="3000" dirty="0">
                <a:latin typeface="Times New Roman" panose="02020603050405020304" pitchFamily="18" charset="0"/>
                <a:cs typeface="Times New Roman" panose="02020603050405020304" pitchFamily="18" charset="0"/>
              </a:rPr>
              <a:t>Avicenna narrated that physicians must </a:t>
            </a:r>
            <a:r>
              <a:rPr lang="en-US" sz="3000" b="1" dirty="0">
                <a:latin typeface="Times New Roman" panose="02020603050405020304" pitchFamily="18" charset="0"/>
                <a:cs typeface="Times New Roman" panose="02020603050405020304" pitchFamily="18" charset="0"/>
              </a:rPr>
              <a:t>take care of patients’ interests</a:t>
            </a:r>
            <a:r>
              <a:rPr lang="en-US" sz="3000" dirty="0">
                <a:latin typeface="Times New Roman" panose="02020603050405020304" pitchFamily="18" charset="0"/>
                <a:cs typeface="Times New Roman" panose="02020603050405020304" pitchFamily="18" charset="0"/>
              </a:rPr>
              <a:t>.</a:t>
            </a:r>
          </a:p>
          <a:p>
            <a:r>
              <a:rPr lang="en-US" sz="3000" b="1" dirty="0">
                <a:latin typeface="Times New Roman" panose="02020603050405020304" pitchFamily="18" charset="0"/>
                <a:cs typeface="Times New Roman" panose="02020603050405020304" pitchFamily="18" charset="0"/>
              </a:rPr>
              <a:t>Keep information about his/her illness secret</a:t>
            </a:r>
            <a:r>
              <a:rPr lang="en-US" sz="3000" dirty="0">
                <a:latin typeface="Times New Roman" panose="02020603050405020304" pitchFamily="18" charset="0"/>
                <a:cs typeface="Times New Roman" panose="02020603050405020304" pitchFamily="18" charset="0"/>
              </a:rPr>
              <a:t>, particularly related to </a:t>
            </a:r>
            <a:r>
              <a:rPr lang="en-US" sz="3000" b="1" dirty="0">
                <a:latin typeface="Times New Roman" panose="02020603050405020304" pitchFamily="18" charset="0"/>
                <a:cs typeface="Times New Roman" panose="02020603050405020304" pitchFamily="18" charset="0"/>
              </a:rPr>
              <a:t>diseases of intimate areas</a:t>
            </a:r>
            <a:r>
              <a:rPr lang="en-US" sz="3000" dirty="0">
                <a:latin typeface="Times New Roman" panose="02020603050405020304" pitchFamily="18" charset="0"/>
                <a:cs typeface="Times New Roman" panose="02020603050405020304" pitchFamily="18" charset="0"/>
              </a:rPr>
              <a:t>, such as </a:t>
            </a:r>
            <a:r>
              <a:rPr lang="en-US" sz="3000" b="1" dirty="0">
                <a:latin typeface="Times New Roman" panose="02020603050405020304" pitchFamily="18" charset="0"/>
                <a:cs typeface="Times New Roman" panose="02020603050405020304" pitchFamily="18" charset="0"/>
              </a:rPr>
              <a:t>hemorrhoids </a:t>
            </a:r>
            <a:r>
              <a:rPr lang="en-US" sz="3000" dirty="0">
                <a:latin typeface="Times New Roman" panose="02020603050405020304" pitchFamily="18" charset="0"/>
                <a:cs typeface="Times New Roman" panose="02020603050405020304" pitchFamily="18" charset="0"/>
              </a:rPr>
              <a:t>and </a:t>
            </a:r>
            <a:r>
              <a:rPr lang="en-US" sz="3000" b="1" dirty="0">
                <a:latin typeface="Times New Roman" panose="02020603050405020304" pitchFamily="18" charset="0"/>
                <a:cs typeface="Times New Roman" panose="02020603050405020304" pitchFamily="18" charset="0"/>
              </a:rPr>
              <a:t>diseases of women</a:t>
            </a:r>
            <a:r>
              <a:rPr lang="en-US" sz="3000" dirty="0">
                <a:latin typeface="Times New Roman" panose="02020603050405020304" pitchFamily="18" charset="0"/>
                <a:cs typeface="Times New Roman" panose="02020603050405020304" pitchFamily="18" charset="0"/>
              </a:rPr>
              <a:t>.</a:t>
            </a:r>
          </a:p>
          <a:p>
            <a:r>
              <a:rPr lang="en-US" sz="3000" b="1" dirty="0">
                <a:latin typeface="Times New Roman" panose="02020603050405020304" pitchFamily="18" charset="0"/>
                <a:cs typeface="Times New Roman" panose="02020603050405020304" pitchFamily="18" charset="0"/>
              </a:rPr>
              <a:t>Unless it is essential </a:t>
            </a:r>
            <a:r>
              <a:rPr lang="en-US" sz="3000" dirty="0">
                <a:latin typeface="Times New Roman" panose="02020603050405020304" pitchFamily="18" charset="0"/>
                <a:cs typeface="Times New Roman" panose="02020603050405020304" pitchFamily="18" charset="0"/>
              </a:rPr>
              <a:t>to disclose and disclosed to specific persons (e.g. another physician to get second opinion). </a:t>
            </a:r>
          </a:p>
          <a:p>
            <a:r>
              <a:rPr lang="en-US" sz="3000" b="1" i="1" dirty="0">
                <a:solidFill>
                  <a:srgbClr val="0000FF"/>
                </a:solidFill>
                <a:latin typeface="Times New Roman" panose="02020603050405020304" pitchFamily="18" charset="0"/>
                <a:cs typeface="Times New Roman" panose="02020603050405020304" pitchFamily="18" charset="0"/>
              </a:rPr>
              <a:t>b. Patient’s safety (Non-Maleficence): </a:t>
            </a:r>
          </a:p>
          <a:p>
            <a:r>
              <a:rPr lang="en-US" sz="3000" dirty="0">
                <a:latin typeface="Times New Roman" panose="02020603050405020304" pitchFamily="18" charset="0"/>
                <a:cs typeface="Times New Roman" panose="02020603050405020304" pitchFamily="18" charset="0"/>
              </a:rPr>
              <a:t>Avicenna strongly warned that doctor </a:t>
            </a:r>
            <a:r>
              <a:rPr lang="en-US" sz="3000" b="1" dirty="0">
                <a:latin typeface="Times New Roman" panose="02020603050405020304" pitchFamily="18" charset="0"/>
                <a:cs typeface="Times New Roman" panose="02020603050405020304" pitchFamily="18" charset="0"/>
              </a:rPr>
              <a:t>must not prescribe poison </a:t>
            </a:r>
            <a:r>
              <a:rPr lang="en-US" sz="3000" dirty="0">
                <a:latin typeface="Times New Roman" panose="02020603050405020304" pitchFamily="18" charset="0"/>
                <a:cs typeface="Times New Roman" panose="02020603050405020304" pitchFamily="18" charset="0"/>
              </a:rPr>
              <a:t>and </a:t>
            </a:r>
            <a:r>
              <a:rPr lang="en-US" sz="3000" b="1" dirty="0">
                <a:latin typeface="Times New Roman" panose="02020603050405020304" pitchFamily="18" charset="0"/>
                <a:cs typeface="Times New Roman" panose="02020603050405020304" pitchFamily="18" charset="0"/>
              </a:rPr>
              <a:t>abortive drug</a:t>
            </a:r>
            <a:r>
              <a:rPr lang="en-US" sz="3000" dirty="0">
                <a:latin typeface="Times New Roman" panose="02020603050405020304" pitchFamily="18" charset="0"/>
                <a:cs typeface="Times New Roman" panose="02020603050405020304" pitchFamily="18" charset="0"/>
              </a:rPr>
              <a:t>, unless doctor intends to prevent harm or benefit patient. </a:t>
            </a:r>
          </a:p>
          <a:p>
            <a:r>
              <a:rPr lang="en-US" sz="3000" dirty="0">
                <a:latin typeface="Times New Roman" panose="02020603050405020304" pitchFamily="18" charset="0"/>
                <a:cs typeface="Times New Roman" panose="02020603050405020304" pitchFamily="18" charset="0"/>
              </a:rPr>
              <a:t>He stressed, in case any </a:t>
            </a:r>
            <a:r>
              <a:rPr lang="en-US" sz="3000" b="1" dirty="0">
                <a:latin typeface="Times New Roman" panose="02020603050405020304" pitchFamily="18" charset="0"/>
                <a:cs typeface="Times New Roman" panose="02020603050405020304" pitchFamily="18" charset="0"/>
              </a:rPr>
              <a:t>harm occurs</a:t>
            </a:r>
            <a:r>
              <a:rPr lang="en-US" sz="3000" dirty="0">
                <a:latin typeface="Times New Roman" panose="02020603050405020304" pitchFamily="18" charset="0"/>
                <a:cs typeface="Times New Roman" panose="02020603050405020304" pitchFamily="18" charset="0"/>
              </a:rPr>
              <a:t>, patient must be </a:t>
            </a:r>
            <a:r>
              <a:rPr lang="en-US" sz="3000" b="1" dirty="0">
                <a:latin typeface="Times New Roman" panose="02020603050405020304" pitchFamily="18" charset="0"/>
                <a:cs typeface="Times New Roman" panose="02020603050405020304" pitchFamily="18" charset="0"/>
              </a:rPr>
              <a:t>compensated</a:t>
            </a:r>
            <a:r>
              <a:rPr lang="en-US" sz="3000" dirty="0">
                <a:latin typeface="Times New Roman" panose="02020603050405020304" pitchFamily="18" charset="0"/>
                <a:cs typeface="Times New Roman" panose="02020603050405020304" pitchFamily="18" charset="0"/>
              </a:rPr>
              <a:t>.</a:t>
            </a:r>
          </a:p>
          <a:p>
            <a:endParaRPr lang="en-US" sz="3000" dirty="0"/>
          </a:p>
        </p:txBody>
      </p:sp>
    </p:spTree>
    <p:extLst>
      <p:ext uri="{BB962C8B-B14F-4D97-AF65-F5344CB8AC3E}">
        <p14:creationId xmlns:p14="http://schemas.microsoft.com/office/powerpoint/2010/main" val="3247011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3290"/>
            <a:ext cx="10515600" cy="565079"/>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Avicenna’s notes on medical ethics (Cont.)</a:t>
            </a:r>
            <a:endParaRPr lang="en-US" dirty="0"/>
          </a:p>
        </p:txBody>
      </p:sp>
      <p:sp>
        <p:nvSpPr>
          <p:cNvPr id="3" name="Content Placeholder 2"/>
          <p:cNvSpPr>
            <a:spLocks noGrp="1"/>
          </p:cNvSpPr>
          <p:nvPr>
            <p:ph idx="1"/>
          </p:nvPr>
        </p:nvSpPr>
        <p:spPr>
          <a:xfrm>
            <a:off x="327061" y="616449"/>
            <a:ext cx="11537878" cy="5825447"/>
          </a:xfrm>
        </p:spPr>
        <p:txBody>
          <a:bodyPr>
            <a:noAutofit/>
          </a:bodyPr>
          <a:lstStyle/>
          <a:p>
            <a:pPr>
              <a:lnSpc>
                <a:spcPct val="110000"/>
              </a:lnSpc>
              <a:spcBef>
                <a:spcPts val="0"/>
              </a:spcBef>
            </a:pPr>
            <a:r>
              <a:rPr lang="en-US" sz="3200" b="1" i="1" dirty="0">
                <a:solidFill>
                  <a:srgbClr val="0000FF"/>
                </a:solidFill>
                <a:latin typeface="Times New Roman" panose="02020603050405020304" pitchFamily="18" charset="0"/>
                <a:cs typeface="Times New Roman" panose="02020603050405020304" pitchFamily="18" charset="0"/>
              </a:rPr>
              <a:t>c. Patient-doctor relationship:</a:t>
            </a:r>
            <a:r>
              <a:rPr lang="en-US" sz="3200" i="1" dirty="0">
                <a:latin typeface="Times New Roman" panose="02020603050405020304" pitchFamily="18" charset="0"/>
                <a:cs typeface="Times New Roman" panose="02020603050405020304" pitchFamily="18" charset="0"/>
              </a:rPr>
              <a:t> </a:t>
            </a:r>
          </a:p>
          <a:p>
            <a:pPr>
              <a:lnSpc>
                <a:spcPct val="110000"/>
              </a:lnSpc>
              <a:spcBef>
                <a:spcPts val="0"/>
              </a:spcBef>
            </a:pPr>
            <a:r>
              <a:rPr lang="en-US" sz="3200" dirty="0">
                <a:latin typeface="Times New Roman" panose="02020603050405020304" pitchFamily="18" charset="0"/>
                <a:cs typeface="Times New Roman" panose="02020603050405020304" pitchFamily="18" charset="0"/>
              </a:rPr>
              <a:t>Ibn-e-</a:t>
            </a:r>
            <a:r>
              <a:rPr lang="en-US" sz="3200" dirty="0" err="1">
                <a:latin typeface="Times New Roman" panose="02020603050405020304" pitchFamily="18" charset="0"/>
                <a:cs typeface="Times New Roman" panose="02020603050405020304" pitchFamily="18" charset="0"/>
              </a:rPr>
              <a:t>Sina</a:t>
            </a:r>
            <a:r>
              <a:rPr lang="en-US" sz="3200" i="1"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desired that doctor should keep him/her </a:t>
            </a:r>
            <a:r>
              <a:rPr lang="en-US" sz="3200" b="1" dirty="0">
                <a:latin typeface="Times New Roman" panose="02020603050405020304" pitchFamily="18" charset="0"/>
                <a:cs typeface="Times New Roman" panose="02020603050405020304" pitchFamily="18" charset="0"/>
              </a:rPr>
              <a:t>away from extremes </a:t>
            </a:r>
            <a:r>
              <a:rPr lang="en-US" sz="3200" dirty="0">
                <a:latin typeface="Times New Roman" panose="02020603050405020304" pitchFamily="18" charset="0"/>
                <a:cs typeface="Times New Roman" panose="02020603050405020304" pitchFamily="18" charset="0"/>
              </a:rPr>
              <a:t>of </a:t>
            </a:r>
            <a:r>
              <a:rPr lang="en-US" sz="3200" b="1" dirty="0">
                <a:latin typeface="Times New Roman" panose="02020603050405020304" pitchFamily="18" charset="0"/>
                <a:cs typeface="Times New Roman" panose="02020603050405020304" pitchFamily="18" charset="0"/>
              </a:rPr>
              <a:t>intimacy</a:t>
            </a:r>
            <a:r>
              <a:rPr lang="en-US" sz="3200" dirty="0">
                <a:latin typeface="Times New Roman" panose="02020603050405020304" pitchFamily="18" charset="0"/>
                <a:cs typeface="Times New Roman" panose="02020603050405020304" pitchFamily="18" charset="0"/>
              </a:rPr>
              <a:t> or </a:t>
            </a:r>
            <a:r>
              <a:rPr lang="en-US" sz="3200" b="1" dirty="0">
                <a:latin typeface="Times New Roman" panose="02020603050405020304" pitchFamily="18" charset="0"/>
                <a:cs typeface="Times New Roman" panose="02020603050405020304" pitchFamily="18" charset="0"/>
              </a:rPr>
              <a:t>arrogance.</a:t>
            </a:r>
          </a:p>
          <a:p>
            <a:pPr>
              <a:lnSpc>
                <a:spcPct val="110000"/>
              </a:lnSpc>
              <a:spcBef>
                <a:spcPts val="0"/>
              </a:spcBef>
            </a:pPr>
            <a:r>
              <a:rPr lang="en-US" sz="3200" b="1" dirty="0">
                <a:latin typeface="Times New Roman" panose="02020603050405020304" pitchFamily="18" charset="0"/>
                <a:cs typeface="Times New Roman" panose="02020603050405020304" pitchFamily="18" charset="0"/>
              </a:rPr>
              <a:t>Excessive intimacy </a:t>
            </a:r>
            <a:r>
              <a:rPr lang="en-US" sz="3200" dirty="0">
                <a:latin typeface="Times New Roman" panose="02020603050405020304" pitchFamily="18" charset="0"/>
                <a:cs typeface="Times New Roman" panose="02020603050405020304" pitchFamily="18" charset="0"/>
              </a:rPr>
              <a:t>would affect doctors dignity and </a:t>
            </a:r>
            <a:r>
              <a:rPr lang="en-US" sz="3200" b="1" dirty="0">
                <a:latin typeface="Times New Roman" panose="02020603050405020304" pitchFamily="18" charset="0"/>
                <a:cs typeface="Times New Roman" panose="02020603050405020304" pitchFamily="18" charset="0"/>
              </a:rPr>
              <a:t>arrogance would harm  relationship</a:t>
            </a:r>
            <a:r>
              <a:rPr lang="en-US" sz="3200" dirty="0">
                <a:latin typeface="Times New Roman" panose="02020603050405020304" pitchFamily="18" charset="0"/>
                <a:cs typeface="Times New Roman" panose="02020603050405020304" pitchFamily="18" charset="0"/>
              </a:rPr>
              <a:t>. </a:t>
            </a:r>
          </a:p>
          <a:p>
            <a:pPr>
              <a:lnSpc>
                <a:spcPct val="110000"/>
              </a:lnSpc>
              <a:spcBef>
                <a:spcPts val="0"/>
              </a:spcBef>
            </a:pPr>
            <a:r>
              <a:rPr lang="en-US" sz="3200" b="1" i="1" dirty="0">
                <a:solidFill>
                  <a:srgbClr val="0000FF"/>
                </a:solidFill>
                <a:latin typeface="Times New Roman" panose="02020603050405020304" pitchFamily="18" charset="0"/>
                <a:cs typeface="Times New Roman" panose="02020603050405020304" pitchFamily="18" charset="0"/>
              </a:rPr>
              <a:t>d. Communication with patient:</a:t>
            </a:r>
          </a:p>
          <a:p>
            <a:pPr>
              <a:lnSpc>
                <a:spcPct val="110000"/>
              </a:lnSpc>
              <a:spcBef>
                <a:spcPts val="0"/>
              </a:spcBef>
            </a:pPr>
            <a:r>
              <a:rPr lang="en-US" sz="3200" dirty="0">
                <a:latin typeface="Times New Roman" panose="02020603050405020304" pitchFamily="18" charset="0"/>
                <a:cs typeface="Times New Roman" panose="02020603050405020304" pitchFamily="18" charset="0"/>
              </a:rPr>
              <a:t>He advised that “Physician should </a:t>
            </a:r>
            <a:r>
              <a:rPr lang="en-US" sz="3200" b="1" dirty="0">
                <a:latin typeface="Times New Roman" panose="02020603050405020304" pitchFamily="18" charset="0"/>
                <a:cs typeface="Times New Roman" panose="02020603050405020304" pitchFamily="18" charset="0"/>
              </a:rPr>
              <a:t>sit in front of patient </a:t>
            </a:r>
            <a:r>
              <a:rPr lang="en-US" sz="3200" dirty="0">
                <a:latin typeface="Times New Roman" panose="02020603050405020304" pitchFamily="18" charset="0"/>
                <a:cs typeface="Times New Roman" panose="02020603050405020304" pitchFamily="18" charset="0"/>
              </a:rPr>
              <a:t>while examining a patient, so that he could </a:t>
            </a:r>
            <a:r>
              <a:rPr lang="en-US" sz="3200" b="1" dirty="0">
                <a:latin typeface="Times New Roman" panose="02020603050405020304" pitchFamily="18" charset="0"/>
                <a:cs typeface="Times New Roman" panose="02020603050405020304" pitchFamily="18" charset="0"/>
              </a:rPr>
              <a:t>see and listen to him/her</a:t>
            </a:r>
            <a:r>
              <a:rPr lang="en-US" sz="3200" dirty="0">
                <a:latin typeface="Times New Roman" panose="02020603050405020304" pitchFamily="18" charset="0"/>
                <a:cs typeface="Times New Roman" panose="02020603050405020304" pitchFamily="18" charset="0"/>
              </a:rPr>
              <a:t>. </a:t>
            </a:r>
          </a:p>
          <a:p>
            <a:pPr>
              <a:lnSpc>
                <a:spcPct val="110000"/>
              </a:lnSpc>
              <a:spcBef>
                <a:spcPts val="0"/>
              </a:spcBef>
            </a:pPr>
            <a:r>
              <a:rPr lang="en-US" sz="3200" dirty="0">
                <a:latin typeface="Times New Roman" panose="02020603050405020304" pitchFamily="18" charset="0"/>
                <a:cs typeface="Times New Roman" panose="02020603050405020304" pitchFamily="18" charset="0"/>
              </a:rPr>
              <a:t>Doctor should </a:t>
            </a:r>
            <a:r>
              <a:rPr lang="en-US" sz="3200" b="1" dirty="0">
                <a:latin typeface="Times New Roman" panose="02020603050405020304" pitchFamily="18" charset="0"/>
                <a:cs typeface="Times New Roman" panose="02020603050405020304" pitchFamily="18" charset="0"/>
              </a:rPr>
              <a:t>ask questions needed for diagnosis &amp; treatment </a:t>
            </a:r>
            <a:r>
              <a:rPr lang="en-US" sz="3200" dirty="0">
                <a:latin typeface="Times New Roman" panose="02020603050405020304" pitchFamily="18" charset="0"/>
                <a:cs typeface="Times New Roman" panose="02020603050405020304" pitchFamily="18" charset="0"/>
              </a:rPr>
              <a:t>of illness and avoid unnecessary questions. </a:t>
            </a:r>
            <a:r>
              <a:rPr lang="en-US" sz="3200" b="1" dirty="0">
                <a:latin typeface="Times New Roman" panose="02020603050405020304" pitchFamily="18" charset="0"/>
                <a:cs typeface="Times New Roman" panose="02020603050405020304" pitchFamily="18" charset="0"/>
              </a:rPr>
              <a:t>Take minimum time</a:t>
            </a:r>
            <a:r>
              <a:rPr lang="en-US" sz="32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747409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7726"/>
            <a:ext cx="10515600" cy="641742"/>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Avicenna’s notes on medical ethics (Cont.)</a:t>
            </a:r>
            <a:endParaRPr lang="en-US" dirty="0"/>
          </a:p>
        </p:txBody>
      </p:sp>
      <p:sp>
        <p:nvSpPr>
          <p:cNvPr id="3" name="Content Placeholder 2"/>
          <p:cNvSpPr>
            <a:spLocks noGrp="1"/>
          </p:cNvSpPr>
          <p:nvPr>
            <p:ph idx="1"/>
          </p:nvPr>
        </p:nvSpPr>
        <p:spPr>
          <a:xfrm>
            <a:off x="482884" y="729468"/>
            <a:ext cx="11209107" cy="5661061"/>
          </a:xfrm>
        </p:spPr>
        <p:txBody>
          <a:bodyPr>
            <a:noAutofit/>
          </a:bodyPr>
          <a:lstStyle/>
          <a:p>
            <a:pPr>
              <a:lnSpc>
                <a:spcPct val="110000"/>
              </a:lnSpc>
              <a:spcBef>
                <a:spcPts val="0"/>
              </a:spcBef>
            </a:pPr>
            <a:r>
              <a:rPr lang="en-US" sz="3400" b="1" i="1" dirty="0">
                <a:solidFill>
                  <a:srgbClr val="0000FF"/>
                </a:solidFill>
                <a:latin typeface="Times New Roman" panose="02020603050405020304" pitchFamily="18" charset="0"/>
                <a:cs typeface="Times New Roman" panose="02020603050405020304" pitchFamily="18" charset="0"/>
              </a:rPr>
              <a:t>e. Relationship of physician &amp; pharmacist (Conflict of interest):</a:t>
            </a:r>
            <a:r>
              <a:rPr lang="en-US" sz="3400" b="1" dirty="0">
                <a:solidFill>
                  <a:srgbClr val="0000FF"/>
                </a:solidFill>
                <a:latin typeface="Times New Roman" panose="02020603050405020304" pitchFamily="18" charset="0"/>
                <a:cs typeface="Times New Roman" panose="02020603050405020304" pitchFamily="18" charset="0"/>
              </a:rPr>
              <a:t> </a:t>
            </a:r>
          </a:p>
          <a:p>
            <a:pPr>
              <a:lnSpc>
                <a:spcPct val="110000"/>
              </a:lnSpc>
              <a:spcBef>
                <a:spcPts val="0"/>
              </a:spcBef>
            </a:pPr>
            <a:r>
              <a:rPr lang="en-US" sz="3400" dirty="0">
                <a:latin typeface="Times New Roman" panose="02020603050405020304" pitchFamily="18" charset="0"/>
                <a:cs typeface="Times New Roman" panose="02020603050405020304" pitchFamily="18" charset="0"/>
              </a:rPr>
              <a:t>Ibn-e-</a:t>
            </a:r>
            <a:r>
              <a:rPr lang="en-US" sz="3400" dirty="0" err="1">
                <a:latin typeface="Times New Roman" panose="02020603050405020304" pitchFamily="18" charset="0"/>
                <a:cs typeface="Times New Roman" panose="02020603050405020304" pitchFamily="18" charset="0"/>
              </a:rPr>
              <a:t>Sina</a:t>
            </a:r>
            <a:r>
              <a:rPr lang="en-US" sz="3400" dirty="0">
                <a:latin typeface="Times New Roman" panose="02020603050405020304" pitchFamily="18" charset="0"/>
                <a:cs typeface="Times New Roman" panose="02020603050405020304" pitchFamily="18" charset="0"/>
              </a:rPr>
              <a:t> emphasized </a:t>
            </a:r>
            <a:r>
              <a:rPr lang="en-US" sz="3400" b="1" dirty="0">
                <a:latin typeface="Times New Roman" panose="02020603050405020304" pitchFamily="18" charset="0"/>
                <a:cs typeface="Times New Roman" panose="02020603050405020304" pitchFamily="18" charset="0"/>
              </a:rPr>
              <a:t>Physicians knowledge of medicines </a:t>
            </a:r>
            <a:r>
              <a:rPr lang="en-US" sz="3400" dirty="0">
                <a:latin typeface="Times New Roman" panose="02020603050405020304" pitchFamily="18" charset="0"/>
                <a:cs typeface="Times New Roman" panose="02020603050405020304" pitchFamily="18" charset="0"/>
              </a:rPr>
              <a:t>which would help to </a:t>
            </a:r>
            <a:r>
              <a:rPr lang="en-US" sz="3400" b="1" dirty="0">
                <a:latin typeface="Times New Roman" panose="02020603050405020304" pitchFamily="18" charset="0"/>
                <a:cs typeface="Times New Roman" panose="02020603050405020304" pitchFamily="18" charset="0"/>
              </a:rPr>
              <a:t>choose cheaper &amp; safer drugs </a:t>
            </a:r>
            <a:r>
              <a:rPr lang="en-US" sz="3400" dirty="0">
                <a:latin typeface="Times New Roman" panose="02020603050405020304" pitchFamily="18" charset="0"/>
                <a:cs typeface="Times New Roman" panose="02020603050405020304" pitchFamily="18" charset="0"/>
              </a:rPr>
              <a:t>in the best interest of patient. </a:t>
            </a:r>
          </a:p>
          <a:p>
            <a:pPr>
              <a:lnSpc>
                <a:spcPct val="110000"/>
              </a:lnSpc>
              <a:spcBef>
                <a:spcPts val="0"/>
              </a:spcBef>
            </a:pPr>
            <a:r>
              <a:rPr lang="en-US" sz="3400" dirty="0">
                <a:latin typeface="Times New Roman" panose="02020603050405020304" pitchFamily="18" charset="0"/>
                <a:cs typeface="Times New Roman" panose="02020603050405020304" pitchFamily="18" charset="0"/>
              </a:rPr>
              <a:t>He stressed that </a:t>
            </a:r>
            <a:r>
              <a:rPr lang="en-US" sz="3400" b="1" dirty="0">
                <a:latin typeface="Times New Roman" panose="02020603050405020304" pitchFamily="18" charset="0"/>
                <a:cs typeface="Times New Roman" panose="02020603050405020304" pitchFamily="18" charset="0"/>
              </a:rPr>
              <a:t>decision of physician </a:t>
            </a:r>
            <a:r>
              <a:rPr lang="en-US" sz="3400" dirty="0">
                <a:latin typeface="Times New Roman" panose="02020603050405020304" pitchFamily="18" charset="0"/>
                <a:cs typeface="Times New Roman" panose="02020603050405020304" pitchFamily="18" charset="0"/>
              </a:rPr>
              <a:t>should </a:t>
            </a:r>
            <a:r>
              <a:rPr lang="en-US" sz="3400" b="1" dirty="0">
                <a:latin typeface="Times New Roman" panose="02020603050405020304" pitchFamily="18" charset="0"/>
                <a:cs typeface="Times New Roman" panose="02020603050405020304" pitchFamily="18" charset="0"/>
              </a:rPr>
              <a:t>not be influenced by pharmacist</a:t>
            </a:r>
            <a:r>
              <a:rPr lang="en-US" sz="3400" dirty="0">
                <a:latin typeface="Times New Roman" panose="02020603050405020304" pitchFamily="18" charset="0"/>
                <a:cs typeface="Times New Roman" panose="02020603050405020304" pitchFamily="18" charset="0"/>
              </a:rPr>
              <a:t> (Now </a:t>
            </a:r>
            <a:r>
              <a:rPr lang="en-US" sz="3400" b="1" dirty="0">
                <a:latin typeface="Times New Roman" panose="02020603050405020304" pitchFamily="18" charset="0"/>
                <a:cs typeface="Times New Roman" panose="02020603050405020304" pitchFamily="18" charset="0"/>
              </a:rPr>
              <a:t>Pharmaceutical Industry</a:t>
            </a:r>
            <a:r>
              <a:rPr lang="en-US" sz="3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255321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2754" y="92468"/>
            <a:ext cx="10501045" cy="585627"/>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Historical Landmarks of Recent Past</a:t>
            </a:r>
          </a:p>
        </p:txBody>
      </p:sp>
      <p:sp>
        <p:nvSpPr>
          <p:cNvPr id="3" name="Content Placeholder 2"/>
          <p:cNvSpPr>
            <a:spLocks noGrp="1"/>
          </p:cNvSpPr>
          <p:nvPr>
            <p:ph idx="1"/>
          </p:nvPr>
        </p:nvSpPr>
        <p:spPr>
          <a:xfrm>
            <a:off x="388705" y="708918"/>
            <a:ext cx="11414589" cy="5640513"/>
          </a:xfrm>
        </p:spPr>
        <p:txBody>
          <a:bodyPr>
            <a:noAutofit/>
          </a:bodyPr>
          <a:lstStyle/>
          <a:p>
            <a:r>
              <a:rPr lang="en-US" b="1" dirty="0">
                <a:solidFill>
                  <a:srgbClr val="0000FF"/>
                </a:solidFill>
                <a:latin typeface="Times New Roman" panose="02020603050405020304" pitchFamily="18" charset="0"/>
                <a:cs typeface="Times New Roman" panose="02020603050405020304" pitchFamily="18" charset="0"/>
              </a:rPr>
              <a:t>Untreated Syphilis Study at Tuskegee, Alabama, USA (1932-1972)</a:t>
            </a:r>
            <a:r>
              <a:rPr lang="en-US" dirty="0">
                <a:solidFill>
                  <a:srgbClr val="0000FF"/>
                </a:solidFill>
                <a:latin typeface="Times New Roman" panose="02020603050405020304" pitchFamily="18" charset="0"/>
                <a:cs typeface="Times New Roman" panose="02020603050405020304" pitchFamily="18" charset="0"/>
              </a:rPr>
              <a:t> </a:t>
            </a:r>
          </a:p>
          <a:p>
            <a:r>
              <a:rPr lang="en-US" b="1" dirty="0">
                <a:solidFill>
                  <a:srgbClr val="0000FF"/>
                </a:solidFill>
                <a:latin typeface="Times New Roman" panose="02020603050405020304" pitchFamily="18" charset="0"/>
                <a:cs typeface="Times New Roman" panose="02020603050405020304" pitchFamily="18" charset="0"/>
              </a:rPr>
              <a:t>In 1932</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US Public Health Services (</a:t>
            </a:r>
            <a:r>
              <a:rPr lang="en-US" dirty="0">
                <a:latin typeface="Times New Roman" panose="02020603050405020304" pitchFamily="18" charset="0"/>
                <a:cs typeface="Times New Roman" panose="02020603050405020304" pitchFamily="18" charset="0"/>
              </a:rPr>
              <a:t>USPHS), started a research at </a:t>
            </a:r>
            <a:r>
              <a:rPr lang="en-US" b="1" dirty="0">
                <a:latin typeface="Times New Roman" panose="02020603050405020304" pitchFamily="18" charset="0"/>
                <a:cs typeface="Times New Roman" panose="02020603050405020304" pitchFamily="18" charset="0"/>
              </a:rPr>
              <a:t>Tuskegee, Alabama State </a:t>
            </a:r>
            <a:r>
              <a:rPr lang="en-US" dirty="0">
                <a:latin typeface="Times New Roman" panose="02020603050405020304" pitchFamily="18" charset="0"/>
                <a:cs typeface="Times New Roman" panose="02020603050405020304" pitchFamily="18" charset="0"/>
              </a:rPr>
              <a:t>to study natural course of </a:t>
            </a:r>
            <a:r>
              <a:rPr lang="en-US" b="1" dirty="0">
                <a:latin typeface="Times New Roman" panose="02020603050405020304" pitchFamily="18" charset="0"/>
                <a:cs typeface="Times New Roman" panose="02020603050405020304" pitchFamily="18" charset="0"/>
              </a:rPr>
              <a:t>untreated syphilis </a:t>
            </a:r>
            <a:r>
              <a:rPr lang="en-US" dirty="0">
                <a:latin typeface="Times New Roman" panose="02020603050405020304" pitchFamily="18" charset="0"/>
                <a:cs typeface="Times New Roman" panose="02020603050405020304" pitchFamily="18" charset="0"/>
              </a:rPr>
              <a:t>on </a:t>
            </a:r>
            <a:r>
              <a:rPr lang="en-US" b="1" dirty="0">
                <a:latin typeface="Times New Roman" panose="02020603050405020304" pitchFamily="18" charset="0"/>
                <a:cs typeface="Times New Roman" panose="02020603050405020304" pitchFamily="18" charset="0"/>
              </a:rPr>
              <a:t>Black Males</a:t>
            </a:r>
            <a:r>
              <a:rPr lang="en-US" dirty="0">
                <a:latin typeface="Times New Roman" panose="02020603050405020304" pitchFamily="18" charset="0"/>
                <a:cs typeface="Times New Roman" panose="02020603050405020304" pitchFamily="18" charset="0"/>
              </a:rPr>
              <a:t>. </a:t>
            </a:r>
          </a:p>
          <a:p>
            <a:r>
              <a:rPr lang="en-US" b="1" dirty="0">
                <a:latin typeface="Times New Roman" panose="02020603050405020304" pitchFamily="18" charset="0"/>
                <a:cs typeface="Times New Roman" panose="02020603050405020304" pitchFamily="18" charset="0"/>
              </a:rPr>
              <a:t>600 Black men </a:t>
            </a:r>
            <a:r>
              <a:rPr lang="en-US" dirty="0">
                <a:latin typeface="Times New Roman" panose="02020603050405020304" pitchFamily="18" charset="0"/>
                <a:cs typeface="Times New Roman" panose="02020603050405020304" pitchFamily="18" charset="0"/>
              </a:rPr>
              <a:t>were recruited (399 with &amp; 201 without syphilis), </a:t>
            </a:r>
            <a:r>
              <a:rPr lang="en-US" b="1" dirty="0">
                <a:latin typeface="Times New Roman" panose="02020603050405020304" pitchFamily="18" charset="0"/>
                <a:cs typeface="Times New Roman" panose="02020603050405020304" pitchFamily="18" charset="0"/>
              </a:rPr>
              <a:t>without informed consent</a:t>
            </a:r>
            <a:r>
              <a:rPr lang="en-US" dirty="0">
                <a:latin typeface="Times New Roman" panose="02020603050405020304" pitchFamily="18" charset="0"/>
                <a:cs typeface="Times New Roman" panose="02020603050405020304" pitchFamily="18" charset="0"/>
              </a:rPr>
              <a:t> or </a:t>
            </a:r>
            <a:r>
              <a:rPr lang="en-US" b="1" dirty="0">
                <a:latin typeface="Times New Roman" panose="02020603050405020304" pitchFamily="18" charset="0"/>
                <a:cs typeface="Times New Roman" panose="02020603050405020304" pitchFamily="18" charset="0"/>
              </a:rPr>
              <a:t>any information about the study</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They were </a:t>
            </a:r>
            <a:r>
              <a:rPr lang="en-US" b="1" dirty="0">
                <a:latin typeface="Times New Roman" panose="02020603050405020304" pitchFamily="18" charset="0"/>
                <a:cs typeface="Times New Roman" panose="02020603050405020304" pitchFamily="18" charset="0"/>
              </a:rPr>
              <a:t>compensated</a:t>
            </a:r>
            <a:r>
              <a:rPr lang="en-US" dirty="0">
                <a:latin typeface="Times New Roman" panose="02020603050405020304" pitchFamily="18" charset="0"/>
                <a:cs typeface="Times New Roman" panose="02020603050405020304" pitchFamily="18" charset="0"/>
              </a:rPr>
              <a:t> by </a:t>
            </a:r>
            <a:r>
              <a:rPr lang="en-US" b="1" dirty="0">
                <a:latin typeface="Times New Roman" panose="02020603050405020304" pitchFamily="18" charset="0"/>
                <a:cs typeface="Times New Roman" panose="02020603050405020304" pitchFamily="18" charset="0"/>
              </a:rPr>
              <a:t>free medical checkup</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free meals </a:t>
            </a:r>
            <a:r>
              <a:rPr lang="en-US" dirty="0">
                <a:latin typeface="Times New Roman" panose="02020603050405020304" pitchFamily="18" charset="0"/>
                <a:cs typeface="Times New Roman" panose="02020603050405020304" pitchFamily="18" charset="0"/>
              </a:rPr>
              <a:t>and </a:t>
            </a:r>
            <a:r>
              <a:rPr lang="en-US" b="1" dirty="0">
                <a:latin typeface="Times New Roman" panose="02020603050405020304" pitchFamily="18" charset="0"/>
                <a:cs typeface="Times New Roman" panose="02020603050405020304" pitchFamily="18" charset="0"/>
              </a:rPr>
              <a:t>burial insurance </a:t>
            </a:r>
            <a:r>
              <a:rPr lang="en-US" dirty="0">
                <a:latin typeface="Times New Roman" panose="02020603050405020304" pitchFamily="18" charset="0"/>
                <a:cs typeface="Times New Roman" panose="02020603050405020304" pitchFamily="18" charset="0"/>
              </a:rPr>
              <a:t>(</a:t>
            </a:r>
            <a:r>
              <a:rPr lang="en-US" b="1" dirty="0">
                <a:solidFill>
                  <a:srgbClr val="0000FF"/>
                </a:solidFill>
                <a:latin typeface="Times New Roman" panose="02020603050405020304" pitchFamily="18" charset="0"/>
                <a:cs typeface="Times New Roman" panose="02020603050405020304" pitchFamily="18" charset="0"/>
              </a:rPr>
              <a:t>Coercion</a:t>
            </a:r>
            <a:r>
              <a:rPr lang="en-US" dirty="0">
                <a:latin typeface="Times New Roman" panose="02020603050405020304" pitchFamily="18" charset="0"/>
                <a:cs typeface="Times New Roman" panose="02020603050405020304" pitchFamily="18" charset="0"/>
              </a:rPr>
              <a:t>). </a:t>
            </a:r>
          </a:p>
          <a:p>
            <a:r>
              <a:rPr lang="en-US" b="1" dirty="0">
                <a:latin typeface="Times New Roman" panose="02020603050405020304" pitchFamily="18" charset="0"/>
                <a:cs typeface="Times New Roman" panose="02020603050405020304" pitchFamily="18" charset="0"/>
              </a:rPr>
              <a:t>In 1940 Penicillin</a:t>
            </a:r>
            <a:r>
              <a:rPr lang="en-US" dirty="0">
                <a:latin typeface="Times New Roman" panose="02020603050405020304" pitchFamily="18" charset="0"/>
                <a:cs typeface="Times New Roman" panose="02020603050405020304" pitchFamily="18" charset="0"/>
              </a:rPr>
              <a:t>, an effective treatment of Syphilis, has been developed, but was </a:t>
            </a:r>
            <a:r>
              <a:rPr lang="en-US" b="1" dirty="0">
                <a:latin typeface="Times New Roman" panose="02020603050405020304" pitchFamily="18" charset="0"/>
                <a:cs typeface="Times New Roman" panose="02020603050405020304" pitchFamily="18" charset="0"/>
              </a:rPr>
              <a:t>not used to treat </a:t>
            </a:r>
            <a:r>
              <a:rPr lang="en-US" dirty="0">
                <a:latin typeface="Times New Roman" panose="02020603050405020304" pitchFamily="18" charset="0"/>
                <a:cs typeface="Times New Roman" panose="02020603050405020304" pitchFamily="18" charset="0"/>
              </a:rPr>
              <a:t>those suffering from disease. </a:t>
            </a:r>
            <a:r>
              <a:rPr lang="en-US" b="1" dirty="0">
                <a:latin typeface="Times New Roman" panose="02020603050405020304" pitchFamily="18" charset="0"/>
                <a:cs typeface="Times New Roman" panose="02020603050405020304" pitchFamily="18" charset="0"/>
              </a:rPr>
              <a:t>More than 100 died</a:t>
            </a:r>
            <a:r>
              <a:rPr lang="en-US" dirty="0">
                <a:latin typeface="Times New Roman" panose="02020603050405020304" pitchFamily="18" charset="0"/>
                <a:cs typeface="Times New Roman" panose="02020603050405020304" pitchFamily="18" charset="0"/>
              </a:rPr>
              <a:t>. </a:t>
            </a:r>
          </a:p>
          <a:p>
            <a:r>
              <a:rPr lang="en-US" b="1" dirty="0">
                <a:solidFill>
                  <a:srgbClr val="0000FF"/>
                </a:solidFill>
                <a:latin typeface="Times New Roman" panose="02020603050405020304" pitchFamily="18" charset="0"/>
                <a:cs typeface="Times New Roman" panose="02020603050405020304" pitchFamily="18" charset="0"/>
              </a:rPr>
              <a:t>In 1972</a:t>
            </a:r>
            <a:r>
              <a:rPr lang="en-US" dirty="0">
                <a:latin typeface="Times New Roman" panose="02020603050405020304" pitchFamily="18" charset="0"/>
                <a:cs typeface="Times New Roman" panose="02020603050405020304" pitchFamily="18" charset="0"/>
              </a:rPr>
              <a:t>, an </a:t>
            </a:r>
            <a:r>
              <a:rPr lang="en-US" b="1" dirty="0">
                <a:latin typeface="Times New Roman" panose="02020603050405020304" pitchFamily="18" charset="0"/>
                <a:cs typeface="Times New Roman" panose="02020603050405020304" pitchFamily="18" charset="0"/>
              </a:rPr>
              <a:t>Advisory Panel </a:t>
            </a:r>
            <a:r>
              <a:rPr lang="en-US" dirty="0">
                <a:latin typeface="Times New Roman" panose="02020603050405020304" pitchFamily="18" charset="0"/>
                <a:cs typeface="Times New Roman" panose="02020603050405020304" pitchFamily="18" charset="0"/>
              </a:rPr>
              <a:t>reported that study was </a:t>
            </a:r>
            <a:r>
              <a:rPr lang="en-US" b="1" dirty="0">
                <a:latin typeface="Times New Roman" panose="02020603050405020304" pitchFamily="18" charset="0"/>
                <a:cs typeface="Times New Roman" panose="02020603050405020304" pitchFamily="18" charset="0"/>
              </a:rPr>
              <a:t>ethically not justified</a:t>
            </a:r>
            <a:r>
              <a:rPr lang="en-US" dirty="0">
                <a:latin typeface="Times New Roman" panose="02020603050405020304" pitchFamily="18" charset="0"/>
                <a:cs typeface="Times New Roman" panose="02020603050405020304" pitchFamily="18" charset="0"/>
              </a:rPr>
              <a:t>, results were inconclusive and </a:t>
            </a:r>
            <a:r>
              <a:rPr lang="en-US" b="1" dirty="0">
                <a:solidFill>
                  <a:srgbClr val="0000FF"/>
                </a:solidFill>
                <a:latin typeface="Times New Roman" panose="02020603050405020304" pitchFamily="18" charset="0"/>
                <a:cs typeface="Times New Roman" panose="02020603050405020304" pitchFamily="18" charset="0"/>
              </a:rPr>
              <a:t>study was stopped</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Survivals were given </a:t>
            </a:r>
            <a:r>
              <a:rPr lang="en-US" dirty="0">
                <a:solidFill>
                  <a:srgbClr val="0000FF"/>
                </a:solidFill>
                <a:latin typeface="Times New Roman" panose="02020603050405020304" pitchFamily="18" charset="0"/>
                <a:cs typeface="Times New Roman" panose="02020603050405020304" pitchFamily="18" charset="0"/>
              </a:rPr>
              <a:t>appropriate treatment </a:t>
            </a:r>
            <a:r>
              <a:rPr lang="en-US" dirty="0">
                <a:latin typeface="Times New Roman" panose="02020603050405020304" pitchFamily="18" charset="0"/>
                <a:cs typeface="Times New Roman" panose="02020603050405020304" pitchFamily="18" charset="0"/>
              </a:rPr>
              <a:t>&amp; compensated for sufferings.</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3112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1837"/>
            <a:ext cx="10515600" cy="676866"/>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Historical Landmarks of Recent Past (Cont.)</a:t>
            </a:r>
            <a:endParaRPr lang="en-US" dirty="0"/>
          </a:p>
        </p:txBody>
      </p:sp>
      <p:sp>
        <p:nvSpPr>
          <p:cNvPr id="3" name="Content Placeholder 2"/>
          <p:cNvSpPr>
            <a:spLocks noGrp="1"/>
          </p:cNvSpPr>
          <p:nvPr>
            <p:ph idx="1"/>
          </p:nvPr>
        </p:nvSpPr>
        <p:spPr>
          <a:xfrm>
            <a:off x="361506" y="882502"/>
            <a:ext cx="11548553" cy="5677786"/>
          </a:xfrm>
        </p:spPr>
        <p:txBody>
          <a:bodyPr>
            <a:normAutofit/>
          </a:bodyPr>
          <a:lstStyle/>
          <a:p>
            <a:r>
              <a:rPr lang="en-US" sz="3000" b="1" dirty="0">
                <a:solidFill>
                  <a:srgbClr val="0000FF"/>
                </a:solidFill>
                <a:latin typeface="Times New Roman" panose="02020603050405020304" pitchFamily="18" charset="0"/>
                <a:cs typeface="Times New Roman" panose="02020603050405020304" pitchFamily="18" charset="0"/>
              </a:rPr>
              <a:t>Hepatitis Study at Willow-brook, New York, USA (1956-1971)</a:t>
            </a:r>
            <a:endParaRPr lang="en-US" sz="3000" dirty="0">
              <a:solidFill>
                <a:srgbClr val="0000FF"/>
              </a:solidFill>
              <a:latin typeface="Times New Roman" panose="02020603050405020304" pitchFamily="18" charset="0"/>
              <a:cs typeface="Times New Roman" panose="02020603050405020304" pitchFamily="18" charset="0"/>
            </a:endParaRPr>
          </a:p>
          <a:p>
            <a:r>
              <a:rPr lang="en-US" sz="3000" dirty="0">
                <a:latin typeface="Times New Roman" panose="02020603050405020304" pitchFamily="18" charset="0"/>
                <a:cs typeface="Times New Roman" panose="02020603050405020304" pitchFamily="18" charset="0"/>
              </a:rPr>
              <a:t>From 1956 through 1971, residents at </a:t>
            </a:r>
            <a:r>
              <a:rPr lang="en-US" sz="3000" b="1" dirty="0">
                <a:latin typeface="Times New Roman" panose="02020603050405020304" pitchFamily="18" charset="0"/>
                <a:cs typeface="Times New Roman" panose="02020603050405020304" pitchFamily="18" charset="0"/>
              </a:rPr>
              <a:t>Willow-brook State School </a:t>
            </a:r>
            <a:r>
              <a:rPr lang="en-US" sz="3000" dirty="0">
                <a:latin typeface="Times New Roman" panose="02020603050405020304" pitchFamily="18" charset="0"/>
                <a:cs typeface="Times New Roman" panose="02020603050405020304" pitchFamily="18" charset="0"/>
              </a:rPr>
              <a:t>for Children with </a:t>
            </a:r>
            <a:r>
              <a:rPr lang="en-US" sz="3000" b="1" dirty="0">
                <a:latin typeface="Times New Roman" panose="02020603050405020304" pitchFamily="18" charset="0"/>
                <a:cs typeface="Times New Roman" panose="02020603050405020304" pitchFamily="18" charset="0"/>
              </a:rPr>
              <a:t>Mental Retardation </a:t>
            </a:r>
            <a:r>
              <a:rPr lang="en-US" sz="3000" dirty="0">
                <a:latin typeface="Times New Roman" panose="02020603050405020304" pitchFamily="18" charset="0"/>
                <a:cs typeface="Times New Roman" panose="02020603050405020304" pitchFamily="18" charset="0"/>
              </a:rPr>
              <a:t>were </a:t>
            </a:r>
            <a:r>
              <a:rPr lang="en-US" sz="3000" b="1" dirty="0">
                <a:latin typeface="Times New Roman" panose="02020603050405020304" pitchFamily="18" charset="0"/>
                <a:cs typeface="Times New Roman" panose="02020603050405020304" pitchFamily="18" charset="0"/>
              </a:rPr>
              <a:t>infected with live hepatitis  </a:t>
            </a:r>
            <a:r>
              <a:rPr lang="en-US" sz="3000" dirty="0">
                <a:latin typeface="Times New Roman" panose="02020603050405020304" pitchFamily="18" charset="0"/>
                <a:cs typeface="Times New Roman" panose="02020603050405020304" pitchFamily="18" charset="0"/>
              </a:rPr>
              <a:t>to </a:t>
            </a:r>
            <a:r>
              <a:rPr lang="en-US" sz="3000" b="1" dirty="0">
                <a:latin typeface="Times New Roman" panose="02020603050405020304" pitchFamily="18" charset="0"/>
                <a:cs typeface="Times New Roman" panose="02020603050405020304" pitchFamily="18" charset="0"/>
              </a:rPr>
              <a:t>develop a vaccine </a:t>
            </a:r>
            <a:r>
              <a:rPr lang="en-US" sz="3000" dirty="0">
                <a:latin typeface="Times New Roman" panose="02020603050405020304" pitchFamily="18" charset="0"/>
                <a:cs typeface="Times New Roman" panose="02020603050405020304" pitchFamily="18" charset="0"/>
              </a:rPr>
              <a:t>and identify </a:t>
            </a:r>
            <a:r>
              <a:rPr lang="en-US" sz="3000" b="1" dirty="0">
                <a:latin typeface="Times New Roman" panose="02020603050405020304" pitchFamily="18" charset="0"/>
                <a:cs typeface="Times New Roman" panose="02020603050405020304" pitchFamily="18" charset="0"/>
              </a:rPr>
              <a:t>different strains of Hepatitis</a:t>
            </a:r>
            <a:r>
              <a:rPr lang="en-US" sz="3000" dirty="0">
                <a:latin typeface="Times New Roman" panose="02020603050405020304" pitchFamily="18" charset="0"/>
                <a:cs typeface="Times New Roman" panose="02020603050405020304" pitchFamily="18" charset="0"/>
              </a:rPr>
              <a:t>. </a:t>
            </a:r>
          </a:p>
          <a:p>
            <a:r>
              <a:rPr lang="en-US" sz="3000" b="1" dirty="0">
                <a:latin typeface="Times New Roman" panose="02020603050405020304" pitchFamily="18" charset="0"/>
                <a:cs typeface="Times New Roman" panose="02020603050405020304" pitchFamily="18" charset="0"/>
              </a:rPr>
              <a:t>Parents gave permission </a:t>
            </a:r>
            <a:r>
              <a:rPr lang="en-US" sz="3000" dirty="0">
                <a:latin typeface="Times New Roman" panose="02020603050405020304" pitchFamily="18" charset="0"/>
                <a:cs typeface="Times New Roman" panose="02020603050405020304" pitchFamily="18" charset="0"/>
              </a:rPr>
              <a:t>for their children to participate in this study (</a:t>
            </a:r>
            <a:r>
              <a:rPr lang="en-US" sz="3000" b="1" dirty="0">
                <a:solidFill>
                  <a:srgbClr val="0000FF"/>
                </a:solidFill>
                <a:latin typeface="Times New Roman" panose="02020603050405020304" pitchFamily="18" charset="0"/>
                <a:cs typeface="Times New Roman" panose="02020603050405020304" pitchFamily="18" charset="0"/>
              </a:rPr>
              <a:t>Consent</a:t>
            </a:r>
            <a:r>
              <a:rPr lang="en-US" sz="3000" dirty="0">
                <a:solidFill>
                  <a:srgbClr val="0000FF"/>
                </a:solidFill>
                <a:latin typeface="Times New Roman" panose="02020603050405020304" pitchFamily="18" charset="0"/>
                <a:cs typeface="Times New Roman" panose="02020603050405020304" pitchFamily="18" charset="0"/>
              </a:rPr>
              <a:t>)</a:t>
            </a:r>
            <a:r>
              <a:rPr lang="en-US" sz="3000" dirty="0">
                <a:latin typeface="Times New Roman" panose="02020603050405020304" pitchFamily="18" charset="0"/>
                <a:cs typeface="Times New Roman" panose="02020603050405020304" pitchFamily="18" charset="0"/>
              </a:rPr>
              <a:t>, because it </a:t>
            </a:r>
            <a:r>
              <a:rPr lang="en-US" sz="3000" b="1" dirty="0">
                <a:latin typeface="Times New Roman" panose="02020603050405020304" pitchFamily="18" charset="0"/>
                <a:cs typeface="Times New Roman" panose="02020603050405020304" pitchFamily="18" charset="0"/>
              </a:rPr>
              <a:t>guaranteed </a:t>
            </a:r>
            <a:r>
              <a:rPr lang="en-US" sz="3000" dirty="0">
                <a:latin typeface="Times New Roman" panose="02020603050405020304" pitchFamily="18" charset="0"/>
                <a:cs typeface="Times New Roman" panose="02020603050405020304" pitchFamily="18" charset="0"/>
              </a:rPr>
              <a:t>acceptance for residence (</a:t>
            </a:r>
            <a:r>
              <a:rPr lang="en-US" sz="3000" b="1" dirty="0">
                <a:solidFill>
                  <a:srgbClr val="0000FF"/>
                </a:solidFill>
                <a:latin typeface="Times New Roman" panose="02020603050405020304" pitchFamily="18" charset="0"/>
                <a:cs typeface="Times New Roman" panose="02020603050405020304" pitchFamily="18" charset="0"/>
              </a:rPr>
              <a:t>Coercion</a:t>
            </a:r>
            <a:r>
              <a:rPr lang="en-US" sz="3000" dirty="0">
                <a:latin typeface="Times New Roman" panose="02020603050405020304" pitchFamily="18" charset="0"/>
                <a:cs typeface="Times New Roman" panose="02020603050405020304" pitchFamily="18" charset="0"/>
              </a:rPr>
              <a:t>).</a:t>
            </a:r>
          </a:p>
          <a:p>
            <a:r>
              <a:rPr lang="en-US" sz="3000" b="1" dirty="0">
                <a:latin typeface="Times New Roman" panose="02020603050405020304" pitchFamily="18" charset="0"/>
                <a:cs typeface="Times New Roman" panose="02020603050405020304" pitchFamily="18" charset="0"/>
              </a:rPr>
              <a:t>Mentally handicapped </a:t>
            </a:r>
            <a:r>
              <a:rPr lang="en-US" sz="3000" dirty="0">
                <a:latin typeface="Times New Roman" panose="02020603050405020304" pitchFamily="18" charset="0"/>
                <a:cs typeface="Times New Roman" panose="02020603050405020304" pitchFamily="18" charset="0"/>
              </a:rPr>
              <a:t>children, living in overcrowded </a:t>
            </a:r>
            <a:r>
              <a:rPr lang="en-US" sz="3000" b="1" dirty="0">
                <a:latin typeface="Times New Roman" panose="02020603050405020304" pitchFamily="18" charset="0"/>
                <a:cs typeface="Times New Roman" panose="02020603050405020304" pitchFamily="18" charset="0"/>
              </a:rPr>
              <a:t>unsanitary</a:t>
            </a:r>
            <a:r>
              <a:rPr lang="en-US" sz="3000" dirty="0">
                <a:latin typeface="Times New Roman" panose="02020603050405020304" pitchFamily="18" charset="0"/>
                <a:cs typeface="Times New Roman" panose="02020603050405020304" pitchFamily="18" charset="0"/>
              </a:rPr>
              <a:t> conditions predictably </a:t>
            </a:r>
            <a:r>
              <a:rPr lang="en-US" sz="3000" b="1" dirty="0">
                <a:latin typeface="Times New Roman" panose="02020603050405020304" pitchFamily="18" charset="0"/>
                <a:cs typeface="Times New Roman" panose="02020603050405020304" pitchFamily="18" charset="0"/>
              </a:rPr>
              <a:t>contracted Hepatitis ( A &amp; B).</a:t>
            </a:r>
          </a:p>
          <a:p>
            <a:r>
              <a:rPr lang="en-US" sz="3000" dirty="0">
                <a:latin typeface="Times New Roman" panose="02020603050405020304" pitchFamily="18" charset="0"/>
                <a:cs typeface="Times New Roman" panose="02020603050405020304" pitchFamily="18" charset="0"/>
              </a:rPr>
              <a:t>Study also involved </a:t>
            </a:r>
            <a:r>
              <a:rPr lang="en-US" sz="3000" b="1" dirty="0">
                <a:latin typeface="Times New Roman" panose="02020603050405020304" pitchFamily="18" charset="0"/>
                <a:cs typeface="Times New Roman" panose="02020603050405020304" pitchFamily="18" charset="0"/>
              </a:rPr>
              <a:t>feeding children with chocolates </a:t>
            </a:r>
            <a:r>
              <a:rPr lang="en-US" sz="3000" dirty="0">
                <a:latin typeface="Times New Roman" panose="02020603050405020304" pitchFamily="18" charset="0"/>
                <a:cs typeface="Times New Roman" panose="02020603050405020304" pitchFamily="18" charset="0"/>
              </a:rPr>
              <a:t>containing </a:t>
            </a:r>
            <a:r>
              <a:rPr lang="en-US" sz="3000" b="1" dirty="0">
                <a:latin typeface="Times New Roman" panose="02020603050405020304" pitchFamily="18" charset="0"/>
                <a:cs typeface="Times New Roman" panose="02020603050405020304" pitchFamily="18" charset="0"/>
              </a:rPr>
              <a:t>excreta of infected persons</a:t>
            </a:r>
            <a:r>
              <a:rPr lang="en-US" sz="3000" dirty="0">
                <a:latin typeface="Times New Roman" panose="02020603050405020304" pitchFamily="18" charset="0"/>
                <a:cs typeface="Times New Roman" panose="02020603050405020304" pitchFamily="18" charset="0"/>
              </a:rPr>
              <a:t>, i.e., deliberately infecting them. Many of them became </a:t>
            </a:r>
            <a:r>
              <a:rPr lang="en-US" sz="3000" b="1" dirty="0">
                <a:latin typeface="Times New Roman" panose="02020603050405020304" pitchFamily="18" charset="0"/>
                <a:cs typeface="Times New Roman" panose="02020603050405020304" pitchFamily="18" charset="0"/>
              </a:rPr>
              <a:t>carriers</a:t>
            </a:r>
            <a:r>
              <a:rPr lang="en-US" sz="3000" dirty="0">
                <a:latin typeface="Times New Roman" panose="02020603050405020304" pitchFamily="18" charset="0"/>
                <a:cs typeface="Times New Roman" panose="02020603050405020304" pitchFamily="18" charset="0"/>
              </a:rPr>
              <a:t> (later were reintegrated into public schools). </a:t>
            </a:r>
          </a:p>
          <a:p>
            <a:r>
              <a:rPr lang="en-US" sz="3000" dirty="0">
                <a:latin typeface="Times New Roman" panose="02020603050405020304" pitchFamily="18" charset="0"/>
                <a:cs typeface="Times New Roman" panose="02020603050405020304" pitchFamily="18" charset="0"/>
              </a:rPr>
              <a:t>Study </a:t>
            </a:r>
            <a:r>
              <a:rPr lang="en-US" sz="3000" b="1" dirty="0">
                <a:latin typeface="Times New Roman" panose="02020603050405020304" pitchFamily="18" charset="0"/>
                <a:cs typeface="Times New Roman" panose="02020603050405020304" pitchFamily="18" charset="0"/>
              </a:rPr>
              <a:t>was stopped in 1972 </a:t>
            </a:r>
            <a:r>
              <a:rPr lang="en-US" sz="3000" dirty="0">
                <a:latin typeface="Times New Roman" panose="02020603050405020304" pitchFamily="18" charset="0"/>
                <a:cs typeface="Times New Roman" panose="02020603050405020304" pitchFamily="18" charset="0"/>
              </a:rPr>
              <a:t>after public riots against the study. </a:t>
            </a:r>
          </a:p>
        </p:txBody>
      </p:sp>
    </p:spTree>
    <p:extLst>
      <p:ext uri="{BB962C8B-B14F-4D97-AF65-F5344CB8AC3E}">
        <p14:creationId xmlns:p14="http://schemas.microsoft.com/office/powerpoint/2010/main" val="1444004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1384" y="288062"/>
            <a:ext cx="10644883" cy="533871"/>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Basic Principles of Medical Ethics</a:t>
            </a:r>
          </a:p>
        </p:txBody>
      </p:sp>
      <p:sp>
        <p:nvSpPr>
          <p:cNvPr id="3" name="Content Placeholder 2"/>
          <p:cNvSpPr>
            <a:spLocks noGrp="1"/>
          </p:cNvSpPr>
          <p:nvPr>
            <p:ph idx="1"/>
          </p:nvPr>
        </p:nvSpPr>
        <p:spPr>
          <a:xfrm>
            <a:off x="297181" y="960121"/>
            <a:ext cx="11521439" cy="5429249"/>
          </a:xfrm>
        </p:spPr>
        <p:txBody>
          <a:bodyPr>
            <a:noAutofit/>
          </a:bodyPr>
          <a:lstStyle/>
          <a:p>
            <a:pPr marL="0" indent="0">
              <a:buNone/>
            </a:pPr>
            <a:r>
              <a:rPr lang="en-US" sz="3300" b="1" u="sng" dirty="0">
                <a:solidFill>
                  <a:srgbClr val="0000FF"/>
                </a:solidFill>
                <a:latin typeface="Times New Roman" panose="02020603050405020304" pitchFamily="18" charset="0"/>
                <a:cs typeface="Times New Roman" panose="02020603050405020304" pitchFamily="18" charset="0"/>
              </a:rPr>
              <a:t>a. Beneficence:</a:t>
            </a:r>
          </a:p>
          <a:p>
            <a:r>
              <a:rPr lang="en-US" sz="3300" dirty="0">
                <a:latin typeface="Times New Roman" panose="02020603050405020304" pitchFamily="18" charset="0"/>
                <a:cs typeface="Times New Roman" panose="02020603050405020304" pitchFamily="18" charset="0"/>
              </a:rPr>
              <a:t>Denotes </a:t>
            </a:r>
            <a:r>
              <a:rPr lang="en-US" sz="3300" b="1" dirty="0">
                <a:latin typeface="Times New Roman" panose="02020603050405020304" pitchFamily="18" charset="0"/>
                <a:cs typeface="Times New Roman" panose="02020603050405020304" pitchFamily="18" charset="0"/>
              </a:rPr>
              <a:t>benevolence, kindness, generosity, love and humanity</a:t>
            </a:r>
            <a:r>
              <a:rPr lang="en-US" sz="3300" dirty="0">
                <a:latin typeface="Times New Roman" panose="02020603050405020304" pitchFamily="18" charset="0"/>
                <a:cs typeface="Times New Roman" panose="02020603050405020304" pitchFamily="18" charset="0"/>
              </a:rPr>
              <a:t>. </a:t>
            </a:r>
          </a:p>
          <a:p>
            <a:r>
              <a:rPr lang="en-US" sz="3300" dirty="0">
                <a:latin typeface="Times New Roman" panose="02020603050405020304" pitchFamily="18" charset="0"/>
                <a:cs typeface="Times New Roman" panose="02020603050405020304" pitchFamily="18" charset="0"/>
              </a:rPr>
              <a:t>Emphasizes </a:t>
            </a:r>
            <a:r>
              <a:rPr lang="en-US" sz="3300" b="1" dirty="0">
                <a:latin typeface="Times New Roman" panose="02020603050405020304" pitchFamily="18" charset="0"/>
                <a:cs typeface="Times New Roman" panose="02020603050405020304" pitchFamily="18" charset="0"/>
              </a:rPr>
              <a:t>promoting wellbeing and goodness for patients</a:t>
            </a:r>
            <a:r>
              <a:rPr lang="en-US" sz="3300" dirty="0">
                <a:latin typeface="Times New Roman" panose="02020603050405020304" pitchFamily="18" charset="0"/>
                <a:cs typeface="Times New Roman" panose="02020603050405020304" pitchFamily="18" charset="0"/>
              </a:rPr>
              <a:t>. </a:t>
            </a:r>
          </a:p>
          <a:p>
            <a:r>
              <a:rPr lang="en-US" sz="3300" dirty="0">
                <a:latin typeface="Times New Roman" panose="02020603050405020304" pitchFamily="18" charset="0"/>
                <a:cs typeface="Times New Roman" panose="02020603050405020304" pitchFamily="18" charset="0"/>
              </a:rPr>
              <a:t>We can find hundreds of </a:t>
            </a:r>
            <a:r>
              <a:rPr lang="en-US" sz="3300" b="1" dirty="0">
                <a:solidFill>
                  <a:srgbClr val="0000FF"/>
                </a:solidFill>
                <a:latin typeface="Times New Roman" panose="02020603050405020304" pitchFamily="18" charset="0"/>
                <a:cs typeface="Times New Roman" panose="02020603050405020304" pitchFamily="18" charset="0"/>
              </a:rPr>
              <a:t>verses from Holy Quran </a:t>
            </a:r>
            <a:r>
              <a:rPr lang="en-US" sz="3300" dirty="0">
                <a:latin typeface="Times New Roman" panose="02020603050405020304" pitchFamily="18" charset="0"/>
                <a:cs typeface="Times New Roman" panose="02020603050405020304" pitchFamily="18" charset="0"/>
              </a:rPr>
              <a:t>that teach us to do good and help others. , e.g. “</a:t>
            </a:r>
            <a:r>
              <a:rPr lang="en-US" sz="3300" b="1" dirty="0">
                <a:latin typeface="Times New Roman" panose="02020603050405020304" pitchFamily="18" charset="0"/>
                <a:cs typeface="Times New Roman" panose="02020603050405020304" pitchFamily="18" charset="0"/>
              </a:rPr>
              <a:t>Cooperate with one another in goodness </a:t>
            </a:r>
            <a:r>
              <a:rPr lang="en-US" sz="3300" dirty="0">
                <a:latin typeface="Times New Roman" panose="02020603050405020304" pitchFamily="18" charset="0"/>
                <a:cs typeface="Times New Roman" panose="02020603050405020304" pitchFamily="18" charset="0"/>
              </a:rPr>
              <a:t>and righteousness, and </a:t>
            </a:r>
            <a:r>
              <a:rPr lang="en-US" sz="3300" b="1" dirty="0">
                <a:latin typeface="Times New Roman" panose="02020603050405020304" pitchFamily="18" charset="0"/>
                <a:cs typeface="Times New Roman" panose="02020603050405020304" pitchFamily="18" charset="0"/>
              </a:rPr>
              <a:t>do not cooperate in sin </a:t>
            </a:r>
            <a:r>
              <a:rPr lang="en-US" sz="3300" dirty="0">
                <a:latin typeface="Times New Roman" panose="02020603050405020304" pitchFamily="18" charset="0"/>
                <a:cs typeface="Times New Roman" panose="02020603050405020304" pitchFamily="18" charset="0"/>
              </a:rPr>
              <a:t>and transgression, and be mindful of Allah.” </a:t>
            </a:r>
            <a:r>
              <a:rPr lang="en-US" sz="3300" b="1" dirty="0">
                <a:solidFill>
                  <a:srgbClr val="0000FF"/>
                </a:solidFill>
                <a:latin typeface="Times New Roman" panose="02020603050405020304" pitchFamily="18" charset="0"/>
                <a:cs typeface="Times New Roman" panose="02020603050405020304" pitchFamily="18" charset="0"/>
              </a:rPr>
              <a:t>(Al-</a:t>
            </a:r>
            <a:r>
              <a:rPr lang="en-US" sz="3300" b="1" dirty="0" err="1">
                <a:solidFill>
                  <a:srgbClr val="0000FF"/>
                </a:solidFill>
                <a:latin typeface="Times New Roman" panose="02020603050405020304" pitchFamily="18" charset="0"/>
                <a:cs typeface="Times New Roman" panose="02020603050405020304" pitchFamily="18" charset="0"/>
              </a:rPr>
              <a:t>Maidah</a:t>
            </a:r>
            <a:r>
              <a:rPr lang="en-US" sz="3300" b="1" dirty="0">
                <a:solidFill>
                  <a:srgbClr val="0000FF"/>
                </a:solidFill>
                <a:latin typeface="Times New Roman" panose="02020603050405020304" pitchFamily="18" charset="0"/>
                <a:cs typeface="Times New Roman" panose="02020603050405020304" pitchFamily="18" charset="0"/>
              </a:rPr>
              <a:t> 5:2)</a:t>
            </a:r>
          </a:p>
          <a:p>
            <a:r>
              <a:rPr lang="en-US" sz="3300" b="1" dirty="0">
                <a:solidFill>
                  <a:srgbClr val="0000FF"/>
                </a:solidFill>
                <a:latin typeface="Times New Roman" panose="02020603050405020304" pitchFamily="18" charset="0"/>
                <a:cs typeface="Times New Roman" panose="02020603050405020304" pitchFamily="18" charset="0"/>
              </a:rPr>
              <a:t>Prophet of Allah Almighty </a:t>
            </a:r>
            <a:r>
              <a:rPr lang="en-US" sz="3300" dirty="0">
                <a:latin typeface="Times New Roman" panose="02020603050405020304" pitchFamily="18" charset="0"/>
                <a:cs typeface="Times New Roman" panose="02020603050405020304" pitchFamily="18" charset="0"/>
              </a:rPr>
              <a:t>(Peace and blessings be upon him) said, “The </a:t>
            </a:r>
            <a:r>
              <a:rPr lang="en-US" sz="3300" b="1" dirty="0">
                <a:latin typeface="Times New Roman" panose="02020603050405020304" pitchFamily="18" charset="0"/>
                <a:cs typeface="Times New Roman" panose="02020603050405020304" pitchFamily="18" charset="0"/>
              </a:rPr>
              <a:t>most beloved people </a:t>
            </a:r>
            <a:r>
              <a:rPr lang="en-US" sz="3300" dirty="0">
                <a:latin typeface="Times New Roman" panose="02020603050405020304" pitchFamily="18" charset="0"/>
                <a:cs typeface="Times New Roman" panose="02020603050405020304" pitchFamily="18" charset="0"/>
              </a:rPr>
              <a:t>to Allah are those who are </a:t>
            </a:r>
            <a:r>
              <a:rPr lang="en-US" sz="3300" b="1" dirty="0">
                <a:latin typeface="Times New Roman" panose="02020603050405020304" pitchFamily="18" charset="0"/>
                <a:cs typeface="Times New Roman" panose="02020603050405020304" pitchFamily="18" charset="0"/>
              </a:rPr>
              <a:t>most beneficial to people </a:t>
            </a:r>
            <a:r>
              <a:rPr lang="en-US" sz="3300" b="1" dirty="0">
                <a:solidFill>
                  <a:srgbClr val="0000FF"/>
                </a:solidFill>
                <a:latin typeface="Times New Roman" panose="02020603050405020304" pitchFamily="18" charset="0"/>
                <a:cs typeface="Times New Roman" panose="02020603050405020304" pitchFamily="18" charset="0"/>
              </a:rPr>
              <a:t>[</a:t>
            </a:r>
            <a:r>
              <a:rPr lang="en-US" sz="3300" b="1" dirty="0" err="1">
                <a:solidFill>
                  <a:srgbClr val="0000FF"/>
                </a:solidFill>
                <a:latin typeface="Times New Roman" panose="02020603050405020304" pitchFamily="18" charset="0"/>
                <a:cs typeface="Times New Roman" panose="02020603050405020304" pitchFamily="18" charset="0"/>
              </a:rPr>
              <a:t>Ṭabarāni</a:t>
            </a:r>
            <a:r>
              <a:rPr lang="en-US" sz="3300" b="1" dirty="0">
                <a:solidFill>
                  <a:srgbClr val="0000FF"/>
                </a:solidFill>
                <a:latin typeface="Times New Roman" panose="02020603050405020304" pitchFamily="18" charset="0"/>
                <a:cs typeface="Times New Roman" panose="02020603050405020304" pitchFamily="18" charset="0"/>
              </a:rPr>
              <a:t>̄ 6026]. </a:t>
            </a:r>
          </a:p>
        </p:txBody>
      </p:sp>
    </p:spTree>
    <p:extLst>
      <p:ext uri="{BB962C8B-B14F-4D97-AF65-F5344CB8AC3E}">
        <p14:creationId xmlns:p14="http://schemas.microsoft.com/office/powerpoint/2010/main" val="2437015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6355"/>
            <a:ext cx="10515600" cy="688368"/>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Basic Principles of Medical Ethics (Cont.)</a:t>
            </a:r>
            <a:endParaRPr lang="en-US" dirty="0"/>
          </a:p>
        </p:txBody>
      </p:sp>
      <p:sp>
        <p:nvSpPr>
          <p:cNvPr id="3" name="Content Placeholder 2"/>
          <p:cNvSpPr>
            <a:spLocks noGrp="1"/>
          </p:cNvSpPr>
          <p:nvPr>
            <p:ph idx="1"/>
          </p:nvPr>
        </p:nvSpPr>
        <p:spPr>
          <a:xfrm>
            <a:off x="422910" y="811530"/>
            <a:ext cx="11418570" cy="5657850"/>
          </a:xfrm>
        </p:spPr>
        <p:txBody>
          <a:bodyPr>
            <a:noAutofit/>
          </a:bodyPr>
          <a:lstStyle/>
          <a:p>
            <a:pPr marL="0" indent="0">
              <a:buNone/>
            </a:pPr>
            <a:r>
              <a:rPr lang="en-US" sz="3000" b="1" u="sng" dirty="0">
                <a:solidFill>
                  <a:srgbClr val="0000FF"/>
                </a:solidFill>
                <a:latin typeface="Times New Roman" panose="02020603050405020304" pitchFamily="18" charset="0"/>
                <a:cs typeface="Times New Roman" panose="02020603050405020304" pitchFamily="18" charset="0"/>
              </a:rPr>
              <a:t>b. Non-Maleficence:</a:t>
            </a:r>
            <a:endParaRPr lang="en-US" sz="3000" u="sng" dirty="0">
              <a:latin typeface="Times New Roman" panose="02020603050405020304" pitchFamily="18" charset="0"/>
              <a:cs typeface="Times New Roman" panose="02020603050405020304" pitchFamily="18" charset="0"/>
            </a:endParaRPr>
          </a:p>
          <a:p>
            <a:r>
              <a:rPr lang="en-US" sz="3000" dirty="0">
                <a:latin typeface="Times New Roman" panose="02020603050405020304" pitchFamily="18" charset="0"/>
                <a:cs typeface="Times New Roman" panose="02020603050405020304" pitchFamily="18" charset="0"/>
              </a:rPr>
              <a:t>Commitment of a physician </a:t>
            </a:r>
            <a:r>
              <a:rPr lang="en-US" sz="3000" b="1" dirty="0">
                <a:latin typeface="Times New Roman" panose="02020603050405020304" pitchFamily="18" charset="0"/>
                <a:cs typeface="Times New Roman" panose="02020603050405020304" pitchFamily="18" charset="0"/>
              </a:rPr>
              <a:t>not to hurt patients</a:t>
            </a:r>
            <a:r>
              <a:rPr lang="en-US" sz="3000" dirty="0">
                <a:latin typeface="Times New Roman" panose="02020603050405020304" pitchFamily="18" charset="0"/>
                <a:cs typeface="Times New Roman" panose="02020603050405020304" pitchFamily="18" charset="0"/>
              </a:rPr>
              <a:t>. </a:t>
            </a:r>
          </a:p>
          <a:p>
            <a:r>
              <a:rPr lang="en-US" sz="3000" dirty="0">
                <a:latin typeface="Times New Roman" panose="02020603050405020304" pitchFamily="18" charset="0"/>
                <a:cs typeface="Times New Roman" panose="02020603050405020304" pitchFamily="18" charset="0"/>
              </a:rPr>
              <a:t>This principle </a:t>
            </a:r>
            <a:r>
              <a:rPr lang="en-US" sz="3000" b="1" dirty="0">
                <a:latin typeface="Times New Roman" panose="02020603050405020304" pitchFamily="18" charset="0"/>
                <a:cs typeface="Times New Roman" panose="02020603050405020304" pitchFamily="18" charset="0"/>
              </a:rPr>
              <a:t>supports many other moral values</a:t>
            </a:r>
            <a:r>
              <a:rPr lang="en-US" sz="3000" dirty="0">
                <a:latin typeface="Times New Roman" panose="02020603050405020304" pitchFamily="18" charset="0"/>
                <a:cs typeface="Times New Roman" panose="02020603050405020304" pitchFamily="18" charset="0"/>
              </a:rPr>
              <a:t>, i.e., do not kill, do not cause pain or suffering, do not incapacitate, do not cause offense, &amp; do not deprive others from well beings of life. </a:t>
            </a:r>
          </a:p>
          <a:p>
            <a:r>
              <a:rPr lang="en-US" sz="3000" b="1" dirty="0">
                <a:solidFill>
                  <a:srgbClr val="0000FF"/>
                </a:solidFill>
                <a:latin typeface="Times New Roman" panose="02020603050405020304" pitchFamily="18" charset="0"/>
                <a:cs typeface="Times New Roman" panose="02020603050405020304" pitchFamily="18" charset="0"/>
              </a:rPr>
              <a:t>In Holy Quran</a:t>
            </a:r>
            <a:r>
              <a:rPr lang="en-US" sz="3000" dirty="0">
                <a:latin typeface="Times New Roman" panose="02020603050405020304" pitchFamily="18" charset="0"/>
                <a:cs typeface="Times New Roman" panose="02020603050405020304" pitchFamily="18" charset="0"/>
              </a:rPr>
              <a:t>, Allah Almighty narrated, “</a:t>
            </a:r>
            <a:r>
              <a:rPr lang="en-US" sz="3000" b="1" dirty="0">
                <a:latin typeface="Times New Roman" panose="02020603050405020304" pitchFamily="18" charset="0"/>
                <a:cs typeface="Times New Roman" panose="02020603050405020304" pitchFamily="18" charset="0"/>
              </a:rPr>
              <a:t>Those who hurt </a:t>
            </a:r>
            <a:r>
              <a:rPr lang="en-US" sz="3000" dirty="0">
                <a:latin typeface="Times New Roman" panose="02020603050405020304" pitchFamily="18" charset="0"/>
                <a:cs typeface="Times New Roman" panose="02020603050405020304" pitchFamily="18" charset="0"/>
              </a:rPr>
              <a:t>Muslim men and women, without them doing anything (wrong), have burdened themselves with false accusation &amp; </a:t>
            </a:r>
            <a:r>
              <a:rPr lang="en-US" sz="3000" b="1" dirty="0">
                <a:latin typeface="Times New Roman" panose="02020603050405020304" pitchFamily="18" charset="0"/>
                <a:cs typeface="Times New Roman" panose="02020603050405020304" pitchFamily="18" charset="0"/>
              </a:rPr>
              <a:t>open sin</a:t>
            </a:r>
            <a:r>
              <a:rPr lang="en-US" sz="3000" dirty="0">
                <a:latin typeface="Times New Roman" panose="02020603050405020304" pitchFamily="18" charset="0"/>
                <a:cs typeface="Times New Roman" panose="02020603050405020304" pitchFamily="18" charset="0"/>
              </a:rPr>
              <a:t>” </a:t>
            </a:r>
            <a:r>
              <a:rPr lang="en-US" sz="3000" b="1" dirty="0">
                <a:solidFill>
                  <a:srgbClr val="0000FF"/>
                </a:solidFill>
                <a:latin typeface="Times New Roman" panose="02020603050405020304" pitchFamily="18" charset="0"/>
                <a:cs typeface="Times New Roman" panose="02020603050405020304" pitchFamily="18" charset="0"/>
              </a:rPr>
              <a:t>[</a:t>
            </a:r>
            <a:r>
              <a:rPr lang="en-US" sz="3000" b="1" dirty="0" err="1">
                <a:solidFill>
                  <a:srgbClr val="0000FF"/>
                </a:solidFill>
                <a:latin typeface="Times New Roman" panose="02020603050405020304" pitchFamily="18" charset="0"/>
                <a:cs typeface="Times New Roman" panose="02020603050405020304" pitchFamily="18" charset="0"/>
              </a:rPr>
              <a:t>Ahzaab</a:t>
            </a:r>
            <a:r>
              <a:rPr lang="en-US" sz="3000" b="1" dirty="0">
                <a:solidFill>
                  <a:srgbClr val="0000FF"/>
                </a:solidFill>
                <a:latin typeface="Times New Roman" panose="02020603050405020304" pitchFamily="18" charset="0"/>
                <a:cs typeface="Times New Roman" panose="02020603050405020304" pitchFamily="18" charset="0"/>
              </a:rPr>
              <a:t>, 22: 58]</a:t>
            </a:r>
            <a:r>
              <a:rPr lang="en-US" sz="3000" dirty="0">
                <a:latin typeface="Times New Roman" panose="02020603050405020304" pitchFamily="18" charset="0"/>
                <a:cs typeface="Times New Roman" panose="02020603050405020304" pitchFamily="18" charset="0"/>
              </a:rPr>
              <a:t> </a:t>
            </a:r>
          </a:p>
          <a:p>
            <a:r>
              <a:rPr lang="en-US" sz="3000" b="1" dirty="0">
                <a:solidFill>
                  <a:srgbClr val="0000FF"/>
                </a:solidFill>
                <a:latin typeface="Times New Roman" panose="02020603050405020304" pitchFamily="18" charset="0"/>
                <a:cs typeface="Times New Roman" panose="02020603050405020304" pitchFamily="18" charset="0"/>
              </a:rPr>
              <a:t>Prophet of Allah Almighty </a:t>
            </a:r>
            <a:r>
              <a:rPr lang="en-US" sz="3000" dirty="0">
                <a:latin typeface="Times New Roman" panose="02020603050405020304" pitchFamily="18" charset="0"/>
                <a:cs typeface="Times New Roman" panose="02020603050405020304" pitchFamily="18" charset="0"/>
              </a:rPr>
              <a:t>(Peace and blessings be upon him) said: “There should be neither harming nor reciprocating harm” </a:t>
            </a:r>
            <a:r>
              <a:rPr lang="en-US" sz="3000" b="1" dirty="0">
                <a:solidFill>
                  <a:srgbClr val="0000FF"/>
                </a:solidFill>
                <a:latin typeface="Times New Roman" panose="02020603050405020304" pitchFamily="18" charset="0"/>
                <a:cs typeface="Times New Roman" panose="02020603050405020304" pitchFamily="18" charset="0"/>
              </a:rPr>
              <a:t>[Imam </a:t>
            </a:r>
            <a:r>
              <a:rPr lang="en-US" sz="3000" b="1" dirty="0" err="1">
                <a:solidFill>
                  <a:srgbClr val="0000FF"/>
                </a:solidFill>
                <a:latin typeface="Times New Roman" panose="02020603050405020304" pitchFamily="18" charset="0"/>
                <a:cs typeface="Times New Roman" panose="02020603050405020304" pitchFamily="18" charset="0"/>
              </a:rPr>
              <a:t>Nawawi</a:t>
            </a:r>
            <a:r>
              <a:rPr lang="en-US" sz="3000" b="1" dirty="0">
                <a:solidFill>
                  <a:srgbClr val="0000FF"/>
                </a:solidFill>
                <a:latin typeface="Times New Roman" panose="02020603050405020304" pitchFamily="18" charset="0"/>
                <a:cs typeface="Times New Roman" panose="02020603050405020304" pitchFamily="18" charset="0"/>
              </a:rPr>
              <a:t>, 32],  </a:t>
            </a:r>
            <a:r>
              <a:rPr lang="en-US" sz="3000" dirty="0">
                <a:latin typeface="Times New Roman" panose="02020603050405020304" pitchFamily="18" charset="0"/>
                <a:cs typeface="Times New Roman" panose="02020603050405020304" pitchFamily="18" charset="0"/>
              </a:rPr>
              <a:t>i.e. it is not permissible (initially) to harm anyone, nor to harm in return</a:t>
            </a:r>
          </a:p>
        </p:txBody>
      </p:sp>
    </p:spTree>
    <p:extLst>
      <p:ext uri="{BB962C8B-B14F-4D97-AF65-F5344CB8AC3E}">
        <p14:creationId xmlns:p14="http://schemas.microsoft.com/office/powerpoint/2010/main" val="2087173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8271"/>
            <a:ext cx="10515600" cy="623249"/>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Basic Principles of Medical Ethics (Cont.)</a:t>
            </a:r>
            <a:endParaRPr lang="en-US" dirty="0"/>
          </a:p>
        </p:txBody>
      </p:sp>
      <p:sp>
        <p:nvSpPr>
          <p:cNvPr id="3" name="Content Placeholder 2"/>
          <p:cNvSpPr>
            <a:spLocks noGrp="1"/>
          </p:cNvSpPr>
          <p:nvPr>
            <p:ph idx="1"/>
          </p:nvPr>
        </p:nvSpPr>
        <p:spPr>
          <a:xfrm>
            <a:off x="354330" y="822960"/>
            <a:ext cx="11407867" cy="5612130"/>
          </a:xfrm>
        </p:spPr>
        <p:txBody>
          <a:bodyPr>
            <a:noAutofit/>
          </a:bodyPr>
          <a:lstStyle/>
          <a:p>
            <a:pPr marL="0" indent="0">
              <a:buNone/>
            </a:pPr>
            <a:r>
              <a:rPr lang="en-US" sz="3200" b="1" u="sng" dirty="0">
                <a:solidFill>
                  <a:srgbClr val="0000FF"/>
                </a:solidFill>
                <a:latin typeface="Times New Roman" panose="02020603050405020304" pitchFamily="18" charset="0"/>
                <a:cs typeface="Times New Roman" panose="02020603050405020304" pitchFamily="18" charset="0"/>
              </a:rPr>
              <a:t>c. Justice:</a:t>
            </a:r>
            <a:endParaRPr lang="en-US" sz="3200" u="sng" dirty="0">
              <a:solidFill>
                <a:srgbClr val="0000FF"/>
              </a:solidFill>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Justice means fair, equitable and adequate treatment of patients.</a:t>
            </a:r>
          </a:p>
          <a:p>
            <a:r>
              <a:rPr lang="en-US" sz="3200" dirty="0">
                <a:latin typeface="Times New Roman" panose="02020603050405020304" pitchFamily="18" charset="0"/>
                <a:cs typeface="Times New Roman" panose="02020603050405020304" pitchFamily="18" charset="0"/>
              </a:rPr>
              <a:t>Includes fair, equal and appropriate distribution of health-care resources (Equipment, tests, medications &amp; organs for transplant).</a:t>
            </a:r>
          </a:p>
          <a:p>
            <a:r>
              <a:rPr lang="en-US" sz="3200" b="1" dirty="0">
                <a:solidFill>
                  <a:srgbClr val="0000FF"/>
                </a:solidFill>
                <a:latin typeface="Times New Roman" panose="02020603050405020304" pitchFamily="18" charset="0"/>
                <a:cs typeface="Times New Roman" panose="02020603050405020304" pitchFamily="18" charset="0"/>
              </a:rPr>
              <a:t>Allah Almighty said</a:t>
            </a:r>
            <a:r>
              <a:rPr lang="en-US" sz="3200" dirty="0">
                <a:latin typeface="Times New Roman" panose="02020603050405020304" pitchFamily="18" charset="0"/>
                <a:cs typeface="Times New Roman" panose="02020603050405020304" pitchFamily="18" charset="0"/>
              </a:rPr>
              <a:t>: “Indeed, We sent Our messengers with clear proofs, and with them We sent down Scripture and balance ‘of justice’ so that people may practice justice” </a:t>
            </a:r>
            <a:r>
              <a:rPr lang="en-US" sz="3200" b="1" dirty="0">
                <a:solidFill>
                  <a:srgbClr val="0000FF"/>
                </a:solidFill>
                <a:latin typeface="Times New Roman" panose="02020603050405020304" pitchFamily="18" charset="0"/>
                <a:cs typeface="Times New Roman" panose="02020603050405020304" pitchFamily="18" charset="0"/>
              </a:rPr>
              <a:t>[Al-</a:t>
            </a:r>
            <a:r>
              <a:rPr lang="en-US" sz="3200" b="1" dirty="0" err="1">
                <a:solidFill>
                  <a:srgbClr val="0000FF"/>
                </a:solidFill>
                <a:latin typeface="Times New Roman" panose="02020603050405020304" pitchFamily="18" charset="0"/>
                <a:cs typeface="Times New Roman" panose="02020603050405020304" pitchFamily="18" charset="0"/>
              </a:rPr>
              <a:t>Hadid</a:t>
            </a:r>
            <a:r>
              <a:rPr lang="en-US" sz="3200" b="1" dirty="0">
                <a:solidFill>
                  <a:srgbClr val="0000FF"/>
                </a:solidFill>
                <a:latin typeface="Times New Roman" panose="02020603050405020304" pitchFamily="18" charset="0"/>
                <a:cs typeface="Times New Roman" panose="02020603050405020304" pitchFamily="18" charset="0"/>
              </a:rPr>
              <a:t>, 57: 25]. </a:t>
            </a:r>
          </a:p>
          <a:p>
            <a:r>
              <a:rPr lang="en-US" sz="3200" b="1" dirty="0">
                <a:solidFill>
                  <a:srgbClr val="0000FF"/>
                </a:solidFill>
                <a:latin typeface="Times New Roman" panose="02020603050405020304" pitchFamily="18" charset="0"/>
                <a:cs typeface="Times New Roman" panose="02020603050405020304" pitchFamily="18" charset="0"/>
              </a:rPr>
              <a:t>Messenger of Allah Almighty </a:t>
            </a:r>
            <a:r>
              <a:rPr lang="en-US" sz="3200" dirty="0">
                <a:latin typeface="Times New Roman" panose="02020603050405020304" pitchFamily="18" charset="0"/>
                <a:cs typeface="Times New Roman" panose="02020603050405020304" pitchFamily="18" charset="0"/>
              </a:rPr>
              <a:t>(Peace and blessings be upon him) said, “Verily, those who were just will be in the presence of Allah upon pulpits of light, near right hand of the Merciful, the Exalted, and both of His sides are honorable.” </a:t>
            </a:r>
            <a:r>
              <a:rPr lang="en-US" sz="3200" b="1" dirty="0">
                <a:solidFill>
                  <a:srgbClr val="0000FF"/>
                </a:solidFill>
                <a:latin typeface="Times New Roman" panose="02020603050405020304" pitchFamily="18" charset="0"/>
                <a:cs typeface="Times New Roman" panose="02020603050405020304" pitchFamily="18" charset="0"/>
              </a:rPr>
              <a:t>[</a:t>
            </a:r>
            <a:r>
              <a:rPr lang="en-US" sz="3200" b="1" dirty="0" err="1">
                <a:solidFill>
                  <a:srgbClr val="0000FF"/>
                </a:solidFill>
                <a:latin typeface="Times New Roman" panose="02020603050405020304" pitchFamily="18" charset="0"/>
                <a:cs typeface="Times New Roman" panose="02020603050405020304" pitchFamily="18" charset="0"/>
              </a:rPr>
              <a:t>Ṣaḥīh</a:t>
            </a:r>
            <a:r>
              <a:rPr lang="en-US" sz="3200" b="1" dirty="0">
                <a:solidFill>
                  <a:srgbClr val="0000FF"/>
                </a:solidFill>
                <a:latin typeface="Times New Roman" panose="02020603050405020304" pitchFamily="18" charset="0"/>
                <a:cs typeface="Times New Roman" panose="02020603050405020304" pitchFamily="18" charset="0"/>
              </a:rPr>
              <a:t>̣ Muslim, 1827]. </a:t>
            </a:r>
          </a:p>
        </p:txBody>
      </p:sp>
    </p:spTree>
    <p:extLst>
      <p:ext uri="{BB962C8B-B14F-4D97-AF65-F5344CB8AC3E}">
        <p14:creationId xmlns:p14="http://schemas.microsoft.com/office/powerpoint/2010/main" val="1526830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640" y="136526"/>
            <a:ext cx="10515600" cy="621194"/>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Basic Principles of Medical Ethics (Cont.)</a:t>
            </a:r>
            <a:endParaRPr lang="en-US" dirty="0"/>
          </a:p>
        </p:txBody>
      </p:sp>
      <p:sp>
        <p:nvSpPr>
          <p:cNvPr id="3" name="Content Placeholder 2"/>
          <p:cNvSpPr>
            <a:spLocks noGrp="1"/>
          </p:cNvSpPr>
          <p:nvPr>
            <p:ph idx="1"/>
          </p:nvPr>
        </p:nvSpPr>
        <p:spPr>
          <a:xfrm>
            <a:off x="331469" y="757720"/>
            <a:ext cx="11350247" cy="5780240"/>
          </a:xfrm>
        </p:spPr>
        <p:txBody>
          <a:bodyPr>
            <a:noAutofit/>
          </a:bodyPr>
          <a:lstStyle/>
          <a:p>
            <a:pPr marL="0" indent="0">
              <a:buNone/>
            </a:pPr>
            <a:r>
              <a:rPr lang="en-US" sz="3100" b="1" u="sng" dirty="0">
                <a:solidFill>
                  <a:srgbClr val="0000FF"/>
                </a:solidFill>
                <a:latin typeface="Times New Roman" panose="02020603050405020304" pitchFamily="18" charset="0"/>
                <a:cs typeface="Times New Roman" panose="02020603050405020304" pitchFamily="18" charset="0"/>
              </a:rPr>
              <a:t>d. Autonomy:</a:t>
            </a:r>
            <a:endParaRPr lang="en-US" sz="3100" u="sng" dirty="0">
              <a:solidFill>
                <a:srgbClr val="0000FF"/>
              </a:solidFill>
              <a:latin typeface="Times New Roman" panose="02020603050405020304" pitchFamily="18" charset="0"/>
              <a:cs typeface="Times New Roman" panose="02020603050405020304" pitchFamily="18" charset="0"/>
            </a:endParaRPr>
          </a:p>
          <a:p>
            <a:r>
              <a:rPr lang="en-US" sz="3100" dirty="0">
                <a:latin typeface="Times New Roman" panose="02020603050405020304" pitchFamily="18" charset="0"/>
                <a:cs typeface="Times New Roman" panose="02020603050405020304" pitchFamily="18" charset="0"/>
              </a:rPr>
              <a:t>The autonomy originates from Greek word </a:t>
            </a:r>
            <a:r>
              <a:rPr lang="en-US" sz="3100" b="1" dirty="0">
                <a:latin typeface="Times New Roman" panose="02020603050405020304" pitchFamily="18" charset="0"/>
                <a:cs typeface="Times New Roman" panose="02020603050405020304" pitchFamily="18" charset="0"/>
              </a:rPr>
              <a:t>‘</a:t>
            </a:r>
            <a:r>
              <a:rPr lang="en-US" sz="3100" b="1" dirty="0" err="1">
                <a:latin typeface="Times New Roman" panose="02020603050405020304" pitchFamily="18" charset="0"/>
                <a:cs typeface="Times New Roman" panose="02020603050405020304" pitchFamily="18" charset="0"/>
              </a:rPr>
              <a:t>autonomos</a:t>
            </a:r>
            <a:r>
              <a:rPr lang="en-US" sz="3100" b="1" dirty="0">
                <a:latin typeface="Times New Roman" panose="02020603050405020304" pitchFamily="18" charset="0"/>
                <a:cs typeface="Times New Roman" panose="02020603050405020304" pitchFamily="18" charset="0"/>
              </a:rPr>
              <a:t>’</a:t>
            </a:r>
            <a:r>
              <a:rPr lang="en-US" sz="3100" dirty="0">
                <a:latin typeface="Times New Roman" panose="02020603050405020304" pitchFamily="18" charset="0"/>
                <a:cs typeface="Times New Roman" panose="02020603050405020304" pitchFamily="18" charset="0"/>
              </a:rPr>
              <a:t>, </a:t>
            </a:r>
            <a:r>
              <a:rPr lang="en-US" sz="3100" b="1" dirty="0">
                <a:latin typeface="Times New Roman" panose="02020603050405020304" pitchFamily="18" charset="0"/>
                <a:cs typeface="Times New Roman" panose="02020603050405020304" pitchFamily="18" charset="0"/>
              </a:rPr>
              <a:t>Autos ‘self’</a:t>
            </a:r>
            <a:r>
              <a:rPr lang="en-US" sz="3100" dirty="0">
                <a:latin typeface="Times New Roman" panose="02020603050405020304" pitchFamily="18" charset="0"/>
                <a:cs typeface="Times New Roman" panose="02020603050405020304" pitchFamily="18" charset="0"/>
              </a:rPr>
              <a:t> and </a:t>
            </a:r>
            <a:r>
              <a:rPr lang="en-US" sz="3100" b="1" dirty="0">
                <a:latin typeface="Times New Roman" panose="02020603050405020304" pitchFamily="18" charset="0"/>
                <a:cs typeface="Times New Roman" panose="02020603050405020304" pitchFamily="18" charset="0"/>
              </a:rPr>
              <a:t>nomos ‘law’</a:t>
            </a:r>
            <a:r>
              <a:rPr lang="en-US" sz="3100" dirty="0">
                <a:latin typeface="Times New Roman" panose="02020603050405020304" pitchFamily="18" charset="0"/>
                <a:cs typeface="Times New Roman" panose="02020603050405020304" pitchFamily="18" charset="0"/>
              </a:rPr>
              <a:t>, i.e. ‘having own laws’,  or condition of self-government or self-determination. </a:t>
            </a:r>
          </a:p>
          <a:p>
            <a:r>
              <a:rPr lang="en-US" sz="3100" b="1" dirty="0">
                <a:latin typeface="Times New Roman" panose="02020603050405020304" pitchFamily="18" charset="0"/>
                <a:cs typeface="Times New Roman" panose="02020603050405020304" pitchFamily="18" charset="0"/>
              </a:rPr>
              <a:t>Autonomy in relation to medicine </a:t>
            </a:r>
            <a:r>
              <a:rPr lang="en-US" sz="3100" dirty="0">
                <a:latin typeface="Times New Roman" panose="02020603050405020304" pitchFamily="18" charset="0"/>
                <a:cs typeface="Times New Roman" panose="02020603050405020304" pitchFamily="18" charset="0"/>
              </a:rPr>
              <a:t>may be defined  as “Right of competent adults to make informed decisions about their own medical care”.</a:t>
            </a:r>
          </a:p>
          <a:p>
            <a:r>
              <a:rPr lang="en-US" sz="3100" dirty="0">
                <a:latin typeface="Times New Roman" panose="02020603050405020304" pitchFamily="18" charset="0"/>
                <a:cs typeface="Times New Roman" panose="02020603050405020304" pitchFamily="18" charset="0"/>
              </a:rPr>
              <a:t>Therefore, as a principle, </a:t>
            </a:r>
            <a:r>
              <a:rPr lang="en-US" sz="3100" b="1" dirty="0">
                <a:latin typeface="Times New Roman" panose="02020603050405020304" pitchFamily="18" charset="0"/>
                <a:cs typeface="Times New Roman" panose="02020603050405020304" pitchFamily="18" charset="0"/>
              </a:rPr>
              <a:t>Patient’s written consent </a:t>
            </a:r>
            <a:r>
              <a:rPr lang="en-US" sz="3100" dirty="0">
                <a:latin typeface="Times New Roman" panose="02020603050405020304" pitchFamily="18" charset="0"/>
                <a:cs typeface="Times New Roman" panose="02020603050405020304" pitchFamily="18" charset="0"/>
              </a:rPr>
              <a:t>is obtained before any investigation or treatment takes place. </a:t>
            </a:r>
          </a:p>
          <a:p>
            <a:r>
              <a:rPr lang="en-US" sz="3100" dirty="0">
                <a:latin typeface="Times New Roman" panose="02020603050405020304" pitchFamily="18" charset="0"/>
                <a:cs typeface="Times New Roman" panose="02020603050405020304" pitchFamily="18" charset="0"/>
              </a:rPr>
              <a:t> </a:t>
            </a:r>
            <a:r>
              <a:rPr lang="en-US" sz="3100" b="1" dirty="0">
                <a:solidFill>
                  <a:srgbClr val="0000FF"/>
                </a:solidFill>
                <a:latin typeface="Times New Roman" panose="02020603050405020304" pitchFamily="18" charset="0"/>
                <a:cs typeface="Times New Roman" panose="02020603050405020304" pitchFamily="18" charset="0"/>
              </a:rPr>
              <a:t>For long time in history </a:t>
            </a:r>
            <a:r>
              <a:rPr lang="en-US" sz="3100" b="1" dirty="0">
                <a:latin typeface="Times New Roman" panose="02020603050405020304" pitchFamily="18" charset="0"/>
                <a:cs typeface="Times New Roman" panose="02020603050405020304" pitchFamily="18" charset="0"/>
              </a:rPr>
              <a:t>patient-doctor relationship </a:t>
            </a:r>
            <a:r>
              <a:rPr lang="en-US" sz="3100" dirty="0">
                <a:latin typeface="Times New Roman" panose="02020603050405020304" pitchFamily="18" charset="0"/>
                <a:cs typeface="Times New Roman" panose="02020603050405020304" pitchFamily="18" charset="0"/>
              </a:rPr>
              <a:t>was similar to that of a </a:t>
            </a:r>
            <a:r>
              <a:rPr lang="en-US" sz="3100" b="1" dirty="0">
                <a:latin typeface="Times New Roman" panose="02020603050405020304" pitchFamily="18" charset="0"/>
                <a:cs typeface="Times New Roman" panose="02020603050405020304" pitchFamily="18" charset="0"/>
              </a:rPr>
              <a:t>father/mother to a child </a:t>
            </a:r>
            <a:r>
              <a:rPr lang="en-US" sz="3100" dirty="0">
                <a:latin typeface="Times New Roman" panose="02020603050405020304" pitchFamily="18" charset="0"/>
                <a:cs typeface="Times New Roman" panose="02020603050405020304" pitchFamily="18" charset="0"/>
              </a:rPr>
              <a:t>(</a:t>
            </a:r>
            <a:r>
              <a:rPr lang="en-US" sz="3100" b="1" dirty="0">
                <a:solidFill>
                  <a:srgbClr val="0000FF"/>
                </a:solidFill>
                <a:latin typeface="Times New Roman" panose="02020603050405020304" pitchFamily="18" charset="0"/>
                <a:cs typeface="Times New Roman" panose="02020603050405020304" pitchFamily="18" charset="0"/>
              </a:rPr>
              <a:t>Paternalism</a:t>
            </a:r>
            <a:r>
              <a:rPr lang="en-US" sz="3100" dirty="0">
                <a:latin typeface="Times New Roman" panose="02020603050405020304" pitchFamily="18" charset="0"/>
                <a:cs typeface="Times New Roman" panose="02020603050405020304" pitchFamily="18" charset="0"/>
              </a:rPr>
              <a:t>), perhaps because of overwhelming practice of beneficence.   </a:t>
            </a:r>
          </a:p>
        </p:txBody>
      </p:sp>
    </p:spTree>
    <p:extLst>
      <p:ext uri="{BB962C8B-B14F-4D97-AF65-F5344CB8AC3E}">
        <p14:creationId xmlns:p14="http://schemas.microsoft.com/office/powerpoint/2010/main" val="1121125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3666"/>
            <a:ext cx="10515600" cy="605524"/>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Basic Principles of Medical Ethics (Cont.)</a:t>
            </a:r>
            <a:endParaRPr lang="en-US" dirty="0"/>
          </a:p>
        </p:txBody>
      </p:sp>
      <p:sp>
        <p:nvSpPr>
          <p:cNvPr id="3" name="Content Placeholder 2"/>
          <p:cNvSpPr>
            <a:spLocks noGrp="1"/>
          </p:cNvSpPr>
          <p:nvPr>
            <p:ph idx="1"/>
          </p:nvPr>
        </p:nvSpPr>
        <p:spPr>
          <a:xfrm>
            <a:off x="331469" y="719190"/>
            <a:ext cx="11617375" cy="5743255"/>
          </a:xfrm>
        </p:spPr>
        <p:txBody>
          <a:bodyPr>
            <a:noAutofit/>
          </a:bodyPr>
          <a:lstStyle/>
          <a:p>
            <a:r>
              <a:rPr lang="en-US" b="1" dirty="0">
                <a:solidFill>
                  <a:srgbClr val="0000FF"/>
                </a:solidFill>
                <a:latin typeface="Times New Roman" panose="02020603050405020304" pitchFamily="18" charset="0"/>
                <a:cs typeface="Times New Roman" panose="02020603050405020304" pitchFamily="18" charset="0"/>
              </a:rPr>
              <a:t>During 2</a:t>
            </a:r>
            <a:r>
              <a:rPr lang="en-US" b="1" baseline="30000" dirty="0">
                <a:solidFill>
                  <a:srgbClr val="0000FF"/>
                </a:solidFill>
                <a:latin typeface="Times New Roman" panose="02020603050405020304" pitchFamily="18" charset="0"/>
                <a:cs typeface="Times New Roman" panose="02020603050405020304" pitchFamily="18" charset="0"/>
              </a:rPr>
              <a:t>nd</a:t>
            </a:r>
            <a:r>
              <a:rPr lang="en-US" b="1" dirty="0">
                <a:solidFill>
                  <a:srgbClr val="0000FF"/>
                </a:solidFill>
                <a:latin typeface="Times New Roman" panose="02020603050405020304" pitchFamily="18" charset="0"/>
                <a:cs typeface="Times New Roman" panose="02020603050405020304" pitchFamily="18" charset="0"/>
              </a:rPr>
              <a:t> half of 20th century</a:t>
            </a:r>
            <a:r>
              <a:rPr lang="en-US" dirty="0">
                <a:latin typeface="Times New Roman" panose="02020603050405020304" pitchFamily="18" charset="0"/>
                <a:cs typeface="Times New Roman" panose="02020603050405020304" pitchFamily="18" charset="0"/>
              </a:rPr>
              <a:t>, autonomy has been more </a:t>
            </a:r>
            <a:r>
              <a:rPr lang="en-US" b="1" dirty="0">
                <a:latin typeface="Times New Roman" panose="02020603050405020304" pitchFamily="18" charset="0"/>
                <a:cs typeface="Times New Roman" panose="02020603050405020304" pitchFamily="18" charset="0"/>
              </a:rPr>
              <a:t>patient oriented &amp; described as, </a:t>
            </a:r>
            <a:r>
              <a:rPr lang="en-US" dirty="0">
                <a:latin typeface="Times New Roman" panose="02020603050405020304" pitchFamily="18" charset="0"/>
                <a:cs typeface="Times New Roman" panose="02020603050405020304" pitchFamily="18" charset="0"/>
              </a:rPr>
              <a:t>“An adult patient who suffers from no mental incapacity has an absolute right to choose whether to consent to medical treatment. </a:t>
            </a:r>
          </a:p>
          <a:p>
            <a:r>
              <a:rPr lang="en-US" dirty="0">
                <a:latin typeface="Times New Roman" panose="02020603050405020304" pitchFamily="18" charset="0"/>
                <a:cs typeface="Times New Roman" panose="02020603050405020304" pitchFamily="18" charset="0"/>
              </a:rPr>
              <a:t>This right of choice is not limited to decisions which others regard as sensible. It exists whether reasons for making choice are rational/ irrational/ unknown”. </a:t>
            </a:r>
          </a:p>
          <a:p>
            <a:r>
              <a:rPr lang="en-US" b="1" dirty="0">
                <a:solidFill>
                  <a:srgbClr val="0000FF"/>
                </a:solidFill>
                <a:latin typeface="Times New Roman" panose="02020603050405020304" pitchFamily="18" charset="0"/>
                <a:cs typeface="Times New Roman" panose="02020603050405020304" pitchFamily="18" charset="0"/>
              </a:rPr>
              <a:t>This concept of autonomy has its own limitations </a:t>
            </a:r>
            <a:r>
              <a:rPr lang="en-US" dirty="0">
                <a:latin typeface="Times New Roman" panose="02020603050405020304" pitchFamily="18" charset="0"/>
                <a:cs typeface="Times New Roman" panose="02020603050405020304" pitchFamily="18" charset="0"/>
              </a:rPr>
              <a:t>and is not applicable in many situations, e.g. </a:t>
            </a:r>
            <a:r>
              <a:rPr lang="en-US" b="1" dirty="0">
                <a:latin typeface="Times New Roman" panose="02020603050405020304" pitchFamily="18" charset="0"/>
                <a:cs typeface="Times New Roman" panose="02020603050405020304" pitchFamily="18" charset="0"/>
              </a:rPr>
              <a:t>patient is too ill</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too old, </a:t>
            </a:r>
            <a:r>
              <a:rPr lang="en-US" dirty="0">
                <a:latin typeface="Times New Roman" panose="02020603050405020304" pitchFamily="18" charset="0"/>
                <a:cs typeface="Times New Roman" panose="02020603050405020304" pitchFamily="18" charset="0"/>
              </a:rPr>
              <a:t>or have </a:t>
            </a:r>
            <a:r>
              <a:rPr lang="en-US" b="1" dirty="0">
                <a:latin typeface="Times New Roman" panose="02020603050405020304" pitchFamily="18" charset="0"/>
                <a:cs typeface="Times New Roman" panose="02020603050405020304" pitchFamily="18" charset="0"/>
              </a:rPr>
              <a:t>little knowledge of  illness and its outcomes.</a:t>
            </a:r>
          </a:p>
          <a:p>
            <a:r>
              <a:rPr lang="en-US" dirty="0">
                <a:latin typeface="Times New Roman" panose="02020603050405020304" pitchFamily="18" charset="0"/>
                <a:cs typeface="Times New Roman" panose="02020603050405020304" pitchFamily="18" charset="0"/>
              </a:rPr>
              <a:t> </a:t>
            </a:r>
            <a:r>
              <a:rPr lang="en-US" b="1" dirty="0">
                <a:solidFill>
                  <a:srgbClr val="0000FF"/>
                </a:solidFill>
                <a:latin typeface="Times New Roman" panose="02020603050405020304" pitchFamily="18" charset="0"/>
                <a:cs typeface="Times New Roman" panose="02020603050405020304" pitchFamily="18" charset="0"/>
              </a:rPr>
              <a:t>Currently,</a:t>
            </a:r>
            <a:r>
              <a:rPr lang="en-US" dirty="0">
                <a:latin typeface="Times New Roman" panose="02020603050405020304" pitchFamily="18" charset="0"/>
                <a:cs typeface="Times New Roman" panose="02020603050405020304" pitchFamily="18" charset="0"/>
              </a:rPr>
              <a:t> to overcome these confusions, it is </a:t>
            </a:r>
            <a:r>
              <a:rPr lang="en-US" b="1" dirty="0">
                <a:solidFill>
                  <a:srgbClr val="0000FF"/>
                </a:solidFill>
                <a:latin typeface="Times New Roman" panose="02020603050405020304" pitchFamily="18" charset="0"/>
                <a:cs typeface="Times New Roman" panose="02020603050405020304" pitchFamily="18" charset="0"/>
              </a:rPr>
              <a:t>mostly agreed that two conditions are essential for autonomy, </a:t>
            </a:r>
            <a:r>
              <a:rPr lang="en-US" dirty="0">
                <a:latin typeface="Times New Roman" panose="02020603050405020304" pitchFamily="18" charset="0"/>
                <a:cs typeface="Times New Roman" panose="02020603050405020304" pitchFamily="18" charset="0"/>
              </a:rPr>
              <a:t>i.e. </a:t>
            </a:r>
            <a:r>
              <a:rPr lang="en-US" b="1" dirty="0">
                <a:latin typeface="Times New Roman" panose="02020603050405020304" pitchFamily="18" charset="0"/>
                <a:cs typeface="Times New Roman" panose="02020603050405020304" pitchFamily="18" charset="0"/>
              </a:rPr>
              <a:t>‘liberty’</a:t>
            </a:r>
            <a:r>
              <a:rPr lang="en-US" dirty="0">
                <a:latin typeface="Times New Roman" panose="02020603050405020304" pitchFamily="18" charset="0"/>
                <a:cs typeface="Times New Roman" panose="02020603050405020304" pitchFamily="18" charset="0"/>
              </a:rPr>
              <a:t> (or </a:t>
            </a:r>
            <a:r>
              <a:rPr lang="en-US" b="1" dirty="0">
                <a:latin typeface="Times New Roman" panose="02020603050405020304" pitchFamily="18" charset="0"/>
                <a:cs typeface="Times New Roman" panose="02020603050405020304" pitchFamily="18" charset="0"/>
              </a:rPr>
              <a:t>independence</a:t>
            </a:r>
            <a:r>
              <a:rPr lang="en-US" dirty="0">
                <a:latin typeface="Times New Roman" panose="02020603050405020304" pitchFamily="18" charset="0"/>
                <a:cs typeface="Times New Roman" panose="02020603050405020304" pitchFamily="18" charset="0"/>
              </a:rPr>
              <a:t>) in making decision and </a:t>
            </a:r>
            <a:r>
              <a:rPr lang="en-US" b="1" dirty="0">
                <a:latin typeface="Times New Roman" panose="02020603050405020304" pitchFamily="18" charset="0"/>
                <a:cs typeface="Times New Roman" panose="02020603050405020304" pitchFamily="18" charset="0"/>
              </a:rPr>
              <a:t>‘capacity’</a:t>
            </a:r>
            <a:r>
              <a:rPr lang="en-US" dirty="0">
                <a:latin typeface="Times New Roman" panose="02020603050405020304" pitchFamily="18" charset="0"/>
                <a:cs typeface="Times New Roman" panose="02020603050405020304" pitchFamily="18" charset="0"/>
              </a:rPr>
              <a:t> (or </a:t>
            </a:r>
            <a:r>
              <a:rPr lang="en-US" b="1" dirty="0">
                <a:latin typeface="Times New Roman" panose="02020603050405020304" pitchFamily="18" charset="0"/>
                <a:cs typeface="Times New Roman" panose="02020603050405020304" pitchFamily="18" charset="0"/>
              </a:rPr>
              <a:t>capability</a:t>
            </a:r>
            <a:r>
              <a:rPr lang="en-US" dirty="0">
                <a:latin typeface="Times New Roman" panose="02020603050405020304" pitchFamily="18" charset="0"/>
                <a:cs typeface="Times New Roman" panose="02020603050405020304" pitchFamily="18" charset="0"/>
              </a:rPr>
              <a:t>) for making decision. </a:t>
            </a:r>
          </a:p>
          <a:p>
            <a:r>
              <a:rPr lang="en-US" dirty="0">
                <a:latin typeface="Times New Roman" panose="02020603050405020304" pitchFamily="18" charset="0"/>
                <a:cs typeface="Times New Roman" panose="02020603050405020304" pitchFamily="18" charset="0"/>
              </a:rPr>
              <a:t>i.e. </a:t>
            </a:r>
            <a:r>
              <a:rPr lang="en-US" b="1" dirty="0">
                <a:solidFill>
                  <a:srgbClr val="0000FF"/>
                </a:solidFill>
                <a:latin typeface="Times New Roman" panose="02020603050405020304" pitchFamily="18" charset="0"/>
                <a:cs typeface="Times New Roman" panose="02020603050405020304" pitchFamily="18" charset="0"/>
              </a:rPr>
              <a:t>patient has right to be well informed </a:t>
            </a:r>
            <a:r>
              <a:rPr lang="en-US" dirty="0">
                <a:latin typeface="Times New Roman" panose="02020603050405020304" pitchFamily="18" charset="0"/>
                <a:cs typeface="Times New Roman" panose="02020603050405020304" pitchFamily="18" charset="0"/>
              </a:rPr>
              <a:t>and be capable of making decisions about his/her treatment.</a:t>
            </a:r>
          </a:p>
        </p:txBody>
      </p:sp>
    </p:spTree>
    <p:extLst>
      <p:ext uri="{BB962C8B-B14F-4D97-AF65-F5344CB8AC3E}">
        <p14:creationId xmlns:p14="http://schemas.microsoft.com/office/powerpoint/2010/main" val="3976443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1373"/>
            <a:ext cx="10515600" cy="760288"/>
          </a:xfrm>
        </p:spPr>
        <p:txBody>
          <a:bodyPr/>
          <a:lstStyle/>
          <a:p>
            <a:pPr algn="ctr"/>
            <a:r>
              <a:rPr lang="en-US" b="1" dirty="0">
                <a:solidFill>
                  <a:srgbClr val="C00000"/>
                </a:solidFill>
                <a:latin typeface="Times New Roman" panose="02020603050405020304" pitchFamily="18" charset="0"/>
                <a:cs typeface="Times New Roman" panose="02020603050405020304" pitchFamily="18" charset="0"/>
              </a:rPr>
              <a:t>In Todays CPC Presentation</a:t>
            </a:r>
          </a:p>
        </p:txBody>
      </p:sp>
      <p:sp>
        <p:nvSpPr>
          <p:cNvPr id="3" name="Content Placeholder 2"/>
          <p:cNvSpPr>
            <a:spLocks noGrp="1"/>
          </p:cNvSpPr>
          <p:nvPr>
            <p:ph idx="1"/>
          </p:nvPr>
        </p:nvSpPr>
        <p:spPr>
          <a:xfrm>
            <a:off x="184936" y="811661"/>
            <a:ext cx="11876926" cy="5815169"/>
          </a:xfrm>
        </p:spPr>
        <p:txBody>
          <a:bodyPr>
            <a:noAutofit/>
          </a:bodyPr>
          <a:lstStyle/>
          <a:p>
            <a:r>
              <a:rPr lang="en-US" sz="3200" b="1" dirty="0">
                <a:solidFill>
                  <a:srgbClr val="C00000"/>
                </a:solidFill>
                <a:latin typeface="Times New Roman" panose="02020603050405020304" pitchFamily="18" charset="0"/>
                <a:cs typeface="Times New Roman" panose="02020603050405020304" pitchFamily="18" charset="0"/>
              </a:rPr>
              <a:t>I. Introduction to Biomedical Ethics</a:t>
            </a:r>
          </a:p>
          <a:p>
            <a:r>
              <a:rPr lang="en-US" sz="3200" b="1" dirty="0">
                <a:solidFill>
                  <a:srgbClr val="0000FF"/>
                </a:solidFill>
                <a:latin typeface="Times New Roman" panose="02020603050405020304" pitchFamily="18" charset="0"/>
                <a:cs typeface="Times New Roman" panose="02020603050405020304" pitchFamily="18" charset="0"/>
              </a:rPr>
              <a:t>A. Historical Landmarks: </a:t>
            </a:r>
          </a:p>
          <a:p>
            <a:r>
              <a:rPr lang="en-US" sz="3200" dirty="0">
                <a:latin typeface="Times New Roman" panose="02020603050405020304" pitchFamily="18" charset="0"/>
                <a:cs typeface="Times New Roman" panose="02020603050405020304" pitchFamily="18" charset="0"/>
              </a:rPr>
              <a:t>Hippocratic oath (400 BC), Avicenna’s notes on ethics (980-1037 AD)</a:t>
            </a:r>
          </a:p>
          <a:p>
            <a:r>
              <a:rPr lang="en-US" sz="3200" dirty="0">
                <a:latin typeface="Times New Roman" panose="02020603050405020304" pitchFamily="18" charset="0"/>
                <a:cs typeface="Times New Roman" panose="02020603050405020304" pitchFamily="18" charset="0"/>
              </a:rPr>
              <a:t>Untreated Syphilis Study at Tuskegee, Alabama, USA (1932-1972) </a:t>
            </a:r>
          </a:p>
          <a:p>
            <a:r>
              <a:rPr lang="en-US" sz="3200" dirty="0">
                <a:latin typeface="Times New Roman" panose="02020603050405020304" pitchFamily="18" charset="0"/>
                <a:cs typeface="Times New Roman" panose="02020603050405020304" pitchFamily="18" charset="0"/>
              </a:rPr>
              <a:t>Willow-brook Hepatitis Study, New York, USA  (1956-1971)</a:t>
            </a:r>
          </a:p>
          <a:p>
            <a:r>
              <a:rPr lang="en-US" sz="3200" dirty="0">
                <a:latin typeface="Times New Roman" panose="02020603050405020304" pitchFamily="18" charset="0"/>
                <a:cs typeface="Times New Roman" panose="02020603050405020304" pitchFamily="18" charset="0"/>
              </a:rPr>
              <a:t>Israeli doctors steeling human organs &amp; selling to West (21 Cent. AD)</a:t>
            </a:r>
          </a:p>
          <a:p>
            <a:r>
              <a:rPr lang="en-US" sz="3200" b="1" dirty="0">
                <a:solidFill>
                  <a:srgbClr val="0000FF"/>
                </a:solidFill>
                <a:latin typeface="Times New Roman" panose="02020603050405020304" pitchFamily="18" charset="0"/>
                <a:cs typeface="Times New Roman" panose="02020603050405020304" pitchFamily="18" charset="0"/>
              </a:rPr>
              <a:t>B. Basic Principles of Biomedical Ethics:</a:t>
            </a:r>
          </a:p>
          <a:p>
            <a:r>
              <a:rPr lang="en-US" sz="3200" dirty="0">
                <a:latin typeface="Times New Roman" panose="02020603050405020304" pitchFamily="18" charset="0"/>
                <a:cs typeface="Times New Roman" panose="02020603050405020304" pitchFamily="18" charset="0"/>
              </a:rPr>
              <a:t>Beneficence, Non-maleficence, Autonomy, Informed consent, Truth-telling, Confidentiality, Professionalism &amp; their Islamic perspectives </a:t>
            </a:r>
          </a:p>
          <a:p>
            <a:r>
              <a:rPr lang="en-US" sz="3200" b="1" dirty="0">
                <a:solidFill>
                  <a:srgbClr val="C00000"/>
                </a:solidFill>
                <a:latin typeface="Times New Roman" panose="02020603050405020304" pitchFamily="18" charset="0"/>
                <a:cs typeface="Times New Roman" panose="02020603050405020304" pitchFamily="18" charset="0"/>
              </a:rPr>
              <a:t>II. Implementation of MBBS &amp; PGs Curricula at RMU.</a:t>
            </a:r>
          </a:p>
        </p:txBody>
      </p:sp>
    </p:spTree>
    <p:extLst>
      <p:ext uri="{BB962C8B-B14F-4D97-AF65-F5344CB8AC3E}">
        <p14:creationId xmlns:p14="http://schemas.microsoft.com/office/powerpoint/2010/main" val="21179471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2620"/>
            <a:ext cx="10515600" cy="577516"/>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Basic Principles of Medical Ethics (Cont.)</a:t>
            </a:r>
            <a:endParaRPr lang="en-US" dirty="0"/>
          </a:p>
        </p:txBody>
      </p:sp>
      <p:sp>
        <p:nvSpPr>
          <p:cNvPr id="3" name="Content Placeholder 2"/>
          <p:cNvSpPr>
            <a:spLocks noGrp="1"/>
          </p:cNvSpPr>
          <p:nvPr>
            <p:ph idx="1"/>
          </p:nvPr>
        </p:nvSpPr>
        <p:spPr>
          <a:xfrm>
            <a:off x="360947" y="710135"/>
            <a:ext cx="11405937" cy="5998890"/>
          </a:xfrm>
        </p:spPr>
        <p:txBody>
          <a:bodyPr>
            <a:normAutofit lnSpcReduction="10000"/>
          </a:bodyPr>
          <a:lstStyle/>
          <a:p>
            <a:r>
              <a:rPr lang="en-US" b="1" dirty="0">
                <a:solidFill>
                  <a:srgbClr val="0000FF"/>
                </a:solidFill>
                <a:latin typeface="Times New Roman" panose="02020603050405020304" pitchFamily="18" charset="0"/>
                <a:cs typeface="Times New Roman" panose="02020603050405020304" pitchFamily="18" charset="0"/>
              </a:rPr>
              <a:t>If patient is lacking capacity</a:t>
            </a:r>
            <a:r>
              <a:rPr lang="en-US" dirty="0">
                <a:latin typeface="Times New Roman" panose="02020603050405020304" pitchFamily="18" charset="0"/>
                <a:cs typeface="Times New Roman" panose="02020603050405020304" pitchFamily="18" charset="0"/>
              </a:rPr>
              <a:t>, for any reason, physician may rely on </a:t>
            </a:r>
            <a:r>
              <a:rPr lang="en-US" b="1" dirty="0">
                <a:solidFill>
                  <a:srgbClr val="0000FF"/>
                </a:solidFill>
                <a:latin typeface="Times New Roman" panose="02020603050405020304" pitchFamily="18" charset="0"/>
                <a:cs typeface="Times New Roman" panose="02020603050405020304" pitchFamily="18" charset="0"/>
              </a:rPr>
              <a:t>next of kin</a:t>
            </a:r>
            <a:r>
              <a:rPr lang="en-US" dirty="0">
                <a:solidFill>
                  <a:srgbClr val="0000FF"/>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and </a:t>
            </a:r>
            <a:r>
              <a:rPr lang="en-US" b="1" dirty="0">
                <a:latin typeface="Times New Roman" panose="02020603050405020304" pitchFamily="18" charset="0"/>
                <a:cs typeface="Times New Roman" panose="02020603050405020304" pitchFamily="18" charset="0"/>
              </a:rPr>
              <a:t>typical order of priority</a:t>
            </a:r>
            <a:r>
              <a:rPr lang="en-US" dirty="0">
                <a:latin typeface="Times New Roman" panose="02020603050405020304" pitchFamily="18" charset="0"/>
                <a:cs typeface="Times New Roman" panose="02020603050405020304" pitchFamily="18" charset="0"/>
              </a:rPr>
              <a:t> is </a:t>
            </a:r>
            <a:r>
              <a:rPr lang="en-US" b="1" dirty="0">
                <a:latin typeface="Times New Roman" panose="02020603050405020304" pitchFamily="18" charset="0"/>
                <a:cs typeface="Times New Roman" panose="02020603050405020304" pitchFamily="18" charset="0"/>
              </a:rPr>
              <a:t>a spouse, an adult child, a parent, and then possibly other relative or even a close friend.</a:t>
            </a:r>
          </a:p>
          <a:p>
            <a:r>
              <a:rPr lang="en-US" dirty="0">
                <a:latin typeface="Times New Roman" panose="02020603050405020304" pitchFamily="18" charset="0"/>
                <a:cs typeface="Times New Roman" panose="02020603050405020304" pitchFamily="18" charset="0"/>
              </a:rPr>
              <a:t>If agreement cannot be reached</a:t>
            </a:r>
            <a:r>
              <a:rPr lang="en-US" b="1" dirty="0">
                <a:latin typeface="Times New Roman" panose="02020603050405020304" pitchFamily="18" charset="0"/>
                <a:cs typeface="Times New Roman" panose="02020603050405020304" pitchFamily="18" charset="0"/>
              </a:rPr>
              <a:t>, doctor may institution ethics committee</a:t>
            </a:r>
            <a:r>
              <a:rPr lang="en-US" dirty="0">
                <a:latin typeface="Times New Roman" panose="02020603050405020304" pitchFamily="18" charset="0"/>
                <a:cs typeface="Times New Roman" panose="02020603050405020304" pitchFamily="18" charset="0"/>
              </a:rPr>
              <a:t>. </a:t>
            </a:r>
          </a:p>
          <a:p>
            <a:r>
              <a:rPr lang="en-US" b="1" dirty="0">
                <a:solidFill>
                  <a:srgbClr val="0000FF"/>
                </a:solidFill>
                <a:latin typeface="Times New Roman" panose="02020603050405020304" pitchFamily="18" charset="0"/>
                <a:cs typeface="Times New Roman" panose="02020603050405020304" pitchFamily="18" charset="0"/>
              </a:rPr>
              <a:t>But in emergency situation,  </a:t>
            </a:r>
            <a:r>
              <a:rPr lang="en-US" dirty="0">
                <a:latin typeface="Times New Roman" panose="02020603050405020304" pitchFamily="18" charset="0"/>
                <a:cs typeface="Times New Roman" panose="02020603050405020304" pitchFamily="18" charset="0"/>
              </a:rPr>
              <a:t>physician is responsibility to decide and then involves honesty and justice. </a:t>
            </a:r>
          </a:p>
          <a:p>
            <a:r>
              <a:rPr lang="en-US" b="1" dirty="0">
                <a:solidFill>
                  <a:srgbClr val="0000FF"/>
                </a:solidFill>
                <a:latin typeface="Times New Roman" panose="02020603050405020304" pitchFamily="18" charset="0"/>
                <a:cs typeface="Times New Roman" panose="02020603050405020304" pitchFamily="18" charset="0"/>
              </a:rPr>
              <a:t>Islam gives importance to both components of autonomy</a:t>
            </a:r>
            <a:r>
              <a:rPr lang="en-US" dirty="0">
                <a:latin typeface="Times New Roman" panose="02020603050405020304" pitchFamily="18" charset="0"/>
                <a:cs typeface="Times New Roman" panose="02020603050405020304" pitchFamily="18" charset="0"/>
              </a:rPr>
              <a:t>, i.e. </a:t>
            </a:r>
            <a:r>
              <a:rPr lang="en-US" b="1" dirty="0">
                <a:latin typeface="Times New Roman" panose="02020603050405020304" pitchFamily="18" charset="0"/>
                <a:cs typeface="Times New Roman" panose="02020603050405020304" pitchFamily="18" charset="0"/>
              </a:rPr>
              <a:t>‘liberty’</a:t>
            </a:r>
            <a:r>
              <a:rPr lang="en-US" dirty="0">
                <a:latin typeface="Times New Roman" panose="02020603050405020304" pitchFamily="18" charset="0"/>
                <a:cs typeface="Times New Roman" panose="02020603050405020304" pitchFamily="18" charset="0"/>
              </a:rPr>
              <a:t> (or independence) in making decision and ‘</a:t>
            </a:r>
            <a:r>
              <a:rPr lang="en-US" b="1" dirty="0">
                <a:latin typeface="Times New Roman" panose="02020603050405020304" pitchFamily="18" charset="0"/>
                <a:cs typeface="Times New Roman" panose="02020603050405020304" pitchFamily="18" charset="0"/>
              </a:rPr>
              <a:t>capacity’</a:t>
            </a:r>
            <a:r>
              <a:rPr lang="en-US" dirty="0">
                <a:latin typeface="Times New Roman" panose="02020603050405020304" pitchFamily="18" charset="0"/>
                <a:cs typeface="Times New Roman" panose="02020603050405020304" pitchFamily="18" charset="0"/>
              </a:rPr>
              <a:t> (or capability) to decide. </a:t>
            </a:r>
          </a:p>
          <a:p>
            <a:r>
              <a:rPr lang="en-US" b="1" dirty="0">
                <a:solidFill>
                  <a:srgbClr val="0000FF"/>
                </a:solidFill>
                <a:latin typeface="Times New Roman" panose="02020603050405020304" pitchFamily="18" charset="0"/>
                <a:cs typeface="Times New Roman" panose="02020603050405020304" pitchFamily="18" charset="0"/>
              </a:rPr>
              <a:t>Islam clearly declares</a:t>
            </a:r>
            <a:r>
              <a:rPr lang="en-US" dirty="0">
                <a:latin typeface="Times New Roman" panose="02020603050405020304" pitchFamily="18" charset="0"/>
                <a:cs typeface="Times New Roman" panose="02020603050405020304" pitchFamily="18" charset="0"/>
              </a:rPr>
              <a:t> that “There is </a:t>
            </a:r>
            <a:r>
              <a:rPr lang="en-US" b="1" dirty="0">
                <a:latin typeface="Times New Roman" panose="02020603050405020304" pitchFamily="18" charset="0"/>
                <a:cs typeface="Times New Roman" panose="02020603050405020304" pitchFamily="18" charset="0"/>
              </a:rPr>
              <a:t>no compulsion in Faith </a:t>
            </a:r>
            <a:r>
              <a:rPr lang="en-US" b="1" dirty="0">
                <a:solidFill>
                  <a:srgbClr val="0000FF"/>
                </a:solidFill>
                <a:latin typeface="Times New Roman" panose="02020603050405020304" pitchFamily="18" charset="0"/>
                <a:cs typeface="Times New Roman" panose="02020603050405020304" pitchFamily="18" charset="0"/>
              </a:rPr>
              <a:t>(‘liberty’). </a:t>
            </a:r>
            <a:r>
              <a:rPr lang="en-US" dirty="0">
                <a:latin typeface="Times New Roman" panose="02020603050405020304" pitchFamily="18" charset="0"/>
                <a:cs typeface="Times New Roman" panose="02020603050405020304" pitchFamily="18" charset="0"/>
              </a:rPr>
              <a:t>Correct way has become distinct (clearly explained, </a:t>
            </a:r>
            <a:r>
              <a:rPr lang="en-US" b="1" dirty="0">
                <a:solidFill>
                  <a:srgbClr val="0000FF"/>
                </a:solidFill>
                <a:latin typeface="Times New Roman" panose="02020603050405020304" pitchFamily="18" charset="0"/>
                <a:cs typeface="Times New Roman" panose="02020603050405020304" pitchFamily="18" charset="0"/>
              </a:rPr>
              <a:t>‘Capacity’) </a:t>
            </a:r>
            <a:r>
              <a:rPr lang="en-US" dirty="0">
                <a:latin typeface="Times New Roman" panose="02020603050405020304" pitchFamily="18" charset="0"/>
                <a:cs typeface="Times New Roman" panose="02020603050405020304" pitchFamily="18" charset="0"/>
              </a:rPr>
              <a:t>from the erroneous” </a:t>
            </a:r>
            <a:r>
              <a:rPr lang="en-US" b="1" dirty="0">
                <a:solidFill>
                  <a:srgbClr val="0000FF"/>
                </a:solidFill>
                <a:latin typeface="Times New Roman" panose="02020603050405020304" pitchFamily="18" charset="0"/>
                <a:cs typeface="Times New Roman" panose="02020603050405020304" pitchFamily="18" charset="0"/>
              </a:rPr>
              <a:t>[Al-</a:t>
            </a:r>
            <a:r>
              <a:rPr lang="en-US" b="1" dirty="0" err="1">
                <a:solidFill>
                  <a:srgbClr val="0000FF"/>
                </a:solidFill>
                <a:latin typeface="Times New Roman" panose="02020603050405020304" pitchFamily="18" charset="0"/>
                <a:cs typeface="Times New Roman" panose="02020603050405020304" pitchFamily="18" charset="0"/>
              </a:rPr>
              <a:t>Baqarah</a:t>
            </a:r>
            <a:r>
              <a:rPr lang="en-US" b="1" dirty="0">
                <a:solidFill>
                  <a:srgbClr val="0000FF"/>
                </a:solidFill>
                <a:latin typeface="Times New Roman" panose="02020603050405020304" pitchFamily="18" charset="0"/>
                <a:cs typeface="Times New Roman" panose="02020603050405020304" pitchFamily="18" charset="0"/>
              </a:rPr>
              <a:t>, 2: 256]</a:t>
            </a:r>
            <a:r>
              <a:rPr lang="en-US" dirty="0">
                <a:latin typeface="Times New Roman" panose="02020603050405020304" pitchFamily="18" charset="0"/>
                <a:cs typeface="Times New Roman" panose="02020603050405020304" pitchFamily="18" charset="0"/>
              </a:rPr>
              <a:t>.</a:t>
            </a:r>
          </a:p>
          <a:p>
            <a:r>
              <a:rPr lang="en-US" b="1" dirty="0">
                <a:solidFill>
                  <a:srgbClr val="0000FF"/>
                </a:solidFill>
                <a:latin typeface="Times New Roman" panose="02020603050405020304" pitchFamily="18" charset="0"/>
                <a:cs typeface="Times New Roman" panose="02020603050405020304" pitchFamily="18" charset="0"/>
              </a:rPr>
              <a:t>When autonomy is respected in acceptance of Islam</a:t>
            </a:r>
            <a:r>
              <a:rPr lang="en-US" dirty="0">
                <a:latin typeface="Times New Roman" panose="02020603050405020304" pitchFamily="18" charset="0"/>
                <a:cs typeface="Times New Roman" panose="02020603050405020304" pitchFamily="18" charset="0"/>
              </a:rPr>
              <a:t>, it should be </a:t>
            </a:r>
            <a:r>
              <a:rPr lang="en-US" b="1" dirty="0">
                <a:latin typeface="Times New Roman" panose="02020603050405020304" pitchFamily="18" charset="0"/>
                <a:cs typeface="Times New Roman" panose="02020603050405020304" pitchFamily="18" charset="0"/>
              </a:rPr>
              <a:t>respected in  decision making for treatment, </a:t>
            </a:r>
            <a:r>
              <a:rPr lang="en-US" dirty="0">
                <a:latin typeface="Times New Roman" panose="02020603050405020304" pitchFamily="18" charset="0"/>
                <a:cs typeface="Times New Roman" panose="02020603050405020304" pitchFamily="18" charset="0"/>
              </a:rPr>
              <a:t>of course if  </a:t>
            </a:r>
            <a:r>
              <a:rPr lang="en-US" b="1" dirty="0">
                <a:latin typeface="Times New Roman" panose="02020603050405020304" pitchFamily="18" charset="0"/>
                <a:cs typeface="Times New Roman" panose="02020603050405020304" pitchFamily="18" charset="0"/>
              </a:rPr>
              <a:t>patient is capable of doing so. </a:t>
            </a:r>
          </a:p>
        </p:txBody>
      </p:sp>
    </p:spTree>
    <p:extLst>
      <p:ext uri="{BB962C8B-B14F-4D97-AF65-F5344CB8AC3E}">
        <p14:creationId xmlns:p14="http://schemas.microsoft.com/office/powerpoint/2010/main" val="3556195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0741"/>
            <a:ext cx="10515600" cy="785581"/>
          </a:xfrm>
        </p:spPr>
        <p:txBody>
          <a:bodyPr/>
          <a:lstStyle/>
          <a:p>
            <a:pPr algn="ctr"/>
            <a:r>
              <a:rPr lang="en-US" b="1" dirty="0">
                <a:solidFill>
                  <a:srgbClr val="C00000"/>
                </a:solidFill>
                <a:latin typeface="Times New Roman" panose="02020603050405020304" pitchFamily="18" charset="0"/>
                <a:cs typeface="Times New Roman" panose="02020603050405020304" pitchFamily="18" charset="0"/>
              </a:rPr>
              <a:t>Basic Principles of Medical Ethics (Cont.)</a:t>
            </a:r>
            <a:endParaRPr lang="en-US" dirty="0"/>
          </a:p>
        </p:txBody>
      </p:sp>
      <p:sp>
        <p:nvSpPr>
          <p:cNvPr id="3" name="Content Placeholder 2"/>
          <p:cNvSpPr>
            <a:spLocks noGrp="1"/>
          </p:cNvSpPr>
          <p:nvPr>
            <p:ph idx="1"/>
          </p:nvPr>
        </p:nvSpPr>
        <p:spPr>
          <a:xfrm>
            <a:off x="349321" y="965772"/>
            <a:ext cx="11435137" cy="5517222"/>
          </a:xfrm>
        </p:spPr>
        <p:txBody>
          <a:bodyPr>
            <a:noAutofit/>
          </a:bodyPr>
          <a:lstStyle/>
          <a:p>
            <a:pPr marL="0" indent="0">
              <a:buNone/>
            </a:pPr>
            <a:r>
              <a:rPr lang="en-US" sz="3200" b="1" u="sng" dirty="0">
                <a:solidFill>
                  <a:srgbClr val="0000FF"/>
                </a:solidFill>
                <a:latin typeface="Times New Roman" panose="02020603050405020304" pitchFamily="18" charset="0"/>
                <a:cs typeface="Times New Roman" panose="02020603050405020304" pitchFamily="18" charset="0"/>
              </a:rPr>
              <a:t>e. Informed consent:</a:t>
            </a:r>
            <a:endParaRPr lang="en-US" sz="3200" u="sng" dirty="0">
              <a:latin typeface="Times New Roman" panose="02020603050405020304" pitchFamily="18" charset="0"/>
              <a:cs typeface="Times New Roman" panose="02020603050405020304" pitchFamily="18" charset="0"/>
            </a:endParaRPr>
          </a:p>
          <a:p>
            <a:r>
              <a:rPr lang="en-US" sz="3200" b="1" dirty="0">
                <a:latin typeface="Times New Roman" panose="02020603050405020304" pitchFamily="18" charset="0"/>
                <a:cs typeface="Times New Roman" panose="02020603050405020304" pitchFamily="18" charset="0"/>
              </a:rPr>
              <a:t>Autonomy is usually documented in shape of a </a:t>
            </a:r>
            <a:r>
              <a:rPr lang="en-US" sz="3200" b="1" dirty="0">
                <a:solidFill>
                  <a:srgbClr val="0000FF"/>
                </a:solidFill>
                <a:latin typeface="Times New Roman" panose="02020603050405020304" pitchFamily="18" charset="0"/>
                <a:cs typeface="Times New Roman" panose="02020603050405020304" pitchFamily="18" charset="0"/>
              </a:rPr>
              <a:t>signed consent form</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Consent is “autonomous authorization of a medical intervention by individual patients.” </a:t>
            </a:r>
          </a:p>
          <a:p>
            <a:r>
              <a:rPr lang="en-US" sz="3200" b="1" dirty="0">
                <a:solidFill>
                  <a:srgbClr val="0000FF"/>
                </a:solidFill>
                <a:latin typeface="Times New Roman" panose="02020603050405020304" pitchFamily="18" charset="0"/>
                <a:cs typeface="Times New Roman" panose="02020603050405020304" pitchFamily="18" charset="0"/>
              </a:rPr>
              <a:t>Consent may be ‘explicit ‘or ‘Implicit’. </a:t>
            </a:r>
          </a:p>
          <a:p>
            <a:r>
              <a:rPr lang="en-US" sz="3200" b="1" dirty="0">
                <a:latin typeface="Times New Roman" panose="02020603050405020304" pitchFamily="18" charset="0"/>
                <a:cs typeface="Times New Roman" panose="02020603050405020304" pitchFamily="18" charset="0"/>
              </a:rPr>
              <a:t>Explicit consent</a:t>
            </a:r>
            <a:r>
              <a:rPr lang="en-US" sz="3200" dirty="0">
                <a:latin typeface="Times New Roman" panose="02020603050405020304" pitchFamily="18" charset="0"/>
                <a:cs typeface="Times New Roman" panose="02020603050405020304" pitchFamily="18" charset="0"/>
              </a:rPr>
              <a:t> can be given orally or in writing. </a:t>
            </a:r>
          </a:p>
          <a:p>
            <a:r>
              <a:rPr lang="en-US" sz="3200" b="1" dirty="0">
                <a:latin typeface="Times New Roman" panose="02020603050405020304" pitchFamily="18" charset="0"/>
                <a:cs typeface="Times New Roman" panose="02020603050405020304" pitchFamily="18" charset="0"/>
              </a:rPr>
              <a:t>Implicit consent</a:t>
            </a:r>
            <a:r>
              <a:rPr lang="en-US" sz="3200" dirty="0">
                <a:latin typeface="Times New Roman" panose="02020603050405020304" pitchFamily="18" charset="0"/>
                <a:cs typeface="Times New Roman" panose="02020603050405020304" pitchFamily="18" charset="0"/>
              </a:rPr>
              <a:t> is understood from some action of patient, e.g. rolling up one’s sleeve and presenting one’s arm. </a:t>
            </a:r>
          </a:p>
          <a:p>
            <a:r>
              <a:rPr lang="en-US" sz="3200" b="1" dirty="0">
                <a:solidFill>
                  <a:srgbClr val="0000FF"/>
                </a:solidFill>
                <a:latin typeface="Times New Roman" panose="02020603050405020304" pitchFamily="18" charset="0"/>
                <a:cs typeface="Times New Roman" panose="02020603050405020304" pitchFamily="18" charset="0"/>
              </a:rPr>
              <a:t>For treatments/procedures that entail risk</a:t>
            </a:r>
            <a:r>
              <a:rPr lang="en-US" sz="3200" dirty="0">
                <a:latin typeface="Times New Roman" panose="02020603050405020304" pitchFamily="18" charset="0"/>
                <a:cs typeface="Times New Roman" panose="02020603050405020304" pitchFamily="18" charset="0"/>
              </a:rPr>
              <a:t>, physician should obtain </a:t>
            </a:r>
            <a:r>
              <a:rPr lang="en-US" sz="3200" b="1" dirty="0">
                <a:latin typeface="Times New Roman" panose="02020603050405020304" pitchFamily="18" charset="0"/>
                <a:cs typeface="Times New Roman" panose="02020603050405020304" pitchFamily="18" charset="0"/>
              </a:rPr>
              <a:t>explicit consent</a:t>
            </a:r>
            <a:r>
              <a:rPr lang="en-US" sz="3200" dirty="0">
                <a:latin typeface="Times New Roman" panose="02020603050405020304" pitchFamily="18" charset="0"/>
                <a:cs typeface="Times New Roman" panose="02020603050405020304" pitchFamily="18" charset="0"/>
              </a:rPr>
              <a:t>. However, even </a:t>
            </a:r>
            <a:r>
              <a:rPr lang="en-US" sz="3200" b="1" dirty="0">
                <a:solidFill>
                  <a:srgbClr val="0000FF"/>
                </a:solidFill>
                <a:latin typeface="Times New Roman" panose="02020603050405020304" pitchFamily="18" charset="0"/>
                <a:cs typeface="Times New Roman" panose="02020603050405020304" pitchFamily="18" charset="0"/>
              </a:rPr>
              <a:t>for minor procedure </a:t>
            </a:r>
            <a:r>
              <a:rPr lang="en-US" sz="3200" dirty="0">
                <a:latin typeface="Times New Roman" panose="02020603050405020304" pitchFamily="18" charset="0"/>
                <a:cs typeface="Times New Roman" panose="02020603050405020304" pitchFamily="18" charset="0"/>
              </a:rPr>
              <a:t>it is preferable to take </a:t>
            </a:r>
            <a:r>
              <a:rPr lang="en-US" sz="3200" b="1" dirty="0">
                <a:latin typeface="Times New Roman" panose="02020603050405020304" pitchFamily="18" charset="0"/>
                <a:cs typeface="Times New Roman" panose="02020603050405020304" pitchFamily="18" charset="0"/>
              </a:rPr>
              <a:t>verbal consent</a:t>
            </a:r>
            <a:r>
              <a:rPr lang="en-US" sz="32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835764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8274"/>
            <a:ext cx="10515600" cy="703384"/>
          </a:xfrm>
        </p:spPr>
        <p:txBody>
          <a:bodyPr/>
          <a:lstStyle/>
          <a:p>
            <a:pPr algn="ctr"/>
            <a:r>
              <a:rPr lang="en-US" b="1" dirty="0">
                <a:solidFill>
                  <a:srgbClr val="C00000"/>
                </a:solidFill>
                <a:latin typeface="Times New Roman" panose="02020603050405020304" pitchFamily="18" charset="0"/>
                <a:cs typeface="Times New Roman" panose="02020603050405020304" pitchFamily="18" charset="0"/>
              </a:rPr>
              <a:t>Basic Principles of Medical Ethics (Cont.)</a:t>
            </a:r>
            <a:endParaRPr lang="en-US" dirty="0"/>
          </a:p>
        </p:txBody>
      </p:sp>
      <p:sp>
        <p:nvSpPr>
          <p:cNvPr id="3" name="Content Placeholder 2"/>
          <p:cNvSpPr>
            <a:spLocks noGrp="1"/>
          </p:cNvSpPr>
          <p:nvPr>
            <p:ph idx="1"/>
          </p:nvPr>
        </p:nvSpPr>
        <p:spPr>
          <a:xfrm>
            <a:off x="380144" y="904126"/>
            <a:ext cx="11250202" cy="5609689"/>
          </a:xfrm>
        </p:spPr>
        <p:txBody>
          <a:bodyPr>
            <a:noAutofit/>
          </a:bodyPr>
          <a:lstStyle/>
          <a:p>
            <a:r>
              <a:rPr lang="en-US" sz="3400" b="1" dirty="0">
                <a:solidFill>
                  <a:srgbClr val="0000FF"/>
                </a:solidFill>
                <a:latin typeface="Times New Roman" panose="02020603050405020304" pitchFamily="18" charset="0"/>
                <a:cs typeface="Times New Roman" panose="02020603050405020304" pitchFamily="18" charset="0"/>
              </a:rPr>
              <a:t>Requirements/or essentials of informed consent</a:t>
            </a:r>
            <a:r>
              <a:rPr lang="en-US" sz="3400" dirty="0">
                <a:solidFill>
                  <a:srgbClr val="0000FF"/>
                </a:solidFill>
                <a:latin typeface="Times New Roman" panose="02020603050405020304" pitchFamily="18" charset="0"/>
                <a:cs typeface="Times New Roman" panose="02020603050405020304" pitchFamily="18" charset="0"/>
              </a:rPr>
              <a:t> </a:t>
            </a:r>
            <a:r>
              <a:rPr lang="en-US" sz="3400" dirty="0">
                <a:latin typeface="Times New Roman" panose="02020603050405020304" pitchFamily="18" charset="0"/>
                <a:cs typeface="Times New Roman" panose="02020603050405020304" pitchFamily="18" charset="0"/>
              </a:rPr>
              <a:t>for a medical or surgical procedure, or research. </a:t>
            </a:r>
          </a:p>
          <a:p>
            <a:r>
              <a:rPr lang="en-US" sz="3400" b="1" dirty="0">
                <a:solidFill>
                  <a:srgbClr val="0000FF"/>
                </a:solidFill>
                <a:latin typeface="Times New Roman" panose="02020603050405020304" pitchFamily="18" charset="0"/>
                <a:cs typeface="Times New Roman" panose="02020603050405020304" pitchFamily="18" charset="0"/>
              </a:rPr>
              <a:t>Physician should:-</a:t>
            </a:r>
          </a:p>
          <a:p>
            <a:pPr lvl="0"/>
            <a:r>
              <a:rPr lang="en-US" sz="3400" dirty="0">
                <a:latin typeface="Times New Roman" panose="02020603050405020304" pitchFamily="18" charset="0"/>
                <a:cs typeface="Times New Roman" panose="02020603050405020304" pitchFamily="18" charset="0"/>
              </a:rPr>
              <a:t>Consider patients’ </a:t>
            </a:r>
            <a:r>
              <a:rPr lang="en-US" sz="3400" b="1" dirty="0">
                <a:latin typeface="Times New Roman" panose="02020603050405020304" pitchFamily="18" charset="0"/>
                <a:cs typeface="Times New Roman" panose="02020603050405020304" pitchFamily="18" charset="0"/>
              </a:rPr>
              <a:t>degree of voluntariness </a:t>
            </a:r>
            <a:r>
              <a:rPr lang="en-US" sz="3400" dirty="0">
                <a:latin typeface="Times New Roman" panose="02020603050405020304" pitchFamily="18" charset="0"/>
                <a:cs typeface="Times New Roman" panose="02020603050405020304" pitchFamily="18" charset="0"/>
              </a:rPr>
              <a:t>to make health care choices free of any undue influence.</a:t>
            </a:r>
          </a:p>
          <a:p>
            <a:pPr lvl="0"/>
            <a:r>
              <a:rPr lang="en-US" sz="3400" dirty="0">
                <a:latin typeface="Times New Roman" panose="02020603050405020304" pitchFamily="18" charset="0"/>
                <a:cs typeface="Times New Roman" panose="02020603050405020304" pitchFamily="18" charset="0"/>
              </a:rPr>
              <a:t>Understand </a:t>
            </a:r>
            <a:r>
              <a:rPr lang="en-US" sz="3400" b="1" dirty="0">
                <a:latin typeface="Times New Roman" panose="02020603050405020304" pitchFamily="18" charset="0"/>
                <a:cs typeface="Times New Roman" panose="02020603050405020304" pitchFamily="18" charset="0"/>
              </a:rPr>
              <a:t>patient’s capacity</a:t>
            </a:r>
            <a:r>
              <a:rPr lang="en-US" sz="3400" dirty="0">
                <a:latin typeface="Times New Roman" panose="02020603050405020304" pitchFamily="18" charset="0"/>
                <a:cs typeface="Times New Roman" panose="02020603050405020304" pitchFamily="18" charset="0"/>
              </a:rPr>
              <a:t>, i.e. he/she is competent to understand and decide. </a:t>
            </a:r>
          </a:p>
          <a:p>
            <a:pPr lvl="0"/>
            <a:r>
              <a:rPr lang="en-US" sz="3400" b="1" dirty="0">
                <a:latin typeface="Times New Roman" panose="02020603050405020304" pitchFamily="18" charset="0"/>
                <a:cs typeface="Times New Roman" panose="02020603050405020304" pitchFamily="18" charset="0"/>
              </a:rPr>
              <a:t>Explain nature, risks and benefits </a:t>
            </a:r>
            <a:r>
              <a:rPr lang="en-US" sz="3400" dirty="0">
                <a:latin typeface="Times New Roman" panose="02020603050405020304" pitchFamily="18" charset="0"/>
                <a:cs typeface="Times New Roman" panose="02020603050405020304" pitchFamily="18" charset="0"/>
              </a:rPr>
              <a:t>of procedure or treatment </a:t>
            </a:r>
          </a:p>
          <a:p>
            <a:pPr lvl="0"/>
            <a:r>
              <a:rPr lang="en-US" sz="3400" b="1" dirty="0">
                <a:latin typeface="Times New Roman" panose="02020603050405020304" pitchFamily="18" charset="0"/>
                <a:cs typeface="Times New Roman" panose="02020603050405020304" pitchFamily="18" charset="0"/>
              </a:rPr>
              <a:t>Inform about reasonable alternatives</a:t>
            </a:r>
            <a:r>
              <a:rPr lang="en-US" sz="3400" dirty="0">
                <a:latin typeface="Times New Roman" panose="02020603050405020304" pitchFamily="18" charset="0"/>
                <a:cs typeface="Times New Roman" panose="02020603050405020304" pitchFamily="18" charset="0"/>
              </a:rPr>
              <a:t> and risks and benefits of alternatives.</a:t>
            </a:r>
          </a:p>
          <a:p>
            <a:pPr marL="0" lvl="0" indent="0">
              <a:buNone/>
            </a:pPr>
            <a:r>
              <a:rPr lang="en-US" sz="3400" dirty="0">
                <a:latin typeface="Times New Roman" panose="02020603050405020304" pitchFamily="18" charset="0"/>
                <a:cs typeface="Times New Roman" panose="02020603050405020304" pitchFamily="18" charset="0"/>
              </a:rPr>
              <a:t> </a:t>
            </a:r>
          </a:p>
          <a:p>
            <a:endParaRPr lang="en-US" sz="3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8325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9920"/>
            <a:ext cx="10515600" cy="590368"/>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Basic Principles of Medical Ethics (Cont.)</a:t>
            </a:r>
            <a:endParaRPr lang="en-US" dirty="0"/>
          </a:p>
        </p:txBody>
      </p:sp>
      <p:sp>
        <p:nvSpPr>
          <p:cNvPr id="3" name="Content Placeholder 2"/>
          <p:cNvSpPr>
            <a:spLocks noGrp="1"/>
          </p:cNvSpPr>
          <p:nvPr>
            <p:ph idx="1"/>
          </p:nvPr>
        </p:nvSpPr>
        <p:spPr>
          <a:xfrm>
            <a:off x="339047" y="893852"/>
            <a:ext cx="11476236" cy="5661060"/>
          </a:xfrm>
        </p:spPr>
        <p:txBody>
          <a:bodyPr>
            <a:noAutofit/>
          </a:bodyPr>
          <a:lstStyle/>
          <a:p>
            <a:pPr marL="0" indent="0">
              <a:buNone/>
            </a:pPr>
            <a:r>
              <a:rPr lang="en-US" sz="3100" b="1" u="sng" dirty="0">
                <a:solidFill>
                  <a:srgbClr val="0000FF"/>
                </a:solidFill>
                <a:latin typeface="Times New Roman" panose="02020603050405020304" pitchFamily="18" charset="0"/>
                <a:cs typeface="Times New Roman" panose="02020603050405020304" pitchFamily="18" charset="0"/>
              </a:rPr>
              <a:t>f. Confidentiality:</a:t>
            </a:r>
            <a:endParaRPr lang="en-US" sz="3100" u="sng" dirty="0">
              <a:solidFill>
                <a:srgbClr val="0000FF"/>
              </a:solidFill>
              <a:latin typeface="Times New Roman" panose="02020603050405020304" pitchFamily="18" charset="0"/>
              <a:cs typeface="Times New Roman" panose="02020603050405020304" pitchFamily="18" charset="0"/>
            </a:endParaRPr>
          </a:p>
          <a:p>
            <a:r>
              <a:rPr lang="en-US" sz="3100" dirty="0">
                <a:latin typeface="Times New Roman" panose="02020603050405020304" pitchFamily="18" charset="0"/>
                <a:cs typeface="Times New Roman" panose="02020603050405020304" pitchFamily="18" charset="0"/>
              </a:rPr>
              <a:t>Physician is responsibility to keep patient’s and his/her illness data as secret, and should not disclose to anybody without patient’s consent. </a:t>
            </a:r>
          </a:p>
          <a:p>
            <a:r>
              <a:rPr lang="en-US" sz="3100" dirty="0">
                <a:latin typeface="Times New Roman" panose="02020603050405020304" pitchFamily="18" charset="0"/>
                <a:cs typeface="Times New Roman" panose="02020603050405020304" pitchFamily="18" charset="0"/>
              </a:rPr>
              <a:t>Doctor must avoid discussing patient problem with relatives or in social gathering.</a:t>
            </a:r>
          </a:p>
          <a:p>
            <a:r>
              <a:rPr lang="en-US" sz="3100" b="1" dirty="0">
                <a:solidFill>
                  <a:srgbClr val="0000FF"/>
                </a:solidFill>
                <a:latin typeface="Times New Roman" panose="02020603050405020304" pitchFamily="18" charset="0"/>
                <a:cs typeface="Times New Roman" panose="02020603050405020304" pitchFamily="18" charset="0"/>
              </a:rPr>
              <a:t>Allah Almighty says, </a:t>
            </a:r>
            <a:r>
              <a:rPr lang="en-US" sz="3100" dirty="0">
                <a:latin typeface="Times New Roman" panose="02020603050405020304" pitchFamily="18" charset="0"/>
                <a:cs typeface="Times New Roman" panose="02020603050405020304" pitchFamily="18" charset="0"/>
              </a:rPr>
              <a:t>“Do they not know that Allah is aware of what they conceal and what they reveal? </a:t>
            </a:r>
            <a:r>
              <a:rPr lang="en-US" sz="3100" b="1" dirty="0">
                <a:solidFill>
                  <a:srgbClr val="0000FF"/>
                </a:solidFill>
                <a:latin typeface="Times New Roman" panose="02020603050405020304" pitchFamily="18" charset="0"/>
                <a:cs typeface="Times New Roman" panose="02020603050405020304" pitchFamily="18" charset="0"/>
              </a:rPr>
              <a:t>[Al-</a:t>
            </a:r>
            <a:r>
              <a:rPr lang="en-US" sz="3100" b="1" dirty="0" err="1">
                <a:solidFill>
                  <a:srgbClr val="0000FF"/>
                </a:solidFill>
                <a:latin typeface="Times New Roman" panose="02020603050405020304" pitchFamily="18" charset="0"/>
                <a:cs typeface="Times New Roman" panose="02020603050405020304" pitchFamily="18" charset="0"/>
              </a:rPr>
              <a:t>Baqarah</a:t>
            </a:r>
            <a:r>
              <a:rPr lang="en-US" sz="3100" b="1" dirty="0">
                <a:solidFill>
                  <a:srgbClr val="0000FF"/>
                </a:solidFill>
                <a:latin typeface="Times New Roman" panose="02020603050405020304" pitchFamily="18" charset="0"/>
                <a:cs typeface="Times New Roman" panose="02020603050405020304" pitchFamily="18" charset="0"/>
              </a:rPr>
              <a:t>, 2: 77]. </a:t>
            </a:r>
            <a:r>
              <a:rPr lang="en-US" sz="3100" dirty="0">
                <a:latin typeface="Times New Roman" panose="02020603050405020304" pitchFamily="18" charset="0"/>
                <a:cs typeface="Times New Roman" panose="02020603050405020304" pitchFamily="18" charset="0"/>
              </a:rPr>
              <a:t>That means Allah Almighty does not like and warns people for disclosing secrets. </a:t>
            </a:r>
          </a:p>
          <a:p>
            <a:r>
              <a:rPr lang="en-US" sz="3100" b="1" dirty="0">
                <a:solidFill>
                  <a:srgbClr val="0000FF"/>
                </a:solidFill>
                <a:latin typeface="Times New Roman" panose="02020603050405020304" pitchFamily="18" charset="0"/>
                <a:cs typeface="Times New Roman" panose="02020603050405020304" pitchFamily="18" charset="0"/>
              </a:rPr>
              <a:t>Prophet Mohammad </a:t>
            </a:r>
            <a:r>
              <a:rPr lang="en-US" sz="3100" dirty="0">
                <a:latin typeface="Times New Roman" panose="02020603050405020304" pitchFamily="18" charset="0"/>
                <a:cs typeface="Times New Roman" panose="02020603050405020304" pitchFamily="18" charset="0"/>
              </a:rPr>
              <a:t>(Peace and blessings be upon him) said, “whoever covers (faults of) a Muslim, Allah will cover him (his faults) in this world and Hereafter” </a:t>
            </a:r>
            <a:r>
              <a:rPr lang="en-US" sz="3100" b="1" dirty="0">
                <a:solidFill>
                  <a:srgbClr val="0000FF"/>
                </a:solidFill>
                <a:latin typeface="Times New Roman" panose="02020603050405020304" pitchFamily="18" charset="0"/>
                <a:cs typeface="Times New Roman" panose="02020603050405020304" pitchFamily="18" charset="0"/>
              </a:rPr>
              <a:t>[Tirmidhi:1930].</a:t>
            </a:r>
          </a:p>
        </p:txBody>
      </p:sp>
    </p:spTree>
    <p:extLst>
      <p:ext uri="{BB962C8B-B14F-4D97-AF65-F5344CB8AC3E}">
        <p14:creationId xmlns:p14="http://schemas.microsoft.com/office/powerpoint/2010/main" val="262622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0194"/>
            <a:ext cx="10515600" cy="600646"/>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Basic Principles of Medical Ethics (Cont.)</a:t>
            </a:r>
            <a:endParaRPr lang="en-US" dirty="0"/>
          </a:p>
        </p:txBody>
      </p:sp>
      <p:sp>
        <p:nvSpPr>
          <p:cNvPr id="3" name="Content Placeholder 2"/>
          <p:cNvSpPr>
            <a:spLocks noGrp="1"/>
          </p:cNvSpPr>
          <p:nvPr>
            <p:ph idx="1"/>
          </p:nvPr>
        </p:nvSpPr>
        <p:spPr>
          <a:xfrm>
            <a:off x="358220" y="801278"/>
            <a:ext cx="11477610" cy="5640619"/>
          </a:xfrm>
        </p:spPr>
        <p:txBody>
          <a:bodyPr>
            <a:noAutofit/>
          </a:bodyPr>
          <a:lstStyle/>
          <a:p>
            <a:r>
              <a:rPr lang="en-US" sz="3100" b="1" dirty="0">
                <a:latin typeface="Times New Roman" panose="02020603050405020304" pitchFamily="18" charset="0"/>
                <a:cs typeface="Times New Roman" panose="02020603050405020304" pitchFamily="18" charset="0"/>
              </a:rPr>
              <a:t> </a:t>
            </a:r>
            <a:r>
              <a:rPr lang="en-US" sz="3100" b="1" dirty="0">
                <a:solidFill>
                  <a:srgbClr val="0000FF"/>
                </a:solidFill>
                <a:latin typeface="Times New Roman" panose="02020603050405020304" pitchFamily="18" charset="0"/>
                <a:cs typeface="Times New Roman" panose="02020603050405020304" pitchFamily="18" charset="0"/>
              </a:rPr>
              <a:t>Situations where disclosure of patient information is permissible</a:t>
            </a:r>
            <a:r>
              <a:rPr lang="en-US" sz="3100" dirty="0">
                <a:solidFill>
                  <a:srgbClr val="0000FF"/>
                </a:solidFill>
                <a:latin typeface="Times New Roman" panose="02020603050405020304" pitchFamily="18" charset="0"/>
                <a:cs typeface="Times New Roman" panose="02020603050405020304" pitchFamily="18" charset="0"/>
              </a:rPr>
              <a:t>:</a:t>
            </a:r>
            <a:r>
              <a:rPr lang="en-US" sz="3100" dirty="0">
                <a:latin typeface="Times New Roman" panose="02020603050405020304" pitchFamily="18" charset="0"/>
                <a:cs typeface="Times New Roman" panose="02020603050405020304" pitchFamily="18" charset="0"/>
              </a:rPr>
              <a:t> </a:t>
            </a:r>
          </a:p>
          <a:p>
            <a:pPr lvl="0"/>
            <a:r>
              <a:rPr lang="en-US" sz="3100" dirty="0">
                <a:latin typeface="Times New Roman" panose="02020603050405020304" pitchFamily="18" charset="0"/>
                <a:cs typeface="Times New Roman" panose="02020603050405020304" pitchFamily="18" charset="0"/>
              </a:rPr>
              <a:t>Disclosing of patient information for </a:t>
            </a:r>
            <a:r>
              <a:rPr lang="en-US" sz="3100" b="1" dirty="0">
                <a:latin typeface="Times New Roman" panose="02020603050405020304" pitchFamily="18" charset="0"/>
                <a:cs typeface="Times New Roman" panose="02020603050405020304" pitchFamily="18" charset="0"/>
              </a:rPr>
              <a:t>education</a:t>
            </a:r>
            <a:r>
              <a:rPr lang="en-US" sz="3100" dirty="0">
                <a:latin typeface="Times New Roman" panose="02020603050405020304" pitchFamily="18" charset="0"/>
                <a:cs typeface="Times New Roman" panose="02020603050405020304" pitchFamily="18" charset="0"/>
              </a:rPr>
              <a:t> &amp; </a:t>
            </a:r>
            <a:r>
              <a:rPr lang="en-US" sz="3100" b="1" dirty="0">
                <a:latin typeface="Times New Roman" panose="02020603050405020304" pitchFamily="18" charset="0"/>
                <a:cs typeface="Times New Roman" panose="02020603050405020304" pitchFamily="18" charset="0"/>
              </a:rPr>
              <a:t>training </a:t>
            </a:r>
            <a:r>
              <a:rPr lang="en-US" sz="3100" dirty="0">
                <a:latin typeface="Times New Roman" panose="02020603050405020304" pitchFamily="18" charset="0"/>
                <a:cs typeface="Times New Roman" panose="02020603050405020304" pitchFamily="18" charset="0"/>
              </a:rPr>
              <a:t>purposes.</a:t>
            </a:r>
          </a:p>
          <a:p>
            <a:pPr lvl="0"/>
            <a:r>
              <a:rPr lang="en-US" sz="3100" dirty="0">
                <a:latin typeface="Times New Roman" panose="02020603050405020304" pitchFamily="18" charset="0"/>
                <a:cs typeface="Times New Roman" panose="02020603050405020304" pitchFamily="18" charset="0"/>
              </a:rPr>
              <a:t>Disclosing information for </a:t>
            </a:r>
            <a:r>
              <a:rPr lang="en-US" sz="3100" b="1" dirty="0">
                <a:latin typeface="Times New Roman" panose="02020603050405020304" pitchFamily="18" charset="0"/>
                <a:cs typeface="Times New Roman" panose="02020603050405020304" pitchFamily="18" charset="0"/>
              </a:rPr>
              <a:t>employment, insurance &amp; similar </a:t>
            </a:r>
            <a:r>
              <a:rPr lang="en-US" sz="3100" dirty="0">
                <a:latin typeface="Times New Roman" panose="02020603050405020304" pitchFamily="18" charset="0"/>
                <a:cs typeface="Times New Roman" panose="02020603050405020304" pitchFamily="18" charset="0"/>
              </a:rPr>
              <a:t>purposes.</a:t>
            </a:r>
          </a:p>
          <a:p>
            <a:pPr lvl="0"/>
            <a:r>
              <a:rPr lang="en-US" sz="3100" dirty="0">
                <a:latin typeface="Times New Roman" panose="02020603050405020304" pitchFamily="18" charset="0"/>
                <a:cs typeface="Times New Roman" panose="02020603050405020304" pitchFamily="18" charset="0"/>
              </a:rPr>
              <a:t>Disclosing information about </a:t>
            </a:r>
            <a:r>
              <a:rPr lang="en-US" sz="3100" b="1" dirty="0">
                <a:latin typeface="Times New Roman" panose="02020603050405020304" pitchFamily="18" charset="0"/>
                <a:cs typeface="Times New Roman" panose="02020603050405020304" pitchFamily="18" charset="0"/>
              </a:rPr>
              <a:t>serious communicable diseases </a:t>
            </a:r>
            <a:r>
              <a:rPr lang="en-US" sz="3100" dirty="0">
                <a:latin typeface="Times New Roman" panose="02020603050405020304" pitchFamily="18" charset="0"/>
                <a:cs typeface="Times New Roman" panose="02020603050405020304" pitchFamily="18" charset="0"/>
              </a:rPr>
              <a:t>to protect community (HIV, Tuberculosis, etc.), or for </a:t>
            </a:r>
            <a:r>
              <a:rPr lang="en-US" sz="3100" b="1" dirty="0">
                <a:latin typeface="Times New Roman" panose="02020603050405020304" pitchFamily="18" charset="0"/>
                <a:cs typeface="Times New Roman" panose="02020603050405020304" pitchFamily="18" charset="0"/>
              </a:rPr>
              <a:t>genetic counselling.</a:t>
            </a:r>
          </a:p>
          <a:p>
            <a:pPr lvl="0"/>
            <a:r>
              <a:rPr lang="en-US" sz="3100" dirty="0">
                <a:latin typeface="Times New Roman" panose="02020603050405020304" pitchFamily="18" charset="0"/>
                <a:cs typeface="Times New Roman" panose="02020603050405020304" pitchFamily="18" charset="0"/>
              </a:rPr>
              <a:t>Disclosing information for patients' </a:t>
            </a:r>
            <a:r>
              <a:rPr lang="en-US" sz="3100" b="1" dirty="0">
                <a:latin typeface="Times New Roman" panose="02020603050405020304" pitchFamily="18" charset="0"/>
                <a:cs typeface="Times New Roman" panose="02020603050405020304" pitchFamily="18" charset="0"/>
              </a:rPr>
              <a:t>fitness to drive</a:t>
            </a:r>
            <a:r>
              <a:rPr lang="en-US" sz="3100" dirty="0">
                <a:latin typeface="Times New Roman" panose="02020603050405020304" pitchFamily="18" charset="0"/>
                <a:cs typeface="Times New Roman" panose="02020603050405020304" pitchFamily="18" charset="0"/>
              </a:rPr>
              <a:t>.</a:t>
            </a:r>
          </a:p>
          <a:p>
            <a:pPr lvl="0"/>
            <a:r>
              <a:rPr lang="en-US" sz="3100" dirty="0">
                <a:latin typeface="Times New Roman" panose="02020603050405020304" pitchFamily="18" charset="0"/>
                <a:cs typeface="Times New Roman" panose="02020603050405020304" pitchFamily="18" charset="0"/>
              </a:rPr>
              <a:t>Reporting </a:t>
            </a:r>
            <a:r>
              <a:rPr lang="en-US" sz="3100" b="1" dirty="0">
                <a:latin typeface="Times New Roman" panose="02020603050405020304" pitchFamily="18" charset="0"/>
                <a:cs typeface="Times New Roman" panose="02020603050405020304" pitchFamily="18" charset="0"/>
              </a:rPr>
              <a:t>gunshot and knife wounds </a:t>
            </a:r>
            <a:r>
              <a:rPr lang="en-US" sz="3100" dirty="0">
                <a:latin typeface="Times New Roman" panose="02020603050405020304" pitchFamily="18" charset="0"/>
                <a:cs typeface="Times New Roman" panose="02020603050405020304" pitchFamily="18" charset="0"/>
              </a:rPr>
              <a:t>(</a:t>
            </a:r>
            <a:r>
              <a:rPr lang="en-US" sz="3100" b="1" dirty="0">
                <a:latin typeface="Times New Roman" panose="02020603050405020304" pitchFamily="18" charset="0"/>
                <a:cs typeface="Times New Roman" panose="02020603050405020304" pitchFamily="18" charset="0"/>
              </a:rPr>
              <a:t>Medico-legal cases</a:t>
            </a:r>
            <a:r>
              <a:rPr lang="en-US" sz="3100" dirty="0">
                <a:latin typeface="Times New Roman" panose="02020603050405020304" pitchFamily="18" charset="0"/>
                <a:cs typeface="Times New Roman" panose="02020603050405020304" pitchFamily="18" charset="0"/>
              </a:rPr>
              <a:t>).</a:t>
            </a:r>
          </a:p>
          <a:p>
            <a:pPr lvl="0"/>
            <a:r>
              <a:rPr lang="en-US" sz="3100" b="1" dirty="0">
                <a:latin typeface="Times New Roman" panose="02020603050405020304" pitchFamily="18" charset="0"/>
                <a:cs typeface="Times New Roman" panose="02020603050405020304" pitchFamily="18" charset="0"/>
              </a:rPr>
              <a:t>Responding to criticism </a:t>
            </a:r>
            <a:r>
              <a:rPr lang="en-US" sz="3100" dirty="0">
                <a:latin typeface="Times New Roman" panose="02020603050405020304" pitchFamily="18" charset="0"/>
                <a:cs typeface="Times New Roman" panose="02020603050405020304" pitchFamily="18" charset="0"/>
              </a:rPr>
              <a:t>in the media.</a:t>
            </a:r>
          </a:p>
          <a:p>
            <a:endParaRPr lang="en-US" sz="3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29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246579" y="252111"/>
            <a:ext cx="11629987" cy="713660"/>
          </a:xfrm>
        </p:spPr>
        <p:txBody>
          <a:bodyPr>
            <a:normAutofit/>
          </a:bodyPr>
          <a:lstStyle/>
          <a:p>
            <a:pPr algn="ctr"/>
            <a:r>
              <a:rPr lang="en-US" b="1" dirty="0">
                <a:solidFill>
                  <a:srgbClr val="C00000"/>
                </a:solidFill>
                <a:latin typeface="Times New Roman" panose="02020603050405020304" pitchFamily="18" charset="0"/>
                <a:cs typeface="Times New Roman" panose="02020603050405020304" pitchFamily="18" charset="0"/>
              </a:rPr>
              <a:t>Department of Biomedical Ethics</a:t>
            </a:r>
            <a:endParaRPr lang="en-US" dirty="0"/>
          </a:p>
        </p:txBody>
      </p:sp>
      <p:sp>
        <p:nvSpPr>
          <p:cNvPr id="3" name="Content Placeholder 2"/>
          <p:cNvSpPr>
            <a:spLocks noGrp="1"/>
          </p:cNvSpPr>
          <p:nvPr>
            <p:ph idx="1"/>
          </p:nvPr>
        </p:nvSpPr>
        <p:spPr>
          <a:xfrm>
            <a:off x="246580" y="956930"/>
            <a:ext cx="11805007" cy="5526063"/>
          </a:xfrm>
        </p:spPr>
        <p:txBody>
          <a:bodyPr>
            <a:noAutofit/>
          </a:bodyPr>
          <a:lstStyle/>
          <a:p>
            <a:r>
              <a:rPr lang="en-US" sz="3200" b="1" dirty="0">
                <a:solidFill>
                  <a:srgbClr val="0000FF"/>
                </a:solidFill>
                <a:latin typeface="Times New Roman" panose="02020603050405020304" pitchFamily="18" charset="0"/>
                <a:cs typeface="Times New Roman" panose="02020603050405020304" pitchFamily="18" charset="0"/>
              </a:rPr>
              <a:t>A committee </a:t>
            </a:r>
            <a:r>
              <a:rPr lang="en-US" sz="3200" dirty="0">
                <a:latin typeface="Times New Roman" panose="02020603050405020304" pitchFamily="18" charset="0"/>
                <a:cs typeface="Times New Roman" panose="02020603050405020304" pitchFamily="18" charset="0"/>
              </a:rPr>
              <a:t>was formed by the </a:t>
            </a:r>
            <a:r>
              <a:rPr lang="en-US" sz="3200" b="1" dirty="0">
                <a:latin typeface="Times New Roman" panose="02020603050405020304" pitchFamily="18" charset="0"/>
                <a:cs typeface="Times New Roman" panose="02020603050405020304" pitchFamily="18" charset="0"/>
              </a:rPr>
              <a:t>worthy VC of  RMU</a:t>
            </a:r>
            <a:r>
              <a:rPr lang="en-US" sz="3200" dirty="0">
                <a:latin typeface="Times New Roman" panose="02020603050405020304" pitchFamily="18" charset="0"/>
                <a:cs typeface="Times New Roman" panose="02020603050405020304" pitchFamily="18" charset="0"/>
              </a:rPr>
              <a:t>, Prof. Dr. Mohammad Omar, on 16 July 2022, </a:t>
            </a:r>
            <a:r>
              <a:rPr lang="en-US" sz="3200" b="1" dirty="0">
                <a:solidFill>
                  <a:srgbClr val="0000FF"/>
                </a:solidFill>
                <a:latin typeface="Times New Roman" panose="02020603050405020304" pitchFamily="18" charset="0"/>
                <a:cs typeface="Times New Roman" panose="02020603050405020304" pitchFamily="18" charset="0"/>
              </a:rPr>
              <a:t>to establish DBE.</a:t>
            </a:r>
            <a:endParaRPr lang="en-US" sz="3200" dirty="0">
              <a:latin typeface="Times New Roman" panose="02020603050405020304" pitchFamily="18" charset="0"/>
              <a:cs typeface="Times New Roman" panose="02020603050405020304" pitchFamily="18" charset="0"/>
            </a:endParaRPr>
          </a:p>
          <a:p>
            <a:r>
              <a:rPr lang="en-US" sz="3200" b="1" dirty="0">
                <a:solidFill>
                  <a:srgbClr val="0000FF"/>
                </a:solidFill>
                <a:latin typeface="Times New Roman" panose="02020603050405020304" pitchFamily="18" charset="0"/>
                <a:cs typeface="Times New Roman" panose="02020603050405020304" pitchFamily="18" charset="0"/>
              </a:rPr>
              <a:t>1</a:t>
            </a:r>
            <a:r>
              <a:rPr lang="en-US" sz="3200" b="1" baseline="30000" dirty="0">
                <a:solidFill>
                  <a:srgbClr val="0000FF"/>
                </a:solidFill>
                <a:latin typeface="Times New Roman" panose="02020603050405020304" pitchFamily="18" charset="0"/>
                <a:cs typeface="Times New Roman" panose="02020603050405020304" pitchFamily="18" charset="0"/>
              </a:rPr>
              <a:t>st</a:t>
            </a:r>
            <a:r>
              <a:rPr lang="en-US" sz="3200" b="1" dirty="0">
                <a:solidFill>
                  <a:srgbClr val="0000FF"/>
                </a:solidFill>
                <a:latin typeface="Times New Roman" panose="02020603050405020304" pitchFamily="18" charset="0"/>
                <a:cs typeface="Times New Roman" panose="02020603050405020304" pitchFamily="18" charset="0"/>
              </a:rPr>
              <a:t> meeting of committee </a:t>
            </a:r>
            <a:r>
              <a:rPr lang="en-US" sz="3200" dirty="0">
                <a:latin typeface="Times New Roman" panose="02020603050405020304" pitchFamily="18" charset="0"/>
                <a:cs typeface="Times New Roman" panose="02020603050405020304" pitchFamily="18" charset="0"/>
              </a:rPr>
              <a:t>was held on Thursday, </a:t>
            </a:r>
            <a:r>
              <a:rPr lang="en-US" sz="3200" b="1" dirty="0">
                <a:latin typeface="Times New Roman" panose="02020603050405020304" pitchFamily="18" charset="0"/>
                <a:cs typeface="Times New Roman" panose="02020603050405020304" pitchFamily="18" charset="0"/>
              </a:rPr>
              <a:t>21 July 2022</a:t>
            </a:r>
            <a:r>
              <a:rPr lang="en-US" sz="3200" dirty="0">
                <a:latin typeface="Times New Roman" panose="02020603050405020304" pitchFamily="18" charset="0"/>
                <a:cs typeface="Times New Roman" panose="02020603050405020304" pitchFamily="18" charset="0"/>
              </a:rPr>
              <a:t>, at Academic Council Hall of New Teaching Block, HFH of RMU. </a:t>
            </a:r>
          </a:p>
          <a:p>
            <a:r>
              <a:rPr lang="en-US" sz="3200" b="1" dirty="0">
                <a:solidFill>
                  <a:srgbClr val="0000FF"/>
                </a:solidFill>
                <a:latin typeface="Times New Roman" panose="02020603050405020304" pitchFamily="18" charset="0"/>
                <a:cs typeface="Times New Roman" panose="02020603050405020304" pitchFamily="18" charset="0"/>
              </a:rPr>
              <a:t>A committee </a:t>
            </a:r>
            <a:r>
              <a:rPr lang="en-US" sz="3200" dirty="0">
                <a:latin typeface="Times New Roman" panose="02020603050405020304" pitchFamily="18" charset="0"/>
                <a:cs typeface="Times New Roman" panose="02020603050405020304" pitchFamily="18" charset="0"/>
              </a:rPr>
              <a:t>was formed to prepare </a:t>
            </a:r>
            <a:r>
              <a:rPr lang="en-US" sz="3200" b="1" dirty="0">
                <a:latin typeface="Times New Roman" panose="02020603050405020304" pitchFamily="18" charset="0"/>
                <a:cs typeface="Times New Roman" panose="02020603050405020304" pitchFamily="18" charset="0"/>
              </a:rPr>
              <a:t>curriculum for MBBS students </a:t>
            </a:r>
            <a:r>
              <a:rPr lang="en-US" sz="3200" dirty="0">
                <a:latin typeface="Times New Roman" panose="02020603050405020304" pitchFamily="18" charset="0"/>
                <a:cs typeface="Times New Roman" panose="02020603050405020304" pitchFamily="18" charset="0"/>
              </a:rPr>
              <a:t>regarding </a:t>
            </a:r>
            <a:r>
              <a:rPr lang="en-US" sz="3200" b="1" dirty="0">
                <a:latin typeface="Times New Roman" panose="02020603050405020304" pitchFamily="18" charset="0"/>
                <a:cs typeface="Times New Roman" panose="02020603050405020304" pitchFamily="18" charset="0"/>
              </a:rPr>
              <a:t>Biomedical Ethics. </a:t>
            </a:r>
          </a:p>
          <a:p>
            <a:r>
              <a:rPr lang="en-US" sz="3200" b="1" dirty="0">
                <a:solidFill>
                  <a:srgbClr val="0000FF"/>
                </a:solidFill>
                <a:latin typeface="Times New Roman" panose="02020603050405020304" pitchFamily="18" charset="0"/>
                <a:cs typeface="Times New Roman" panose="02020603050405020304" pitchFamily="18" charset="0"/>
              </a:rPr>
              <a:t>Another committee </a:t>
            </a:r>
            <a:r>
              <a:rPr lang="en-US" sz="3200" dirty="0">
                <a:latin typeface="Times New Roman" panose="02020603050405020304" pitchFamily="18" charset="0"/>
                <a:cs typeface="Times New Roman" panose="02020603050405020304" pitchFamily="18" charset="0"/>
              </a:rPr>
              <a:t>was formed to prepare curriculum for </a:t>
            </a:r>
            <a:r>
              <a:rPr lang="en-US" sz="3200" b="1" dirty="0">
                <a:latin typeface="Times New Roman" panose="02020603050405020304" pitchFamily="18" charset="0"/>
                <a:cs typeface="Times New Roman" panose="02020603050405020304" pitchFamily="18" charset="0"/>
              </a:rPr>
              <a:t>postgraduate trainees</a:t>
            </a:r>
            <a:r>
              <a:rPr lang="en-US" sz="3200" dirty="0">
                <a:latin typeface="Times New Roman" panose="02020603050405020304" pitchFamily="18" charset="0"/>
                <a:cs typeface="Times New Roman" panose="02020603050405020304" pitchFamily="18" charset="0"/>
              </a:rPr>
              <a:t> concerning </a:t>
            </a:r>
            <a:r>
              <a:rPr lang="en-US" sz="3200" b="1" dirty="0">
                <a:latin typeface="Times New Roman" panose="02020603050405020304" pitchFamily="18" charset="0"/>
                <a:cs typeface="Times New Roman" panose="02020603050405020304" pitchFamily="18" charset="0"/>
              </a:rPr>
              <a:t>Biomedical Ethics.</a:t>
            </a:r>
          </a:p>
          <a:p>
            <a:r>
              <a:rPr lang="en-US" sz="3200" b="1" dirty="0">
                <a:solidFill>
                  <a:srgbClr val="0000FF"/>
                </a:solidFill>
                <a:latin typeface="Times New Roman" panose="02020603050405020304" pitchFamily="18" charset="0"/>
                <a:cs typeface="Times New Roman" panose="02020603050405020304" pitchFamily="18" charset="0"/>
              </a:rPr>
              <a:t>It was decided that members of the committee be declared as members of Department of Biomedical Ethics (DBE) </a:t>
            </a:r>
            <a:r>
              <a:rPr lang="en-US" sz="3200" dirty="0">
                <a:latin typeface="Times New Roman" panose="02020603050405020304" pitchFamily="18" charset="0"/>
                <a:cs typeface="Times New Roman" panose="02020603050405020304" pitchFamily="18" charset="0"/>
              </a:rPr>
              <a:t>on dual charge basis.</a:t>
            </a:r>
          </a:p>
          <a:p>
            <a:endParaRPr lang="en-US" sz="3200" b="1"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1923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68074" y="87726"/>
            <a:ext cx="11508491" cy="765032"/>
          </a:xfrm>
        </p:spPr>
        <p:txBody>
          <a:bodyPr>
            <a:normAutofit/>
          </a:bodyPr>
          <a:lstStyle/>
          <a:p>
            <a:pPr algn="ctr"/>
            <a:r>
              <a:rPr lang="en-US" b="1" dirty="0">
                <a:solidFill>
                  <a:srgbClr val="C00000"/>
                </a:solidFill>
                <a:latin typeface="Times New Roman" panose="02020603050405020304" pitchFamily="18" charset="0"/>
                <a:cs typeface="Times New Roman" panose="02020603050405020304" pitchFamily="18" charset="0"/>
              </a:rPr>
              <a:t>Department of Biomedical Ethics (Cont.)</a:t>
            </a:r>
            <a:endParaRPr lang="en-US" dirty="0"/>
          </a:p>
        </p:txBody>
      </p:sp>
      <p:sp>
        <p:nvSpPr>
          <p:cNvPr id="3" name="Content Placeholder 2"/>
          <p:cNvSpPr>
            <a:spLocks noGrp="1"/>
          </p:cNvSpPr>
          <p:nvPr>
            <p:ph idx="1"/>
          </p:nvPr>
        </p:nvSpPr>
        <p:spPr>
          <a:xfrm>
            <a:off x="421239" y="1027416"/>
            <a:ext cx="11281025" cy="5414481"/>
          </a:xfrm>
        </p:spPr>
        <p:txBody>
          <a:bodyPr>
            <a:normAutofit/>
          </a:bodyPr>
          <a:lstStyle/>
          <a:p>
            <a:r>
              <a:rPr lang="en-US" b="1" dirty="0">
                <a:solidFill>
                  <a:srgbClr val="0000FF"/>
                </a:solidFill>
                <a:latin typeface="Times New Roman" panose="02020603050405020304" pitchFamily="18" charset="0"/>
                <a:cs typeface="Times New Roman" panose="02020603050405020304" pitchFamily="18" charset="0"/>
              </a:rPr>
              <a:t>Presently, following Faculty &amp; Teaching Staff of various departments</a:t>
            </a:r>
            <a:r>
              <a:rPr lang="en-US" b="1" dirty="0">
                <a:latin typeface="Times New Roman" panose="02020603050405020304" pitchFamily="18" charset="0"/>
                <a:cs typeface="Times New Roman" panose="02020603050405020304" pitchFamily="18" charset="0"/>
              </a:rPr>
              <a:t> are participating as faculty &amp; Staff of  DBE (on Dual Charge basis):</a:t>
            </a:r>
          </a:p>
          <a:p>
            <a:r>
              <a:rPr lang="en-US" dirty="0">
                <a:latin typeface="Times New Roman" panose="02020603050405020304" pitchFamily="18" charset="0"/>
                <a:cs typeface="Times New Roman" panose="02020603050405020304" pitchFamily="18" charset="0"/>
              </a:rPr>
              <a:t>Prof. Mohammad Akram Randhawa 		Head of Department	</a:t>
            </a:r>
          </a:p>
          <a:p>
            <a:r>
              <a:rPr lang="en-US" dirty="0">
                <a:latin typeface="Times New Roman" panose="02020603050405020304" pitchFamily="18" charset="0"/>
                <a:cs typeface="Times New Roman" panose="02020603050405020304" pitchFamily="18" charset="0"/>
              </a:rPr>
              <a:t>Prof. </a:t>
            </a:r>
            <a:r>
              <a:rPr lang="en-US" dirty="0" err="1">
                <a:latin typeface="Times New Roman" panose="02020603050405020304" pitchFamily="18" charset="0"/>
                <a:cs typeface="Times New Roman" panose="02020603050405020304" pitchFamily="18" charset="0"/>
              </a:rPr>
              <a:t>Naeem</a:t>
            </a:r>
            <a:r>
              <a:rPr lang="en-US" dirty="0">
                <a:latin typeface="Times New Roman" panose="02020603050405020304" pitchFamily="18" charset="0"/>
                <a:cs typeface="Times New Roman" panose="02020603050405020304" pitchFamily="18" charset="0"/>
              </a:rPr>
              <a:t> Akhtar				Professor			</a:t>
            </a:r>
          </a:p>
          <a:p>
            <a:r>
              <a:rPr lang="en-US" dirty="0">
                <a:latin typeface="Times New Roman" panose="02020603050405020304" pitchFamily="18" charset="0"/>
                <a:cs typeface="Times New Roman" panose="02020603050405020304" pitchFamily="18" charset="0"/>
              </a:rPr>
              <a:t>Prof. Syed Arshad Sabir			Professor			</a:t>
            </a:r>
          </a:p>
          <a:p>
            <a:r>
              <a:rPr lang="en-US" dirty="0">
                <a:latin typeface="Times New Roman" panose="02020603050405020304" pitchFamily="18" charset="0"/>
                <a:cs typeface="Times New Roman" panose="02020603050405020304" pitchFamily="18" charset="0"/>
              </a:rPr>
              <a:t>Prof. Muhammad </a:t>
            </a:r>
            <a:r>
              <a:rPr lang="en-US" dirty="0" err="1">
                <a:latin typeface="Times New Roman" panose="02020603050405020304" pitchFamily="18" charset="0"/>
                <a:cs typeface="Times New Roman" panose="02020603050405020304" pitchFamily="18" charset="0"/>
              </a:rPr>
              <a:t>Shehzad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Manzoor</a:t>
            </a:r>
            <a:r>
              <a:rPr lang="en-US" dirty="0">
                <a:latin typeface="Times New Roman" panose="02020603050405020304" pitchFamily="18" charset="0"/>
                <a:cs typeface="Times New Roman" panose="02020603050405020304" pitchFamily="18" charset="0"/>
              </a:rPr>
              <a:t>		Professor		</a:t>
            </a:r>
          </a:p>
          <a:p>
            <a:r>
              <a:rPr lang="en-US" dirty="0">
                <a:latin typeface="Times New Roman" panose="02020603050405020304" pitchFamily="18" charset="0"/>
                <a:cs typeface="Times New Roman" panose="02020603050405020304" pitchFamily="18" charset="0"/>
              </a:rPr>
              <a:t>Dr. </a:t>
            </a:r>
            <a:r>
              <a:rPr lang="en-US" dirty="0" err="1">
                <a:latin typeface="Times New Roman" panose="02020603050405020304" pitchFamily="18" charset="0"/>
                <a:cs typeface="Times New Roman" panose="02020603050405020304" pitchFamily="18" charset="0"/>
              </a:rPr>
              <a:t>Khola</a:t>
            </a:r>
            <a:r>
              <a:rPr lang="en-US" dirty="0">
                <a:latin typeface="Times New Roman" panose="02020603050405020304" pitchFamily="18" charset="0"/>
                <a:cs typeface="Times New Roman" panose="02020603050405020304" pitchFamily="18" charset="0"/>
              </a:rPr>
              <a:t> Noreen				Associate Professor</a:t>
            </a:r>
          </a:p>
          <a:p>
            <a:r>
              <a:rPr lang="en-US" dirty="0">
                <a:latin typeface="Times New Roman" panose="02020603050405020304" pitchFamily="18" charset="0"/>
                <a:cs typeface="Times New Roman" panose="02020603050405020304" pitchFamily="18" charset="0"/>
              </a:rPr>
              <a:t>Dr. </a:t>
            </a:r>
            <a:r>
              <a:rPr lang="en-US" dirty="0" err="1">
                <a:latin typeface="Times New Roman" panose="02020603050405020304" pitchFamily="18" charset="0"/>
                <a:cs typeface="Times New Roman" panose="02020603050405020304" pitchFamily="18" charset="0"/>
              </a:rPr>
              <a:t>Lubna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Mehraj</a:t>
            </a:r>
            <a:r>
              <a:rPr lang="en-US" dirty="0">
                <a:latin typeface="Times New Roman" panose="02020603050405020304" pitchFamily="18" charset="0"/>
                <a:cs typeface="Times New Roman" panose="02020603050405020304" pitchFamily="18" charset="0"/>
              </a:rPr>
              <a:t>				Associate Professor</a:t>
            </a:r>
          </a:p>
          <a:p>
            <a:r>
              <a:rPr lang="en-US" dirty="0">
                <a:latin typeface="Times New Roman" panose="02020603050405020304" pitchFamily="18" charset="0"/>
                <a:cs typeface="Times New Roman" panose="02020603050405020304" pitchFamily="18" charset="0"/>
              </a:rPr>
              <a:t>Dr. Sadia </a:t>
            </a:r>
            <a:r>
              <a:rPr lang="en-US" dirty="0" err="1">
                <a:latin typeface="Times New Roman" panose="02020603050405020304" pitchFamily="18" charset="0"/>
                <a:cs typeface="Times New Roman" panose="02020603050405020304" pitchFamily="18" charset="0"/>
              </a:rPr>
              <a:t>Azam</a:t>
            </a:r>
            <a:r>
              <a:rPr lang="en-US" dirty="0">
                <a:latin typeface="Times New Roman" panose="02020603050405020304" pitchFamily="18" charset="0"/>
                <a:cs typeface="Times New Roman" panose="02020603050405020304" pitchFamily="18" charset="0"/>
              </a:rPr>
              <a:t> Khan				Assistant Professor		</a:t>
            </a:r>
          </a:p>
          <a:p>
            <a:r>
              <a:rPr lang="en-US" dirty="0">
                <a:latin typeface="Times New Roman" panose="02020603050405020304" pitchFamily="18" charset="0"/>
                <a:cs typeface="Times New Roman" panose="02020603050405020304" pitchFamily="18" charset="0"/>
              </a:rPr>
              <a:t>Dr. </a:t>
            </a:r>
            <a:r>
              <a:rPr lang="en-US" dirty="0" err="1">
                <a:latin typeface="Times New Roman" panose="02020603050405020304" pitchFamily="18" charset="0"/>
                <a:cs typeface="Times New Roman" panose="02020603050405020304" pitchFamily="18" charset="0"/>
              </a:rPr>
              <a:t>Amna</a:t>
            </a:r>
            <a:r>
              <a:rPr lang="en-US" dirty="0">
                <a:latin typeface="Times New Roman" panose="02020603050405020304" pitchFamily="18" charset="0"/>
                <a:cs typeface="Times New Roman" panose="02020603050405020304" pitchFamily="18" charset="0"/>
              </a:rPr>
              <a:t> Noor					Senior Demonstrator</a:t>
            </a:r>
          </a:p>
          <a:p>
            <a:endParaRPr lang="en-US" dirty="0"/>
          </a:p>
        </p:txBody>
      </p:sp>
    </p:spTree>
    <p:extLst>
      <p:ext uri="{BB962C8B-B14F-4D97-AF65-F5344CB8AC3E}">
        <p14:creationId xmlns:p14="http://schemas.microsoft.com/office/powerpoint/2010/main" val="26378606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69870" y="215757"/>
            <a:ext cx="10983930" cy="791110"/>
          </a:xfrm>
        </p:spPr>
        <p:txBody>
          <a:bodyPr>
            <a:normAutofit/>
          </a:bodyPr>
          <a:lstStyle/>
          <a:p>
            <a:pPr algn="ctr"/>
            <a:r>
              <a:rPr lang="en-GB" b="1" dirty="0">
                <a:solidFill>
                  <a:srgbClr val="C00000"/>
                </a:solidFill>
                <a:latin typeface="Times New Roman" panose="02020603050405020304" pitchFamily="18" charset="0"/>
                <a:cs typeface="Times New Roman" panose="02020603050405020304" pitchFamily="18" charset="0"/>
              </a:rPr>
              <a:t>Curriculum for MBBS Students</a:t>
            </a:r>
            <a:endParaRPr lang="en-US"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18499" y="1078787"/>
            <a:ext cx="11589249" cy="5311739"/>
          </a:xfrm>
        </p:spPr>
        <p:txBody>
          <a:bodyPr>
            <a:normAutofit fontScale="92500" lnSpcReduction="20000"/>
          </a:bodyPr>
          <a:lstStyle/>
          <a:p>
            <a:r>
              <a:rPr lang="en-US" sz="3200" b="1" dirty="0">
                <a:solidFill>
                  <a:srgbClr val="0000FF"/>
                </a:solidFill>
                <a:latin typeface="Times New Roman" panose="02020603050405020304" pitchFamily="18" charset="0"/>
                <a:cs typeface="Times New Roman" panose="02020603050405020304" pitchFamily="18" charset="0"/>
              </a:rPr>
              <a:t>PMDC guidelines </a:t>
            </a:r>
            <a:r>
              <a:rPr lang="en-US" sz="3200" dirty="0">
                <a:latin typeface="Times New Roman" panose="02020603050405020304" pitchFamily="18" charset="0"/>
                <a:cs typeface="Times New Roman" panose="02020603050405020304" pitchFamily="18" charset="0"/>
              </a:rPr>
              <a:t>recommend </a:t>
            </a:r>
            <a:r>
              <a:rPr lang="en-US" sz="3200" b="1" dirty="0">
                <a:latin typeface="Times New Roman" panose="02020603050405020304" pitchFamily="18" charset="0"/>
                <a:cs typeface="Times New Roman" panose="02020603050405020304" pitchFamily="18" charset="0"/>
              </a:rPr>
              <a:t>50 hours </a:t>
            </a:r>
            <a:r>
              <a:rPr lang="en-US" sz="3200" dirty="0">
                <a:latin typeface="Times New Roman" panose="02020603050405020304" pitchFamily="18" charset="0"/>
                <a:cs typeface="Times New Roman" panose="02020603050405020304" pitchFamily="18" charset="0"/>
              </a:rPr>
              <a:t>for teaching medical ethics to undergraduate medical students</a:t>
            </a:r>
          </a:p>
          <a:p>
            <a:r>
              <a:rPr lang="en-US" sz="3200" b="1" dirty="0">
                <a:solidFill>
                  <a:srgbClr val="0000FF"/>
                </a:solidFill>
                <a:latin typeface="Times New Roman" panose="02020603050405020304" pitchFamily="18" charset="0"/>
                <a:cs typeface="Times New Roman" panose="02020603050405020304" pitchFamily="18" charset="0"/>
              </a:rPr>
              <a:t>Which have been distributed </a:t>
            </a:r>
            <a:r>
              <a:rPr lang="en-US" sz="3200" dirty="0">
                <a:latin typeface="Times New Roman" panose="02020603050405020304" pitchFamily="18" charset="0"/>
                <a:cs typeface="Times New Roman" panose="02020603050405020304" pitchFamily="18" charset="0"/>
              </a:rPr>
              <a:t>as </a:t>
            </a:r>
            <a:r>
              <a:rPr lang="en-US" sz="3200" b="1" dirty="0">
                <a:solidFill>
                  <a:srgbClr val="0000FF"/>
                </a:solidFill>
                <a:latin typeface="Times New Roman" panose="02020603050405020304" pitchFamily="18" charset="0"/>
                <a:cs typeface="Times New Roman" panose="02020603050405020304" pitchFamily="18" charset="0"/>
              </a:rPr>
              <a:t>10 hours per year</a:t>
            </a:r>
          </a:p>
          <a:p>
            <a:r>
              <a:rPr lang="en-US" sz="3200" b="1" dirty="0">
                <a:latin typeface="Times New Roman" panose="02020603050405020304" pitchFamily="18" charset="0"/>
                <a:cs typeface="Times New Roman" panose="02020603050405020304" pitchFamily="18" charset="0"/>
              </a:rPr>
              <a:t>4 hours for lectures </a:t>
            </a:r>
            <a:r>
              <a:rPr lang="en-US" sz="3200" dirty="0">
                <a:latin typeface="Times New Roman" panose="02020603050405020304" pitchFamily="18" charset="0"/>
                <a:cs typeface="Times New Roman" panose="02020603050405020304" pitchFamily="18" charset="0"/>
              </a:rPr>
              <a:t>or LGIS (Large Group Interactive Sessions), one hour each, usually </a:t>
            </a:r>
            <a:r>
              <a:rPr lang="en-US" sz="3200" dirty="0" err="1">
                <a:latin typeface="Times New Roman" panose="02020603050405020304" pitchFamily="18" charset="0"/>
                <a:cs typeface="Times New Roman" panose="02020603050405020304" pitchFamily="18" charset="0"/>
              </a:rPr>
              <a:t>overin</a:t>
            </a:r>
            <a:r>
              <a:rPr lang="en-US" sz="3200" dirty="0">
                <a:latin typeface="Times New Roman" panose="02020603050405020304" pitchFamily="18" charset="0"/>
                <a:cs typeface="Times New Roman" panose="02020603050405020304" pitchFamily="18" charset="0"/>
              </a:rPr>
              <a:t> one or two topic. </a:t>
            </a:r>
          </a:p>
          <a:p>
            <a:r>
              <a:rPr lang="en-US" sz="3200" b="1" dirty="0">
                <a:latin typeface="Times New Roman" panose="02020603050405020304" pitchFamily="18" charset="0"/>
                <a:cs typeface="Times New Roman" panose="02020603050405020304" pitchFamily="18" charset="0"/>
              </a:rPr>
              <a:t>6 hours for practical sessions/</a:t>
            </a:r>
            <a:r>
              <a:rPr lang="en-US" sz="3200" dirty="0">
                <a:latin typeface="Times New Roman" panose="02020603050405020304" pitchFamily="18" charset="0"/>
                <a:cs typeface="Times New Roman" panose="02020603050405020304" pitchFamily="18" charset="0"/>
              </a:rPr>
              <a:t>SGIS (Small Group Interactive Sessions), including 3 practical sessions, two hours each.  </a:t>
            </a:r>
          </a:p>
          <a:p>
            <a:r>
              <a:rPr lang="en-US" sz="3200" b="1" dirty="0">
                <a:latin typeface="Times New Roman" panose="02020603050405020304" pitchFamily="18" charset="0"/>
                <a:cs typeface="Times New Roman" panose="02020603050405020304" pitchFamily="18" charset="0"/>
              </a:rPr>
              <a:t>Practical sessions will be based on LGIS topics </a:t>
            </a:r>
            <a:r>
              <a:rPr lang="en-US" sz="3200" dirty="0">
                <a:latin typeface="Times New Roman" panose="02020603050405020304" pitchFamily="18" charset="0"/>
                <a:cs typeface="Times New Roman" panose="02020603050405020304" pitchFamily="18" charset="0"/>
              </a:rPr>
              <a:t>for that year, and could be small group discussions, seminars, role-plays &amp; videos.</a:t>
            </a:r>
          </a:p>
          <a:p>
            <a:r>
              <a:rPr lang="en-US" sz="3200" b="1" dirty="0">
                <a:solidFill>
                  <a:srgbClr val="0000FF"/>
                </a:solidFill>
                <a:latin typeface="Times New Roman" panose="02020603050405020304" pitchFamily="18" charset="0"/>
                <a:cs typeface="Times New Roman" panose="02020603050405020304" pitchFamily="18" charset="0"/>
              </a:rPr>
              <a:t>Evaluation of theory lectures </a:t>
            </a:r>
            <a:r>
              <a:rPr lang="en-US" sz="3200" dirty="0">
                <a:latin typeface="Times New Roman" panose="02020603050405020304" pitchFamily="18" charset="0"/>
                <a:cs typeface="Times New Roman" panose="02020603050405020304" pitchFamily="18" charset="0"/>
              </a:rPr>
              <a:t>would include </a:t>
            </a:r>
            <a:r>
              <a:rPr lang="en-US" sz="3200" b="1" dirty="0">
                <a:latin typeface="Times New Roman" panose="02020603050405020304" pitchFamily="18" charset="0"/>
                <a:cs typeface="Times New Roman" panose="02020603050405020304" pitchFamily="18" charset="0"/>
              </a:rPr>
              <a:t>MCQs</a:t>
            </a:r>
            <a:r>
              <a:rPr lang="en-US" sz="3200" dirty="0">
                <a:latin typeface="Times New Roman" panose="02020603050405020304" pitchFamily="18" charset="0"/>
                <a:cs typeface="Times New Roman" panose="02020603050405020304" pitchFamily="18" charset="0"/>
              </a:rPr>
              <a:t> and </a:t>
            </a:r>
            <a:r>
              <a:rPr lang="en-US" sz="3200" b="1" dirty="0">
                <a:latin typeface="Times New Roman" panose="02020603050405020304" pitchFamily="18" charset="0"/>
                <a:cs typeface="Times New Roman" panose="02020603050405020304" pitchFamily="18" charset="0"/>
              </a:rPr>
              <a:t>short assay </a:t>
            </a:r>
            <a:r>
              <a:rPr lang="en-US" sz="3200" dirty="0">
                <a:latin typeface="Times New Roman" panose="02020603050405020304" pitchFamily="18" charset="0"/>
                <a:cs typeface="Times New Roman" panose="02020603050405020304" pitchFamily="18" charset="0"/>
              </a:rPr>
              <a:t>questions in module, block, send-up and final exams. </a:t>
            </a:r>
          </a:p>
          <a:p>
            <a:r>
              <a:rPr lang="en-US" sz="3200" b="1" dirty="0">
                <a:solidFill>
                  <a:srgbClr val="0000FF"/>
                </a:solidFill>
                <a:latin typeface="Times New Roman" panose="02020603050405020304" pitchFamily="18" charset="0"/>
                <a:cs typeface="Times New Roman" panose="02020603050405020304" pitchFamily="18" charset="0"/>
              </a:rPr>
              <a:t>Evaluation of practical sessions </a:t>
            </a:r>
            <a:r>
              <a:rPr lang="en-US" sz="3200" dirty="0">
                <a:latin typeface="Times New Roman" panose="02020603050405020304" pitchFamily="18" charset="0"/>
                <a:cs typeface="Times New Roman" panose="02020603050405020304" pitchFamily="18" charset="0"/>
              </a:rPr>
              <a:t>would be by </a:t>
            </a:r>
            <a:r>
              <a:rPr lang="en-US" sz="3200" b="1" dirty="0">
                <a:latin typeface="Times New Roman" panose="02020603050405020304" pitchFamily="18" charset="0"/>
                <a:cs typeface="Times New Roman" panose="02020603050405020304" pitchFamily="18" charset="0"/>
              </a:rPr>
              <a:t>OSPE </a:t>
            </a:r>
            <a:r>
              <a:rPr lang="en-US" sz="3200" dirty="0">
                <a:latin typeface="Times New Roman" panose="02020603050405020304" pitchFamily="18" charset="0"/>
                <a:cs typeface="Times New Roman" panose="02020603050405020304" pitchFamily="18" charset="0"/>
              </a:rPr>
              <a:t>in module, block, send-up and final exams. </a:t>
            </a:r>
          </a:p>
          <a:p>
            <a:pPr marL="0"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94091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780836" y="169919"/>
            <a:ext cx="10572964" cy="621193"/>
          </a:xfrm>
        </p:spPr>
        <p:txBody>
          <a:bodyPr>
            <a:normAutofit fontScale="90000"/>
          </a:bodyPr>
          <a:lstStyle/>
          <a:p>
            <a:pPr algn="ctr"/>
            <a:r>
              <a:rPr lang="en-GB" b="1" dirty="0">
                <a:solidFill>
                  <a:srgbClr val="C00000"/>
                </a:solidFill>
                <a:latin typeface="Times New Roman" panose="02020603050405020304" pitchFamily="18" charset="0"/>
                <a:cs typeface="Times New Roman" panose="02020603050405020304" pitchFamily="18" charset="0"/>
              </a:rPr>
              <a:t>Framework of Bioethics Curriculum for MBBS</a:t>
            </a:r>
            <a:endParaRPr lang="en-US"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34256" y="791112"/>
            <a:ext cx="11075541" cy="5722704"/>
          </a:xfrm>
        </p:spPr>
        <p:txBody>
          <a:bodyPr>
            <a:normAutofit/>
          </a:bodyPr>
          <a:lstStyle/>
          <a:p>
            <a:r>
              <a:rPr lang="en-GB" b="1" dirty="0">
                <a:solidFill>
                  <a:srgbClr val="0000FF"/>
                </a:solidFill>
                <a:latin typeface="Times New Roman" panose="02020603050405020304" pitchFamily="18" charset="0"/>
                <a:cs typeface="Times New Roman" panose="02020603050405020304" pitchFamily="18" charset="0"/>
              </a:rPr>
              <a:t>Foundation Module </a:t>
            </a:r>
            <a:r>
              <a:rPr lang="en-GB" dirty="0">
                <a:latin typeface="Times New Roman" panose="02020603050405020304" pitchFamily="18" charset="0"/>
                <a:cs typeface="Times New Roman" panose="02020603050405020304" pitchFamily="18" charset="0"/>
              </a:rPr>
              <a:t>(1</a:t>
            </a:r>
            <a:r>
              <a:rPr lang="en-GB" baseline="30000" dirty="0">
                <a:latin typeface="Times New Roman" panose="02020603050405020304" pitchFamily="18" charset="0"/>
                <a:cs typeface="Times New Roman" panose="02020603050405020304" pitchFamily="18" charset="0"/>
              </a:rPr>
              <a:t>st</a:t>
            </a:r>
            <a:r>
              <a:rPr lang="en-GB" dirty="0">
                <a:latin typeface="Times New Roman" panose="02020603050405020304" pitchFamily="18" charset="0"/>
                <a:cs typeface="Times New Roman" panose="02020603050405020304" pitchFamily="18" charset="0"/>
              </a:rPr>
              <a:t> Year MBBS) </a:t>
            </a:r>
          </a:p>
          <a:p>
            <a:r>
              <a:rPr lang="en-GB" b="1" dirty="0">
                <a:solidFill>
                  <a:srgbClr val="0000FF"/>
                </a:solidFill>
                <a:latin typeface="Times New Roman" panose="02020603050405020304" pitchFamily="18" charset="0"/>
                <a:cs typeface="Times New Roman" panose="02020603050405020304" pitchFamily="18" charset="0"/>
              </a:rPr>
              <a:t>Basic Ethics Module </a:t>
            </a:r>
            <a:r>
              <a:rPr lang="en-GB" dirty="0">
                <a:latin typeface="Times New Roman" panose="02020603050405020304" pitchFamily="18" charset="0"/>
                <a:cs typeface="Times New Roman" panose="02020603050405020304" pitchFamily="18" charset="0"/>
              </a:rPr>
              <a:t>(2</a:t>
            </a:r>
            <a:r>
              <a:rPr lang="en-GB" baseline="30000" dirty="0">
                <a:latin typeface="Times New Roman" panose="02020603050405020304" pitchFamily="18" charset="0"/>
                <a:cs typeface="Times New Roman" panose="02020603050405020304" pitchFamily="18" charset="0"/>
              </a:rPr>
              <a:t>nd</a:t>
            </a:r>
            <a:r>
              <a:rPr lang="en-GB" dirty="0">
                <a:latin typeface="Times New Roman" panose="02020603050405020304" pitchFamily="18" charset="0"/>
                <a:cs typeface="Times New Roman" panose="02020603050405020304" pitchFamily="18" charset="0"/>
              </a:rPr>
              <a:t> Year MBBS)</a:t>
            </a:r>
          </a:p>
          <a:p>
            <a:r>
              <a:rPr lang="en-GB" b="1" dirty="0">
                <a:solidFill>
                  <a:srgbClr val="0000FF"/>
                </a:solidFill>
                <a:latin typeface="Times New Roman" panose="02020603050405020304" pitchFamily="18" charset="0"/>
                <a:cs typeface="Times New Roman" panose="02020603050405020304" pitchFamily="18" charset="0"/>
              </a:rPr>
              <a:t>Ethics of Physician Pharmaceutical Industry </a:t>
            </a:r>
            <a:r>
              <a:rPr lang="en-GB" dirty="0">
                <a:latin typeface="Times New Roman" panose="02020603050405020304" pitchFamily="18" charset="0"/>
                <a:cs typeface="Times New Roman" panose="02020603050405020304" pitchFamily="18" charset="0"/>
              </a:rPr>
              <a:t>(3</a:t>
            </a:r>
            <a:r>
              <a:rPr lang="en-GB" baseline="30000" dirty="0">
                <a:latin typeface="Times New Roman" panose="02020603050405020304" pitchFamily="18" charset="0"/>
                <a:cs typeface="Times New Roman" panose="02020603050405020304" pitchFamily="18" charset="0"/>
              </a:rPr>
              <a:t>rd</a:t>
            </a:r>
            <a:r>
              <a:rPr lang="en-GB" dirty="0">
                <a:latin typeface="Times New Roman" panose="02020603050405020304" pitchFamily="18" charset="0"/>
                <a:cs typeface="Times New Roman" panose="02020603050405020304" pitchFamily="18" charset="0"/>
              </a:rPr>
              <a:t> Year MBBS)</a:t>
            </a:r>
          </a:p>
          <a:p>
            <a:r>
              <a:rPr lang="en-GB" b="1" dirty="0">
                <a:solidFill>
                  <a:srgbClr val="0000FF"/>
                </a:solidFill>
                <a:latin typeface="Times New Roman" panose="02020603050405020304" pitchFamily="18" charset="0"/>
                <a:cs typeface="Times New Roman" panose="02020603050405020304" pitchFamily="18" charset="0"/>
              </a:rPr>
              <a:t>Public Health Ethics </a:t>
            </a:r>
            <a:r>
              <a:rPr lang="en-GB" dirty="0">
                <a:latin typeface="Times New Roman" panose="02020603050405020304" pitchFamily="18" charset="0"/>
                <a:cs typeface="Times New Roman" panose="02020603050405020304" pitchFamily="18" charset="0"/>
              </a:rPr>
              <a:t>(4</a:t>
            </a:r>
            <a:r>
              <a:rPr lang="en-GB" baseline="30000" dirty="0">
                <a:latin typeface="Times New Roman" panose="02020603050405020304" pitchFamily="18" charset="0"/>
                <a:cs typeface="Times New Roman" panose="02020603050405020304" pitchFamily="18" charset="0"/>
              </a:rPr>
              <a:t>th</a:t>
            </a:r>
            <a:r>
              <a:rPr lang="en-GB" dirty="0">
                <a:latin typeface="Times New Roman" panose="02020603050405020304" pitchFamily="18" charset="0"/>
                <a:cs typeface="Times New Roman" panose="02020603050405020304" pitchFamily="18" charset="0"/>
              </a:rPr>
              <a:t> Year MBBS)</a:t>
            </a:r>
          </a:p>
          <a:p>
            <a:r>
              <a:rPr lang="en-GB" b="1" dirty="0">
                <a:solidFill>
                  <a:srgbClr val="0000FF"/>
                </a:solidFill>
                <a:latin typeface="Times New Roman" panose="02020603050405020304" pitchFamily="18" charset="0"/>
                <a:cs typeface="Times New Roman" panose="02020603050405020304" pitchFamily="18" charset="0"/>
              </a:rPr>
              <a:t>Clinical Ethics </a:t>
            </a:r>
            <a:r>
              <a:rPr lang="en-GB" dirty="0">
                <a:latin typeface="Times New Roman" panose="02020603050405020304" pitchFamily="18" charset="0"/>
                <a:cs typeface="Times New Roman" panose="02020603050405020304" pitchFamily="18" charset="0"/>
              </a:rPr>
              <a:t>(Final Year MBBS)</a:t>
            </a:r>
          </a:p>
          <a:p>
            <a:r>
              <a:rPr lang="en-GB" b="1" dirty="0">
                <a:solidFill>
                  <a:srgbClr val="C00000"/>
                </a:solidFill>
                <a:latin typeface="Times New Roman" panose="02020603050405020304" pitchFamily="18" charset="0"/>
                <a:cs typeface="Times New Roman" panose="02020603050405020304" pitchFamily="18" charset="0"/>
              </a:rPr>
              <a:t>Aims of Integrated Bioethics Curriculum </a:t>
            </a:r>
            <a:r>
              <a:rPr lang="en-GB" dirty="0">
                <a:latin typeface="Times New Roman" panose="02020603050405020304" pitchFamily="18" charset="0"/>
                <a:cs typeface="Times New Roman" panose="02020603050405020304" pitchFamily="18" charset="0"/>
              </a:rPr>
              <a:t>extending across five years are to equip medical students with sound ethical knowledge who are: </a:t>
            </a:r>
          </a:p>
          <a:p>
            <a:r>
              <a:rPr lang="en-GB" b="1" dirty="0">
                <a:latin typeface="Times New Roman" panose="02020603050405020304" pitchFamily="18" charset="0"/>
                <a:cs typeface="Times New Roman" panose="02020603050405020304" pitchFamily="18" charset="0"/>
              </a:rPr>
              <a:t>Able to practices ethics </a:t>
            </a:r>
            <a:r>
              <a:rPr lang="en-GB" dirty="0">
                <a:latin typeface="Times New Roman" panose="02020603050405020304" pitchFamily="18" charset="0"/>
                <a:cs typeface="Times New Roman" panose="02020603050405020304" pitchFamily="18" charset="0"/>
              </a:rPr>
              <a:t>throughout their professional carrier.</a:t>
            </a:r>
          </a:p>
          <a:p>
            <a:r>
              <a:rPr lang="en-GB" b="1" dirty="0">
                <a:latin typeface="Times New Roman" panose="02020603050405020304" pitchFamily="18" charset="0"/>
                <a:cs typeface="Times New Roman" panose="02020603050405020304" pitchFamily="18" charset="0"/>
              </a:rPr>
              <a:t>Capable of working </a:t>
            </a:r>
            <a:r>
              <a:rPr lang="en-GB" dirty="0">
                <a:latin typeface="Times New Roman" panose="02020603050405020304" pitchFamily="18" charset="0"/>
                <a:cs typeface="Times New Roman" panose="02020603050405020304" pitchFamily="18" charset="0"/>
              </a:rPr>
              <a:t>effectively as a part of </a:t>
            </a:r>
            <a:r>
              <a:rPr lang="en-GB" b="1" dirty="0">
                <a:latin typeface="Times New Roman" panose="02020603050405020304" pitchFamily="18" charset="0"/>
                <a:cs typeface="Times New Roman" panose="02020603050405020304" pitchFamily="18" charset="0"/>
              </a:rPr>
              <a:t>multi-disciplinary team</a:t>
            </a:r>
            <a:r>
              <a:rPr lang="en-GB" dirty="0">
                <a:latin typeface="Times New Roman" panose="02020603050405020304" pitchFamily="18" charset="0"/>
                <a:cs typeface="Times New Roman" panose="02020603050405020304" pitchFamily="18" charset="0"/>
              </a:rPr>
              <a:t>.</a:t>
            </a:r>
          </a:p>
          <a:p>
            <a:r>
              <a:rPr lang="en-GB" b="1" dirty="0">
                <a:latin typeface="Times New Roman" panose="02020603050405020304" pitchFamily="18" charset="0"/>
                <a:cs typeface="Times New Roman" panose="02020603050405020304" pitchFamily="18" charset="0"/>
              </a:rPr>
              <a:t>Competent to </a:t>
            </a:r>
            <a:r>
              <a:rPr lang="en-US" b="1" dirty="0">
                <a:latin typeface="Times New Roman" panose="02020603050405020304" pitchFamily="18" charset="0"/>
                <a:cs typeface="Times New Roman" panose="02020603050405020304" pitchFamily="18" charset="0"/>
              </a:rPr>
              <a:t>respond to health issues </a:t>
            </a:r>
            <a:r>
              <a:rPr lang="en-US" dirty="0">
                <a:latin typeface="Times New Roman" panose="02020603050405020304" pitchFamily="18" charset="0"/>
                <a:cs typeface="Times New Roman" panose="02020603050405020304" pitchFamily="18" charset="0"/>
              </a:rPr>
              <a:t>of community, nation and region wherever they are appointed to serve.</a:t>
            </a:r>
          </a:p>
        </p:txBody>
      </p:sp>
    </p:spTree>
    <p:extLst>
      <p:ext uri="{BB962C8B-B14F-4D97-AF65-F5344CB8AC3E}">
        <p14:creationId xmlns:p14="http://schemas.microsoft.com/office/powerpoint/2010/main" val="39240813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8276"/>
            <a:ext cx="10515600" cy="549274"/>
          </a:xfrm>
        </p:spPr>
        <p:txBody>
          <a:bodyPr>
            <a:normAutofit fontScale="90000"/>
          </a:bodyPr>
          <a:lstStyle/>
          <a:p>
            <a:pPr algn="ctr"/>
            <a:r>
              <a:rPr lang="en-GB" b="1" dirty="0">
                <a:solidFill>
                  <a:srgbClr val="C00000"/>
                </a:solidFill>
                <a:latin typeface="Times New Roman" panose="02020603050405020304" pitchFamily="18" charset="0"/>
                <a:cs typeface="Times New Roman" panose="02020603050405020304" pitchFamily="18" charset="0"/>
              </a:rPr>
              <a:t>Curriculum for MBBS Students (Cont.)</a:t>
            </a:r>
            <a:endParaRPr lang="en-US" dirty="0"/>
          </a:p>
        </p:txBody>
      </p:sp>
      <p:sp>
        <p:nvSpPr>
          <p:cNvPr id="3" name="Content Placeholder 2"/>
          <p:cNvSpPr>
            <a:spLocks noGrp="1"/>
          </p:cNvSpPr>
          <p:nvPr>
            <p:ph idx="1"/>
          </p:nvPr>
        </p:nvSpPr>
        <p:spPr>
          <a:xfrm>
            <a:off x="390418" y="657550"/>
            <a:ext cx="11476234" cy="6082297"/>
          </a:xfrm>
        </p:spPr>
        <p:txBody>
          <a:bodyPr>
            <a:normAutofit lnSpcReduction="10000"/>
          </a:bodyPr>
          <a:lstStyle/>
          <a:p>
            <a:r>
              <a:rPr lang="en-GB" b="1" dirty="0">
                <a:solidFill>
                  <a:srgbClr val="C00000"/>
                </a:solidFill>
                <a:latin typeface="Times New Roman" panose="02020603050405020304" pitchFamily="18" charset="0"/>
                <a:cs typeface="Times New Roman" panose="02020603050405020304" pitchFamily="18" charset="0"/>
              </a:rPr>
              <a:t>1</a:t>
            </a:r>
            <a:r>
              <a:rPr lang="en-GB" b="1" baseline="30000" dirty="0">
                <a:solidFill>
                  <a:srgbClr val="C00000"/>
                </a:solidFill>
                <a:latin typeface="Times New Roman" panose="02020603050405020304" pitchFamily="18" charset="0"/>
                <a:cs typeface="Times New Roman" panose="02020603050405020304" pitchFamily="18" charset="0"/>
              </a:rPr>
              <a:t>st</a:t>
            </a:r>
            <a:r>
              <a:rPr lang="en-GB" b="1" dirty="0">
                <a:solidFill>
                  <a:srgbClr val="C00000"/>
                </a:solidFill>
                <a:latin typeface="Times New Roman" panose="02020603050405020304" pitchFamily="18" charset="0"/>
                <a:cs typeface="Times New Roman" panose="02020603050405020304" pitchFamily="18" charset="0"/>
              </a:rPr>
              <a:t> year MBBS </a:t>
            </a:r>
            <a:endParaRPr lang="en-US" b="1" dirty="0">
              <a:solidFill>
                <a:srgbClr val="C00000"/>
              </a:solidFill>
              <a:latin typeface="Times New Roman" panose="02020603050405020304" pitchFamily="18" charset="0"/>
              <a:cs typeface="Times New Roman" panose="02020603050405020304" pitchFamily="18" charset="0"/>
            </a:endParaRPr>
          </a:p>
          <a:p>
            <a:pPr lvl="0"/>
            <a:r>
              <a:rPr lang="en-US" b="1" dirty="0">
                <a:solidFill>
                  <a:srgbClr val="0000FF"/>
                </a:solidFill>
                <a:latin typeface="Times New Roman" panose="02020603050405020304" pitchFamily="18" charset="0"/>
                <a:cs typeface="Times New Roman" panose="02020603050405020304" pitchFamily="18" charset="0"/>
              </a:rPr>
              <a:t>Theoretical component:</a:t>
            </a:r>
          </a:p>
          <a:p>
            <a:pPr lvl="0"/>
            <a:r>
              <a:rPr lang="en-US" dirty="0">
                <a:latin typeface="Times New Roman" panose="02020603050405020304" pitchFamily="18" charset="0"/>
                <a:cs typeface="Times New Roman" panose="02020603050405020304" pitchFamily="18" charset="0"/>
              </a:rPr>
              <a:t>Introduction to principles of medical ethics</a:t>
            </a:r>
          </a:p>
          <a:p>
            <a:pPr lvl="0"/>
            <a:r>
              <a:rPr lang="en-US" dirty="0">
                <a:latin typeface="Times New Roman" panose="02020603050405020304" pitchFamily="18" charset="0"/>
                <a:cs typeface="Times New Roman" panose="02020603050405020304" pitchFamily="18" charset="0"/>
              </a:rPr>
              <a:t>History of medical ethics and contribution of Islamic teachings  </a:t>
            </a:r>
          </a:p>
          <a:p>
            <a:pPr lvl="0"/>
            <a:r>
              <a:rPr lang="en-GB" dirty="0">
                <a:latin typeface="Times New Roman" panose="02020603050405020304" pitchFamily="18" charset="0"/>
                <a:cs typeface="Times New Roman" panose="02020603050405020304" pitchFamily="18" charset="0"/>
              </a:rPr>
              <a:t>Codes of conduct and etiquette</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Professionalism</a:t>
            </a:r>
          </a:p>
          <a:p>
            <a:pPr lvl="0"/>
            <a:r>
              <a:rPr lang="en-GB" b="1" dirty="0">
                <a:solidFill>
                  <a:srgbClr val="0000FF"/>
                </a:solidFill>
                <a:latin typeface="Times New Roman" panose="02020603050405020304" pitchFamily="18" charset="0"/>
                <a:cs typeface="Times New Roman" panose="02020603050405020304" pitchFamily="18" charset="0"/>
              </a:rPr>
              <a:t>Practical Component:</a:t>
            </a:r>
          </a:p>
          <a:p>
            <a:pPr lvl="0"/>
            <a:r>
              <a:rPr lang="en-US" b="1" dirty="0">
                <a:latin typeface="Times New Roman" panose="02020603050405020304" pitchFamily="18" charset="0"/>
                <a:cs typeface="Times New Roman" panose="02020603050405020304" pitchFamily="18" charset="0"/>
              </a:rPr>
              <a:t>Basic elements of Laboratory Ethics</a:t>
            </a:r>
            <a:r>
              <a:rPr lang="en-US" dirty="0">
                <a:latin typeface="Times New Roman" panose="02020603050405020304" pitchFamily="18" charset="0"/>
                <a:cs typeface="Times New Roman" panose="02020603050405020304" pitchFamily="18" charset="0"/>
              </a:rPr>
              <a:t>, including scientific rationale for using animals in different phases of teachings for medical students</a:t>
            </a:r>
          </a:p>
          <a:p>
            <a:pPr lvl="0"/>
            <a:r>
              <a:rPr lang="en-US" b="1" dirty="0">
                <a:latin typeface="Times New Roman" panose="02020603050405020304" pitchFamily="18" charset="0"/>
                <a:cs typeface="Times New Roman" panose="02020603050405020304" pitchFamily="18" charset="0"/>
              </a:rPr>
              <a:t>Medical Professionalism </a:t>
            </a:r>
            <a:r>
              <a:rPr lang="en-US" dirty="0">
                <a:latin typeface="Times New Roman" panose="02020603050405020304" pitchFamily="18" charset="0"/>
                <a:cs typeface="Times New Roman" panose="02020603050405020304" pitchFamily="18" charset="0"/>
              </a:rPr>
              <a:t>for the medical student; including respect and gratitude towards colleagues, as well as collaboration, partnership team-work &amp; dress-code.</a:t>
            </a:r>
          </a:p>
          <a:p>
            <a:pPr lvl="0"/>
            <a:r>
              <a:rPr lang="en-US" b="1" dirty="0">
                <a:latin typeface="Times New Roman" panose="02020603050405020304" pitchFamily="18" charset="0"/>
                <a:cs typeface="Times New Roman" panose="02020603050405020304" pitchFamily="18" charset="0"/>
              </a:rPr>
              <a:t>Maintaining religious obligations </a:t>
            </a:r>
            <a:r>
              <a:rPr lang="en-US" dirty="0">
                <a:latin typeface="Times New Roman" panose="02020603050405020304" pitchFamily="18" charset="0"/>
                <a:cs typeface="Times New Roman" panose="02020603050405020304" pitchFamily="18" charset="0"/>
              </a:rPr>
              <a:t>of medical doctor, focusing on physicians’ character, virtues and duties.</a:t>
            </a:r>
          </a:p>
        </p:txBody>
      </p:sp>
    </p:spTree>
    <p:extLst>
      <p:ext uri="{BB962C8B-B14F-4D97-AF65-F5344CB8AC3E}">
        <p14:creationId xmlns:p14="http://schemas.microsoft.com/office/powerpoint/2010/main" val="1887106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7134"/>
            <a:ext cx="10515600" cy="763899"/>
          </a:xfrm>
        </p:spPr>
        <p:txBody>
          <a:bodyPr>
            <a:normAutofit/>
          </a:bodyPr>
          <a:lstStyle/>
          <a:p>
            <a:pPr algn="ctr"/>
            <a:r>
              <a:rPr lang="en-US" b="1" dirty="0">
                <a:solidFill>
                  <a:srgbClr val="C00000"/>
                </a:solidFill>
                <a:latin typeface="Times New Roman" panose="02020603050405020304" pitchFamily="18" charset="0"/>
                <a:cs typeface="Times New Roman" panose="02020603050405020304" pitchFamily="18" charset="0"/>
              </a:rPr>
              <a:t>Introduction to Biomedical Ethics</a:t>
            </a:r>
          </a:p>
        </p:txBody>
      </p:sp>
      <p:sp>
        <p:nvSpPr>
          <p:cNvPr id="3" name="Content Placeholder 2"/>
          <p:cNvSpPr>
            <a:spLocks noGrp="1"/>
          </p:cNvSpPr>
          <p:nvPr>
            <p:ph idx="1"/>
          </p:nvPr>
        </p:nvSpPr>
        <p:spPr>
          <a:xfrm>
            <a:off x="324518" y="941033"/>
            <a:ext cx="11542964" cy="5488595"/>
          </a:xfrm>
        </p:spPr>
        <p:txBody>
          <a:bodyPr>
            <a:noAutofit/>
          </a:bodyPr>
          <a:lstStyle/>
          <a:p>
            <a:r>
              <a:rPr lang="en-US" sz="3400" b="1" dirty="0">
                <a:solidFill>
                  <a:srgbClr val="C00000"/>
                </a:solidFill>
                <a:latin typeface="Times New Roman" panose="02020603050405020304" pitchFamily="18" charset="0"/>
                <a:cs typeface="Times New Roman" panose="02020603050405020304" pitchFamily="18" charset="0"/>
              </a:rPr>
              <a:t>What is ethics?</a:t>
            </a:r>
            <a:r>
              <a:rPr lang="en-US" sz="3400" b="1" dirty="0">
                <a:solidFill>
                  <a:srgbClr val="0000FF"/>
                </a:solidFill>
                <a:latin typeface="Times New Roman" panose="02020603050405020304" pitchFamily="18" charset="0"/>
                <a:cs typeface="Times New Roman" panose="02020603050405020304" pitchFamily="18" charset="0"/>
              </a:rPr>
              <a:t> </a:t>
            </a:r>
          </a:p>
          <a:p>
            <a:r>
              <a:rPr lang="en-US" sz="3400" b="1" dirty="0">
                <a:solidFill>
                  <a:srgbClr val="0000FF"/>
                </a:solidFill>
                <a:latin typeface="Times New Roman" panose="02020603050405020304" pitchFamily="18" charset="0"/>
                <a:cs typeface="Times New Roman" panose="02020603050405020304" pitchFamily="18" charset="0"/>
              </a:rPr>
              <a:t>Ethics</a:t>
            </a:r>
            <a:r>
              <a:rPr lang="en-US" sz="3400" dirty="0">
                <a:solidFill>
                  <a:srgbClr val="0000FF"/>
                </a:solidFill>
                <a:latin typeface="Times New Roman" panose="02020603050405020304" pitchFamily="18" charset="0"/>
                <a:cs typeface="Times New Roman" panose="02020603050405020304" pitchFamily="18" charset="0"/>
              </a:rPr>
              <a:t>, </a:t>
            </a:r>
            <a:r>
              <a:rPr lang="en-US" sz="3400" b="1" dirty="0">
                <a:solidFill>
                  <a:srgbClr val="C00000"/>
                </a:solidFill>
                <a:latin typeface="Times New Roman" panose="02020603050405020304" pitchFamily="18" charset="0"/>
                <a:cs typeface="Times New Roman" panose="02020603050405020304" pitchFamily="18" charset="0"/>
              </a:rPr>
              <a:t>Greek</a:t>
            </a:r>
            <a:r>
              <a:rPr lang="en-US" sz="3400" b="1" dirty="0">
                <a:latin typeface="Times New Roman" panose="02020603050405020304" pitchFamily="18" charset="0"/>
                <a:cs typeface="Times New Roman" panose="02020603050405020304" pitchFamily="18" charset="0"/>
              </a:rPr>
              <a:t>, </a:t>
            </a:r>
            <a:r>
              <a:rPr lang="en-US" sz="3400" b="1" dirty="0">
                <a:solidFill>
                  <a:srgbClr val="0000FF"/>
                </a:solidFill>
                <a:latin typeface="Times New Roman" panose="02020603050405020304" pitchFamily="18" charset="0"/>
                <a:cs typeface="Times New Roman" panose="02020603050405020304" pitchFamily="18" charset="0"/>
              </a:rPr>
              <a:t>ethos </a:t>
            </a:r>
            <a:r>
              <a:rPr lang="en-US" sz="3400" dirty="0">
                <a:latin typeface="Times New Roman" panose="02020603050405020304" pitchFamily="18" charset="0"/>
                <a:cs typeface="Times New Roman" panose="02020603050405020304" pitchFamily="18" charset="0"/>
              </a:rPr>
              <a:t>(character) &amp; </a:t>
            </a:r>
            <a:r>
              <a:rPr lang="en-US" sz="3400" b="1" dirty="0">
                <a:solidFill>
                  <a:srgbClr val="C00000"/>
                </a:solidFill>
                <a:latin typeface="Times New Roman" panose="02020603050405020304" pitchFamily="18" charset="0"/>
                <a:cs typeface="Times New Roman" panose="02020603050405020304" pitchFamily="18" charset="0"/>
              </a:rPr>
              <a:t>Latin</a:t>
            </a:r>
            <a:r>
              <a:rPr lang="en-US" sz="3400" dirty="0">
                <a:latin typeface="Times New Roman" panose="02020603050405020304" pitchFamily="18" charset="0"/>
                <a:cs typeface="Times New Roman" panose="02020603050405020304" pitchFamily="18" charset="0"/>
              </a:rPr>
              <a:t>, </a:t>
            </a:r>
            <a:r>
              <a:rPr lang="en-US" sz="3400" b="1" dirty="0">
                <a:solidFill>
                  <a:srgbClr val="0000FF"/>
                </a:solidFill>
                <a:latin typeface="Times New Roman" panose="02020603050405020304" pitchFamily="18" charset="0"/>
                <a:cs typeface="Times New Roman" panose="02020603050405020304" pitchFamily="18" charset="0"/>
              </a:rPr>
              <a:t>mores</a:t>
            </a:r>
            <a:r>
              <a:rPr lang="en-US" sz="3400" b="1" dirty="0">
                <a:latin typeface="Times New Roman" panose="02020603050405020304" pitchFamily="18" charset="0"/>
                <a:cs typeface="Times New Roman" panose="02020603050405020304" pitchFamily="18" charset="0"/>
              </a:rPr>
              <a:t> </a:t>
            </a:r>
            <a:r>
              <a:rPr lang="en-US" sz="3400" dirty="0">
                <a:latin typeface="Times New Roman" panose="02020603050405020304" pitchFamily="18" charset="0"/>
                <a:cs typeface="Times New Roman" panose="02020603050405020304" pitchFamily="18" charset="0"/>
              </a:rPr>
              <a:t>(morals/ customs). </a:t>
            </a:r>
            <a:r>
              <a:rPr lang="en-US" sz="3400" b="1" dirty="0">
                <a:solidFill>
                  <a:srgbClr val="C00000"/>
                </a:solidFill>
                <a:latin typeface="Times New Roman" panose="02020603050405020304" pitchFamily="18" charset="0"/>
                <a:cs typeface="Times New Roman" panose="02020603050405020304" pitchFamily="18" charset="0"/>
              </a:rPr>
              <a:t>Urdu</a:t>
            </a:r>
            <a:r>
              <a:rPr lang="en-US" sz="3400" dirty="0">
                <a:latin typeface="Times New Roman" panose="02020603050405020304" pitchFamily="18" charset="0"/>
                <a:cs typeface="Times New Roman" panose="02020603050405020304" pitchFamily="18" charset="0"/>
              </a:rPr>
              <a:t>: </a:t>
            </a:r>
            <a:r>
              <a:rPr lang="ar-AE" sz="3400" b="1" dirty="0">
                <a:solidFill>
                  <a:srgbClr val="0000FF"/>
                </a:solidFill>
                <a:latin typeface="Times New Roman" panose="02020603050405020304" pitchFamily="18" charset="0"/>
                <a:cs typeface="Times New Roman" panose="02020603050405020304" pitchFamily="18" charset="0"/>
              </a:rPr>
              <a:t>اخلاقیات</a:t>
            </a:r>
            <a:endParaRPr lang="en-US" sz="3400" b="1" dirty="0">
              <a:solidFill>
                <a:srgbClr val="0000FF"/>
              </a:solidFill>
              <a:latin typeface="Times New Roman" panose="02020603050405020304" pitchFamily="18" charset="0"/>
              <a:cs typeface="Times New Roman" panose="02020603050405020304" pitchFamily="18" charset="0"/>
            </a:endParaRPr>
          </a:p>
          <a:p>
            <a:r>
              <a:rPr lang="en-US" sz="3400" b="1" dirty="0">
                <a:solidFill>
                  <a:srgbClr val="C00000"/>
                </a:solidFill>
                <a:latin typeface="Times New Roman" panose="02020603050405020304" pitchFamily="18" charset="0"/>
                <a:cs typeface="Times New Roman" panose="02020603050405020304" pitchFamily="18" charset="0"/>
              </a:rPr>
              <a:t>Ethics may be defined </a:t>
            </a:r>
            <a:r>
              <a:rPr lang="en-US" sz="3400" dirty="0">
                <a:latin typeface="Times New Roman" panose="02020603050405020304" pitchFamily="18" charset="0"/>
                <a:cs typeface="Times New Roman" panose="02020603050405020304" pitchFamily="18" charset="0"/>
              </a:rPr>
              <a:t>as </a:t>
            </a:r>
            <a:r>
              <a:rPr lang="en-US" sz="3400" b="1" dirty="0">
                <a:solidFill>
                  <a:srgbClr val="0000FF"/>
                </a:solidFill>
                <a:latin typeface="Times New Roman" panose="02020603050405020304" pitchFamily="18" charset="0"/>
                <a:cs typeface="Times New Roman" panose="02020603050405020304" pitchFamily="18" charset="0"/>
              </a:rPr>
              <a:t>moral principles </a:t>
            </a:r>
            <a:r>
              <a:rPr lang="en-US" sz="3400" b="1" dirty="0">
                <a:latin typeface="Times New Roman" panose="02020603050405020304" pitchFamily="18" charset="0"/>
                <a:cs typeface="Times New Roman" panose="02020603050405020304" pitchFamily="18" charset="0"/>
              </a:rPr>
              <a:t>that govern</a:t>
            </a:r>
            <a:r>
              <a:rPr lang="en-US" sz="3400" dirty="0">
                <a:latin typeface="Times New Roman" panose="02020603050405020304" pitchFamily="18" charset="0"/>
                <a:cs typeface="Times New Roman" panose="02020603050405020304" pitchFamily="18" charset="0"/>
              </a:rPr>
              <a:t> a </a:t>
            </a:r>
            <a:r>
              <a:rPr lang="en-US" sz="3400" b="1" dirty="0">
                <a:latin typeface="Times New Roman" panose="02020603050405020304" pitchFamily="18" charset="0"/>
                <a:cs typeface="Times New Roman" panose="02020603050405020304" pitchFamily="18" charset="0"/>
              </a:rPr>
              <a:t>person's </a:t>
            </a:r>
            <a:r>
              <a:rPr lang="en-US" sz="3400" b="1" dirty="0">
                <a:solidFill>
                  <a:srgbClr val="0000FF"/>
                </a:solidFill>
                <a:latin typeface="Times New Roman" panose="02020603050405020304" pitchFamily="18" charset="0"/>
                <a:cs typeface="Times New Roman" panose="02020603050405020304" pitchFamily="18" charset="0"/>
              </a:rPr>
              <a:t>behavior or conduct </a:t>
            </a:r>
            <a:r>
              <a:rPr lang="en-US" sz="3400" b="1" dirty="0">
                <a:latin typeface="Times New Roman" panose="02020603050405020304" pitchFamily="18" charset="0"/>
                <a:cs typeface="Times New Roman" panose="02020603050405020304" pitchFamily="18" charset="0"/>
              </a:rPr>
              <a:t>of an activity, or</a:t>
            </a:r>
            <a:endParaRPr lang="en-US" sz="3400" dirty="0">
              <a:latin typeface="Times New Roman" panose="02020603050405020304" pitchFamily="18" charset="0"/>
              <a:cs typeface="Times New Roman" panose="02020603050405020304" pitchFamily="18" charset="0"/>
            </a:endParaRPr>
          </a:p>
          <a:p>
            <a:r>
              <a:rPr lang="en-US" sz="3400" b="1" dirty="0">
                <a:solidFill>
                  <a:srgbClr val="0000FF"/>
                </a:solidFill>
                <a:latin typeface="Times New Roman" panose="02020603050405020304" pitchFamily="18" charset="0"/>
                <a:cs typeface="Times New Roman" panose="02020603050405020304" pitchFamily="18" charset="0"/>
              </a:rPr>
              <a:t>Moral principles </a:t>
            </a:r>
            <a:r>
              <a:rPr lang="en-US" sz="3400" dirty="0">
                <a:latin typeface="Times New Roman" panose="02020603050405020304" pitchFamily="18" charset="0"/>
                <a:cs typeface="Times New Roman" panose="02020603050405020304" pitchFamily="18" charset="0"/>
              </a:rPr>
              <a:t>that govern </a:t>
            </a:r>
            <a:r>
              <a:rPr lang="en-US" sz="3400" b="1" dirty="0">
                <a:solidFill>
                  <a:srgbClr val="0000FF"/>
                </a:solidFill>
                <a:latin typeface="Times New Roman" panose="02020603050405020304" pitchFamily="18" charset="0"/>
                <a:cs typeface="Times New Roman" panose="02020603050405020304" pitchFamily="18" charset="0"/>
              </a:rPr>
              <a:t>person's dealing </a:t>
            </a:r>
            <a:r>
              <a:rPr lang="en-US" sz="3400" dirty="0">
                <a:latin typeface="Times New Roman" panose="02020603050405020304" pitchFamily="18" charset="0"/>
                <a:cs typeface="Times New Roman" panose="02020603050405020304" pitchFamily="18" charset="0"/>
              </a:rPr>
              <a:t>(with others).</a:t>
            </a:r>
          </a:p>
          <a:p>
            <a:r>
              <a:rPr lang="en-US" sz="3400" b="1" dirty="0">
                <a:solidFill>
                  <a:srgbClr val="C00000"/>
                </a:solidFill>
                <a:latin typeface="Times New Roman" panose="02020603050405020304" pitchFamily="18" charset="0"/>
                <a:cs typeface="Times New Roman" panose="02020603050405020304" pitchFamily="18" charset="0"/>
              </a:rPr>
              <a:t>Medical ethics: </a:t>
            </a:r>
            <a:r>
              <a:rPr lang="en-US" sz="3400" dirty="0">
                <a:latin typeface="Times New Roman" panose="02020603050405020304" pitchFamily="18" charset="0"/>
                <a:cs typeface="Times New Roman" panose="02020603050405020304" pitchFamily="18" charset="0"/>
              </a:rPr>
              <a:t>Moral principles that govern a </a:t>
            </a:r>
            <a:r>
              <a:rPr lang="en-US" sz="3400" b="1" dirty="0">
                <a:latin typeface="Times New Roman" panose="02020603050405020304" pitchFamily="18" charset="0"/>
                <a:cs typeface="Times New Roman" panose="02020603050405020304" pitchFamily="18" charset="0"/>
              </a:rPr>
              <a:t>Physicians dealing with Patients, Colleagues (Students, Teachers), Pharmaceuticals, Social media, etc. </a:t>
            </a:r>
          </a:p>
        </p:txBody>
      </p:sp>
    </p:spTree>
    <p:extLst>
      <p:ext uri="{BB962C8B-B14F-4D97-AF65-F5344CB8AC3E}">
        <p14:creationId xmlns:p14="http://schemas.microsoft.com/office/powerpoint/2010/main" val="2546590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0122"/>
            <a:ext cx="10515600" cy="648586"/>
          </a:xfrm>
        </p:spPr>
        <p:txBody>
          <a:bodyPr>
            <a:normAutofit fontScale="90000"/>
          </a:bodyPr>
          <a:lstStyle/>
          <a:p>
            <a:pPr algn="ctr"/>
            <a:r>
              <a:rPr lang="en-GB" b="1" dirty="0">
                <a:solidFill>
                  <a:srgbClr val="C00000"/>
                </a:solidFill>
                <a:latin typeface="Times New Roman" panose="02020603050405020304" pitchFamily="18" charset="0"/>
                <a:cs typeface="Times New Roman" panose="02020603050405020304" pitchFamily="18" charset="0"/>
              </a:rPr>
              <a:t>Curriculum for MBBS Students (Cont.)</a:t>
            </a:r>
            <a:endParaRPr lang="en-US" dirty="0"/>
          </a:p>
        </p:txBody>
      </p:sp>
      <p:sp>
        <p:nvSpPr>
          <p:cNvPr id="3" name="Content Placeholder 2"/>
          <p:cNvSpPr>
            <a:spLocks noGrp="1"/>
          </p:cNvSpPr>
          <p:nvPr>
            <p:ph idx="1"/>
          </p:nvPr>
        </p:nvSpPr>
        <p:spPr>
          <a:xfrm>
            <a:off x="372140" y="818707"/>
            <a:ext cx="11366204" cy="5667153"/>
          </a:xfrm>
        </p:spPr>
        <p:txBody>
          <a:bodyPr>
            <a:normAutofit lnSpcReduction="10000"/>
          </a:bodyPr>
          <a:lstStyle/>
          <a:p>
            <a:r>
              <a:rPr lang="en-GB" b="1" dirty="0">
                <a:solidFill>
                  <a:srgbClr val="C00000"/>
                </a:solidFill>
                <a:latin typeface="Times New Roman" panose="02020603050405020304" pitchFamily="18" charset="0"/>
                <a:cs typeface="Times New Roman" panose="02020603050405020304" pitchFamily="18" charset="0"/>
              </a:rPr>
              <a:t>2</a:t>
            </a:r>
            <a:r>
              <a:rPr lang="en-GB" b="1" baseline="30000" dirty="0">
                <a:solidFill>
                  <a:srgbClr val="C00000"/>
                </a:solidFill>
                <a:latin typeface="Times New Roman" panose="02020603050405020304" pitchFamily="18" charset="0"/>
                <a:cs typeface="Times New Roman" panose="02020603050405020304" pitchFamily="18" charset="0"/>
              </a:rPr>
              <a:t>ND</a:t>
            </a:r>
            <a:r>
              <a:rPr lang="en-GB" b="1" dirty="0">
                <a:solidFill>
                  <a:srgbClr val="C00000"/>
                </a:solidFill>
                <a:latin typeface="Times New Roman" panose="02020603050405020304" pitchFamily="18" charset="0"/>
                <a:cs typeface="Times New Roman" panose="02020603050405020304" pitchFamily="18" charset="0"/>
              </a:rPr>
              <a:t> Year MBBS </a:t>
            </a:r>
            <a:endParaRPr lang="en-US" dirty="0">
              <a:solidFill>
                <a:srgbClr val="C00000"/>
              </a:solidFill>
              <a:latin typeface="Times New Roman" panose="02020603050405020304" pitchFamily="18" charset="0"/>
              <a:cs typeface="Times New Roman" panose="02020603050405020304" pitchFamily="18" charset="0"/>
            </a:endParaRPr>
          </a:p>
          <a:p>
            <a:pPr lvl="0"/>
            <a:r>
              <a:rPr lang="en-GB" b="1" dirty="0">
                <a:solidFill>
                  <a:srgbClr val="0000FF"/>
                </a:solidFill>
                <a:latin typeface="Times New Roman" panose="02020603050405020304" pitchFamily="18" charset="0"/>
                <a:cs typeface="Times New Roman" panose="02020603050405020304" pitchFamily="18" charset="0"/>
              </a:rPr>
              <a:t>Theoretical Component:</a:t>
            </a:r>
          </a:p>
          <a:p>
            <a:pPr lvl="0"/>
            <a:r>
              <a:rPr lang="en-GB" dirty="0">
                <a:latin typeface="Times New Roman" panose="02020603050405020304" pitchFamily="18" charset="0"/>
                <a:cs typeface="Times New Roman" panose="02020603050405020304" pitchFamily="18" charset="0"/>
              </a:rPr>
              <a:t>Oath of Medical and Dental Practitioners </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Islam and Teaching of Medical Ethics</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Ethics of social media &amp; advertising </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Elaboration of code of ethics (autonomy , beneficence , confidentiality , privacy, justice) </a:t>
            </a:r>
          </a:p>
          <a:p>
            <a:pPr lvl="0"/>
            <a:r>
              <a:rPr lang="en-GB" b="1" dirty="0">
                <a:solidFill>
                  <a:srgbClr val="0000FF"/>
                </a:solidFill>
                <a:latin typeface="Times New Roman" panose="02020603050405020304" pitchFamily="18" charset="0"/>
                <a:cs typeface="Times New Roman" panose="02020603050405020304" pitchFamily="18" charset="0"/>
              </a:rPr>
              <a:t>Practical Component:</a:t>
            </a:r>
          </a:p>
          <a:p>
            <a:r>
              <a:rPr lang="en-GB" dirty="0">
                <a:latin typeface="Times New Roman" panose="02020603050405020304" pitchFamily="18" charset="0"/>
                <a:cs typeface="Times New Roman" panose="02020603050405020304" pitchFamily="18" charset="0"/>
              </a:rPr>
              <a:t>Ethical dilemmas in healthcare practice involving breach in principle of autonomy, justice, beneficence and non-maleficence.</a:t>
            </a:r>
          </a:p>
          <a:p>
            <a:r>
              <a:rPr lang="en-GB" dirty="0">
                <a:latin typeface="Times New Roman" panose="02020603050405020304" pitchFamily="18" charset="0"/>
                <a:cs typeface="Times New Roman" panose="02020603050405020304" pitchFamily="18" charset="0"/>
              </a:rPr>
              <a:t>Identify situations in which a doctor may have to take decisions in the best interests of patient, considering the principle of autonomy and justice. </a:t>
            </a:r>
            <a:br>
              <a:rPr lang="en-GB" b="1" dirty="0">
                <a:solidFill>
                  <a:srgbClr val="0000FF"/>
                </a:solidFill>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78168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7726"/>
            <a:ext cx="10515600" cy="600644"/>
          </a:xfrm>
        </p:spPr>
        <p:txBody>
          <a:bodyPr>
            <a:noAutofit/>
          </a:bodyPr>
          <a:lstStyle/>
          <a:p>
            <a:pPr algn="ctr"/>
            <a:r>
              <a:rPr lang="en-GB" sz="4000" b="1" dirty="0">
                <a:solidFill>
                  <a:srgbClr val="C00000"/>
                </a:solidFill>
                <a:latin typeface="Times New Roman" panose="02020603050405020304" pitchFamily="18" charset="0"/>
                <a:cs typeface="Times New Roman" panose="02020603050405020304" pitchFamily="18" charset="0"/>
              </a:rPr>
              <a:t>Curriculum for MBBS Students (Cont.)</a:t>
            </a:r>
            <a:endParaRPr lang="en-US" sz="4000" dirty="0"/>
          </a:p>
        </p:txBody>
      </p:sp>
      <p:sp>
        <p:nvSpPr>
          <p:cNvPr id="3" name="Content Placeholder 2"/>
          <p:cNvSpPr>
            <a:spLocks noGrp="1"/>
          </p:cNvSpPr>
          <p:nvPr>
            <p:ph idx="1"/>
          </p:nvPr>
        </p:nvSpPr>
        <p:spPr>
          <a:xfrm>
            <a:off x="444554" y="688370"/>
            <a:ext cx="11329630" cy="5804898"/>
          </a:xfrm>
        </p:spPr>
        <p:txBody>
          <a:bodyPr>
            <a:normAutofit lnSpcReduction="10000"/>
          </a:bodyPr>
          <a:lstStyle/>
          <a:p>
            <a:r>
              <a:rPr lang="en-GB" b="1" dirty="0">
                <a:solidFill>
                  <a:srgbClr val="C00000"/>
                </a:solidFill>
                <a:latin typeface="Times New Roman" panose="02020603050405020304" pitchFamily="18" charset="0"/>
                <a:cs typeface="Times New Roman" panose="02020603050405020304" pitchFamily="18" charset="0"/>
              </a:rPr>
              <a:t>3</a:t>
            </a:r>
            <a:r>
              <a:rPr lang="en-GB" b="1" baseline="30000" dirty="0">
                <a:solidFill>
                  <a:srgbClr val="C00000"/>
                </a:solidFill>
                <a:latin typeface="Times New Roman" panose="02020603050405020304" pitchFamily="18" charset="0"/>
                <a:cs typeface="Times New Roman" panose="02020603050405020304" pitchFamily="18" charset="0"/>
              </a:rPr>
              <a:t>rd </a:t>
            </a:r>
            <a:r>
              <a:rPr lang="en-GB" b="1" dirty="0">
                <a:solidFill>
                  <a:srgbClr val="C00000"/>
                </a:solidFill>
                <a:latin typeface="Times New Roman" panose="02020603050405020304" pitchFamily="18" charset="0"/>
                <a:cs typeface="Times New Roman" panose="02020603050405020304" pitchFamily="18" charset="0"/>
              </a:rPr>
              <a:t>Year MBBS </a:t>
            </a:r>
            <a:endParaRPr lang="en-US" dirty="0">
              <a:solidFill>
                <a:srgbClr val="C00000"/>
              </a:solidFill>
              <a:latin typeface="Times New Roman" panose="02020603050405020304" pitchFamily="18" charset="0"/>
              <a:cs typeface="Times New Roman" panose="02020603050405020304" pitchFamily="18" charset="0"/>
            </a:endParaRPr>
          </a:p>
          <a:p>
            <a:pPr lvl="0"/>
            <a:r>
              <a:rPr lang="en-GB" b="1" dirty="0">
                <a:solidFill>
                  <a:srgbClr val="0000FF"/>
                </a:solidFill>
                <a:latin typeface="Times New Roman" panose="02020603050405020304" pitchFamily="18" charset="0"/>
                <a:cs typeface="Times New Roman" panose="02020603050405020304" pitchFamily="18" charset="0"/>
              </a:rPr>
              <a:t>Theoretical Component:</a:t>
            </a:r>
          </a:p>
          <a:p>
            <a:pPr lvl="0"/>
            <a:r>
              <a:rPr lang="en-GB" dirty="0">
                <a:latin typeface="Times New Roman" panose="02020603050405020304" pitchFamily="18" charset="0"/>
                <a:cs typeface="Times New Roman" panose="02020603050405020304" pitchFamily="18" charset="0"/>
              </a:rPr>
              <a:t>Relationship with the pharmaceutical industry</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Duties of Medical  &amp; Dental Practitioners (&amp; Intern. Code of Medical Ethics)</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Ethical dilemmas facing medical students</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Pharmacovigilance, Medication Errors and Medical Negligence</a:t>
            </a:r>
          </a:p>
          <a:p>
            <a:pPr lvl="0"/>
            <a:r>
              <a:rPr lang="en-GB" b="1" dirty="0">
                <a:solidFill>
                  <a:srgbClr val="0000FF"/>
                </a:solidFill>
                <a:latin typeface="Times New Roman" panose="02020603050405020304" pitchFamily="18" charset="0"/>
                <a:cs typeface="Times New Roman" panose="02020603050405020304" pitchFamily="18" charset="0"/>
              </a:rPr>
              <a:t>Practical Component:</a:t>
            </a:r>
          </a:p>
          <a:p>
            <a:pPr lvl="0"/>
            <a:r>
              <a:rPr lang="en-US" dirty="0">
                <a:latin typeface="Times New Roman" panose="02020603050405020304" pitchFamily="18" charset="0"/>
                <a:cs typeface="Times New Roman" panose="02020603050405020304" pitchFamily="18" charset="0"/>
              </a:rPr>
              <a:t>Discussion on modes of reporting medical errors and medical negligence, and measures to decrease them. </a:t>
            </a:r>
          </a:p>
          <a:p>
            <a:pPr lvl="0"/>
            <a:r>
              <a:rPr lang="en-US" dirty="0">
                <a:latin typeface="Times New Roman" panose="02020603050405020304" pitchFamily="18" charset="0"/>
                <a:cs typeface="Times New Roman" panose="02020603050405020304" pitchFamily="18" charset="0"/>
              </a:rPr>
              <a:t>Discussion on guidelines for surgical procedure safety</a:t>
            </a:r>
          </a:p>
          <a:p>
            <a:pPr lvl="0"/>
            <a:r>
              <a:rPr lang="en-US" dirty="0">
                <a:latin typeface="Times New Roman" panose="02020603050405020304" pitchFamily="18" charset="0"/>
                <a:cs typeface="Times New Roman" panose="02020603050405020304" pitchFamily="18" charset="0"/>
              </a:rPr>
              <a:t>Discussion on possibility of diagnostic errors (e.g. histopathology showing only germ-cell Ca instead of mixed endometrial Ca) &amp; measures to prevent.</a:t>
            </a:r>
          </a:p>
        </p:txBody>
      </p:sp>
    </p:spTree>
    <p:extLst>
      <p:ext uri="{BB962C8B-B14F-4D97-AF65-F5344CB8AC3E}">
        <p14:creationId xmlns:p14="http://schemas.microsoft.com/office/powerpoint/2010/main" val="3836283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1838"/>
            <a:ext cx="10515600" cy="666233"/>
          </a:xfrm>
        </p:spPr>
        <p:txBody>
          <a:bodyPr>
            <a:normAutofit fontScale="90000"/>
          </a:bodyPr>
          <a:lstStyle/>
          <a:p>
            <a:pPr algn="ctr"/>
            <a:r>
              <a:rPr lang="en-GB" b="1" dirty="0">
                <a:solidFill>
                  <a:srgbClr val="C00000"/>
                </a:solidFill>
                <a:latin typeface="Times New Roman" panose="02020603050405020304" pitchFamily="18" charset="0"/>
                <a:cs typeface="Times New Roman" panose="02020603050405020304" pitchFamily="18" charset="0"/>
              </a:rPr>
              <a:t>Curriculum for MBBS Students (Cont.)</a:t>
            </a:r>
            <a:endParaRPr lang="en-US" dirty="0"/>
          </a:p>
        </p:txBody>
      </p:sp>
      <p:sp>
        <p:nvSpPr>
          <p:cNvPr id="3" name="Content Placeholder 2"/>
          <p:cNvSpPr>
            <a:spLocks noGrp="1"/>
          </p:cNvSpPr>
          <p:nvPr>
            <p:ph idx="1"/>
          </p:nvPr>
        </p:nvSpPr>
        <p:spPr>
          <a:xfrm>
            <a:off x="382772" y="808071"/>
            <a:ext cx="11334307" cy="5656523"/>
          </a:xfrm>
        </p:spPr>
        <p:txBody>
          <a:bodyPr>
            <a:normAutofit lnSpcReduction="10000"/>
          </a:bodyPr>
          <a:lstStyle/>
          <a:p>
            <a:pPr lvl="0"/>
            <a:r>
              <a:rPr lang="en-GB" b="1" dirty="0">
                <a:solidFill>
                  <a:srgbClr val="C00000"/>
                </a:solidFill>
                <a:latin typeface="Times New Roman" panose="02020603050405020304" pitchFamily="18" charset="0"/>
                <a:cs typeface="Times New Roman" panose="02020603050405020304" pitchFamily="18" charset="0"/>
              </a:rPr>
              <a:t>4</a:t>
            </a:r>
            <a:r>
              <a:rPr lang="en-GB" b="1" baseline="30000" dirty="0">
                <a:solidFill>
                  <a:srgbClr val="C00000"/>
                </a:solidFill>
                <a:latin typeface="Times New Roman" panose="02020603050405020304" pitchFamily="18" charset="0"/>
                <a:cs typeface="Times New Roman" panose="02020603050405020304" pitchFamily="18" charset="0"/>
              </a:rPr>
              <a:t>th</a:t>
            </a:r>
            <a:r>
              <a:rPr lang="en-GB" b="1" dirty="0">
                <a:solidFill>
                  <a:srgbClr val="C00000"/>
                </a:solidFill>
                <a:latin typeface="Times New Roman" panose="02020603050405020304" pitchFamily="18" charset="0"/>
                <a:cs typeface="Times New Roman" panose="02020603050405020304" pitchFamily="18" charset="0"/>
              </a:rPr>
              <a:t> Year MBBS </a:t>
            </a:r>
            <a:endParaRPr lang="en-US" b="1" dirty="0">
              <a:solidFill>
                <a:srgbClr val="C00000"/>
              </a:solidFill>
              <a:latin typeface="Times New Roman" panose="02020603050405020304" pitchFamily="18" charset="0"/>
              <a:cs typeface="Times New Roman" panose="02020603050405020304" pitchFamily="18" charset="0"/>
            </a:endParaRPr>
          </a:p>
          <a:p>
            <a:pPr lvl="0"/>
            <a:r>
              <a:rPr lang="en-GB" b="1" dirty="0">
                <a:solidFill>
                  <a:srgbClr val="0000FF"/>
                </a:solidFill>
                <a:latin typeface="Times New Roman" panose="02020603050405020304" pitchFamily="18" charset="0"/>
                <a:cs typeface="Times New Roman" panose="02020603050405020304" pitchFamily="18" charset="0"/>
              </a:rPr>
              <a:t>Theoretical Component:</a:t>
            </a:r>
          </a:p>
          <a:p>
            <a:pPr lvl="0"/>
            <a:r>
              <a:rPr lang="en-GB" dirty="0">
                <a:latin typeface="Times New Roman" panose="02020603050405020304" pitchFamily="18" charset="0"/>
                <a:cs typeface="Times New Roman" panose="02020603050405020304" pitchFamily="18" charset="0"/>
              </a:rPr>
              <a:t>Doctor-patient relationship</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Professional misconduct and its implication </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Principles of research ethics and research publication</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Function of Ethical Review Board </a:t>
            </a:r>
          </a:p>
          <a:p>
            <a:pPr lvl="0"/>
            <a:r>
              <a:rPr lang="en-GB" b="1" dirty="0">
                <a:solidFill>
                  <a:srgbClr val="0000FF"/>
                </a:solidFill>
                <a:latin typeface="Times New Roman" panose="02020603050405020304" pitchFamily="18" charset="0"/>
                <a:cs typeface="Times New Roman" panose="02020603050405020304" pitchFamily="18" charset="0"/>
              </a:rPr>
              <a:t>Practical Component:</a:t>
            </a:r>
          </a:p>
          <a:p>
            <a:pPr lvl="0"/>
            <a:r>
              <a:rPr lang="en-US" dirty="0">
                <a:latin typeface="Times New Roman" panose="02020603050405020304" pitchFamily="18" charset="0"/>
                <a:cs typeface="Times New Roman" panose="02020603050405020304" pitchFamily="18" charset="0"/>
              </a:rPr>
              <a:t>Discussion on ethical aspects of maintaining </a:t>
            </a:r>
            <a:r>
              <a:rPr lang="en-US" b="1" dirty="0">
                <a:latin typeface="Times New Roman" panose="02020603050405020304" pitchFamily="18" charset="0"/>
                <a:cs typeface="Times New Roman" panose="02020603050405020304" pitchFamily="18" charset="0"/>
              </a:rPr>
              <a:t>privacy</a:t>
            </a:r>
            <a:r>
              <a:rPr lang="en-US" dirty="0">
                <a:latin typeface="Times New Roman" panose="02020603050405020304" pitchFamily="18" charset="0"/>
                <a:cs typeface="Times New Roman" panose="02020603050405020304" pitchFamily="18" charset="0"/>
              </a:rPr>
              <a:t> and </a:t>
            </a:r>
            <a:r>
              <a:rPr lang="en-US" b="1" dirty="0">
                <a:latin typeface="Times New Roman" panose="02020603050405020304" pitchFamily="18" charset="0"/>
                <a:cs typeface="Times New Roman" panose="02020603050405020304" pitchFamily="18" charset="0"/>
              </a:rPr>
              <a:t>confidentiality</a:t>
            </a:r>
            <a:r>
              <a:rPr lang="en-US" dirty="0">
                <a:latin typeface="Times New Roman" panose="02020603050405020304" pitchFamily="18" charset="0"/>
                <a:cs typeface="Times New Roman" panose="02020603050405020304" pitchFamily="18" charset="0"/>
              </a:rPr>
              <a:t>.</a:t>
            </a:r>
          </a:p>
          <a:p>
            <a:pPr lvl="0"/>
            <a:r>
              <a:rPr lang="en-US" dirty="0">
                <a:latin typeface="Times New Roman" panose="02020603050405020304" pitchFamily="18" charset="0"/>
                <a:cs typeface="Times New Roman" panose="02020603050405020304" pitchFamily="18" charset="0"/>
              </a:rPr>
              <a:t>Arrange practical simulation of obtaining </a:t>
            </a:r>
            <a:r>
              <a:rPr lang="en-US" b="1" dirty="0">
                <a:latin typeface="Times New Roman" panose="02020603050405020304" pitchFamily="18" charset="0"/>
                <a:cs typeface="Times New Roman" panose="02020603050405020304" pitchFamily="18" charset="0"/>
              </a:rPr>
              <a:t>consent </a:t>
            </a:r>
            <a:r>
              <a:rPr lang="en-US" dirty="0">
                <a:latin typeface="Times New Roman" panose="02020603050405020304" pitchFamily="18" charset="0"/>
                <a:cs typeface="Times New Roman" panose="02020603050405020304" pitchFamily="18" charset="0"/>
              </a:rPr>
              <a:t>from a patient for investigations and treatment</a:t>
            </a:r>
          </a:p>
          <a:p>
            <a:pPr lvl="0"/>
            <a:r>
              <a:rPr lang="en-US" dirty="0">
                <a:latin typeface="Times New Roman" panose="02020603050405020304" pitchFamily="18" charset="0"/>
                <a:cs typeface="Times New Roman" panose="02020603050405020304" pitchFamily="18" charset="0"/>
              </a:rPr>
              <a:t>Elucidate how to proceed if a </a:t>
            </a:r>
            <a:r>
              <a:rPr lang="en-US" b="1" dirty="0">
                <a:latin typeface="Times New Roman" panose="02020603050405020304" pitchFamily="18" charset="0"/>
                <a:cs typeface="Times New Roman" panose="02020603050405020304" pitchFamily="18" charset="0"/>
              </a:rPr>
              <a:t>patient refuses treatment </a:t>
            </a:r>
            <a:r>
              <a:rPr lang="en-US" dirty="0">
                <a:latin typeface="Times New Roman" panose="02020603050405020304" pitchFamily="18" charset="0"/>
                <a:cs typeface="Times New Roman" panose="02020603050405020304" pitchFamily="18" charset="0"/>
              </a:rPr>
              <a:t>or is </a:t>
            </a:r>
            <a:r>
              <a:rPr lang="en-US" b="1" dirty="0">
                <a:latin typeface="Times New Roman" panose="02020603050405020304" pitchFamily="18" charset="0"/>
                <a:cs typeface="Times New Roman" panose="02020603050405020304" pitchFamily="18" charset="0"/>
              </a:rPr>
              <a:t>incompetent </a:t>
            </a:r>
            <a:r>
              <a:rPr lang="en-US" dirty="0">
                <a:latin typeface="Times New Roman" panose="02020603050405020304" pitchFamily="18" charset="0"/>
                <a:cs typeface="Times New Roman" panose="02020603050405020304" pitchFamily="18" charset="0"/>
              </a:rPr>
              <a:t>to give consent.</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8449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6312"/>
            <a:ext cx="10515600" cy="637955"/>
          </a:xfrm>
        </p:spPr>
        <p:txBody>
          <a:bodyPr>
            <a:normAutofit fontScale="90000"/>
          </a:bodyPr>
          <a:lstStyle/>
          <a:p>
            <a:pPr algn="ctr"/>
            <a:r>
              <a:rPr lang="en-GB" b="1" dirty="0">
                <a:solidFill>
                  <a:srgbClr val="C00000"/>
                </a:solidFill>
                <a:latin typeface="Times New Roman" panose="02020603050405020304" pitchFamily="18" charset="0"/>
                <a:cs typeface="Times New Roman" panose="02020603050405020304" pitchFamily="18" charset="0"/>
              </a:rPr>
              <a:t>Curriculum for MBBS Students (Cont.)</a:t>
            </a:r>
            <a:endParaRPr lang="en-US" dirty="0"/>
          </a:p>
        </p:txBody>
      </p:sp>
      <p:sp>
        <p:nvSpPr>
          <p:cNvPr id="3" name="Content Placeholder 2"/>
          <p:cNvSpPr>
            <a:spLocks noGrp="1"/>
          </p:cNvSpPr>
          <p:nvPr>
            <p:ph idx="1"/>
          </p:nvPr>
        </p:nvSpPr>
        <p:spPr>
          <a:xfrm>
            <a:off x="520995" y="744267"/>
            <a:ext cx="11036596" cy="5752226"/>
          </a:xfrm>
        </p:spPr>
        <p:txBody>
          <a:bodyPr>
            <a:normAutofit/>
          </a:bodyPr>
          <a:lstStyle/>
          <a:p>
            <a:r>
              <a:rPr lang="en-GB" b="1" dirty="0">
                <a:solidFill>
                  <a:srgbClr val="C00000"/>
                </a:solidFill>
                <a:latin typeface="Times New Roman" panose="02020603050405020304" pitchFamily="18" charset="0"/>
                <a:cs typeface="Times New Roman" panose="02020603050405020304" pitchFamily="18" charset="0"/>
              </a:rPr>
              <a:t>5</a:t>
            </a:r>
            <a:r>
              <a:rPr lang="en-GB" b="1" baseline="30000" dirty="0">
                <a:solidFill>
                  <a:srgbClr val="C00000"/>
                </a:solidFill>
                <a:latin typeface="Times New Roman" panose="02020603050405020304" pitchFamily="18" charset="0"/>
                <a:cs typeface="Times New Roman" panose="02020603050405020304" pitchFamily="18" charset="0"/>
              </a:rPr>
              <a:t>th</a:t>
            </a:r>
            <a:r>
              <a:rPr lang="en-GB" b="1" dirty="0">
                <a:solidFill>
                  <a:srgbClr val="C00000"/>
                </a:solidFill>
                <a:latin typeface="Times New Roman" panose="02020603050405020304" pitchFamily="18" charset="0"/>
                <a:cs typeface="Times New Roman" panose="02020603050405020304" pitchFamily="18" charset="0"/>
              </a:rPr>
              <a:t> Year MBBS </a:t>
            </a:r>
            <a:endParaRPr lang="en-US" dirty="0">
              <a:solidFill>
                <a:srgbClr val="C00000"/>
              </a:solidFill>
              <a:latin typeface="Times New Roman" panose="02020603050405020304" pitchFamily="18" charset="0"/>
              <a:cs typeface="Times New Roman" panose="02020603050405020304" pitchFamily="18" charset="0"/>
            </a:endParaRPr>
          </a:p>
          <a:p>
            <a:pPr lvl="0"/>
            <a:r>
              <a:rPr lang="en-GB" b="1" dirty="0">
                <a:solidFill>
                  <a:srgbClr val="0000FF"/>
                </a:solidFill>
                <a:latin typeface="Times New Roman" panose="02020603050405020304" pitchFamily="18" charset="0"/>
                <a:cs typeface="Times New Roman" panose="02020603050405020304" pitchFamily="18" charset="0"/>
              </a:rPr>
              <a:t>Theoretical Component:</a:t>
            </a:r>
          </a:p>
          <a:p>
            <a:pPr lvl="0"/>
            <a:r>
              <a:rPr lang="en-GB" dirty="0">
                <a:latin typeface="Times New Roman" panose="02020603050405020304" pitchFamily="18" charset="0"/>
                <a:cs typeface="Times New Roman" panose="02020603050405020304" pitchFamily="18" charset="0"/>
              </a:rPr>
              <a:t>Patient rights and end-of-life decisions</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Resource allocation in the health-care system</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Equity and social justice</a:t>
            </a:r>
            <a:endParaRPr lang="en-US" dirty="0">
              <a:latin typeface="Times New Roman" panose="02020603050405020304" pitchFamily="18" charset="0"/>
              <a:cs typeface="Times New Roman" panose="02020603050405020304" pitchFamily="18" charset="0"/>
            </a:endParaRPr>
          </a:p>
          <a:p>
            <a:pPr lvl="0"/>
            <a:r>
              <a:rPr lang="en-GB" dirty="0">
                <a:latin typeface="Times New Roman" panose="02020603050405020304" pitchFamily="18" charset="0"/>
                <a:cs typeface="Times New Roman" panose="02020603050405020304" pitchFamily="18" charset="0"/>
              </a:rPr>
              <a:t>Ethics of transplantation/organ donation </a:t>
            </a:r>
          </a:p>
          <a:p>
            <a:pPr lvl="0"/>
            <a:r>
              <a:rPr lang="en-GB" b="1" dirty="0">
                <a:solidFill>
                  <a:srgbClr val="0000FF"/>
                </a:solidFill>
                <a:latin typeface="Times New Roman" panose="02020603050405020304" pitchFamily="18" charset="0"/>
                <a:cs typeface="Times New Roman" panose="02020603050405020304" pitchFamily="18" charset="0"/>
              </a:rPr>
              <a:t>Practical Component:</a:t>
            </a:r>
          </a:p>
          <a:p>
            <a:pPr lvl="0"/>
            <a:r>
              <a:rPr lang="en-US" dirty="0">
                <a:latin typeface="Times New Roman" panose="02020603050405020304" pitchFamily="18" charset="0"/>
                <a:cs typeface="Times New Roman" panose="02020603050405020304" pitchFamily="18" charset="0"/>
              </a:rPr>
              <a:t>Elucidate how to proceed with </a:t>
            </a:r>
            <a:r>
              <a:rPr lang="en-US" b="1" dirty="0">
                <a:latin typeface="Times New Roman" panose="02020603050405020304" pitchFamily="18" charset="0"/>
                <a:cs typeface="Times New Roman" panose="02020603050405020304" pitchFamily="18" charset="0"/>
              </a:rPr>
              <a:t>end of life decisions </a:t>
            </a:r>
            <a:r>
              <a:rPr lang="en-US" dirty="0">
                <a:latin typeface="Times New Roman" panose="02020603050405020304" pitchFamily="18" charset="0"/>
                <a:cs typeface="Times New Roman" panose="02020603050405020304" pitchFamily="18" charset="0"/>
              </a:rPr>
              <a:t>and discuss patients’ rights involving end of life decisions. </a:t>
            </a:r>
          </a:p>
          <a:p>
            <a:pPr lvl="0"/>
            <a:r>
              <a:rPr lang="en-US" dirty="0">
                <a:latin typeface="Times New Roman" panose="02020603050405020304" pitchFamily="18" charset="0"/>
                <a:cs typeface="Times New Roman" panose="02020603050405020304" pitchFamily="18" charset="0"/>
              </a:rPr>
              <a:t>Legal and ethical perspective involving </a:t>
            </a:r>
            <a:r>
              <a:rPr lang="en-US" b="1" dirty="0">
                <a:latin typeface="Times New Roman" panose="02020603050405020304" pitchFamily="18" charset="0"/>
                <a:cs typeface="Times New Roman" panose="02020603050405020304" pitchFamily="18" charset="0"/>
              </a:rPr>
              <a:t>organ transplant </a:t>
            </a:r>
          </a:p>
          <a:p>
            <a:pPr lvl="0"/>
            <a:r>
              <a:rPr lang="en-US" b="1" dirty="0">
                <a:latin typeface="Times New Roman" panose="02020603050405020304" pitchFamily="18" charset="0"/>
                <a:cs typeface="Times New Roman" panose="02020603050405020304" pitchFamily="18" charset="0"/>
              </a:rPr>
              <a:t>Pakistan Transplant Law </a:t>
            </a:r>
            <a:r>
              <a:rPr lang="en-US" dirty="0">
                <a:latin typeface="Times New Roman" panose="02020603050405020304" pitchFamily="18" charset="0"/>
                <a:cs typeface="Times New Roman" panose="02020603050405020304" pitchFamily="18" charset="0"/>
              </a:rPr>
              <a:t>regarding organ donation and transplantation</a:t>
            </a:r>
          </a:p>
          <a:p>
            <a:pPr lvl="0"/>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73536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5900" y="231564"/>
            <a:ext cx="11281025" cy="528724"/>
          </a:xfrm>
        </p:spPr>
        <p:txBody>
          <a:bodyPr>
            <a:noAutofit/>
          </a:bodyPr>
          <a:lstStyle/>
          <a:p>
            <a:pPr algn="ctr"/>
            <a:r>
              <a:rPr lang="en-GB" sz="4000" b="1" dirty="0">
                <a:solidFill>
                  <a:srgbClr val="C00000"/>
                </a:solidFill>
                <a:latin typeface="Times New Roman" panose="02020603050405020304" pitchFamily="18" charset="0"/>
                <a:cs typeface="Times New Roman" panose="02020603050405020304" pitchFamily="18" charset="0"/>
              </a:rPr>
              <a:t>Curriculum for Postgraduate Trainees </a:t>
            </a:r>
            <a:endParaRPr lang="en-US" sz="4000" dirty="0"/>
          </a:p>
        </p:txBody>
      </p:sp>
      <p:sp>
        <p:nvSpPr>
          <p:cNvPr id="3" name="Content Placeholder 2"/>
          <p:cNvSpPr>
            <a:spLocks noGrp="1"/>
          </p:cNvSpPr>
          <p:nvPr>
            <p:ph idx="1"/>
          </p:nvPr>
        </p:nvSpPr>
        <p:spPr>
          <a:xfrm>
            <a:off x="308225" y="760288"/>
            <a:ext cx="11568700" cy="5722705"/>
          </a:xfrm>
        </p:spPr>
        <p:txBody>
          <a:bodyPr>
            <a:normAutofit fontScale="92500" lnSpcReduction="10000"/>
          </a:bodyPr>
          <a:lstStyle/>
          <a:p>
            <a:r>
              <a:rPr lang="en-GB" b="1" u="sng" dirty="0">
                <a:latin typeface="Times New Roman" panose="02020603050405020304" pitchFamily="18" charset="0"/>
                <a:cs typeface="Times New Roman" panose="02020603050405020304" pitchFamily="18" charset="0"/>
              </a:rPr>
              <a:t>MD/MS (Medicine,  Surgery &amp; Allied), 4 or 5 year program.</a:t>
            </a:r>
            <a:endParaRPr lang="en-US" dirty="0">
              <a:latin typeface="Times New Roman" panose="02020603050405020304" pitchFamily="18" charset="0"/>
              <a:cs typeface="Times New Roman" panose="02020603050405020304" pitchFamily="18" charset="0"/>
            </a:endParaRPr>
          </a:p>
          <a:p>
            <a:r>
              <a:rPr lang="en-US" b="1" dirty="0">
                <a:solidFill>
                  <a:srgbClr val="0000FF"/>
                </a:solidFill>
                <a:latin typeface="Times New Roman" panose="02020603050405020304" pitchFamily="18" charset="0"/>
                <a:cs typeface="Times New Roman" panose="02020603050405020304" pitchFamily="18" charset="0"/>
              </a:rPr>
              <a:t>PMDC has recommended minimum 21 hours of ethics teaching </a:t>
            </a:r>
            <a:r>
              <a:rPr lang="en-US" dirty="0">
                <a:latin typeface="Times New Roman" panose="02020603050405020304" pitchFamily="18" charset="0"/>
                <a:cs typeface="Times New Roman" panose="02020603050405020304" pitchFamily="18" charset="0"/>
              </a:rPr>
              <a:t>for PG trainees.</a:t>
            </a:r>
          </a:p>
          <a:p>
            <a:r>
              <a:rPr lang="en-US" dirty="0">
                <a:latin typeface="Times New Roman" panose="02020603050405020304" pitchFamily="18" charset="0"/>
                <a:cs typeface="Times New Roman" panose="02020603050405020304" pitchFamily="18" charset="0"/>
              </a:rPr>
              <a:t>PGs will be divided into two main groups, MD Medicine &amp; Allied  &amp; MS Surgery &amp; Allied. Medical ethics will be discussed in form of seminars/workshops.</a:t>
            </a:r>
          </a:p>
          <a:p>
            <a:r>
              <a:rPr lang="en-US" b="1" dirty="0">
                <a:solidFill>
                  <a:srgbClr val="0000FF"/>
                </a:solidFill>
                <a:latin typeface="Times New Roman" panose="02020603050405020304" pitchFamily="18" charset="0"/>
                <a:cs typeface="Times New Roman" panose="02020603050405020304" pitchFamily="18" charset="0"/>
              </a:rPr>
              <a:t>For each PG </a:t>
            </a:r>
            <a:r>
              <a:rPr lang="en-US" b="1" dirty="0">
                <a:latin typeface="Times New Roman" panose="02020603050405020304" pitchFamily="18" charset="0"/>
                <a:cs typeface="Times New Roman" panose="02020603050405020304" pitchFamily="18" charset="0"/>
              </a:rPr>
              <a:t>one Seminar/Workshop (6 hours) </a:t>
            </a:r>
            <a:r>
              <a:rPr lang="en-US" dirty="0">
                <a:latin typeface="Times New Roman" panose="02020603050405020304" pitchFamily="18" charset="0"/>
                <a:cs typeface="Times New Roman" panose="02020603050405020304" pitchFamily="18" charset="0"/>
              </a:rPr>
              <a:t>will be mandatory in a year.</a:t>
            </a:r>
          </a:p>
          <a:p>
            <a:r>
              <a:rPr lang="en-US" b="1" dirty="0">
                <a:solidFill>
                  <a:srgbClr val="C00000"/>
                </a:solidFill>
                <a:latin typeface="Times New Roman" panose="02020603050405020304" pitchFamily="18" charset="0"/>
                <a:cs typeface="Times New Roman" panose="02020603050405020304" pitchFamily="18" charset="0"/>
              </a:rPr>
              <a:t>1</a:t>
            </a:r>
            <a:r>
              <a:rPr lang="en-US" b="1" baseline="30000" dirty="0">
                <a:solidFill>
                  <a:srgbClr val="C00000"/>
                </a:solidFill>
                <a:latin typeface="Times New Roman" panose="02020603050405020304" pitchFamily="18" charset="0"/>
                <a:cs typeface="Times New Roman" panose="02020603050405020304" pitchFamily="18" charset="0"/>
              </a:rPr>
              <a:t>st</a:t>
            </a:r>
            <a:r>
              <a:rPr lang="en-US" b="1" dirty="0">
                <a:solidFill>
                  <a:srgbClr val="C00000"/>
                </a:solidFill>
                <a:latin typeface="Times New Roman" panose="02020603050405020304" pitchFamily="18" charset="0"/>
                <a:cs typeface="Times New Roman" panose="02020603050405020304" pitchFamily="18" charset="0"/>
              </a:rPr>
              <a:t> Year,  Session-1 </a:t>
            </a:r>
            <a:r>
              <a:rPr lang="en-US" b="1" dirty="0">
                <a:solidFill>
                  <a:srgbClr val="0000FF"/>
                </a:solidFill>
                <a:latin typeface="Times New Roman" panose="02020603050405020304" pitchFamily="18" charset="0"/>
                <a:cs typeface="Times New Roman" panose="02020603050405020304" pitchFamily="18" charset="0"/>
              </a:rPr>
              <a:t>(Department Family Medicine/ Surgery)</a:t>
            </a:r>
          </a:p>
          <a:p>
            <a:r>
              <a:rPr lang="en-US" b="1" dirty="0">
                <a:latin typeface="Times New Roman" panose="02020603050405020304" pitchFamily="18" charset="0"/>
                <a:cs typeface="Times New Roman" panose="02020603050405020304" pitchFamily="18" charset="0"/>
              </a:rPr>
              <a:t>Lecture/LGIS: </a:t>
            </a:r>
          </a:p>
          <a:p>
            <a:r>
              <a:rPr lang="en-US" dirty="0">
                <a:latin typeface="Times New Roman" panose="02020603050405020304" pitchFamily="18" charset="0"/>
                <a:cs typeface="Times New Roman" panose="02020603050405020304" pitchFamily="18" charset="0"/>
              </a:rPr>
              <a:t>Basic Principles in Medical Ethics, Professionalism in dealing with patients</a:t>
            </a:r>
          </a:p>
          <a:p>
            <a:r>
              <a:rPr lang="en-US" b="1" dirty="0">
                <a:latin typeface="Times New Roman" panose="02020603050405020304" pitchFamily="18" charset="0"/>
                <a:cs typeface="Times New Roman" panose="02020603050405020304" pitchFamily="18" charset="0"/>
              </a:rPr>
              <a:t>Workshop: </a:t>
            </a:r>
          </a:p>
          <a:p>
            <a:r>
              <a:rPr lang="en-US" b="1" dirty="0">
                <a:latin typeface="Times New Roman" panose="02020603050405020304" pitchFamily="18" charset="0"/>
                <a:cs typeface="Times New Roman" panose="02020603050405020304" pitchFamily="18" charset="0"/>
              </a:rPr>
              <a:t>Conducted in small sub-groups &amp; followed by discussion together.</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Patient centeredness			</a:t>
            </a:r>
          </a:p>
          <a:p>
            <a:r>
              <a:rPr lang="en-US" dirty="0">
                <a:latin typeface="Times New Roman" panose="02020603050405020304" pitchFamily="18" charset="0"/>
                <a:cs typeface="Times New Roman" panose="02020603050405020304" pitchFamily="18" charset="0"/>
              </a:rPr>
              <a:t>General responsibilities of physician</a:t>
            </a:r>
          </a:p>
          <a:p>
            <a:r>
              <a:rPr lang="en-US" dirty="0">
                <a:latin typeface="Times New Roman" panose="02020603050405020304" pitchFamily="18" charset="0"/>
                <a:cs typeface="Times New Roman" panose="02020603050405020304" pitchFamily="18" charset="0"/>
              </a:rPr>
              <a:t>Virtues and manners of visiting a patient</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79946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1289"/>
            <a:ext cx="10515600" cy="682839"/>
          </a:xfrm>
        </p:spPr>
        <p:txBody>
          <a:bodyPr>
            <a:normAutofit fontScale="90000"/>
          </a:bodyPr>
          <a:lstStyle/>
          <a:p>
            <a:pPr algn="ctr"/>
            <a:r>
              <a:rPr lang="en-GB" b="1" dirty="0">
                <a:solidFill>
                  <a:srgbClr val="C00000"/>
                </a:solidFill>
                <a:latin typeface="Times New Roman" panose="02020603050405020304" pitchFamily="18" charset="0"/>
                <a:cs typeface="Times New Roman" panose="02020603050405020304" pitchFamily="18" charset="0"/>
              </a:rPr>
              <a:t>Curriculum for postgraduate Trainees (Cont.) </a:t>
            </a:r>
            <a:endParaRPr lang="en-US" dirty="0"/>
          </a:p>
        </p:txBody>
      </p:sp>
      <p:sp>
        <p:nvSpPr>
          <p:cNvPr id="3" name="Content Placeholder 2"/>
          <p:cNvSpPr>
            <a:spLocks noGrp="1"/>
          </p:cNvSpPr>
          <p:nvPr>
            <p:ph idx="1"/>
          </p:nvPr>
        </p:nvSpPr>
        <p:spPr>
          <a:xfrm>
            <a:off x="606175" y="949166"/>
            <a:ext cx="11260476" cy="5451634"/>
          </a:xfrm>
        </p:spPr>
        <p:txBody>
          <a:bodyPr>
            <a:normAutofit/>
          </a:bodyPr>
          <a:lstStyle/>
          <a:p>
            <a:r>
              <a:rPr lang="en-US" sz="3200" b="1" dirty="0">
                <a:solidFill>
                  <a:srgbClr val="C00000"/>
                </a:solidFill>
                <a:latin typeface="Times New Roman" panose="02020603050405020304" pitchFamily="18" charset="0"/>
                <a:cs typeface="Times New Roman" panose="02020603050405020304" pitchFamily="18" charset="0"/>
              </a:rPr>
              <a:t>2</a:t>
            </a:r>
            <a:r>
              <a:rPr lang="en-US" sz="3200" b="1" baseline="30000" dirty="0">
                <a:solidFill>
                  <a:srgbClr val="C00000"/>
                </a:solidFill>
                <a:latin typeface="Times New Roman" panose="02020603050405020304" pitchFamily="18" charset="0"/>
                <a:cs typeface="Times New Roman" panose="02020603050405020304" pitchFamily="18" charset="0"/>
              </a:rPr>
              <a:t>nd</a:t>
            </a:r>
            <a:r>
              <a:rPr lang="en-US" sz="3200" b="1" dirty="0">
                <a:solidFill>
                  <a:srgbClr val="C00000"/>
                </a:solidFill>
                <a:latin typeface="Times New Roman" panose="02020603050405020304" pitchFamily="18" charset="0"/>
                <a:cs typeface="Times New Roman" panose="02020603050405020304" pitchFamily="18" charset="0"/>
              </a:rPr>
              <a:t>  Year,  Session -2 </a:t>
            </a:r>
            <a:r>
              <a:rPr lang="en-US" sz="3200" b="1" dirty="0">
                <a:solidFill>
                  <a:srgbClr val="0000FF"/>
                </a:solidFill>
                <a:latin typeface="Times New Roman" panose="02020603050405020304" pitchFamily="18" charset="0"/>
                <a:cs typeface="Times New Roman" panose="02020603050405020304" pitchFamily="18" charset="0"/>
              </a:rPr>
              <a:t>(</a:t>
            </a:r>
            <a:r>
              <a:rPr lang="en-US" sz="3200" b="1" dirty="0" err="1">
                <a:solidFill>
                  <a:srgbClr val="0000FF"/>
                </a:solidFill>
                <a:latin typeface="Times New Roman" panose="02020603050405020304" pitchFamily="18" charset="0"/>
                <a:cs typeface="Times New Roman" panose="02020603050405020304" pitchFamily="18" charset="0"/>
              </a:rPr>
              <a:t>Paediatrics</a:t>
            </a:r>
            <a:r>
              <a:rPr lang="en-US" sz="3200" b="1" dirty="0">
                <a:solidFill>
                  <a:srgbClr val="0000FF"/>
                </a:solidFill>
                <a:latin typeface="Times New Roman" panose="02020603050405020304" pitchFamily="18" charset="0"/>
                <a:cs typeface="Times New Roman" panose="02020603050405020304" pitchFamily="18" charset="0"/>
              </a:rPr>
              <a:t> &amp; community</a:t>
            </a:r>
          </a:p>
          <a:p>
            <a:r>
              <a:rPr lang="en-US" sz="3200" b="1" dirty="0">
                <a:latin typeface="Times New Roman" panose="02020603050405020304" pitchFamily="18" charset="0"/>
                <a:cs typeface="Times New Roman" panose="02020603050405020304" pitchFamily="18" charset="0"/>
              </a:rPr>
              <a:t>Lecture/LGIS: </a:t>
            </a:r>
          </a:p>
          <a:p>
            <a:r>
              <a:rPr lang="en-US" sz="3200" dirty="0">
                <a:latin typeface="Times New Roman" panose="02020603050405020304" pitchFamily="18" charset="0"/>
                <a:cs typeface="Times New Roman" panose="02020603050405020304" pitchFamily="18" charset="0"/>
              </a:rPr>
              <a:t>1. Ethics of communicable diseases</a:t>
            </a:r>
          </a:p>
          <a:p>
            <a:r>
              <a:rPr lang="en-US" sz="3200" dirty="0">
                <a:latin typeface="Times New Roman" panose="02020603050405020304" pitchFamily="18" charset="0"/>
                <a:cs typeface="Times New Roman" panose="02020603050405020304" pitchFamily="18" charset="0"/>
              </a:rPr>
              <a:t>2. Public Health Ethics</a:t>
            </a:r>
          </a:p>
          <a:p>
            <a:r>
              <a:rPr lang="en-US" sz="3200" b="1" dirty="0">
                <a:latin typeface="Times New Roman" panose="02020603050405020304" pitchFamily="18" charset="0"/>
                <a:cs typeface="Times New Roman" panose="02020603050405020304" pitchFamily="18" charset="0"/>
              </a:rPr>
              <a:t>Workshop: </a:t>
            </a:r>
          </a:p>
          <a:p>
            <a:pPr lvl="0"/>
            <a:r>
              <a:rPr lang="en-US" sz="3200" dirty="0">
                <a:latin typeface="Times New Roman" panose="02020603050405020304" pitchFamily="18" charset="0"/>
                <a:cs typeface="Times New Roman" panose="02020603050405020304" pitchFamily="18" charset="0"/>
              </a:rPr>
              <a:t>Doctor-patient relationship</a:t>
            </a:r>
          </a:p>
          <a:p>
            <a:pPr lvl="0"/>
            <a:r>
              <a:rPr lang="en-US" sz="3200" dirty="0">
                <a:latin typeface="Times New Roman" panose="02020603050405020304" pitchFamily="18" charset="0"/>
                <a:cs typeface="Times New Roman" panose="02020603050405020304" pitchFamily="18" charset="0"/>
              </a:rPr>
              <a:t>Establishment of trust in children &amp; adolescents</a:t>
            </a:r>
          </a:p>
          <a:p>
            <a:r>
              <a:rPr lang="en-US" sz="3200" dirty="0">
                <a:latin typeface="Times New Roman" panose="02020603050405020304" pitchFamily="18" charset="0"/>
                <a:cs typeface="Times New Roman" panose="02020603050405020304" pitchFamily="18" charset="0"/>
              </a:rPr>
              <a:t>Ethics of learning from patient</a:t>
            </a:r>
          </a:p>
        </p:txBody>
      </p:sp>
    </p:spTree>
    <p:extLst>
      <p:ext uri="{BB962C8B-B14F-4D97-AF65-F5344CB8AC3E}">
        <p14:creationId xmlns:p14="http://schemas.microsoft.com/office/powerpoint/2010/main" val="7831713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9706" y="169918"/>
            <a:ext cx="10515600" cy="693112"/>
          </a:xfrm>
        </p:spPr>
        <p:txBody>
          <a:bodyPr>
            <a:normAutofit fontScale="90000"/>
          </a:bodyPr>
          <a:lstStyle/>
          <a:p>
            <a:pPr algn="ctr"/>
            <a:r>
              <a:rPr lang="en-GB" b="1" dirty="0">
                <a:solidFill>
                  <a:srgbClr val="C00000"/>
                </a:solidFill>
                <a:latin typeface="Times New Roman" panose="02020603050405020304" pitchFamily="18" charset="0"/>
                <a:cs typeface="Times New Roman" panose="02020603050405020304" pitchFamily="18" charset="0"/>
              </a:rPr>
              <a:t>Curriculum for postgraduate Trainees (Cont.) </a:t>
            </a:r>
            <a:endParaRPr lang="en-US" dirty="0"/>
          </a:p>
        </p:txBody>
      </p:sp>
      <p:sp>
        <p:nvSpPr>
          <p:cNvPr id="3" name="Content Placeholder 2"/>
          <p:cNvSpPr>
            <a:spLocks noGrp="1"/>
          </p:cNvSpPr>
          <p:nvPr>
            <p:ph idx="1"/>
          </p:nvPr>
        </p:nvSpPr>
        <p:spPr>
          <a:xfrm>
            <a:off x="667820" y="914400"/>
            <a:ext cx="10962526" cy="5311739"/>
          </a:xfrm>
        </p:spPr>
        <p:txBody>
          <a:bodyPr>
            <a:noAutofit/>
          </a:bodyPr>
          <a:lstStyle/>
          <a:p>
            <a:r>
              <a:rPr lang="en-US" sz="3200" b="1" dirty="0">
                <a:solidFill>
                  <a:srgbClr val="C00000"/>
                </a:solidFill>
                <a:latin typeface="Times New Roman" panose="02020603050405020304" pitchFamily="18" charset="0"/>
                <a:cs typeface="Times New Roman" panose="02020603050405020304" pitchFamily="18" charset="0"/>
              </a:rPr>
              <a:t>3</a:t>
            </a:r>
            <a:r>
              <a:rPr lang="en-US" sz="3200" b="1" baseline="30000" dirty="0">
                <a:solidFill>
                  <a:srgbClr val="C00000"/>
                </a:solidFill>
                <a:latin typeface="Times New Roman" panose="02020603050405020304" pitchFamily="18" charset="0"/>
                <a:cs typeface="Times New Roman" panose="02020603050405020304" pitchFamily="18" charset="0"/>
              </a:rPr>
              <a:t>rd</a:t>
            </a:r>
            <a:r>
              <a:rPr lang="en-US" sz="3200" b="1" dirty="0">
                <a:solidFill>
                  <a:srgbClr val="C00000"/>
                </a:solidFill>
                <a:latin typeface="Times New Roman" panose="02020603050405020304" pitchFamily="18" charset="0"/>
                <a:cs typeface="Times New Roman" panose="02020603050405020304" pitchFamily="18" charset="0"/>
              </a:rPr>
              <a:t> Year,  Session-3 </a:t>
            </a:r>
            <a:r>
              <a:rPr lang="en-US" sz="3200" b="1" dirty="0">
                <a:solidFill>
                  <a:srgbClr val="0000FF"/>
                </a:solidFill>
                <a:latin typeface="Times New Roman" panose="02020603050405020304" pitchFamily="18" charset="0"/>
                <a:cs typeface="Times New Roman" panose="02020603050405020304" pitchFamily="18" charset="0"/>
              </a:rPr>
              <a:t>(Psychiatry &amp; Medicine)  </a:t>
            </a:r>
          </a:p>
          <a:p>
            <a:r>
              <a:rPr lang="en-US" sz="3200" b="1" dirty="0">
                <a:latin typeface="Times New Roman" panose="02020603050405020304" pitchFamily="18" charset="0"/>
                <a:cs typeface="Times New Roman" panose="02020603050405020304" pitchFamily="18" charset="0"/>
              </a:rPr>
              <a:t>Lecture/LGIS: </a:t>
            </a:r>
          </a:p>
          <a:p>
            <a:pPr lvl="0"/>
            <a:r>
              <a:rPr lang="en-US" sz="3200" dirty="0">
                <a:latin typeface="Times New Roman" panose="02020603050405020304" pitchFamily="18" charset="0"/>
                <a:cs typeface="Times New Roman" panose="02020603050405020304" pitchFamily="18" charset="0"/>
              </a:rPr>
              <a:t>Mental Health Ethics</a:t>
            </a:r>
          </a:p>
          <a:p>
            <a:pPr lvl="0"/>
            <a:r>
              <a:rPr lang="en-US" sz="3200" dirty="0">
                <a:latin typeface="Times New Roman" panose="02020603050405020304" pitchFamily="18" charset="0"/>
                <a:cs typeface="Times New Roman" panose="02020603050405020304" pitchFamily="18" charset="0"/>
              </a:rPr>
              <a:t>Communication, team work &amp; contact with social media</a:t>
            </a:r>
          </a:p>
          <a:p>
            <a:r>
              <a:rPr lang="en-US" sz="3200" b="1" dirty="0">
                <a:latin typeface="Times New Roman" panose="02020603050405020304" pitchFamily="18" charset="0"/>
                <a:cs typeface="Times New Roman" panose="02020603050405020304" pitchFamily="18" charset="0"/>
              </a:rPr>
              <a:t>Workshop: </a:t>
            </a:r>
          </a:p>
          <a:p>
            <a:pPr lvl="0"/>
            <a:r>
              <a:rPr lang="en-US" sz="3200" dirty="0">
                <a:latin typeface="Times New Roman" panose="02020603050405020304" pitchFamily="18" charset="0"/>
                <a:cs typeface="Times New Roman" panose="02020603050405020304" pitchFamily="18" charset="0"/>
              </a:rPr>
              <a:t>Continuity of patient care</a:t>
            </a:r>
          </a:p>
          <a:p>
            <a:r>
              <a:rPr lang="en-US" sz="3200" dirty="0">
                <a:latin typeface="Times New Roman" panose="02020603050405020304" pitchFamily="18" charset="0"/>
                <a:cs typeface="Times New Roman" panose="02020603050405020304" pitchFamily="18" charset="0"/>
              </a:rPr>
              <a:t>Research ethics</a:t>
            </a:r>
          </a:p>
          <a:p>
            <a:pPr lvl="0"/>
            <a:r>
              <a:rPr lang="en-US" sz="3200" dirty="0">
                <a:latin typeface="Times New Roman" panose="02020603050405020304" pitchFamily="18" charset="0"/>
                <a:cs typeface="Times New Roman" panose="02020603050405020304" pitchFamily="18" charset="0"/>
              </a:rPr>
              <a:t>Publication ethics</a:t>
            </a:r>
          </a:p>
          <a:p>
            <a:pPr marL="0"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39556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465" y="133568"/>
            <a:ext cx="10624335" cy="719188"/>
          </a:xfrm>
        </p:spPr>
        <p:txBody>
          <a:bodyPr>
            <a:normAutofit fontScale="90000"/>
          </a:bodyPr>
          <a:lstStyle/>
          <a:p>
            <a:pPr algn="ctr"/>
            <a:r>
              <a:rPr lang="en-GB" b="1" dirty="0">
                <a:solidFill>
                  <a:srgbClr val="C00000"/>
                </a:solidFill>
                <a:latin typeface="Times New Roman" panose="02020603050405020304" pitchFamily="18" charset="0"/>
                <a:cs typeface="Times New Roman" panose="02020603050405020304" pitchFamily="18" charset="0"/>
              </a:rPr>
              <a:t>Curriculum for postgraduate Trainees (Cont.) </a:t>
            </a:r>
            <a:endParaRPr lang="en-US" dirty="0"/>
          </a:p>
        </p:txBody>
      </p:sp>
      <p:sp>
        <p:nvSpPr>
          <p:cNvPr id="3" name="Content Placeholder 2"/>
          <p:cNvSpPr>
            <a:spLocks noGrp="1"/>
          </p:cNvSpPr>
          <p:nvPr>
            <p:ph idx="1"/>
          </p:nvPr>
        </p:nvSpPr>
        <p:spPr>
          <a:xfrm>
            <a:off x="708917" y="852756"/>
            <a:ext cx="10839236" cy="5753527"/>
          </a:xfrm>
        </p:spPr>
        <p:txBody>
          <a:bodyPr>
            <a:normAutofit/>
          </a:bodyPr>
          <a:lstStyle/>
          <a:p>
            <a:r>
              <a:rPr lang="en-US" sz="3200" b="1" dirty="0">
                <a:solidFill>
                  <a:srgbClr val="C00000"/>
                </a:solidFill>
                <a:latin typeface="Times New Roman" panose="02020603050405020304" pitchFamily="18" charset="0"/>
                <a:cs typeface="Times New Roman" panose="02020603050405020304" pitchFamily="18" charset="0"/>
              </a:rPr>
              <a:t>4</a:t>
            </a:r>
            <a:r>
              <a:rPr lang="en-US" sz="3200" b="1" baseline="30000" dirty="0">
                <a:solidFill>
                  <a:srgbClr val="C00000"/>
                </a:solidFill>
                <a:latin typeface="Times New Roman" panose="02020603050405020304" pitchFamily="18" charset="0"/>
                <a:cs typeface="Times New Roman" panose="02020603050405020304" pitchFamily="18" charset="0"/>
              </a:rPr>
              <a:t>th</a:t>
            </a:r>
            <a:r>
              <a:rPr lang="en-US" sz="3200" b="1" dirty="0">
                <a:solidFill>
                  <a:srgbClr val="C00000"/>
                </a:solidFill>
                <a:latin typeface="Times New Roman" panose="02020603050405020304" pitchFamily="18" charset="0"/>
                <a:cs typeface="Times New Roman" panose="02020603050405020304" pitchFamily="18" charset="0"/>
              </a:rPr>
              <a:t> Year,  Session-4</a:t>
            </a:r>
            <a:r>
              <a:rPr lang="en-US" sz="3200" b="1" dirty="0">
                <a:solidFill>
                  <a:srgbClr val="0000FF"/>
                </a:solidFill>
                <a:latin typeface="Times New Roman" panose="02020603050405020304" pitchFamily="18" charset="0"/>
                <a:cs typeface="Times New Roman" panose="02020603050405020304" pitchFamily="18" charset="0"/>
              </a:rPr>
              <a:t>, (Pharmacology &amp; </a:t>
            </a:r>
            <a:r>
              <a:rPr lang="en-US" sz="3200" b="1" dirty="0" err="1">
                <a:solidFill>
                  <a:srgbClr val="0000FF"/>
                </a:solidFill>
                <a:latin typeface="Times New Roman" panose="02020603050405020304" pitchFamily="18" charset="0"/>
                <a:cs typeface="Times New Roman" panose="02020603050405020304" pitchFamily="18" charset="0"/>
              </a:rPr>
              <a:t>Obs</a:t>
            </a:r>
            <a:r>
              <a:rPr lang="en-US" sz="3200" b="1" dirty="0">
                <a:solidFill>
                  <a:srgbClr val="0000FF"/>
                </a:solidFill>
                <a:latin typeface="Times New Roman" panose="02020603050405020304" pitchFamily="18" charset="0"/>
                <a:cs typeface="Times New Roman" panose="02020603050405020304" pitchFamily="18" charset="0"/>
              </a:rPr>
              <a:t> &amp; </a:t>
            </a:r>
            <a:r>
              <a:rPr lang="en-US" sz="3200" b="1" dirty="0" err="1">
                <a:solidFill>
                  <a:srgbClr val="0000FF"/>
                </a:solidFill>
                <a:latin typeface="Times New Roman" panose="02020603050405020304" pitchFamily="18" charset="0"/>
                <a:cs typeface="Times New Roman" panose="02020603050405020304" pitchFamily="18" charset="0"/>
              </a:rPr>
              <a:t>Gyne</a:t>
            </a:r>
            <a:r>
              <a:rPr lang="en-US" sz="3200" b="1" dirty="0">
                <a:solidFill>
                  <a:srgbClr val="0000FF"/>
                </a:solidFill>
                <a:latin typeface="Times New Roman" panose="02020603050405020304" pitchFamily="18" charset="0"/>
                <a:cs typeface="Times New Roman" panose="02020603050405020304" pitchFamily="18" charset="0"/>
              </a:rPr>
              <a:t>)</a:t>
            </a:r>
            <a:r>
              <a:rPr lang="en-US" sz="3200" b="1" dirty="0">
                <a:latin typeface="Times New Roman" panose="02020603050405020304" pitchFamily="18" charset="0"/>
                <a:cs typeface="Times New Roman" panose="02020603050405020304" pitchFamily="18" charset="0"/>
              </a:rPr>
              <a:t> </a:t>
            </a:r>
          </a:p>
          <a:p>
            <a:r>
              <a:rPr lang="en-US" sz="3200" b="1" dirty="0">
                <a:latin typeface="Times New Roman" panose="02020603050405020304" pitchFamily="18" charset="0"/>
                <a:cs typeface="Times New Roman" panose="02020603050405020304" pitchFamily="18" charset="0"/>
              </a:rPr>
              <a:t>Lecture/LGIS:</a:t>
            </a:r>
          </a:p>
          <a:p>
            <a:pPr lvl="0"/>
            <a:r>
              <a:rPr lang="en-US" sz="3200" dirty="0">
                <a:latin typeface="Times New Roman" panose="02020603050405020304" pitchFamily="18" charset="0"/>
                <a:cs typeface="Times New Roman" panose="02020603050405020304" pitchFamily="18" charset="0"/>
              </a:rPr>
              <a:t>Conflict of interest &amp; Ethics of pharmaceutical industry</a:t>
            </a:r>
          </a:p>
          <a:p>
            <a:pPr lvl="0"/>
            <a:r>
              <a:rPr lang="en-US" sz="3200" dirty="0">
                <a:latin typeface="Times New Roman" panose="02020603050405020304" pitchFamily="18" charset="0"/>
                <a:cs typeface="Times New Roman" panose="02020603050405020304" pitchFamily="18" charset="0"/>
              </a:rPr>
              <a:t>Organ transplant &amp; donation	</a:t>
            </a:r>
            <a:endParaRPr lang="en-US" sz="3200" b="1" dirty="0">
              <a:latin typeface="Times New Roman" panose="02020603050405020304" pitchFamily="18" charset="0"/>
              <a:cs typeface="Times New Roman" panose="02020603050405020304" pitchFamily="18" charset="0"/>
            </a:endParaRPr>
          </a:p>
          <a:p>
            <a:r>
              <a:rPr lang="en-US" sz="3200" b="1" dirty="0">
                <a:latin typeface="Times New Roman" panose="02020603050405020304" pitchFamily="18" charset="0"/>
                <a:cs typeface="Times New Roman" panose="02020603050405020304" pitchFamily="18" charset="0"/>
              </a:rPr>
              <a:t>Workshop:							</a:t>
            </a:r>
          </a:p>
          <a:p>
            <a:r>
              <a:rPr lang="en-US" sz="3200" dirty="0">
                <a:latin typeface="Times New Roman" panose="02020603050405020304" pitchFamily="18" charset="0"/>
                <a:cs typeface="Times New Roman" panose="02020603050405020304" pitchFamily="18" charset="0"/>
              </a:rPr>
              <a:t>Medical errors &amp; Pharmacovigilance</a:t>
            </a:r>
          </a:p>
          <a:p>
            <a:r>
              <a:rPr lang="en-US" sz="3200" dirty="0">
                <a:latin typeface="Times New Roman" panose="02020603050405020304" pitchFamily="18" charset="0"/>
                <a:cs typeface="Times New Roman" panose="02020603050405020304" pitchFamily="18" charset="0"/>
              </a:rPr>
              <a:t>Reproductive health ethics</a:t>
            </a:r>
          </a:p>
          <a:p>
            <a:r>
              <a:rPr lang="en-US" sz="3200" dirty="0">
                <a:latin typeface="Times New Roman" panose="02020603050405020304" pitchFamily="18" charset="0"/>
                <a:cs typeface="Times New Roman" panose="02020603050405020304" pitchFamily="18" charset="0"/>
              </a:rPr>
              <a:t>End of life care </a:t>
            </a:r>
            <a:r>
              <a:rPr lang="en-US" sz="3200">
                <a:latin typeface="Times New Roman" panose="02020603050405020304" pitchFamily="18" charset="0"/>
                <a:cs typeface="Times New Roman" panose="02020603050405020304" pitchFamily="18" charset="0"/>
              </a:rPr>
              <a:t>&amp; Euthanasia </a:t>
            </a:r>
            <a:endParaRPr lang="en-US" sz="3200" dirty="0">
              <a:latin typeface="Times New Roman" panose="02020603050405020304" pitchFamily="18" charset="0"/>
              <a:cs typeface="Times New Roman" panose="02020603050405020304" pitchFamily="18" charset="0"/>
            </a:endParaRPr>
          </a:p>
          <a:p>
            <a:r>
              <a:rPr lang="en-US" sz="3200" b="1" dirty="0">
                <a:solidFill>
                  <a:srgbClr val="C00000"/>
                </a:solidFill>
                <a:latin typeface="Times New Roman" panose="02020603050405020304" pitchFamily="18" charset="0"/>
                <a:cs typeface="Times New Roman" panose="02020603050405020304" pitchFamily="18" charset="0"/>
              </a:rPr>
              <a:t>For 5 year PG-programs </a:t>
            </a:r>
            <a:r>
              <a:rPr lang="en-US" sz="3200" dirty="0">
                <a:latin typeface="Times New Roman" panose="02020603050405020304" pitchFamily="18" charset="0"/>
                <a:cs typeface="Times New Roman" panose="02020603050405020304" pitchFamily="18" charset="0"/>
              </a:rPr>
              <a:t>there will be a </a:t>
            </a:r>
            <a:r>
              <a:rPr lang="en-US" sz="3200" b="1" dirty="0">
                <a:solidFill>
                  <a:srgbClr val="0000FF"/>
                </a:solidFill>
                <a:latin typeface="Times New Roman" panose="02020603050405020304" pitchFamily="18" charset="0"/>
                <a:cs typeface="Times New Roman" panose="02020603050405020304" pitchFamily="18" charset="0"/>
              </a:rPr>
              <a:t>comprehensive seminar/workshop in 5</a:t>
            </a:r>
            <a:r>
              <a:rPr lang="en-US" sz="3200" b="1" baseline="30000" dirty="0">
                <a:solidFill>
                  <a:srgbClr val="0000FF"/>
                </a:solidFill>
                <a:latin typeface="Times New Roman" panose="02020603050405020304" pitchFamily="18" charset="0"/>
                <a:cs typeface="Times New Roman" panose="02020603050405020304" pitchFamily="18" charset="0"/>
              </a:rPr>
              <a:t>th</a:t>
            </a:r>
            <a:r>
              <a:rPr lang="en-US" sz="3200" b="1" dirty="0">
                <a:solidFill>
                  <a:srgbClr val="0000FF"/>
                </a:solidFill>
                <a:latin typeface="Times New Roman" panose="02020603050405020304" pitchFamily="18" charset="0"/>
                <a:cs typeface="Times New Roman" panose="02020603050405020304" pitchFamily="18" charset="0"/>
              </a:rPr>
              <a:t> year</a:t>
            </a:r>
            <a:r>
              <a:rPr lang="en-US" sz="32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1235869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160" y="256855"/>
            <a:ext cx="11219379" cy="739741"/>
          </a:xfrm>
        </p:spPr>
        <p:txBody>
          <a:bodyPr>
            <a:normAutofit/>
          </a:bodyPr>
          <a:lstStyle/>
          <a:p>
            <a:pPr algn="ctr"/>
            <a:r>
              <a:rPr lang="en-US" sz="4000" b="1" dirty="0">
                <a:solidFill>
                  <a:srgbClr val="C00000"/>
                </a:solidFill>
                <a:latin typeface="Times New Roman" panose="02020603050405020304" pitchFamily="18" charset="0"/>
                <a:cs typeface="Times New Roman" panose="02020603050405020304" pitchFamily="18" charset="0"/>
              </a:rPr>
              <a:t>Bioethics’ Curricula for Allied Medical Science </a:t>
            </a:r>
          </a:p>
        </p:txBody>
      </p:sp>
      <p:sp>
        <p:nvSpPr>
          <p:cNvPr id="3" name="Content Placeholder 2"/>
          <p:cNvSpPr>
            <a:spLocks noGrp="1"/>
          </p:cNvSpPr>
          <p:nvPr>
            <p:ph idx="1"/>
          </p:nvPr>
        </p:nvSpPr>
        <p:spPr>
          <a:xfrm>
            <a:off x="1020726" y="1222624"/>
            <a:ext cx="10568522" cy="4550855"/>
          </a:xfrm>
        </p:spPr>
        <p:txBody>
          <a:bodyPr>
            <a:normAutofit/>
          </a:bodyPr>
          <a:lstStyle/>
          <a:p>
            <a:r>
              <a:rPr lang="en-US" sz="3600" b="1" dirty="0">
                <a:solidFill>
                  <a:srgbClr val="0000FF"/>
                </a:solidFill>
                <a:latin typeface="Times New Roman" panose="02020603050405020304" pitchFamily="18" charset="0"/>
                <a:cs typeface="Times New Roman" panose="02020603050405020304" pitchFamily="18" charset="0"/>
              </a:rPr>
              <a:t>Allied Heath Sciences</a:t>
            </a:r>
          </a:p>
          <a:p>
            <a:pPr marL="0" indent="0">
              <a:buNone/>
            </a:pPr>
            <a:r>
              <a:rPr lang="en-US" sz="3600" dirty="0">
                <a:latin typeface="Times New Roman" panose="02020603050405020304" pitchFamily="18" charset="0"/>
                <a:cs typeface="Times New Roman" panose="02020603050405020304" pitchFamily="18" charset="0"/>
              </a:rPr>
              <a:t>	Doctor of Physiotherapy (DPT)</a:t>
            </a:r>
          </a:p>
          <a:p>
            <a:pPr marL="0" indent="0">
              <a:buNone/>
            </a:pPr>
            <a:r>
              <a:rPr lang="en-US" sz="3600" dirty="0">
                <a:latin typeface="Times New Roman" panose="02020603050405020304" pitchFamily="18" charset="0"/>
                <a:cs typeface="Times New Roman" panose="02020603050405020304" pitchFamily="18" charset="0"/>
              </a:rPr>
              <a:t>	BS Radiography</a:t>
            </a:r>
          </a:p>
          <a:p>
            <a:pPr marL="0" indent="0">
              <a:buNone/>
            </a:pPr>
            <a:r>
              <a:rPr lang="en-US" sz="3600" dirty="0">
                <a:latin typeface="Times New Roman" panose="02020603050405020304" pitchFamily="18" charset="0"/>
                <a:cs typeface="Times New Roman" panose="02020603050405020304" pitchFamily="18" charset="0"/>
              </a:rPr>
              <a:t>	BS Anesthesia</a:t>
            </a:r>
          </a:p>
          <a:p>
            <a:pPr marL="0" indent="0">
              <a:buNone/>
            </a:pPr>
            <a:r>
              <a:rPr lang="en-US" sz="3600" dirty="0">
                <a:latin typeface="Times New Roman" panose="02020603050405020304" pitchFamily="18" charset="0"/>
                <a:cs typeface="Times New Roman" panose="02020603050405020304" pitchFamily="18" charset="0"/>
              </a:rPr>
              <a:t>	BS Medical Laboratory Technology</a:t>
            </a:r>
          </a:p>
          <a:p>
            <a:r>
              <a:rPr lang="en-US" sz="3600" b="1" dirty="0">
                <a:solidFill>
                  <a:srgbClr val="0000FF"/>
                </a:solidFill>
                <a:latin typeface="Times New Roman" panose="02020603050405020304" pitchFamily="18" charset="0"/>
                <a:cs typeface="Times New Roman" panose="02020603050405020304" pitchFamily="18" charset="0"/>
              </a:rPr>
              <a:t>BS Nursing</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30367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063" y="318500"/>
            <a:ext cx="11322121" cy="708918"/>
          </a:xfrm>
        </p:spPr>
        <p:txBody>
          <a:bodyPr>
            <a:normAutofit/>
          </a:bodyPr>
          <a:lstStyle/>
          <a:p>
            <a:pPr algn="ctr"/>
            <a:r>
              <a:rPr lang="en-US" sz="4000" b="1" dirty="0">
                <a:solidFill>
                  <a:srgbClr val="C00000"/>
                </a:solidFill>
                <a:latin typeface="Times New Roman" panose="02020603050405020304" pitchFamily="18" charset="0"/>
                <a:cs typeface="Times New Roman" panose="02020603050405020304" pitchFamily="18" charset="0"/>
              </a:rPr>
              <a:t>Continued Ethics Education for Faculty &amp; Doctors </a:t>
            </a:r>
          </a:p>
        </p:txBody>
      </p:sp>
      <p:sp>
        <p:nvSpPr>
          <p:cNvPr id="3" name="Content Placeholder 2"/>
          <p:cNvSpPr>
            <a:spLocks noGrp="1"/>
          </p:cNvSpPr>
          <p:nvPr>
            <p:ph idx="1"/>
          </p:nvPr>
        </p:nvSpPr>
        <p:spPr>
          <a:xfrm>
            <a:off x="1010093" y="1160980"/>
            <a:ext cx="10462437" cy="4376791"/>
          </a:xfrm>
        </p:spPr>
        <p:txBody>
          <a:bodyPr>
            <a:normAutofit/>
          </a:bodyPr>
          <a:lstStyle/>
          <a:p>
            <a:r>
              <a:rPr lang="en-US" sz="3600" b="1" dirty="0">
                <a:solidFill>
                  <a:srgbClr val="0000FF"/>
                </a:solidFill>
                <a:latin typeface="Times New Roman" panose="02020603050405020304" pitchFamily="18" charset="0"/>
                <a:cs typeface="Times New Roman" panose="02020603050405020304" pitchFamily="18" charset="0"/>
              </a:rPr>
              <a:t>At least one Seminar/Workshop per year at:</a:t>
            </a:r>
          </a:p>
          <a:p>
            <a:pPr marL="0" indent="0">
              <a:buNone/>
            </a:pPr>
            <a:r>
              <a:rPr lang="en-US" sz="3600" dirty="0">
                <a:latin typeface="Times New Roman" panose="02020603050405020304" pitchFamily="18" charset="0"/>
                <a:cs typeface="Times New Roman" panose="02020603050405020304" pitchFamily="18" charset="0"/>
              </a:rPr>
              <a:t>	Main  (Old) Campus of RMU</a:t>
            </a:r>
          </a:p>
          <a:p>
            <a:pPr marL="0" indent="0">
              <a:buNone/>
            </a:pPr>
            <a:r>
              <a:rPr lang="en-US" sz="3600" dirty="0">
                <a:latin typeface="Times New Roman" panose="02020603050405020304" pitchFamily="18" charset="0"/>
                <a:cs typeface="Times New Roman" panose="02020603050405020304" pitchFamily="18" charset="0"/>
              </a:rPr>
              <a:t>	Holy Family Hospital</a:t>
            </a:r>
          </a:p>
          <a:p>
            <a:pPr marL="0" indent="0">
              <a:buNone/>
            </a:pPr>
            <a:r>
              <a:rPr lang="en-US" sz="3600" dirty="0">
                <a:latin typeface="Times New Roman" panose="02020603050405020304" pitchFamily="18" charset="0"/>
                <a:cs typeface="Times New Roman" panose="02020603050405020304" pitchFamily="18" charset="0"/>
              </a:rPr>
              <a:t>	Shaheed Benazir Bhutto Hospital </a:t>
            </a:r>
          </a:p>
          <a:p>
            <a:pPr marL="0" indent="0">
              <a:buNone/>
            </a:pPr>
            <a:r>
              <a:rPr lang="en-US" sz="3600" dirty="0">
                <a:latin typeface="Times New Roman" panose="02020603050405020304" pitchFamily="18" charset="0"/>
                <a:cs typeface="Times New Roman" panose="02020603050405020304" pitchFamily="18" charset="0"/>
              </a:rPr>
              <a:t>	District Headquarter Hospital</a:t>
            </a:r>
          </a:p>
          <a:p>
            <a:r>
              <a:rPr lang="en-US" sz="3600" b="1" dirty="0">
                <a:solidFill>
                  <a:srgbClr val="0000FF"/>
                </a:solidFill>
                <a:latin typeface="Times New Roman" panose="02020603050405020304" pitchFamily="18" charset="0"/>
                <a:cs typeface="Times New Roman" panose="02020603050405020304" pitchFamily="18" charset="0"/>
              </a:rPr>
              <a:t>Celebration of annual </a:t>
            </a:r>
            <a:r>
              <a:rPr lang="en-US" sz="3600" b="1" dirty="0">
                <a:solidFill>
                  <a:srgbClr val="C00000"/>
                </a:solidFill>
                <a:latin typeface="Times New Roman" panose="02020603050405020304" pitchFamily="18" charset="0"/>
                <a:cs typeface="Times New Roman" panose="02020603050405020304" pitchFamily="18" charset="0"/>
              </a:rPr>
              <a:t>‘Ethics Day’ </a:t>
            </a:r>
            <a:r>
              <a:rPr lang="en-US" sz="3600" b="1" dirty="0">
                <a:solidFill>
                  <a:srgbClr val="0000FF"/>
                </a:solidFill>
                <a:latin typeface="Times New Roman" panose="02020603050405020304" pitchFamily="18" charset="0"/>
                <a:cs typeface="Times New Roman" panose="02020603050405020304" pitchFamily="18" charset="0"/>
              </a:rPr>
              <a:t>at RMU is suggested.</a:t>
            </a: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2241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4229"/>
            <a:ext cx="10515600" cy="664685"/>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Introduction to Biomedical Ethics (Cont.)</a:t>
            </a:r>
          </a:p>
        </p:txBody>
      </p:sp>
      <p:sp>
        <p:nvSpPr>
          <p:cNvPr id="3" name="Content Placeholder 2"/>
          <p:cNvSpPr>
            <a:spLocks noGrp="1"/>
          </p:cNvSpPr>
          <p:nvPr>
            <p:ph idx="1"/>
          </p:nvPr>
        </p:nvSpPr>
        <p:spPr>
          <a:xfrm>
            <a:off x="421242" y="893852"/>
            <a:ext cx="11312745" cy="5525802"/>
          </a:xfrm>
        </p:spPr>
        <p:txBody>
          <a:bodyPr>
            <a:noAutofit/>
          </a:bodyPr>
          <a:lstStyle/>
          <a:p>
            <a:r>
              <a:rPr lang="en-US" sz="3400" b="1" dirty="0">
                <a:solidFill>
                  <a:srgbClr val="0000FF"/>
                </a:solidFill>
                <a:latin typeface="Times New Roman" panose="02020603050405020304" pitchFamily="18" charset="0"/>
                <a:cs typeface="Times New Roman" panose="02020603050405020304" pitchFamily="18" charset="0"/>
              </a:rPr>
              <a:t>Ethics/or morality</a:t>
            </a:r>
            <a:r>
              <a:rPr lang="en-US" sz="3400" dirty="0">
                <a:solidFill>
                  <a:srgbClr val="0000FF"/>
                </a:solidFill>
                <a:latin typeface="Times New Roman" panose="02020603050405020304" pitchFamily="18" charset="0"/>
                <a:cs typeface="Times New Roman" panose="02020603050405020304" pitchFamily="18" charset="0"/>
              </a:rPr>
              <a:t> </a:t>
            </a:r>
            <a:r>
              <a:rPr lang="en-US" sz="3400" dirty="0">
                <a:latin typeface="Times New Roman" panose="02020603050405020304" pitchFamily="18" charset="0"/>
                <a:cs typeface="Times New Roman" panose="02020603050405020304" pitchFamily="18" charset="0"/>
              </a:rPr>
              <a:t>is a </a:t>
            </a:r>
            <a:r>
              <a:rPr lang="en-US" sz="3400" b="1" dirty="0">
                <a:latin typeface="Times New Roman" panose="02020603050405020304" pitchFamily="18" charset="0"/>
                <a:cs typeface="Times New Roman" panose="02020603050405020304" pitchFamily="18" charset="0"/>
              </a:rPr>
              <a:t>unique feature </a:t>
            </a:r>
            <a:r>
              <a:rPr lang="en-US" sz="3400" dirty="0">
                <a:latin typeface="Times New Roman" panose="02020603050405020304" pitchFamily="18" charset="0"/>
                <a:cs typeface="Times New Roman" panose="02020603050405020304" pitchFamily="18" charset="0"/>
              </a:rPr>
              <a:t>of human life. </a:t>
            </a:r>
          </a:p>
          <a:p>
            <a:r>
              <a:rPr lang="en-US" sz="3400" b="1" dirty="0">
                <a:solidFill>
                  <a:srgbClr val="0000FF"/>
                </a:solidFill>
                <a:latin typeface="Times New Roman" panose="02020603050405020304" pitchFamily="18" charset="0"/>
                <a:cs typeface="Times New Roman" panose="02020603050405020304" pitchFamily="18" charset="0"/>
              </a:rPr>
              <a:t>Deeply influenced by </a:t>
            </a:r>
            <a:r>
              <a:rPr lang="en-US" sz="3400" dirty="0">
                <a:latin typeface="Times New Roman" panose="02020603050405020304" pitchFamily="18" charset="0"/>
                <a:cs typeface="Times New Roman" panose="02020603050405020304" pitchFamily="18" charset="0"/>
              </a:rPr>
              <a:t>several cultural factors, such as </a:t>
            </a:r>
            <a:r>
              <a:rPr lang="en-US" sz="3400" b="1" dirty="0">
                <a:latin typeface="Times New Roman" panose="02020603050405020304" pitchFamily="18" charset="0"/>
                <a:cs typeface="Times New Roman" panose="02020603050405020304" pitchFamily="18" charset="0"/>
              </a:rPr>
              <a:t>history,</a:t>
            </a:r>
            <a:r>
              <a:rPr lang="en-US" sz="3400" dirty="0">
                <a:latin typeface="Times New Roman" panose="02020603050405020304" pitchFamily="18" charset="0"/>
                <a:cs typeface="Times New Roman" panose="02020603050405020304" pitchFamily="18" charset="0"/>
              </a:rPr>
              <a:t> </a:t>
            </a:r>
            <a:r>
              <a:rPr lang="en-US" sz="3400" b="1" dirty="0">
                <a:latin typeface="Times New Roman" panose="02020603050405020304" pitchFamily="18" charset="0"/>
                <a:cs typeface="Times New Roman" panose="02020603050405020304" pitchFamily="18" charset="0"/>
              </a:rPr>
              <a:t>traditions, education, religion</a:t>
            </a:r>
            <a:r>
              <a:rPr lang="en-US" sz="3400" dirty="0">
                <a:latin typeface="Times New Roman" panose="02020603050405020304" pitchFamily="18" charset="0"/>
                <a:cs typeface="Times New Roman" panose="02020603050405020304" pitchFamily="18" charset="0"/>
              </a:rPr>
              <a:t>, etc. </a:t>
            </a:r>
          </a:p>
          <a:p>
            <a:r>
              <a:rPr lang="en-US" sz="3400" b="1" dirty="0">
                <a:solidFill>
                  <a:srgbClr val="0000FF"/>
                </a:solidFill>
                <a:latin typeface="Times New Roman" panose="02020603050405020304" pitchFamily="18" charset="0"/>
                <a:cs typeface="Times New Roman" panose="02020603050405020304" pitchFamily="18" charset="0"/>
              </a:rPr>
              <a:t>Moral experience is universal</a:t>
            </a:r>
            <a:r>
              <a:rPr lang="en-US" sz="3400" dirty="0">
                <a:solidFill>
                  <a:srgbClr val="0000FF"/>
                </a:solidFill>
                <a:latin typeface="Times New Roman" panose="02020603050405020304" pitchFamily="18" charset="0"/>
                <a:cs typeface="Times New Roman" panose="02020603050405020304" pitchFamily="18" charset="0"/>
              </a:rPr>
              <a:t>: </a:t>
            </a:r>
            <a:r>
              <a:rPr lang="en-US" sz="3400" dirty="0">
                <a:latin typeface="Times New Roman" panose="02020603050405020304" pitchFamily="18" charset="0"/>
                <a:cs typeface="Times New Roman" panose="02020603050405020304" pitchFamily="18" charset="0"/>
              </a:rPr>
              <a:t>There is no human society without some rules of conduct:</a:t>
            </a:r>
          </a:p>
          <a:p>
            <a:r>
              <a:rPr lang="en-US" sz="3400" dirty="0">
                <a:latin typeface="Times New Roman" panose="02020603050405020304" pitchFamily="18" charset="0"/>
                <a:cs typeface="Times New Roman" panose="02020603050405020304" pitchFamily="18" charset="0"/>
              </a:rPr>
              <a:t> </a:t>
            </a:r>
            <a:r>
              <a:rPr lang="en-US" sz="3400" b="1" dirty="0">
                <a:solidFill>
                  <a:srgbClr val="FF0000"/>
                </a:solidFill>
                <a:latin typeface="Times New Roman" panose="02020603050405020304" pitchFamily="18" charset="0"/>
                <a:cs typeface="Times New Roman" panose="02020603050405020304" pitchFamily="18" charset="0"/>
              </a:rPr>
              <a:t>‘</a:t>
            </a:r>
            <a:r>
              <a:rPr lang="en-US" sz="3400" b="1" dirty="0">
                <a:solidFill>
                  <a:srgbClr val="C00000"/>
                </a:solidFill>
                <a:latin typeface="Times New Roman" panose="02020603050405020304" pitchFamily="18" charset="0"/>
                <a:cs typeface="Times New Roman" panose="02020603050405020304" pitchFamily="18" charset="0"/>
              </a:rPr>
              <a:t>obligations’ &amp;/or  </a:t>
            </a:r>
            <a:r>
              <a:rPr lang="en-US" sz="3400" b="1" dirty="0">
                <a:solidFill>
                  <a:srgbClr val="FF0000"/>
                </a:solidFill>
                <a:latin typeface="Times New Roman" panose="02020603050405020304" pitchFamily="18" charset="0"/>
                <a:cs typeface="Times New Roman" panose="02020603050405020304" pitchFamily="18" charset="0"/>
              </a:rPr>
              <a:t>‘</a:t>
            </a:r>
            <a:r>
              <a:rPr lang="en-US" sz="3400" b="1" dirty="0">
                <a:solidFill>
                  <a:srgbClr val="C00000"/>
                </a:solidFill>
                <a:latin typeface="Times New Roman" panose="02020603050405020304" pitchFamily="18" charset="0"/>
                <a:cs typeface="Times New Roman" panose="02020603050405020304" pitchFamily="18" charset="0"/>
              </a:rPr>
              <a:t>prohibitions’</a:t>
            </a:r>
            <a:endParaRPr lang="en-US" sz="3400" dirty="0">
              <a:latin typeface="Times New Roman" panose="02020603050405020304" pitchFamily="18" charset="0"/>
              <a:cs typeface="Times New Roman" panose="02020603050405020304" pitchFamily="18" charset="0"/>
            </a:endParaRPr>
          </a:p>
          <a:p>
            <a:r>
              <a:rPr lang="en-US" sz="3400" b="1" dirty="0">
                <a:solidFill>
                  <a:srgbClr val="0000FF"/>
                </a:solidFill>
                <a:latin typeface="Times New Roman" panose="02020603050405020304" pitchFamily="18" charset="0"/>
                <a:cs typeface="Times New Roman" panose="02020603050405020304" pitchFamily="18" charset="0"/>
              </a:rPr>
              <a:t>Moral practices </a:t>
            </a:r>
            <a:r>
              <a:rPr lang="en-US" sz="3400" b="1" dirty="0">
                <a:latin typeface="Times New Roman" panose="02020603050405020304" pitchFamily="18" charset="0"/>
                <a:cs typeface="Times New Roman" panose="02020603050405020304" pitchFamily="18" charset="0"/>
              </a:rPr>
              <a:t>benefit human society </a:t>
            </a:r>
            <a:r>
              <a:rPr lang="en-US" sz="3400" dirty="0">
                <a:latin typeface="Times New Roman" panose="02020603050405020304" pitchFamily="18" charset="0"/>
                <a:cs typeface="Times New Roman" panose="02020603050405020304" pitchFamily="18" charset="0"/>
              </a:rPr>
              <a:t>&amp; </a:t>
            </a:r>
            <a:r>
              <a:rPr lang="en-US" sz="3400" b="1" dirty="0">
                <a:solidFill>
                  <a:srgbClr val="0000FF"/>
                </a:solidFill>
                <a:latin typeface="Times New Roman" panose="02020603050405020304" pitchFamily="18" charset="0"/>
                <a:cs typeface="Times New Roman" panose="02020603050405020304" pitchFamily="18" charset="0"/>
              </a:rPr>
              <a:t>ignorance or neglect </a:t>
            </a:r>
            <a:r>
              <a:rPr lang="en-US" sz="3400" b="1" dirty="0">
                <a:latin typeface="Times New Roman" panose="02020603050405020304" pitchFamily="18" charset="0"/>
                <a:cs typeface="Times New Roman" panose="02020603050405020304" pitchFamily="18" charset="0"/>
              </a:rPr>
              <a:t>would harm. </a:t>
            </a:r>
          </a:p>
          <a:p>
            <a:r>
              <a:rPr lang="en-US" sz="3400" dirty="0">
                <a:latin typeface="Times New Roman" panose="02020603050405020304" pitchFamily="18" charset="0"/>
                <a:cs typeface="Times New Roman" panose="02020603050405020304" pitchFamily="18" charset="0"/>
              </a:rPr>
              <a:t>e.g. </a:t>
            </a:r>
            <a:r>
              <a:rPr lang="en-US" sz="3400" b="1" dirty="0">
                <a:solidFill>
                  <a:srgbClr val="0000FF"/>
                </a:solidFill>
                <a:latin typeface="Times New Roman" panose="02020603050405020304" pitchFamily="18" charset="0"/>
                <a:cs typeface="Times New Roman" panose="02020603050405020304" pitchFamily="18" charset="0"/>
              </a:rPr>
              <a:t>practice </a:t>
            </a:r>
            <a:r>
              <a:rPr lang="en-US" sz="3400" b="1" dirty="0">
                <a:latin typeface="Times New Roman" panose="02020603050405020304" pitchFamily="18" charset="0"/>
                <a:cs typeface="Times New Roman" panose="02020603050405020304" pitchFamily="18" charset="0"/>
              </a:rPr>
              <a:t>of traffic rules benefits &amp;</a:t>
            </a:r>
            <a:r>
              <a:rPr lang="en-US" sz="3400" dirty="0">
                <a:latin typeface="Times New Roman" panose="02020603050405020304" pitchFamily="18" charset="0"/>
                <a:cs typeface="Times New Roman" panose="02020603050405020304" pitchFamily="18" charset="0"/>
              </a:rPr>
              <a:t> </a:t>
            </a:r>
            <a:r>
              <a:rPr lang="en-US" sz="3400" b="1" dirty="0">
                <a:solidFill>
                  <a:srgbClr val="0000FF"/>
                </a:solidFill>
                <a:latin typeface="Times New Roman" panose="02020603050405020304" pitchFamily="18" charset="0"/>
                <a:cs typeface="Times New Roman" panose="02020603050405020304" pitchFamily="18" charset="0"/>
              </a:rPr>
              <a:t>negligence</a:t>
            </a:r>
            <a:r>
              <a:rPr lang="en-US" sz="3400" b="1" dirty="0">
                <a:latin typeface="Times New Roman" panose="02020603050405020304" pitchFamily="18" charset="0"/>
                <a:cs typeface="Times New Roman" panose="02020603050405020304" pitchFamily="18" charset="0"/>
              </a:rPr>
              <a:t> harms.</a:t>
            </a:r>
          </a:p>
          <a:p>
            <a:endParaRPr lang="en-US" sz="3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5751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9919"/>
            <a:ext cx="10515600" cy="691318"/>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Conclusions</a:t>
            </a:r>
          </a:p>
        </p:txBody>
      </p:sp>
      <p:sp>
        <p:nvSpPr>
          <p:cNvPr id="3" name="Content Placeholder 2"/>
          <p:cNvSpPr>
            <a:spLocks noGrp="1"/>
          </p:cNvSpPr>
          <p:nvPr>
            <p:ph idx="1"/>
          </p:nvPr>
        </p:nvSpPr>
        <p:spPr>
          <a:xfrm>
            <a:off x="276452" y="850605"/>
            <a:ext cx="11642648" cy="5570743"/>
          </a:xfrm>
        </p:spPr>
        <p:txBody>
          <a:bodyPr>
            <a:noAutofit/>
          </a:bodyPr>
          <a:lstStyle/>
          <a:p>
            <a:r>
              <a:rPr lang="en-US" sz="3200" b="1" dirty="0">
                <a:solidFill>
                  <a:srgbClr val="0000FF"/>
                </a:solidFill>
                <a:latin typeface="Times New Roman" panose="02020603050405020304" pitchFamily="18" charset="0"/>
                <a:cs typeface="Times New Roman" panose="02020603050405020304" pitchFamily="18" charset="0"/>
              </a:rPr>
              <a:t>Guidelines</a:t>
            </a:r>
            <a:r>
              <a:rPr lang="en-US" sz="3200" dirty="0">
                <a:latin typeface="Times New Roman" panose="02020603050405020304" pitchFamily="18" charset="0"/>
                <a:cs typeface="Times New Roman" panose="02020603050405020304" pitchFamily="18" charset="0"/>
              </a:rPr>
              <a:t> regarding biomedical ethics do exist; </a:t>
            </a:r>
            <a:r>
              <a:rPr lang="en-US" sz="3200" b="1" dirty="0">
                <a:latin typeface="Times New Roman" panose="02020603050405020304" pitchFamily="18" charset="0"/>
                <a:cs typeface="Times New Roman" panose="02020603050405020304" pitchFamily="18" charset="0"/>
              </a:rPr>
              <a:t>PMDC, WHO, Koran Karim</a:t>
            </a: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teachings of </a:t>
            </a:r>
            <a:r>
              <a:rPr lang="en-US" sz="3200" b="1" dirty="0" err="1">
                <a:latin typeface="Times New Roman" panose="02020603050405020304" pitchFamily="18" charset="0"/>
                <a:cs typeface="Times New Roman" panose="02020603050405020304" pitchFamily="18" charset="0"/>
              </a:rPr>
              <a:t>Nabi</a:t>
            </a:r>
            <a:r>
              <a:rPr lang="en-US" sz="3200" b="1" dirty="0">
                <a:latin typeface="Times New Roman" panose="02020603050405020304" pitchFamily="18" charset="0"/>
                <a:cs typeface="Times New Roman" panose="02020603050405020304" pitchFamily="18" charset="0"/>
              </a:rPr>
              <a:t> Karim </a:t>
            </a:r>
            <a:r>
              <a:rPr lang="en-US" sz="3200" dirty="0">
                <a:latin typeface="Times New Roman" panose="02020603050405020304" pitchFamily="18" charset="0"/>
                <a:cs typeface="Times New Roman" panose="02020603050405020304" pitchFamily="18" charset="0"/>
              </a:rPr>
              <a:t>(Peace &amp; blessings be upon him).</a:t>
            </a:r>
          </a:p>
          <a:p>
            <a:r>
              <a:rPr lang="en-US" sz="3200" b="1" dirty="0">
                <a:solidFill>
                  <a:srgbClr val="0000FF"/>
                </a:solidFill>
                <a:latin typeface="Times New Roman" panose="02020603050405020304" pitchFamily="18" charset="0"/>
                <a:cs typeface="Times New Roman" panose="02020603050405020304" pitchFamily="18" charset="0"/>
              </a:rPr>
              <a:t>Need </a:t>
            </a:r>
            <a:r>
              <a:rPr lang="en-US" sz="3200" b="1" dirty="0">
                <a:latin typeface="Times New Roman" panose="02020603050405020304" pitchFamily="18" charset="0"/>
                <a:cs typeface="Times New Roman" panose="02020603050405020304" pitchFamily="18" charset="0"/>
              </a:rPr>
              <a:t>learning, teaching </a:t>
            </a:r>
            <a:r>
              <a:rPr lang="en-US" sz="3200" dirty="0">
                <a:latin typeface="Times New Roman" panose="02020603050405020304" pitchFamily="18" charset="0"/>
                <a:cs typeface="Times New Roman" panose="02020603050405020304" pitchFamily="18" charset="0"/>
              </a:rPr>
              <a:t>and </a:t>
            </a:r>
            <a:r>
              <a:rPr lang="en-US" sz="3200" b="1" dirty="0">
                <a:latin typeface="Times New Roman" panose="02020603050405020304" pitchFamily="18" charset="0"/>
                <a:cs typeface="Times New Roman" panose="02020603050405020304" pitchFamily="18" charset="0"/>
              </a:rPr>
              <a:t>practice </a:t>
            </a:r>
            <a:r>
              <a:rPr lang="en-US" sz="3200" dirty="0">
                <a:latin typeface="Times New Roman" panose="02020603050405020304" pitchFamily="18" charset="0"/>
                <a:cs typeface="Times New Roman" panose="02020603050405020304" pitchFamily="18" charset="0"/>
              </a:rPr>
              <a:t>in our life &amp; clinical set-up.</a:t>
            </a:r>
          </a:p>
          <a:p>
            <a:r>
              <a:rPr lang="en-US" sz="3200" b="1" dirty="0">
                <a:solidFill>
                  <a:srgbClr val="0000FF"/>
                </a:solidFill>
                <a:latin typeface="Times New Roman" panose="02020603050405020304" pitchFamily="18" charset="0"/>
                <a:cs typeface="Times New Roman" panose="02020603050405020304" pitchFamily="18" charset="0"/>
              </a:rPr>
              <a:t>Department of Biomedical Ethics </a:t>
            </a:r>
            <a:r>
              <a:rPr lang="en-US" sz="3200" dirty="0">
                <a:latin typeface="Times New Roman" panose="02020603050405020304" pitchFamily="18" charset="0"/>
                <a:cs typeface="Times New Roman" panose="02020603050405020304" pitchFamily="18" charset="0"/>
              </a:rPr>
              <a:t>has been raised at </a:t>
            </a:r>
            <a:r>
              <a:rPr lang="en-US" sz="3200" b="1" dirty="0">
                <a:latin typeface="Times New Roman" panose="02020603050405020304" pitchFamily="18" charset="0"/>
                <a:cs typeface="Times New Roman" panose="02020603050405020304" pitchFamily="18" charset="0"/>
              </a:rPr>
              <a:t>RMU </a:t>
            </a:r>
            <a:r>
              <a:rPr lang="en-US" sz="3200" dirty="0">
                <a:latin typeface="Times New Roman" panose="02020603050405020304" pitchFamily="18" charset="0"/>
                <a:cs typeface="Times New Roman" panose="02020603050405020304" pitchFamily="18" charset="0"/>
              </a:rPr>
              <a:t>for that.</a:t>
            </a:r>
          </a:p>
          <a:p>
            <a:r>
              <a:rPr lang="en-US" sz="3200" b="1" dirty="0">
                <a:solidFill>
                  <a:srgbClr val="0000FF"/>
                </a:solidFill>
                <a:latin typeface="Times New Roman" panose="02020603050405020304" pitchFamily="18" charset="0"/>
                <a:cs typeface="Times New Roman" panose="02020603050405020304" pitchFamily="18" charset="0"/>
              </a:rPr>
              <a:t>Presently,</a:t>
            </a:r>
            <a:r>
              <a:rPr lang="en-US" sz="3200" dirty="0">
                <a:latin typeface="Times New Roman" panose="02020603050405020304" pitchFamily="18" charset="0"/>
                <a:cs typeface="Times New Roman" panose="02020603050405020304" pitchFamily="18" charset="0"/>
              </a:rPr>
              <a:t> department </a:t>
            </a:r>
            <a:r>
              <a:rPr lang="en-US" sz="3200" b="1" dirty="0">
                <a:latin typeface="Times New Roman" panose="02020603050405020304" pitchFamily="18" charset="0"/>
                <a:cs typeface="Times New Roman" panose="02020603050405020304" pitchFamily="18" charset="0"/>
              </a:rPr>
              <a:t>faculty </a:t>
            </a:r>
            <a:r>
              <a:rPr lang="en-US" sz="3200" dirty="0">
                <a:latin typeface="Times New Roman" panose="02020603050405020304" pitchFamily="18" charset="0"/>
                <a:cs typeface="Times New Roman" panose="02020603050405020304" pitchFamily="18" charset="0"/>
              </a:rPr>
              <a:t>are working on dual charge basis.</a:t>
            </a:r>
          </a:p>
          <a:p>
            <a:r>
              <a:rPr lang="en-US" sz="3200" b="1" dirty="0">
                <a:solidFill>
                  <a:srgbClr val="0000FF"/>
                </a:solidFill>
                <a:latin typeface="Times New Roman" panose="02020603050405020304" pitchFamily="18" charset="0"/>
                <a:cs typeface="Times New Roman" panose="02020603050405020304" pitchFamily="18" charset="0"/>
              </a:rPr>
              <a:t>Curricula</a:t>
            </a:r>
            <a:r>
              <a:rPr lang="en-US" sz="3200" dirty="0">
                <a:latin typeface="Times New Roman" panose="02020603050405020304" pitchFamily="18" charset="0"/>
                <a:cs typeface="Times New Roman" panose="02020603050405020304" pitchFamily="18" charset="0"/>
              </a:rPr>
              <a:t> for </a:t>
            </a:r>
            <a:r>
              <a:rPr lang="en-US" sz="3200" b="1" dirty="0">
                <a:latin typeface="Times New Roman" panose="02020603050405020304" pitchFamily="18" charset="0"/>
                <a:cs typeface="Times New Roman" panose="02020603050405020304" pitchFamily="18" charset="0"/>
              </a:rPr>
              <a:t>MBBS</a:t>
            </a:r>
            <a:r>
              <a:rPr lang="en-US" sz="3200" dirty="0">
                <a:latin typeface="Times New Roman" panose="02020603050405020304" pitchFamily="18" charset="0"/>
                <a:cs typeface="Times New Roman" panose="02020603050405020304" pitchFamily="18" charset="0"/>
              </a:rPr>
              <a:t> &amp; </a:t>
            </a:r>
            <a:r>
              <a:rPr lang="en-US" sz="3200" b="1" dirty="0">
                <a:latin typeface="Times New Roman" panose="02020603050405020304" pitchFamily="18" charset="0"/>
                <a:cs typeface="Times New Roman" panose="02020603050405020304" pitchFamily="18" charset="0"/>
              </a:rPr>
              <a:t>PGs (MD/MS, Allied) </a:t>
            </a:r>
            <a:r>
              <a:rPr lang="en-US" sz="3200" dirty="0">
                <a:latin typeface="Times New Roman" panose="02020603050405020304" pitchFamily="18" charset="0"/>
                <a:cs typeface="Times New Roman" panose="02020603050405020304" pitchFamily="18" charset="0"/>
              </a:rPr>
              <a:t>have been prepared.</a:t>
            </a:r>
          </a:p>
          <a:p>
            <a:r>
              <a:rPr lang="en-US" sz="3200" b="1" dirty="0">
                <a:solidFill>
                  <a:srgbClr val="0000FF"/>
                </a:solidFill>
                <a:latin typeface="Times New Roman" panose="02020603050405020304" pitchFamily="18" charset="0"/>
                <a:cs typeface="Times New Roman" panose="02020603050405020304" pitchFamily="18" charset="0"/>
              </a:rPr>
              <a:t>Curricula</a:t>
            </a:r>
            <a:r>
              <a:rPr lang="en-US" sz="3200" dirty="0">
                <a:latin typeface="Times New Roman" panose="02020603050405020304" pitchFamily="18" charset="0"/>
                <a:cs typeface="Times New Roman" panose="02020603050405020304" pitchFamily="18" charset="0"/>
              </a:rPr>
              <a:t> for </a:t>
            </a:r>
            <a:r>
              <a:rPr lang="en-US" sz="3200" b="1" dirty="0">
                <a:latin typeface="Times New Roman" panose="02020603050405020304" pitchFamily="18" charset="0"/>
                <a:cs typeface="Times New Roman" panose="02020603050405020304" pitchFamily="18" charset="0"/>
              </a:rPr>
              <a:t>allied medical sciences &amp; nursing </a:t>
            </a:r>
            <a:r>
              <a:rPr lang="en-US" sz="3200" dirty="0">
                <a:latin typeface="Times New Roman" panose="02020603050405020304" pitchFamily="18" charset="0"/>
                <a:cs typeface="Times New Roman" panose="02020603050405020304" pitchFamily="18" charset="0"/>
              </a:rPr>
              <a:t>are in process.</a:t>
            </a:r>
          </a:p>
          <a:p>
            <a:r>
              <a:rPr lang="en-US" sz="3200" b="1" dirty="0">
                <a:solidFill>
                  <a:srgbClr val="0000FF"/>
                </a:solidFill>
                <a:latin typeface="Times New Roman" panose="02020603050405020304" pitchFamily="18" charset="0"/>
                <a:cs typeface="Times New Roman" panose="02020603050405020304" pitchFamily="18" charset="0"/>
              </a:rPr>
              <a:t>For implementation </a:t>
            </a:r>
            <a:r>
              <a:rPr lang="en-US" sz="3200" dirty="0">
                <a:latin typeface="Times New Roman" panose="02020603050405020304" pitchFamily="18" charset="0"/>
                <a:cs typeface="Times New Roman" panose="02020603050405020304" pitchFamily="18" charset="0"/>
              </a:rPr>
              <a:t>we need </a:t>
            </a:r>
            <a:r>
              <a:rPr lang="en-US" sz="3200" b="1" dirty="0">
                <a:solidFill>
                  <a:srgbClr val="C00000"/>
                </a:solidFill>
                <a:latin typeface="Times New Roman" panose="02020603050405020304" pitchFamily="18" charset="0"/>
                <a:cs typeface="Times New Roman" panose="02020603050405020304" pitchFamily="18" charset="0"/>
              </a:rPr>
              <a:t>cooperation of all departments</a:t>
            </a:r>
            <a:r>
              <a:rPr lang="en-US" sz="3200" dirty="0">
                <a:latin typeface="Times New Roman" panose="02020603050405020304" pitchFamily="18" charset="0"/>
                <a:cs typeface="Times New Roman" panose="02020603050405020304" pitchFamily="18" charset="0"/>
              </a:rPr>
              <a:t>.</a:t>
            </a:r>
          </a:p>
          <a:p>
            <a:pPr marL="0" indent="0">
              <a:buNone/>
            </a:pPr>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655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6072" y="226033"/>
            <a:ext cx="7006977" cy="1931540"/>
          </a:xfrm>
        </p:spPr>
        <p:txBody>
          <a:bodyPr>
            <a:normAutofit/>
          </a:bodyPr>
          <a:lstStyle/>
          <a:p>
            <a:pPr algn="ctr"/>
            <a:r>
              <a:rPr lang="en-US" sz="7200" b="1" dirty="0">
                <a:solidFill>
                  <a:srgbClr val="C00000"/>
                </a:solidFill>
                <a:latin typeface="Britannic Bold" panose="020B0903060703020204" pitchFamily="34" charset="0"/>
                <a:cs typeface="Times New Roman" panose="02020603050405020304" pitchFamily="18" charset="0"/>
              </a:rPr>
              <a:t>Thanks a lot</a:t>
            </a:r>
            <a:endParaRPr lang="en-US" sz="7200" b="1" dirty="0">
              <a:latin typeface="Britannic Bold" panose="020B0903060703020204" pitchFamily="34" charset="0"/>
              <a:cs typeface="Times New Roman" panose="02020603050405020304" pitchFamily="18" charset="0"/>
            </a:endParaRPr>
          </a:p>
        </p:txBody>
      </p:sp>
      <p:sp>
        <p:nvSpPr>
          <p:cNvPr id="3" name="Content Placeholder 2"/>
          <p:cNvSpPr>
            <a:spLocks noGrp="1"/>
          </p:cNvSpPr>
          <p:nvPr>
            <p:ph idx="1"/>
          </p:nvPr>
        </p:nvSpPr>
        <p:spPr>
          <a:xfrm>
            <a:off x="1547366" y="2496621"/>
            <a:ext cx="9096661" cy="2414426"/>
          </a:xfrm>
        </p:spPr>
        <p:txBody>
          <a:bodyPr>
            <a:normAutofit fontScale="92500" lnSpcReduction="10000"/>
          </a:bodyPr>
          <a:lstStyle/>
          <a:p>
            <a:pPr marL="0" indent="0" algn="ctr">
              <a:buNone/>
            </a:pPr>
            <a:r>
              <a:rPr lang="en-US" sz="6000" b="1" dirty="0">
                <a:latin typeface="Britannic Bold" panose="020B0903060703020204" pitchFamily="34" charset="0"/>
                <a:cs typeface="Times New Roman" panose="02020603050405020304" pitchFamily="18" charset="0"/>
              </a:rPr>
              <a:t>for</a:t>
            </a:r>
          </a:p>
          <a:p>
            <a:pPr marL="0" indent="0" algn="ctr">
              <a:buNone/>
            </a:pPr>
            <a:endParaRPr lang="en-US" sz="6000" b="1" dirty="0">
              <a:solidFill>
                <a:srgbClr val="0000FF"/>
              </a:solidFill>
              <a:latin typeface="Britannic Bold" panose="020B0903060703020204" pitchFamily="34" charset="0"/>
              <a:cs typeface="Times New Roman" panose="02020603050405020304" pitchFamily="18" charset="0"/>
            </a:endParaRPr>
          </a:p>
          <a:p>
            <a:pPr marL="0" indent="0" algn="ctr">
              <a:buNone/>
            </a:pPr>
            <a:r>
              <a:rPr lang="en-US" sz="6000" b="1" dirty="0">
                <a:solidFill>
                  <a:srgbClr val="0000FF"/>
                </a:solidFill>
                <a:latin typeface="Britannic Bold" panose="020B0903060703020204" pitchFamily="34" charset="0"/>
                <a:cs typeface="Times New Roman" panose="02020603050405020304" pitchFamily="18" charset="0"/>
              </a:rPr>
              <a:t>Patient listening</a:t>
            </a:r>
          </a:p>
        </p:txBody>
      </p:sp>
    </p:spTree>
    <p:extLst>
      <p:ext uri="{BB962C8B-B14F-4D97-AF65-F5344CB8AC3E}">
        <p14:creationId xmlns:p14="http://schemas.microsoft.com/office/powerpoint/2010/main" val="1200478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5524" y="51116"/>
            <a:ext cx="10727076" cy="636998"/>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Introduction to Biomedical Ethics (Cont.)</a:t>
            </a:r>
          </a:p>
        </p:txBody>
      </p:sp>
      <p:sp>
        <p:nvSpPr>
          <p:cNvPr id="3" name="Content Placeholder 2"/>
          <p:cNvSpPr>
            <a:spLocks noGrp="1"/>
          </p:cNvSpPr>
          <p:nvPr>
            <p:ph idx="1"/>
          </p:nvPr>
        </p:nvSpPr>
        <p:spPr>
          <a:xfrm>
            <a:off x="195208" y="863029"/>
            <a:ext cx="11687708" cy="5481894"/>
          </a:xfrm>
        </p:spPr>
        <p:txBody>
          <a:bodyPr>
            <a:noAutofit/>
          </a:bodyPr>
          <a:lstStyle/>
          <a:p>
            <a:r>
              <a:rPr lang="en-US" sz="3200" b="1" dirty="0">
                <a:solidFill>
                  <a:srgbClr val="0000FF"/>
                </a:solidFill>
                <a:latin typeface="Times New Roman" panose="02020603050405020304" pitchFamily="18" charset="0"/>
                <a:cs typeface="Times New Roman" panose="02020603050405020304" pitchFamily="18" charset="0"/>
              </a:rPr>
              <a:t>Medical Practice </a:t>
            </a:r>
            <a:r>
              <a:rPr lang="en-US" sz="3200" dirty="0">
                <a:latin typeface="Times New Roman" panose="02020603050405020304" pitchFamily="18" charset="0"/>
                <a:cs typeface="Times New Roman" panose="02020603050405020304" pitchFamily="18" charset="0"/>
              </a:rPr>
              <a:t>broadly speaking has </a:t>
            </a:r>
            <a:r>
              <a:rPr lang="en-US" sz="3200" b="1" dirty="0">
                <a:solidFill>
                  <a:srgbClr val="0000FF"/>
                </a:solidFill>
                <a:latin typeface="Times New Roman" panose="02020603050405020304" pitchFamily="18" charset="0"/>
                <a:cs typeface="Times New Roman" panose="02020603050405020304" pitchFamily="18" charset="0"/>
              </a:rPr>
              <a:t>two components:</a:t>
            </a:r>
          </a:p>
          <a:p>
            <a:r>
              <a:rPr lang="en-US" sz="3200" b="1" dirty="0">
                <a:solidFill>
                  <a:srgbClr val="0000FF"/>
                </a:solidFill>
                <a:latin typeface="Times New Roman" panose="02020603050405020304" pitchFamily="18" charset="0"/>
                <a:cs typeface="Times New Roman" panose="02020603050405020304" pitchFamily="18" charset="0"/>
              </a:rPr>
              <a:t>Knowledge/ skill </a:t>
            </a:r>
            <a:r>
              <a:rPr lang="en-US" sz="3200" b="1" dirty="0">
                <a:latin typeface="Times New Roman" panose="02020603050405020304" pitchFamily="18" charset="0"/>
                <a:cs typeface="Times New Roman" panose="02020603050405020304" pitchFamily="18" charset="0"/>
              </a:rPr>
              <a:t>component</a:t>
            </a:r>
            <a:r>
              <a:rPr lang="en-US" sz="3200" dirty="0">
                <a:latin typeface="Times New Roman" panose="02020603050405020304" pitchFamily="18" charset="0"/>
                <a:cs typeface="Times New Roman" panose="02020603050405020304" pitchFamily="18" charset="0"/>
              </a:rPr>
              <a:t> &amp; </a:t>
            </a:r>
            <a:r>
              <a:rPr lang="en-US" sz="3200" b="1" dirty="0">
                <a:solidFill>
                  <a:srgbClr val="0000FF"/>
                </a:solidFill>
                <a:latin typeface="Times New Roman" panose="02020603050405020304" pitchFamily="18" charset="0"/>
                <a:cs typeface="Times New Roman" panose="02020603050405020304" pitchFamily="18" charset="0"/>
              </a:rPr>
              <a:t>Ethical/ moral </a:t>
            </a:r>
            <a:r>
              <a:rPr lang="en-US" sz="3200" b="1" dirty="0">
                <a:latin typeface="Times New Roman" panose="02020603050405020304" pitchFamily="18" charset="0"/>
                <a:cs typeface="Times New Roman" panose="02020603050405020304" pitchFamily="18" charset="0"/>
              </a:rPr>
              <a:t>component</a:t>
            </a:r>
          </a:p>
          <a:p>
            <a:r>
              <a:rPr lang="en-US" sz="3200" b="1" dirty="0">
                <a:solidFill>
                  <a:srgbClr val="C00000"/>
                </a:solidFill>
                <a:latin typeface="Times New Roman" panose="02020603050405020304" pitchFamily="18" charset="0"/>
                <a:cs typeface="Times New Roman" panose="02020603050405020304" pitchFamily="18" charset="0"/>
              </a:rPr>
              <a:t>Like two wheels of a bicycle:</a:t>
            </a:r>
          </a:p>
          <a:p>
            <a:r>
              <a:rPr lang="en-US" sz="3200" b="1" dirty="0">
                <a:solidFill>
                  <a:srgbClr val="0000FF"/>
                </a:solidFill>
                <a:latin typeface="Times New Roman" panose="02020603050405020304" pitchFamily="18" charset="0"/>
                <a:cs typeface="Times New Roman" panose="02020603050405020304" pitchFamily="18" charset="0"/>
              </a:rPr>
              <a:t>Spokes of knowledge &amp; skill:</a:t>
            </a:r>
          </a:p>
          <a:p>
            <a:r>
              <a:rPr lang="en-US" sz="3200" b="1" dirty="0">
                <a:latin typeface="Times New Roman" panose="02020603050405020304" pitchFamily="18" charset="0"/>
                <a:cs typeface="Times New Roman" panose="02020603050405020304" pitchFamily="18" charset="0"/>
              </a:rPr>
              <a:t>Anatomy, Physiology, Biochemistry,</a:t>
            </a:r>
          </a:p>
          <a:p>
            <a:pPr marL="0" indent="0">
              <a:buNone/>
            </a:pPr>
            <a:r>
              <a:rPr lang="en-US" sz="3200" b="1" dirty="0">
                <a:latin typeface="Times New Roman" panose="02020603050405020304" pitchFamily="18" charset="0"/>
                <a:cs typeface="Times New Roman" panose="02020603050405020304" pitchFamily="18" charset="0"/>
              </a:rPr>
              <a:t>  Pathology, Community medicine, </a:t>
            </a:r>
          </a:p>
          <a:p>
            <a:pPr marL="0" indent="0">
              <a:buNone/>
            </a:pPr>
            <a:r>
              <a:rPr lang="en-US" sz="3200" b="1" dirty="0">
                <a:latin typeface="Times New Roman" panose="02020603050405020304" pitchFamily="18" charset="0"/>
                <a:cs typeface="Times New Roman" panose="02020603050405020304" pitchFamily="18" charset="0"/>
              </a:rPr>
              <a:t>  Pharmacology, Medicine, Surgery, etc. </a:t>
            </a:r>
            <a:r>
              <a:rPr lang="en-US" sz="3200" b="1" dirty="0">
                <a:solidFill>
                  <a:srgbClr val="0000FF"/>
                </a:solidFill>
                <a:latin typeface="Times New Roman" panose="02020603050405020304" pitchFamily="18" charset="0"/>
                <a:cs typeface="Times New Roman" panose="02020603050405020304" pitchFamily="18" charset="0"/>
              </a:rPr>
              <a:t> </a:t>
            </a:r>
          </a:p>
          <a:p>
            <a:r>
              <a:rPr lang="en-US" sz="3200" b="1" dirty="0">
                <a:solidFill>
                  <a:srgbClr val="0000FF"/>
                </a:solidFill>
                <a:latin typeface="Times New Roman" panose="02020603050405020304" pitchFamily="18" charset="0"/>
                <a:cs typeface="Times New Roman" panose="02020603050405020304" pitchFamily="18" charset="0"/>
              </a:rPr>
              <a:t>Spokes of ethics &amp; morals:</a:t>
            </a:r>
          </a:p>
          <a:p>
            <a:r>
              <a:rPr lang="en-US" sz="3200" b="1" dirty="0">
                <a:latin typeface="Times New Roman" panose="02020603050405020304" pitchFamily="18" charset="0"/>
                <a:cs typeface="Times New Roman" panose="02020603050405020304" pitchFamily="18" charset="0"/>
              </a:rPr>
              <a:t>Beneficence, Non-maleficence, Autonomy, Informed consent, Truth-telling, Confidentiality, Professionalism, etc. </a:t>
            </a:r>
          </a:p>
        </p:txBody>
      </p:sp>
      <p:pic>
        <p:nvPicPr>
          <p:cNvPr id="2050" name="Picture 2" descr="1,529,153 Bicycle Royalty-Free Images, Stock Photos ..."/>
          <p:cNvPicPr>
            <a:picLocks noChangeAspect="1" noChangeArrowheads="1"/>
          </p:cNvPicPr>
          <p:nvPr/>
        </p:nvPicPr>
        <p:blipFill rotWithShape="1">
          <a:blip r:embed="rId2">
            <a:extLst>
              <a:ext uri="{28A0092B-C50C-407E-A947-70E740481C1C}">
                <a14:useLocalDpi xmlns:a14="http://schemas.microsoft.com/office/drawing/2010/main" val="0"/>
              </a:ext>
            </a:extLst>
          </a:blip>
          <a:srcRect t="3518" b="12886"/>
          <a:stretch/>
        </p:blipFill>
        <p:spPr bwMode="auto">
          <a:xfrm>
            <a:off x="7282234" y="2199180"/>
            <a:ext cx="4193224" cy="2516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4393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7952"/>
            <a:ext cx="10515600" cy="626393"/>
          </a:xfrm>
        </p:spPr>
        <p:txBody>
          <a:bodyPr>
            <a:noAutofit/>
          </a:bodyPr>
          <a:lstStyle/>
          <a:p>
            <a:pPr algn="ctr"/>
            <a:r>
              <a:rPr lang="en-US" b="1" dirty="0">
                <a:solidFill>
                  <a:srgbClr val="C00000"/>
                </a:solidFill>
                <a:latin typeface="Times New Roman" panose="02020603050405020304" pitchFamily="18" charset="0"/>
                <a:cs typeface="Times New Roman" panose="02020603050405020304" pitchFamily="18" charset="0"/>
              </a:rPr>
              <a:t>Hippocratic Oath (400BC)</a:t>
            </a:r>
            <a:endParaRPr lang="en-US"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0338" y="826263"/>
            <a:ext cx="11749055" cy="5851939"/>
          </a:xfrm>
        </p:spPr>
        <p:txBody>
          <a:bodyPr>
            <a:noAutofit/>
          </a:bodyPr>
          <a:lstStyle/>
          <a:p>
            <a:r>
              <a:rPr lang="en-US" sz="2900" b="1" dirty="0">
                <a:latin typeface="Times New Roman" panose="02020603050405020304" pitchFamily="18" charset="0"/>
                <a:cs typeface="Times New Roman" panose="02020603050405020304" pitchFamily="18" charset="0"/>
              </a:rPr>
              <a:t>Basic principles of Medical Ethics </a:t>
            </a:r>
            <a:r>
              <a:rPr lang="en-US" sz="2900" dirty="0">
                <a:latin typeface="Times New Roman" panose="02020603050405020304" pitchFamily="18" charset="0"/>
                <a:cs typeface="Times New Roman" panose="02020603050405020304" pitchFamily="18" charset="0"/>
              </a:rPr>
              <a:t>derived from ‘Hippocratic Oath’, </a:t>
            </a:r>
          </a:p>
          <a:p>
            <a:r>
              <a:rPr lang="en-US" sz="2900" dirty="0">
                <a:latin typeface="Times New Roman" panose="02020603050405020304" pitchFamily="18" charset="0"/>
                <a:cs typeface="Times New Roman" panose="02020603050405020304" pitchFamily="18" charset="0"/>
              </a:rPr>
              <a:t>“I swear by Apollo the physician, ..I will </a:t>
            </a:r>
            <a:r>
              <a:rPr lang="en-US" sz="2900" b="1" dirty="0">
                <a:latin typeface="Times New Roman" panose="02020603050405020304" pitchFamily="18" charset="0"/>
                <a:cs typeface="Times New Roman" panose="02020603050405020304" pitchFamily="18" charset="0"/>
              </a:rPr>
              <a:t>observe and keep this underwritten oath, to the utmost of my power and judgment” </a:t>
            </a:r>
            <a:r>
              <a:rPr lang="en-US" sz="2900" b="1" dirty="0">
                <a:solidFill>
                  <a:srgbClr val="0000FF"/>
                </a:solidFill>
                <a:latin typeface="Times New Roman" panose="02020603050405020304" pitchFamily="18" charset="0"/>
                <a:cs typeface="Times New Roman" panose="02020603050405020304" pitchFamily="18" charset="0"/>
              </a:rPr>
              <a:t>(Professionalism).</a:t>
            </a:r>
          </a:p>
          <a:p>
            <a:r>
              <a:rPr lang="en-US" sz="2900" dirty="0">
                <a:latin typeface="Times New Roman" panose="02020603050405020304" pitchFamily="18" charset="0"/>
                <a:cs typeface="Times New Roman" panose="02020603050405020304" pitchFamily="18" charset="0"/>
              </a:rPr>
              <a:t>[</a:t>
            </a:r>
            <a:r>
              <a:rPr lang="en-US" sz="2900" b="1" dirty="0">
                <a:solidFill>
                  <a:srgbClr val="0000FF"/>
                </a:solidFill>
                <a:latin typeface="Times New Roman" panose="02020603050405020304" pitchFamily="18" charset="0"/>
                <a:cs typeface="Times New Roman" panose="02020603050405020304" pitchFamily="18" charset="0"/>
              </a:rPr>
              <a:t>Please Note</a:t>
            </a:r>
            <a:r>
              <a:rPr lang="en-US" sz="2900" dirty="0">
                <a:latin typeface="Times New Roman" panose="02020603050405020304" pitchFamily="18" charset="0"/>
                <a:cs typeface="Times New Roman" panose="02020603050405020304" pitchFamily="18" charset="0"/>
              </a:rPr>
              <a:t>: </a:t>
            </a:r>
            <a:r>
              <a:rPr lang="en-US" sz="2900" b="1" dirty="0">
                <a:solidFill>
                  <a:srgbClr val="0000FF"/>
                </a:solidFill>
                <a:latin typeface="Times New Roman" panose="02020603050405020304" pitchFamily="18" charset="0"/>
                <a:cs typeface="Times New Roman" panose="02020603050405020304" pitchFamily="18" charset="0"/>
              </a:rPr>
              <a:t>For Muslims</a:t>
            </a:r>
            <a:r>
              <a:rPr lang="en-US" sz="2900" b="1" dirty="0">
                <a:latin typeface="Times New Roman" panose="02020603050405020304" pitchFamily="18" charset="0"/>
                <a:cs typeface="Times New Roman" panose="02020603050405020304" pitchFamily="18" charset="0"/>
              </a:rPr>
              <a:t>, </a:t>
            </a:r>
            <a:r>
              <a:rPr lang="en-US" sz="2900" dirty="0">
                <a:latin typeface="Times New Roman" panose="02020603050405020304" pitchFamily="18" charset="0"/>
                <a:cs typeface="Times New Roman" panose="02020603050405020304" pitchFamily="18" charset="0"/>
              </a:rPr>
              <a:t>“</a:t>
            </a:r>
            <a:r>
              <a:rPr lang="en-US" sz="2900" b="1" dirty="0">
                <a:solidFill>
                  <a:srgbClr val="C00000"/>
                </a:solidFill>
                <a:latin typeface="Times New Roman" panose="02020603050405020304" pitchFamily="18" charset="0"/>
                <a:cs typeface="Times New Roman" panose="02020603050405020304" pitchFamily="18" charset="0"/>
              </a:rPr>
              <a:t>I swear by ALLAH, and call HIM to witness</a:t>
            </a:r>
            <a:r>
              <a:rPr lang="en-US" sz="2900" dirty="0">
                <a:latin typeface="Times New Roman" panose="02020603050405020304" pitchFamily="18" charset="0"/>
                <a:cs typeface="Times New Roman" panose="02020603050405020304" pitchFamily="18" charset="0"/>
              </a:rPr>
              <a:t>, that I will </a:t>
            </a:r>
            <a:r>
              <a:rPr lang="en-US" sz="2900" b="1" dirty="0">
                <a:latin typeface="Times New Roman" panose="02020603050405020304" pitchFamily="18" charset="0"/>
                <a:cs typeface="Times New Roman" panose="02020603050405020304" pitchFamily="18" charset="0"/>
              </a:rPr>
              <a:t>observe &amp; keep this underwritten oath, to the utmost of my power &amp; judgement”</a:t>
            </a:r>
            <a:r>
              <a:rPr lang="en-US" sz="2900" dirty="0">
                <a:latin typeface="Times New Roman" panose="02020603050405020304" pitchFamily="18" charset="0"/>
                <a:cs typeface="Times New Roman" panose="02020603050405020304" pitchFamily="18" charset="0"/>
              </a:rPr>
              <a:t>]</a:t>
            </a:r>
            <a:r>
              <a:rPr lang="en-US" sz="2900" b="1" dirty="0">
                <a:solidFill>
                  <a:srgbClr val="0000FF"/>
                </a:solidFill>
                <a:latin typeface="Times New Roman" panose="02020603050405020304" pitchFamily="18" charset="0"/>
                <a:cs typeface="Times New Roman" panose="02020603050405020304" pitchFamily="18" charset="0"/>
              </a:rPr>
              <a:t> (Professionalism)</a:t>
            </a:r>
            <a:r>
              <a:rPr lang="en-US" sz="2900" dirty="0">
                <a:latin typeface="Times New Roman" panose="02020603050405020304" pitchFamily="18" charset="0"/>
                <a:cs typeface="Times New Roman" panose="02020603050405020304" pitchFamily="18" charset="0"/>
              </a:rPr>
              <a:t>.</a:t>
            </a:r>
          </a:p>
          <a:p>
            <a:r>
              <a:rPr lang="en-US" sz="2900" dirty="0">
                <a:latin typeface="Times New Roman" panose="02020603050405020304" pitchFamily="18" charset="0"/>
                <a:cs typeface="Times New Roman" panose="02020603050405020304" pitchFamily="18" charset="0"/>
              </a:rPr>
              <a:t>I will reverence </a:t>
            </a:r>
            <a:r>
              <a:rPr lang="en-US" sz="2900" b="1" dirty="0">
                <a:latin typeface="Times New Roman" panose="02020603050405020304" pitchFamily="18" charset="0"/>
                <a:cs typeface="Times New Roman" panose="02020603050405020304" pitchFamily="18" charset="0"/>
              </a:rPr>
              <a:t>my master who taught me </a:t>
            </a:r>
            <a:r>
              <a:rPr lang="en-US" sz="2900" dirty="0">
                <a:latin typeface="Times New Roman" panose="02020603050405020304" pitchFamily="18" charset="0"/>
                <a:cs typeface="Times New Roman" panose="02020603050405020304" pitchFamily="18" charset="0"/>
              </a:rPr>
              <a:t>the art, </a:t>
            </a:r>
            <a:r>
              <a:rPr lang="en-US" sz="2900" b="1" dirty="0">
                <a:latin typeface="Times New Roman" panose="02020603050405020304" pitchFamily="18" charset="0"/>
                <a:cs typeface="Times New Roman" panose="02020603050405020304" pitchFamily="18" charset="0"/>
              </a:rPr>
              <a:t>equally with my parents</a:t>
            </a:r>
            <a:r>
              <a:rPr lang="en-US" sz="2900" dirty="0">
                <a:latin typeface="Times New Roman" panose="02020603050405020304" pitchFamily="18" charset="0"/>
                <a:cs typeface="Times New Roman" panose="02020603050405020304" pitchFamily="18" charset="0"/>
              </a:rPr>
              <a:t>,  allow him things necessary for his support, &amp; </a:t>
            </a:r>
            <a:r>
              <a:rPr lang="en-US" sz="2900" b="1" dirty="0">
                <a:latin typeface="Times New Roman" panose="02020603050405020304" pitchFamily="18" charset="0"/>
                <a:cs typeface="Times New Roman" panose="02020603050405020304" pitchFamily="18" charset="0"/>
              </a:rPr>
              <a:t>consider his sons as brothers</a:t>
            </a:r>
            <a:r>
              <a:rPr lang="en-US" sz="2900" dirty="0">
                <a:latin typeface="Times New Roman" panose="02020603050405020304" pitchFamily="18" charset="0"/>
                <a:cs typeface="Times New Roman" panose="02020603050405020304" pitchFamily="18" charset="0"/>
              </a:rPr>
              <a:t>. I will </a:t>
            </a:r>
            <a:r>
              <a:rPr lang="en-US" sz="2900" b="1" dirty="0">
                <a:latin typeface="Times New Roman" panose="02020603050405020304" pitchFamily="18" charset="0"/>
                <a:cs typeface="Times New Roman" panose="02020603050405020304" pitchFamily="18" charset="0"/>
              </a:rPr>
              <a:t>teach them my art without reward</a:t>
            </a:r>
            <a:r>
              <a:rPr lang="en-US" sz="2900" dirty="0">
                <a:latin typeface="Times New Roman" panose="02020603050405020304" pitchFamily="18" charset="0"/>
                <a:cs typeface="Times New Roman" panose="02020603050405020304" pitchFamily="18" charset="0"/>
              </a:rPr>
              <a:t>; and I impart all my acquirement, instructions, and whatever I know, to my master’s children.</a:t>
            </a:r>
          </a:p>
          <a:p>
            <a:r>
              <a:rPr lang="en-US" sz="2900" b="1" dirty="0">
                <a:latin typeface="Times New Roman" panose="02020603050405020304" pitchFamily="18" charset="0"/>
                <a:cs typeface="Times New Roman" panose="02020603050405020304" pitchFamily="18" charset="0"/>
              </a:rPr>
              <a:t>Likewise to all my pupils</a:t>
            </a:r>
            <a:r>
              <a:rPr lang="en-US" sz="2900" dirty="0">
                <a:latin typeface="Times New Roman" panose="02020603050405020304" pitchFamily="18" charset="0"/>
                <a:cs typeface="Times New Roman" panose="02020603050405020304" pitchFamily="18" charset="0"/>
              </a:rPr>
              <a:t>, who shall bind and tie themselves by an oath, but to none else</a:t>
            </a:r>
            <a:r>
              <a:rPr lang="en-US" sz="2900" dirty="0">
                <a:solidFill>
                  <a:srgbClr val="0000FF"/>
                </a:solidFill>
                <a:latin typeface="Times New Roman" panose="02020603050405020304" pitchFamily="18" charset="0"/>
                <a:cs typeface="Times New Roman" panose="02020603050405020304" pitchFamily="18" charset="0"/>
              </a:rPr>
              <a:t>. </a:t>
            </a:r>
            <a:r>
              <a:rPr lang="en-US" sz="2900" b="1" dirty="0">
                <a:solidFill>
                  <a:srgbClr val="0000FF"/>
                </a:solidFill>
                <a:latin typeface="Times New Roman" panose="02020603050405020304" pitchFamily="18" charset="0"/>
                <a:cs typeface="Times New Roman" panose="02020603050405020304" pitchFamily="18" charset="0"/>
              </a:rPr>
              <a:t>(Regard of teacher &amp; concern to teach students)</a:t>
            </a:r>
            <a:endParaRPr lang="en-US" sz="2900"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1840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0718"/>
            <a:ext cx="10515600" cy="571312"/>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Hippocratic Oath (Cont.)</a:t>
            </a:r>
            <a:endParaRPr lang="en-US" dirty="0"/>
          </a:p>
        </p:txBody>
      </p:sp>
      <p:sp>
        <p:nvSpPr>
          <p:cNvPr id="3" name="Content Placeholder 2"/>
          <p:cNvSpPr>
            <a:spLocks noGrp="1"/>
          </p:cNvSpPr>
          <p:nvPr>
            <p:ph idx="1"/>
          </p:nvPr>
        </p:nvSpPr>
        <p:spPr>
          <a:xfrm>
            <a:off x="264405" y="672030"/>
            <a:ext cx="11622795" cy="6006172"/>
          </a:xfrm>
        </p:spPr>
        <p:txBody>
          <a:bodyPr>
            <a:noAutofit/>
          </a:bodyPr>
          <a:lstStyle/>
          <a:p>
            <a:r>
              <a:rPr lang="en-US" sz="2900" dirty="0">
                <a:latin typeface="Times New Roman" panose="02020603050405020304" pitchFamily="18" charset="0"/>
                <a:cs typeface="Times New Roman" panose="02020603050405020304" pitchFamily="18" charset="0"/>
              </a:rPr>
              <a:t>With regard to healing the sick, I will </a:t>
            </a:r>
            <a:r>
              <a:rPr lang="en-US" sz="2900" b="1" dirty="0">
                <a:latin typeface="Times New Roman" panose="02020603050405020304" pitchFamily="18" charset="0"/>
                <a:cs typeface="Times New Roman" panose="02020603050405020304" pitchFamily="18" charset="0"/>
              </a:rPr>
              <a:t>devise and order for them best diet (Medicine),</a:t>
            </a:r>
            <a:r>
              <a:rPr lang="en-US" sz="2900" dirty="0">
                <a:latin typeface="Times New Roman" panose="02020603050405020304" pitchFamily="18" charset="0"/>
                <a:cs typeface="Times New Roman" panose="02020603050405020304" pitchFamily="18" charset="0"/>
              </a:rPr>
              <a:t> according to my judgment and means; and I will take care that they </a:t>
            </a:r>
            <a:r>
              <a:rPr lang="en-US" sz="2900" b="1" dirty="0">
                <a:latin typeface="Times New Roman" panose="02020603050405020304" pitchFamily="18" charset="0"/>
                <a:cs typeface="Times New Roman" panose="02020603050405020304" pitchFamily="18" charset="0"/>
              </a:rPr>
              <a:t>suffer no hurt or damage</a:t>
            </a:r>
            <a:r>
              <a:rPr lang="en-US" sz="2900" dirty="0">
                <a:latin typeface="Times New Roman" panose="02020603050405020304" pitchFamily="18" charset="0"/>
                <a:cs typeface="Times New Roman" panose="02020603050405020304" pitchFamily="18" charset="0"/>
              </a:rPr>
              <a:t>. Nor shall any man’s entreaty prevail upon me to administer </a:t>
            </a:r>
            <a:r>
              <a:rPr lang="en-US" sz="2900" b="1" dirty="0">
                <a:latin typeface="Times New Roman" panose="02020603050405020304" pitchFamily="18" charset="0"/>
                <a:cs typeface="Times New Roman" panose="02020603050405020304" pitchFamily="18" charset="0"/>
              </a:rPr>
              <a:t>poison</a:t>
            </a:r>
            <a:r>
              <a:rPr lang="en-US" sz="2900" dirty="0">
                <a:latin typeface="Times New Roman" panose="02020603050405020304" pitchFamily="18" charset="0"/>
                <a:cs typeface="Times New Roman" panose="02020603050405020304" pitchFamily="18" charset="0"/>
              </a:rPr>
              <a:t> to anyone; neither will I counsel any man to do so.</a:t>
            </a:r>
          </a:p>
          <a:p>
            <a:r>
              <a:rPr lang="en-US" sz="2900" dirty="0">
                <a:latin typeface="Times New Roman" panose="02020603050405020304" pitchFamily="18" charset="0"/>
                <a:cs typeface="Times New Roman" panose="02020603050405020304" pitchFamily="18" charset="0"/>
              </a:rPr>
              <a:t>Moreover, I will </a:t>
            </a:r>
            <a:r>
              <a:rPr lang="en-US" sz="2900" b="1" dirty="0">
                <a:latin typeface="Times New Roman" panose="02020603050405020304" pitchFamily="18" charset="0"/>
                <a:cs typeface="Times New Roman" panose="02020603050405020304" pitchFamily="18" charset="0"/>
              </a:rPr>
              <a:t>not give medicine </a:t>
            </a:r>
            <a:r>
              <a:rPr lang="en-US" sz="2900" dirty="0">
                <a:latin typeface="Times New Roman" panose="02020603050405020304" pitchFamily="18" charset="0"/>
                <a:cs typeface="Times New Roman" panose="02020603050405020304" pitchFamily="18" charset="0"/>
              </a:rPr>
              <a:t>to any </a:t>
            </a:r>
            <a:r>
              <a:rPr lang="en-US" sz="2900" b="1" dirty="0">
                <a:latin typeface="Times New Roman" panose="02020603050405020304" pitchFamily="18" charset="0"/>
                <a:cs typeface="Times New Roman" panose="02020603050405020304" pitchFamily="18" charset="0"/>
              </a:rPr>
              <a:t>pregnant woman</a:t>
            </a:r>
            <a:r>
              <a:rPr lang="en-US" sz="2900" dirty="0">
                <a:latin typeface="Times New Roman" panose="02020603050405020304" pitchFamily="18" charset="0"/>
                <a:cs typeface="Times New Roman" panose="02020603050405020304" pitchFamily="18" charset="0"/>
              </a:rPr>
              <a:t>, with a view to destroy the child. Further, I will comport myself and </a:t>
            </a:r>
            <a:r>
              <a:rPr lang="en-US" sz="2900" b="1" dirty="0">
                <a:latin typeface="Times New Roman" panose="02020603050405020304" pitchFamily="18" charset="0"/>
                <a:cs typeface="Times New Roman" panose="02020603050405020304" pitchFamily="18" charset="0"/>
              </a:rPr>
              <a:t>use my knowledge</a:t>
            </a:r>
            <a:r>
              <a:rPr lang="en-US" sz="2900" dirty="0">
                <a:latin typeface="Times New Roman" panose="02020603050405020304" pitchFamily="18" charset="0"/>
                <a:cs typeface="Times New Roman" panose="02020603050405020304" pitchFamily="18" charset="0"/>
              </a:rPr>
              <a:t> </a:t>
            </a:r>
            <a:r>
              <a:rPr lang="en-US" sz="2900" b="1" dirty="0">
                <a:latin typeface="Times New Roman" panose="02020603050405020304" pitchFamily="18" charset="0"/>
                <a:cs typeface="Times New Roman" panose="02020603050405020304" pitchFamily="18" charset="0"/>
              </a:rPr>
              <a:t>in a godly manner</a:t>
            </a:r>
            <a:r>
              <a:rPr lang="en-US" sz="2900" dirty="0">
                <a:latin typeface="Times New Roman" panose="02020603050405020304" pitchFamily="18" charset="0"/>
                <a:cs typeface="Times New Roman" panose="02020603050405020304" pitchFamily="18" charset="0"/>
              </a:rPr>
              <a:t>. </a:t>
            </a:r>
            <a:r>
              <a:rPr lang="en-US" sz="2900" b="1" dirty="0">
                <a:solidFill>
                  <a:srgbClr val="0000FF"/>
                </a:solidFill>
                <a:latin typeface="Times New Roman" panose="02020603050405020304" pitchFamily="18" charset="0"/>
                <a:cs typeface="Times New Roman" panose="02020603050405020304" pitchFamily="18" charset="0"/>
              </a:rPr>
              <a:t>(Beneficence &amp; Non-maleficence)</a:t>
            </a:r>
            <a:endParaRPr lang="en-US" sz="2900" dirty="0">
              <a:solidFill>
                <a:srgbClr val="0000FF"/>
              </a:solidFill>
              <a:latin typeface="Times New Roman" panose="02020603050405020304" pitchFamily="18" charset="0"/>
              <a:cs typeface="Times New Roman" panose="02020603050405020304" pitchFamily="18" charset="0"/>
            </a:endParaRPr>
          </a:p>
          <a:p>
            <a:r>
              <a:rPr lang="en-US" sz="2900" dirty="0">
                <a:latin typeface="Times New Roman" panose="02020603050405020304" pitchFamily="18" charset="0"/>
                <a:cs typeface="Times New Roman" panose="02020603050405020304" pitchFamily="18" charset="0"/>
              </a:rPr>
              <a:t>I will not cut for the stone, but will commit that affair entirely to surgeons.</a:t>
            </a:r>
          </a:p>
          <a:p>
            <a:r>
              <a:rPr lang="en-US" sz="2900" b="1" dirty="0">
                <a:latin typeface="Times New Roman" panose="02020603050405020304" pitchFamily="18" charset="0"/>
                <a:cs typeface="Times New Roman" panose="02020603050405020304" pitchFamily="18" charset="0"/>
              </a:rPr>
              <a:t>Whatsoever house I may enter</a:t>
            </a:r>
            <a:r>
              <a:rPr lang="en-US" sz="2900" dirty="0">
                <a:latin typeface="Times New Roman" panose="02020603050405020304" pitchFamily="18" charset="0"/>
                <a:cs typeface="Times New Roman" panose="02020603050405020304" pitchFamily="18" charset="0"/>
              </a:rPr>
              <a:t>, my visit shall be for convenience and </a:t>
            </a:r>
            <a:r>
              <a:rPr lang="en-US" sz="2900" b="1" dirty="0">
                <a:latin typeface="Times New Roman" panose="02020603050405020304" pitchFamily="18" charset="0"/>
                <a:cs typeface="Times New Roman" panose="02020603050405020304" pitchFamily="18" charset="0"/>
              </a:rPr>
              <a:t>advantage of patient</a:t>
            </a:r>
            <a:r>
              <a:rPr lang="en-US" sz="2900" dirty="0">
                <a:latin typeface="Times New Roman" panose="02020603050405020304" pitchFamily="18" charset="0"/>
                <a:cs typeface="Times New Roman" panose="02020603050405020304" pitchFamily="18" charset="0"/>
              </a:rPr>
              <a:t>; and I will willingly </a:t>
            </a:r>
            <a:r>
              <a:rPr lang="en-US" sz="2900" b="1" dirty="0">
                <a:latin typeface="Times New Roman" panose="02020603050405020304" pitchFamily="18" charset="0"/>
                <a:cs typeface="Times New Roman" panose="02020603050405020304" pitchFamily="18" charset="0"/>
              </a:rPr>
              <a:t>refrain from doing any injury </a:t>
            </a:r>
            <a:r>
              <a:rPr lang="en-US" sz="2900" dirty="0">
                <a:latin typeface="Times New Roman" panose="02020603050405020304" pitchFamily="18" charset="0"/>
                <a:cs typeface="Times New Roman" panose="02020603050405020304" pitchFamily="18" charset="0"/>
              </a:rPr>
              <a:t>or wrong from falsehood, and (in an </a:t>
            </a:r>
            <a:r>
              <a:rPr lang="en-US" sz="2900" b="1" dirty="0">
                <a:latin typeface="Times New Roman" panose="02020603050405020304" pitchFamily="18" charset="0"/>
                <a:cs typeface="Times New Roman" panose="02020603050405020304" pitchFamily="18" charset="0"/>
              </a:rPr>
              <a:t>especial manner</a:t>
            </a:r>
            <a:r>
              <a:rPr lang="en-US" sz="2900" dirty="0">
                <a:latin typeface="Times New Roman" panose="02020603050405020304" pitchFamily="18" charset="0"/>
                <a:cs typeface="Times New Roman" panose="02020603050405020304" pitchFamily="18" charset="0"/>
              </a:rPr>
              <a:t>) </a:t>
            </a:r>
            <a:r>
              <a:rPr lang="en-US" sz="2900" b="1" dirty="0">
                <a:latin typeface="Times New Roman" panose="02020603050405020304" pitchFamily="18" charset="0"/>
                <a:cs typeface="Times New Roman" panose="02020603050405020304" pitchFamily="18" charset="0"/>
              </a:rPr>
              <a:t>from acts of an amorous nature (romantic nature), </a:t>
            </a:r>
            <a:r>
              <a:rPr lang="en-US" sz="2900" dirty="0">
                <a:latin typeface="Times New Roman" panose="02020603050405020304" pitchFamily="18" charset="0"/>
                <a:cs typeface="Times New Roman" panose="02020603050405020304" pitchFamily="18" charset="0"/>
              </a:rPr>
              <a:t>whatever may be the rank of those who it may be my duty to cure, whether mistress or servant, bond or free. </a:t>
            </a:r>
            <a:r>
              <a:rPr lang="en-US" sz="2900" b="1" dirty="0">
                <a:latin typeface="Times New Roman" panose="02020603050405020304" pitchFamily="18" charset="0"/>
                <a:cs typeface="Times New Roman" panose="02020603050405020304" pitchFamily="18" charset="0"/>
              </a:rPr>
              <a:t>(</a:t>
            </a:r>
            <a:r>
              <a:rPr lang="en-US" sz="2900" b="1" dirty="0">
                <a:solidFill>
                  <a:srgbClr val="0000FF"/>
                </a:solidFill>
                <a:latin typeface="Times New Roman" panose="02020603050405020304" pitchFamily="18" charset="0"/>
                <a:cs typeface="Times New Roman" panose="02020603050405020304" pitchFamily="18" charset="0"/>
              </a:rPr>
              <a:t>Patient centeredness</a:t>
            </a:r>
            <a:r>
              <a:rPr lang="en-US" sz="2900" b="1" dirty="0">
                <a:latin typeface="Times New Roman" panose="02020603050405020304" pitchFamily="18" charset="0"/>
                <a:cs typeface="Times New Roman" panose="02020603050405020304" pitchFamily="18" charset="0"/>
              </a:rPr>
              <a:t>, </a:t>
            </a:r>
            <a:r>
              <a:rPr lang="en-US" sz="2900" b="1" dirty="0">
                <a:solidFill>
                  <a:srgbClr val="0000FF"/>
                </a:solidFill>
                <a:latin typeface="Times New Roman" panose="02020603050405020304" pitchFamily="18" charset="0"/>
                <a:cs typeface="Times New Roman" panose="02020603050405020304" pitchFamily="18" charset="0"/>
              </a:rPr>
              <a:t>dignity &amp; respect of Family,</a:t>
            </a:r>
            <a:r>
              <a:rPr lang="en-US" sz="2900" b="1" dirty="0">
                <a:latin typeface="Times New Roman" panose="02020603050405020304" pitchFamily="18" charset="0"/>
                <a:cs typeface="Times New Roman" panose="02020603050405020304" pitchFamily="18" charset="0"/>
              </a:rPr>
              <a:t> </a:t>
            </a:r>
            <a:r>
              <a:rPr lang="en-US" sz="2900" b="1" dirty="0">
                <a:solidFill>
                  <a:srgbClr val="0000FF"/>
                </a:solidFill>
                <a:latin typeface="Times New Roman" panose="02020603050405020304" pitchFamily="18" charset="0"/>
                <a:cs typeface="Times New Roman" panose="02020603050405020304" pitchFamily="18" charset="0"/>
              </a:rPr>
              <a:t>Fairness &amp; Justice</a:t>
            </a:r>
            <a:r>
              <a:rPr lang="en-US" sz="2900" b="1" dirty="0">
                <a:latin typeface="Times New Roman" panose="02020603050405020304" pitchFamily="18" charset="0"/>
                <a:cs typeface="Times New Roman" panose="02020603050405020304" pitchFamily="18" charset="0"/>
              </a:rPr>
              <a:t>)</a:t>
            </a:r>
            <a:endParaRPr lang="en-US" sz="2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3847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3770"/>
            <a:ext cx="10515600" cy="615376"/>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Hippocratic Oath (Cont.)</a:t>
            </a:r>
            <a:endParaRPr lang="en-US" dirty="0"/>
          </a:p>
        </p:txBody>
      </p:sp>
      <p:sp>
        <p:nvSpPr>
          <p:cNvPr id="3" name="Content Placeholder 2"/>
          <p:cNvSpPr>
            <a:spLocks noGrp="1"/>
          </p:cNvSpPr>
          <p:nvPr>
            <p:ph idx="1"/>
          </p:nvPr>
        </p:nvSpPr>
        <p:spPr>
          <a:xfrm>
            <a:off x="429657" y="782198"/>
            <a:ext cx="11358391" cy="5695720"/>
          </a:xfrm>
        </p:spPr>
        <p:txBody>
          <a:bodyPr>
            <a:normAutofit/>
          </a:bodyPr>
          <a:lstStyle/>
          <a:p>
            <a:r>
              <a:rPr lang="en-US" sz="3200" b="1" dirty="0">
                <a:latin typeface="Times New Roman" panose="02020603050405020304" pitchFamily="18" charset="0"/>
                <a:cs typeface="Times New Roman" panose="02020603050405020304" pitchFamily="18" charset="0"/>
              </a:rPr>
              <a:t>Whatever, in the course of my practice, I may see or hear </a:t>
            </a:r>
            <a:r>
              <a:rPr lang="en-US" sz="3200" dirty="0">
                <a:latin typeface="Times New Roman" panose="02020603050405020304" pitchFamily="18" charset="0"/>
                <a:cs typeface="Times New Roman" panose="02020603050405020304" pitchFamily="18" charset="0"/>
              </a:rPr>
              <a:t>(even when not invited), whatever I may happen to obtain knowledge of, if it be not proper to repeat it, </a:t>
            </a:r>
            <a:r>
              <a:rPr lang="en-US" sz="3200" b="1" dirty="0">
                <a:latin typeface="Times New Roman" panose="02020603050405020304" pitchFamily="18" charset="0"/>
                <a:cs typeface="Times New Roman" panose="02020603050405020304" pitchFamily="18" charset="0"/>
              </a:rPr>
              <a:t>I will keep sacred and secret </a:t>
            </a:r>
            <a:r>
              <a:rPr lang="en-US" sz="3200" dirty="0">
                <a:latin typeface="Times New Roman" panose="02020603050405020304" pitchFamily="18" charset="0"/>
                <a:cs typeface="Times New Roman" panose="02020603050405020304" pitchFamily="18" charset="0"/>
              </a:rPr>
              <a:t>within my own breast. </a:t>
            </a:r>
            <a:r>
              <a:rPr lang="en-US" sz="3200" b="1" dirty="0">
                <a:solidFill>
                  <a:srgbClr val="0000FF"/>
                </a:solidFill>
                <a:latin typeface="Times New Roman" panose="02020603050405020304" pitchFamily="18" charset="0"/>
                <a:cs typeface="Times New Roman" panose="02020603050405020304" pitchFamily="18" charset="0"/>
              </a:rPr>
              <a:t>(Confidentiality)</a:t>
            </a:r>
            <a:endParaRPr lang="en-US" sz="3200" dirty="0">
              <a:solidFill>
                <a:srgbClr val="0000FF"/>
              </a:solidFill>
              <a:latin typeface="Times New Roman" panose="02020603050405020304" pitchFamily="18" charset="0"/>
              <a:cs typeface="Times New Roman" panose="02020603050405020304" pitchFamily="18" charset="0"/>
            </a:endParaRPr>
          </a:p>
          <a:p>
            <a:r>
              <a:rPr lang="en-US" sz="3200" b="1" dirty="0">
                <a:latin typeface="Times New Roman" panose="02020603050405020304" pitchFamily="18" charset="0"/>
                <a:cs typeface="Times New Roman" panose="02020603050405020304" pitchFamily="18" charset="0"/>
              </a:rPr>
              <a:t>If I faithfully observe this oath</a:t>
            </a:r>
            <a:r>
              <a:rPr lang="en-US" sz="3200" dirty="0">
                <a:latin typeface="Times New Roman" panose="02020603050405020304" pitchFamily="18" charset="0"/>
                <a:cs typeface="Times New Roman" panose="02020603050405020304" pitchFamily="18" charset="0"/>
              </a:rPr>
              <a:t>, may </a:t>
            </a:r>
            <a:r>
              <a:rPr lang="en-US" sz="3200" b="1" dirty="0">
                <a:latin typeface="Times New Roman" panose="02020603050405020304" pitchFamily="18" charset="0"/>
                <a:cs typeface="Times New Roman" panose="02020603050405020304" pitchFamily="18" charset="0"/>
              </a:rPr>
              <a:t>I thrive and prosper </a:t>
            </a:r>
            <a:r>
              <a:rPr lang="en-US" sz="3200" dirty="0">
                <a:latin typeface="Times New Roman" panose="02020603050405020304" pitchFamily="18" charset="0"/>
                <a:cs typeface="Times New Roman" panose="02020603050405020304" pitchFamily="18" charset="0"/>
              </a:rPr>
              <a:t>in my fortune and profession, and live in the estimation of posterity;  </a:t>
            </a:r>
          </a:p>
          <a:p>
            <a:r>
              <a:rPr lang="en-US" sz="3200" b="1" dirty="0">
                <a:latin typeface="Times New Roman" panose="02020603050405020304" pitchFamily="18" charset="0"/>
                <a:cs typeface="Times New Roman" panose="02020603050405020304" pitchFamily="18" charset="0"/>
              </a:rPr>
              <a:t>On breach thereof, may the reverse be my fate</a:t>
            </a:r>
            <a:r>
              <a:rPr lang="en-US" sz="3200" dirty="0">
                <a:latin typeface="Times New Roman" panose="02020603050405020304" pitchFamily="18" charset="0"/>
                <a:cs typeface="Times New Roman" panose="02020603050405020304" pitchFamily="18" charset="0"/>
              </a:rPr>
              <a:t>! </a:t>
            </a:r>
            <a:r>
              <a:rPr lang="en-US" sz="3200" b="1" dirty="0">
                <a:solidFill>
                  <a:srgbClr val="0000FF"/>
                </a:solidFill>
                <a:latin typeface="Times New Roman" panose="02020603050405020304" pitchFamily="18" charset="0"/>
                <a:cs typeface="Times New Roman" panose="02020603050405020304" pitchFamily="18" charset="0"/>
              </a:rPr>
              <a:t>(Loyalty to oath, Professionalism)</a:t>
            </a:r>
          </a:p>
          <a:p>
            <a:r>
              <a:rPr lang="en-US" sz="3200" b="1" dirty="0">
                <a:solidFill>
                  <a:srgbClr val="C00000"/>
                </a:solidFill>
                <a:latin typeface="Times New Roman" panose="02020603050405020304" pitchFamily="18" charset="0"/>
                <a:cs typeface="Times New Roman" panose="02020603050405020304" pitchFamily="18" charset="0"/>
              </a:rPr>
              <a:t>Islamic perspectives:</a:t>
            </a:r>
          </a:p>
          <a:p>
            <a:r>
              <a:rPr lang="en-US" sz="3200" b="1" dirty="0">
                <a:latin typeface="Times New Roman" panose="02020603050405020304" pitchFamily="18" charset="0"/>
                <a:cs typeface="Times New Roman" panose="02020603050405020304" pitchFamily="18" charset="0"/>
              </a:rPr>
              <a:t>Among 5 questions on the day of judgement, one is:-</a:t>
            </a:r>
          </a:p>
          <a:p>
            <a:pPr marL="0" indent="0">
              <a:buNone/>
            </a:pPr>
            <a:r>
              <a:rPr lang="en-US" sz="3200" b="1" dirty="0">
                <a:solidFill>
                  <a:srgbClr val="0000FF"/>
                </a:solidFill>
                <a:latin typeface="Times New Roman" panose="02020603050405020304" pitchFamily="18" charset="0"/>
                <a:cs typeface="Times New Roman" panose="02020603050405020304" pitchFamily="18" charset="0"/>
              </a:rPr>
              <a:t>  “How much you practiced your knowledge” </a:t>
            </a:r>
            <a:r>
              <a:rPr lang="en-US" sz="3200" b="1" dirty="0">
                <a:solidFill>
                  <a:srgbClr val="C00000"/>
                </a:solidFill>
                <a:latin typeface="Times New Roman" panose="02020603050405020304" pitchFamily="18" charset="0"/>
                <a:cs typeface="Times New Roman" panose="02020603050405020304" pitchFamily="18" charset="0"/>
              </a:rPr>
              <a:t>(Professionalism)</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47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3028" y="215757"/>
            <a:ext cx="10490771" cy="544531"/>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Avicenna’s notes on medical ethics</a:t>
            </a:r>
            <a:endParaRPr lang="en-US"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05482" y="739739"/>
            <a:ext cx="11815281" cy="5959011"/>
          </a:xfrm>
        </p:spPr>
        <p:txBody>
          <a:bodyPr>
            <a:noAutofit/>
          </a:bodyPr>
          <a:lstStyle/>
          <a:p>
            <a:pPr>
              <a:lnSpc>
                <a:spcPct val="110000"/>
              </a:lnSpc>
              <a:spcBef>
                <a:spcPts val="0"/>
              </a:spcBef>
            </a:pPr>
            <a:r>
              <a:rPr lang="en-US" sz="3300" b="1" dirty="0">
                <a:solidFill>
                  <a:srgbClr val="C00000"/>
                </a:solidFill>
                <a:latin typeface="Times New Roman" panose="02020603050405020304" pitchFamily="18" charset="0"/>
                <a:cs typeface="Times New Roman" panose="02020603050405020304" pitchFamily="18" charset="0"/>
              </a:rPr>
              <a:t>Muslim Scholars of middle ages </a:t>
            </a:r>
            <a:r>
              <a:rPr lang="en-US" sz="3300" dirty="0">
                <a:latin typeface="Times New Roman" panose="02020603050405020304" pitchFamily="18" charset="0"/>
                <a:cs typeface="Times New Roman" panose="02020603050405020304" pitchFamily="18" charset="0"/>
              </a:rPr>
              <a:t>have enormous contributions in medicine, including </a:t>
            </a:r>
            <a:r>
              <a:rPr lang="en-US" sz="3300" b="1" dirty="0">
                <a:latin typeface="Times New Roman" panose="02020603050405020304" pitchFamily="18" charset="0"/>
                <a:cs typeface="Times New Roman" panose="02020603050405020304" pitchFamily="18" charset="0"/>
              </a:rPr>
              <a:t>medical ethics</a:t>
            </a:r>
            <a:r>
              <a:rPr lang="en-US" sz="3300" dirty="0">
                <a:latin typeface="Times New Roman" panose="02020603050405020304" pitchFamily="18" charset="0"/>
                <a:cs typeface="Times New Roman" panose="02020603050405020304" pitchFamily="18" charset="0"/>
              </a:rPr>
              <a:t>. Notable </a:t>
            </a:r>
            <a:r>
              <a:rPr lang="en-US" sz="3300" b="1" dirty="0">
                <a:latin typeface="Times New Roman" panose="02020603050405020304" pitchFamily="18" charset="0"/>
                <a:cs typeface="Times New Roman" panose="02020603050405020304" pitchFamily="18" charset="0"/>
              </a:rPr>
              <a:t>landmarks </a:t>
            </a:r>
            <a:r>
              <a:rPr lang="en-US" sz="3300" dirty="0">
                <a:latin typeface="Times New Roman" panose="02020603050405020304" pitchFamily="18" charset="0"/>
                <a:cs typeface="Times New Roman" panose="02020603050405020304" pitchFamily="18" charset="0"/>
              </a:rPr>
              <a:t>include: </a:t>
            </a:r>
          </a:p>
          <a:p>
            <a:pPr>
              <a:lnSpc>
                <a:spcPct val="110000"/>
              </a:lnSpc>
              <a:spcBef>
                <a:spcPts val="0"/>
              </a:spcBef>
            </a:pPr>
            <a:r>
              <a:rPr lang="en-US" sz="3300" b="1" dirty="0">
                <a:solidFill>
                  <a:srgbClr val="0000FF"/>
                </a:solidFill>
                <a:latin typeface="Times New Roman" panose="02020603050405020304" pitchFamily="18" charset="0"/>
                <a:cs typeface="Times New Roman" panose="02020603050405020304" pitchFamily="18" charset="0"/>
              </a:rPr>
              <a:t>‘</a:t>
            </a:r>
            <a:r>
              <a:rPr lang="en-US" sz="3300" b="1" dirty="0" err="1">
                <a:solidFill>
                  <a:srgbClr val="0000FF"/>
                </a:solidFill>
                <a:latin typeface="Times New Roman" panose="02020603050405020304" pitchFamily="18" charset="0"/>
                <a:cs typeface="Times New Roman" panose="02020603050405020304" pitchFamily="18" charset="0"/>
              </a:rPr>
              <a:t>Adab</a:t>
            </a:r>
            <a:r>
              <a:rPr lang="en-US" sz="3300" b="1" dirty="0">
                <a:solidFill>
                  <a:srgbClr val="0000FF"/>
                </a:solidFill>
                <a:latin typeface="Times New Roman" panose="02020603050405020304" pitchFamily="18" charset="0"/>
                <a:cs typeface="Times New Roman" panose="02020603050405020304" pitchFamily="18" charset="0"/>
              </a:rPr>
              <a:t>-al-</a:t>
            </a:r>
            <a:r>
              <a:rPr lang="en-US" sz="3300" b="1" dirty="0" err="1">
                <a:solidFill>
                  <a:srgbClr val="0000FF"/>
                </a:solidFill>
                <a:latin typeface="Times New Roman" panose="02020603050405020304" pitchFamily="18" charset="0"/>
                <a:cs typeface="Times New Roman" panose="02020603050405020304" pitchFamily="18" charset="0"/>
              </a:rPr>
              <a:t>Tabib</a:t>
            </a:r>
            <a:r>
              <a:rPr lang="en-US" sz="3300" b="1" dirty="0">
                <a:solidFill>
                  <a:srgbClr val="0000FF"/>
                </a:solidFill>
                <a:latin typeface="Times New Roman" panose="02020603050405020304" pitchFamily="18" charset="0"/>
                <a:cs typeface="Times New Roman" panose="02020603050405020304" pitchFamily="18" charset="0"/>
              </a:rPr>
              <a:t>’ </a:t>
            </a:r>
            <a:r>
              <a:rPr lang="en-US" sz="3300" dirty="0">
                <a:latin typeface="Times New Roman" panose="02020603050405020304" pitchFamily="18" charset="0"/>
                <a:cs typeface="Times New Roman" panose="02020603050405020304" pitchFamily="18" charset="0"/>
              </a:rPr>
              <a:t>(Morals of physician) by </a:t>
            </a:r>
            <a:r>
              <a:rPr lang="en-US" sz="3300" b="1" dirty="0">
                <a:solidFill>
                  <a:srgbClr val="0000FF"/>
                </a:solidFill>
                <a:latin typeface="Times New Roman" panose="02020603050405020304" pitchFamily="18" charset="0"/>
                <a:cs typeface="Times New Roman" panose="02020603050405020304" pitchFamily="18" charset="0"/>
              </a:rPr>
              <a:t>Ali Ibn </a:t>
            </a:r>
            <a:r>
              <a:rPr lang="en-US" sz="3300" b="1" dirty="0" err="1">
                <a:solidFill>
                  <a:srgbClr val="0000FF"/>
                </a:solidFill>
                <a:latin typeface="Times New Roman" panose="02020603050405020304" pitchFamily="18" charset="0"/>
                <a:cs typeface="Times New Roman" panose="02020603050405020304" pitchFamily="18" charset="0"/>
              </a:rPr>
              <a:t>Ishaq</a:t>
            </a:r>
            <a:r>
              <a:rPr lang="en-US" sz="3300" b="1" dirty="0">
                <a:solidFill>
                  <a:srgbClr val="0000FF"/>
                </a:solidFill>
                <a:latin typeface="Times New Roman" panose="02020603050405020304" pitchFamily="18" charset="0"/>
                <a:cs typeface="Times New Roman" panose="02020603050405020304" pitchFamily="18" charset="0"/>
              </a:rPr>
              <a:t> Al-</a:t>
            </a:r>
            <a:r>
              <a:rPr lang="en-US" sz="3300" b="1" dirty="0" err="1">
                <a:solidFill>
                  <a:srgbClr val="0000FF"/>
                </a:solidFill>
                <a:latin typeface="Times New Roman" panose="02020603050405020304" pitchFamily="18" charset="0"/>
                <a:cs typeface="Times New Roman" panose="02020603050405020304" pitchFamily="18" charset="0"/>
              </a:rPr>
              <a:t>Rahavi</a:t>
            </a:r>
            <a:r>
              <a:rPr lang="en-US" sz="3300" b="1" dirty="0">
                <a:solidFill>
                  <a:srgbClr val="0000FF"/>
                </a:solidFill>
                <a:latin typeface="Times New Roman" panose="02020603050405020304" pitchFamily="18" charset="0"/>
                <a:cs typeface="Times New Roman" panose="02020603050405020304" pitchFamily="18" charset="0"/>
              </a:rPr>
              <a:t> </a:t>
            </a:r>
            <a:r>
              <a:rPr lang="en-US" sz="3300" dirty="0">
                <a:latin typeface="Times New Roman" panose="02020603050405020304" pitchFamily="18" charset="0"/>
                <a:cs typeface="Times New Roman" panose="02020603050405020304" pitchFamily="18" charset="0"/>
              </a:rPr>
              <a:t>(9</a:t>
            </a:r>
            <a:r>
              <a:rPr lang="en-US" sz="3300" baseline="30000" dirty="0">
                <a:latin typeface="Times New Roman" panose="02020603050405020304" pitchFamily="18" charset="0"/>
                <a:cs typeface="Times New Roman" panose="02020603050405020304" pitchFamily="18" charset="0"/>
              </a:rPr>
              <a:t>th</a:t>
            </a:r>
            <a:r>
              <a:rPr lang="en-US" sz="3300" dirty="0">
                <a:latin typeface="Times New Roman" panose="02020603050405020304" pitchFamily="18" charset="0"/>
                <a:cs typeface="Times New Roman" panose="02020603050405020304" pitchFamily="18" charset="0"/>
              </a:rPr>
              <a:t> century AD) </a:t>
            </a:r>
          </a:p>
          <a:p>
            <a:pPr>
              <a:lnSpc>
                <a:spcPct val="110000"/>
              </a:lnSpc>
              <a:spcBef>
                <a:spcPts val="0"/>
              </a:spcBef>
            </a:pPr>
            <a:r>
              <a:rPr lang="en-US" sz="3300" b="1" dirty="0">
                <a:solidFill>
                  <a:srgbClr val="0000FF"/>
                </a:solidFill>
                <a:latin typeface="Times New Roman" panose="02020603050405020304" pitchFamily="18" charset="0"/>
                <a:cs typeface="Times New Roman" panose="02020603050405020304" pitchFamily="18" charset="0"/>
              </a:rPr>
              <a:t>Abu-Bakar Al-</a:t>
            </a:r>
            <a:r>
              <a:rPr lang="en-US" sz="3300" b="1" dirty="0" err="1">
                <a:solidFill>
                  <a:srgbClr val="0000FF"/>
                </a:solidFill>
                <a:latin typeface="Times New Roman" panose="02020603050405020304" pitchFamily="18" charset="0"/>
                <a:cs typeface="Times New Roman" panose="02020603050405020304" pitchFamily="18" charset="0"/>
              </a:rPr>
              <a:t>Razi</a:t>
            </a:r>
            <a:r>
              <a:rPr lang="en-US" sz="3300" b="1" dirty="0">
                <a:solidFill>
                  <a:srgbClr val="0000FF"/>
                </a:solidFill>
                <a:latin typeface="Times New Roman" panose="02020603050405020304" pitchFamily="18" charset="0"/>
                <a:cs typeface="Times New Roman" panose="02020603050405020304" pitchFamily="18" charset="0"/>
              </a:rPr>
              <a:t> </a:t>
            </a:r>
            <a:r>
              <a:rPr lang="en-US" sz="3300" dirty="0">
                <a:latin typeface="Times New Roman" panose="02020603050405020304" pitchFamily="18" charset="0"/>
                <a:cs typeface="Times New Roman" panose="02020603050405020304" pitchFamily="18" charset="0"/>
              </a:rPr>
              <a:t>(854- 925 AD) in </a:t>
            </a:r>
            <a:r>
              <a:rPr lang="en-US" sz="3300" b="1" dirty="0">
                <a:solidFill>
                  <a:srgbClr val="0000FF"/>
                </a:solidFill>
                <a:latin typeface="Times New Roman" panose="02020603050405020304" pitchFamily="18" charset="0"/>
                <a:cs typeface="Times New Roman" panose="02020603050405020304" pitchFamily="18" charset="0"/>
              </a:rPr>
              <a:t>‘Medical Encyclopedia of </a:t>
            </a:r>
            <a:r>
              <a:rPr lang="en-US" sz="3300" b="1" dirty="0" err="1">
                <a:solidFill>
                  <a:srgbClr val="0000FF"/>
                </a:solidFill>
                <a:latin typeface="Times New Roman" panose="02020603050405020304" pitchFamily="18" charset="0"/>
                <a:cs typeface="Times New Roman" panose="02020603050405020304" pitchFamily="18" charset="0"/>
              </a:rPr>
              <a:t>Alhavi</a:t>
            </a:r>
            <a:r>
              <a:rPr lang="en-US" sz="3300" b="1" dirty="0">
                <a:solidFill>
                  <a:srgbClr val="0000FF"/>
                </a:solidFill>
                <a:latin typeface="Times New Roman" panose="02020603050405020304" pitchFamily="18" charset="0"/>
                <a:cs typeface="Times New Roman" panose="02020603050405020304" pitchFamily="18" charset="0"/>
              </a:rPr>
              <a:t>’ </a:t>
            </a:r>
            <a:r>
              <a:rPr lang="en-US" sz="3300" dirty="0">
                <a:latin typeface="Times New Roman" panose="02020603050405020304" pitchFamily="18" charset="0"/>
                <a:cs typeface="Times New Roman" panose="02020603050405020304" pitchFamily="18" charset="0"/>
              </a:rPr>
              <a:t>wrote a chapter on </a:t>
            </a:r>
            <a:r>
              <a:rPr lang="en-US" sz="3300" b="1" dirty="0">
                <a:latin typeface="Times New Roman" panose="02020603050405020304" pitchFamily="18" charset="0"/>
                <a:cs typeface="Times New Roman" panose="02020603050405020304" pitchFamily="18" charset="0"/>
              </a:rPr>
              <a:t>ethics of medical practice &amp; research.</a:t>
            </a:r>
          </a:p>
          <a:p>
            <a:pPr>
              <a:lnSpc>
                <a:spcPct val="110000"/>
              </a:lnSpc>
              <a:spcBef>
                <a:spcPts val="0"/>
              </a:spcBef>
            </a:pPr>
            <a:r>
              <a:rPr lang="en-US" sz="3300" b="1" dirty="0">
                <a:solidFill>
                  <a:srgbClr val="0000FF"/>
                </a:solidFill>
                <a:latin typeface="Times New Roman" panose="02020603050405020304" pitchFamily="18" charset="0"/>
                <a:cs typeface="Times New Roman" panose="02020603050405020304" pitchFamily="18" charset="0"/>
              </a:rPr>
              <a:t>Abu Ali Ibn </a:t>
            </a:r>
            <a:r>
              <a:rPr lang="en-US" sz="3300" b="1" dirty="0" err="1">
                <a:solidFill>
                  <a:srgbClr val="0000FF"/>
                </a:solidFill>
                <a:latin typeface="Times New Roman" panose="02020603050405020304" pitchFamily="18" charset="0"/>
                <a:cs typeface="Times New Roman" panose="02020603050405020304" pitchFamily="18" charset="0"/>
              </a:rPr>
              <a:t>Sina</a:t>
            </a:r>
            <a:r>
              <a:rPr lang="en-US" sz="3300" b="1" dirty="0">
                <a:solidFill>
                  <a:srgbClr val="0000FF"/>
                </a:solidFill>
                <a:latin typeface="Times New Roman" panose="02020603050405020304" pitchFamily="18" charset="0"/>
                <a:cs typeface="Times New Roman" panose="02020603050405020304" pitchFamily="18" charset="0"/>
              </a:rPr>
              <a:t> </a:t>
            </a:r>
            <a:r>
              <a:rPr lang="en-US" sz="3300" dirty="0">
                <a:latin typeface="Times New Roman" panose="02020603050405020304" pitchFamily="18" charset="0"/>
                <a:cs typeface="Times New Roman" panose="02020603050405020304" pitchFamily="18" charset="0"/>
              </a:rPr>
              <a:t>or simply </a:t>
            </a:r>
            <a:r>
              <a:rPr lang="en-US" sz="3300" b="1" dirty="0">
                <a:solidFill>
                  <a:srgbClr val="0000FF"/>
                </a:solidFill>
                <a:latin typeface="Times New Roman" panose="02020603050405020304" pitchFamily="18" charset="0"/>
                <a:cs typeface="Times New Roman" panose="02020603050405020304" pitchFamily="18" charset="0"/>
              </a:rPr>
              <a:t>‘Ibn-e-</a:t>
            </a:r>
            <a:r>
              <a:rPr lang="en-US" sz="3300" b="1" dirty="0" err="1">
                <a:solidFill>
                  <a:srgbClr val="0000FF"/>
                </a:solidFill>
                <a:latin typeface="Times New Roman" panose="02020603050405020304" pitchFamily="18" charset="0"/>
                <a:cs typeface="Times New Roman" panose="02020603050405020304" pitchFamily="18" charset="0"/>
              </a:rPr>
              <a:t>Sina</a:t>
            </a:r>
            <a:r>
              <a:rPr lang="en-US" sz="3300" b="1" dirty="0">
                <a:solidFill>
                  <a:srgbClr val="0000FF"/>
                </a:solidFill>
                <a:latin typeface="Times New Roman" panose="02020603050405020304" pitchFamily="18" charset="0"/>
                <a:cs typeface="Times New Roman" panose="02020603050405020304" pitchFamily="18" charset="0"/>
              </a:rPr>
              <a:t>’ </a:t>
            </a:r>
            <a:r>
              <a:rPr lang="en-US" sz="3300" dirty="0">
                <a:latin typeface="Times New Roman" panose="02020603050405020304" pitchFamily="18" charset="0"/>
                <a:cs typeface="Times New Roman" panose="02020603050405020304" pitchFamily="18" charset="0"/>
              </a:rPr>
              <a:t>(</a:t>
            </a:r>
            <a:r>
              <a:rPr lang="en-US" sz="3300" b="1" dirty="0">
                <a:latin typeface="Times New Roman" panose="02020603050405020304" pitchFamily="18" charset="0"/>
                <a:cs typeface="Times New Roman" panose="02020603050405020304" pitchFamily="18" charset="0"/>
              </a:rPr>
              <a:t>Latin, Avicenna</a:t>
            </a:r>
            <a:r>
              <a:rPr lang="en-US" sz="3300" dirty="0">
                <a:latin typeface="Times New Roman" panose="02020603050405020304" pitchFamily="18" charset="0"/>
                <a:cs typeface="Times New Roman" panose="02020603050405020304" pitchFamily="18" charset="0"/>
              </a:rPr>
              <a:t>, 980-1037 AD, in his famous book on medicine, ‘</a:t>
            </a:r>
            <a:r>
              <a:rPr lang="en-US" sz="3300" b="1" dirty="0">
                <a:solidFill>
                  <a:srgbClr val="0000FF"/>
                </a:solidFill>
                <a:latin typeface="Times New Roman" panose="02020603050405020304" pitchFamily="18" charset="0"/>
                <a:cs typeface="Times New Roman" panose="02020603050405020304" pitchFamily="18" charset="0"/>
              </a:rPr>
              <a:t>Qanoon Fi-Al-</a:t>
            </a:r>
            <a:r>
              <a:rPr lang="en-US" sz="3300" b="1" dirty="0" err="1">
                <a:solidFill>
                  <a:srgbClr val="0000FF"/>
                </a:solidFill>
                <a:latin typeface="Times New Roman" panose="02020603050405020304" pitchFamily="18" charset="0"/>
                <a:cs typeface="Times New Roman" panose="02020603050405020304" pitchFamily="18" charset="0"/>
              </a:rPr>
              <a:t>Tib</a:t>
            </a:r>
            <a:r>
              <a:rPr lang="en-US" sz="3300" dirty="0">
                <a:latin typeface="Times New Roman" panose="02020603050405020304" pitchFamily="18" charset="0"/>
                <a:cs typeface="Times New Roman" panose="02020603050405020304" pitchFamily="18" charset="0"/>
              </a:rPr>
              <a:t>’ or (</a:t>
            </a:r>
            <a:r>
              <a:rPr lang="en-US" sz="3300" b="1" dirty="0">
                <a:solidFill>
                  <a:srgbClr val="0000FF"/>
                </a:solidFill>
                <a:latin typeface="Times New Roman" panose="02020603050405020304" pitchFamily="18" charset="0"/>
                <a:cs typeface="Times New Roman" panose="02020603050405020304" pitchFamily="18" charset="0"/>
              </a:rPr>
              <a:t>Canon of Medicine</a:t>
            </a:r>
            <a:r>
              <a:rPr lang="en-US" sz="3300" dirty="0">
                <a:latin typeface="Times New Roman" panose="02020603050405020304" pitchFamily="18" charset="0"/>
                <a:cs typeface="Times New Roman" panose="02020603050405020304" pitchFamily="18" charset="0"/>
              </a:rPr>
              <a:t>) has written </a:t>
            </a:r>
            <a:r>
              <a:rPr lang="en-US" sz="3300" b="1" dirty="0">
                <a:latin typeface="Times New Roman" panose="02020603050405020304" pitchFamily="18" charset="0"/>
                <a:cs typeface="Times New Roman" panose="02020603050405020304" pitchFamily="18" charset="0"/>
              </a:rPr>
              <a:t>topics on medical ethics</a:t>
            </a:r>
            <a:r>
              <a:rPr lang="en-US" sz="3300" dirty="0">
                <a:latin typeface="Times New Roman" panose="02020603050405020304" pitchFamily="18" charset="0"/>
                <a:cs typeface="Times New Roman" panose="02020603050405020304" pitchFamily="18" charset="0"/>
              </a:rPr>
              <a:t>, to include:- </a:t>
            </a:r>
          </a:p>
          <a:p>
            <a:pPr marL="0" indent="0">
              <a:lnSpc>
                <a:spcPct val="110000"/>
              </a:lnSpc>
              <a:spcBef>
                <a:spcPts val="0"/>
              </a:spcBef>
              <a:buNone/>
            </a:pPr>
            <a:endParaRPr lang="en-US" sz="33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7144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9219</TotalTime>
  <Words>4321</Words>
  <Application>Microsoft Office PowerPoint</Application>
  <PresentationFormat>Widescreen</PresentationFormat>
  <Paragraphs>320</Paragraphs>
  <Slides>41</Slides>
  <Notes>1</Notes>
  <HiddenSlides>9</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Arial</vt:lpstr>
      <vt:lpstr>Britannic Bold</vt:lpstr>
      <vt:lpstr>Calibri</vt:lpstr>
      <vt:lpstr>Calibri Light</vt:lpstr>
      <vt:lpstr>Times New Roman</vt:lpstr>
      <vt:lpstr>Office Theme</vt:lpstr>
      <vt:lpstr>Introduction to Biomedical Ethics &amp; Implementation of Ethics Curricula for MBBS &amp; PGs (MD/MS &amp; Allied)</vt:lpstr>
      <vt:lpstr>In Todays CPC Presentation</vt:lpstr>
      <vt:lpstr>Introduction to Biomedical Ethics</vt:lpstr>
      <vt:lpstr>Introduction to Biomedical Ethics (Cont.)</vt:lpstr>
      <vt:lpstr>Introduction to Biomedical Ethics (Cont.)</vt:lpstr>
      <vt:lpstr>Hippocratic Oath (400BC)</vt:lpstr>
      <vt:lpstr>Hippocratic Oath (Cont.)</vt:lpstr>
      <vt:lpstr>Hippocratic Oath (Cont.)</vt:lpstr>
      <vt:lpstr>Avicenna’s notes on medical ethics</vt:lpstr>
      <vt:lpstr>Avicenna’s notes on medical ethics (Cont.)</vt:lpstr>
      <vt:lpstr>Avicenna’s notes on medical ethics (Cont.)</vt:lpstr>
      <vt:lpstr>Avicenna’s notes on medical ethics (Cont.)</vt:lpstr>
      <vt:lpstr>Historical Landmarks of Recent Past</vt:lpstr>
      <vt:lpstr>Historical Landmarks of Recent Past (Cont.)</vt:lpstr>
      <vt:lpstr>Basic Principles of Medical Ethics</vt:lpstr>
      <vt:lpstr>Basic Principles of Medical Ethics (Cont.)</vt:lpstr>
      <vt:lpstr>Basic Principles of Medical Ethics (Cont.)</vt:lpstr>
      <vt:lpstr>Basic Principles of Medical Ethics (Cont.)</vt:lpstr>
      <vt:lpstr>Basic Principles of Medical Ethics (Cont.)</vt:lpstr>
      <vt:lpstr>Basic Principles of Medical Ethics (Cont.)</vt:lpstr>
      <vt:lpstr>Basic Principles of Medical Ethics (Cont.)</vt:lpstr>
      <vt:lpstr>Basic Principles of Medical Ethics (Cont.)</vt:lpstr>
      <vt:lpstr>Basic Principles of Medical Ethics (Cont.)</vt:lpstr>
      <vt:lpstr>Basic Principles of Medical Ethics (Cont.)</vt:lpstr>
      <vt:lpstr>Department of Biomedical Ethics</vt:lpstr>
      <vt:lpstr>Department of Biomedical Ethics (Cont.)</vt:lpstr>
      <vt:lpstr>Curriculum for MBBS Students</vt:lpstr>
      <vt:lpstr>Framework of Bioethics Curriculum for MBBS</vt:lpstr>
      <vt:lpstr>Curriculum for MBBS Students (Cont.)</vt:lpstr>
      <vt:lpstr>Curriculum for MBBS Students (Cont.)</vt:lpstr>
      <vt:lpstr>Curriculum for MBBS Students (Cont.)</vt:lpstr>
      <vt:lpstr>Curriculum for MBBS Students (Cont.)</vt:lpstr>
      <vt:lpstr>Curriculum for MBBS Students (Cont.)</vt:lpstr>
      <vt:lpstr>Curriculum for Postgraduate Trainees </vt:lpstr>
      <vt:lpstr>Curriculum for postgraduate Trainees (Cont.) </vt:lpstr>
      <vt:lpstr>Curriculum for postgraduate Trainees (Cont.) </vt:lpstr>
      <vt:lpstr>Curriculum for postgraduate Trainees (Cont.) </vt:lpstr>
      <vt:lpstr>Bioethics’ Curricula for Allied Medical Science </vt:lpstr>
      <vt:lpstr>Continued Ethics Education for Faculty &amp; Doctors </vt:lpstr>
      <vt:lpstr>Conclusions</vt:lpstr>
      <vt:lpstr>Thanks a lot</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Warm &amp; Heartiest Welcome</dc:title>
  <dc:creator>Mohammad Akram</dc:creator>
  <cp:lastModifiedBy>dell</cp:lastModifiedBy>
  <cp:revision>214</cp:revision>
  <dcterms:created xsi:type="dcterms:W3CDTF">2023-02-12T23:13:15Z</dcterms:created>
  <dcterms:modified xsi:type="dcterms:W3CDTF">2025-03-11T07:55:25Z</dcterms:modified>
</cp:coreProperties>
</file>