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1" r:id="rId3"/>
    <p:sldId id="258" r:id="rId4"/>
    <p:sldId id="263" r:id="rId5"/>
    <p:sldId id="279" r:id="rId6"/>
    <p:sldId id="264" r:id="rId7"/>
    <p:sldId id="265" r:id="rId8"/>
    <p:sldId id="266" r:id="rId9"/>
    <p:sldId id="281" r:id="rId10"/>
    <p:sldId id="259" r:id="rId11"/>
    <p:sldId id="282" r:id="rId12"/>
    <p:sldId id="267" r:id="rId13"/>
    <p:sldId id="280" r:id="rId14"/>
    <p:sldId id="268" r:id="rId15"/>
    <p:sldId id="260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F54D-A089-97E7-431D-2A5538E53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7CEF0-F524-9545-A149-9A3341155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CD0A-84C9-8589-B46A-396551BE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F80B-8D43-422B-A785-81C174BE2FC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59C8C-3EA7-7A96-2180-2DB616FBE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633E3-D11A-4000-14AE-01DEA39D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C287-80BE-4513-B37A-780A6E0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6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4E8B-20AB-A72E-FE9B-55D6427C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A4D10-BC92-4D79-1347-91E44AB99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CA436-87C8-CE1D-278B-A37B5989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F80B-8D43-422B-A785-81C174BE2FC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477E-B6A7-1B15-B9D2-7AE461EA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A49DC-C31B-4365-32FF-F4CA636B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C287-80BE-4513-B37A-780A6E0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7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286E09-7145-46EF-F147-D82641A8C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06CC0-1047-81E6-AC40-88D48C729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D55AC-A20D-BCC9-F058-67F9C4E9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F80B-8D43-422B-A785-81C174BE2FC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2958D-32E9-B87A-2050-44133C6D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86465-E26E-30AE-A56A-9FB38623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C287-80BE-4513-B37A-780A6E0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48CE-3A61-F32B-0544-1DDAF781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D1CF4-634A-D028-DA44-F3B0D4C8B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45C31-E878-5DDE-B5FE-85DC1917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F80B-8D43-422B-A785-81C174BE2FC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7F886-908A-6C29-43EE-3A69D1ED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CADAA-44D5-C1C3-00B9-7B3D1B70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C287-80BE-4513-B37A-780A6E0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5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0580-D78A-B985-815B-0048C2D5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97BCE-1182-8B71-63D0-A12CECD44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2BEC8-E948-552E-69A3-9D57AFCE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F80B-8D43-422B-A785-81C174BE2FC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9EF92-1FDC-6898-72A0-65689B9F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08360-4E95-8A33-5C46-35C6A8BD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C287-80BE-4513-B37A-780A6E0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6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9A83-EB5C-E02C-C9A3-A2D3CFBF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CB8C5-4521-1629-C333-146CAFFD7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A5BFA-AA1C-603B-E83A-777820C3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89DD9-6A8B-3E26-2B59-4248E9044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F80B-8D43-422B-A785-81C174BE2FC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85716-734C-E675-E914-2E446FB3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16AA0-DC07-6F1F-301D-FFF00148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C287-80BE-4513-B37A-780A6E0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3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CFA2-7DDE-6FDF-0DE9-A6327D81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FCA34-F9AE-46AD-EFED-41C5EE16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65713-9E01-878E-F8AE-D301E3016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80522-4478-E7C3-61C8-68BD30B21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E0CAF-4840-BD85-8F48-B0932C671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D5C68-14D2-D005-1FA2-CFEC9CAC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F80B-8D43-422B-A785-81C174BE2FC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356DF-EF7A-4D64-6CCA-0D7A2348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FABF8-37DC-93B6-CE97-4B6E7418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C287-80BE-4513-B37A-780A6E0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5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2225-A213-1A79-9B92-DFBF7047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B348B-B3D9-DCC3-A6C3-7E259EDD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F80B-8D43-422B-A785-81C174BE2FC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AE9EB-5B68-C1FA-E7D8-EA3EB92F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9131-E9D7-05DA-53B9-91C3EEDA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C287-80BE-4513-B37A-780A6E0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CD92E-3CEE-518D-F18F-85058664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F80B-8D43-422B-A785-81C174BE2FC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F3774D-4337-4928-12A5-7CAF10AE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3D252-B1C0-7658-F0D9-9DB93BAF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C287-80BE-4513-B37A-780A6E0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7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02E9-0AB5-F8BE-7A52-40BB446B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8A46F-DAFA-4018-DF62-9CC966E9E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9498D-BA10-36C2-A524-5EDB4372B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7F871-68A3-6839-69C8-BE3A5404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F80B-8D43-422B-A785-81C174BE2FC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9A23D-B19B-708F-FA75-D62F0934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3C5F4-5DD6-95BE-3EFB-97E9A288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C287-80BE-4513-B37A-780A6E0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4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CB16B-FA1A-A214-BFE9-3215B1AF2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75FBF-AA45-2523-5E79-AA91FA165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4D7C8-9303-D062-A018-DB08441F6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E042E-15BF-B6B5-4DD2-C419E964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F80B-8D43-422B-A785-81C174BE2FC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782D5-FAE5-75E7-02D3-719C3297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B1222-4F9D-5786-8866-A66B4226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C287-80BE-4513-B37A-780A6E0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1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A5E29-B136-07FC-42BD-1C8CFBAB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53122-CF47-7EB7-7CE9-EDD24B78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C4AC0-D9E4-D854-E5A2-0774753AF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4F80B-8D43-422B-A785-81C174BE2FC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51A8D-DF6C-3B4D-5EF8-9ED835D7D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0D3E9-76B6-2CFC-E08D-7E2838420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8C287-80BE-4513-B37A-780A6E07D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5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6E60-1883-16CA-8169-B5601A285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845" y="1464733"/>
            <a:ext cx="10693400" cy="1244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Ethics and Islamic Teachings Regarding Assisted Reproductive Techniques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D6580-D769-58B9-8565-8A8A20969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313" y="3225802"/>
            <a:ext cx="10693400" cy="322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Mohammad Akram Randhawa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MBBS (KE), M. Phil (Pb), PhD (QU) 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Fellowship Clinical Pharmacology (UK)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Emeritus, Pharmacology Department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HOD Biomedical Ethics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Rawalpindi Medical University</a:t>
            </a:r>
          </a:p>
          <a:p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308A97-40E4-8AFE-5840-33BDEE6F5B54}"/>
              </a:ext>
            </a:extLst>
          </p:cNvPr>
          <p:cNvSpPr/>
          <p:nvPr/>
        </p:nvSpPr>
        <p:spPr>
          <a:xfrm>
            <a:off x="3473521" y="325828"/>
            <a:ext cx="5244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en-US" sz="5400" dirty="0">
                <a:solidFill>
                  <a:srgbClr val="3286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بسم الله الرحمن الرحيم</a:t>
            </a:r>
            <a:endParaRPr lang="en-US" altLang="en-US" sz="5400" dirty="0">
              <a:solidFill>
                <a:srgbClr val="3286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7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D0D9-4A60-D337-EE12-7C623D14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611"/>
            <a:ext cx="10515600" cy="6697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 concerns relevant to ARTs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E591D-E0D7-FEFA-3BBA-AB611DB18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076326"/>
            <a:ext cx="11463147" cy="5428784"/>
          </a:xfrm>
        </p:spPr>
        <p:txBody>
          <a:bodyPr>
            <a:noAutofit/>
          </a:bodyPr>
          <a:lstStyle/>
          <a:p>
            <a:r>
              <a:rPr lang="en-US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Cryopreservation of gametes</a:t>
            </a:r>
            <a:r>
              <a:rPr lang="en-US" sz="32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may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provide children to infertile couples</a:t>
            </a:r>
            <a:endParaRPr lang="en-US" sz="32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involves important ethical issues: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Deprivation of children’s rights (Non-maleficence):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trauma of loss of mother &amp;/or father, &amp; loss of inheritance from one or both parents.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 of gametes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ART clinics, their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on payment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of “surrogate” uterus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cases.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success rate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getting children from cryopreserved gametes, 1.8-5.6%. </a:t>
            </a:r>
          </a:p>
        </p:txBody>
      </p:sp>
    </p:spTree>
    <p:extLst>
      <p:ext uri="{BB962C8B-B14F-4D97-AF65-F5344CB8AC3E}">
        <p14:creationId xmlns:p14="http://schemas.microsoft.com/office/powerpoint/2010/main" val="37336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58D7-3D07-C106-3D21-7DB0C487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95275"/>
            <a:ext cx="10629900" cy="7524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 concerns relevant to ARTs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467E-53A6-ADC1-FD3B-F18BEFFF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143000"/>
            <a:ext cx="10325100" cy="51434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Cryopreserved sperms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 more fertile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their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demand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lead to sale at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cost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(Coercion). </a:t>
            </a:r>
          </a:p>
          <a:p>
            <a:pPr marL="514350" indent="-514350">
              <a:buFont typeface="+mj-lt"/>
              <a:buAutoNum type="alphaLcPeriod" startAt="4"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&amp; mental health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children born via ARTs is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known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514350" indent="-514350">
              <a:buFont typeface="+mj-lt"/>
              <a:buAutoNum type="alphaLcPeriod" startAt="4"/>
            </a:pPr>
            <a:r>
              <a:rPr lang="en-US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Medical organizations discourage cryopreservation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oocytes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routine use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lphaLcPeriod" startAt="4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llow only for patients undergoing chemotherapy or surgery</a:t>
            </a:r>
            <a:r>
              <a:rPr lang="en-US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3600" b="1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58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BEA8-9B49-246E-A193-3F2BBE0B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533"/>
            <a:ext cx="10515600" cy="6498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 concerns relevant to ARTs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F2BF-280B-A5AC-8A27-F611A9C8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63" y="932688"/>
            <a:ext cx="11342933" cy="5560187"/>
          </a:xfrm>
        </p:spPr>
        <p:txBody>
          <a:bodyPr>
            <a:normAutofit lnSpcReduction="10000"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Ethics Related to Embryos:</a:t>
            </a:r>
            <a:endParaRPr lang="en-U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After fertilization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early developing human being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up to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 weeks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called as “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embryo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Then,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till birth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named as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“fetus”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Ethics Committee of American Society of Reproductive Medicine (ASRM)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declares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that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ART with a partner’s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sperm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(or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husband’s sperm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or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donor sperm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(Third party reproduction) is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ethically acceptable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provided that medical specialists follow particular guidelines. 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Because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ART could provide an opportunity of parenthood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to childless parents.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253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B034-94B8-3F78-0634-51D91DA6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261"/>
            <a:ext cx="10515600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 concerns relevant to ARTs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CB23A-FA9C-D3CD-7FBA-FAF2E715D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877824"/>
            <a:ext cx="11439144" cy="5615051"/>
          </a:xfrm>
        </p:spPr>
        <p:txBody>
          <a:bodyPr>
            <a:norm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Ethics of unused and unclaimed (abandoned) embryos:</a:t>
            </a:r>
            <a:r>
              <a:rPr lang="en-US" sz="2800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Problem may arise when individuals leave cryopreserved embryos in ART centers unused and unclaimed (abandoned).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ASRM Ethics </a:t>
            </a:r>
            <a:r>
              <a:rPr lang="en-US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Committee recommends 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that every ART Centers should  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addresses this issue in consent forms 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before gamete retrieval, 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&amp; 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give written instructions to patients 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regarding fate of their cryopreserved embryos in case of death, divorce, separation, failure to pay storage fees, &amp; inability to agree on disposition, etc.  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ASRM </a:t>
            </a:r>
            <a:r>
              <a:rPr lang="en-US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Ethics Committee allows ART centers to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discard these embryos  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after an appropriate length of time (five years).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However, it is </a:t>
            </a:r>
            <a:r>
              <a:rPr lang="en-US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unethical to donate these cells 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kept for disposal to 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other couples 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or use for 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research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3CE3-EC23-486E-C38C-8C0C44BB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4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 concerns relevant to ARTs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6F928-753B-3482-7A5B-4E03F9DF2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694944"/>
            <a:ext cx="11576304" cy="5849789"/>
          </a:xfrm>
        </p:spPr>
        <p:txBody>
          <a:bodyPr>
            <a:normAutofit/>
          </a:bodyPr>
          <a:lstStyle/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buSzPts val="1200"/>
              <a:buNone/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GB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Ethics Related to Donor Sperms (or Third-Party Reproduction):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Semen donor 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should undergo proper </a:t>
            </a:r>
            <a:r>
              <a:rPr lang="en-U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screening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&amp; </a:t>
            </a:r>
            <a:r>
              <a:rPr lang="en-U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selection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to reduce risk of psychological &amp; health problems, before  use of donor sperms in a patient.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Ethical issues increase 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when donated </a:t>
            </a:r>
            <a:r>
              <a:rPr lang="en-U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sperms come from family members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Because reproduction between two closely related individuals 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can increase risk of </a:t>
            </a:r>
            <a:r>
              <a:rPr lang="en-U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psychological 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problems &amp; </a:t>
            </a:r>
            <a:r>
              <a:rPr lang="en-U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genetically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transmitted diseases.</a:t>
            </a: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Sperm donor 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may find it difficult to </a:t>
            </a:r>
            <a:r>
              <a:rPr lang="en-U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detach himself from offspring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Child born via donor sperm 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may like to </a:t>
            </a:r>
            <a:r>
              <a:rPr lang="en-U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identify sperm donor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 get </a:t>
            </a:r>
            <a:r>
              <a:rPr lang="en-U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genetic information 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health reasons.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When child is not informed 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&amp; </a:t>
            </a:r>
            <a:r>
              <a:rPr lang="en-US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by chance comes to know 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about family link, could be more damaging.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</a:pPr>
            <a:r>
              <a:rPr lang="en-US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Proper record </a:t>
            </a:r>
            <a:r>
              <a:rPr lang="en-US" kern="12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</a:t>
            </a:r>
            <a:r>
              <a:rPr lang="en-US" b="1" kern="12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sperm donors 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&amp; </a:t>
            </a:r>
            <a:r>
              <a:rPr lang="en-US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number of off-spring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produced must 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 maintained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[6].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24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8366-D077-716C-9178-3AB0494B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209678"/>
            <a:ext cx="11585448" cy="75788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Islamic Perspective of Assisted Reproductive Techniques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9DD0A-51AB-5E58-3586-3B4A37D01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967562"/>
            <a:ext cx="11411711" cy="5525311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GB" sz="30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A. Islam and Fertility:</a:t>
            </a:r>
            <a:r>
              <a:rPr lang="en-GB" sz="3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are a blessing</a:t>
            </a:r>
            <a:r>
              <a:rPr lang="en-US" sz="3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expressed in 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Quran Karim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as: 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ٱلْمَالُ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وَٱلْبَنُونَ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زِينَةُ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ٱلْحَيَوٰةِ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ٱلدُّنْيَا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ۖ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وَٱلْبَـٰقِيَـٰتُ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ٱلصَّـٰلِحَـٰتُ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خَيْرٌ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عِندَ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رَبِّكَ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ثَوَ</a:t>
            </a:r>
            <a:r>
              <a:rPr lang="en-US" sz="30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بًۭا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وَخَيْرٌ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أَ</a:t>
            </a:r>
            <a:r>
              <a:rPr lang="en-US" sz="30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مَ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لًۭا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Translation: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“Wealth and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are the adornment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this worldly life, but the everlasting good deeds are far better with your Lord in reward and in hope”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(Chapter 18, Al-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Kahf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verse 46)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[7]. 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prayer described in Quran Karim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وَٱلَّذِينَ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يَقُولُونَ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رَبَّنَا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هَبْ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لَنَا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مِنْ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أَزْوَٰجِنَا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وَذُرِّيَّـٰتِنَا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قُرَّةَ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أَعْيُنٍۢ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وَٱجْعَلْنَا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لِلْمُتَّقِينَ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إِمَامًا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Translation:</a:t>
            </a:r>
            <a:r>
              <a:rPr lang="en-US" sz="3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“O, Lord,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grant us spouses and offspring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will be the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comfort of our eyes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(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25, Al-Furqan, verse 74)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[8].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Therefore, </a:t>
            </a:r>
            <a:r>
              <a:rPr lang="en-US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seeking cure for infertility is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permissible &amp; </a:t>
            </a:r>
            <a:r>
              <a:rPr lang="en-US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appropriate.</a:t>
            </a:r>
            <a:endParaRPr lang="en-US" sz="3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0DD1-0310-DA11-2CB9-F450E23E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212650"/>
            <a:ext cx="10609521" cy="6858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Islamic Perspective of ARTs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B567-EB50-3954-BFA9-6890AAA11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49" y="898532"/>
            <a:ext cx="11356509" cy="5587323"/>
          </a:xfrm>
        </p:spPr>
        <p:txBody>
          <a:bodyPr>
            <a:norm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Allah Almighty has narrated examples of two Prophets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Hazrat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Ibrahim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Hazrat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Zakaria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(Blessings be upon them) in 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Quran Karim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help us to get insight into problem of infertility.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Story of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Hazrat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Ibrahim &amp; his wife Sara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(Blessings be upon them):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قَالُوا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۟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لَا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تَخَفْ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وَبَشَّرُوهُ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بِغُلَٰمٍ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عَلِيمٍ ۖ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فَأَقْبَلَتِ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ٱمْرَأَتُهُۥ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فِى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صَرَّةٍ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فَصَكَّتْ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وَجْهَهَا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وَقَالَتْ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عَجُوزٌ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عَقِيمٌ ۖ  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قَالُوا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۟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كَذَٰلِكِ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قَالَ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رَبُّكِ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ۖ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إِنَّهُۥ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هُوَ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ٱلْحَكِيمُ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ٱلْعَلِيمُ ۖ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Translation:</a:t>
            </a: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“They (angles) said, ‘don’t be afraid, And they gave him (Ibrahim, Peace be upon him)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glad tidings of a son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endowed with knowledge. But his wife came forward clamoring, she smote her forehead and said: A barren old woman! They said: Even so has Thy Lord spoken and He is full of wisdom and knowledge” (Chapter 51, verses 28-30) [9].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Allah Almighty blessed them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a child, </a:t>
            </a:r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Ishaq. </a:t>
            </a:r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43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E0E4-F542-7E13-7890-9DC90C2A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09"/>
            <a:ext cx="10515600" cy="73364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Islamic Perspective of ARTs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3CC01-6BED-7C02-F09A-1A555B548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56" y="1063255"/>
            <a:ext cx="11448288" cy="5339243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Hazrat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Zakaria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(Blessings be upon him):</a:t>
            </a:r>
          </a:p>
          <a:p>
            <a:pPr marL="0" marR="0" indent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وَزَكَرِيَّا إِذْ نَادَىٰ رَبَّهُ رَبِّ لَا تَذَرْنِي فَرْدًا وَأَنتَ خَيْرُ الْوَارِثِينَ (89) فَاسْتَجَبْنَا لَهُ وَوَهَبْنَا لَهُ يَحْيَىٰ وَأَصْلَحْنَا لَهُ زَوْجَهُ ۚ إِنَّهُمْ كَانُوا يُسَارِعُونَ فِي الْخَيْرَاتِ وَيَدْعُونَنَا رَغَبًا وَرَهَبًا ۖ وَكَانُوا لَنَا خَاشِعِينَ (90)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Translation: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“And (remember) Zakaria, when he cried to his Lord: ‘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my Lord! Leave me not without offspring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though Thou are the best of inheritors.’ So We listened to him and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granted him Yahya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(John). We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cured his wife for him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They were ever quick in emulation in good works; they used to call on us with love and reverence, and humble themselves before Us” (Chapter 21, verses 89-90) [10].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38EF-4746-A74F-B5D7-A5DDD070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29"/>
            <a:ext cx="10515600" cy="5858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Islamic Perspective of ARTs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BC7B4-7AA6-6F53-D9BE-1E0EAB24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935664"/>
            <a:ext cx="11521440" cy="5603359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GB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Islam, marriage and ARTs:</a:t>
            </a:r>
            <a:endParaRPr lang="en-US" sz="3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Teachings of 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Quran Karim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Hadiths of Prophet Mohammad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(Peace &amp; blessings be upon him) emphasize vital role of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marriage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structure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Allah Almighty says in Quran Karim: </a:t>
            </a:r>
          </a:p>
          <a:p>
            <a:pPr marL="0" marR="0" indent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وَٱللَّهُ جَعَلَ لَكُم مِّنۡ أَنفُسِكُمۡ أَزۡوَ ٰجࣰوَجَعَلَ لَكُم مِّنۡ أَزۡوَ ٰجِكُم بَنِینَ وَحَفَدَةࣰ وَرَزَقَكُم مِّنَ ٱلطَّیِّبَـٰتِۚ أَفَبِٱلۡبَـٰطِلِ یُؤۡمِنُونَ وَبِنِعۡمَتِ ٱللَّهِ هُمۡ یَكۡفُرُونَ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Translation: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“And Allah has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 for you spouses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your own kind, and given you through your spouse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and grand children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And He has granted you good, lawful provisions. Are they then faithful to falsehood and ungrateful for Allah’s favors?” (Chapter 16: verse 72) [12].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2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4544-BBBA-76B7-F273-CC8A0CE2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539"/>
            <a:ext cx="10515600" cy="77155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Islamic Perspective of ARTs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A82FC-1816-4EA6-1350-70D595631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4" y="1010092"/>
            <a:ext cx="11464556" cy="550766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Assisted reproductive technologies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permitted in Islam</a:t>
            </a:r>
          </a:p>
          <a:p>
            <a:pPr>
              <a:spcBef>
                <a:spcPts val="600"/>
              </a:spcBef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Provided: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Semen source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ovum source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uterus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 from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legally married husband &amp; wife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their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marriage span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 of marriage &amp; family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also </a:t>
            </a:r>
            <a:r>
              <a:rPr lang="en-US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emphasized in other religions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Holy Bible,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 is narrated, "Let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marriage be held in honor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among all, and let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marriage bed be undefiled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will judge sexually immoral and adulterous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Hebrews 13:4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spcBef>
                <a:spcPts val="600"/>
              </a:spcBef>
            </a:pPr>
            <a:r>
              <a:rPr lang="en-US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Judaism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marriage is an important event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avoiding from it is considered as unnatural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Buddhism &amp; Hinduism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also,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marriage is a sacred ceremony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life-long commitment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wife and husband [13].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3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000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C526-7A02-8989-D21F-1166C66E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2879"/>
            <a:ext cx="11055096" cy="6309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EE79A-3863-62CA-CA8D-6443FEA70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64" y="813816"/>
            <a:ext cx="11548077" cy="5688584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kern="12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Allah Almighty by His mercy has created </a:t>
            </a:r>
            <a:r>
              <a:rPr lang="en-US" sz="30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human spouses</a:t>
            </a:r>
            <a:r>
              <a:rPr lang="en-US" sz="3000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</a:t>
            </a:r>
            <a:r>
              <a:rPr lang="en-US" sz="30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rimary aims for creation of spouses,</a:t>
            </a:r>
            <a:r>
              <a:rPr lang="en-US" sz="3000" b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mentioned in Quran Karim, are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Proliferation of race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achievement of pleasure: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indent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يَا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أَيُّهَا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النَّاسُ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اتَّقُوا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رَبَّكُمُ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الَّذِي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خَلَقَكُم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مِّن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نَّفْسٍ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وَاحِدَةٍ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وَخَلَقَ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مِنْهَا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زَوْجَهَا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وَبَثَّ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مِنْهُمَا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رِجَالًا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كَثِيرًا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وَنِسَاءً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ۚ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وَاتَّقُوا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اللَّهَ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الَّذِي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تَسَاءَلُونَ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بِهِ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وَالْأَرْحَامَ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ۚ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إِنَّ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اللَّهَ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كَانَ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عَلَيْكُمْ</a:t>
            </a:r>
            <a:r>
              <a:rPr lang="en-US" sz="3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رَقِيبًا ۚ  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Translation: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"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 mankind! Be dutiful to your Lord, Who created you from a single person </a:t>
            </a:r>
            <a:r>
              <a:rPr lang="en-US" sz="3000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(‘</a:t>
            </a:r>
            <a:r>
              <a:rPr lang="en-US" sz="30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Adam’)</a:t>
            </a:r>
            <a:r>
              <a:rPr lang="en-US" sz="3000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from him (Adam) He created his wife </a:t>
            </a:r>
            <a:r>
              <a:rPr lang="en-US" sz="3000" kern="12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</a:t>
            </a:r>
            <a:r>
              <a:rPr lang="en-US" sz="3000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‘</a:t>
            </a:r>
            <a:r>
              <a:rPr lang="en-US" sz="3000" b="1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Hawwa</a:t>
            </a:r>
            <a:r>
              <a:rPr lang="en-US" sz="30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’</a:t>
            </a:r>
            <a:r>
              <a:rPr lang="en-US" sz="3000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(Eve)], and </a:t>
            </a:r>
            <a:r>
              <a:rPr lang="en-US" sz="30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from them both He created many men &amp; women 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fear Allah through Whom you demand your mutual (rights), and (do not cut the relations of) the wombs (kinship). Surely, Allah is Ever an All-Watcher over you. " (Chapter 4, verse 1) [1].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5701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FE39-EF48-3354-A493-5604B288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50" y="287078"/>
            <a:ext cx="10662684" cy="6197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Islamic Perspective of ARTs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FFC12-B418-4427-931B-E2E7B393A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57" y="906828"/>
            <a:ext cx="11465781" cy="5581436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Islam and Third-Party Reproduction:</a:t>
            </a:r>
            <a:endParaRPr lang="en-U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Involvement of a third person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family (Wife and husband) is 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acceptable in Islam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 of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sperm, ovum, embryo, or uterus.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Therefore, 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practices involved in ART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linked to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sperm, ovum, &amp; embryo donation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“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rental” of uterus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compatible with Islamic teachings.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Frozen embryos belonging to legally married couple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transplanted in wife’s uterus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marriage still exists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(Not dissolved by death or divorc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[14].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955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469C-F6A1-8FF7-5A48-EADC24B7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92" y="266480"/>
            <a:ext cx="10487108" cy="66697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 of Islamic teachings on ARTs [14]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871F2-48FD-C436-98AC-2933A2A6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3" y="904875"/>
            <a:ext cx="11346511" cy="557842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Assisted insemination with husband’s semen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&amp;  resulting child is legal offspring of couple.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IVF of an egg from wife with sperm of her husband 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followed by transfer of fertilized embryo(s) back to wife’s uterus is </a:t>
            </a:r>
            <a:r>
              <a:rPr lang="en-GB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Provided: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 is indicated for a medical reason &amp; carried out by an expert team.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Intrusion of </a:t>
            </a:r>
            <a:r>
              <a:rPr lang="en-GB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third party into marital functions 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sex and procreation is </a:t>
            </a:r>
            <a:r>
              <a:rPr lang="en-GB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prohibited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because marriage must be respected.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Similarly, </a:t>
            </a:r>
            <a:r>
              <a:rPr lang="en-GB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third-party donor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GB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allowed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whether providing </a:t>
            </a:r>
            <a:r>
              <a:rPr lang="en-GB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sperm, eggs, embryos, or a uterus.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marriage does not continued 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of divorce or death of husband, </a:t>
            </a:r>
            <a:r>
              <a:rPr lang="en-GB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medically assisted conception </a:t>
            </a:r>
            <a:r>
              <a:rPr lang="en-GB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allowed 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ex-wife even if sperm comes from former husband.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B707-F3C0-FF3F-ABCC-BCFCB95C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323152"/>
            <a:ext cx="10638183" cy="59698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 of Islamic teachings on ARTs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D98B0-83CB-3AD8-D044-8F70720D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50" y="898497"/>
            <a:ext cx="11418073" cy="5557962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Cryopreservation of excess fertilized embryos 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owever, 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frozen embryos are property of couple alone.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 be transferred to same wife 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successive cycle, but only 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 marriage exists.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forms of surrogacy 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GB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forbidden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Establishment of sperm or egg banks, 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use outside marriage limits, </a:t>
            </a:r>
            <a:r>
              <a:rPr lang="en-GB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strictly forbidden,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 practices threaten concepts of marriage &amp; family.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According to Islam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man’s or woman’s infertility should be accepted </a:t>
            </a:r>
            <a:r>
              <a:rPr lang="en-GB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it is beyond cure.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53CB-715E-1023-1C08-9CC90C8D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293563"/>
            <a:ext cx="10638183" cy="58108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 of Islamic teachings on ARTs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F163-FB55-D305-3AB3-506F59955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811034"/>
            <a:ext cx="11134477" cy="519220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Surrogacy is prohibited in Islam 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relevance to a verse from 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Quran Karim</a:t>
            </a:r>
            <a:r>
              <a:rPr lang="en-US" sz="3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r">
              <a:lnSpc>
                <a:spcPct val="107000"/>
              </a:lnSpc>
              <a:spcBef>
                <a:spcPts val="0"/>
              </a:spcBef>
              <a:buNone/>
            </a:pPr>
            <a:r>
              <a:rPr lang="ar-AE" sz="3000" b="1" i="0" dirty="0">
                <a:solidFill>
                  <a:srgbClr val="222222"/>
                </a:solidFill>
                <a:effectLst/>
                <a:latin typeface="conv_original-hafs"/>
              </a:rPr>
              <a:t> الَّذِينَ يُظَاهِرُونَ مِنكُم مِّن نِّسَائِهِم مَّا هُنَّ أُمَّهَاتِهِمْ ۖ إِنْ أُمَّهَاتُهُمْ إِلَّا اللَّائِي وَلَدْنَهُمْ ۚ وَإِنَّهُمْ لَيَقُولُونَ مُنكَرًا مِّنَ الْقَوْلِ وَزُورًا ۚ وَإِنَّ اللَّهَ لَعَفُوٌّ غَفُورٌ﴾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Translation: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“If any men among you divorce their wives by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Zihar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(calling them mothers), they cannot be their mothers: None can be their mothers except those who gave them birth. And in fact, they use words (both) iniquitous and false; but truly Allah is one that blots out (sins), and forgives (again and again).” (Chapter 58, verse 2) [15].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hich means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birth mother is the “real” mother’.</a:t>
            </a:r>
            <a:endParaRPr lang="en-US" sz="30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75" y="1415332"/>
            <a:ext cx="6777949" cy="4361741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Thanks a lot</a:t>
            </a:r>
            <a:br>
              <a:rPr lang="en-US" sz="7200" b="1" dirty="0">
                <a:solidFill>
                  <a:srgbClr val="C000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</a:br>
            <a:br>
              <a:rPr lang="en-US" sz="7200" b="1" dirty="0">
                <a:solidFill>
                  <a:srgbClr val="C000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</a:br>
            <a:r>
              <a:rPr lang="ar-AE" sz="7200" b="1" dirty="0">
                <a:solidFill>
                  <a:srgbClr val="0000FF"/>
                </a:solidFill>
                <a:latin typeface="Britannic Bold" panose="020B0903060703020204" pitchFamily="34" charset="0"/>
              </a:rPr>
              <a:t>ألف شكر</a:t>
            </a:r>
            <a:br>
              <a:rPr lang="en-US" sz="7200" b="1" dirty="0">
                <a:solidFill>
                  <a:srgbClr val="0000FF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</a:br>
            <a:endParaRPr lang="en-US" sz="7200" b="1" dirty="0"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7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EE12-B326-6C6F-4F14-BB6867C4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689"/>
            <a:ext cx="10262616" cy="6735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421AB-217C-13E2-1F66-CA0CF56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8" y="905256"/>
            <a:ext cx="11439524" cy="5664199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وَمِنْ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ءَايَـٰتِهِۦٓ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أَنْ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خَلَقَ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لَكُم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مِّنْ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أَنفُسِكُمْ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أَزْوَٰجًۭا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لِّتَسْكُنُوٓا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۟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إِلَيْهَا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وَجَعَلَ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بَيْنَكُم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مَّوَدَّةًۭ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وَرَحْمَةً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ۚ 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إِنَّ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فِى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ذَٰلِكَ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لَـَٔايَـٰتٍۢ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لِّقَوْمٍۢ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يَتَفَكَّرُونَ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ۚ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</a:pPr>
            <a:r>
              <a:rPr lang="en-US" sz="3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Translation: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"And one of His signs is that </a:t>
            </a:r>
            <a:r>
              <a:rPr lang="en-US" sz="30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 created for you spouses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from among yourselves so that you may </a:t>
            </a:r>
            <a:r>
              <a:rPr lang="en-US" sz="30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find comfort 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them. And He has placed between you </a:t>
            </a:r>
            <a:r>
              <a:rPr lang="en-US" sz="30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compassion and mercy</a:t>
            </a: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Surely in this are signs for people who reflect" (Chapter 31, verse 21) [2].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achieve these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aims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humans 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genders must have some abilities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i.e.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ertility: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produce enough healthy 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sperms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(♂)/ 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ovum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(♀) 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Competency: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Ability to place sperms at proper place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(♂)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receive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(♀)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Leading to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ertilization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implantation of fertilized ovum in uterus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growth of fetus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 pregnancy, &amp; 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delivery of baby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[3].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Competency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both in  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(♂) &amp; (♀)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also 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 with pleasure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    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4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D6DF-8A7A-48DA-77AC-733ED8BD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87"/>
            <a:ext cx="10515600" cy="6678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0DE87-FFCF-99C6-67DB-BC7B90732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64" y="863601"/>
            <a:ext cx="11640312" cy="5564631"/>
          </a:xfrm>
        </p:spPr>
        <p:txBody>
          <a:bodyPr>
            <a:normAutofit fontScale="925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May</a:t>
            </a:r>
            <a:r>
              <a:rPr lang="en-US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seem simple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 have children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 those who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can produce children.</a:t>
            </a:r>
            <a:endParaRPr lang="en-US" sz="32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Assisted Reproductive Techniques (ARTs) is of great hope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those who are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infertile or incompetent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 produce children.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Most common mode of ART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</a:t>
            </a:r>
            <a:r>
              <a:rPr lang="en-US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Vito Fertilization (IVF).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Steps involved in IVF [4]:</a:t>
            </a:r>
            <a:endParaRPr lang="en-US" sz="3500" b="1" dirty="0">
              <a:solidFill>
                <a:srgbClr val="C00000"/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Stimulation of 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ova formation </a:t>
            </a:r>
            <a:r>
              <a:rPr lang="en-GB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during follicular phase of menstrual cycle by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</a:t>
            </a:r>
            <a:r>
              <a:rPr lang="en-GB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onadotropin</a:t>
            </a:r>
            <a:r>
              <a:rPr lang="en-GB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en-GB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hMG</a:t>
            </a:r>
            <a:r>
              <a:rPr lang="en-GB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or </a:t>
            </a:r>
            <a:r>
              <a:rPr lang="en-GB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follitropin</a:t>
            </a:r>
            <a:r>
              <a:rPr lang="en-GB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&amp; </a:t>
            </a:r>
            <a:r>
              <a:rPr lang="en-GB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GnRH agonist </a:t>
            </a:r>
            <a:r>
              <a:rPr lang="en-GB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(Leuprolide).</a:t>
            </a:r>
            <a:endParaRPr lang="en-US" sz="3200" dirty="0"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Oocytes are taken from ovary</a:t>
            </a:r>
            <a:r>
              <a:rPr lang="en-GB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kept in </a:t>
            </a:r>
            <a:r>
              <a:rPr lang="en-GB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test-tube</a:t>
            </a:r>
            <a:r>
              <a:rPr lang="en-GB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or frozen for later use.</a:t>
            </a:r>
            <a:endParaRPr lang="en-US" sz="3200" dirty="0"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Maturation of oocytes </a:t>
            </a:r>
            <a:r>
              <a:rPr lang="en-GB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achieved with </a:t>
            </a:r>
            <a:r>
              <a:rPr lang="en-GB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addition of </a:t>
            </a:r>
            <a:r>
              <a:rPr lang="en-GB" sz="32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hCG</a:t>
            </a:r>
            <a:r>
              <a:rPr lang="en-GB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test tube. </a:t>
            </a:r>
            <a:endParaRPr lang="en-US" sz="3200" dirty="0"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Sperms are obtained from male</a:t>
            </a:r>
            <a:r>
              <a:rPr lang="en-GB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used fresh, or frozen for future use.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670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FD2C-88E4-2280-A10C-2D9C7A1F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821"/>
            <a:ext cx="10515600" cy="6590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7FB82-23F2-EF36-AEF4-0C7FABF4E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996696"/>
            <a:ext cx="11365992" cy="549617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 are added in test tube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allowed to fertilize to an oocyte.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Zygote formed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allowed to grow to an embryo in test-tube.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a days, fertilization is preferred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Intra-Cytoplasmic Sperm Injection (ICSI)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under microscope. 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Embryo is transferred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uterus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woman.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Embryo gets implanted in uterus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said to occur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confirmed with pregnancy test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about 2 weeks.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Progesterone &amp;/or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for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luteal support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till placenta starts producing its own progesterone. 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pregnancy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allowed to continue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till birth.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6411-EE02-EB44-CF9B-A4F15040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166" y="104648"/>
            <a:ext cx="6561667" cy="6488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teps involved in IVF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E9538-F135-B1EE-88BE-6DFC450B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753533"/>
            <a:ext cx="11073383" cy="5858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4B1D79-2B5E-6EF7-A8E2-A0F560322648}"/>
              </a:ext>
            </a:extLst>
          </p:cNvPr>
          <p:cNvSpPr/>
          <p:nvPr/>
        </p:nvSpPr>
        <p:spPr>
          <a:xfrm flipH="1">
            <a:off x="8963147" y="4814485"/>
            <a:ext cx="1693337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</a:t>
            </a:r>
          </a:p>
        </p:txBody>
      </p:sp>
    </p:spTree>
    <p:extLst>
      <p:ext uri="{BB962C8B-B14F-4D97-AF65-F5344CB8AC3E}">
        <p14:creationId xmlns:p14="http://schemas.microsoft.com/office/powerpoint/2010/main" val="219511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E743-B13A-7F62-9BCD-0ECD1E5D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533"/>
            <a:ext cx="10515600" cy="6864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 concerns relevant to ARTs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5004-358E-E7E5-E816-F2D012B8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09625"/>
            <a:ext cx="11454384" cy="566432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buSzPts val="1200"/>
            </a:pPr>
            <a:r>
              <a:rPr lang="en-US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ARTs are linked to: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Gametes from Spouses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(sperms &amp; oocytes),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Embryos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and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Donor Sperms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(or Third-Party Reproduction).</a:t>
            </a:r>
            <a:r>
              <a:rPr lang="en-GB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A. </a:t>
            </a:r>
            <a:r>
              <a:rPr lang="en-GB" sz="32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Ethics Related to Gametes</a:t>
            </a:r>
            <a:endParaRPr lang="en-US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Considering ‘Autonomy’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a basic principle of medical ethics, it can be argued that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gametes are person’s own property,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&amp; has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right to decide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how, when and where to utilize them.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Gametes can be preserved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via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cryopreservation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&amp; used for obtaining baby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hus, </a:t>
            </a:r>
            <a:r>
              <a:rPr lang="en-US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infertile people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e.g. due to cancer of testis or ovaries,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can have children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by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cryopreservation of their gametes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6A69-D99D-B7EA-441A-B6064E7B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68" y="288925"/>
            <a:ext cx="10494264" cy="6064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 concerns relevant to ARTs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39F0-A365-08C0-A446-3B43B36A4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971550"/>
            <a:ext cx="11258550" cy="5521325"/>
          </a:xfrm>
        </p:spPr>
        <p:txBody>
          <a:bodyPr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we should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 a person’s will to decide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(‘Autonomy’),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‘Beneficence’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next generation.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Consider case of a 30-year-old female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who decides to cryopreserve her oocytes, then at 65 years, use them to have a child (‘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Autonomy’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</a:pP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Weighing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lady’s autonomy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with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baby’s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‘Beneficence’ </a:t>
            </a:r>
            <a:endParaRPr lang="en-US" sz="32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hild has right: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have a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mother who could live till he/she becomes </a:t>
            </a:r>
            <a:r>
              <a:rPr lang="en-US" sz="32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adul</a:t>
            </a:r>
            <a:endParaRPr lang="en-US" sz="32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see his/her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father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Get share from father’s property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36EA-925E-5176-6DC2-331948D3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92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 concerns relevant to ARTs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9DD9B-04C8-338B-090A-4287CA399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162050"/>
            <a:ext cx="11029950" cy="5095875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Consider another case of 35-years lady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whose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husband dies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she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desires to get her husband’s sperms retrieved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&amp;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cryopreserved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an ART clinic and then use to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obtain a child 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‘Autonomy’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Ethical issues in this case could be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Consent of husband</a:t>
            </a:r>
            <a:endParaRPr lang="en-US" sz="32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hild’s share from father’s inheritance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Child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deprived of father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63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2601</Words>
  <Application>Microsoft Office PowerPoint</Application>
  <PresentationFormat>Widescreen</PresentationFormat>
  <Paragraphs>158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Britannic Bold</vt:lpstr>
      <vt:lpstr>Calibri</vt:lpstr>
      <vt:lpstr>Calibri Light</vt:lpstr>
      <vt:lpstr>conv_original-hafs</vt:lpstr>
      <vt:lpstr>Symbol</vt:lpstr>
      <vt:lpstr>Times New Roman</vt:lpstr>
      <vt:lpstr>Office Theme</vt:lpstr>
      <vt:lpstr>Ethics and Islamic Teachings Regarding Assisted Reproductive Techniques</vt:lpstr>
      <vt:lpstr>Introduction</vt:lpstr>
      <vt:lpstr>Introduction (Cont.)</vt:lpstr>
      <vt:lpstr>Introduction (Cont.)</vt:lpstr>
      <vt:lpstr>Introduction (Cont.)</vt:lpstr>
      <vt:lpstr>Steps involved in IVF</vt:lpstr>
      <vt:lpstr>Ethical concerns relevant to ARTs </vt:lpstr>
      <vt:lpstr>Ethical concerns relevant to ARTs (Cont.)</vt:lpstr>
      <vt:lpstr>Ethical concerns relevant to ARTs (Cont.)</vt:lpstr>
      <vt:lpstr>Ethical concerns relevant to ARTs (Cont.)</vt:lpstr>
      <vt:lpstr>Ethical concerns relevant to ARTs (Cont.)</vt:lpstr>
      <vt:lpstr>Ethical concerns relevant to ARTs (Cont.)</vt:lpstr>
      <vt:lpstr>Ethical concerns relevant to ARTs (Cont.)</vt:lpstr>
      <vt:lpstr>Ethical concerns relevant to ARTs (Cont.)</vt:lpstr>
      <vt:lpstr>Islamic Perspective of Assisted Reproductive Techniques </vt:lpstr>
      <vt:lpstr>Islamic Perspective of ARTs (Cont.)</vt:lpstr>
      <vt:lpstr>Islamic Perspective of ARTs (Cont.)</vt:lpstr>
      <vt:lpstr>Islamic Perspective of ARTs (Cont.)</vt:lpstr>
      <vt:lpstr>Islamic Perspective of ARTs (Cont.)</vt:lpstr>
      <vt:lpstr>Islamic Perspective of ARTs (Cont.)</vt:lpstr>
      <vt:lpstr>Summary of Islamic teachings on ARTs [14]</vt:lpstr>
      <vt:lpstr>Summary of Islamic teachings on ARTs (Cont.)</vt:lpstr>
      <vt:lpstr>Summary of Islamic teachings on ARTs (Cont.)</vt:lpstr>
      <vt:lpstr>Thanks a lot  ألف شكر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</cp:revision>
  <dcterms:created xsi:type="dcterms:W3CDTF">2024-09-24T11:26:07Z</dcterms:created>
  <dcterms:modified xsi:type="dcterms:W3CDTF">2024-10-21T14:05:30Z</dcterms:modified>
</cp:coreProperties>
</file>