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290" r:id="rId2"/>
    <p:sldId id="289" r:id="rId3"/>
    <p:sldId id="312" r:id="rId4"/>
    <p:sldId id="314" r:id="rId5"/>
    <p:sldId id="313" r:id="rId6"/>
    <p:sldId id="318" r:id="rId7"/>
    <p:sldId id="285" r:id="rId8"/>
    <p:sldId id="284" r:id="rId9"/>
    <p:sldId id="269" r:id="rId10"/>
    <p:sldId id="270" r:id="rId11"/>
    <p:sldId id="276" r:id="rId12"/>
    <p:sldId id="274" r:id="rId13"/>
    <p:sldId id="277" r:id="rId14"/>
    <p:sldId id="275" r:id="rId15"/>
    <p:sldId id="273" r:id="rId16"/>
    <p:sldId id="271" r:id="rId17"/>
    <p:sldId id="278" r:id="rId18"/>
    <p:sldId id="279" r:id="rId19"/>
    <p:sldId id="281" r:id="rId20"/>
    <p:sldId id="268" r:id="rId21"/>
    <p:sldId id="259" r:id="rId22"/>
    <p:sldId id="260" r:id="rId23"/>
    <p:sldId id="261" r:id="rId24"/>
    <p:sldId id="262" r:id="rId25"/>
    <p:sldId id="280" r:id="rId26"/>
    <p:sldId id="263" r:id="rId27"/>
    <p:sldId id="265" r:id="rId28"/>
    <p:sldId id="266" r:id="rId29"/>
    <p:sldId id="267" r:id="rId30"/>
    <p:sldId id="292" r:id="rId31"/>
    <p:sldId id="294" r:id="rId32"/>
    <p:sldId id="295" r:id="rId33"/>
    <p:sldId id="296" r:id="rId34"/>
    <p:sldId id="297" r:id="rId35"/>
    <p:sldId id="299" r:id="rId36"/>
    <p:sldId id="300" r:id="rId37"/>
    <p:sldId id="302" r:id="rId38"/>
    <p:sldId id="304" r:id="rId39"/>
    <p:sldId id="307" r:id="rId40"/>
    <p:sldId id="315" r:id="rId41"/>
    <p:sldId id="310" r:id="rId42"/>
    <p:sldId id="317" r:id="rId43"/>
    <p:sldId id="30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0" autoAdjust="0"/>
    <p:restoredTop sz="86437" autoAdjust="0"/>
  </p:normalViewPr>
  <p:slideViewPr>
    <p:cSldViewPr>
      <p:cViewPr varScale="1">
        <p:scale>
          <a:sx n="73" d="100"/>
          <a:sy n="73" d="100"/>
        </p:scale>
        <p:origin x="10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EC83A704-1002-424E-9751-874FF0BD69AD}" type="presOf" srcId="{F9CEBA05-2F10-437E-89B2-54F4D9FAF478}" destId="{5ED88519-AC6C-4AA3-B76D-812B93A167E4}" srcOrd="0" destOrd="0" presId="urn:microsoft.com/office/officeart/2005/8/layout/gear1#1"/>
    <dgm:cxn modelId="{6E7E1716-5DEA-46B8-B00A-E21099305437}" type="presOf" srcId="{399ACE2F-90C5-48B1-9E65-700A32562848}" destId="{7D3EFDB4-E5D1-439A-86D8-1FCF80D959BA}" srcOrd="2" destOrd="0" presId="urn:microsoft.com/office/officeart/2005/8/layout/gear1#1"/>
    <dgm:cxn modelId="{EC3E7727-7651-4E21-A457-87BD75DDFFDC}" type="presOf" srcId="{DA82EADB-2721-42A0-95EA-F9B5521A38A6}" destId="{A09CEA93-9338-4361-A5E6-CF85B6019F5A}" srcOrd="0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F9AF934-5245-4B96-BCDB-8CF4C6E5005E}" type="presOf" srcId="{23718C41-0A1F-40BF-86BE-8A5476EC271E}" destId="{398423B3-DD54-4226-99D7-017EFC1488DF}" srcOrd="0" destOrd="0" presId="urn:microsoft.com/office/officeart/2005/8/layout/gear1#1"/>
    <dgm:cxn modelId="{DCFF983E-DC69-4470-937F-7D4D276B59DE}" type="presOf" srcId="{DACAB5BA-B8B4-4D66-8B11-1D02259E020B}" destId="{B6B6B41B-120B-4968-AB6A-FC6E7C8EF3C0}" srcOrd="1" destOrd="0" presId="urn:microsoft.com/office/officeart/2005/8/layout/gear1#1"/>
    <dgm:cxn modelId="{F8B59F5D-C123-4E0D-9208-8FCF82CA48A3}" type="presOf" srcId="{663C1E13-76F9-4B70-A2F2-CA23180743CE}" destId="{B9330EE9-43E4-4FD4-8144-E92B1DD0FCDF}" srcOrd="1" destOrd="0" presId="urn:microsoft.com/office/officeart/2005/8/layout/gear1#1"/>
    <dgm:cxn modelId="{09113F5F-3498-4DF3-BA8A-E5C9D5E9994D}" type="presOf" srcId="{399ACE2F-90C5-48B1-9E65-700A32562848}" destId="{59EDF28D-6C67-49D0-B5A1-DE5C3CBA2292}" srcOrd="0" destOrd="0" presId="urn:microsoft.com/office/officeart/2005/8/layout/gear1#1"/>
    <dgm:cxn modelId="{8EE8BA5F-E3F9-48D7-B181-0234BA3B1B4A}" type="presOf" srcId="{DACAB5BA-B8B4-4D66-8B11-1D02259E020B}" destId="{87622A90-D0D8-4EA3-BC0D-D537801AF2B1}" srcOrd="0" destOrd="0" presId="urn:microsoft.com/office/officeart/2005/8/layout/gear1#1"/>
    <dgm:cxn modelId="{378B8257-DB8A-43CF-8B15-07901C497D79}" type="presOf" srcId="{399ACE2F-90C5-48B1-9E65-700A32562848}" destId="{9815588C-16D0-4475-B64C-847FC87C8C32}" srcOrd="3" destOrd="0" presId="urn:microsoft.com/office/officeart/2005/8/layout/gear1#1"/>
    <dgm:cxn modelId="{B007D579-78F6-47D1-8729-43FE8F13547B}" type="presOf" srcId="{663C1E13-76F9-4B70-A2F2-CA23180743CE}" destId="{93300324-D62F-4E58-B882-734182BDB462}" srcOrd="0" destOrd="0" presId="urn:microsoft.com/office/officeart/2005/8/layout/gear1#1"/>
    <dgm:cxn modelId="{9B57157E-8042-4B56-B033-59F3688B1F3D}" type="presOf" srcId="{399ACE2F-90C5-48B1-9E65-700A32562848}" destId="{23DC08E4-3725-4448-BFFF-1CCEA2F2987E}" srcOrd="1" destOrd="0" presId="urn:microsoft.com/office/officeart/2005/8/layout/gear1#1"/>
    <dgm:cxn modelId="{7558E587-9B13-4253-961C-F1C19A473FF3}" type="presOf" srcId="{663C1E13-76F9-4B70-A2F2-CA23180743CE}" destId="{4822A78E-EAEC-401F-941A-3A84E13E2357}" srcOrd="2" destOrd="0" presId="urn:microsoft.com/office/officeart/2005/8/layout/gear1#1"/>
    <dgm:cxn modelId="{D1A9CB91-D6AC-4B17-9F55-B75E8CD97204}" type="presOf" srcId="{DACAB5BA-B8B4-4D66-8B11-1D02259E020B}" destId="{8BC64EA7-2794-42B6-96C9-F39A52CB985A}" srcOrd="2" destOrd="0" presId="urn:microsoft.com/office/officeart/2005/8/layout/gear1#1"/>
    <dgm:cxn modelId="{CE3A4BB8-97B2-4FF5-8749-BA37380417C6}" type="presOf" srcId="{188C389E-9423-41DE-9C5E-D4A7E95C7E62}" destId="{6DF3A3A0-5919-4E69-80DD-61760D6340A0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323F18F6-D3A6-43D5-ADAA-31CC55D2743B}" type="presParOf" srcId="{5ED88519-AC6C-4AA3-B76D-812B93A167E4}" destId="{87622A90-D0D8-4EA3-BC0D-D537801AF2B1}" srcOrd="0" destOrd="0" presId="urn:microsoft.com/office/officeart/2005/8/layout/gear1#1"/>
    <dgm:cxn modelId="{94DF98EA-2018-447E-A327-46F30F2A28DE}" type="presParOf" srcId="{5ED88519-AC6C-4AA3-B76D-812B93A167E4}" destId="{B6B6B41B-120B-4968-AB6A-FC6E7C8EF3C0}" srcOrd="1" destOrd="0" presId="urn:microsoft.com/office/officeart/2005/8/layout/gear1#1"/>
    <dgm:cxn modelId="{9DD43DB4-A126-4C3E-8635-52739D5DF3BC}" type="presParOf" srcId="{5ED88519-AC6C-4AA3-B76D-812B93A167E4}" destId="{8BC64EA7-2794-42B6-96C9-F39A52CB985A}" srcOrd="2" destOrd="0" presId="urn:microsoft.com/office/officeart/2005/8/layout/gear1#1"/>
    <dgm:cxn modelId="{D1DA39D8-775D-46D5-9394-85FFEC60F83B}" type="presParOf" srcId="{5ED88519-AC6C-4AA3-B76D-812B93A167E4}" destId="{93300324-D62F-4E58-B882-734182BDB462}" srcOrd="3" destOrd="0" presId="urn:microsoft.com/office/officeart/2005/8/layout/gear1#1"/>
    <dgm:cxn modelId="{C74F0166-3313-4489-880F-530A12B8436D}" type="presParOf" srcId="{5ED88519-AC6C-4AA3-B76D-812B93A167E4}" destId="{B9330EE9-43E4-4FD4-8144-E92B1DD0FCDF}" srcOrd="4" destOrd="0" presId="urn:microsoft.com/office/officeart/2005/8/layout/gear1#1"/>
    <dgm:cxn modelId="{29E497E5-A73B-49CD-8E71-ED7256BBC175}" type="presParOf" srcId="{5ED88519-AC6C-4AA3-B76D-812B93A167E4}" destId="{4822A78E-EAEC-401F-941A-3A84E13E2357}" srcOrd="5" destOrd="0" presId="urn:microsoft.com/office/officeart/2005/8/layout/gear1#1"/>
    <dgm:cxn modelId="{9BDB667F-6AC2-4C53-A06B-705CA088065C}" type="presParOf" srcId="{5ED88519-AC6C-4AA3-B76D-812B93A167E4}" destId="{59EDF28D-6C67-49D0-B5A1-DE5C3CBA2292}" srcOrd="6" destOrd="0" presId="urn:microsoft.com/office/officeart/2005/8/layout/gear1#1"/>
    <dgm:cxn modelId="{9057C7E3-39AD-41F6-B41A-58E098E82C17}" type="presParOf" srcId="{5ED88519-AC6C-4AA3-B76D-812B93A167E4}" destId="{23DC08E4-3725-4448-BFFF-1CCEA2F2987E}" srcOrd="7" destOrd="0" presId="urn:microsoft.com/office/officeart/2005/8/layout/gear1#1"/>
    <dgm:cxn modelId="{A0C38643-71E7-4D4E-BB69-D38ADF2D2C8C}" type="presParOf" srcId="{5ED88519-AC6C-4AA3-B76D-812B93A167E4}" destId="{7D3EFDB4-E5D1-439A-86D8-1FCF80D959BA}" srcOrd="8" destOrd="0" presId="urn:microsoft.com/office/officeart/2005/8/layout/gear1#1"/>
    <dgm:cxn modelId="{FA6F11E7-6E87-438D-A438-67E89E8C605A}" type="presParOf" srcId="{5ED88519-AC6C-4AA3-B76D-812B93A167E4}" destId="{9815588C-16D0-4475-B64C-847FC87C8C32}" srcOrd="9" destOrd="0" presId="urn:microsoft.com/office/officeart/2005/8/layout/gear1#1"/>
    <dgm:cxn modelId="{1B56AA55-2CE8-4DA0-8FEC-4B1217652293}" type="presParOf" srcId="{5ED88519-AC6C-4AA3-B76D-812B93A167E4}" destId="{398423B3-DD54-4226-99D7-017EFC1488DF}" srcOrd="10" destOrd="0" presId="urn:microsoft.com/office/officeart/2005/8/layout/gear1#1"/>
    <dgm:cxn modelId="{A1CE2FEA-BF71-4A4E-AA81-7A24DC520106}" type="presParOf" srcId="{5ED88519-AC6C-4AA3-B76D-812B93A167E4}" destId="{6DF3A3A0-5919-4E69-80DD-61760D6340A0}" srcOrd="11" destOrd="0" presId="urn:microsoft.com/office/officeart/2005/8/layout/gear1#1"/>
    <dgm:cxn modelId="{4DB0B27D-33C2-4037-8459-4DA14C4AB126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846395" y="1391398"/>
          <a:ext cx="1037271" cy="1037271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latin typeface="Arial Black" pitchFamily="34" charset="0"/>
            </a:rPr>
            <a:t>Wisdom</a:t>
          </a:r>
        </a:p>
      </dsp:txBody>
      <dsp:txXfrm>
        <a:off x="1054933" y="1634374"/>
        <a:ext cx="620195" cy="533178"/>
      </dsp:txXfrm>
    </dsp:sp>
    <dsp:sp modelId="{93300324-D62F-4E58-B882-734182BDB462}">
      <dsp:nvSpPr>
        <dsp:cNvPr id="0" name=""/>
        <dsp:cNvSpPr/>
      </dsp:nvSpPr>
      <dsp:spPr>
        <a:xfrm>
          <a:off x="245173" y="1148507"/>
          <a:ext cx="754379" cy="754379"/>
        </a:xfrm>
        <a:prstGeom prst="gear6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Arial Black" pitchFamily="34" charset="0"/>
            </a:rPr>
            <a:t>Truth</a:t>
          </a:r>
          <a:r>
            <a:rPr lang="en-US" sz="700" kern="1200" dirty="0"/>
            <a:t> </a:t>
          </a:r>
        </a:p>
      </dsp:txBody>
      <dsp:txXfrm>
        <a:off x="435090" y="1339572"/>
        <a:ext cx="374545" cy="372249"/>
      </dsp:txXfrm>
    </dsp:sp>
    <dsp:sp modelId="{59EDF28D-6C67-49D0-B5A1-DE5C3CBA2292}">
      <dsp:nvSpPr>
        <dsp:cNvPr id="0" name=""/>
        <dsp:cNvSpPr/>
      </dsp:nvSpPr>
      <dsp:spPr>
        <a:xfrm rot="20700000">
          <a:off x="667702" y="628062"/>
          <a:ext cx="739138" cy="739138"/>
        </a:xfrm>
        <a:prstGeom prst="gear6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>
              <a:latin typeface="Arial Black" pitchFamily="34" charset="0"/>
            </a:rPr>
            <a:t>Servic</a:t>
          </a:r>
          <a:r>
            <a:rPr lang="en-US" sz="700" kern="1200">
              <a:latin typeface="Arial Black" pitchFamily="34" charset="0"/>
            </a:rPr>
            <a:t>e</a:t>
          </a:r>
          <a:r>
            <a:rPr lang="en-US" sz="700" kern="1200"/>
            <a:t> </a:t>
          </a:r>
        </a:p>
      </dsp:txBody>
      <dsp:txXfrm rot="-20700000">
        <a:off x="829817" y="790176"/>
        <a:ext cx="414908" cy="414908"/>
      </dsp:txXfrm>
    </dsp:sp>
    <dsp:sp modelId="{398423B3-DD54-4226-99D7-017EFC1488DF}">
      <dsp:nvSpPr>
        <dsp:cNvPr id="0" name=""/>
        <dsp:cNvSpPr/>
      </dsp:nvSpPr>
      <dsp:spPr>
        <a:xfrm>
          <a:off x="745951" y="1249747"/>
          <a:ext cx="1327708" cy="1327708"/>
        </a:xfrm>
        <a:prstGeom prst="circularArrow">
          <a:avLst>
            <a:gd name="adj1" fmla="val 4687"/>
            <a:gd name="adj2" fmla="val 299029"/>
            <a:gd name="adj3" fmla="val 2411686"/>
            <a:gd name="adj4" fmla="val 1610821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11574" y="991497"/>
          <a:ext cx="964662" cy="9646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496732" y="476069"/>
          <a:ext cx="1040100" cy="10401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0F4F4-B9D9-4D29-8372-A5ED93BE2B4E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2F7F5-6FC6-4A2E-8470-8D55E894F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F7F5-6FC6-4A2E-8470-8D55E894F3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5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6391-C99C-4457-8277-DD63CD150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2F7B1-F923-4CB4-B9B9-28FE112EE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915FE-E310-4B45-8786-DB2B0B0B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92A1F-190C-46C5-85DB-BEF7DCD2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562F2-7738-4DF6-894A-99B8659E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7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3AEC-D3AE-4AF2-9DD1-4FFE52A3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9EC8D0-70BD-4B46-B08D-36B01CA9D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497DF-217F-4C4E-A869-A8F26D7B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355B8-06BC-4215-B633-1C9D9BCC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0A735-2814-4083-AD4A-1E4F03CA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3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058F46-120F-4AE8-9BCF-DAFE3E128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D1869-BC24-4152-BA1A-DAFE3318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51A12-CAE4-4F20-811C-BCF4B808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371F-E6BB-4B16-A30B-23E60E14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42853-A4BE-4264-A1E1-973E96C2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8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8B80-2308-49E4-92CD-CFD15A01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DA15C-D1D9-4DB2-A5DD-29BEF5F86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F264-EFEF-41C1-BCC1-ACAB3F66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793C4-45C5-46E6-B175-A5EBECFB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447DD-F16B-45F3-B55D-799097CE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1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97A4-170F-4D4F-9C4C-B895769E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CEF86-E008-48E4-AA92-38EDE09AF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84220-9DFF-451B-9793-464D1C0C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348F3-0CB4-4DD6-B1FF-E88A5C4F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F7C9-4699-4E61-A78E-086162B0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5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254A-2B1A-4A6C-98BF-3B5BCA2C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B9F6D-CE7A-4EC0-976C-1C7F045CB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FFB97-ADBB-4EC1-B891-D0192BF24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68F74-786B-4DBA-AC0A-6B94738E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8855F-D551-4640-AE39-C1809FFF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D18-74B9-417F-9AA3-633D46E0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5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863C-3F83-4163-9D48-82615035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D22D8-7318-4822-9065-EED15CA8A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A1479-C0E4-4D2B-B4F9-340890514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3F5A3-C28A-4CA5-AECD-982248C39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B78FAC-22D8-460B-A689-CBBABD925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B6E68-1382-46C8-A3CE-3F2018EE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149A4-8008-4532-A176-C99AA11B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9CCF3-D67A-478C-9542-B4BDAC54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31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7FE2-F4E3-4742-9381-AE4C0818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6C5D4-77F4-47DD-9EDC-68C6F08D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B9F22-D18F-4FF0-966B-31268D42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B0290-0E8B-4A2A-ABF1-4ADF2F30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72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47075-1B13-42F5-B748-9F2A1F82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D27E5-01DB-47E4-AF5E-6276596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4646-2351-42C0-924A-E848A098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9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AD5A5-56B1-4511-9D37-461722AA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1B958-6CAE-4B6E-8C96-2EF6DAF3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1BF6E-3E4F-4555-B8E1-C2B060ADC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F1C68-15B1-4E59-A78B-CA07A5FF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21041-0B61-4329-81FF-2B7440C8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37399-61CD-4AA9-BE97-F87D6F67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37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4AA2-4F5A-425C-9123-E206773B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9A6B5-0665-447F-83CB-C7CB70DB1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3A296-0DF8-4021-B689-3C822FC83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75F9F-466E-4EFD-A9F9-A8CB2F50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2B0A-105F-4AB4-92C3-66025ED9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6D674-5C6A-4C42-974B-4987ABAB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2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A73CE-AE0F-45F8-A008-7350EF9B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77E41-00B1-40AA-84CE-73A1794B5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69825-D78D-4AB7-A036-E67E827EA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1020-1C5D-4950-AD59-A93D6F241F90}" type="datetimeFigureOut">
              <a:rPr lang="en-GB" smtClean="0"/>
              <a:pPr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CA9FA-0C00-4545-BAA5-F20A24D8D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1768D-0FA9-4DA1-827E-7417FC92A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BD233-6508-4623-A79C-F7DB174796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9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Wilson%20SJ%5bAuthor%5d" TargetMode="External"/><Relationship Id="rId3" Type="http://schemas.openxmlformats.org/officeDocument/2006/relationships/hyperlink" Target="https://pubmed.ncbi.nlm.nih.gov/?term=Alias%20A%5bAuthor%5d" TargetMode="External"/><Relationship Id="rId7" Type="http://schemas.openxmlformats.org/officeDocument/2006/relationships/hyperlink" Target="https://pubmed.ncbi.nlm.nih.gov/?term=Davies%20DE%5bAuthor%5d" TargetMode="External"/><Relationship Id="rId2" Type="http://schemas.openxmlformats.org/officeDocument/2006/relationships/hyperlink" Target="https://pubmed.ncbi.nlm.nih.gov/?term=Rigden%20HM%5bAuthor%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term=Djukanovic%20R%5bAuthor%5d" TargetMode="External"/><Relationship Id="rId5" Type="http://schemas.openxmlformats.org/officeDocument/2006/relationships/hyperlink" Target="https://pubmed.ncbi.nlm.nih.gov/?term=O'Donnell%20R%5bAuthor%5d" TargetMode="External"/><Relationship Id="rId4" Type="http://schemas.openxmlformats.org/officeDocument/2006/relationships/hyperlink" Target="https://pubmed.ncbi.nlm.nih.gov/?term=Havelock%20T%5bAuthor%5d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41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Cell Polarity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524" y="1562801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dirty="0"/>
              <a:t>Apical domain</a:t>
            </a:r>
          </a:p>
          <a:p>
            <a:pPr lvl="4"/>
            <a:r>
              <a:rPr lang="en-US" sz="2800" dirty="0" err="1"/>
              <a:t>Microvilli</a:t>
            </a:r>
            <a:endParaRPr lang="en-US" sz="2800" dirty="0"/>
          </a:p>
          <a:p>
            <a:pPr lvl="4"/>
            <a:r>
              <a:rPr lang="en-US" sz="2800" dirty="0" err="1"/>
              <a:t>Sterocilia</a:t>
            </a:r>
            <a:endParaRPr lang="en-US" sz="2800" dirty="0"/>
          </a:p>
          <a:p>
            <a:pPr lvl="4"/>
            <a:r>
              <a:rPr lang="en-US" sz="2800" dirty="0"/>
              <a:t>cilia</a:t>
            </a:r>
          </a:p>
          <a:p>
            <a:r>
              <a:rPr lang="en-US" sz="2800" b="1" dirty="0"/>
              <a:t>Lateral domain</a:t>
            </a:r>
          </a:p>
          <a:p>
            <a:pPr lvl="4"/>
            <a:r>
              <a:rPr lang="en-US" sz="2800" dirty="0" err="1"/>
              <a:t>Junctional</a:t>
            </a:r>
            <a:r>
              <a:rPr lang="en-US" sz="2800" dirty="0"/>
              <a:t> complexes</a:t>
            </a:r>
          </a:p>
          <a:p>
            <a:pPr lvl="4"/>
            <a:r>
              <a:rPr lang="en-US" sz="2800" dirty="0" err="1"/>
              <a:t>plica</a:t>
            </a:r>
            <a:endParaRPr lang="en-US" sz="2800" dirty="0"/>
          </a:p>
          <a:p>
            <a:r>
              <a:rPr lang="en-US" sz="2800" b="1" dirty="0"/>
              <a:t>Basal domain</a:t>
            </a:r>
          </a:p>
          <a:p>
            <a:pPr lvl="4"/>
            <a:r>
              <a:rPr lang="en-US" sz="2800" dirty="0"/>
              <a:t>Basement membrane</a:t>
            </a:r>
          </a:p>
          <a:p>
            <a:pPr lvl="4"/>
            <a:r>
              <a:rPr lang="en-GB" sz="2800" dirty="0"/>
              <a:t>Cell-to-extracellular matrix junctions</a:t>
            </a:r>
          </a:p>
          <a:p>
            <a:pPr lvl="4"/>
            <a:r>
              <a:rPr lang="en-GB" sz="2800" dirty="0"/>
              <a:t>Basal cell membrane </a:t>
            </a:r>
            <a:r>
              <a:rPr lang="en-GB" sz="2800" dirty="0" err="1"/>
              <a:t>infoldings</a:t>
            </a:r>
            <a:endParaRPr lang="en-GB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594" y="480241"/>
            <a:ext cx="4343400" cy="325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146A251-C02D-4AD2-A4D0-7449CC11F372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Plica</a:t>
            </a:r>
            <a:endParaRPr lang="en-GB" sz="36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962" t="20203" r="51893" b="20870"/>
          <a:stretch>
            <a:fillRect/>
          </a:stretch>
        </p:blipFill>
        <p:spPr bwMode="auto">
          <a:xfrm>
            <a:off x="2590800" y="228600"/>
            <a:ext cx="43434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CC037B00-3276-4306-9CEE-AD45DDF0611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Basal Lamina (20-100nm)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Collagen</a:t>
            </a:r>
          </a:p>
          <a:p>
            <a:pPr lvl="4"/>
            <a:r>
              <a:rPr lang="en-GB" sz="2800" b="1" dirty="0"/>
              <a:t>type IV collagen </a:t>
            </a:r>
          </a:p>
          <a:p>
            <a:r>
              <a:rPr lang="en-GB" sz="2800" b="1" dirty="0" err="1"/>
              <a:t>Laminins</a:t>
            </a:r>
            <a:endParaRPr lang="en-GB" sz="2800" b="1" dirty="0"/>
          </a:p>
          <a:p>
            <a:r>
              <a:rPr lang="en-GB" sz="2800" b="1" dirty="0" err="1"/>
              <a:t>Entactin</a:t>
            </a:r>
            <a:r>
              <a:rPr lang="en-GB" sz="2800" b="1" dirty="0"/>
              <a:t> </a:t>
            </a:r>
          </a:p>
          <a:p>
            <a:r>
              <a:rPr lang="en-GB" sz="2800" b="1" dirty="0" err="1"/>
              <a:t>Proteoglycans</a:t>
            </a:r>
            <a:r>
              <a:rPr lang="en-GB" sz="2800" b="1" dirty="0"/>
              <a:t> </a:t>
            </a:r>
          </a:p>
          <a:p>
            <a:endParaRPr lang="en-GB" b="1" dirty="0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7D7564C6-0F0F-4D0F-A095-ED2A3DFF41F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Basement Membrane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5661" y="2032367"/>
            <a:ext cx="8161540" cy="41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250D8ED6-87B8-4B7A-8543-7BCE7637A7B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241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/>
              <a:t>Basal lamina</a:t>
            </a:r>
            <a:endParaRPr lang="en-GB" sz="36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962" t="18520" r="41481" b="49491"/>
          <a:stretch>
            <a:fillRect/>
          </a:stretch>
        </p:blipFill>
        <p:spPr bwMode="auto">
          <a:xfrm>
            <a:off x="198120" y="1103489"/>
            <a:ext cx="6553200" cy="461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1066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20-100nm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82923" y="5775960"/>
            <a:ext cx="436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Lamina </a:t>
            </a:r>
            <a:r>
              <a:rPr lang="en-US" dirty="0" err="1"/>
              <a:t>lucida</a:t>
            </a:r>
            <a:r>
              <a:rPr lang="en-US" dirty="0"/>
              <a:t>: </a:t>
            </a:r>
            <a:r>
              <a:rPr lang="en-US" dirty="0" err="1"/>
              <a:t>fibronectin</a:t>
            </a:r>
            <a:r>
              <a:rPr lang="en-US" dirty="0"/>
              <a:t>, </a:t>
            </a:r>
            <a:r>
              <a:rPr lang="en-US" dirty="0" err="1"/>
              <a:t>laminin</a:t>
            </a:r>
            <a:r>
              <a:rPr lang="en-US" dirty="0"/>
              <a:t> receptors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59158" t="21880" r="30885" b="55198"/>
          <a:stretch>
            <a:fillRect/>
          </a:stretch>
        </p:blipFill>
        <p:spPr bwMode="auto">
          <a:xfrm>
            <a:off x="6781800" y="1600200"/>
            <a:ext cx="217862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CE9B0B5A-549B-403F-89E6-DBABD836837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Basement Membrane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Basal lamina          Reticular lamina          basement membrane  </a:t>
            </a:r>
            <a:endParaRPr lang="en-GB" dirty="0"/>
          </a:p>
        </p:txBody>
      </p:sp>
      <p:sp>
        <p:nvSpPr>
          <p:cNvPr id="4" name="Plus 3"/>
          <p:cNvSpPr/>
          <p:nvPr/>
        </p:nvSpPr>
        <p:spPr>
          <a:xfrm>
            <a:off x="2286000" y="1524000"/>
            <a:ext cx="68580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qual 4"/>
          <p:cNvSpPr/>
          <p:nvPr/>
        </p:nvSpPr>
        <p:spPr>
          <a:xfrm>
            <a:off x="4724400" y="1676400"/>
            <a:ext cx="685800" cy="304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743200"/>
            <a:ext cx="5071882" cy="383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863C79D2-4F8E-495C-9A48-94F0977A126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Basement Membrane</a:t>
            </a:r>
            <a:endParaRPr lang="en-GB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1400" t="14961" r="27000" b="35237"/>
          <a:stretch/>
        </p:blipFill>
        <p:spPr bwMode="auto">
          <a:xfrm>
            <a:off x="484634" y="1371600"/>
            <a:ext cx="701910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4D1305DC-6EC7-483E-A4B2-05F15A2294FB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Basement Membrane</a:t>
            </a:r>
            <a:endParaRPr lang="en-GB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tretch/>
        </p:blipFill>
        <p:spPr bwMode="auto">
          <a:xfrm>
            <a:off x="4438695" y="2094433"/>
            <a:ext cx="4605047" cy="239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1E7CAC-9925-4AC5-ADDD-A847B6EF4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318" y="1524000"/>
            <a:ext cx="3886200" cy="4351338"/>
          </a:xfrm>
        </p:spPr>
        <p:txBody>
          <a:bodyPr/>
          <a:lstStyle/>
          <a:p>
            <a:r>
              <a:rPr lang="en-GB" sz="3600" b="1" dirty="0"/>
              <a:t>Functions</a:t>
            </a:r>
          </a:p>
          <a:p>
            <a:r>
              <a:rPr lang="en-GB" sz="2800" dirty="0"/>
              <a:t>Structural attachment.</a:t>
            </a:r>
          </a:p>
          <a:p>
            <a:r>
              <a:rPr lang="en-GB" sz="2800" dirty="0"/>
              <a:t>Compartmentalization.</a:t>
            </a:r>
          </a:p>
          <a:p>
            <a:r>
              <a:rPr lang="en-GB" sz="2800" dirty="0"/>
              <a:t>Filtration.</a:t>
            </a:r>
          </a:p>
          <a:p>
            <a:r>
              <a:rPr lang="en-GB" sz="2800" dirty="0"/>
              <a:t>Regulation and </a:t>
            </a:r>
            <a:r>
              <a:rPr lang="en-GB" sz="2800" dirty="0" err="1"/>
              <a:t>signaling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24C8AD86-E948-4AE3-BC77-1A7B969F250B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Types of Epithelia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119" y="1447800"/>
            <a:ext cx="7886700" cy="4351338"/>
          </a:xfrm>
        </p:spPr>
        <p:txBody>
          <a:bodyPr/>
          <a:lstStyle/>
          <a:p>
            <a:r>
              <a:rPr lang="en-GB" dirty="0"/>
              <a:t>Covering</a:t>
            </a:r>
          </a:p>
          <a:p>
            <a:r>
              <a:rPr lang="en-GB" dirty="0"/>
              <a:t>Glandular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2"/>
          <a:stretch/>
        </p:blipFill>
        <p:spPr bwMode="auto">
          <a:xfrm>
            <a:off x="457200" y="2286000"/>
            <a:ext cx="8535798" cy="420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88EAF0D-21B6-4B87-B91D-74274AB19C3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Epithelia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Epithelium</a:t>
            </a:r>
          </a:p>
          <a:p>
            <a:r>
              <a:rPr lang="en-US" dirty="0"/>
              <a:t>Stratified Epithelium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447" b="53028"/>
          <a:stretch>
            <a:fillRect/>
          </a:stretch>
        </p:blipFill>
        <p:spPr bwMode="auto">
          <a:xfrm>
            <a:off x="4994932" y="2895231"/>
            <a:ext cx="3920468" cy="320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508" b="20362"/>
          <a:stretch>
            <a:fillRect/>
          </a:stretch>
        </p:blipFill>
        <p:spPr bwMode="auto">
          <a:xfrm>
            <a:off x="-10391" y="2971800"/>
            <a:ext cx="492182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E6A7364D-8B6C-4634-B179-12576E8C32D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0100" y="679022"/>
            <a:ext cx="7543800" cy="2914651"/>
          </a:xfrm>
        </p:spPr>
        <p:txBody>
          <a:bodyPr>
            <a:normAutofit fontScale="90000"/>
          </a:bodyPr>
          <a:lstStyle/>
          <a:p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r>
              <a:rPr lang="en-US" sz="5400" b="1" dirty="0">
                <a:cs typeface="Times New Roman" pitchFamily="18" charset="0"/>
              </a:rPr>
              <a:t>Foundation Module</a:t>
            </a:r>
            <a:br>
              <a:rPr lang="en-US" sz="5400" u="sng" dirty="0">
                <a:cs typeface="Times New Roman" pitchFamily="18" charset="0"/>
              </a:rPr>
            </a:br>
            <a:r>
              <a:rPr lang="en-US" sz="4400" dirty="0">
                <a:cs typeface="Times New Roman" pitchFamily="18" charset="0"/>
              </a:rPr>
              <a:t>1</a:t>
            </a:r>
            <a:r>
              <a:rPr lang="en-US" sz="4400" baseline="30000" dirty="0">
                <a:cs typeface="Times New Roman" pitchFamily="18" charset="0"/>
              </a:rPr>
              <a:t>st</a:t>
            </a:r>
            <a:r>
              <a:rPr lang="en-US" sz="4400" dirty="0">
                <a:cs typeface="Times New Roman" pitchFamily="18" charset="0"/>
              </a:rPr>
              <a:t>  Year MBBS(LGIS)</a:t>
            </a:r>
            <a:br>
              <a:rPr lang="en-US" sz="5400" u="sng" dirty="0">
                <a:cs typeface="Times New Roman" pitchFamily="18" charset="0"/>
              </a:rPr>
            </a:br>
            <a:r>
              <a:rPr lang="en-US" sz="5400" b="1" dirty="0">
                <a:cs typeface="Times New Roman" pitchFamily="18" charset="0"/>
              </a:rPr>
              <a:t>Epithelial Tissue</a:t>
            </a:r>
            <a:br>
              <a:rPr lang="en-US" dirty="0"/>
            </a:br>
            <a:r>
              <a:rPr lang="en-US" dirty="0"/>
              <a:t>           </a:t>
            </a: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" y="5410200"/>
            <a:ext cx="8534400" cy="1085851"/>
          </a:xfrm>
        </p:spPr>
        <p:txBody>
          <a:bodyPr>
            <a:normAutofit fontScale="77500" lnSpcReduction="20000"/>
          </a:bodyPr>
          <a:lstStyle/>
          <a:p>
            <a:r>
              <a:rPr lang="en-US" sz="4800" dirty="0"/>
              <a:t>         </a:t>
            </a:r>
          </a:p>
          <a:p>
            <a:pPr algn="l"/>
            <a:r>
              <a:rPr lang="en-US" sz="2100" b="1" dirty="0">
                <a:cs typeface="Times New Roman" pitchFamily="18" charset="0"/>
              </a:rPr>
              <a:t>Presenter: Dr. </a:t>
            </a:r>
            <a:r>
              <a:rPr lang="en-US" sz="2100" b="1" dirty="0" err="1">
                <a:cs typeface="Times New Roman" pitchFamily="18" charset="0"/>
              </a:rPr>
              <a:t>Mohtasham</a:t>
            </a:r>
            <a:r>
              <a:rPr lang="en-US" sz="2100" b="1" dirty="0">
                <a:cs typeface="Times New Roman" pitchFamily="18" charset="0"/>
              </a:rPr>
              <a:t> </a:t>
            </a:r>
            <a:r>
              <a:rPr lang="en-US" sz="2100" b="1" dirty="0" err="1">
                <a:cs typeface="Times New Roman" pitchFamily="18" charset="0"/>
              </a:rPr>
              <a:t>Hina</a:t>
            </a:r>
            <a:r>
              <a:rPr lang="en-US" sz="2100" b="1" dirty="0">
                <a:cs typeface="Times New Roman" pitchFamily="18" charset="0"/>
              </a:rPr>
              <a:t>							Date: 23-01-25</a:t>
            </a:r>
          </a:p>
          <a:p>
            <a:pPr algn="l"/>
            <a:r>
              <a:rPr lang="en-US" sz="2100" b="1" dirty="0">
                <a:cs typeface="Times New Roman" pitchFamily="18" charset="0"/>
              </a:rPr>
              <a:t>(Associate Professor)                                         </a:t>
            </a:r>
            <a:r>
              <a:rPr lang="en-US" b="1" dirty="0">
                <a:cs typeface="Times New Roman" pitchFamily="18" charset="0"/>
              </a:rPr>
              <a:t>			</a:t>
            </a:r>
            <a:r>
              <a:rPr lang="en-US" sz="900" b="1" dirty="0">
                <a:cs typeface="Times New Roman" pitchFamily="18" charset="0"/>
              </a:rPr>
              <a:t>		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DA5FCCC-84BD-4004-B8B0-A0605094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4999" b="20004"/>
          <a:stretch>
            <a:fillRect/>
          </a:stretch>
        </p:blipFill>
        <p:spPr bwMode="auto">
          <a:xfrm>
            <a:off x="3581400" y="3197860"/>
            <a:ext cx="2552700" cy="221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468158E-7AA1-419F-A0E9-0144EA769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1949"/>
            <a:ext cx="842167" cy="8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logo with a skull and text&#10;&#10;Description automatically generated">
            <a:extLst>
              <a:ext uri="{FF2B5EF4-FFF2-40B4-BE49-F238E27FC236}">
                <a16:creationId xmlns:a16="http://schemas.microsoft.com/office/drawing/2014/main" id="{0470B4BA-CF75-42B3-B1A7-CBBEEB7B213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54" y="325071"/>
            <a:ext cx="1090386" cy="933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911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Simple Epithelia</a:t>
            </a:r>
            <a:endParaRPr lang="en-GB" sz="36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56604" y="1825625"/>
            <a:ext cx="583079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AC9FC6BB-E927-49BD-95CA-2C33363D87FA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Simple Squamous</a:t>
            </a:r>
            <a:endParaRPr lang="en-GB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5323418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E730389-5A08-4768-835A-586F3A15C0E2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Simple Cuboidal</a:t>
            </a:r>
            <a:endParaRPr lang="en-GB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6739"/>
          <a:stretch/>
        </p:blipFill>
        <p:spPr bwMode="auto">
          <a:xfrm>
            <a:off x="656952" y="1690689"/>
            <a:ext cx="7878883" cy="432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0D03517D-2384-4E71-94CF-C62A37D2571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Simple Cuboidal Epithelium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1108" y="1690689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EBC38F14-5A5E-43C1-A355-4C13369CA88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Simple Columnar</a:t>
            </a:r>
            <a:endParaRPr lang="en-GB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1429"/>
          <a:stretch/>
        </p:blipFill>
        <p:spPr bwMode="auto">
          <a:xfrm>
            <a:off x="207433" y="1828800"/>
            <a:ext cx="785283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E8BB89A7-E9FC-45D2-8C8C-11D7B5D29DF5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Columnar Epithelium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7718" y="1825625"/>
            <a:ext cx="608856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BDC8B944-36E9-4EAC-8CA3-48EA200B00D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589187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5F864128-E50A-4AEC-BFF4-9B53131D0004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BFF047-BAF4-4435-B4D7-FB76BF31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34996"/>
            <a:ext cx="4038600" cy="302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Pseudostratified</a:t>
            </a:r>
            <a:r>
              <a:rPr lang="en-US" sz="3600" b="1" dirty="0"/>
              <a:t> Columnar  </a:t>
            </a:r>
            <a:endParaRPr lang="en-GB" sz="36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7619"/>
          <a:stretch/>
        </p:blipFill>
        <p:spPr bwMode="auto">
          <a:xfrm>
            <a:off x="-60158" y="1904999"/>
            <a:ext cx="8061158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97C87D43-F308-45EF-8D89-A663F0614AF2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78" r="17924" b="-2701"/>
          <a:stretch>
            <a:fillRect/>
          </a:stretch>
        </p:blipFill>
        <p:spPr bwMode="auto">
          <a:xfrm>
            <a:off x="169318" y="821919"/>
            <a:ext cx="4648200" cy="555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0"/>
            <a:ext cx="346630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9D991350-F69B-4449-A638-D6F0A4DA886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4400" t="19942" r="19600" b="17609"/>
          <a:stretch/>
        </p:blipFill>
        <p:spPr bwMode="auto">
          <a:xfrm>
            <a:off x="152400" y="6858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9760B64B-76CA-4751-A499-C48BC57849AA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657351" y="1905000"/>
          <a:ext cx="1885949" cy="297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Vision;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Dream/Tomorrow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485900" y="1676402"/>
            <a:ext cx="3086100" cy="44497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Motto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26770" y="1676402"/>
            <a:ext cx="3031331" cy="44497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To impart evidence based research oriented medical education</a:t>
            </a:r>
          </a:p>
          <a:p>
            <a:pPr lvl="0"/>
            <a:r>
              <a:rPr lang="en-US" dirty="0"/>
              <a:t>To provide best possible patient care</a:t>
            </a:r>
          </a:p>
          <a:p>
            <a:pPr lvl="0"/>
            <a:r>
              <a:rPr lang="en-US" dirty="0"/>
              <a:t>To inculcate the values of mutual respect and ethical practice of medicine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9819640" y="3439161"/>
            <a:ext cx="2367281" cy="365760"/>
          </a:xfrm>
        </p:spPr>
        <p:txBody>
          <a:bodyPr/>
          <a:lstStyle/>
          <a:p>
            <a:r>
              <a:rPr lang="en-US" dirty="0"/>
              <a:t>ore concept</a:t>
            </a:r>
          </a:p>
        </p:txBody>
      </p:sp>
    </p:spTree>
    <p:extLst>
      <p:ext uri="{BB962C8B-B14F-4D97-AF65-F5344CB8AC3E}">
        <p14:creationId xmlns:p14="http://schemas.microsoft.com/office/powerpoint/2010/main" val="101935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Stratified Epithelium 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625" y="1248280"/>
            <a:ext cx="7524750" cy="564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E7C529C9-C3C4-4DB6-8E10-8EC457BF322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8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Stratified Squamous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25057"/>
          <a:stretch/>
        </p:blipFill>
        <p:spPr bwMode="auto">
          <a:xfrm>
            <a:off x="533400" y="2590800"/>
            <a:ext cx="7467600" cy="317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FBE2381F-E32B-4EC4-9558-4BD582E410A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8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Stratified Squamous Epithelium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13881"/>
          <a:stretch>
            <a:fillRect/>
          </a:stretch>
        </p:blipFill>
        <p:spPr bwMode="auto">
          <a:xfrm>
            <a:off x="152400" y="1447800"/>
            <a:ext cx="4953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88B3B175-6481-4E41-9898-055C1CEBF12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578BEE4-C372-4148-8567-E0C815B84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733800" y="1846988"/>
            <a:ext cx="579572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365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Stratified Cuboidal Epithelium</a:t>
            </a:r>
            <a:endParaRPr lang="en-GB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00" y="1524000"/>
            <a:ext cx="7239000" cy="47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0569CDCD-2BBA-4F1C-8FDB-BB5E76215F94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61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Stratified Columnar Epithelium</a:t>
            </a:r>
            <a:endParaRPr lang="en-GB" sz="3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1108" y="1825625"/>
            <a:ext cx="580178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1ABA6D9D-83B9-4901-B01F-FA84E977DFD0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29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Urothelium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20" b="53030"/>
          <a:stretch>
            <a:fillRect/>
          </a:stretch>
        </p:blipFill>
        <p:spPr bwMode="auto">
          <a:xfrm>
            <a:off x="609600" y="1676400"/>
            <a:ext cx="755205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21D38189-CDB6-4DAB-A56E-5B5CA0C3419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1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Urothelium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69441" y="1825625"/>
            <a:ext cx="620511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94D85D87-2E8D-49C0-9B64-8E49FA670C4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58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Bio-physiological Aspects of Epithelium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Epithelium is an avascular tissue</a:t>
            </a:r>
          </a:p>
          <a:p>
            <a:r>
              <a:rPr lang="en-US" sz="2800" dirty="0"/>
              <a:t>cell junctions</a:t>
            </a:r>
          </a:p>
          <a:p>
            <a:r>
              <a:rPr lang="en-US" sz="2800" dirty="0"/>
              <a:t>free surface or apical domain, a lateral domain, and a basal domain</a:t>
            </a:r>
          </a:p>
          <a:p>
            <a:r>
              <a:rPr lang="en-US" sz="2800" dirty="0"/>
              <a:t>Epithelium creates a selective barrier between the external environment and the underlying connective tissue</a:t>
            </a:r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041F59E7-35F2-4528-A989-A9AA3F348871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51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I</a:t>
            </a:r>
            <a:r>
              <a:rPr lang="en-US" sz="3600" b="1" dirty="0" err="1"/>
              <a:t>nteractive</a:t>
            </a:r>
            <a:r>
              <a:rPr lang="en-US" sz="3600" b="1" dirty="0"/>
              <a:t> Session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6473" y="1721169"/>
            <a:ext cx="7886700" cy="4351338"/>
          </a:xfrm>
          <a:noFill/>
        </p:spPr>
        <p:txBody>
          <a:bodyPr/>
          <a:lstStyle/>
          <a:p>
            <a:r>
              <a:rPr lang="en-US" dirty="0"/>
              <a:t>Epithelial metaplasia </a:t>
            </a:r>
          </a:p>
          <a:p>
            <a:r>
              <a:rPr lang="en-US" dirty="0"/>
              <a:t> conversion of one epithelial type to another in response to stimuli</a:t>
            </a:r>
          </a:p>
          <a:p>
            <a:r>
              <a:rPr lang="en-US" dirty="0"/>
              <a:t>Adaptive response to stimuli or stress</a:t>
            </a:r>
          </a:p>
          <a:p>
            <a:r>
              <a:rPr lang="en-US" dirty="0"/>
              <a:t> </a:t>
            </a:r>
            <a:r>
              <a:rPr lang="en-US" sz="2400" b="1" dirty="0"/>
              <a:t>squamous metaplasia </a:t>
            </a:r>
            <a:r>
              <a:rPr lang="en-US" dirty="0"/>
              <a:t>frequently occurs in the </a:t>
            </a:r>
            <a:r>
              <a:rPr lang="en-US" dirty="0" err="1"/>
              <a:t>pseudostratified</a:t>
            </a:r>
            <a:r>
              <a:rPr lang="en-US" dirty="0"/>
              <a:t> </a:t>
            </a:r>
            <a:r>
              <a:rPr lang="en-US" dirty="0" err="1"/>
              <a:t>respiratory</a:t>
            </a:r>
            <a:r>
              <a:rPr lang="en-US" dirty="0"/>
              <a:t> epithelium of the trachea and bronchi in response to prolonged exposure to cigarette smoke</a:t>
            </a:r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1364AFEB-5F08-48B7-8B53-1792D629FAE9}"/>
              </a:ext>
            </a:extLst>
          </p:cNvPr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53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81" y="304800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Bioethical Principals Related To Pulmonary Metaplasia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br>
              <a:rPr lang="en-US" dirty="0"/>
            </a:br>
            <a:r>
              <a:rPr lang="en-US" altLang="en-US" sz="2400" b="1" dirty="0">
                <a:latin typeface="Arial" panose="020B0604020202020204" pitchFamily="34" charset="0"/>
              </a:rPr>
              <a:t>Informed Consent: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Patients diagnosed with pulmonary metaplasia should be fully informed about the condition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Autonomy: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Patients have the right to make decisions about their care, including whether to undergo interventions.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latin typeface="Arial" panose="020B0604020202020204" pitchFamily="34" charset="0"/>
              </a:rPr>
              <a:t>Non-Maleficence: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Clinicians must avoid harm by ensuring accurate diagnosis and recommending interventions that prevent further damage to lung tissue, such as lifestyle changes or medications.</a:t>
            </a:r>
          </a:p>
          <a:p>
            <a:pPr marL="0" indent="0">
              <a:buNone/>
            </a:pPr>
            <a:r>
              <a:rPr lang="en-GB" b="1" dirty="0"/>
              <a:t>Public Health Responsibility:</a:t>
            </a:r>
            <a:br>
              <a:rPr lang="en-GB" dirty="0"/>
            </a:br>
            <a:r>
              <a:rPr lang="en-GB" dirty="0"/>
              <a:t>Given the link between smoking and metaplasia, there is a duty to advocate for tobacco control policies and education to reduce exposure and prevent disease at a population level.</a:t>
            </a:r>
            <a:endParaRPr lang="en-US" dirty="0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418D7C58-0ECE-42D5-9BC2-32E6A407BAA4}"/>
              </a:ext>
            </a:extLst>
          </p:cNvPr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330D655-757B-4C8F-813D-AAA46C475A88}"/>
              </a:ext>
            </a:extLst>
          </p:cNvPr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9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</a:t>
            </a:r>
            <a:r>
              <a:rPr lang="en-GB" sz="3600" b="1" dirty="0"/>
              <a:t>Pulmonary Metaplasia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</a:t>
            </a:r>
            <a:r>
              <a:rPr lang="en-GB" sz="2800" b="1" dirty="0"/>
              <a:t>Pulmonary Metaplasia </a:t>
            </a:r>
            <a:r>
              <a:rPr lang="en-US" sz="2800" dirty="0">
                <a:solidFill>
                  <a:srgbClr val="0D0D0D"/>
                </a:solidFill>
              </a:rPr>
              <a:t>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0" y="759142"/>
            <a:ext cx="826643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Squamous Metaplasia Is Increased in the Bronchial Epithelium of Smokers with Chronic Obstructive Pulmonary Disease</a:t>
            </a:r>
            <a:br>
              <a:rPr lang="en-US" sz="36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20" y="1825625"/>
            <a:ext cx="8266430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Helen M. Rigden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Ahmad Alias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Thomas Havelock</a:t>
            </a:r>
            <a:r>
              <a:rPr lang="en-US" dirty="0"/>
              <a:t>,</a:t>
            </a:r>
            <a:r>
              <a:rPr lang="en-US" baseline="30000" dirty="0"/>
              <a:t>1,2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Rory O'Donnell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 err="1">
                <a:hlinkClick r:id="rId6"/>
              </a:rPr>
              <a:t>Ratko</a:t>
            </a:r>
            <a:r>
              <a:rPr lang="en-US" dirty="0">
                <a:hlinkClick r:id="rId6"/>
              </a:rPr>
              <a:t> Djukanovic</a:t>
            </a:r>
            <a:r>
              <a:rPr lang="en-US" dirty="0"/>
              <a:t>,</a:t>
            </a:r>
            <a:r>
              <a:rPr lang="en-US" baseline="30000" dirty="0"/>
              <a:t>1,2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Donna E. Davies</a:t>
            </a:r>
            <a:r>
              <a:rPr lang="en-US" dirty="0"/>
              <a:t>,</a:t>
            </a:r>
            <a:r>
              <a:rPr lang="en-US" baseline="30000" dirty="0"/>
              <a:t>1,2</a:t>
            </a:r>
            <a:r>
              <a:rPr lang="en-US" dirty="0"/>
              <a:t> and </a:t>
            </a:r>
            <a:r>
              <a:rPr lang="en-US" dirty="0">
                <a:hlinkClick r:id="rId8"/>
              </a:rPr>
              <a:t>Susan J. Wilson</a:t>
            </a:r>
            <a:endParaRPr lang="en-US" dirty="0"/>
          </a:p>
          <a:p>
            <a:r>
              <a:rPr lang="en-US" dirty="0"/>
              <a:t>https://pubmed.ncbi.nlm.nih.gov/?term=Wilson%20SJ%5BAuthor%5D</a:t>
            </a:r>
          </a:p>
          <a:p>
            <a:endParaRPr lang="en-US" dirty="0"/>
          </a:p>
          <a:p>
            <a:pPr marL="0" indent="0">
              <a:buNone/>
            </a:pPr>
            <a:r>
              <a:rPr lang="en-GB" sz="2800" b="1" dirty="0"/>
              <a:t>The extent of squamous metaplasia was significantly increased in both COPD1 and COPD2 compared to healthy smokers and healthy non-smokers</a:t>
            </a:r>
            <a:r>
              <a:rPr lang="en-GB" sz="2800" dirty="0"/>
              <a:t>. The amount of fully differentiated squamous epithelium was also increased in COPD1 and COPD2 compared to healthy non-smokers, as was the expression of carcinoembryonic antigen</a:t>
            </a:r>
          </a:p>
          <a:p>
            <a:endParaRPr lang="en-US" dirty="0"/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17C8F033-F8A9-4927-83C8-86F60EF446D3}"/>
              </a:ext>
            </a:extLst>
          </p:cNvPr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F17F20DF-7495-49B5-9DE5-2C0B24B5222D}"/>
              </a:ext>
            </a:extLst>
          </p:cNvPr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2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How To Access Digital Library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62000" y="1219200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02124"/>
                </a:solidFill>
              </a:rPr>
              <a:t>Steps to Access HEC Digital Library</a:t>
            </a:r>
            <a:endParaRPr lang="en-US" sz="2800" dirty="0">
              <a:solidFill>
                <a:srgbClr val="202124"/>
              </a:solidFill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Go to the website of HEC National Digital Library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On Home Page, click on the INSTITUTES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A page will appear showing the universities from Public and Private Sector and other Institutes which have access to HEC National Digital Library HNDL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Select your desired Institute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A page will appear showing the resources of the institution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Journals and Researches will appear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You can find a Journal by clicking on JOURNALS AND DATABASE and enter a keyword to search for your desired journal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1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Junqueira’s</a:t>
            </a:r>
            <a:r>
              <a:rPr lang="en-US" sz="2800" dirty="0"/>
              <a:t> Basic Histology 12</a:t>
            </a:r>
            <a:r>
              <a:rPr lang="en-US" sz="2800" baseline="30000" dirty="0"/>
              <a:t>th</a:t>
            </a:r>
            <a:r>
              <a:rPr lang="en-US" sz="2800" dirty="0"/>
              <a:t> Edition, Chapter 4</a:t>
            </a:r>
          </a:p>
          <a:p>
            <a:r>
              <a:rPr lang="en-US" sz="2800" dirty="0"/>
              <a:t>Histology , A text and Atlas by Michael </a:t>
            </a:r>
            <a:r>
              <a:rPr lang="en-US" sz="2800" dirty="0" err="1"/>
              <a:t>H.Ross</a:t>
            </a:r>
            <a:r>
              <a:rPr lang="en-US" sz="2800" dirty="0"/>
              <a:t> 7</a:t>
            </a:r>
            <a:r>
              <a:rPr lang="en-US" sz="2800" baseline="30000" dirty="0"/>
              <a:t>th</a:t>
            </a:r>
            <a:r>
              <a:rPr lang="en-US" sz="2800" dirty="0"/>
              <a:t> Edition, Chapter 5</a:t>
            </a:r>
          </a:p>
          <a:p>
            <a:r>
              <a:rPr lang="en-US" sz="2800" dirty="0" err="1"/>
              <a:t>DiFiore's</a:t>
            </a:r>
            <a:r>
              <a:rPr lang="en-US" sz="2800" dirty="0"/>
              <a:t> Atlas of Histology with Functional Correlations 11</a:t>
            </a:r>
            <a:r>
              <a:rPr lang="en-US" sz="2800" baseline="30000" dirty="0"/>
              <a:t>th</a:t>
            </a:r>
            <a:r>
              <a:rPr lang="en-US" sz="2800" dirty="0"/>
              <a:t> Edition, Chapter 2</a:t>
            </a:r>
          </a:p>
          <a:p>
            <a:r>
              <a:rPr lang="en-US" sz="2800" dirty="0"/>
              <a:t>Google scholar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7335"/>
            <a:ext cx="7886700" cy="895665"/>
          </a:xfrm>
        </p:spPr>
        <p:txBody>
          <a:bodyPr>
            <a:normAutofit/>
          </a:bodyPr>
          <a:lstStyle/>
          <a:p>
            <a:r>
              <a:rPr lang="en-US" sz="3600" b="1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253331"/>
            <a:ext cx="82867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At the end of lecture 1</a:t>
            </a:r>
            <a:r>
              <a:rPr lang="en-US" sz="2800" baseline="30000" dirty="0"/>
              <a:t>st</a:t>
            </a:r>
            <a:r>
              <a:rPr lang="en-US" sz="2800" dirty="0"/>
              <a:t> year students should be able to</a:t>
            </a:r>
          </a:p>
          <a:p>
            <a:r>
              <a:rPr lang="en-US" sz="2800" dirty="0"/>
              <a:t>Define epithelium</a:t>
            </a:r>
          </a:p>
          <a:p>
            <a:r>
              <a:rPr lang="en-US" sz="2800" dirty="0"/>
              <a:t>Classify epithelium</a:t>
            </a:r>
          </a:p>
          <a:p>
            <a:r>
              <a:rPr lang="en-US" sz="2800" dirty="0"/>
              <a:t>Explain histological structure of simple and stratified epithelium</a:t>
            </a:r>
          </a:p>
          <a:p>
            <a:r>
              <a:rPr lang="en-US" sz="2800" dirty="0"/>
              <a:t>Location and functions of epithelia</a:t>
            </a:r>
          </a:p>
          <a:p>
            <a:r>
              <a:rPr lang="en-US" sz="2800" dirty="0"/>
              <a:t> correlate clinical aspects of epithelia</a:t>
            </a:r>
          </a:p>
          <a:p>
            <a:r>
              <a:rPr lang="en-US" sz="2800" dirty="0"/>
              <a:t>To understand bio-physiological aspect of different types of epithelia</a:t>
            </a:r>
          </a:p>
          <a:p>
            <a:r>
              <a:rPr lang="en-US" sz="2800" dirty="0"/>
              <a:t>Read a research article</a:t>
            </a:r>
          </a:p>
          <a:p>
            <a:r>
              <a:rPr lang="en-US" sz="2800" dirty="0"/>
              <a:t>Use digital library</a:t>
            </a:r>
          </a:p>
        </p:txBody>
      </p:sp>
    </p:spTree>
    <p:extLst>
      <p:ext uri="{BB962C8B-B14F-4D97-AF65-F5344CB8AC3E}">
        <p14:creationId xmlns:p14="http://schemas.microsoft.com/office/powerpoint/2010/main" val="392919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876800" cy="5334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400" dirty="0"/>
              <a:t>A 55-year-old male smoker with a 30-year history presents with chronic cough, occasional blood-streaked sputum, and hoarseness. Examination reveals scattered wheezes on auscultation. Chest X-ray shows a right upper lobe opacity. Bronchoscopy with biopsy confirms squamous metaplasia of the bronchial epithelium, a precursor lesion in chronic smokers due to persistent irritation and inflammation.</a:t>
            </a: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855BA3-C1E0-4814-A93C-1FB98747DA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2" y="2362200"/>
            <a:ext cx="3772806" cy="2510631"/>
          </a:xfrm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Tissues Of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 bwMode="auto">
          <a:xfrm>
            <a:off x="91440" y="1599008"/>
            <a:ext cx="8382000" cy="525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953F70CA-1506-4049-9737-3DD1A395F47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9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Epithelium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Definition</a:t>
            </a:r>
          </a:p>
          <a:p>
            <a:r>
              <a:rPr lang="en-US" sz="3600" dirty="0"/>
              <a:t>Collection of closely packed cells with very small amount of intercellular substance</a:t>
            </a:r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CE1EDC2F-E73E-4C93-81C1-436E4102BC2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8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Characteristic Features of Epithelial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Specific shape</a:t>
            </a:r>
          </a:p>
          <a:p>
            <a:r>
              <a:rPr lang="en-US" sz="2800" dirty="0"/>
              <a:t>Nuclear shape corresponds to cell shape</a:t>
            </a:r>
          </a:p>
          <a:p>
            <a:r>
              <a:rPr lang="en-US" sz="2800" dirty="0"/>
              <a:t>Axis of nuclei</a:t>
            </a:r>
          </a:p>
          <a:p>
            <a:r>
              <a:rPr lang="en-US" sz="2800" dirty="0"/>
              <a:t>Basal lamina/ basement membrane</a:t>
            </a:r>
          </a:p>
          <a:p>
            <a:r>
              <a:rPr lang="en-US" sz="2800" dirty="0"/>
              <a:t>Indistinct cell boundaries</a:t>
            </a:r>
          </a:p>
          <a:p>
            <a:r>
              <a:rPr lang="en-US" sz="2800" dirty="0"/>
              <a:t>Rests on lamina </a:t>
            </a:r>
            <a:r>
              <a:rPr lang="en-US" sz="2800" dirty="0" err="1"/>
              <a:t>propria</a:t>
            </a:r>
            <a:endParaRPr lang="en-US" sz="2800" dirty="0"/>
          </a:p>
          <a:p>
            <a:r>
              <a:rPr lang="en-US" sz="2800" dirty="0"/>
              <a:t>Papillae</a:t>
            </a:r>
          </a:p>
          <a:p>
            <a:r>
              <a:rPr lang="en-US" sz="2800" dirty="0"/>
              <a:t>Polarity</a:t>
            </a:r>
          </a:p>
          <a:p>
            <a:r>
              <a:rPr lang="en-US" sz="2800" dirty="0" err="1"/>
              <a:t>avascular</a:t>
            </a:r>
            <a:r>
              <a:rPr lang="en-US" sz="2800" dirty="0"/>
              <a:t> </a:t>
            </a:r>
            <a:endParaRPr lang="en-GB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999" b="20004"/>
          <a:stretch>
            <a:fillRect/>
          </a:stretch>
        </p:blipFill>
        <p:spPr bwMode="auto">
          <a:xfrm>
            <a:off x="5035731" y="3733800"/>
            <a:ext cx="3479619" cy="301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4FB8A54C-DD7D-4E50-844F-6FA26E44397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929</Words>
  <Application>Microsoft Office PowerPoint</Application>
  <PresentationFormat>On-screen Show (4:3)</PresentationFormat>
  <Paragraphs>174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Segoe UI</vt:lpstr>
      <vt:lpstr>Times New Roman</vt:lpstr>
      <vt:lpstr>Office Theme</vt:lpstr>
      <vt:lpstr>PowerPoint Presentation</vt:lpstr>
      <vt:lpstr>   Foundation Module 1st  Year MBBS(LGIS) Epithelial Tissue            </vt:lpstr>
      <vt:lpstr>Vision; The Dream/Tomorrow</vt:lpstr>
      <vt:lpstr>PowerPoint Presentation</vt:lpstr>
      <vt:lpstr>Learning Objectives</vt:lpstr>
      <vt:lpstr>PowerPoint Presentation</vt:lpstr>
      <vt:lpstr>Basic Tissues Of Body</vt:lpstr>
      <vt:lpstr>Epithelium</vt:lpstr>
      <vt:lpstr>Characteristic Features of Epithelial Cells</vt:lpstr>
      <vt:lpstr>Cell Polarity</vt:lpstr>
      <vt:lpstr>Plica</vt:lpstr>
      <vt:lpstr>Basal Lamina (20-100nm)</vt:lpstr>
      <vt:lpstr>Basement Membrane</vt:lpstr>
      <vt:lpstr>Basal lamina</vt:lpstr>
      <vt:lpstr>Basement Membrane</vt:lpstr>
      <vt:lpstr>Basement Membrane</vt:lpstr>
      <vt:lpstr>Basement Membrane</vt:lpstr>
      <vt:lpstr>Types of Epithelia</vt:lpstr>
      <vt:lpstr>Covering Epithelia</vt:lpstr>
      <vt:lpstr>Simple Epithelia</vt:lpstr>
      <vt:lpstr>Simple Squamous</vt:lpstr>
      <vt:lpstr>Simple Cuboidal</vt:lpstr>
      <vt:lpstr>Simple Cuboidal Epithelium</vt:lpstr>
      <vt:lpstr>Simple Columnar</vt:lpstr>
      <vt:lpstr>Simple Columnar Epithelium</vt:lpstr>
      <vt:lpstr>PowerPoint Presentation</vt:lpstr>
      <vt:lpstr>Pseudostratified Columnar  </vt:lpstr>
      <vt:lpstr>PowerPoint Presentation</vt:lpstr>
      <vt:lpstr>PowerPoint Presentation</vt:lpstr>
      <vt:lpstr>Stratified Epithelium  </vt:lpstr>
      <vt:lpstr>Stratified Squamous</vt:lpstr>
      <vt:lpstr>Stratified Squamous Epithelium</vt:lpstr>
      <vt:lpstr>Stratified Cuboidal Epithelium</vt:lpstr>
      <vt:lpstr>Stratified Columnar Epithelium</vt:lpstr>
      <vt:lpstr>Urothelium </vt:lpstr>
      <vt:lpstr>Urothelium </vt:lpstr>
      <vt:lpstr>Bio-physiological Aspects of Epithelium</vt:lpstr>
      <vt:lpstr>Interactive Session</vt:lpstr>
      <vt:lpstr>Bioethical Principals Related To Pulmonary Metaplasia</vt:lpstr>
      <vt:lpstr>PowerPoint Presentation</vt:lpstr>
      <vt:lpstr>Squamous Metaplasia Is Increased in the Bronchial Epithelium of Smokers with Chronic Obstructive Pulmonary Disease </vt:lpstr>
      <vt:lpstr>PowerPoint Presentation</vt:lpstr>
      <vt:lpstr>Learning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hina</dc:creator>
  <cp:lastModifiedBy>Haier</cp:lastModifiedBy>
  <cp:revision>78</cp:revision>
  <dcterms:created xsi:type="dcterms:W3CDTF">2017-12-30T13:16:16Z</dcterms:created>
  <dcterms:modified xsi:type="dcterms:W3CDTF">2025-01-27T07:21:51Z</dcterms:modified>
</cp:coreProperties>
</file>