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332" r:id="rId3"/>
    <p:sldId id="333" r:id="rId4"/>
    <p:sldId id="326" r:id="rId5"/>
    <p:sldId id="327" r:id="rId6"/>
    <p:sldId id="321" r:id="rId7"/>
    <p:sldId id="309"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297" r:id="rId25"/>
    <p:sldId id="269" r:id="rId26"/>
    <p:sldId id="270" r:id="rId27"/>
    <p:sldId id="267" r:id="rId28"/>
    <p:sldId id="268" r:id="rId29"/>
    <p:sldId id="263" r:id="rId30"/>
    <p:sldId id="281" r:id="rId31"/>
    <p:sldId id="282" r:id="rId32"/>
    <p:sldId id="279" r:id="rId33"/>
    <p:sldId id="280" r:id="rId34"/>
    <p:sldId id="277" r:id="rId35"/>
    <p:sldId id="272" r:id="rId36"/>
    <p:sldId id="273" r:id="rId37"/>
    <p:sldId id="276" r:id="rId38"/>
    <p:sldId id="278" r:id="rId39"/>
    <p:sldId id="257" r:id="rId40"/>
    <p:sldId id="258" r:id="rId41"/>
    <p:sldId id="265" r:id="rId42"/>
    <p:sldId id="266" r:id="rId43"/>
    <p:sldId id="259" r:id="rId44"/>
    <p:sldId id="298" r:id="rId45"/>
    <p:sldId id="271" r:id="rId46"/>
    <p:sldId id="260" r:id="rId47"/>
    <p:sldId id="329" r:id="rId48"/>
    <p:sldId id="330" r:id="rId49"/>
    <p:sldId id="331" r:id="rId50"/>
    <p:sldId id="322" r:id="rId51"/>
    <p:sldId id="323" r:id="rId52"/>
    <p:sldId id="324" r:id="rId53"/>
    <p:sldId id="325"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14" d="100"/>
          <a:sy n="114" d="100"/>
        </p:scale>
        <p:origin x="35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0DCF6-2B67-4F03-9617-1ABD29F6E7B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5CC4959-6099-43C8-96BF-591E15C27F5D}">
      <dgm:prSet/>
      <dgm:spPr/>
      <dgm:t>
        <a:bodyPr/>
        <a:lstStyle/>
        <a:p>
          <a:r>
            <a:rPr lang="en-US" dirty="0"/>
            <a:t>Learning objectives</a:t>
          </a:r>
        </a:p>
      </dgm:t>
    </dgm:pt>
    <dgm:pt modelId="{08556C56-6B04-4F78-8E74-45710BFA2499}" type="parTrans" cxnId="{9F211710-AB9C-4442-8013-56E4100D2FFB}">
      <dgm:prSet/>
      <dgm:spPr/>
      <dgm:t>
        <a:bodyPr/>
        <a:lstStyle/>
        <a:p>
          <a:endParaRPr lang="en-US"/>
        </a:p>
      </dgm:t>
    </dgm:pt>
    <dgm:pt modelId="{9CB2B99B-F478-45E2-9C4E-714F99C8B048}" type="sibTrans" cxnId="{9F211710-AB9C-4442-8013-56E4100D2FFB}">
      <dgm:prSet/>
      <dgm:spPr/>
      <dgm:t>
        <a:bodyPr/>
        <a:lstStyle/>
        <a:p>
          <a:endParaRPr lang="en-US"/>
        </a:p>
      </dgm:t>
    </dgm:pt>
    <dgm:pt modelId="{D506BA9B-B238-4101-A545-B8D1A3AAD73C}">
      <dgm:prSet/>
      <dgm:spPr/>
      <dgm:t>
        <a:bodyPr/>
        <a:lstStyle/>
        <a:p>
          <a:r>
            <a:rPr lang="en-US" dirty="0"/>
            <a:t>Episiotomy and instrumental delivery</a:t>
          </a:r>
        </a:p>
        <a:p>
          <a:r>
            <a:rPr lang="en-US" dirty="0"/>
            <a:t>(core concept = 70%)</a:t>
          </a:r>
        </a:p>
      </dgm:t>
    </dgm:pt>
    <dgm:pt modelId="{4242BCA2-C06C-4BA1-A09B-7CAC9C7AEC58}" type="parTrans" cxnId="{73B17656-3244-4A9A-9F97-89236CC19169}">
      <dgm:prSet/>
      <dgm:spPr/>
      <dgm:t>
        <a:bodyPr/>
        <a:lstStyle/>
        <a:p>
          <a:endParaRPr lang="en-US"/>
        </a:p>
      </dgm:t>
    </dgm:pt>
    <dgm:pt modelId="{1C3E2F74-97DA-4CC2-85DC-164EF48F38E1}" type="sibTrans" cxnId="{73B17656-3244-4A9A-9F97-89236CC19169}">
      <dgm:prSet/>
      <dgm:spPr/>
      <dgm:t>
        <a:bodyPr/>
        <a:lstStyle/>
        <a:p>
          <a:endParaRPr lang="en-US"/>
        </a:p>
      </dgm:t>
    </dgm:pt>
    <dgm:pt modelId="{22E0F8DF-642B-49F6-9EF6-5095487F60E7}">
      <dgm:prSet/>
      <dgm:spPr/>
      <dgm:t>
        <a:bodyPr/>
        <a:lstStyle/>
        <a:p>
          <a:r>
            <a:rPr lang="en-US" dirty="0"/>
            <a:t>Related anatomy (horizontal integration 15%)</a:t>
          </a:r>
        </a:p>
      </dgm:t>
    </dgm:pt>
    <dgm:pt modelId="{963BF282-CA82-4CA1-AF12-08164D1EAB3D}" type="parTrans" cxnId="{CCE9DE24-BED4-463E-BE7A-46570F9970DF}">
      <dgm:prSet/>
      <dgm:spPr/>
      <dgm:t>
        <a:bodyPr/>
        <a:lstStyle/>
        <a:p>
          <a:endParaRPr lang="en-US"/>
        </a:p>
      </dgm:t>
    </dgm:pt>
    <dgm:pt modelId="{2327A703-FAAA-4199-B145-1410D7742E31}" type="sibTrans" cxnId="{CCE9DE24-BED4-463E-BE7A-46570F9970DF}">
      <dgm:prSet/>
      <dgm:spPr/>
      <dgm:t>
        <a:bodyPr/>
        <a:lstStyle/>
        <a:p>
          <a:endParaRPr lang="en-US"/>
        </a:p>
      </dgm:t>
    </dgm:pt>
    <dgm:pt modelId="{FC8138D8-B639-4573-A368-CE8116386537}">
      <dgm:prSet/>
      <dgm:spPr/>
      <dgm:t>
        <a:bodyPr/>
        <a:lstStyle/>
        <a:p>
          <a:r>
            <a:rPr lang="en-US" dirty="0"/>
            <a:t>Related clinical findings (vertical integration – 10%)</a:t>
          </a:r>
        </a:p>
      </dgm:t>
    </dgm:pt>
    <dgm:pt modelId="{A7CBD70B-CD7C-4839-AAC7-4ADF7DCF1A2D}" type="parTrans" cxnId="{587927D1-75C0-47D9-8627-C5068A57D40A}">
      <dgm:prSet/>
      <dgm:spPr/>
      <dgm:t>
        <a:bodyPr/>
        <a:lstStyle/>
        <a:p>
          <a:endParaRPr lang="en-US"/>
        </a:p>
      </dgm:t>
    </dgm:pt>
    <dgm:pt modelId="{754F6C68-0673-46E2-AE5D-459913FA6225}" type="sibTrans" cxnId="{587927D1-75C0-47D9-8627-C5068A57D40A}">
      <dgm:prSet/>
      <dgm:spPr/>
      <dgm:t>
        <a:bodyPr/>
        <a:lstStyle/>
        <a:p>
          <a:endParaRPr lang="en-US"/>
        </a:p>
      </dgm:t>
    </dgm:pt>
    <dgm:pt modelId="{15B8FD52-1CE9-410C-B84A-A2CBCC5E5EC0}">
      <dgm:prSet/>
      <dgm:spPr/>
      <dgm:t>
        <a:bodyPr/>
        <a:lstStyle/>
        <a:p>
          <a:r>
            <a:rPr lang="en-US" dirty="0"/>
            <a:t>Research article related to topic (3%)</a:t>
          </a:r>
        </a:p>
      </dgm:t>
    </dgm:pt>
    <dgm:pt modelId="{6E3BF939-AB88-4110-824C-545956869395}" type="parTrans" cxnId="{E09C88D1-F814-4F0B-BAC2-AEA7796424B0}">
      <dgm:prSet/>
      <dgm:spPr/>
      <dgm:t>
        <a:bodyPr/>
        <a:lstStyle/>
        <a:p>
          <a:endParaRPr lang="en-US"/>
        </a:p>
      </dgm:t>
    </dgm:pt>
    <dgm:pt modelId="{31E09013-DC71-4026-9131-E1C4E57BA20A}" type="sibTrans" cxnId="{E09C88D1-F814-4F0B-BAC2-AEA7796424B0}">
      <dgm:prSet/>
      <dgm:spPr/>
      <dgm:t>
        <a:bodyPr/>
        <a:lstStyle/>
        <a:p>
          <a:endParaRPr lang="en-US"/>
        </a:p>
      </dgm:t>
    </dgm:pt>
    <dgm:pt modelId="{9725E4DE-0C5F-4A87-9D5C-CF8A730123F0}">
      <dgm:prSet/>
      <dgm:spPr/>
      <dgm:t>
        <a:bodyPr/>
        <a:lstStyle/>
        <a:p>
          <a:r>
            <a:rPr lang="en-US" dirty="0"/>
            <a:t>Ethics (2%)</a:t>
          </a:r>
        </a:p>
      </dgm:t>
    </dgm:pt>
    <dgm:pt modelId="{6CEBCFBD-9E61-4944-A7D5-2A707F9EFA07}" type="parTrans" cxnId="{7E6D1735-03D4-4968-AE37-FB9391A917F6}">
      <dgm:prSet/>
      <dgm:spPr/>
      <dgm:t>
        <a:bodyPr/>
        <a:lstStyle/>
        <a:p>
          <a:endParaRPr lang="en-US"/>
        </a:p>
      </dgm:t>
    </dgm:pt>
    <dgm:pt modelId="{567799BA-6AC0-4282-947C-45FDA12455BF}" type="sibTrans" cxnId="{7E6D1735-03D4-4968-AE37-FB9391A917F6}">
      <dgm:prSet/>
      <dgm:spPr/>
      <dgm:t>
        <a:bodyPr/>
        <a:lstStyle/>
        <a:p>
          <a:endParaRPr lang="en-US"/>
        </a:p>
      </dgm:t>
    </dgm:pt>
    <dgm:pt modelId="{7E0DE400-426E-4A61-8990-08CDE3586AB0}" type="pres">
      <dgm:prSet presAssocID="{DCE0DCF6-2B67-4F03-9617-1ABD29F6E7B2}" presName="linear" presStyleCnt="0">
        <dgm:presLayoutVars>
          <dgm:animLvl val="lvl"/>
          <dgm:resizeHandles val="exact"/>
        </dgm:presLayoutVars>
      </dgm:prSet>
      <dgm:spPr/>
    </dgm:pt>
    <dgm:pt modelId="{40A2F7BC-2A19-43DE-9823-7B25D9F0B099}" type="pres">
      <dgm:prSet presAssocID="{85CC4959-6099-43C8-96BF-591E15C27F5D}" presName="parentText" presStyleLbl="node1" presStyleIdx="0" presStyleCnt="6">
        <dgm:presLayoutVars>
          <dgm:chMax val="0"/>
          <dgm:bulletEnabled val="1"/>
        </dgm:presLayoutVars>
      </dgm:prSet>
      <dgm:spPr/>
    </dgm:pt>
    <dgm:pt modelId="{4D8B9D6A-8D1D-48B4-9AAB-09CDC392E105}" type="pres">
      <dgm:prSet presAssocID="{9CB2B99B-F478-45E2-9C4E-714F99C8B048}" presName="spacer" presStyleCnt="0"/>
      <dgm:spPr/>
    </dgm:pt>
    <dgm:pt modelId="{F76DA1C1-BE28-49DF-88F6-675B4B24DC4C}" type="pres">
      <dgm:prSet presAssocID="{D506BA9B-B238-4101-A545-B8D1A3AAD73C}" presName="parentText" presStyleLbl="node1" presStyleIdx="1" presStyleCnt="6">
        <dgm:presLayoutVars>
          <dgm:chMax val="0"/>
          <dgm:bulletEnabled val="1"/>
        </dgm:presLayoutVars>
      </dgm:prSet>
      <dgm:spPr/>
    </dgm:pt>
    <dgm:pt modelId="{03EF787E-9CF8-4188-AC85-011D65AADE37}" type="pres">
      <dgm:prSet presAssocID="{1C3E2F74-97DA-4CC2-85DC-164EF48F38E1}" presName="spacer" presStyleCnt="0"/>
      <dgm:spPr/>
    </dgm:pt>
    <dgm:pt modelId="{4CA5F927-596E-4CBB-978C-C76D7B4D7297}" type="pres">
      <dgm:prSet presAssocID="{22E0F8DF-642B-49F6-9EF6-5095487F60E7}" presName="parentText" presStyleLbl="node1" presStyleIdx="2" presStyleCnt="6">
        <dgm:presLayoutVars>
          <dgm:chMax val="0"/>
          <dgm:bulletEnabled val="1"/>
        </dgm:presLayoutVars>
      </dgm:prSet>
      <dgm:spPr/>
    </dgm:pt>
    <dgm:pt modelId="{7CDD275A-52D8-406F-8C97-90525A1C31B8}" type="pres">
      <dgm:prSet presAssocID="{2327A703-FAAA-4199-B145-1410D7742E31}" presName="spacer" presStyleCnt="0"/>
      <dgm:spPr/>
    </dgm:pt>
    <dgm:pt modelId="{7007879B-F4AF-4541-9E04-BC2E3DE8A623}" type="pres">
      <dgm:prSet presAssocID="{FC8138D8-B639-4573-A368-CE8116386537}" presName="parentText" presStyleLbl="node1" presStyleIdx="3" presStyleCnt="6">
        <dgm:presLayoutVars>
          <dgm:chMax val="0"/>
          <dgm:bulletEnabled val="1"/>
        </dgm:presLayoutVars>
      </dgm:prSet>
      <dgm:spPr/>
    </dgm:pt>
    <dgm:pt modelId="{19615CA8-1F4A-44EE-BA01-6B9EDF9FDF08}" type="pres">
      <dgm:prSet presAssocID="{754F6C68-0673-46E2-AE5D-459913FA6225}" presName="spacer" presStyleCnt="0"/>
      <dgm:spPr/>
    </dgm:pt>
    <dgm:pt modelId="{B6E438C8-B444-4975-B47C-DA2A839E5572}" type="pres">
      <dgm:prSet presAssocID="{15B8FD52-1CE9-410C-B84A-A2CBCC5E5EC0}" presName="parentText" presStyleLbl="node1" presStyleIdx="4" presStyleCnt="6">
        <dgm:presLayoutVars>
          <dgm:chMax val="0"/>
          <dgm:bulletEnabled val="1"/>
        </dgm:presLayoutVars>
      </dgm:prSet>
      <dgm:spPr/>
    </dgm:pt>
    <dgm:pt modelId="{9235BB4F-8270-43D2-B655-8CB901B8BC6F}" type="pres">
      <dgm:prSet presAssocID="{31E09013-DC71-4026-9131-E1C4E57BA20A}" presName="spacer" presStyleCnt="0"/>
      <dgm:spPr/>
    </dgm:pt>
    <dgm:pt modelId="{89816B95-3D49-43B3-ACC7-9222A899A4C7}" type="pres">
      <dgm:prSet presAssocID="{9725E4DE-0C5F-4A87-9D5C-CF8A730123F0}" presName="parentText" presStyleLbl="node1" presStyleIdx="5" presStyleCnt="6">
        <dgm:presLayoutVars>
          <dgm:chMax val="0"/>
          <dgm:bulletEnabled val="1"/>
        </dgm:presLayoutVars>
      </dgm:prSet>
      <dgm:spPr/>
    </dgm:pt>
  </dgm:ptLst>
  <dgm:cxnLst>
    <dgm:cxn modelId="{9F211710-AB9C-4442-8013-56E4100D2FFB}" srcId="{DCE0DCF6-2B67-4F03-9617-1ABD29F6E7B2}" destId="{85CC4959-6099-43C8-96BF-591E15C27F5D}" srcOrd="0" destOrd="0" parTransId="{08556C56-6B04-4F78-8E74-45710BFA2499}" sibTransId="{9CB2B99B-F478-45E2-9C4E-714F99C8B048}"/>
    <dgm:cxn modelId="{60E88621-04E2-4224-BC88-CD03ADA84CAD}" type="presOf" srcId="{22E0F8DF-642B-49F6-9EF6-5095487F60E7}" destId="{4CA5F927-596E-4CBB-978C-C76D7B4D7297}" srcOrd="0" destOrd="0" presId="urn:microsoft.com/office/officeart/2005/8/layout/vList2"/>
    <dgm:cxn modelId="{CCE9DE24-BED4-463E-BE7A-46570F9970DF}" srcId="{DCE0DCF6-2B67-4F03-9617-1ABD29F6E7B2}" destId="{22E0F8DF-642B-49F6-9EF6-5095487F60E7}" srcOrd="2" destOrd="0" parTransId="{963BF282-CA82-4CA1-AF12-08164D1EAB3D}" sibTransId="{2327A703-FAAA-4199-B145-1410D7742E31}"/>
    <dgm:cxn modelId="{7E6D1735-03D4-4968-AE37-FB9391A917F6}" srcId="{DCE0DCF6-2B67-4F03-9617-1ABD29F6E7B2}" destId="{9725E4DE-0C5F-4A87-9D5C-CF8A730123F0}" srcOrd="5" destOrd="0" parTransId="{6CEBCFBD-9E61-4944-A7D5-2A707F9EFA07}" sibTransId="{567799BA-6AC0-4282-947C-45FDA12455BF}"/>
    <dgm:cxn modelId="{73B17656-3244-4A9A-9F97-89236CC19169}" srcId="{DCE0DCF6-2B67-4F03-9617-1ABD29F6E7B2}" destId="{D506BA9B-B238-4101-A545-B8D1A3AAD73C}" srcOrd="1" destOrd="0" parTransId="{4242BCA2-C06C-4BA1-A09B-7CAC9C7AEC58}" sibTransId="{1C3E2F74-97DA-4CC2-85DC-164EF48F38E1}"/>
    <dgm:cxn modelId="{9D75DFAB-73C4-40F8-94C5-F4BCF236C3A7}" type="presOf" srcId="{85CC4959-6099-43C8-96BF-591E15C27F5D}" destId="{40A2F7BC-2A19-43DE-9823-7B25D9F0B099}" srcOrd="0" destOrd="0" presId="urn:microsoft.com/office/officeart/2005/8/layout/vList2"/>
    <dgm:cxn modelId="{A003CBB0-EC4E-41C6-9C05-E6145C4D4130}" type="presOf" srcId="{9725E4DE-0C5F-4A87-9D5C-CF8A730123F0}" destId="{89816B95-3D49-43B3-ACC7-9222A899A4C7}" srcOrd="0" destOrd="0" presId="urn:microsoft.com/office/officeart/2005/8/layout/vList2"/>
    <dgm:cxn modelId="{FF4D8BBA-D5A1-40DF-9B55-557C30C68798}" type="presOf" srcId="{15B8FD52-1CE9-410C-B84A-A2CBCC5E5EC0}" destId="{B6E438C8-B444-4975-B47C-DA2A839E5572}" srcOrd="0" destOrd="0" presId="urn:microsoft.com/office/officeart/2005/8/layout/vList2"/>
    <dgm:cxn modelId="{2B1225BC-A4F8-4959-B41F-1E19FA45C70F}" type="presOf" srcId="{FC8138D8-B639-4573-A368-CE8116386537}" destId="{7007879B-F4AF-4541-9E04-BC2E3DE8A623}" srcOrd="0" destOrd="0" presId="urn:microsoft.com/office/officeart/2005/8/layout/vList2"/>
    <dgm:cxn modelId="{54213AC0-84AB-4595-AE78-54282A3B2ABA}" type="presOf" srcId="{D506BA9B-B238-4101-A545-B8D1A3AAD73C}" destId="{F76DA1C1-BE28-49DF-88F6-675B4B24DC4C}" srcOrd="0" destOrd="0" presId="urn:microsoft.com/office/officeart/2005/8/layout/vList2"/>
    <dgm:cxn modelId="{587927D1-75C0-47D9-8627-C5068A57D40A}" srcId="{DCE0DCF6-2B67-4F03-9617-1ABD29F6E7B2}" destId="{FC8138D8-B639-4573-A368-CE8116386537}" srcOrd="3" destOrd="0" parTransId="{A7CBD70B-CD7C-4839-AAC7-4ADF7DCF1A2D}" sibTransId="{754F6C68-0673-46E2-AE5D-459913FA6225}"/>
    <dgm:cxn modelId="{E09C88D1-F814-4F0B-BAC2-AEA7796424B0}" srcId="{DCE0DCF6-2B67-4F03-9617-1ABD29F6E7B2}" destId="{15B8FD52-1CE9-410C-B84A-A2CBCC5E5EC0}" srcOrd="4" destOrd="0" parTransId="{6E3BF939-AB88-4110-824C-545956869395}" sibTransId="{31E09013-DC71-4026-9131-E1C4E57BA20A}"/>
    <dgm:cxn modelId="{EA81E6E0-E11C-4140-8399-B118E21B3AE9}" type="presOf" srcId="{DCE0DCF6-2B67-4F03-9617-1ABD29F6E7B2}" destId="{7E0DE400-426E-4A61-8990-08CDE3586AB0}" srcOrd="0" destOrd="0" presId="urn:microsoft.com/office/officeart/2005/8/layout/vList2"/>
    <dgm:cxn modelId="{5E7ACFA7-4EC4-4098-B0B8-07A5A71D44A7}" type="presParOf" srcId="{7E0DE400-426E-4A61-8990-08CDE3586AB0}" destId="{40A2F7BC-2A19-43DE-9823-7B25D9F0B099}" srcOrd="0" destOrd="0" presId="urn:microsoft.com/office/officeart/2005/8/layout/vList2"/>
    <dgm:cxn modelId="{1807C5F9-BCC5-40FD-9DA7-4025A06D2F4B}" type="presParOf" srcId="{7E0DE400-426E-4A61-8990-08CDE3586AB0}" destId="{4D8B9D6A-8D1D-48B4-9AAB-09CDC392E105}" srcOrd="1" destOrd="0" presId="urn:microsoft.com/office/officeart/2005/8/layout/vList2"/>
    <dgm:cxn modelId="{EBC7B82F-73BE-43E6-B98C-A63376674D24}" type="presParOf" srcId="{7E0DE400-426E-4A61-8990-08CDE3586AB0}" destId="{F76DA1C1-BE28-49DF-88F6-675B4B24DC4C}" srcOrd="2" destOrd="0" presId="urn:microsoft.com/office/officeart/2005/8/layout/vList2"/>
    <dgm:cxn modelId="{F968C9E2-66FD-4806-90E3-EC12C14DEBDB}" type="presParOf" srcId="{7E0DE400-426E-4A61-8990-08CDE3586AB0}" destId="{03EF787E-9CF8-4188-AC85-011D65AADE37}" srcOrd="3" destOrd="0" presId="urn:microsoft.com/office/officeart/2005/8/layout/vList2"/>
    <dgm:cxn modelId="{705A8100-B266-4481-B4F0-7819F449076F}" type="presParOf" srcId="{7E0DE400-426E-4A61-8990-08CDE3586AB0}" destId="{4CA5F927-596E-4CBB-978C-C76D7B4D7297}" srcOrd="4" destOrd="0" presId="urn:microsoft.com/office/officeart/2005/8/layout/vList2"/>
    <dgm:cxn modelId="{5362AB6B-0C6C-4C56-9901-23639BCB1D19}" type="presParOf" srcId="{7E0DE400-426E-4A61-8990-08CDE3586AB0}" destId="{7CDD275A-52D8-406F-8C97-90525A1C31B8}" srcOrd="5" destOrd="0" presId="urn:microsoft.com/office/officeart/2005/8/layout/vList2"/>
    <dgm:cxn modelId="{7DD2B18B-FB59-4333-B0DA-909EC0F1267B}" type="presParOf" srcId="{7E0DE400-426E-4A61-8990-08CDE3586AB0}" destId="{7007879B-F4AF-4541-9E04-BC2E3DE8A623}" srcOrd="6" destOrd="0" presId="urn:microsoft.com/office/officeart/2005/8/layout/vList2"/>
    <dgm:cxn modelId="{1A0A211A-85C0-4404-BD93-B64B737D5CD5}" type="presParOf" srcId="{7E0DE400-426E-4A61-8990-08CDE3586AB0}" destId="{19615CA8-1F4A-44EE-BA01-6B9EDF9FDF08}" srcOrd="7" destOrd="0" presId="urn:microsoft.com/office/officeart/2005/8/layout/vList2"/>
    <dgm:cxn modelId="{632CBBC3-6A38-458B-99FD-CD55287157FA}" type="presParOf" srcId="{7E0DE400-426E-4A61-8990-08CDE3586AB0}" destId="{B6E438C8-B444-4975-B47C-DA2A839E5572}" srcOrd="8" destOrd="0" presId="urn:microsoft.com/office/officeart/2005/8/layout/vList2"/>
    <dgm:cxn modelId="{F22E2239-F0EF-4871-8537-2FE1EFA94A90}" type="presParOf" srcId="{7E0DE400-426E-4A61-8990-08CDE3586AB0}" destId="{9235BB4F-8270-43D2-B655-8CB901B8BC6F}" srcOrd="9" destOrd="0" presId="urn:microsoft.com/office/officeart/2005/8/layout/vList2"/>
    <dgm:cxn modelId="{1FEA6A49-DCEC-4094-AC9B-E036F8CEA721}" type="presParOf" srcId="{7E0DE400-426E-4A61-8990-08CDE3586AB0}" destId="{89816B95-3D49-43B3-ACC7-9222A899A4C7}"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9763C-B19C-495F-94E4-163DF337546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E6E2F7F-73F2-4582-8E2E-460190AFAC25}">
      <dgm:prSet/>
      <dgm:spPr/>
      <dgm:t>
        <a:bodyPr/>
        <a:lstStyle/>
        <a:p>
          <a:r>
            <a:rPr lang="en-US" dirty="0"/>
            <a:t>All the risks and complications should be adequately explained</a:t>
          </a:r>
        </a:p>
      </dgm:t>
    </dgm:pt>
    <dgm:pt modelId="{6CD5B6BE-3CC6-4AAC-9981-F4451D7C8AD8}" type="parTrans" cxnId="{6182123B-E28F-4D3F-8D28-BFEBF3B55D0B}">
      <dgm:prSet/>
      <dgm:spPr/>
      <dgm:t>
        <a:bodyPr/>
        <a:lstStyle/>
        <a:p>
          <a:endParaRPr lang="en-US"/>
        </a:p>
      </dgm:t>
    </dgm:pt>
    <dgm:pt modelId="{D5AE8C6C-37FB-4D99-A42F-7B499FA36444}" type="sibTrans" cxnId="{6182123B-E28F-4D3F-8D28-BFEBF3B55D0B}">
      <dgm:prSet/>
      <dgm:spPr/>
      <dgm:t>
        <a:bodyPr/>
        <a:lstStyle/>
        <a:p>
          <a:endParaRPr lang="en-US"/>
        </a:p>
      </dgm:t>
    </dgm:pt>
    <dgm:pt modelId="{0E1E9B51-E019-4B96-8818-E38F12452948}">
      <dgm:prSet/>
      <dgm:spPr/>
      <dgm:t>
        <a:bodyPr/>
        <a:lstStyle/>
        <a:p>
          <a:r>
            <a:rPr lang="en-US" dirty="0"/>
            <a:t>Informed consent should be taken before performing episiotomy and instrumental vaginal delivery </a:t>
          </a:r>
        </a:p>
      </dgm:t>
    </dgm:pt>
    <dgm:pt modelId="{805863B7-24EB-4E90-AA57-8DE06A69AE81}" type="sibTrans" cxnId="{928679AB-09F1-480A-AE94-1166A668F5F3}">
      <dgm:prSet/>
      <dgm:spPr/>
      <dgm:t>
        <a:bodyPr/>
        <a:lstStyle/>
        <a:p>
          <a:endParaRPr lang="en-US"/>
        </a:p>
      </dgm:t>
    </dgm:pt>
    <dgm:pt modelId="{C1C64BD9-A1E7-4BFF-888B-25DFFC13C567}" type="parTrans" cxnId="{928679AB-09F1-480A-AE94-1166A668F5F3}">
      <dgm:prSet/>
      <dgm:spPr/>
      <dgm:t>
        <a:bodyPr/>
        <a:lstStyle/>
        <a:p>
          <a:endParaRPr lang="en-US"/>
        </a:p>
      </dgm:t>
    </dgm:pt>
    <dgm:pt modelId="{A9D228D3-61B2-40D0-97E1-1C102A53DEA5}" type="pres">
      <dgm:prSet presAssocID="{2D59763C-B19C-495F-94E4-163DF3375467}" presName="linear" presStyleCnt="0">
        <dgm:presLayoutVars>
          <dgm:animLvl val="lvl"/>
          <dgm:resizeHandles val="exact"/>
        </dgm:presLayoutVars>
      </dgm:prSet>
      <dgm:spPr/>
    </dgm:pt>
    <dgm:pt modelId="{0F3DA1F4-D408-450D-A683-AE6EE2FFDA42}" type="pres">
      <dgm:prSet presAssocID="{0E1E9B51-E019-4B96-8818-E38F12452948}" presName="parentText" presStyleLbl="node1" presStyleIdx="0" presStyleCnt="2">
        <dgm:presLayoutVars>
          <dgm:chMax val="0"/>
          <dgm:bulletEnabled val="1"/>
        </dgm:presLayoutVars>
      </dgm:prSet>
      <dgm:spPr/>
    </dgm:pt>
    <dgm:pt modelId="{AB0F8842-B0C6-4AD7-9DD5-6302AA9D44DD}" type="pres">
      <dgm:prSet presAssocID="{805863B7-24EB-4E90-AA57-8DE06A69AE81}" presName="spacer" presStyleCnt="0"/>
      <dgm:spPr/>
    </dgm:pt>
    <dgm:pt modelId="{4FFEB7DB-45D9-455C-AB04-35EF2BF9FF30}" type="pres">
      <dgm:prSet presAssocID="{DE6E2F7F-73F2-4582-8E2E-460190AFAC25}" presName="parentText" presStyleLbl="node1" presStyleIdx="1" presStyleCnt="2">
        <dgm:presLayoutVars>
          <dgm:chMax val="0"/>
          <dgm:bulletEnabled val="1"/>
        </dgm:presLayoutVars>
      </dgm:prSet>
      <dgm:spPr/>
    </dgm:pt>
  </dgm:ptLst>
  <dgm:cxnLst>
    <dgm:cxn modelId="{6182123B-E28F-4D3F-8D28-BFEBF3B55D0B}" srcId="{2D59763C-B19C-495F-94E4-163DF3375467}" destId="{DE6E2F7F-73F2-4582-8E2E-460190AFAC25}" srcOrd="1" destOrd="0" parTransId="{6CD5B6BE-3CC6-4AAC-9981-F4451D7C8AD8}" sibTransId="{D5AE8C6C-37FB-4D99-A42F-7B499FA36444}"/>
    <dgm:cxn modelId="{1DEDD393-F3EC-48FA-B911-E37018C4F261}" type="presOf" srcId="{DE6E2F7F-73F2-4582-8E2E-460190AFAC25}" destId="{4FFEB7DB-45D9-455C-AB04-35EF2BF9FF30}" srcOrd="0" destOrd="0" presId="urn:microsoft.com/office/officeart/2005/8/layout/vList2"/>
    <dgm:cxn modelId="{928679AB-09F1-480A-AE94-1166A668F5F3}" srcId="{2D59763C-B19C-495F-94E4-163DF3375467}" destId="{0E1E9B51-E019-4B96-8818-E38F12452948}" srcOrd="0" destOrd="0" parTransId="{C1C64BD9-A1E7-4BFF-888B-25DFFC13C567}" sibTransId="{805863B7-24EB-4E90-AA57-8DE06A69AE81}"/>
    <dgm:cxn modelId="{4F9B4FB3-6E7E-437E-9EAD-78A414CC61B8}" type="presOf" srcId="{0E1E9B51-E019-4B96-8818-E38F12452948}" destId="{0F3DA1F4-D408-450D-A683-AE6EE2FFDA42}" srcOrd="0" destOrd="0" presId="urn:microsoft.com/office/officeart/2005/8/layout/vList2"/>
    <dgm:cxn modelId="{DC497BE3-8A00-4EF6-84FD-70732FF0DF89}" type="presOf" srcId="{2D59763C-B19C-495F-94E4-163DF3375467}" destId="{A9D228D3-61B2-40D0-97E1-1C102A53DEA5}" srcOrd="0" destOrd="0" presId="urn:microsoft.com/office/officeart/2005/8/layout/vList2"/>
    <dgm:cxn modelId="{3A561D1A-4BE2-4A93-84AA-5969717D589B}" type="presParOf" srcId="{A9D228D3-61B2-40D0-97E1-1C102A53DEA5}" destId="{0F3DA1F4-D408-450D-A683-AE6EE2FFDA42}" srcOrd="0" destOrd="0" presId="urn:microsoft.com/office/officeart/2005/8/layout/vList2"/>
    <dgm:cxn modelId="{9CF77DF0-7945-434F-B2B0-014899F85BC0}" type="presParOf" srcId="{A9D228D3-61B2-40D0-97E1-1C102A53DEA5}" destId="{AB0F8842-B0C6-4AD7-9DD5-6302AA9D44DD}" srcOrd="1" destOrd="0" presId="urn:microsoft.com/office/officeart/2005/8/layout/vList2"/>
    <dgm:cxn modelId="{55697DD5-8786-4526-B5B5-CCD055826813}" type="presParOf" srcId="{A9D228D3-61B2-40D0-97E1-1C102A53DEA5}" destId="{4FFEB7DB-45D9-455C-AB04-35EF2BF9FF3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F7BC-2A19-43DE-9823-7B25D9F0B099}">
      <dsp:nvSpPr>
        <dsp:cNvPr id="0" name=""/>
        <dsp:cNvSpPr/>
      </dsp:nvSpPr>
      <dsp:spPr>
        <a:xfrm>
          <a:off x="0" y="94121"/>
          <a:ext cx="5955658" cy="82298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Learning objectives</a:t>
          </a:r>
        </a:p>
      </dsp:txBody>
      <dsp:txXfrm>
        <a:off x="0" y="94121"/>
        <a:ext cx="5955658" cy="822985"/>
      </dsp:txXfrm>
    </dsp:sp>
    <dsp:sp modelId="{F76DA1C1-BE28-49DF-88F6-675B4B24DC4C}">
      <dsp:nvSpPr>
        <dsp:cNvPr id="0" name=""/>
        <dsp:cNvSpPr/>
      </dsp:nvSpPr>
      <dsp:spPr>
        <a:xfrm>
          <a:off x="0" y="968946"/>
          <a:ext cx="5955658" cy="822985"/>
        </a:xfrm>
        <a:prstGeom prst="roundRect">
          <a:avLst/>
        </a:prstGeom>
        <a:gradFill rotWithShape="0">
          <a:gsLst>
            <a:gs pos="0">
              <a:schemeClr val="accent2">
                <a:hueOff val="270963"/>
                <a:satOff val="-1326"/>
                <a:lumOff val="745"/>
                <a:alphaOff val="0"/>
                <a:tint val="98000"/>
                <a:lumMod val="114000"/>
              </a:schemeClr>
            </a:gs>
            <a:gs pos="100000">
              <a:schemeClr val="accent2">
                <a:hueOff val="270963"/>
                <a:satOff val="-1326"/>
                <a:lumOff val="74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Episiotomy and instrumental delivery</a:t>
          </a:r>
        </a:p>
        <a:p>
          <a:pPr marL="0" lvl="0" indent="0" algn="l" defTabSz="800100">
            <a:lnSpc>
              <a:spcPct val="90000"/>
            </a:lnSpc>
            <a:spcBef>
              <a:spcPct val="0"/>
            </a:spcBef>
            <a:spcAft>
              <a:spcPct val="35000"/>
            </a:spcAft>
            <a:buNone/>
          </a:pPr>
          <a:r>
            <a:rPr lang="en-US" sz="1800" kern="1200" dirty="0"/>
            <a:t>(core concept = 70%)</a:t>
          </a:r>
        </a:p>
      </dsp:txBody>
      <dsp:txXfrm>
        <a:off x="0" y="968946"/>
        <a:ext cx="5955658" cy="822985"/>
      </dsp:txXfrm>
    </dsp:sp>
    <dsp:sp modelId="{4CA5F927-596E-4CBB-978C-C76D7B4D7297}">
      <dsp:nvSpPr>
        <dsp:cNvPr id="0" name=""/>
        <dsp:cNvSpPr/>
      </dsp:nvSpPr>
      <dsp:spPr>
        <a:xfrm>
          <a:off x="0" y="1843771"/>
          <a:ext cx="5955658" cy="822985"/>
        </a:xfrm>
        <a:prstGeom prst="roundRect">
          <a:avLst/>
        </a:prstGeom>
        <a:gradFill rotWithShape="0">
          <a:gsLst>
            <a:gs pos="0">
              <a:schemeClr val="accent2">
                <a:hueOff val="541926"/>
                <a:satOff val="-2653"/>
                <a:lumOff val="1490"/>
                <a:alphaOff val="0"/>
                <a:tint val="98000"/>
                <a:lumMod val="114000"/>
              </a:schemeClr>
            </a:gs>
            <a:gs pos="100000">
              <a:schemeClr val="accent2">
                <a:hueOff val="541926"/>
                <a:satOff val="-2653"/>
                <a:lumOff val="149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Related anatomy (horizontal integration 15%)</a:t>
          </a:r>
        </a:p>
      </dsp:txBody>
      <dsp:txXfrm>
        <a:off x="0" y="1843771"/>
        <a:ext cx="5955658" cy="822985"/>
      </dsp:txXfrm>
    </dsp:sp>
    <dsp:sp modelId="{7007879B-F4AF-4541-9E04-BC2E3DE8A623}">
      <dsp:nvSpPr>
        <dsp:cNvPr id="0" name=""/>
        <dsp:cNvSpPr/>
      </dsp:nvSpPr>
      <dsp:spPr>
        <a:xfrm>
          <a:off x="0" y="2718597"/>
          <a:ext cx="5955658" cy="822985"/>
        </a:xfrm>
        <a:prstGeom prst="roundRect">
          <a:avLst/>
        </a:prstGeom>
        <a:gradFill rotWithShape="0">
          <a:gsLst>
            <a:gs pos="0">
              <a:schemeClr val="accent2">
                <a:hueOff val="812888"/>
                <a:satOff val="-3979"/>
                <a:lumOff val="2235"/>
                <a:alphaOff val="0"/>
                <a:tint val="98000"/>
                <a:lumMod val="114000"/>
              </a:schemeClr>
            </a:gs>
            <a:gs pos="100000">
              <a:schemeClr val="accent2">
                <a:hueOff val="812888"/>
                <a:satOff val="-3979"/>
                <a:lumOff val="223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Related clinical findings (vertical integration – 10%)</a:t>
          </a:r>
        </a:p>
      </dsp:txBody>
      <dsp:txXfrm>
        <a:off x="0" y="2718597"/>
        <a:ext cx="5955658" cy="822985"/>
      </dsp:txXfrm>
    </dsp:sp>
    <dsp:sp modelId="{B6E438C8-B444-4975-B47C-DA2A839E5572}">
      <dsp:nvSpPr>
        <dsp:cNvPr id="0" name=""/>
        <dsp:cNvSpPr/>
      </dsp:nvSpPr>
      <dsp:spPr>
        <a:xfrm>
          <a:off x="0" y="3593422"/>
          <a:ext cx="5955658" cy="822985"/>
        </a:xfrm>
        <a:prstGeom prst="roundRect">
          <a:avLst/>
        </a:prstGeom>
        <a:gradFill rotWithShape="0">
          <a:gsLst>
            <a:gs pos="0">
              <a:schemeClr val="accent2">
                <a:hueOff val="1083851"/>
                <a:satOff val="-5306"/>
                <a:lumOff val="2980"/>
                <a:alphaOff val="0"/>
                <a:tint val="98000"/>
                <a:lumMod val="114000"/>
              </a:schemeClr>
            </a:gs>
            <a:gs pos="100000">
              <a:schemeClr val="accent2">
                <a:hueOff val="1083851"/>
                <a:satOff val="-5306"/>
                <a:lumOff val="298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Research article related to topic (3%)</a:t>
          </a:r>
        </a:p>
      </dsp:txBody>
      <dsp:txXfrm>
        <a:off x="0" y="3593422"/>
        <a:ext cx="5955658" cy="822985"/>
      </dsp:txXfrm>
    </dsp:sp>
    <dsp:sp modelId="{89816B95-3D49-43B3-ACC7-9222A899A4C7}">
      <dsp:nvSpPr>
        <dsp:cNvPr id="0" name=""/>
        <dsp:cNvSpPr/>
      </dsp:nvSpPr>
      <dsp:spPr>
        <a:xfrm>
          <a:off x="0" y="4468247"/>
          <a:ext cx="5955658" cy="822985"/>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Ethics (2%)</a:t>
          </a:r>
        </a:p>
      </dsp:txBody>
      <dsp:txXfrm>
        <a:off x="0" y="4468247"/>
        <a:ext cx="5955658" cy="822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DA1F4-D408-450D-A683-AE6EE2FFDA42}">
      <dsp:nvSpPr>
        <dsp:cNvPr id="0" name=""/>
        <dsp:cNvSpPr/>
      </dsp:nvSpPr>
      <dsp:spPr>
        <a:xfrm>
          <a:off x="0" y="435566"/>
          <a:ext cx="5955658" cy="221247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Informed consent should be taken before performing episiotomy and instrumental vaginal delivery </a:t>
          </a:r>
        </a:p>
      </dsp:txBody>
      <dsp:txXfrm>
        <a:off x="0" y="435566"/>
        <a:ext cx="5955658" cy="2212470"/>
      </dsp:txXfrm>
    </dsp:sp>
    <dsp:sp modelId="{4FFEB7DB-45D9-455C-AB04-35EF2BF9FF30}">
      <dsp:nvSpPr>
        <dsp:cNvPr id="0" name=""/>
        <dsp:cNvSpPr/>
      </dsp:nvSpPr>
      <dsp:spPr>
        <a:xfrm>
          <a:off x="0" y="2737316"/>
          <a:ext cx="5955658" cy="221247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All the risks and complications should be adequately explained</a:t>
          </a:r>
        </a:p>
      </dsp:txBody>
      <dsp:txXfrm>
        <a:off x="0" y="2737316"/>
        <a:ext cx="5955658" cy="2212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5EACD9E-8FBC-47BF-93F6-5A0897E41795}" type="slidenum">
              <a:rPr lang="en-US" smtClean="0"/>
              <a:pPr/>
              <a:t>‹#›</a:t>
            </a:fld>
            <a:endParaRPr lang="en-US"/>
          </a:p>
        </p:txBody>
      </p:sp>
    </p:spTree>
    <p:extLst>
      <p:ext uri="{BB962C8B-B14F-4D97-AF65-F5344CB8AC3E}">
        <p14:creationId xmlns:p14="http://schemas.microsoft.com/office/powerpoint/2010/main" val="70819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8D04EA-BD88-4075-B66A-7A065F16221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73868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407308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205666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68856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8D04EA-BD88-4075-B66A-7A065F162219}"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323160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8D04EA-BD88-4075-B66A-7A065F162219}"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804645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379916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80712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7726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8D04EA-BD88-4075-B66A-7A065F162219}" type="datetimeFigureOut">
              <a:rPr lang="en-US" smtClean="0"/>
              <a:pPr/>
              <a:t>3/15/2025</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3330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8D04EA-BD88-4075-B66A-7A065F16221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41998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8D04EA-BD88-4075-B66A-7A065F162219}"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211442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8D04EA-BD88-4075-B66A-7A065F162219}" type="datetimeFigureOut">
              <a:rPr lang="en-US" smtClean="0"/>
              <a:pPr/>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365653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D04EA-BD88-4075-B66A-7A065F162219}" type="datetimeFigureOut">
              <a:rPr lang="en-US" smtClean="0"/>
              <a:pPr/>
              <a:t>3/15/2025</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294540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8D04EA-BD88-4075-B66A-7A065F16221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261477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8D04EA-BD88-4075-B66A-7A065F162219}"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EACD9E-8FBC-47BF-93F6-5A0897E41795}" type="slidenum">
              <a:rPr lang="en-US" smtClean="0"/>
              <a:pPr/>
              <a:t>‹#›</a:t>
            </a:fld>
            <a:endParaRPr lang="en-US"/>
          </a:p>
        </p:txBody>
      </p:sp>
    </p:spTree>
    <p:extLst>
      <p:ext uri="{BB962C8B-B14F-4D97-AF65-F5344CB8AC3E}">
        <p14:creationId xmlns:p14="http://schemas.microsoft.com/office/powerpoint/2010/main" val="34863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print">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78D04EA-BD88-4075-B66A-7A065F162219}" type="datetimeFigureOut">
              <a:rPr lang="en-US" smtClean="0"/>
              <a:pPr/>
              <a:t>3/15/2025</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5EACD9E-8FBC-47BF-93F6-5A0897E41795}" type="slidenum">
              <a:rPr lang="en-US" smtClean="0"/>
              <a:pPr/>
              <a:t>‹#›</a:t>
            </a:fld>
            <a:endParaRPr lang="en-US"/>
          </a:p>
        </p:txBody>
      </p:sp>
    </p:spTree>
    <p:extLst>
      <p:ext uri="{BB962C8B-B14F-4D97-AF65-F5344CB8AC3E}">
        <p14:creationId xmlns:p14="http://schemas.microsoft.com/office/powerpoint/2010/main" val="27524953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ecommons.aku.edu/pakistan" TargetMode="External"/><Relationship Id="rId4" Type="http://schemas.openxmlformats.org/officeDocument/2006/relationships/hyperlink" Target="https://doi.org/10.5005/jp-journals-10006-1987" TargetMode="External"/></Relationships>
</file>

<file path=ppt/slides/_rels/slide4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5455" y="1210733"/>
            <a:ext cx="8825658" cy="2677648"/>
          </a:xfrm>
        </p:spPr>
        <p:style>
          <a:lnRef idx="2">
            <a:schemeClr val="accent2"/>
          </a:lnRef>
          <a:fillRef idx="1">
            <a:schemeClr val="lt1"/>
          </a:fillRef>
          <a:effectRef idx="0">
            <a:schemeClr val="accent2"/>
          </a:effectRef>
          <a:fontRef idx="minor">
            <a:schemeClr val="dk1"/>
          </a:fontRef>
        </p:style>
        <p:txBody>
          <a:bodyPr/>
          <a:lstStyle/>
          <a:p>
            <a:r>
              <a:rPr lang="en-US" dirty="0"/>
              <a:t>Episiotomy And Instrumental vaginal delivery  </a:t>
            </a:r>
          </a:p>
        </p:txBody>
      </p:sp>
      <p:sp>
        <p:nvSpPr>
          <p:cNvPr id="3" name="Subtitle 2"/>
          <p:cNvSpPr>
            <a:spLocks noGrp="1"/>
          </p:cNvSpPr>
          <p:nvPr>
            <p:ph type="subTitle" idx="1"/>
          </p:nvPr>
        </p:nvSpPr>
        <p:spPr>
          <a:xfrm>
            <a:off x="5079999" y="4777380"/>
            <a:ext cx="4900613" cy="1229720"/>
          </a:xfrm>
        </p:spPr>
        <p:txBody>
          <a:bodyPr>
            <a:normAutofit/>
          </a:bodyPr>
          <a:lstStyle/>
          <a:p>
            <a:r>
              <a:rPr lang="en-US" dirty="0"/>
              <a:t>Dr. MALIHA SADAF</a:t>
            </a:r>
          </a:p>
          <a:p>
            <a:r>
              <a:rPr lang="en-US" dirty="0"/>
              <a:t>Assistant PROFESSOR OBS &amp; GYNAE</a:t>
            </a:r>
          </a:p>
          <a:p>
            <a:r>
              <a:rPr lang="en-US" dirty="0"/>
              <a:t>Holy family hospital </a:t>
            </a:r>
            <a:r>
              <a:rPr lang="en-US" dirty="0" err="1"/>
              <a:t>rawalpindi</a:t>
            </a:r>
            <a:endParaRPr lang="en-US" dirty="0"/>
          </a:p>
          <a:p>
            <a:endParaRPr lang="en-US" dirty="0"/>
          </a:p>
        </p:txBody>
      </p:sp>
    </p:spTree>
    <p:extLst>
      <p:ext uri="{BB962C8B-B14F-4D97-AF65-F5344CB8AC3E}">
        <p14:creationId xmlns:p14="http://schemas.microsoft.com/office/powerpoint/2010/main" val="217774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a:t>
            </a:r>
          </a:p>
        </p:txBody>
      </p:sp>
      <p:sp>
        <p:nvSpPr>
          <p:cNvPr id="3" name="TextBox 2"/>
          <p:cNvSpPr txBox="1"/>
          <p:nvPr/>
        </p:nvSpPr>
        <p:spPr>
          <a:xfrm>
            <a:off x="1130301" y="2362201"/>
            <a:ext cx="10248899" cy="3539430"/>
          </a:xfrm>
          <a:prstGeom prst="rect">
            <a:avLst/>
          </a:prstGeom>
          <a:noFill/>
        </p:spPr>
        <p:txBody>
          <a:bodyPr wrap="square" rtlCol="0">
            <a:spAutoFit/>
          </a:bodyPr>
          <a:lstStyle/>
          <a:p>
            <a:r>
              <a:rPr lang="en-US" sz="2800" b="1" dirty="0"/>
              <a:t>Anticipating perineal tear:- </a:t>
            </a:r>
            <a:r>
              <a:rPr lang="en-US" sz="2800" dirty="0"/>
              <a:t>Good size baby , face to pubis delivery , breech delivery , shoulder dystocia , threatened perineal  tear in </a:t>
            </a:r>
            <a:r>
              <a:rPr lang="en-US" sz="2800" dirty="0" err="1"/>
              <a:t>primigravida</a:t>
            </a:r>
            <a:r>
              <a:rPr lang="en-US" sz="2800" dirty="0"/>
              <a:t>.</a:t>
            </a:r>
          </a:p>
          <a:p>
            <a:endParaRPr lang="en-US" sz="2800" dirty="0"/>
          </a:p>
          <a:p>
            <a:r>
              <a:rPr lang="en-US" sz="2800" b="1" dirty="0"/>
              <a:t>Operative delivery:- </a:t>
            </a:r>
            <a:r>
              <a:rPr lang="en-US" sz="2800" dirty="0"/>
              <a:t> Forceps delivery, ventouse delivery</a:t>
            </a:r>
          </a:p>
          <a:p>
            <a:endParaRPr lang="en-US" sz="2800" b="1" dirty="0"/>
          </a:p>
          <a:p>
            <a:r>
              <a:rPr lang="en-US" sz="2800" b="1" dirty="0"/>
              <a:t>Previous Perineal surgery:-</a:t>
            </a:r>
            <a:r>
              <a:rPr lang="en-US" sz="2800" dirty="0"/>
              <a:t> pelvic floor repair, perineal reconstructive surgery.</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give Episiotomy?</a:t>
            </a:r>
          </a:p>
        </p:txBody>
      </p:sp>
      <p:sp>
        <p:nvSpPr>
          <p:cNvPr id="3" name="TextBox 2"/>
          <p:cNvSpPr txBox="1"/>
          <p:nvPr/>
        </p:nvSpPr>
        <p:spPr>
          <a:xfrm>
            <a:off x="1054100" y="3390900"/>
            <a:ext cx="10528300" cy="954107"/>
          </a:xfrm>
          <a:prstGeom prst="rect">
            <a:avLst/>
          </a:prstGeom>
          <a:noFill/>
        </p:spPr>
        <p:txBody>
          <a:bodyPr wrap="square" rtlCol="0">
            <a:spAutoFit/>
          </a:bodyPr>
          <a:lstStyle/>
          <a:p>
            <a:r>
              <a:rPr lang="en-US" sz="2800" dirty="0"/>
              <a:t>Bulging thinned perineum during contraction just prior to crowning is the ideal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sp>
        <p:nvSpPr>
          <p:cNvPr id="3" name="TextBox 2"/>
          <p:cNvSpPr txBox="1"/>
          <p:nvPr/>
        </p:nvSpPr>
        <p:spPr>
          <a:xfrm>
            <a:off x="1193800" y="3492500"/>
            <a:ext cx="248786" cy="369332"/>
          </a:xfrm>
          <a:prstGeom prst="rect">
            <a:avLst/>
          </a:prstGeom>
          <a:noFill/>
        </p:spPr>
        <p:txBody>
          <a:bodyPr wrap="none" rtlCol="0">
            <a:spAutoFit/>
          </a:bodyPr>
          <a:lstStyle/>
          <a:p>
            <a:r>
              <a:rPr lang="en-US" dirty="0"/>
              <a:t> </a:t>
            </a:r>
          </a:p>
        </p:txBody>
      </p:sp>
      <p:sp>
        <p:nvSpPr>
          <p:cNvPr id="5" name="TextBox 4"/>
          <p:cNvSpPr txBox="1"/>
          <p:nvPr/>
        </p:nvSpPr>
        <p:spPr>
          <a:xfrm>
            <a:off x="1158461" y="2557482"/>
            <a:ext cx="9823726" cy="3970318"/>
          </a:xfrm>
          <a:prstGeom prst="rect">
            <a:avLst/>
          </a:prstGeom>
          <a:noFill/>
        </p:spPr>
        <p:txBody>
          <a:bodyPr wrap="square" rtlCol="0">
            <a:spAutoFit/>
          </a:bodyPr>
          <a:lstStyle/>
          <a:p>
            <a:r>
              <a:rPr lang="en-US" sz="2800" b="1" dirty="0"/>
              <a:t>Maternal:- </a:t>
            </a:r>
          </a:p>
          <a:p>
            <a:pPr>
              <a:buFont typeface="Arial" pitchFamily="34" charset="0"/>
              <a:buChar char="•"/>
            </a:pPr>
            <a:r>
              <a:rPr lang="en-US" sz="2800" dirty="0"/>
              <a:t>A clear &amp; controlled </a:t>
            </a:r>
            <a:r>
              <a:rPr lang="en-US" sz="2800" dirty="0" err="1"/>
              <a:t>inscison</a:t>
            </a:r>
            <a:r>
              <a:rPr lang="en-US" sz="2800" dirty="0"/>
              <a:t> is easy to repair &amp; heals better than  a lacerated wound that might occur otherwise.</a:t>
            </a:r>
          </a:p>
          <a:p>
            <a:pPr>
              <a:buFont typeface="Arial" pitchFamily="34" charset="0"/>
              <a:buChar char="•"/>
            </a:pPr>
            <a:r>
              <a:rPr lang="en-US" sz="2800" dirty="0"/>
              <a:t>Reduction in the duration of second stage</a:t>
            </a:r>
          </a:p>
          <a:p>
            <a:pPr>
              <a:buFont typeface="Arial" pitchFamily="34" charset="0"/>
              <a:buChar char="•"/>
            </a:pPr>
            <a:r>
              <a:rPr lang="en-US" sz="2800" dirty="0"/>
              <a:t>Reduction of trauma to the pelvic floor muscles</a:t>
            </a:r>
          </a:p>
          <a:p>
            <a:r>
              <a:rPr lang="en-US" sz="2800" b="1" dirty="0"/>
              <a:t>Fetal:- </a:t>
            </a:r>
          </a:p>
          <a:p>
            <a:pPr>
              <a:buFont typeface="Arial" pitchFamily="34" charset="0"/>
              <a:buChar char="•"/>
            </a:pPr>
            <a:r>
              <a:rPr lang="en-US" sz="2800" dirty="0"/>
              <a:t>it minimizes </a:t>
            </a:r>
            <a:r>
              <a:rPr lang="en-US" sz="2800" dirty="0" err="1"/>
              <a:t>intracaranial</a:t>
            </a:r>
            <a:r>
              <a:rPr lang="en-US" sz="2800" dirty="0"/>
              <a:t> injuries specially in premature babies or after coming head of breech.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TextBox 2"/>
          <p:cNvSpPr txBox="1"/>
          <p:nvPr/>
        </p:nvSpPr>
        <p:spPr>
          <a:xfrm flipH="1">
            <a:off x="990600" y="3086100"/>
            <a:ext cx="4127500" cy="1384995"/>
          </a:xfrm>
          <a:prstGeom prst="rect">
            <a:avLst/>
          </a:prstGeom>
          <a:noFill/>
        </p:spPr>
        <p:txBody>
          <a:bodyPr wrap="square" rtlCol="0">
            <a:spAutoFit/>
          </a:bodyPr>
          <a:lstStyle/>
          <a:p>
            <a:pPr marL="514350" indent="-514350">
              <a:buFont typeface="+mj-lt"/>
              <a:buAutoNum type="arabicPeriod"/>
            </a:pPr>
            <a:r>
              <a:rPr lang="en-US" sz="2800" dirty="0" err="1"/>
              <a:t>Medio</a:t>
            </a:r>
            <a:r>
              <a:rPr lang="en-US" sz="2800" dirty="0"/>
              <a:t>-lateral</a:t>
            </a:r>
          </a:p>
          <a:p>
            <a:pPr marL="514350" indent="-514350">
              <a:buFont typeface="+mj-lt"/>
              <a:buAutoNum type="arabicPeriod"/>
            </a:pPr>
            <a:endParaRPr lang="en-US" sz="2800" dirty="0"/>
          </a:p>
          <a:p>
            <a:pPr marL="514350" indent="-514350">
              <a:buFont typeface="+mj-lt"/>
              <a:buAutoNum type="arabicPeriod"/>
            </a:pPr>
            <a:r>
              <a:rPr lang="en-US" sz="2800" dirty="0"/>
              <a:t>Median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647700"/>
            <a:ext cx="8825659" cy="1270000"/>
          </a:xfrm>
        </p:spPr>
        <p:txBody>
          <a:bodyPr/>
          <a:lstStyle/>
          <a:p>
            <a:r>
              <a:rPr lang="en-US" dirty="0"/>
              <a:t>Merits of median &amp; </a:t>
            </a:r>
            <a:r>
              <a:rPr lang="en-US" dirty="0" err="1"/>
              <a:t>medio</a:t>
            </a:r>
            <a:r>
              <a:rPr lang="en-US" dirty="0"/>
              <a:t>-lateral episiotomy</a:t>
            </a:r>
          </a:p>
        </p:txBody>
      </p:sp>
      <p:graphicFrame>
        <p:nvGraphicFramePr>
          <p:cNvPr id="5" name="Table 4"/>
          <p:cNvGraphicFramePr>
            <a:graphicFrameLocks noGrp="1"/>
          </p:cNvGraphicFramePr>
          <p:nvPr/>
        </p:nvGraphicFramePr>
        <p:xfrm>
          <a:off x="1778000" y="2997202"/>
          <a:ext cx="8394700" cy="3479798"/>
        </p:xfrm>
        <a:graphic>
          <a:graphicData uri="http://schemas.openxmlformats.org/drawingml/2006/table">
            <a:tbl>
              <a:tblPr firstRow="1" bandRow="1">
                <a:tableStyleId>{327F97BB-C833-4FB7-BDE5-3F7075034690}</a:tableStyleId>
              </a:tblPr>
              <a:tblGrid>
                <a:gridCol w="4152900">
                  <a:extLst>
                    <a:ext uri="{9D8B030D-6E8A-4147-A177-3AD203B41FA5}">
                      <a16:colId xmlns:a16="http://schemas.microsoft.com/office/drawing/2014/main" val="20000"/>
                    </a:ext>
                  </a:extLst>
                </a:gridCol>
                <a:gridCol w="4241800">
                  <a:extLst>
                    <a:ext uri="{9D8B030D-6E8A-4147-A177-3AD203B41FA5}">
                      <a16:colId xmlns:a16="http://schemas.microsoft.com/office/drawing/2014/main" val="20001"/>
                    </a:ext>
                  </a:extLst>
                </a:gridCol>
              </a:tblGrid>
              <a:tr h="660609">
                <a:tc>
                  <a:txBody>
                    <a:bodyPr/>
                    <a:lstStyle/>
                    <a:p>
                      <a:r>
                        <a:rPr lang="en-US" dirty="0">
                          <a:solidFill>
                            <a:schemeClr val="tx1"/>
                          </a:solidFill>
                        </a:rPr>
                        <a:t>                              MEDIAN</a:t>
                      </a:r>
                    </a:p>
                  </a:txBody>
                  <a:tcPr/>
                </a:tc>
                <a:tc>
                  <a:txBody>
                    <a:bodyPr/>
                    <a:lstStyle/>
                    <a:p>
                      <a:r>
                        <a:rPr lang="en-US" dirty="0">
                          <a:solidFill>
                            <a:schemeClr val="tx1"/>
                          </a:solidFill>
                        </a:rPr>
                        <a:t>                       MEDIO-LATERAL</a:t>
                      </a:r>
                    </a:p>
                  </a:txBody>
                  <a:tcPr/>
                </a:tc>
                <a:extLst>
                  <a:ext uri="{0D108BD9-81ED-4DB2-BD59-A6C34878D82A}">
                    <a16:rowId xmlns:a16="http://schemas.microsoft.com/office/drawing/2014/main" val="10000"/>
                  </a:ext>
                </a:extLst>
              </a:tr>
              <a:tr h="504324">
                <a:tc>
                  <a:txBody>
                    <a:bodyPr/>
                    <a:lstStyle/>
                    <a:p>
                      <a:r>
                        <a:rPr lang="en-US" dirty="0">
                          <a:solidFill>
                            <a:schemeClr val="tx1"/>
                          </a:solidFill>
                        </a:rPr>
                        <a:t>Muscles are not cut</a:t>
                      </a:r>
                    </a:p>
                  </a:txBody>
                  <a:tcPr/>
                </a:tc>
                <a:tc>
                  <a:txBody>
                    <a:bodyPr/>
                    <a:lstStyle/>
                    <a:p>
                      <a:r>
                        <a:rPr lang="en-US" dirty="0">
                          <a:solidFill>
                            <a:schemeClr val="tx1"/>
                          </a:solidFill>
                        </a:rPr>
                        <a:t>Safety from rectal involvement</a:t>
                      </a:r>
                    </a:p>
                  </a:txBody>
                  <a:tcPr/>
                </a:tc>
                <a:extLst>
                  <a:ext uri="{0D108BD9-81ED-4DB2-BD59-A6C34878D82A}">
                    <a16:rowId xmlns:a16="http://schemas.microsoft.com/office/drawing/2014/main" val="10001"/>
                  </a:ext>
                </a:extLst>
              </a:tr>
              <a:tr h="460222">
                <a:tc>
                  <a:txBody>
                    <a:bodyPr/>
                    <a:lstStyle/>
                    <a:p>
                      <a:r>
                        <a:rPr lang="en-US" dirty="0">
                          <a:solidFill>
                            <a:schemeClr val="tx1"/>
                          </a:solidFill>
                        </a:rPr>
                        <a:t>Blood</a:t>
                      </a:r>
                      <a:r>
                        <a:rPr lang="en-US" baseline="0" dirty="0">
                          <a:solidFill>
                            <a:schemeClr val="tx1"/>
                          </a:solidFill>
                        </a:rPr>
                        <a:t> loss is least</a:t>
                      </a:r>
                      <a:endParaRPr lang="en-US" dirty="0">
                        <a:solidFill>
                          <a:schemeClr val="tx1"/>
                        </a:solidFill>
                      </a:endParaRPr>
                    </a:p>
                  </a:txBody>
                  <a:tcPr/>
                </a:tc>
                <a:tc>
                  <a:txBody>
                    <a:bodyPr/>
                    <a:lstStyle/>
                    <a:p>
                      <a:r>
                        <a:rPr lang="en-US" dirty="0">
                          <a:solidFill>
                            <a:schemeClr val="tx1"/>
                          </a:solidFill>
                        </a:rPr>
                        <a:t>Incision can be extended</a:t>
                      </a:r>
                    </a:p>
                  </a:txBody>
                  <a:tcPr/>
                </a:tc>
                <a:extLst>
                  <a:ext uri="{0D108BD9-81ED-4DB2-BD59-A6C34878D82A}">
                    <a16:rowId xmlns:a16="http://schemas.microsoft.com/office/drawing/2014/main" val="10002"/>
                  </a:ext>
                </a:extLst>
              </a:tr>
              <a:tr h="446799">
                <a:tc>
                  <a:txBody>
                    <a:bodyPr/>
                    <a:lstStyle/>
                    <a:p>
                      <a:r>
                        <a:rPr lang="en-US" dirty="0">
                          <a:solidFill>
                            <a:schemeClr val="tx1"/>
                          </a:solidFill>
                        </a:rPr>
                        <a:t>Repair is easy</a:t>
                      </a:r>
                    </a:p>
                  </a:txBody>
                  <a:tcPr/>
                </a:tc>
                <a:tc>
                  <a:txBody>
                    <a:bodyPr/>
                    <a:lstStyle/>
                    <a:p>
                      <a:endParaRPr lang="en-US" dirty="0">
                        <a:solidFill>
                          <a:schemeClr val="tx1"/>
                        </a:solidFill>
                      </a:endParaRPr>
                    </a:p>
                  </a:txBody>
                  <a:tcPr/>
                </a:tc>
                <a:extLst>
                  <a:ext uri="{0D108BD9-81ED-4DB2-BD59-A6C34878D82A}">
                    <a16:rowId xmlns:a16="http://schemas.microsoft.com/office/drawing/2014/main" val="10003"/>
                  </a:ext>
                </a:extLst>
              </a:tr>
              <a:tr h="534050">
                <a:tc>
                  <a:txBody>
                    <a:bodyPr/>
                    <a:lstStyle/>
                    <a:p>
                      <a:r>
                        <a:rPr lang="en-US" dirty="0">
                          <a:solidFill>
                            <a:schemeClr val="tx1"/>
                          </a:solidFill>
                        </a:rPr>
                        <a:t>Post operative comfort is maximum</a:t>
                      </a:r>
                    </a:p>
                  </a:txBody>
                  <a:tcPr/>
                </a:tc>
                <a:tc>
                  <a:txBody>
                    <a:bodyPr/>
                    <a:lstStyle/>
                    <a:p>
                      <a:endParaRPr lang="en-US" dirty="0">
                        <a:solidFill>
                          <a:schemeClr val="tx1"/>
                        </a:solidFill>
                      </a:endParaRPr>
                    </a:p>
                  </a:txBody>
                  <a:tcPr/>
                </a:tc>
                <a:extLst>
                  <a:ext uri="{0D108BD9-81ED-4DB2-BD59-A6C34878D82A}">
                    <a16:rowId xmlns:a16="http://schemas.microsoft.com/office/drawing/2014/main" val="10004"/>
                  </a:ext>
                </a:extLst>
              </a:tr>
              <a:tr h="414199">
                <a:tc>
                  <a:txBody>
                    <a:bodyPr/>
                    <a:lstStyle/>
                    <a:p>
                      <a:r>
                        <a:rPr lang="en-US" dirty="0">
                          <a:solidFill>
                            <a:schemeClr val="tx1"/>
                          </a:solidFill>
                        </a:rPr>
                        <a:t>Healing</a:t>
                      </a:r>
                      <a:r>
                        <a:rPr lang="en-US" baseline="0" dirty="0">
                          <a:solidFill>
                            <a:schemeClr val="tx1"/>
                          </a:solidFill>
                        </a:rPr>
                        <a:t> is superior</a:t>
                      </a:r>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05"/>
                  </a:ext>
                </a:extLst>
              </a:tr>
              <a:tr h="459595">
                <a:tc>
                  <a:txBody>
                    <a:bodyPr/>
                    <a:lstStyle/>
                    <a:p>
                      <a:r>
                        <a:rPr lang="en-US" dirty="0">
                          <a:solidFill>
                            <a:schemeClr val="tx1"/>
                          </a:solidFill>
                        </a:rPr>
                        <a:t>Dyspareunia is rare</a:t>
                      </a: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923036"/>
          </a:xfrm>
        </p:spPr>
        <p:txBody>
          <a:bodyPr/>
          <a:lstStyle/>
          <a:p>
            <a:r>
              <a:rPr lang="en-US" dirty="0"/>
              <a:t>Demerits of median &amp; </a:t>
            </a:r>
            <a:r>
              <a:rPr lang="en-US" dirty="0" err="1"/>
              <a:t>medio</a:t>
            </a:r>
            <a:r>
              <a:rPr lang="en-US" dirty="0"/>
              <a:t>-lateral episiotomy</a:t>
            </a:r>
          </a:p>
        </p:txBody>
      </p:sp>
      <p:graphicFrame>
        <p:nvGraphicFramePr>
          <p:cNvPr id="4" name="Table 3"/>
          <p:cNvGraphicFramePr>
            <a:graphicFrameLocks noGrp="1"/>
          </p:cNvGraphicFramePr>
          <p:nvPr>
            <p:extLst>
              <p:ext uri="{D42A27DB-BD31-4B8C-83A1-F6EECF244321}">
                <p14:modId xmlns:p14="http://schemas.microsoft.com/office/powerpoint/2010/main" val="3754722314"/>
              </p:ext>
            </p:extLst>
          </p:nvPr>
        </p:nvGraphicFramePr>
        <p:xfrm>
          <a:off x="1524000" y="2679698"/>
          <a:ext cx="8128000" cy="3547534"/>
        </p:xfrm>
        <a:graphic>
          <a:graphicData uri="http://schemas.openxmlformats.org/drawingml/2006/table">
            <a:tbl>
              <a:tblPr firstRow="1" bandRow="1">
                <a:tableStyleId>{35758FB7-9AC5-4552-8A53-C91805E547FA}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93607">
                <a:tc>
                  <a:txBody>
                    <a:bodyPr/>
                    <a:lstStyle/>
                    <a:p>
                      <a:r>
                        <a:rPr lang="en-US" dirty="0"/>
                        <a:t>                      </a:t>
                      </a:r>
                      <a:r>
                        <a:rPr lang="en-US" dirty="0">
                          <a:solidFill>
                            <a:schemeClr val="tx1"/>
                          </a:solidFill>
                        </a:rPr>
                        <a:t>MEDIAN</a:t>
                      </a:r>
                    </a:p>
                  </a:txBody>
                  <a:tcPr/>
                </a:tc>
                <a:tc>
                  <a:txBody>
                    <a:bodyPr/>
                    <a:lstStyle/>
                    <a:p>
                      <a:r>
                        <a:rPr lang="en-US" dirty="0">
                          <a:solidFill>
                            <a:schemeClr val="tx1"/>
                          </a:solidFill>
                        </a:rPr>
                        <a:t>    MEDIO-LATERAL</a:t>
                      </a:r>
                    </a:p>
                  </a:txBody>
                  <a:tcPr/>
                </a:tc>
                <a:extLst>
                  <a:ext uri="{0D108BD9-81ED-4DB2-BD59-A6C34878D82A}">
                    <a16:rowId xmlns:a16="http://schemas.microsoft.com/office/drawing/2014/main" val="10000"/>
                  </a:ext>
                </a:extLst>
              </a:tr>
              <a:tr h="493607">
                <a:tc>
                  <a:txBody>
                    <a:bodyPr/>
                    <a:lstStyle/>
                    <a:p>
                      <a:r>
                        <a:rPr lang="en-US" dirty="0"/>
                        <a:t>Extension</a:t>
                      </a:r>
                      <a:r>
                        <a:rPr lang="en-US" baseline="0" dirty="0"/>
                        <a:t> can involve the rectum</a:t>
                      </a:r>
                      <a:endParaRPr lang="en-US" dirty="0"/>
                    </a:p>
                  </a:txBody>
                  <a:tcPr/>
                </a:tc>
                <a:tc>
                  <a:txBody>
                    <a:bodyPr/>
                    <a:lstStyle/>
                    <a:p>
                      <a:r>
                        <a:rPr lang="en-US" dirty="0"/>
                        <a:t>Apposition of the tissues is not so good</a:t>
                      </a:r>
                    </a:p>
                  </a:txBody>
                  <a:tcPr/>
                </a:tc>
                <a:extLst>
                  <a:ext uri="{0D108BD9-81ED-4DB2-BD59-A6C34878D82A}">
                    <a16:rowId xmlns:a16="http://schemas.microsoft.com/office/drawing/2014/main" val="10001"/>
                  </a:ext>
                </a:extLst>
              </a:tr>
              <a:tr h="493607">
                <a:tc>
                  <a:txBody>
                    <a:bodyPr/>
                    <a:lstStyle/>
                    <a:p>
                      <a:r>
                        <a:rPr lang="en-US" dirty="0"/>
                        <a:t>Not suitable for manipulative</a:t>
                      </a:r>
                      <a:r>
                        <a:rPr lang="en-US" baseline="0" dirty="0"/>
                        <a:t> delivery or in malpresentaion</a:t>
                      </a:r>
                      <a:endParaRPr lang="en-US" dirty="0"/>
                    </a:p>
                  </a:txBody>
                  <a:tcPr/>
                </a:tc>
                <a:tc>
                  <a:txBody>
                    <a:bodyPr/>
                    <a:lstStyle/>
                    <a:p>
                      <a:r>
                        <a:rPr lang="en-US" dirty="0"/>
                        <a:t>Blood loss</a:t>
                      </a:r>
                      <a:r>
                        <a:rPr lang="en-US" baseline="0" dirty="0"/>
                        <a:t> is  little more</a:t>
                      </a:r>
                      <a:endParaRPr lang="en-US" dirty="0"/>
                    </a:p>
                  </a:txBody>
                  <a:tcPr/>
                </a:tc>
                <a:extLst>
                  <a:ext uri="{0D108BD9-81ED-4DB2-BD59-A6C34878D82A}">
                    <a16:rowId xmlns:a16="http://schemas.microsoft.com/office/drawing/2014/main" val="10002"/>
                  </a:ext>
                </a:extLst>
              </a:tr>
              <a:tr h="493607">
                <a:tc>
                  <a:txBody>
                    <a:bodyPr/>
                    <a:lstStyle/>
                    <a:p>
                      <a:endParaRPr lang="en-US" dirty="0"/>
                    </a:p>
                  </a:txBody>
                  <a:tcPr/>
                </a:tc>
                <a:tc>
                  <a:txBody>
                    <a:bodyPr/>
                    <a:lstStyle/>
                    <a:p>
                      <a:r>
                        <a:rPr lang="en-US" dirty="0"/>
                        <a:t>Post-operative discomfort is more</a:t>
                      </a:r>
                    </a:p>
                  </a:txBody>
                  <a:tcPr/>
                </a:tc>
                <a:extLst>
                  <a:ext uri="{0D108BD9-81ED-4DB2-BD59-A6C34878D82A}">
                    <a16:rowId xmlns:a16="http://schemas.microsoft.com/office/drawing/2014/main" val="10003"/>
                  </a:ext>
                </a:extLst>
              </a:tr>
              <a:tr h="493607">
                <a:tc>
                  <a:txBody>
                    <a:bodyPr/>
                    <a:lstStyle/>
                    <a:p>
                      <a:endParaRPr lang="en-US" dirty="0"/>
                    </a:p>
                  </a:txBody>
                  <a:tcPr/>
                </a:tc>
                <a:tc>
                  <a:txBody>
                    <a:bodyPr/>
                    <a:lstStyle/>
                    <a:p>
                      <a:r>
                        <a:rPr lang="en-US" dirty="0"/>
                        <a:t>Relative increased</a:t>
                      </a:r>
                      <a:r>
                        <a:rPr lang="en-US" baseline="0" dirty="0"/>
                        <a:t> incidence of wound disruption</a:t>
                      </a:r>
                      <a:endParaRPr lang="en-US" dirty="0"/>
                    </a:p>
                  </a:txBody>
                  <a:tcPr/>
                </a:tc>
                <a:extLst>
                  <a:ext uri="{0D108BD9-81ED-4DB2-BD59-A6C34878D82A}">
                    <a16:rowId xmlns:a16="http://schemas.microsoft.com/office/drawing/2014/main" val="10004"/>
                  </a:ext>
                </a:extLst>
              </a:tr>
              <a:tr h="493607">
                <a:tc>
                  <a:txBody>
                    <a:bodyPr/>
                    <a:lstStyle/>
                    <a:p>
                      <a:endParaRPr lang="en-US" dirty="0"/>
                    </a:p>
                  </a:txBody>
                  <a:tcPr/>
                </a:tc>
                <a:tc>
                  <a:txBody>
                    <a:bodyPr/>
                    <a:lstStyle/>
                    <a:p>
                      <a:r>
                        <a:rPr lang="en-US" dirty="0"/>
                        <a:t>Dyspareunia is comparatively more</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cut</a:t>
            </a:r>
          </a:p>
        </p:txBody>
      </p:sp>
      <p:sp>
        <p:nvSpPr>
          <p:cNvPr id="3" name="TextBox 2"/>
          <p:cNvSpPr txBox="1"/>
          <p:nvPr/>
        </p:nvSpPr>
        <p:spPr>
          <a:xfrm>
            <a:off x="250687" y="2358887"/>
            <a:ext cx="11053417" cy="4062651"/>
          </a:xfrm>
          <a:prstGeom prst="rect">
            <a:avLst/>
          </a:prstGeom>
          <a:noFill/>
        </p:spPr>
        <p:txBody>
          <a:bodyPr wrap="square" rtlCol="0">
            <a:spAutoFit/>
          </a:bodyPr>
          <a:lstStyle/>
          <a:p>
            <a:pPr algn="justLow">
              <a:buFont typeface="Arial" pitchFamily="34" charset="0"/>
              <a:buChar char="•"/>
            </a:pPr>
            <a:r>
              <a:rPr lang="en-US" sz="2400" dirty="0"/>
              <a:t>Posterior vaginal wall</a:t>
            </a:r>
          </a:p>
          <a:p>
            <a:pPr algn="justLow">
              <a:buFont typeface="Arial" pitchFamily="34" charset="0"/>
              <a:buChar char="•"/>
            </a:pPr>
            <a:endParaRPr lang="en-US" sz="2400" dirty="0"/>
          </a:p>
          <a:p>
            <a:pPr algn="justLow">
              <a:buFont typeface="Arial" pitchFamily="34" charset="0"/>
              <a:buChar char="•"/>
            </a:pPr>
            <a:r>
              <a:rPr lang="en-US" sz="2400" dirty="0"/>
              <a:t>Superior &amp; deep transverse perineal muscles , bulbospongiousus &amp; part of </a:t>
            </a:r>
            <a:r>
              <a:rPr lang="en-US" sz="2400" dirty="0" err="1"/>
              <a:t>levator</a:t>
            </a:r>
            <a:r>
              <a:rPr lang="en-US" sz="2400" dirty="0"/>
              <a:t> </a:t>
            </a:r>
            <a:r>
              <a:rPr lang="en-US" sz="2400" dirty="0" err="1"/>
              <a:t>ani</a:t>
            </a:r>
            <a:endParaRPr lang="en-US" sz="2400" dirty="0"/>
          </a:p>
          <a:p>
            <a:pPr algn="justLow">
              <a:buFont typeface="Arial" pitchFamily="34" charset="0"/>
              <a:buChar char="•"/>
            </a:pPr>
            <a:endParaRPr lang="en-US" sz="2400" dirty="0"/>
          </a:p>
          <a:p>
            <a:pPr algn="justLow">
              <a:buFont typeface="Arial" pitchFamily="34" charset="0"/>
              <a:buChar char="•"/>
            </a:pPr>
            <a:r>
              <a:rPr lang="en-US" sz="2400" dirty="0"/>
              <a:t>Fascia covering muscles</a:t>
            </a:r>
          </a:p>
          <a:p>
            <a:pPr algn="justLow">
              <a:buFont typeface="Arial" pitchFamily="34" charset="0"/>
              <a:buChar char="•"/>
            </a:pPr>
            <a:endParaRPr lang="en-US" sz="2400" dirty="0"/>
          </a:p>
          <a:p>
            <a:pPr algn="justLow">
              <a:buFont typeface="Arial" pitchFamily="34" charset="0"/>
              <a:buChar char="•"/>
            </a:pPr>
            <a:r>
              <a:rPr lang="en-US" sz="2400" dirty="0"/>
              <a:t>Transverse perineal branches of </a:t>
            </a:r>
            <a:r>
              <a:rPr lang="en-US" sz="2400" dirty="0" err="1"/>
              <a:t>pudendal</a:t>
            </a:r>
            <a:r>
              <a:rPr lang="en-US" sz="2400" dirty="0"/>
              <a:t> vessels &amp; nerves</a:t>
            </a:r>
          </a:p>
          <a:p>
            <a:pPr algn="justLow">
              <a:buFont typeface="Arial" pitchFamily="34" charset="0"/>
              <a:buChar char="•"/>
            </a:pPr>
            <a:endParaRPr lang="en-US" sz="2400" dirty="0"/>
          </a:p>
          <a:p>
            <a:pPr algn="justLow">
              <a:buFont typeface="Arial" pitchFamily="34" charset="0"/>
              <a:buChar char="•"/>
            </a:pPr>
            <a:r>
              <a:rPr lang="en-US" sz="2400" dirty="0"/>
              <a:t>Subcutaneous tissue and skin</a:t>
            </a:r>
          </a:p>
          <a:p>
            <a:pPr>
              <a:buFont typeface="Arial" pitchFamily="34" charset="0"/>
              <a:buChar cha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Episiotomy</a:t>
            </a:r>
          </a:p>
        </p:txBody>
      </p:sp>
      <p:sp>
        <p:nvSpPr>
          <p:cNvPr id="4" name="TextBox 3"/>
          <p:cNvSpPr txBox="1"/>
          <p:nvPr/>
        </p:nvSpPr>
        <p:spPr>
          <a:xfrm>
            <a:off x="939800" y="2489200"/>
            <a:ext cx="10390809" cy="3970318"/>
          </a:xfrm>
          <a:prstGeom prst="rect">
            <a:avLst/>
          </a:prstGeom>
          <a:noFill/>
        </p:spPr>
        <p:txBody>
          <a:bodyPr wrap="square" rtlCol="0">
            <a:spAutoFit/>
          </a:bodyPr>
          <a:lstStyle/>
          <a:p>
            <a:pPr>
              <a:buFont typeface="Arial" pitchFamily="34" charset="0"/>
              <a:buChar char="•"/>
            </a:pPr>
            <a:r>
              <a:rPr lang="en-US" sz="2800" dirty="0"/>
              <a:t>Provide emotional support &amp; encouragement</a:t>
            </a:r>
          </a:p>
          <a:p>
            <a:pPr>
              <a:buFont typeface="Arial" pitchFamily="34" charset="0"/>
              <a:buChar char="•"/>
            </a:pPr>
            <a:r>
              <a:rPr lang="en-US" sz="2800" dirty="0"/>
              <a:t>Use local infiltration with lignocaine</a:t>
            </a:r>
          </a:p>
          <a:p>
            <a:pPr>
              <a:buFont typeface="Arial" pitchFamily="34" charset="0"/>
              <a:buChar char="•"/>
            </a:pPr>
            <a:r>
              <a:rPr lang="en-US" sz="2800" dirty="0"/>
              <a:t>Make sure there are no known allergies to lignocaine or related drugs</a:t>
            </a:r>
          </a:p>
          <a:p>
            <a:pPr>
              <a:buFont typeface="Arial" pitchFamily="34" charset="0"/>
              <a:buChar char="•"/>
            </a:pPr>
            <a:r>
              <a:rPr lang="en-US" sz="2800" dirty="0"/>
              <a:t>Infiltrate beneath the vaginal mucosa , beneath the skin of the perineum &amp; deeply into the perineal muscles</a:t>
            </a:r>
          </a:p>
          <a:p>
            <a:endParaRPr lang="en-US" sz="2800" dirty="0"/>
          </a:p>
          <a:p>
            <a:r>
              <a:rPr lang="en-US" sz="2800" b="1" dirty="0"/>
              <a:t>Note: pull back plunger to assure that no vessel has been penetrated</a:t>
            </a:r>
            <a:r>
              <a:rPr lang="en-US" b="1"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Episiotomy</a:t>
            </a:r>
          </a:p>
        </p:txBody>
      </p:sp>
      <p:sp>
        <p:nvSpPr>
          <p:cNvPr id="3" name="TextBox 2"/>
          <p:cNvSpPr txBox="1"/>
          <p:nvPr/>
        </p:nvSpPr>
        <p:spPr>
          <a:xfrm>
            <a:off x="1079500" y="3352800"/>
            <a:ext cx="9640781" cy="1569660"/>
          </a:xfrm>
          <a:prstGeom prst="rect">
            <a:avLst/>
          </a:prstGeom>
          <a:noFill/>
        </p:spPr>
        <p:txBody>
          <a:bodyPr wrap="square" rtlCol="0">
            <a:spAutoFit/>
          </a:bodyPr>
          <a:lstStyle/>
          <a:p>
            <a:pPr>
              <a:buFont typeface="Arial" pitchFamily="34" charset="0"/>
              <a:buChar char="•"/>
            </a:pPr>
            <a:r>
              <a:rPr lang="en-US" sz="2400" dirty="0"/>
              <a:t>Keep two fingers between the baby’s head &amp; perineum</a:t>
            </a:r>
          </a:p>
          <a:p>
            <a:pPr>
              <a:buFont typeface="Arial" pitchFamily="34" charset="0"/>
              <a:buChar char="•"/>
            </a:pPr>
            <a:endParaRPr lang="en-US" sz="2400" dirty="0"/>
          </a:p>
          <a:p>
            <a:pPr>
              <a:buFont typeface="Arial" pitchFamily="34" charset="0"/>
              <a:buChar char="•"/>
            </a:pPr>
            <a:r>
              <a:rPr lang="en-US" sz="2400" dirty="0"/>
              <a:t>Use episiotomy scissor to cut the perineum about 3-4cm in the </a:t>
            </a:r>
            <a:r>
              <a:rPr lang="en-US" sz="2400" dirty="0" err="1"/>
              <a:t>medio</a:t>
            </a:r>
            <a:r>
              <a:rPr lang="en-US" sz="2400" dirty="0"/>
              <a:t>-lateral direction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Episiotomy</a:t>
            </a:r>
          </a:p>
        </p:txBody>
      </p:sp>
      <p:sp>
        <p:nvSpPr>
          <p:cNvPr id="3" name="TextBox 2"/>
          <p:cNvSpPr txBox="1"/>
          <p:nvPr/>
        </p:nvSpPr>
        <p:spPr>
          <a:xfrm>
            <a:off x="927100" y="3035300"/>
            <a:ext cx="10169772" cy="1661993"/>
          </a:xfrm>
          <a:prstGeom prst="rect">
            <a:avLst/>
          </a:prstGeom>
          <a:noFill/>
        </p:spPr>
        <p:txBody>
          <a:bodyPr wrap="none" rtlCol="0">
            <a:spAutoFit/>
          </a:bodyPr>
          <a:lstStyle/>
          <a:p>
            <a:pPr>
              <a:buFont typeface="Arial" pitchFamily="34" charset="0"/>
              <a:buChar char="•"/>
            </a:pPr>
            <a:r>
              <a:rPr lang="en-US" sz="2800" dirty="0"/>
              <a:t>Control the baby’s head &amp; shoulders as they deliver</a:t>
            </a:r>
          </a:p>
          <a:p>
            <a:pPr>
              <a:buFont typeface="Arial" pitchFamily="34" charset="0"/>
              <a:buChar char="•"/>
            </a:pPr>
            <a:endParaRPr lang="en-US" sz="2800" dirty="0"/>
          </a:p>
          <a:p>
            <a:pPr>
              <a:buFont typeface="Arial" pitchFamily="34" charset="0"/>
              <a:buChar char="•"/>
            </a:pPr>
            <a:r>
              <a:rPr lang="en-US" sz="2800" dirty="0"/>
              <a:t>Carefully examine for extensions &amp; other tears and repair</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45010" y="5340219"/>
            <a:ext cx="7149601" cy="1400887"/>
          </a:xfrm>
          <a:custGeom>
            <a:avLst/>
            <a:gdLst/>
            <a:ahLst/>
            <a:cxnLst/>
            <a:rect l="l" t="t" r="r" b="b"/>
            <a:pathLst>
              <a:path w="7150103" h="1400985">
                <a:moveTo>
                  <a:pt x="0" y="0"/>
                </a:moveTo>
                <a:lnTo>
                  <a:pt x="7150103" y="0"/>
                </a:lnTo>
                <a:lnTo>
                  <a:pt x="7150103" y="1400985"/>
                </a:lnTo>
                <a:lnTo>
                  <a:pt x="0" y="1400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K"/>
          </a:p>
        </p:txBody>
      </p:sp>
      <p:sp>
        <p:nvSpPr>
          <p:cNvPr id="3" name="Freeform 3"/>
          <p:cNvSpPr/>
          <p:nvPr/>
        </p:nvSpPr>
        <p:spPr>
          <a:xfrm>
            <a:off x="9666987" y="102847"/>
            <a:ext cx="2266534" cy="680161"/>
          </a:xfrm>
          <a:custGeom>
            <a:avLst/>
            <a:gdLst/>
            <a:ahLst/>
            <a:cxnLst/>
            <a:rect l="l" t="t" r="r" b="b"/>
            <a:pathLst>
              <a:path w="2266693" h="680209">
                <a:moveTo>
                  <a:pt x="0" y="0"/>
                </a:moveTo>
                <a:lnTo>
                  <a:pt x="2266693" y="0"/>
                </a:lnTo>
                <a:lnTo>
                  <a:pt x="2266693" y="680209"/>
                </a:lnTo>
                <a:lnTo>
                  <a:pt x="0" y="680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K"/>
          </a:p>
        </p:txBody>
      </p:sp>
      <p:sp>
        <p:nvSpPr>
          <p:cNvPr id="4" name="TextBox 4"/>
          <p:cNvSpPr txBox="1"/>
          <p:nvPr/>
        </p:nvSpPr>
        <p:spPr>
          <a:xfrm>
            <a:off x="2530348" y="233292"/>
            <a:ext cx="6096391" cy="888000"/>
          </a:xfrm>
          <a:prstGeom prst="rect">
            <a:avLst/>
          </a:prstGeom>
        </p:spPr>
        <p:txBody>
          <a:bodyPr lIns="0" tIns="0" rIns="0" bIns="0" rtlCol="0" anchor="t">
            <a:spAutoFit/>
          </a:bodyPr>
          <a:lstStyle/>
          <a:p>
            <a:pPr>
              <a:lnSpc>
                <a:spcPts val="4065"/>
              </a:lnSpc>
            </a:pPr>
            <a:r>
              <a:rPr lang="en-US" sz="2904">
                <a:solidFill>
                  <a:srgbClr val="000000"/>
                </a:solidFill>
                <a:latin typeface="Calibri (MS)"/>
                <a:ea typeface="Calibri (MS)"/>
                <a:cs typeface="Calibri (MS)"/>
                <a:sym typeface="Calibri (MS)"/>
              </a:rPr>
              <a:t>Prof. Umar’s Model of Teaching Strategy</a:t>
            </a:r>
          </a:p>
          <a:p>
            <a:pPr>
              <a:lnSpc>
                <a:spcPts val="3074"/>
              </a:lnSpc>
            </a:pPr>
            <a:r>
              <a:rPr lang="en-US" sz="2195" spc="2">
                <a:solidFill>
                  <a:srgbClr val="215F9A"/>
                </a:solidFill>
                <a:latin typeface="Arial"/>
                <a:ea typeface="Arial"/>
                <a:cs typeface="Arial"/>
                <a:sym typeface="Arial"/>
              </a:rPr>
              <a:t>Self Directed Learning Assessment Program</a:t>
            </a:r>
          </a:p>
        </p:txBody>
      </p:sp>
      <p:sp>
        <p:nvSpPr>
          <p:cNvPr id="5" name="TextBox 5"/>
          <p:cNvSpPr txBox="1"/>
          <p:nvPr/>
        </p:nvSpPr>
        <p:spPr>
          <a:xfrm>
            <a:off x="1616012" y="1270330"/>
            <a:ext cx="1488977" cy="362343"/>
          </a:xfrm>
          <a:prstGeom prst="rect">
            <a:avLst/>
          </a:prstGeom>
        </p:spPr>
        <p:txBody>
          <a:bodyPr lIns="0" tIns="0" rIns="0" bIns="0" rtlCol="0" anchor="t">
            <a:spAutoFit/>
          </a:bodyPr>
          <a:lstStyle/>
          <a:p>
            <a:pPr>
              <a:lnSpc>
                <a:spcPts val="3077"/>
              </a:lnSpc>
            </a:pPr>
            <a:r>
              <a:rPr lang="en-US" sz="2198">
                <a:solidFill>
                  <a:srgbClr val="215F9A"/>
                </a:solidFill>
                <a:latin typeface="Arial"/>
                <a:ea typeface="Arial"/>
                <a:cs typeface="Arial"/>
                <a:sym typeface="Arial"/>
              </a:rPr>
              <a:t>Objectives</a:t>
            </a:r>
            <a:r>
              <a:rPr lang="en-US" sz="2198">
                <a:solidFill>
                  <a:srgbClr val="000000"/>
                </a:solidFill>
                <a:latin typeface="Arial"/>
                <a:ea typeface="Arial"/>
                <a:cs typeface="Arial"/>
                <a:sym typeface="Arial"/>
              </a:rPr>
              <a:t> :</a:t>
            </a:r>
          </a:p>
        </p:txBody>
      </p:sp>
      <p:sp>
        <p:nvSpPr>
          <p:cNvPr id="6" name="TextBox 6"/>
          <p:cNvSpPr txBox="1"/>
          <p:nvPr/>
        </p:nvSpPr>
        <p:spPr>
          <a:xfrm>
            <a:off x="3075902" y="1293198"/>
            <a:ext cx="7173955" cy="327847"/>
          </a:xfrm>
          <a:prstGeom prst="rect">
            <a:avLst/>
          </a:prstGeom>
        </p:spPr>
        <p:txBody>
          <a:bodyPr lIns="0" tIns="0" rIns="0" bIns="0" rtlCol="0" anchor="t">
            <a:spAutoFit/>
          </a:bodyPr>
          <a:lstStyle/>
          <a:p>
            <a:pPr>
              <a:lnSpc>
                <a:spcPts val="2808"/>
              </a:lnSpc>
            </a:pPr>
            <a:r>
              <a:rPr lang="en-US" sz="2006" dirty="0">
                <a:solidFill>
                  <a:srgbClr val="000000"/>
                </a:solidFill>
                <a:latin typeface="Arial"/>
                <a:ea typeface="Arial"/>
                <a:cs typeface="Arial"/>
                <a:sym typeface="Arial"/>
              </a:rPr>
              <a:t>To cultivate critical thinking, analytical reasoning, and problem-</a:t>
            </a:r>
          </a:p>
        </p:txBody>
      </p:sp>
      <p:sp>
        <p:nvSpPr>
          <p:cNvPr id="7" name="TextBox 7"/>
          <p:cNvSpPr txBox="1"/>
          <p:nvPr/>
        </p:nvSpPr>
        <p:spPr>
          <a:xfrm>
            <a:off x="1616012" y="1640941"/>
            <a:ext cx="2553750" cy="282129"/>
          </a:xfrm>
          <a:prstGeom prst="rect">
            <a:avLst/>
          </a:prstGeom>
        </p:spPr>
        <p:txBody>
          <a:bodyPr lIns="0" tIns="0" rIns="0" bIns="0" rtlCol="0" anchor="t">
            <a:spAutoFit/>
          </a:bodyPr>
          <a:lstStyle/>
          <a:p>
            <a:pPr>
              <a:lnSpc>
                <a:spcPts val="2160"/>
              </a:lnSpc>
            </a:pPr>
            <a:r>
              <a:rPr lang="en-US" sz="2004">
                <a:solidFill>
                  <a:srgbClr val="000000"/>
                </a:solidFill>
                <a:latin typeface="Arial"/>
                <a:ea typeface="Arial"/>
                <a:cs typeface="Arial"/>
                <a:sym typeface="Arial"/>
              </a:rPr>
              <a:t>solving competencies.</a:t>
            </a:r>
          </a:p>
        </p:txBody>
      </p:sp>
      <p:sp>
        <p:nvSpPr>
          <p:cNvPr id="8" name="TextBox 8"/>
          <p:cNvSpPr txBox="1"/>
          <p:nvPr/>
        </p:nvSpPr>
        <p:spPr>
          <a:xfrm>
            <a:off x="3580310" y="1915242"/>
            <a:ext cx="6854109" cy="282129"/>
          </a:xfrm>
          <a:prstGeom prst="rect">
            <a:avLst/>
          </a:prstGeom>
        </p:spPr>
        <p:txBody>
          <a:bodyPr lIns="0" tIns="0" rIns="0" bIns="0" rtlCol="0" anchor="t">
            <a:spAutoFit/>
          </a:bodyPr>
          <a:lstStyle/>
          <a:p>
            <a:pPr>
              <a:lnSpc>
                <a:spcPts val="2160"/>
              </a:lnSpc>
            </a:pPr>
            <a:r>
              <a:rPr lang="en-US" sz="2004">
                <a:solidFill>
                  <a:srgbClr val="000000"/>
                </a:solidFill>
                <a:latin typeface="Arial"/>
                <a:ea typeface="Arial"/>
                <a:cs typeface="Arial"/>
                <a:sym typeface="Arial"/>
              </a:rPr>
              <a:t>To instill a culture of self-directed learning, fostering lifelong </a:t>
            </a:r>
          </a:p>
        </p:txBody>
      </p:sp>
      <p:sp>
        <p:nvSpPr>
          <p:cNvPr id="9" name="TextBox 9"/>
          <p:cNvSpPr txBox="1"/>
          <p:nvPr/>
        </p:nvSpPr>
        <p:spPr>
          <a:xfrm>
            <a:off x="1616012" y="2189542"/>
            <a:ext cx="3452674" cy="1168846"/>
          </a:xfrm>
          <a:prstGeom prst="rect">
            <a:avLst/>
          </a:prstGeom>
        </p:spPr>
        <p:txBody>
          <a:bodyPr lIns="0" tIns="0" rIns="0" bIns="0" rtlCol="0" anchor="t">
            <a:spAutoFit/>
          </a:bodyPr>
          <a:lstStyle/>
          <a:p>
            <a:pPr>
              <a:lnSpc>
                <a:spcPts val="2160"/>
              </a:lnSpc>
            </a:pPr>
            <a:r>
              <a:rPr lang="en-US" sz="2004" dirty="0">
                <a:solidFill>
                  <a:srgbClr val="000000"/>
                </a:solidFill>
                <a:latin typeface="Arial"/>
                <a:ea typeface="Arial"/>
                <a:cs typeface="Arial"/>
                <a:sym typeface="Arial"/>
              </a:rPr>
              <a:t>learning habits and autonomy.</a:t>
            </a:r>
          </a:p>
          <a:p>
            <a:pPr>
              <a:lnSpc>
                <a:spcPts val="3606"/>
              </a:lnSpc>
            </a:pPr>
            <a:r>
              <a:rPr lang="en-US" sz="2402" dirty="0">
                <a:solidFill>
                  <a:srgbClr val="215F9A"/>
                </a:solidFill>
                <a:latin typeface="Calibri (MS)"/>
                <a:ea typeface="Calibri (MS)"/>
                <a:cs typeface="Calibri (MS)"/>
                <a:sym typeface="Calibri (MS)"/>
              </a:rPr>
              <a:t>How</a:t>
            </a:r>
            <a:r>
              <a:rPr lang="en-US" sz="2402" dirty="0">
                <a:solidFill>
                  <a:srgbClr val="000000"/>
                </a:solidFill>
                <a:latin typeface="Calibri (MS)"/>
                <a:ea typeface="Calibri (MS)"/>
                <a:cs typeface="Calibri (MS)"/>
                <a:sym typeface="Calibri (MS)"/>
              </a:rPr>
              <a:t> </a:t>
            </a:r>
            <a:r>
              <a:rPr lang="en-US" sz="2402" dirty="0">
                <a:solidFill>
                  <a:srgbClr val="215F9A"/>
                </a:solidFill>
                <a:latin typeface="Calibri (MS)"/>
                <a:ea typeface="Calibri (MS)"/>
                <a:cs typeface="Calibri (MS)"/>
                <a:sym typeface="Calibri (MS)"/>
              </a:rPr>
              <a:t>to</a:t>
            </a:r>
            <a:r>
              <a:rPr lang="en-US" sz="2402" dirty="0">
                <a:solidFill>
                  <a:srgbClr val="000000"/>
                </a:solidFill>
                <a:latin typeface="Calibri (MS)"/>
                <a:ea typeface="Calibri (MS)"/>
                <a:cs typeface="Calibri (MS)"/>
                <a:sym typeface="Calibri (MS)"/>
              </a:rPr>
              <a:t> </a:t>
            </a:r>
            <a:r>
              <a:rPr lang="en-US" sz="2402" dirty="0">
                <a:solidFill>
                  <a:srgbClr val="215F9A"/>
                </a:solidFill>
                <a:latin typeface="Calibri (MS)"/>
                <a:ea typeface="Calibri (MS)"/>
                <a:cs typeface="Calibri (MS)"/>
                <a:sym typeface="Calibri (MS)"/>
              </a:rPr>
              <a:t>Assess?</a:t>
            </a:r>
          </a:p>
          <a:p>
            <a:pPr>
              <a:lnSpc>
                <a:spcPts val="3602"/>
              </a:lnSpc>
            </a:pPr>
            <a:r>
              <a:rPr lang="en-US" sz="2400" dirty="0">
                <a:solidFill>
                  <a:srgbClr val="000000"/>
                </a:solidFill>
                <a:latin typeface="Arimo"/>
                <a:ea typeface="Arimo"/>
                <a:cs typeface="Arimo"/>
                <a:sym typeface="Arimo"/>
              </a:rPr>
              <a:t>➢</a:t>
            </a:r>
          </a:p>
        </p:txBody>
      </p:sp>
      <p:sp>
        <p:nvSpPr>
          <p:cNvPr id="10" name="TextBox 10"/>
          <p:cNvSpPr txBox="1"/>
          <p:nvPr/>
        </p:nvSpPr>
        <p:spPr>
          <a:xfrm>
            <a:off x="1844596" y="3158252"/>
            <a:ext cx="8906650" cy="1333698"/>
          </a:xfrm>
          <a:prstGeom prst="rect">
            <a:avLst/>
          </a:prstGeom>
        </p:spPr>
        <p:txBody>
          <a:bodyPr lIns="0" tIns="0" rIns="0" bIns="0" rtlCol="0" anchor="t">
            <a:spAutoFit/>
          </a:bodyPr>
          <a:lstStyle/>
          <a:p>
            <a:pPr algn="just">
              <a:lnSpc>
                <a:spcPts val="2594"/>
              </a:lnSpc>
            </a:pPr>
            <a:r>
              <a:rPr lang="en-US" sz="2400" dirty="0">
                <a:solidFill>
                  <a:srgbClr val="000000"/>
                </a:solidFill>
                <a:latin typeface="Calibri (MS)"/>
                <a:ea typeface="Calibri (MS)"/>
                <a:cs typeface="Calibri (MS)"/>
                <a:sym typeface="Calibri (MS)"/>
              </a:rPr>
              <a:t>Ten randomly selected students will be evaluated within the</a:t>
            </a:r>
            <a:r>
              <a:rPr lang="en-US" sz="2400" b="1" dirty="0">
                <a:solidFill>
                  <a:srgbClr val="000000"/>
                </a:solidFill>
                <a:latin typeface="Calibri (MS) Bold"/>
                <a:ea typeface="Calibri (MS) Bold"/>
                <a:cs typeface="Calibri (MS) Bold"/>
                <a:sym typeface="Calibri (MS) Bold"/>
              </a:rPr>
              <a:t> first 10 minutes of the lecture</a:t>
            </a:r>
            <a:r>
              <a:rPr lang="en-US" sz="2400" dirty="0">
                <a:solidFill>
                  <a:srgbClr val="000000"/>
                </a:solidFill>
                <a:latin typeface="Calibri (MS)"/>
                <a:ea typeface="Calibri (MS)"/>
                <a:cs typeface="Calibri (MS)"/>
                <a:sym typeface="Calibri (MS)"/>
              </a:rPr>
              <a:t> through 10 multiple-choice questions (MCQs) based on the PowerPoint presentation shared on Students Official WhatsApp group, one day before the teaching session.</a:t>
            </a:r>
          </a:p>
        </p:txBody>
      </p:sp>
      <p:sp>
        <p:nvSpPr>
          <p:cNvPr id="11" name="TextBox 11"/>
          <p:cNvSpPr txBox="1"/>
          <p:nvPr/>
        </p:nvSpPr>
        <p:spPr>
          <a:xfrm>
            <a:off x="1616012" y="4280247"/>
            <a:ext cx="246832" cy="521233"/>
          </a:xfrm>
          <a:prstGeom prst="rect">
            <a:avLst/>
          </a:prstGeom>
        </p:spPr>
        <p:txBody>
          <a:bodyPr lIns="0" tIns="0" rIns="0" bIns="0" rtlCol="0" anchor="t">
            <a:spAutoFit/>
          </a:bodyPr>
          <a:lstStyle/>
          <a:p>
            <a:pPr>
              <a:lnSpc>
                <a:spcPts val="4574"/>
              </a:lnSpc>
            </a:pPr>
            <a:r>
              <a:rPr lang="en-US" sz="2400">
                <a:solidFill>
                  <a:srgbClr val="000000"/>
                </a:solidFill>
                <a:latin typeface="Arimo"/>
                <a:ea typeface="Arimo"/>
                <a:cs typeface="Arimo"/>
                <a:sym typeface="Arimo"/>
              </a:rPr>
              <a:t>➢</a:t>
            </a:r>
          </a:p>
        </p:txBody>
      </p:sp>
      <p:sp>
        <p:nvSpPr>
          <p:cNvPr id="12" name="TextBox 12"/>
          <p:cNvSpPr txBox="1"/>
          <p:nvPr/>
        </p:nvSpPr>
        <p:spPr>
          <a:xfrm>
            <a:off x="1844596" y="4725576"/>
            <a:ext cx="8906031" cy="619850"/>
          </a:xfrm>
          <a:prstGeom prst="rect">
            <a:avLst/>
          </a:prstGeom>
        </p:spPr>
        <p:txBody>
          <a:bodyPr lIns="0" tIns="0" rIns="0" bIns="0" rtlCol="0" anchor="t">
            <a:spAutoFit/>
          </a:bodyPr>
          <a:lstStyle/>
          <a:p>
            <a:pPr algn="just">
              <a:lnSpc>
                <a:spcPts val="1200"/>
              </a:lnSpc>
            </a:pPr>
            <a:r>
              <a:rPr lang="en-US" sz="2400">
                <a:solidFill>
                  <a:srgbClr val="000000"/>
                </a:solidFill>
                <a:latin typeface="Calibri (MS)"/>
                <a:ea typeface="Calibri (MS)"/>
                <a:cs typeface="Calibri (MS)"/>
                <a:sym typeface="Calibri (MS)"/>
              </a:rPr>
              <a:t>The number of MCQs from the components of the lecture will follow</a:t>
            </a:r>
          </a:p>
          <a:p>
            <a:pPr algn="just">
              <a:lnSpc>
                <a:spcPts val="3983"/>
              </a:lnSpc>
            </a:pPr>
            <a:r>
              <a:rPr lang="en-US" sz="2400">
                <a:solidFill>
                  <a:srgbClr val="000000"/>
                </a:solidFill>
                <a:latin typeface="Calibri (MS)"/>
                <a:ea typeface="Calibri (MS)"/>
                <a:cs typeface="Calibri (MS)"/>
                <a:sym typeface="Calibri (MS)"/>
              </a:rPr>
              <a:t>the guidelines outlined in the</a:t>
            </a:r>
            <a:r>
              <a:rPr lang="en-US" sz="2400" b="1">
                <a:solidFill>
                  <a:srgbClr val="000000"/>
                </a:solidFill>
                <a:latin typeface="Calibri (MS) Bold"/>
                <a:ea typeface="Calibri (MS) Bold"/>
                <a:cs typeface="Calibri (MS) Bold"/>
                <a:sym typeface="Calibri (MS) Bold"/>
              </a:rPr>
              <a:t> Prof. Umar model of Integrated Lecture</a:t>
            </a:r>
            <a:r>
              <a:rPr lang="en-US" sz="2400">
                <a:solidFill>
                  <a:srgbClr val="000000"/>
                </a:solidFill>
                <a:latin typeface="Calibri (MS)"/>
                <a:ea typeface="Calibri (MS)"/>
                <a:cs typeface="Calibri (MS)"/>
                <a:sym typeface="Calibri (MS)"/>
              </a:rPr>
              <a:t>.</a:t>
            </a:r>
          </a:p>
        </p:txBody>
      </p:sp>
      <p:sp>
        <p:nvSpPr>
          <p:cNvPr id="13" name="TextBox 13"/>
          <p:cNvSpPr txBox="1"/>
          <p:nvPr/>
        </p:nvSpPr>
        <p:spPr>
          <a:xfrm>
            <a:off x="9932906" y="237483"/>
            <a:ext cx="1769183" cy="293029"/>
          </a:xfrm>
          <a:prstGeom prst="rect">
            <a:avLst/>
          </a:prstGeom>
        </p:spPr>
        <p:txBody>
          <a:bodyPr lIns="0" tIns="0" rIns="0" bIns="0" rtlCol="0" anchor="t">
            <a:spAutoFit/>
          </a:bodyPr>
          <a:lstStyle/>
          <a:p>
            <a:pPr>
              <a:lnSpc>
                <a:spcPts val="2520"/>
              </a:lnSpc>
            </a:pPr>
            <a:r>
              <a:rPr lang="en-US">
                <a:solidFill>
                  <a:srgbClr val="000000"/>
                </a:solidFill>
                <a:latin typeface="Arial"/>
                <a:ea typeface="Arial"/>
                <a:cs typeface="Arial"/>
                <a:sym typeface="Arial"/>
              </a:rPr>
              <a:t>First Ten Minutes</a:t>
            </a:r>
          </a:p>
        </p:txBody>
      </p:sp>
      <p:sp>
        <p:nvSpPr>
          <p:cNvPr id="14" name="TextBox 14"/>
          <p:cNvSpPr txBox="1"/>
          <p:nvPr/>
        </p:nvSpPr>
        <p:spPr>
          <a:xfrm>
            <a:off x="2606542" y="5427149"/>
            <a:ext cx="1203381"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Component of LGIS</a:t>
            </a:r>
          </a:p>
        </p:txBody>
      </p:sp>
      <p:sp>
        <p:nvSpPr>
          <p:cNvPr id="15" name="TextBox 15"/>
          <p:cNvSpPr txBox="1"/>
          <p:nvPr/>
        </p:nvSpPr>
        <p:spPr>
          <a:xfrm>
            <a:off x="4008905" y="5427149"/>
            <a:ext cx="1106633"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Core Know ledge</a:t>
            </a:r>
          </a:p>
        </p:txBody>
      </p:sp>
      <p:sp>
        <p:nvSpPr>
          <p:cNvPr id="16" name="TextBox 16"/>
          <p:cNvSpPr txBox="1"/>
          <p:nvPr/>
        </p:nvSpPr>
        <p:spPr>
          <a:xfrm>
            <a:off x="5410887" y="5427148"/>
            <a:ext cx="1066735"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Horizontal Integration</a:t>
            </a:r>
          </a:p>
        </p:txBody>
      </p:sp>
      <p:sp>
        <p:nvSpPr>
          <p:cNvPr id="17" name="TextBox 17"/>
          <p:cNvSpPr txBox="1"/>
          <p:nvPr/>
        </p:nvSpPr>
        <p:spPr>
          <a:xfrm>
            <a:off x="6813116" y="5427148"/>
            <a:ext cx="1066735"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Vertical Integration</a:t>
            </a:r>
          </a:p>
        </p:txBody>
      </p:sp>
      <p:sp>
        <p:nvSpPr>
          <p:cNvPr id="18" name="TextBox 18"/>
          <p:cNvSpPr txBox="1"/>
          <p:nvPr/>
        </p:nvSpPr>
        <p:spPr>
          <a:xfrm>
            <a:off x="8215097" y="5427149"/>
            <a:ext cx="1066735"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Spiral Integration</a:t>
            </a:r>
          </a:p>
        </p:txBody>
      </p:sp>
      <p:sp>
        <p:nvSpPr>
          <p:cNvPr id="19" name="TextBox 19"/>
          <p:cNvSpPr txBox="1"/>
          <p:nvPr/>
        </p:nvSpPr>
        <p:spPr>
          <a:xfrm>
            <a:off x="2635496" y="6232772"/>
            <a:ext cx="1183865" cy="258212"/>
          </a:xfrm>
          <a:prstGeom prst="rect">
            <a:avLst/>
          </a:prstGeom>
        </p:spPr>
        <p:txBody>
          <a:bodyPr lIns="0" tIns="0" rIns="0" bIns="0" rtlCol="0" anchor="t">
            <a:spAutoFit/>
          </a:bodyPr>
          <a:lstStyle/>
          <a:p>
            <a:pPr>
              <a:lnSpc>
                <a:spcPts val="2237"/>
              </a:lnSpc>
            </a:pPr>
            <a:r>
              <a:rPr lang="en-US" sz="1598" b="1">
                <a:solidFill>
                  <a:srgbClr val="000000"/>
                </a:solidFill>
                <a:latin typeface="Arial Bold"/>
                <a:ea typeface="Arial Bold"/>
                <a:cs typeface="Arial Bold"/>
                <a:sym typeface="Arial Bold"/>
              </a:rPr>
              <a:t>No of MCQs</a:t>
            </a:r>
          </a:p>
        </p:txBody>
      </p:sp>
      <p:sp>
        <p:nvSpPr>
          <p:cNvPr id="20" name="TextBox 20"/>
          <p:cNvSpPr txBox="1"/>
          <p:nvPr/>
        </p:nvSpPr>
        <p:spPr>
          <a:xfrm>
            <a:off x="4449310" y="6273595"/>
            <a:ext cx="343162" cy="337208"/>
          </a:xfrm>
          <a:prstGeom prst="rect">
            <a:avLst/>
          </a:prstGeom>
        </p:spPr>
        <p:txBody>
          <a:bodyPr lIns="0" tIns="0" rIns="0" bIns="0" rtlCol="0" anchor="t">
            <a:spAutoFit/>
          </a:bodyPr>
          <a:lstStyle/>
          <a:p>
            <a:pPr>
              <a:lnSpc>
                <a:spcPts val="2808"/>
              </a:lnSpc>
            </a:pPr>
            <a:r>
              <a:rPr lang="en-US" sz="2006" b="1">
                <a:solidFill>
                  <a:srgbClr val="000000"/>
                </a:solidFill>
                <a:latin typeface="Calibri (MS) Bold"/>
                <a:ea typeface="Calibri (MS) Bold"/>
                <a:cs typeface="Calibri (MS) Bold"/>
                <a:sym typeface="Calibri (MS) Bold"/>
              </a:rPr>
              <a:t>6-7</a:t>
            </a:r>
          </a:p>
        </p:txBody>
      </p:sp>
      <p:sp>
        <p:nvSpPr>
          <p:cNvPr id="21" name="TextBox 21"/>
          <p:cNvSpPr txBox="1"/>
          <p:nvPr/>
        </p:nvSpPr>
        <p:spPr>
          <a:xfrm>
            <a:off x="5855863" y="6223325"/>
            <a:ext cx="336542" cy="293094"/>
          </a:xfrm>
          <a:prstGeom prst="rect">
            <a:avLst/>
          </a:prstGeom>
        </p:spPr>
        <p:txBody>
          <a:bodyPr lIns="0" tIns="0" rIns="0" bIns="0" rtlCol="0" anchor="t">
            <a:spAutoFit/>
          </a:bodyPr>
          <a:lstStyle/>
          <a:p>
            <a:pPr>
              <a:lnSpc>
                <a:spcPts val="2523"/>
              </a:lnSpc>
            </a:pPr>
            <a:r>
              <a:rPr lang="en-US" sz="1802" b="1">
                <a:solidFill>
                  <a:srgbClr val="000000"/>
                </a:solidFill>
                <a:latin typeface="Arial Bold"/>
                <a:ea typeface="Arial Bold"/>
                <a:cs typeface="Arial Bold"/>
                <a:sym typeface="Arial Bold"/>
              </a:rPr>
              <a:t>1-2</a:t>
            </a:r>
          </a:p>
        </p:txBody>
      </p:sp>
      <p:sp>
        <p:nvSpPr>
          <p:cNvPr id="22" name="TextBox 22"/>
          <p:cNvSpPr txBox="1"/>
          <p:nvPr/>
        </p:nvSpPr>
        <p:spPr>
          <a:xfrm>
            <a:off x="7364766" y="6270585"/>
            <a:ext cx="118369" cy="301429"/>
          </a:xfrm>
          <a:prstGeom prst="rect">
            <a:avLst/>
          </a:prstGeom>
        </p:spPr>
        <p:txBody>
          <a:bodyPr lIns="0" tIns="0" rIns="0" bIns="0" rtlCol="0" anchor="t">
            <a:spAutoFit/>
          </a:bodyPr>
          <a:lstStyle/>
          <a:p>
            <a:pPr>
              <a:lnSpc>
                <a:spcPts val="2523"/>
              </a:lnSpc>
            </a:pPr>
            <a:r>
              <a:rPr lang="en-US" sz="1802" b="1">
                <a:solidFill>
                  <a:srgbClr val="000000"/>
                </a:solidFill>
                <a:latin typeface="Calibri (MS) Bold"/>
                <a:ea typeface="Calibri (MS) Bold"/>
                <a:cs typeface="Calibri (MS) Bold"/>
                <a:sym typeface="Calibri (MS) Bold"/>
              </a:rPr>
              <a:t>1</a:t>
            </a:r>
          </a:p>
        </p:txBody>
      </p:sp>
      <p:sp>
        <p:nvSpPr>
          <p:cNvPr id="23" name="TextBox 23"/>
          <p:cNvSpPr txBox="1"/>
          <p:nvPr/>
        </p:nvSpPr>
        <p:spPr>
          <a:xfrm>
            <a:off x="8766747" y="6270585"/>
            <a:ext cx="118369" cy="301429"/>
          </a:xfrm>
          <a:prstGeom prst="rect">
            <a:avLst/>
          </a:prstGeom>
        </p:spPr>
        <p:txBody>
          <a:bodyPr lIns="0" tIns="0" rIns="0" bIns="0" rtlCol="0" anchor="t">
            <a:spAutoFit/>
          </a:bodyPr>
          <a:lstStyle/>
          <a:p>
            <a:pPr>
              <a:lnSpc>
                <a:spcPts val="2523"/>
              </a:lnSpc>
            </a:pPr>
            <a:r>
              <a:rPr lang="en-US" sz="1802" b="1">
                <a:solidFill>
                  <a:srgbClr val="000000"/>
                </a:solidFill>
                <a:latin typeface="Calibri (MS) Bold"/>
                <a:ea typeface="Calibri (MS) Bold"/>
                <a:cs typeface="Calibri (MS) Bold"/>
                <a:sym typeface="Calibri (MS) Bold"/>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 of Episiotomy</a:t>
            </a:r>
          </a:p>
        </p:txBody>
      </p:sp>
      <p:sp>
        <p:nvSpPr>
          <p:cNvPr id="3" name="TextBox 2"/>
          <p:cNvSpPr txBox="1"/>
          <p:nvPr/>
        </p:nvSpPr>
        <p:spPr>
          <a:xfrm>
            <a:off x="848139" y="2902226"/>
            <a:ext cx="10098158" cy="3785652"/>
          </a:xfrm>
          <a:prstGeom prst="rect">
            <a:avLst/>
          </a:prstGeom>
          <a:noFill/>
        </p:spPr>
        <p:txBody>
          <a:bodyPr wrap="square" rtlCol="0">
            <a:spAutoFit/>
          </a:bodyPr>
          <a:lstStyle/>
          <a:p>
            <a:pPr>
              <a:buFont typeface="Arial" pitchFamily="34" charset="0"/>
              <a:buChar char="•"/>
            </a:pPr>
            <a:r>
              <a:rPr lang="en-US" sz="2400" dirty="0"/>
              <a:t>Apply antiseptic solution to the area around the episiotomy</a:t>
            </a:r>
          </a:p>
          <a:p>
            <a:pPr>
              <a:buFont typeface="Arial" pitchFamily="34" charset="0"/>
              <a:buChar char="•"/>
            </a:pPr>
            <a:endParaRPr lang="en-US" sz="2400" dirty="0"/>
          </a:p>
          <a:p>
            <a:pPr>
              <a:buFont typeface="Arial" pitchFamily="34" charset="0"/>
              <a:buChar char="•"/>
            </a:pPr>
            <a:r>
              <a:rPr lang="en-US" sz="2400" dirty="0"/>
              <a:t>Stitched episiotomy in three layers</a:t>
            </a:r>
          </a:p>
          <a:p>
            <a:pPr>
              <a:buFont typeface="Arial" pitchFamily="34" charset="0"/>
              <a:buChar char="•"/>
            </a:pPr>
            <a:endParaRPr lang="en-US" sz="2400" dirty="0"/>
          </a:p>
          <a:p>
            <a:pPr>
              <a:buFont typeface="Arial" pitchFamily="34" charset="0"/>
              <a:buChar char="•"/>
            </a:pPr>
            <a:r>
              <a:rPr lang="en-US" sz="2400" dirty="0"/>
              <a:t>Start repair 1cm above the apex of episiotomy </a:t>
            </a:r>
          </a:p>
          <a:p>
            <a:pPr>
              <a:buFont typeface="Arial" pitchFamily="34" charset="0"/>
              <a:buChar char="•"/>
            </a:pPr>
            <a:endParaRPr lang="en-US" sz="2400" dirty="0"/>
          </a:p>
          <a:p>
            <a:pPr>
              <a:buFont typeface="Arial" pitchFamily="34" charset="0"/>
              <a:buChar char="•"/>
            </a:pPr>
            <a:r>
              <a:rPr lang="en-US" sz="2400" dirty="0"/>
              <a:t>Stitch Vaginal mucosa continuously with  1-0 suture up to the level of vaginal opening</a:t>
            </a:r>
          </a:p>
          <a:p>
            <a:pPr>
              <a:buFont typeface="Arial" pitchFamily="34" charset="0"/>
              <a:buChar char="•"/>
            </a:pPr>
            <a:endParaRPr lang="en-US" sz="2400" dirty="0"/>
          </a:p>
          <a:p>
            <a:pPr>
              <a:buFont typeface="Arial" pitchFamily="34" charset="0"/>
              <a:buChar char="•"/>
            </a:pP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 of Episiotomy</a:t>
            </a:r>
          </a:p>
        </p:txBody>
      </p:sp>
      <p:sp>
        <p:nvSpPr>
          <p:cNvPr id="3" name="TextBox 2"/>
          <p:cNvSpPr txBox="1"/>
          <p:nvPr/>
        </p:nvSpPr>
        <p:spPr>
          <a:xfrm>
            <a:off x="1270000" y="2908300"/>
            <a:ext cx="8736687" cy="1569660"/>
          </a:xfrm>
          <a:prstGeom prst="rect">
            <a:avLst/>
          </a:prstGeom>
          <a:noFill/>
        </p:spPr>
        <p:txBody>
          <a:bodyPr wrap="none" rtlCol="0">
            <a:spAutoFit/>
          </a:bodyPr>
          <a:lstStyle/>
          <a:p>
            <a:pPr>
              <a:buFont typeface="Arial" pitchFamily="34" charset="0"/>
              <a:buChar char="•"/>
            </a:pPr>
            <a:r>
              <a:rPr lang="en-US" sz="2400" dirty="0"/>
              <a:t> Close perineal muscles using interrupted 1-0 suture</a:t>
            </a:r>
          </a:p>
          <a:p>
            <a:pPr>
              <a:buFont typeface="Arial" pitchFamily="34" charset="0"/>
              <a:buChar char="•"/>
            </a:pPr>
            <a:endParaRPr lang="en-US" sz="2400" dirty="0"/>
          </a:p>
          <a:p>
            <a:pPr>
              <a:buFont typeface="Arial" pitchFamily="34" charset="0"/>
              <a:buChar char="•"/>
            </a:pPr>
            <a:r>
              <a:rPr lang="en-US" sz="2400" dirty="0"/>
              <a:t> Close the skin using interrupted/subcutaneous 1-0 suture</a:t>
            </a:r>
          </a:p>
          <a:p>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 of Episiotomy</a:t>
            </a:r>
          </a:p>
        </p:txBody>
      </p:sp>
      <p:pic>
        <p:nvPicPr>
          <p:cNvPr id="4" name="Picture 2" descr="Page 20&#10;Repair of episiotomy&#10;• Close the perineal muscle using&#10;interrupted 1-0 sutures&#10;• Close the skin using interrupted ..."/>
          <p:cNvPicPr>
            <a:picLocks noChangeAspect="1" noChangeArrowheads="1"/>
          </p:cNvPicPr>
          <p:nvPr/>
        </p:nvPicPr>
        <p:blipFill>
          <a:blip r:embed="rId2" cstate="print">
            <a:extLst>
              <a:ext uri="{28A0092B-C50C-407E-A947-70E740481C1C}">
                <a14:useLocalDpi xmlns:a14="http://schemas.microsoft.com/office/drawing/2010/main" val="0"/>
              </a:ext>
            </a:extLst>
          </a:blip>
          <a:srcRect l="36520" t="61064" r="15931"/>
          <a:stretch>
            <a:fillRect/>
          </a:stretch>
        </p:blipFill>
        <p:spPr bwMode="auto">
          <a:xfrm>
            <a:off x="800100" y="2768600"/>
            <a:ext cx="9842500" cy="298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TextBox 2"/>
          <p:cNvSpPr txBox="1"/>
          <p:nvPr/>
        </p:nvSpPr>
        <p:spPr>
          <a:xfrm>
            <a:off x="939800" y="3517900"/>
            <a:ext cx="6253635" cy="2308324"/>
          </a:xfrm>
          <a:prstGeom prst="rect">
            <a:avLst/>
          </a:prstGeom>
          <a:noFill/>
        </p:spPr>
        <p:txBody>
          <a:bodyPr wrap="none" rtlCol="0">
            <a:spAutoFit/>
          </a:bodyPr>
          <a:lstStyle/>
          <a:p>
            <a:pPr marL="457200" indent="-457200">
              <a:buFont typeface="+mj-lt"/>
              <a:buAutoNum type="arabicPeriod"/>
            </a:pPr>
            <a:r>
              <a:rPr lang="en-US" sz="2400" dirty="0"/>
              <a:t>Extension of incision to involve rectum</a:t>
            </a:r>
          </a:p>
          <a:p>
            <a:pPr marL="457200" indent="-457200">
              <a:buFont typeface="+mj-lt"/>
              <a:buAutoNum type="arabicPeriod"/>
            </a:pPr>
            <a:r>
              <a:rPr lang="en-US" sz="2400" dirty="0"/>
              <a:t>Hematoma</a:t>
            </a:r>
          </a:p>
          <a:p>
            <a:pPr marL="457200" indent="-457200">
              <a:buFont typeface="+mj-lt"/>
              <a:buAutoNum type="arabicPeriod"/>
            </a:pPr>
            <a:r>
              <a:rPr lang="en-US" sz="2400" dirty="0"/>
              <a:t>Infection</a:t>
            </a:r>
          </a:p>
          <a:p>
            <a:pPr marL="457200" indent="-457200">
              <a:buFont typeface="+mj-lt"/>
              <a:buAutoNum type="arabicPeriod"/>
            </a:pPr>
            <a:r>
              <a:rPr lang="en-US" sz="2400" dirty="0"/>
              <a:t>Wound dehiscence</a:t>
            </a:r>
          </a:p>
          <a:p>
            <a:pPr marL="457200" indent="-457200">
              <a:buFont typeface="+mj-lt"/>
              <a:buAutoNum type="arabicPeriod"/>
            </a:pPr>
            <a:r>
              <a:rPr lang="en-US" sz="2400" dirty="0"/>
              <a:t>Anal sphincter injury</a:t>
            </a:r>
          </a:p>
          <a:p>
            <a:pPr marL="457200" indent="-457200">
              <a:buFont typeface="+mj-lt"/>
              <a:buAutoNum type="arabicPeriod"/>
            </a:pPr>
            <a:r>
              <a:rPr lang="en-US" sz="2400" dirty="0"/>
              <a:t>Dyspareunia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Instrumental delivery </a:t>
            </a:r>
          </a:p>
        </p:txBody>
      </p:sp>
      <p:sp>
        <p:nvSpPr>
          <p:cNvPr id="3" name="Content Placeholder 2"/>
          <p:cNvSpPr>
            <a:spLocks noGrp="1"/>
          </p:cNvSpPr>
          <p:nvPr>
            <p:ph idx="1"/>
          </p:nvPr>
        </p:nvSpPr>
        <p:spPr/>
        <p:txBody>
          <a:bodyPr/>
          <a:lstStyle/>
          <a:p>
            <a:pPr>
              <a:lnSpc>
                <a:spcPct val="200000"/>
              </a:lnSpc>
            </a:pPr>
            <a:r>
              <a:rPr lang="en-US" dirty="0"/>
              <a:t>Forceps </a:t>
            </a:r>
          </a:p>
          <a:p>
            <a:pPr>
              <a:lnSpc>
                <a:spcPct val="200000"/>
              </a:lnSpc>
            </a:pPr>
            <a:r>
              <a:rPr lang="en-US" dirty="0" err="1"/>
              <a:t>Ventouse</a:t>
            </a:r>
            <a:r>
              <a:rPr lang="en-US" dirty="0"/>
              <a:t>/</a:t>
            </a:r>
            <a:r>
              <a:rPr lang="en-US" dirty="0" err="1"/>
              <a:t>vaccum</a:t>
            </a:r>
            <a:endParaRPr lang="en-US" dirty="0"/>
          </a:p>
        </p:txBody>
      </p:sp>
    </p:spTree>
    <p:extLst>
      <p:ext uri="{BB962C8B-B14F-4D97-AF65-F5344CB8AC3E}">
        <p14:creationId xmlns:p14="http://schemas.microsoft.com/office/powerpoint/2010/main" val="122165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Forceps </a:t>
            </a:r>
          </a:p>
        </p:txBody>
      </p:sp>
      <p:pic>
        <p:nvPicPr>
          <p:cNvPr id="3074" name="Picture 2" descr="Image showing forcep component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31818" y="2507673"/>
            <a:ext cx="6745432" cy="349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0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Forceps </a:t>
            </a:r>
          </a:p>
        </p:txBody>
      </p:sp>
      <p:sp>
        <p:nvSpPr>
          <p:cNvPr id="3" name="Content Placeholder 2"/>
          <p:cNvSpPr>
            <a:spLocks noGrp="1"/>
          </p:cNvSpPr>
          <p:nvPr>
            <p:ph idx="1"/>
          </p:nvPr>
        </p:nvSpPr>
        <p:spPr/>
        <p:txBody>
          <a:bodyPr/>
          <a:lstStyle/>
          <a:p>
            <a:pPr marL="0" indent="0">
              <a:buNone/>
            </a:pPr>
            <a:r>
              <a:rPr lang="en-US" dirty="0"/>
              <a:t>The blades have two curves:</a:t>
            </a:r>
          </a:p>
          <a:p>
            <a:r>
              <a:rPr lang="en-US" dirty="0"/>
              <a:t>the cephalic curve allows the blades to cup around the fetal head</a:t>
            </a:r>
          </a:p>
          <a:p>
            <a:r>
              <a:rPr lang="en-US" dirty="0"/>
              <a:t>the pelvic curve is designed to follow the curve of the pelvis.</a:t>
            </a:r>
          </a:p>
          <a:p>
            <a:endParaRPr lang="en-US" dirty="0"/>
          </a:p>
        </p:txBody>
      </p:sp>
    </p:spTree>
    <p:extLst>
      <p:ext uri="{BB962C8B-B14F-4D97-AF65-F5344CB8AC3E}">
        <p14:creationId xmlns:p14="http://schemas.microsoft.com/office/powerpoint/2010/main" val="15037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Forceps </a:t>
            </a:r>
          </a:p>
        </p:txBody>
      </p:sp>
      <p:sp>
        <p:nvSpPr>
          <p:cNvPr id="3" name="Content Placeholder 2"/>
          <p:cNvSpPr>
            <a:spLocks noGrp="1"/>
          </p:cNvSpPr>
          <p:nvPr>
            <p:ph idx="1"/>
          </p:nvPr>
        </p:nvSpPr>
        <p:spPr/>
        <p:txBody>
          <a:bodyPr/>
          <a:lstStyle/>
          <a:p>
            <a:r>
              <a:rPr lang="en-US" dirty="0"/>
              <a:t>Outlet forceps, e.g. Wrigley's forceps, are small forceps used for lift-out deliveries and at caesarean section</a:t>
            </a:r>
          </a:p>
          <a:p>
            <a:r>
              <a:rPr lang="en-US" dirty="0"/>
              <a:t>Low or mid-cavity forceps, e.g. Neville Barnes, Andersons, Simpsons</a:t>
            </a:r>
          </a:p>
          <a:p>
            <a:r>
              <a:rPr lang="en-US" dirty="0"/>
              <a:t>Rotational forceps, e.g. </a:t>
            </a:r>
            <a:r>
              <a:rPr lang="en-US" dirty="0" err="1"/>
              <a:t>Kielland's</a:t>
            </a:r>
            <a:r>
              <a:rPr lang="en-US" dirty="0"/>
              <a:t> forceps</a:t>
            </a:r>
          </a:p>
        </p:txBody>
      </p:sp>
    </p:spTree>
    <p:extLst>
      <p:ext uri="{BB962C8B-B14F-4D97-AF65-F5344CB8AC3E}">
        <p14:creationId xmlns:p14="http://schemas.microsoft.com/office/powerpoint/2010/main" val="262308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365125"/>
            <a:ext cx="10515600" cy="1325563"/>
          </a:xfrm>
        </p:spPr>
        <p:txBody>
          <a:bodyPr/>
          <a:lstStyle/>
          <a:p>
            <a:endParaRPr lang="en-US" dirty="0"/>
          </a:p>
        </p:txBody>
      </p:sp>
      <p:pic>
        <p:nvPicPr>
          <p:cNvPr id="2050" name="Picture 2" descr="Image of Outlet, low/mid-cavity and rotational forcep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89117" y="2603500"/>
            <a:ext cx="4758078"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7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0217"/>
          </a:xfrm>
        </p:spPr>
        <p:txBody>
          <a:bodyPr>
            <a:normAutofit/>
          </a:bodyPr>
          <a:lstStyle/>
          <a:p>
            <a:r>
              <a:rPr lang="en-US" dirty="0"/>
              <a:t>CONT’..</a:t>
            </a:r>
          </a:p>
        </p:txBody>
      </p:sp>
      <p:pic>
        <p:nvPicPr>
          <p:cNvPr id="1026" name="Picture 2" descr="Image showing illustration of an instrumental deliver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94962" y="207819"/>
            <a:ext cx="3678384" cy="24383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2415685"/>
            <a:ext cx="8174182" cy="3970318"/>
          </a:xfrm>
          <a:prstGeom prst="rect">
            <a:avLst/>
          </a:prstGeom>
        </p:spPr>
        <p:txBody>
          <a:bodyPr wrap="square">
            <a:spAutoFit/>
          </a:bodyPr>
          <a:lstStyle/>
          <a:p>
            <a:r>
              <a:rPr lang="en-US" b="1" u="sng" dirty="0"/>
              <a:t>Outlet</a:t>
            </a:r>
          </a:p>
          <a:p>
            <a:r>
              <a:rPr lang="en-US" dirty="0"/>
              <a:t>               Fetal scalp visible without separating the labia</a:t>
            </a:r>
          </a:p>
          <a:p>
            <a:r>
              <a:rPr lang="en-US" dirty="0"/>
              <a:t>               Fetal skull has reached the pelvic floor</a:t>
            </a:r>
          </a:p>
          <a:p>
            <a:r>
              <a:rPr lang="en-US" dirty="0"/>
              <a:t>               </a:t>
            </a:r>
          </a:p>
          <a:p>
            <a:r>
              <a:rPr lang="en-US" b="1" u="sng" dirty="0"/>
              <a:t> Low </a:t>
            </a:r>
          </a:p>
          <a:p>
            <a:r>
              <a:rPr lang="en-US" dirty="0"/>
              <a:t>              Leading point of the skull (not caput) is at station plus 2 cm or more and not on the pelvic floor </a:t>
            </a:r>
          </a:p>
          <a:p>
            <a:r>
              <a:rPr lang="en-US" dirty="0"/>
              <a:t>             </a:t>
            </a:r>
          </a:p>
          <a:p>
            <a:r>
              <a:rPr lang="en-US" dirty="0"/>
              <a:t> </a:t>
            </a:r>
            <a:r>
              <a:rPr lang="en-US" b="1" u="sng" dirty="0"/>
              <a:t>Mid</a:t>
            </a:r>
          </a:p>
          <a:p>
            <a:r>
              <a:rPr lang="en-US" dirty="0"/>
              <a:t>                Fetal head is no more than 1/5th palpable per abdomen</a:t>
            </a:r>
          </a:p>
          <a:p>
            <a:r>
              <a:rPr lang="en-US" dirty="0"/>
              <a:t>                Leading point of the skull is above station plus 2 cm but not above the ischial spines </a:t>
            </a:r>
          </a:p>
          <a:p>
            <a:r>
              <a:rPr lang="en-US" dirty="0"/>
              <a:t>  </a:t>
            </a:r>
            <a:r>
              <a:rPr lang="en-US" b="1" u="sng" dirty="0"/>
              <a:t>High </a:t>
            </a:r>
          </a:p>
          <a:p>
            <a:r>
              <a:rPr lang="en-US" dirty="0"/>
              <a:t>               Not included in the classification </a:t>
            </a:r>
          </a:p>
        </p:txBody>
      </p:sp>
    </p:spTree>
    <p:extLst>
      <p:ext uri="{BB962C8B-B14F-4D97-AF65-F5344CB8AC3E}">
        <p14:creationId xmlns:p14="http://schemas.microsoft.com/office/powerpoint/2010/main" val="174117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16495" y="1181257"/>
            <a:ext cx="9759011" cy="5447918"/>
          </a:xfrm>
          <a:custGeom>
            <a:avLst/>
            <a:gdLst/>
            <a:ahLst/>
            <a:cxnLst/>
            <a:rect l="l" t="t" r="r" b="b"/>
            <a:pathLst>
              <a:path w="9759696" h="5448300">
                <a:moveTo>
                  <a:pt x="0" y="0"/>
                </a:moveTo>
                <a:lnTo>
                  <a:pt x="9759696" y="0"/>
                </a:lnTo>
                <a:lnTo>
                  <a:pt x="9759696" y="5448300"/>
                </a:lnTo>
                <a:lnTo>
                  <a:pt x="0" y="5448300"/>
                </a:lnTo>
                <a:lnTo>
                  <a:pt x="0" y="0"/>
                </a:lnTo>
                <a:close/>
              </a:path>
            </a:pathLst>
          </a:custGeom>
          <a:blipFill>
            <a:blip r:embed="rId2"/>
            <a:stretch>
              <a:fillRect/>
            </a:stretch>
          </a:blipFill>
        </p:spPr>
        <p:txBody>
          <a:bodyPr/>
          <a:lstStyle/>
          <a:p>
            <a:endParaRPr lang="en-PK" dirty="0"/>
          </a:p>
        </p:txBody>
      </p:sp>
      <p:sp>
        <p:nvSpPr>
          <p:cNvPr id="3" name="TextBox 3"/>
          <p:cNvSpPr txBox="1"/>
          <p:nvPr/>
        </p:nvSpPr>
        <p:spPr>
          <a:xfrm>
            <a:off x="1844596" y="267027"/>
            <a:ext cx="8337886" cy="538802"/>
          </a:xfrm>
          <a:prstGeom prst="rect">
            <a:avLst/>
          </a:prstGeom>
        </p:spPr>
        <p:txBody>
          <a:bodyPr lIns="0" tIns="0" rIns="0" bIns="0" rtlCol="0" anchor="t">
            <a:spAutoFit/>
          </a:bodyPr>
          <a:lstStyle/>
          <a:p>
            <a:pPr>
              <a:lnSpc>
                <a:spcPts val="4620"/>
              </a:lnSpc>
            </a:pPr>
            <a:r>
              <a:rPr lang="en-US" sz="3300">
                <a:solidFill>
                  <a:srgbClr val="000000"/>
                </a:solidFill>
                <a:latin typeface="Arial"/>
                <a:ea typeface="Arial"/>
                <a:cs typeface="Arial"/>
                <a:sym typeface="Arial"/>
              </a:rPr>
              <a:t>Professor Umar Model of Integrated Lecture</a:t>
            </a:r>
          </a:p>
        </p:txBody>
      </p:sp>
      <p:sp>
        <p:nvSpPr>
          <p:cNvPr id="4" name="TextBox 4"/>
          <p:cNvSpPr txBox="1"/>
          <p:nvPr/>
        </p:nvSpPr>
        <p:spPr>
          <a:xfrm>
            <a:off x="11674716" y="6259612"/>
            <a:ext cx="118369" cy="301429"/>
          </a:xfrm>
          <a:prstGeom prst="rect">
            <a:avLst/>
          </a:prstGeom>
        </p:spPr>
        <p:txBody>
          <a:bodyPr lIns="0" tIns="0" rIns="0" bIns="0" rtlCol="0" anchor="t">
            <a:spAutoFit/>
          </a:bodyPr>
          <a:lstStyle/>
          <a:p>
            <a:pPr>
              <a:lnSpc>
                <a:spcPts val="2523"/>
              </a:lnSpc>
            </a:pPr>
            <a:r>
              <a:rPr lang="en-US" sz="1802">
                <a:solidFill>
                  <a:srgbClr val="000000"/>
                </a:solidFill>
                <a:latin typeface="Calibri (MS)"/>
                <a:ea typeface="Calibri (MS)"/>
                <a:cs typeface="Calibri (MS)"/>
                <a:sym typeface="Calibri (MS)"/>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Forceps delivery </a:t>
            </a:r>
          </a:p>
        </p:txBody>
      </p:sp>
      <p:sp>
        <p:nvSpPr>
          <p:cNvPr id="3" name="Content Placeholder 2"/>
          <p:cNvSpPr>
            <a:spLocks noGrp="1"/>
          </p:cNvSpPr>
          <p:nvPr>
            <p:ph idx="1"/>
          </p:nvPr>
        </p:nvSpPr>
        <p:spPr>
          <a:xfrm>
            <a:off x="1154954" y="2603500"/>
            <a:ext cx="8825659" cy="3977604"/>
          </a:xfrm>
        </p:spPr>
        <p:txBody>
          <a:bodyPr>
            <a:normAutofit/>
          </a:bodyPr>
          <a:lstStyle/>
          <a:p>
            <a:r>
              <a:rPr lang="en-US" dirty="0"/>
              <a:t>The forceps should be applied in between contractions</a:t>
            </a:r>
          </a:p>
          <a:p>
            <a:r>
              <a:rPr lang="en-US" dirty="0"/>
              <a:t>The lower (left-hand) blade should be inserted first</a:t>
            </a:r>
          </a:p>
          <a:p>
            <a:r>
              <a:rPr lang="en-US" dirty="0"/>
              <a:t>Lubricate the left-hand blade with obstetric cream or gel</a:t>
            </a:r>
          </a:p>
          <a:p>
            <a:r>
              <a:rPr lang="en-US" dirty="0"/>
              <a:t>Holding the handle of the left </a:t>
            </a:r>
            <a:r>
              <a:rPr lang="en-US" dirty="0" err="1"/>
              <a:t>forcep</a:t>
            </a:r>
            <a:r>
              <a:rPr lang="en-US" dirty="0"/>
              <a:t> with your left hand whilst guarding the vagina with your right hand, slide the left </a:t>
            </a:r>
            <a:r>
              <a:rPr lang="en-US" dirty="0" err="1"/>
              <a:t>forcep</a:t>
            </a:r>
            <a:r>
              <a:rPr lang="en-US" dirty="0"/>
              <a:t> blade in between the fetal head and your right hand.</a:t>
            </a:r>
          </a:p>
          <a:p>
            <a:r>
              <a:rPr lang="en-US" dirty="0"/>
              <a:t>The right-hand blade is then lubricated</a:t>
            </a:r>
          </a:p>
          <a:p>
            <a:r>
              <a:rPr lang="en-US" dirty="0"/>
              <a:t>Holding the handle of the right  </a:t>
            </a:r>
            <a:r>
              <a:rPr lang="en-US" dirty="0" err="1"/>
              <a:t>forcep</a:t>
            </a:r>
            <a:r>
              <a:rPr lang="en-US" dirty="0"/>
              <a:t> with your right  hand while guarding the vagina with your left hand, slide the right  </a:t>
            </a:r>
            <a:r>
              <a:rPr lang="en-US" dirty="0" err="1"/>
              <a:t>forcep</a:t>
            </a:r>
            <a:r>
              <a:rPr lang="en-US" dirty="0"/>
              <a:t> blade in between the fetal head and your left hand.</a:t>
            </a:r>
          </a:p>
          <a:p>
            <a:endParaRPr lang="en-US" dirty="0"/>
          </a:p>
        </p:txBody>
      </p:sp>
    </p:spTree>
    <p:extLst>
      <p:ext uri="{BB962C8B-B14F-4D97-AF65-F5344CB8AC3E}">
        <p14:creationId xmlns:p14="http://schemas.microsoft.com/office/powerpoint/2010/main" val="70276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Once in position, the forceps should lock with ease</a:t>
            </a:r>
          </a:p>
          <a:p>
            <a:r>
              <a:rPr lang="en-US" dirty="0"/>
              <a:t>Traction should be applied in coordination with uterine contractions and maternal expulsive efforts along pelvic axis ( J shape curve)</a:t>
            </a:r>
          </a:p>
        </p:txBody>
      </p:sp>
    </p:spTree>
    <p:extLst>
      <p:ext uri="{BB962C8B-B14F-4D97-AF65-F5344CB8AC3E}">
        <p14:creationId xmlns:p14="http://schemas.microsoft.com/office/powerpoint/2010/main" val="1831593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ventouse cups </a:t>
            </a:r>
          </a:p>
        </p:txBody>
      </p:sp>
      <p:sp>
        <p:nvSpPr>
          <p:cNvPr id="3" name="Content Placeholder 2"/>
          <p:cNvSpPr>
            <a:spLocks noGrp="1"/>
          </p:cNvSpPr>
          <p:nvPr>
            <p:ph idx="1"/>
          </p:nvPr>
        </p:nvSpPr>
        <p:spPr/>
        <p:txBody>
          <a:bodyPr/>
          <a:lstStyle/>
          <a:p>
            <a:r>
              <a:rPr lang="en-US" b="1" dirty="0"/>
              <a:t>The </a:t>
            </a:r>
            <a:r>
              <a:rPr lang="en-US" b="1" dirty="0" err="1"/>
              <a:t>Silastic</a:t>
            </a:r>
            <a:r>
              <a:rPr lang="en-US" b="1" dirty="0"/>
              <a:t> ventouse </a:t>
            </a:r>
            <a:r>
              <a:rPr lang="en-US" dirty="0"/>
              <a:t>is soft and flexible. It is made out of silicon rubber. The suction cup is connected via the handle and tubing to a vacuum source.</a:t>
            </a:r>
          </a:p>
          <a:p>
            <a:r>
              <a:rPr lang="en-US" b="1" dirty="0"/>
              <a:t>Metal cup</a:t>
            </a:r>
          </a:p>
          <a:p>
            <a:r>
              <a:rPr lang="en-US" b="1" dirty="0"/>
              <a:t>Kiwi </a:t>
            </a:r>
            <a:r>
              <a:rPr lang="en-US" b="1" dirty="0" err="1"/>
              <a:t>omni</a:t>
            </a:r>
            <a:r>
              <a:rPr lang="en-US" b="1" dirty="0"/>
              <a:t> cup</a:t>
            </a:r>
          </a:p>
        </p:txBody>
      </p:sp>
    </p:spTree>
    <p:extLst>
      <p:ext uri="{BB962C8B-B14F-4D97-AF65-F5344CB8AC3E}">
        <p14:creationId xmlns:p14="http://schemas.microsoft.com/office/powerpoint/2010/main" val="173660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Silastic</a:t>
            </a:r>
            <a:r>
              <a:rPr lang="en-US" dirty="0"/>
              <a:t> ventouse                Metal cup</a:t>
            </a:r>
          </a:p>
        </p:txBody>
      </p:sp>
      <p:pic>
        <p:nvPicPr>
          <p:cNvPr id="4" name="Picture 2" descr="Images showing a silastic cu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3370" y="2330722"/>
            <a:ext cx="2621287"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Vacuum Extractor Silicone Cup Suppliers | P.V.C Metal Cup ..."/>
          <p:cNvSpPr>
            <a:spLocks noChangeAspect="1" noChangeArrowheads="1"/>
          </p:cNvSpPr>
          <p:nvPr/>
        </p:nvSpPr>
        <p:spPr bwMode="auto">
          <a:xfrm>
            <a:off x="6096000" y="27638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Vacuum Extractor Silicone Cup Suppliers | P.V.C Metal Cup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846" y="2585720"/>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96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Kiwi </a:t>
            </a:r>
            <a:r>
              <a:rPr lang="en-US" dirty="0" err="1"/>
              <a:t>omni</a:t>
            </a:r>
            <a:r>
              <a:rPr lang="en-US" dirty="0"/>
              <a:t> cup</a:t>
            </a:r>
          </a:p>
        </p:txBody>
      </p:sp>
      <p:pic>
        <p:nvPicPr>
          <p:cNvPr id="8194" name="Picture 2" descr="Image showing a kiwi omnicu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86906" y="3078162"/>
            <a:ext cx="4762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04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Ventouse delivery </a:t>
            </a:r>
            <a:br>
              <a:rPr lang="en-US" dirty="0"/>
            </a:br>
            <a:r>
              <a:rPr lang="en-US" dirty="0"/>
              <a:t>Flexion point </a:t>
            </a:r>
          </a:p>
        </p:txBody>
      </p:sp>
      <p:sp>
        <p:nvSpPr>
          <p:cNvPr id="3" name="Content Placeholder 2"/>
          <p:cNvSpPr>
            <a:spLocks noGrp="1"/>
          </p:cNvSpPr>
          <p:nvPr>
            <p:ph idx="1"/>
          </p:nvPr>
        </p:nvSpPr>
        <p:spPr>
          <a:xfrm>
            <a:off x="1154955" y="2603500"/>
            <a:ext cx="5928426" cy="3416300"/>
          </a:xfrm>
        </p:spPr>
        <p:txBody>
          <a:bodyPr>
            <a:normAutofit lnSpcReduction="10000"/>
          </a:bodyPr>
          <a:lstStyle/>
          <a:p>
            <a:pPr algn="just">
              <a:lnSpc>
                <a:spcPct val="200000"/>
              </a:lnSpc>
            </a:pPr>
            <a:r>
              <a:rPr lang="en-US" dirty="0"/>
              <a:t>The aim of correct cup placement is to be able to flex the head into the optimal position (so that the smallest diameter of the head is presenting) as well as apply traction</a:t>
            </a:r>
          </a:p>
          <a:p>
            <a:pPr algn="just">
              <a:lnSpc>
                <a:spcPct val="200000"/>
              </a:lnSpc>
            </a:pPr>
            <a:r>
              <a:rPr lang="en-US" dirty="0"/>
              <a:t> Optimal flexion is achieved when the </a:t>
            </a:r>
            <a:r>
              <a:rPr lang="en-US" dirty="0" err="1"/>
              <a:t>centre</a:t>
            </a:r>
            <a:r>
              <a:rPr lang="en-US" dirty="0"/>
              <a:t> of the cup is applied over the flexion point.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959" y="2357930"/>
            <a:ext cx="4851042" cy="342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55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Vaccum</a:t>
            </a:r>
            <a:r>
              <a:rPr lang="en-US" dirty="0"/>
              <a:t> extraction </a:t>
            </a:r>
          </a:p>
        </p:txBody>
      </p:sp>
      <p:sp>
        <p:nvSpPr>
          <p:cNvPr id="3" name="Content Placeholder 2"/>
          <p:cNvSpPr>
            <a:spLocks noGrp="1"/>
          </p:cNvSpPr>
          <p:nvPr>
            <p:ph idx="1"/>
          </p:nvPr>
        </p:nvSpPr>
        <p:spPr>
          <a:xfrm>
            <a:off x="838200" y="2468880"/>
            <a:ext cx="10515600" cy="5016136"/>
          </a:xfrm>
        </p:spPr>
        <p:txBody>
          <a:bodyPr>
            <a:normAutofit/>
          </a:bodyPr>
          <a:lstStyle/>
          <a:p>
            <a:r>
              <a:rPr lang="en-US" dirty="0"/>
              <a:t>Lubricate the outside of the cup with obstetric cream or gel, taking care not to get much on the rim and inner surface</a:t>
            </a:r>
          </a:p>
          <a:p>
            <a:r>
              <a:rPr lang="en-US" dirty="0"/>
              <a:t>With the index and middle finger of your non-dominant hand, part the labia posteriorly or in the middle, stretching the posterior </a:t>
            </a:r>
            <a:r>
              <a:rPr lang="en-US" dirty="0" err="1"/>
              <a:t>forchette</a:t>
            </a:r>
            <a:endParaRPr lang="en-US" dirty="0"/>
          </a:p>
          <a:p>
            <a:r>
              <a:rPr lang="en-US" dirty="0"/>
              <a:t>Squeeze the cup together in the vertical plane to diminish the diameter. </a:t>
            </a:r>
          </a:p>
          <a:p>
            <a:r>
              <a:rPr lang="en-US" dirty="0"/>
              <a:t>Stretching the posterior </a:t>
            </a:r>
            <a:r>
              <a:rPr lang="en-US" dirty="0" err="1"/>
              <a:t>forchette</a:t>
            </a:r>
            <a:r>
              <a:rPr lang="en-US" dirty="0"/>
              <a:t> open, insert the lower end of the folded cup into the posterior vagina</a:t>
            </a:r>
          </a:p>
          <a:p>
            <a:r>
              <a:rPr lang="en-US" dirty="0"/>
              <a:t>With your index finger, try to position the cup so that the </a:t>
            </a:r>
            <a:r>
              <a:rPr lang="en-US" dirty="0" err="1"/>
              <a:t>centre</a:t>
            </a:r>
            <a:r>
              <a:rPr lang="en-US" dirty="0"/>
              <a:t> lies in the midline, over the flexion point</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060282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Ventouse delivery</a:t>
            </a:r>
          </a:p>
        </p:txBody>
      </p:sp>
      <p:sp>
        <p:nvSpPr>
          <p:cNvPr id="3" name="Content Placeholder 2"/>
          <p:cNvSpPr>
            <a:spLocks noGrp="1"/>
          </p:cNvSpPr>
          <p:nvPr>
            <p:ph idx="1"/>
          </p:nvPr>
        </p:nvSpPr>
        <p:spPr/>
        <p:txBody>
          <a:bodyPr>
            <a:normAutofit/>
          </a:bodyPr>
          <a:lstStyle/>
          <a:p>
            <a:r>
              <a:rPr lang="en-US" dirty="0"/>
              <a:t>Increase the pressure to 0.2 kg/cm</a:t>
            </a:r>
            <a:r>
              <a:rPr lang="en-US" baseline="30000" dirty="0"/>
              <a:t>2</a:t>
            </a:r>
            <a:r>
              <a:rPr lang="en-US" dirty="0"/>
              <a:t>, check for maternal tissue entrapment between the cup and the fetal head, then increase to 0.8 kg/cm</a:t>
            </a:r>
            <a:r>
              <a:rPr lang="en-US" baseline="30000" dirty="0"/>
              <a:t>2</a:t>
            </a:r>
            <a:r>
              <a:rPr lang="en-US" dirty="0"/>
              <a:t>. Recheck for any maternal tissue entrapment prior to applying traction.</a:t>
            </a:r>
          </a:p>
          <a:p>
            <a:r>
              <a:rPr lang="en-US" dirty="0"/>
              <a:t> It is acceptable practice to increase the pressure directly to 0.8 kg/cm</a:t>
            </a:r>
            <a:r>
              <a:rPr lang="en-US" baseline="30000" dirty="0"/>
              <a:t>2</a:t>
            </a:r>
            <a:r>
              <a:rPr lang="en-US" dirty="0"/>
              <a:t> when using the </a:t>
            </a:r>
            <a:r>
              <a:rPr lang="en-US" dirty="0" err="1"/>
              <a:t>silastic</a:t>
            </a:r>
            <a:r>
              <a:rPr lang="en-US" dirty="0"/>
              <a:t> cup as long as you continuously check for maternal tissue entrapment whilst increasing the pressure</a:t>
            </a:r>
          </a:p>
          <a:p>
            <a:r>
              <a:rPr lang="en-US" dirty="0"/>
              <a:t>With the </a:t>
            </a:r>
            <a:r>
              <a:rPr lang="en-US" dirty="0" err="1"/>
              <a:t>Silastic</a:t>
            </a:r>
            <a:r>
              <a:rPr lang="en-US" dirty="0"/>
              <a:t> cup, traction can be applied as soon as the pressure reaches 0.8 kg/cm</a:t>
            </a:r>
            <a:r>
              <a:rPr lang="en-US" baseline="30000" dirty="0"/>
              <a:t>2</a:t>
            </a:r>
            <a:r>
              <a:rPr lang="en-US" dirty="0"/>
              <a:t>. When using a metal cup or Kiwi </a:t>
            </a:r>
            <a:r>
              <a:rPr lang="en-US" dirty="0" err="1"/>
              <a:t>omni</a:t>
            </a:r>
            <a:r>
              <a:rPr lang="en-US" dirty="0"/>
              <a:t>-cup a chignon needs to form before traction is applied and this will take 1–2 minutes.</a:t>
            </a:r>
          </a:p>
        </p:txBody>
      </p:sp>
    </p:spTree>
    <p:extLst>
      <p:ext uri="{BB962C8B-B14F-4D97-AF65-F5344CB8AC3E}">
        <p14:creationId xmlns:p14="http://schemas.microsoft.com/office/powerpoint/2010/main" val="336020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Ventouse delivery </a:t>
            </a:r>
          </a:p>
        </p:txBody>
      </p:sp>
      <p:sp>
        <p:nvSpPr>
          <p:cNvPr id="3" name="Content Placeholder 2"/>
          <p:cNvSpPr>
            <a:spLocks noGrp="1"/>
          </p:cNvSpPr>
          <p:nvPr>
            <p:ph idx="1"/>
          </p:nvPr>
        </p:nvSpPr>
        <p:spPr/>
        <p:txBody>
          <a:bodyPr/>
          <a:lstStyle/>
          <a:p>
            <a:r>
              <a:rPr lang="en-US" dirty="0"/>
              <a:t>Apply traction in the axis of the pelvis </a:t>
            </a:r>
          </a:p>
          <a:p>
            <a:r>
              <a:rPr lang="en-US" dirty="0"/>
              <a:t>Apply downward traction until the head starts to crown, then change to a gradual upward direction (J shape curve)</a:t>
            </a:r>
          </a:p>
          <a:p>
            <a:r>
              <a:rPr lang="en-US" dirty="0"/>
              <a:t>Traction should be applied during the contraction.</a:t>
            </a:r>
          </a:p>
          <a:p>
            <a:r>
              <a:rPr lang="en-US" dirty="0"/>
              <a:t>Await the onset of expulsive maternal effort before applying traction.</a:t>
            </a:r>
          </a:p>
          <a:p>
            <a:r>
              <a:rPr lang="en-US" dirty="0"/>
              <a:t>Traction should not be applied between the contractions.</a:t>
            </a:r>
          </a:p>
          <a:p>
            <a:endParaRPr lang="en-US" dirty="0"/>
          </a:p>
        </p:txBody>
      </p:sp>
    </p:spTree>
    <p:extLst>
      <p:ext uri="{BB962C8B-B14F-4D97-AF65-F5344CB8AC3E}">
        <p14:creationId xmlns:p14="http://schemas.microsoft.com/office/powerpoint/2010/main" val="1073668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for operative vaginal delivery</a:t>
            </a:r>
          </a:p>
        </p:txBody>
      </p:sp>
      <p:sp>
        <p:nvSpPr>
          <p:cNvPr id="3" name="Content Placeholder 2"/>
          <p:cNvSpPr>
            <a:spLocks noGrp="1"/>
          </p:cNvSpPr>
          <p:nvPr>
            <p:ph idx="1"/>
          </p:nvPr>
        </p:nvSpPr>
        <p:spPr>
          <a:xfrm>
            <a:off x="1154954" y="2247900"/>
            <a:ext cx="8825659" cy="3771900"/>
          </a:xfrm>
        </p:spPr>
        <p:txBody>
          <a:bodyPr>
            <a:noAutofit/>
          </a:bodyPr>
          <a:lstStyle/>
          <a:p>
            <a:pPr marL="0" indent="0">
              <a:buNone/>
            </a:pPr>
            <a:r>
              <a:rPr lang="en-US" sz="1600" b="1" dirty="0"/>
              <a:t>Fetal </a:t>
            </a:r>
          </a:p>
          <a:p>
            <a:r>
              <a:rPr lang="en-US" sz="1600" dirty="0"/>
              <a:t>Presumed fetal compromise </a:t>
            </a:r>
          </a:p>
          <a:p>
            <a:pPr marL="0" indent="0">
              <a:buNone/>
            </a:pPr>
            <a:r>
              <a:rPr lang="en-US" sz="1600" b="1" dirty="0"/>
              <a:t> Maternal </a:t>
            </a:r>
          </a:p>
          <a:p>
            <a:r>
              <a:rPr lang="en-US" sz="1600" dirty="0"/>
              <a:t>To shorten and reduce the effects of the second stage of labour on medical conditions</a:t>
            </a:r>
          </a:p>
          <a:p>
            <a:r>
              <a:rPr lang="en-US" sz="1600" dirty="0"/>
              <a:t>  Nulliparous women – 3 hours with regional </a:t>
            </a:r>
            <a:r>
              <a:rPr lang="en-US" sz="1600" dirty="0" err="1"/>
              <a:t>anaesthesia</a:t>
            </a:r>
            <a:r>
              <a:rPr lang="en-US" sz="1600" dirty="0"/>
              <a:t>, or 2 hours without regional </a:t>
            </a:r>
            <a:r>
              <a:rPr lang="en-US" sz="1600" dirty="0" err="1"/>
              <a:t>anaesthesia</a:t>
            </a:r>
            <a:endParaRPr lang="en-US" sz="1600" dirty="0"/>
          </a:p>
          <a:p>
            <a:r>
              <a:rPr lang="en-US" sz="1600" dirty="0"/>
              <a:t>Multiparous women – lack of continuing progress for 2 hours with regional </a:t>
            </a:r>
            <a:r>
              <a:rPr lang="en-US" sz="1600" dirty="0" err="1"/>
              <a:t>anaesthesia</a:t>
            </a:r>
            <a:r>
              <a:rPr lang="en-US" sz="1600" dirty="0"/>
              <a:t>, or 1 hour without regional </a:t>
            </a:r>
            <a:r>
              <a:rPr lang="en-US" sz="1600" dirty="0" err="1"/>
              <a:t>anaesthesia</a:t>
            </a:r>
            <a:endParaRPr lang="en-US" sz="1600" dirty="0"/>
          </a:p>
          <a:p>
            <a:r>
              <a:rPr lang="en-US" sz="1600" dirty="0"/>
              <a:t> Maternal fatigue/exhaustion</a:t>
            </a:r>
          </a:p>
        </p:txBody>
      </p:sp>
    </p:spTree>
    <p:extLst>
      <p:ext uri="{BB962C8B-B14F-4D97-AF65-F5344CB8AC3E}">
        <p14:creationId xmlns:p14="http://schemas.microsoft.com/office/powerpoint/2010/main" val="199515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57F6-15B8-6B80-F981-C2CE5CB41DF7}"/>
              </a:ext>
            </a:extLst>
          </p:cNvPr>
          <p:cNvSpPr>
            <a:spLocks noGrp="1"/>
          </p:cNvSpPr>
          <p:nvPr>
            <p:ph type="title"/>
          </p:nvPr>
        </p:nvSpPr>
        <p:spPr/>
        <p:txBody>
          <a:bodyPr/>
          <a:lstStyle/>
          <a:p>
            <a:r>
              <a:rPr lang="en-US" dirty="0"/>
              <a:t>University Motto, Vision, Values &amp; Goals</a:t>
            </a:r>
          </a:p>
        </p:txBody>
      </p:sp>
      <p:sp>
        <p:nvSpPr>
          <p:cNvPr id="3" name="Content Placeholder 2">
            <a:extLst>
              <a:ext uri="{FF2B5EF4-FFF2-40B4-BE49-F238E27FC236}">
                <a16:creationId xmlns:a16="http://schemas.microsoft.com/office/drawing/2014/main" id="{B5E0EEE8-C3ED-7E11-B48F-EBB992936458}"/>
              </a:ext>
            </a:extLst>
          </p:cNvPr>
          <p:cNvSpPr>
            <a:spLocks noGrp="1"/>
          </p:cNvSpPr>
          <p:nvPr>
            <p:ph idx="1"/>
          </p:nvPr>
        </p:nvSpPr>
        <p:spPr>
          <a:xfrm>
            <a:off x="680321" y="2119745"/>
            <a:ext cx="9613861" cy="4558146"/>
          </a:xfrm>
        </p:spPr>
        <p:txBody>
          <a:bodyPr/>
          <a:lstStyle/>
          <a:p>
            <a:pPr marL="236538" marR="0" lvl="0" indent="0" algn="l" defTabSz="457200" rtl="0" eaLnBrk="1" fontAlgn="base" latinLnBrk="0" hangingPunct="1">
              <a:lnSpc>
                <a:spcPts val="155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bg2">
                    <a:lumMod val="50000"/>
                  </a:schemeClr>
                </a:solidFill>
                <a:effectLst/>
                <a:uLnTx/>
                <a:uFillTx/>
                <a:latin typeface="+mj-lt"/>
                <a:ea typeface="+mn-ea"/>
                <a:cs typeface="+mn-cs"/>
              </a:rPr>
              <a:t>Mission Statement</a:t>
            </a:r>
          </a:p>
          <a:p>
            <a:pPr marL="236538" marR="0" lvl="0" indent="0" algn="l" defTabSz="457200" rtl="0" eaLnBrk="1" fontAlgn="base" latinLnBrk="0" hangingPunct="1">
              <a:lnSpc>
                <a:spcPts val="155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chemeClr val="tx1"/>
              </a:solidFill>
              <a:effectLst/>
              <a:uLnTx/>
              <a:uFillTx/>
              <a:latin typeface="+mj-lt"/>
              <a:ea typeface="+mn-ea"/>
              <a:cs typeface="+mn-cs"/>
            </a:endParaRP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chemeClr val="tx1"/>
                </a:solidFill>
                <a:effectLst/>
                <a:uLnTx/>
                <a:uFillTx/>
                <a:latin typeface="+mj-lt"/>
                <a:ea typeface="+mn-ea"/>
                <a:cs typeface="+mn-cs"/>
              </a:rPr>
              <a:t>To impart evidence-based research-oriented health professional education </a:t>
            </a: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chemeClr val="tx1"/>
                </a:solidFill>
                <a:effectLst/>
                <a:uLnTx/>
                <a:uFillTx/>
                <a:latin typeface="+mj-lt"/>
                <a:ea typeface="+mn-ea"/>
                <a:cs typeface="+mn-cs"/>
              </a:rPr>
              <a:t>Best possible patient care</a:t>
            </a: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chemeClr val="tx1"/>
                </a:solidFill>
                <a:effectLst/>
                <a:uLnTx/>
                <a:uFillTx/>
                <a:latin typeface="+mj-lt"/>
                <a:ea typeface="+mn-ea"/>
                <a:cs typeface="+mn-cs"/>
              </a:rPr>
              <a:t>Mutual respect, ethical practice of healthcare and social accountability.</a:t>
            </a:r>
          </a:p>
          <a:p>
            <a:pPr marL="236538" marR="0" lvl="0" indent="0" algn="l" defTabSz="457200" rtl="0" eaLnBrk="1" fontAlgn="base" latinLnBrk="0" hangingPunct="1">
              <a:lnSpc>
                <a:spcPts val="16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mj-lt"/>
              <a:ea typeface="+mn-ea"/>
              <a:cs typeface="+mn-cs"/>
            </a:endParaRPr>
          </a:p>
          <a:p>
            <a:pPr marL="236538" marR="0" lvl="0" indent="0" algn="l" defTabSz="457200" rtl="0" eaLnBrk="1" fontAlgn="base" latinLnBrk="0" hangingPunct="1">
              <a:lnSpc>
                <a:spcPts val="16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bg2">
                    <a:lumMod val="50000"/>
                  </a:schemeClr>
                </a:solidFill>
                <a:effectLst/>
                <a:uLnTx/>
                <a:uFillTx/>
                <a:latin typeface="+mj-lt"/>
                <a:ea typeface="+mn-ea"/>
                <a:cs typeface="+mn-cs"/>
              </a:rPr>
              <a:t>Vision and Values</a:t>
            </a:r>
            <a:endParaRPr kumimoji="0" lang="en-US" altLang="en-US" sz="1600" b="1" i="0" u="none" strike="noStrike" kern="1200" cap="none" spc="0" normalizeH="0" baseline="0" noProof="0" dirty="0">
              <a:ln>
                <a:noFill/>
              </a:ln>
              <a:solidFill>
                <a:schemeClr val="bg2">
                  <a:lumMod val="50000"/>
                </a:schemeClr>
              </a:solidFill>
              <a:effectLst/>
              <a:uLnTx/>
              <a:uFillTx/>
              <a:latin typeface="+mj-lt"/>
              <a:ea typeface="+mn-ea"/>
              <a:cs typeface="+mn-cs"/>
            </a:endParaRPr>
          </a:p>
          <a:p>
            <a:pPr marL="236538" marR="0" lvl="0" indent="0" algn="l" defTabSz="457200" rtl="0" eaLnBrk="1" fontAlgn="base" latinLnBrk="0" hangingPunct="1">
              <a:lnSpc>
                <a:spcPct val="15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chemeClr val="tx1"/>
                </a:solidFill>
                <a:effectLst/>
                <a:uLnTx/>
                <a:uFillTx/>
                <a:latin typeface="+mj-lt"/>
                <a:ea typeface="+mn-ea"/>
                <a:cs typeface="+mn-cs"/>
              </a:rPr>
              <a:t>Highly recognized and accredited </a:t>
            </a:r>
            <a:r>
              <a:rPr kumimoji="0" lang="en-US" altLang="en-US" sz="1600" b="1" i="0" u="none" strike="noStrike" kern="1200" cap="none" spc="0" normalizeH="0" baseline="0" noProof="0" dirty="0" err="1">
                <a:ln>
                  <a:noFill/>
                </a:ln>
                <a:solidFill>
                  <a:schemeClr val="tx1"/>
                </a:solidFill>
                <a:effectLst/>
                <a:uLnTx/>
                <a:uFillTx/>
                <a:latin typeface="+mj-lt"/>
                <a:ea typeface="+mn-ea"/>
                <a:cs typeface="+mn-cs"/>
              </a:rPr>
              <a:t>centre</a:t>
            </a:r>
            <a:r>
              <a:rPr kumimoji="0" lang="en-US" altLang="en-US" sz="1600" b="1" i="0" u="none" strike="noStrike" kern="1200" cap="none" spc="0" normalizeH="0" baseline="0" noProof="0" dirty="0">
                <a:ln>
                  <a:noFill/>
                </a:ln>
                <a:solidFill>
                  <a:schemeClr val="tx1"/>
                </a:solidFill>
                <a:effectLst/>
                <a:uLnTx/>
                <a:uFillTx/>
                <a:latin typeface="+mj-lt"/>
                <a:ea typeface="+mn-ea"/>
                <a:cs typeface="+mn-cs"/>
              </a:rPr>
              <a:t> of excellence in Medical Education, using evidence-based training techniques for development of highly competent health professionals, who are lifelong experiential learner and are socially accountable.</a:t>
            </a:r>
          </a:p>
          <a:p>
            <a:pPr marL="236538" marR="0" lvl="0" indent="0" algn="l" defTabSz="457200" rtl="0" eaLnBrk="1" fontAlgn="base" latinLnBrk="0" hangingPunct="1">
              <a:lnSpc>
                <a:spcPct val="100000"/>
              </a:lnSpc>
              <a:spcBef>
                <a:spcPts val="25"/>
              </a:spcBef>
              <a:spcAft>
                <a:spcPct val="0"/>
              </a:spcAft>
              <a:buClrTx/>
              <a:buSzTx/>
              <a:buFontTx/>
              <a:buNone/>
              <a:tabLst/>
              <a:defRPr/>
            </a:pPr>
            <a:endParaRPr kumimoji="0" lang="en-US" altLang="en-US" sz="1800" b="1" i="0" u="none" strike="noStrike" kern="1200" cap="none" spc="0" normalizeH="0" baseline="0" noProof="0" dirty="0">
              <a:ln>
                <a:noFill/>
              </a:ln>
              <a:solidFill>
                <a:schemeClr val="bg2">
                  <a:lumMod val="50000"/>
                </a:schemeClr>
              </a:solidFill>
              <a:effectLst/>
              <a:uLnTx/>
              <a:uFillTx/>
              <a:latin typeface="+mj-lt"/>
              <a:ea typeface="+mn-ea"/>
              <a:cs typeface="+mn-cs"/>
            </a:endParaRPr>
          </a:p>
          <a:p>
            <a:pPr marL="236538" marR="0" lvl="0" indent="0" algn="l" defTabSz="457200" rtl="0" eaLnBrk="1" fontAlgn="base" latinLnBrk="0" hangingPunct="1">
              <a:lnSpc>
                <a:spcPct val="100000"/>
              </a:lnSpc>
              <a:spcBef>
                <a:spcPts val="25"/>
              </a:spcBef>
              <a:spcAft>
                <a:spcPct val="0"/>
              </a:spcAft>
              <a:buClrTx/>
              <a:buSzTx/>
              <a:buFontTx/>
              <a:buNone/>
              <a:tabLst/>
              <a:defRPr/>
            </a:pPr>
            <a:r>
              <a:rPr kumimoji="0" lang="en-US" altLang="en-US" sz="1800" b="1" i="0" u="none" strike="noStrike" kern="1200" cap="none" spc="0" normalizeH="0" baseline="0" noProof="0" dirty="0">
                <a:ln>
                  <a:noFill/>
                </a:ln>
                <a:solidFill>
                  <a:schemeClr val="bg2">
                    <a:lumMod val="50000"/>
                  </a:schemeClr>
                </a:solidFill>
                <a:effectLst/>
                <a:uLnTx/>
                <a:uFillTx/>
                <a:latin typeface="+mj-lt"/>
                <a:ea typeface="+mn-ea"/>
                <a:cs typeface="+mn-cs"/>
              </a:rPr>
              <a:t>Goals</a:t>
            </a:r>
            <a:endParaRPr kumimoji="0" lang="en-US" altLang="en-US" sz="1600" b="1" i="0" u="none" strike="noStrike" kern="1200" cap="none" spc="0" normalizeH="0" baseline="0" noProof="0" dirty="0">
              <a:ln>
                <a:noFill/>
              </a:ln>
              <a:solidFill>
                <a:schemeClr val="bg2">
                  <a:lumMod val="50000"/>
                </a:schemeClr>
              </a:solidFill>
              <a:effectLst/>
              <a:uLnTx/>
              <a:uFillTx/>
              <a:latin typeface="+mj-lt"/>
              <a:ea typeface="+mn-ea"/>
              <a:cs typeface="+mn-cs"/>
            </a:endParaRPr>
          </a:p>
          <a:p>
            <a:pPr marL="236538" marR="0" lvl="0" indent="0" algn="l" defTabSz="457200" rtl="0" eaLnBrk="1" fontAlgn="base" latinLnBrk="0" hangingPunct="1">
              <a:lnSpc>
                <a:spcPct val="150000"/>
              </a:lnSpc>
              <a:spcBef>
                <a:spcPts val="775"/>
              </a:spcBef>
              <a:spcAft>
                <a:spcPct val="0"/>
              </a:spcAft>
              <a:buClrTx/>
              <a:buSzTx/>
              <a:buFontTx/>
              <a:buNone/>
              <a:tabLst/>
              <a:defRPr/>
            </a:pPr>
            <a:r>
              <a:rPr kumimoji="0" lang="en-US" altLang="en-US" sz="1600" b="1" i="0" u="none" strike="noStrike" kern="1200" cap="none" spc="0" normalizeH="0" baseline="0" noProof="0" dirty="0">
                <a:ln>
                  <a:noFill/>
                </a:ln>
                <a:solidFill>
                  <a:schemeClr val="tx1"/>
                </a:solidFill>
                <a:effectLst/>
                <a:uLnTx/>
                <a:uFillTx/>
                <a:latin typeface="+mj-lt"/>
                <a:ea typeface="+mn-ea"/>
                <a:cs typeface="+mn-cs"/>
              </a:rPr>
              <a:t>The Undergraduate Integrated Learning Program is geared to provide you with quality medical education in an environment designed to.</a:t>
            </a:r>
          </a:p>
          <a:p>
            <a:endParaRPr lang="en-US" dirty="0"/>
          </a:p>
        </p:txBody>
      </p:sp>
    </p:spTree>
    <p:extLst>
      <p:ext uri="{BB962C8B-B14F-4D97-AF65-F5344CB8AC3E}">
        <p14:creationId xmlns:p14="http://schemas.microsoft.com/office/powerpoint/2010/main" val="957350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 for operative vaginal delivery</a:t>
            </a:r>
          </a:p>
        </p:txBody>
      </p:sp>
      <p:sp>
        <p:nvSpPr>
          <p:cNvPr id="3" name="Content Placeholder 2"/>
          <p:cNvSpPr>
            <a:spLocks noGrp="1"/>
          </p:cNvSpPr>
          <p:nvPr>
            <p:ph idx="1"/>
          </p:nvPr>
        </p:nvSpPr>
        <p:spPr>
          <a:xfrm>
            <a:off x="838200" y="2220685"/>
            <a:ext cx="10515600" cy="4415641"/>
          </a:xfrm>
        </p:spPr>
        <p:txBody>
          <a:bodyPr>
            <a:normAutofit/>
          </a:bodyPr>
          <a:lstStyle/>
          <a:p>
            <a:r>
              <a:rPr lang="en-US" dirty="0"/>
              <a:t> Head is ≤1/5th palpable per abdomen </a:t>
            </a:r>
          </a:p>
          <a:p>
            <a:r>
              <a:rPr lang="en-US" dirty="0"/>
              <a:t> Vertex presentation. </a:t>
            </a:r>
          </a:p>
          <a:p>
            <a:r>
              <a:rPr lang="en-US" dirty="0"/>
              <a:t>Cervix is fully dilated and the membranes ruptured.</a:t>
            </a:r>
          </a:p>
          <a:p>
            <a:r>
              <a:rPr lang="en-US" dirty="0"/>
              <a:t> Exact position of the head can be determined so proper placement of the instrument can be achieved.</a:t>
            </a:r>
          </a:p>
          <a:p>
            <a:r>
              <a:rPr lang="en-US" dirty="0"/>
              <a:t> Assessment of caput and </a:t>
            </a:r>
            <a:r>
              <a:rPr lang="en-US" dirty="0" err="1"/>
              <a:t>moulding</a:t>
            </a:r>
            <a:r>
              <a:rPr lang="en-US" dirty="0"/>
              <a:t>. </a:t>
            </a:r>
          </a:p>
          <a:p>
            <a:r>
              <a:rPr lang="en-US" dirty="0"/>
              <a:t>Pelvis is deemed adequate.</a:t>
            </a:r>
          </a:p>
          <a:p>
            <a:r>
              <a:rPr lang="en-US" dirty="0"/>
              <a:t>Clear explanation should be given and informed consent obtained. </a:t>
            </a:r>
          </a:p>
          <a:p>
            <a:r>
              <a:rPr lang="en-US" dirty="0"/>
              <a:t>Appropriate analgesia </a:t>
            </a:r>
            <a:r>
              <a:rPr lang="en-US" dirty="0" err="1"/>
              <a:t>e.g</a:t>
            </a:r>
            <a:r>
              <a:rPr lang="en-US" dirty="0"/>
              <a:t> regional block   or a pudendal block </a:t>
            </a:r>
          </a:p>
          <a:p>
            <a:r>
              <a:rPr lang="en-US" dirty="0"/>
              <a:t> Maternal bladder has been emptied</a:t>
            </a:r>
          </a:p>
        </p:txBody>
      </p:sp>
    </p:spTree>
    <p:extLst>
      <p:ext uri="{BB962C8B-B14F-4D97-AF65-F5344CB8AC3E}">
        <p14:creationId xmlns:p14="http://schemas.microsoft.com/office/powerpoint/2010/main" val="3941689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Contra-indication to operative vaginal delivery </a:t>
            </a:r>
          </a:p>
        </p:txBody>
      </p:sp>
      <p:sp>
        <p:nvSpPr>
          <p:cNvPr id="3" name="Content Placeholder 2"/>
          <p:cNvSpPr>
            <a:spLocks noGrp="1"/>
          </p:cNvSpPr>
          <p:nvPr>
            <p:ph idx="1"/>
          </p:nvPr>
        </p:nvSpPr>
        <p:spPr/>
        <p:txBody>
          <a:bodyPr>
            <a:normAutofit/>
          </a:bodyPr>
          <a:lstStyle/>
          <a:p>
            <a:pPr>
              <a:lnSpc>
                <a:spcPct val="150000"/>
              </a:lnSpc>
            </a:pPr>
            <a:r>
              <a:rPr lang="en-US" dirty="0"/>
              <a:t>Pre requisites not fulfilled </a:t>
            </a:r>
          </a:p>
          <a:p>
            <a:pPr>
              <a:lnSpc>
                <a:spcPct val="150000"/>
              </a:lnSpc>
            </a:pPr>
            <a:r>
              <a:rPr lang="en-US" dirty="0"/>
              <a:t>Before full dilatation of the cervix </a:t>
            </a:r>
          </a:p>
          <a:p>
            <a:pPr>
              <a:lnSpc>
                <a:spcPct val="150000"/>
              </a:lnSpc>
            </a:pPr>
            <a:r>
              <a:rPr lang="en-US" dirty="0"/>
              <a:t>Fetal head not engaged </a:t>
            </a:r>
          </a:p>
          <a:p>
            <a:pPr>
              <a:lnSpc>
                <a:spcPct val="150000"/>
              </a:lnSpc>
            </a:pPr>
            <a:r>
              <a:rPr lang="en-US" dirty="0"/>
              <a:t>Unknown fetal position </a:t>
            </a:r>
          </a:p>
          <a:p>
            <a:pPr>
              <a:lnSpc>
                <a:spcPct val="150000"/>
              </a:lnSpc>
            </a:pPr>
            <a:r>
              <a:rPr lang="en-US" dirty="0"/>
              <a:t>Suspected fetal pelvic disproportion</a:t>
            </a:r>
          </a:p>
          <a:p>
            <a:pPr>
              <a:lnSpc>
                <a:spcPct val="150000"/>
              </a:lnSpc>
            </a:pPr>
            <a:r>
              <a:rPr lang="en-US" dirty="0" err="1"/>
              <a:t>Vaccum</a:t>
            </a:r>
            <a:r>
              <a:rPr lang="en-US" dirty="0"/>
              <a:t> extraction contraindicated</a:t>
            </a:r>
          </a:p>
        </p:txBody>
      </p:sp>
    </p:spTree>
    <p:extLst>
      <p:ext uri="{BB962C8B-B14F-4D97-AF65-F5344CB8AC3E}">
        <p14:creationId xmlns:p14="http://schemas.microsoft.com/office/powerpoint/2010/main" val="1279201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instrumental delivery </a:t>
            </a:r>
          </a:p>
        </p:txBody>
      </p:sp>
      <p:sp>
        <p:nvSpPr>
          <p:cNvPr id="3" name="Content Placeholder 2"/>
          <p:cNvSpPr>
            <a:spLocks noGrp="1"/>
          </p:cNvSpPr>
          <p:nvPr>
            <p:ph idx="1"/>
          </p:nvPr>
        </p:nvSpPr>
        <p:spPr/>
        <p:txBody>
          <a:bodyPr>
            <a:normAutofit fontScale="92500" lnSpcReduction="10000"/>
          </a:bodyPr>
          <a:lstStyle/>
          <a:p>
            <a:r>
              <a:rPr lang="en-US" b="1" u="sng" dirty="0"/>
              <a:t>Maternal </a:t>
            </a:r>
          </a:p>
          <a:p>
            <a:pPr marL="0" indent="0">
              <a:buNone/>
            </a:pPr>
            <a:r>
              <a:rPr lang="en-US" dirty="0"/>
              <a:t>Soft tissue trauma </a:t>
            </a:r>
          </a:p>
          <a:p>
            <a:pPr marL="0" indent="0">
              <a:buNone/>
            </a:pPr>
            <a:r>
              <a:rPr lang="en-US" dirty="0"/>
              <a:t>Perineal tears </a:t>
            </a:r>
          </a:p>
          <a:p>
            <a:pPr marL="0" indent="0">
              <a:buNone/>
            </a:pPr>
            <a:r>
              <a:rPr lang="en-US" dirty="0"/>
              <a:t>Postpartum hemorrhage</a:t>
            </a:r>
          </a:p>
          <a:p>
            <a:r>
              <a:rPr lang="en-US" b="1" u="sng" dirty="0"/>
              <a:t>Fetal </a:t>
            </a:r>
          </a:p>
          <a:p>
            <a:pPr marL="0" indent="0">
              <a:buNone/>
            </a:pPr>
            <a:r>
              <a:rPr lang="en-US" dirty="0" err="1"/>
              <a:t>Cephalhematoma</a:t>
            </a:r>
            <a:r>
              <a:rPr lang="en-US" dirty="0"/>
              <a:t> </a:t>
            </a:r>
          </a:p>
          <a:p>
            <a:pPr marL="0" indent="0">
              <a:buNone/>
            </a:pPr>
            <a:r>
              <a:rPr lang="en-US" dirty="0"/>
              <a:t>Intracranial bleed</a:t>
            </a:r>
          </a:p>
          <a:p>
            <a:pPr marL="0" indent="0">
              <a:buNone/>
            </a:pPr>
            <a:r>
              <a:rPr lang="en-US" dirty="0"/>
              <a:t>Fascial  bruise </a:t>
            </a:r>
          </a:p>
          <a:p>
            <a:pPr marL="0" indent="0">
              <a:buNone/>
            </a:pPr>
            <a:r>
              <a:rPr lang="en-US" dirty="0"/>
              <a:t>Skull bone fracture</a:t>
            </a:r>
          </a:p>
          <a:p>
            <a:pPr marL="0" indent="0">
              <a:buNone/>
            </a:pPr>
            <a:endParaRPr lang="en-US" dirty="0"/>
          </a:p>
        </p:txBody>
      </p:sp>
    </p:spTree>
    <p:extLst>
      <p:ext uri="{BB962C8B-B14F-4D97-AF65-F5344CB8AC3E}">
        <p14:creationId xmlns:p14="http://schemas.microsoft.com/office/powerpoint/2010/main" val="2170688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Postnatal care after instrumental delivery </a:t>
            </a:r>
            <a:br>
              <a:rPr lang="en-US" dirty="0"/>
            </a:br>
            <a:endParaRPr lang="en-US" dirty="0"/>
          </a:p>
        </p:txBody>
      </p:sp>
      <p:sp>
        <p:nvSpPr>
          <p:cNvPr id="3" name="Content Placeholder 2"/>
          <p:cNvSpPr>
            <a:spLocks noGrp="1"/>
          </p:cNvSpPr>
          <p:nvPr>
            <p:ph idx="1"/>
          </p:nvPr>
        </p:nvSpPr>
        <p:spPr>
          <a:xfrm>
            <a:off x="1154954" y="2511380"/>
            <a:ext cx="8825659" cy="4229053"/>
          </a:xfrm>
        </p:spPr>
        <p:txBody>
          <a:bodyPr>
            <a:normAutofit/>
          </a:bodyPr>
          <a:lstStyle/>
          <a:p>
            <a:pPr eaLnBrk="0" fontAlgn="base" hangingPunct="0">
              <a:lnSpc>
                <a:spcPct val="100000"/>
              </a:lnSpc>
              <a:spcBef>
                <a:spcPct val="0"/>
              </a:spcBef>
              <a:spcAft>
                <a:spcPct val="0"/>
              </a:spcAft>
            </a:pPr>
            <a:r>
              <a:rPr lang="en-US" altLang="en-US" sz="2000" dirty="0">
                <a:solidFill>
                  <a:srgbClr val="3C3C3C"/>
                </a:solidFill>
                <a:latin typeface="+mj-lt"/>
              </a:rPr>
              <a:t>If the baby is delivered in good condition, then he or she should be handed over to the mother as soon as possible to encourage skin-to-skin contact</a:t>
            </a:r>
          </a:p>
          <a:p>
            <a:pPr lvl="0" eaLnBrk="0" fontAlgn="base" hangingPunct="0">
              <a:lnSpc>
                <a:spcPct val="100000"/>
              </a:lnSpc>
              <a:spcBef>
                <a:spcPct val="0"/>
              </a:spcBef>
              <a:spcAft>
                <a:spcPct val="0"/>
              </a:spcAft>
            </a:pPr>
            <a:r>
              <a:rPr lang="en-US" altLang="en-US" sz="2000" dirty="0">
                <a:solidFill>
                  <a:srgbClr val="3C3C3C"/>
                </a:solidFill>
                <a:latin typeface="+mj-lt"/>
              </a:rPr>
              <a:t>Deliver the placenta by controlled cord traction when signs of placental separation occur.</a:t>
            </a:r>
          </a:p>
          <a:p>
            <a:pPr eaLnBrk="0" fontAlgn="base" hangingPunct="0">
              <a:lnSpc>
                <a:spcPct val="100000"/>
              </a:lnSpc>
              <a:spcBef>
                <a:spcPct val="0"/>
              </a:spcBef>
              <a:spcAft>
                <a:spcPct val="0"/>
              </a:spcAft>
            </a:pPr>
            <a:r>
              <a:rPr lang="en-US" altLang="en-US" sz="2000" dirty="0">
                <a:solidFill>
                  <a:srgbClr val="3C3C3C"/>
                </a:solidFill>
                <a:latin typeface="+mj-lt"/>
              </a:rPr>
              <a:t>Check for perineal damage with particular attention for the integrity of anal sphincter and anal mucosa.</a:t>
            </a:r>
          </a:p>
          <a:p>
            <a:pPr eaLnBrk="0" fontAlgn="base" hangingPunct="0">
              <a:lnSpc>
                <a:spcPct val="100000"/>
              </a:lnSpc>
              <a:spcBef>
                <a:spcPct val="0"/>
              </a:spcBef>
              <a:spcAft>
                <a:spcPct val="0"/>
              </a:spcAft>
            </a:pPr>
            <a:r>
              <a:rPr lang="en-US" altLang="en-US" sz="2000" dirty="0">
                <a:solidFill>
                  <a:srgbClr val="3C3C3C"/>
                </a:solidFill>
                <a:latin typeface="+mj-lt"/>
              </a:rPr>
              <a:t>Repair the perineal tears.</a:t>
            </a:r>
          </a:p>
          <a:p>
            <a:pPr eaLnBrk="0" fontAlgn="base" hangingPunct="0">
              <a:lnSpc>
                <a:spcPct val="100000"/>
              </a:lnSpc>
              <a:spcBef>
                <a:spcPct val="0"/>
              </a:spcBef>
              <a:spcAft>
                <a:spcPct val="0"/>
              </a:spcAft>
            </a:pPr>
            <a:r>
              <a:rPr lang="en-US" altLang="en-US" sz="2000" dirty="0">
                <a:solidFill>
                  <a:srgbClr val="3C3C3C"/>
                </a:solidFill>
                <a:latin typeface="+mj-lt"/>
              </a:rPr>
              <a:t>Once the repairs are completed, a vaginal and rectal examination should be performed to confirm restoration of anatomy.</a:t>
            </a:r>
          </a:p>
        </p:txBody>
      </p:sp>
    </p:spTree>
    <p:extLst>
      <p:ext uri="{BB962C8B-B14F-4D97-AF65-F5344CB8AC3E}">
        <p14:creationId xmlns:p14="http://schemas.microsoft.com/office/powerpoint/2010/main" val="811321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Postnatal care after instrumental delivery </a:t>
            </a:r>
            <a:br>
              <a:rPr lang="en-US" dirty="0"/>
            </a:br>
            <a:endParaRPr lang="en-US" dirty="0"/>
          </a:p>
        </p:txBody>
      </p:sp>
      <p:sp>
        <p:nvSpPr>
          <p:cNvPr id="3" name="Content Placeholder 2"/>
          <p:cNvSpPr>
            <a:spLocks noGrp="1"/>
          </p:cNvSpPr>
          <p:nvPr>
            <p:ph idx="1"/>
          </p:nvPr>
        </p:nvSpPr>
        <p:spPr>
          <a:xfrm>
            <a:off x="1154954" y="2603500"/>
            <a:ext cx="8825659" cy="4038600"/>
          </a:xfrm>
        </p:spPr>
        <p:txBody>
          <a:bodyPr>
            <a:normAutofit/>
          </a:bodyPr>
          <a:lstStyle/>
          <a:p>
            <a:pPr eaLnBrk="0" fontAlgn="base" hangingPunct="0">
              <a:lnSpc>
                <a:spcPct val="150000"/>
              </a:lnSpc>
              <a:spcBef>
                <a:spcPct val="0"/>
              </a:spcBef>
              <a:spcAft>
                <a:spcPct val="0"/>
              </a:spcAft>
            </a:pPr>
            <a:r>
              <a:rPr lang="en-US" altLang="en-US" sz="2000" dirty="0">
                <a:solidFill>
                  <a:srgbClr val="3C3C3C"/>
                </a:solidFill>
                <a:latin typeface="+mj-lt"/>
              </a:rPr>
              <a:t>Check the swabs, sharps and instruments counts are correct.</a:t>
            </a:r>
          </a:p>
          <a:p>
            <a:pPr eaLnBrk="0" fontAlgn="base" hangingPunct="0">
              <a:lnSpc>
                <a:spcPct val="150000"/>
              </a:lnSpc>
              <a:spcBef>
                <a:spcPct val="0"/>
              </a:spcBef>
              <a:spcAft>
                <a:spcPct val="0"/>
              </a:spcAft>
            </a:pPr>
            <a:r>
              <a:rPr lang="en-US" altLang="en-US" sz="2000" dirty="0">
                <a:solidFill>
                  <a:srgbClr val="3C3C3C"/>
                </a:solidFill>
                <a:latin typeface="+mj-lt"/>
              </a:rPr>
              <a:t>Examine the baby's head to confirm that the position of the instrument used was correct for self-audit.</a:t>
            </a:r>
          </a:p>
          <a:p>
            <a:pPr eaLnBrk="0" fontAlgn="base" hangingPunct="0">
              <a:lnSpc>
                <a:spcPct val="150000"/>
              </a:lnSpc>
              <a:spcBef>
                <a:spcPct val="0"/>
              </a:spcBef>
              <a:spcAft>
                <a:spcPct val="0"/>
              </a:spcAft>
            </a:pPr>
            <a:r>
              <a:rPr lang="en-US" altLang="en-US" sz="2000" dirty="0">
                <a:solidFill>
                  <a:srgbClr val="3C3C3C"/>
                </a:solidFill>
                <a:latin typeface="+mj-lt"/>
              </a:rPr>
              <a:t>Prescribe analgesia/</a:t>
            </a:r>
            <a:r>
              <a:rPr lang="en-US" altLang="en-US" sz="2000" dirty="0" err="1">
                <a:solidFill>
                  <a:srgbClr val="3C3C3C"/>
                </a:solidFill>
                <a:latin typeface="+mj-lt"/>
              </a:rPr>
              <a:t>thrombo</a:t>
            </a:r>
            <a:r>
              <a:rPr lang="en-US" altLang="en-US" sz="2000" dirty="0">
                <a:solidFill>
                  <a:srgbClr val="3C3C3C"/>
                </a:solidFill>
                <a:latin typeface="+mj-lt"/>
              </a:rPr>
              <a:t>-prophylaxis as needed.</a:t>
            </a:r>
          </a:p>
          <a:p>
            <a:pPr eaLnBrk="0" fontAlgn="base" hangingPunct="0">
              <a:lnSpc>
                <a:spcPct val="150000"/>
              </a:lnSpc>
              <a:spcBef>
                <a:spcPct val="0"/>
              </a:spcBef>
              <a:spcAft>
                <a:spcPct val="0"/>
              </a:spcAft>
            </a:pPr>
            <a:r>
              <a:rPr lang="en-US" altLang="en-US" sz="2000" dirty="0">
                <a:solidFill>
                  <a:srgbClr val="3C3C3C"/>
                </a:solidFill>
                <a:latin typeface="+mj-lt"/>
              </a:rPr>
              <a:t>Provide advice on bladder care.</a:t>
            </a:r>
          </a:p>
          <a:p>
            <a:pPr eaLnBrk="0" fontAlgn="base" hangingPunct="0">
              <a:lnSpc>
                <a:spcPct val="150000"/>
              </a:lnSpc>
              <a:spcBef>
                <a:spcPct val="0"/>
              </a:spcBef>
              <a:spcAft>
                <a:spcPct val="0"/>
              </a:spcAft>
            </a:pPr>
            <a:r>
              <a:rPr lang="en-US" altLang="en-US" sz="2000" dirty="0">
                <a:solidFill>
                  <a:srgbClr val="3C3C3C"/>
                </a:solidFill>
                <a:latin typeface="+mj-lt"/>
              </a:rPr>
              <a:t>Debrief the woman and the team.</a:t>
            </a:r>
          </a:p>
          <a:p>
            <a:pPr eaLnBrk="0" fontAlgn="base" hangingPunct="0">
              <a:lnSpc>
                <a:spcPct val="150000"/>
              </a:lnSpc>
              <a:spcBef>
                <a:spcPct val="0"/>
              </a:spcBef>
              <a:spcAft>
                <a:spcPct val="0"/>
              </a:spcAft>
            </a:pPr>
            <a:r>
              <a:rPr lang="en-US" altLang="en-US" sz="2000" dirty="0" err="1">
                <a:solidFill>
                  <a:srgbClr val="3C3C3C"/>
                </a:solidFill>
                <a:latin typeface="+mj-lt"/>
              </a:rPr>
              <a:t>Individualise</a:t>
            </a:r>
            <a:r>
              <a:rPr lang="en-US" altLang="en-US" sz="2000" dirty="0">
                <a:solidFill>
                  <a:srgbClr val="3C3C3C"/>
                </a:solidFill>
                <a:latin typeface="+mj-lt"/>
              </a:rPr>
              <a:t> care for women with third- and fourth-degree tears</a:t>
            </a:r>
          </a:p>
          <a:p>
            <a:pPr marL="0" indent="0" eaLnBrk="0" fontAlgn="base" hangingPunct="0">
              <a:lnSpc>
                <a:spcPct val="150000"/>
              </a:lnSpc>
              <a:spcBef>
                <a:spcPct val="0"/>
              </a:spcBef>
              <a:spcAft>
                <a:spcPct val="0"/>
              </a:spcAft>
              <a:buNone/>
            </a:pPr>
            <a:endParaRPr lang="en-US" sz="2000" dirty="0">
              <a:solidFill>
                <a:srgbClr val="3C3C3C"/>
              </a:solidFill>
              <a:latin typeface="+mj-lt"/>
            </a:endParaRPr>
          </a:p>
        </p:txBody>
      </p:sp>
    </p:spTree>
    <p:extLst>
      <p:ext uri="{BB962C8B-B14F-4D97-AF65-F5344CB8AC3E}">
        <p14:creationId xmlns:p14="http://schemas.microsoft.com/office/powerpoint/2010/main" val="213230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of instruments</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Conditions where ventouse would be preferred over forceps</a:t>
            </a:r>
            <a:endParaRPr lang="en-US" dirty="0"/>
          </a:p>
          <a:p>
            <a:r>
              <a:rPr lang="en-US" dirty="0"/>
              <a:t>Urgent low lift-out delivery with no previous analgesia</a:t>
            </a:r>
          </a:p>
          <a:p>
            <a:r>
              <a:rPr lang="en-US" dirty="0"/>
              <a:t>Rotational delivery</a:t>
            </a:r>
          </a:p>
          <a:p>
            <a:pPr marL="0" indent="0">
              <a:buNone/>
            </a:pPr>
            <a:r>
              <a:rPr lang="en-US" b="1" dirty="0"/>
              <a:t>Conditions where forceps would be preferred to ventouse</a:t>
            </a:r>
            <a:endParaRPr lang="en-US" dirty="0"/>
          </a:p>
          <a:p>
            <a:r>
              <a:rPr lang="en-US" dirty="0"/>
              <a:t>Poor maternal effort</a:t>
            </a:r>
          </a:p>
          <a:p>
            <a:r>
              <a:rPr lang="en-US" dirty="0"/>
              <a:t>Operator or maternal preference, when either instrument would be suitable</a:t>
            </a:r>
          </a:p>
          <a:p>
            <a:r>
              <a:rPr lang="en-US" dirty="0"/>
              <a:t>Large amount of caput</a:t>
            </a:r>
          </a:p>
          <a:p>
            <a:r>
              <a:rPr lang="en-US" dirty="0"/>
              <a:t>Gestation of less than 34 weeks (at 34–36 weeks of gestation, ventouse is relatively contraindicated)</a:t>
            </a:r>
          </a:p>
          <a:p>
            <a:pPr marL="0" indent="0">
              <a:buNone/>
            </a:pPr>
            <a:endParaRPr lang="en-US" dirty="0"/>
          </a:p>
          <a:p>
            <a:endParaRPr lang="en-US" dirty="0"/>
          </a:p>
        </p:txBody>
      </p:sp>
    </p:spTree>
    <p:extLst>
      <p:ext uri="{BB962C8B-B14F-4D97-AF65-F5344CB8AC3E}">
        <p14:creationId xmlns:p14="http://schemas.microsoft.com/office/powerpoint/2010/main" val="3854610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operative vaginal delivery be avoided?</a:t>
            </a:r>
          </a:p>
        </p:txBody>
      </p:sp>
      <p:sp>
        <p:nvSpPr>
          <p:cNvPr id="3" name="Content Placeholder 2"/>
          <p:cNvSpPr>
            <a:spLocks noGrp="1"/>
          </p:cNvSpPr>
          <p:nvPr>
            <p:ph idx="1"/>
          </p:nvPr>
        </p:nvSpPr>
        <p:spPr/>
        <p:txBody>
          <a:bodyPr/>
          <a:lstStyle/>
          <a:p>
            <a:r>
              <a:rPr lang="en-US" dirty="0"/>
              <a:t> Use of upright or lateral positions </a:t>
            </a:r>
          </a:p>
          <a:p>
            <a:r>
              <a:rPr lang="en-US" dirty="0"/>
              <a:t> Avoiding epidural analgesia can reduce the need for operative vaginal delivery. </a:t>
            </a:r>
          </a:p>
          <a:p>
            <a:r>
              <a:rPr lang="en-US" dirty="0"/>
              <a:t>Delayed pushing in </a:t>
            </a:r>
            <a:r>
              <a:rPr lang="en-US" dirty="0" err="1"/>
              <a:t>primi-parous</a:t>
            </a:r>
            <a:r>
              <a:rPr lang="en-US" dirty="0"/>
              <a:t> women with an epidural can reduce the need for rotational and </a:t>
            </a:r>
            <a:r>
              <a:rPr lang="en-US" dirty="0" err="1"/>
              <a:t>midcavity</a:t>
            </a:r>
            <a:r>
              <a:rPr lang="en-US" dirty="0"/>
              <a:t> deliveries.</a:t>
            </a:r>
          </a:p>
          <a:p>
            <a:r>
              <a:rPr lang="en-US" dirty="0"/>
              <a:t>Continuous support during labour</a:t>
            </a:r>
          </a:p>
        </p:txBody>
      </p:sp>
    </p:spTree>
    <p:extLst>
      <p:ext uri="{BB962C8B-B14F-4D97-AF65-F5344CB8AC3E}">
        <p14:creationId xmlns:p14="http://schemas.microsoft.com/office/powerpoint/2010/main" val="4144720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A98B64-EECF-024D-7A57-B04626457110}"/>
              </a:ext>
            </a:extLst>
          </p:cNvPr>
          <p:cNvSpPr>
            <a:spLocks noGrp="1"/>
          </p:cNvSpPr>
          <p:nvPr>
            <p:ph type="title"/>
          </p:nvPr>
        </p:nvSpPr>
        <p:spPr>
          <a:xfrm>
            <a:off x="680321" y="2063262"/>
            <a:ext cx="3739279" cy="2661052"/>
          </a:xfrm>
        </p:spPr>
        <p:txBody>
          <a:bodyPr>
            <a:normAutofit/>
          </a:bodyPr>
          <a:lstStyle/>
          <a:p>
            <a:pPr algn="r"/>
            <a:r>
              <a:rPr lang="en-US" sz="4400" dirty="0">
                <a:solidFill>
                  <a:srgbClr val="FFFFFF"/>
                </a:solidFill>
              </a:rPr>
              <a:t>RESEARCH</a:t>
            </a:r>
          </a:p>
        </p:txBody>
      </p:sp>
      <p:sp>
        <p:nvSpPr>
          <p:cNvPr id="3" name="Content Placeholder 2">
            <a:extLst>
              <a:ext uri="{FF2B5EF4-FFF2-40B4-BE49-F238E27FC236}">
                <a16:creationId xmlns:a16="http://schemas.microsoft.com/office/drawing/2014/main" id="{A4ACF99C-B9E1-5EB6-FB19-A15860482111}"/>
              </a:ext>
            </a:extLst>
          </p:cNvPr>
          <p:cNvSpPr>
            <a:spLocks noGrp="1"/>
          </p:cNvSpPr>
          <p:nvPr>
            <p:ph idx="1"/>
          </p:nvPr>
        </p:nvSpPr>
        <p:spPr>
          <a:xfrm>
            <a:off x="5287995" y="661106"/>
            <a:ext cx="6257362" cy="5503101"/>
          </a:xfrm>
        </p:spPr>
        <p:txBody>
          <a:bodyPr anchor="ctr">
            <a:normAutofit/>
          </a:bodyPr>
          <a:lstStyle/>
          <a:p>
            <a:r>
              <a:rPr lang="en-US" sz="2000" dirty="0" err="1">
                <a:solidFill>
                  <a:schemeClr val="bg1"/>
                </a:solidFill>
              </a:rPr>
              <a:t>Cureus</a:t>
            </a:r>
            <a:r>
              <a:rPr lang="en-US" sz="2000" dirty="0">
                <a:solidFill>
                  <a:schemeClr val="bg1"/>
                </a:solidFill>
              </a:rPr>
              <a:t>. 2022 Nov; 14(11): e31620. A Review of Episiotomy and </a:t>
            </a:r>
            <a:r>
              <a:rPr lang="en-US" sz="2000" dirty="0" err="1">
                <a:solidFill>
                  <a:schemeClr val="bg1"/>
                </a:solidFill>
              </a:rPr>
              <a:t>Modalitites</a:t>
            </a:r>
            <a:r>
              <a:rPr lang="en-US" sz="2000" dirty="0">
                <a:solidFill>
                  <a:schemeClr val="bg1"/>
                </a:solidFill>
              </a:rPr>
              <a:t> for Relief of Episiotomy Pain</a:t>
            </a:r>
          </a:p>
          <a:p>
            <a:r>
              <a:rPr lang="en-US" sz="2000" dirty="0">
                <a:solidFill>
                  <a:schemeClr val="bg1"/>
                </a:solidFill>
                <a:hlinkClick r:id="rId4"/>
              </a:rPr>
              <a:t>https://doi.org/10.5005/jp-journals-10006-1987</a:t>
            </a:r>
            <a:r>
              <a:rPr lang="en-US" sz="2000" dirty="0">
                <a:solidFill>
                  <a:schemeClr val="bg1"/>
                </a:solidFill>
              </a:rPr>
              <a:t> Trend in Instrumental Deliveries at the National Referral Hospital in Bhutan: A Review of Hospital Records</a:t>
            </a:r>
          </a:p>
          <a:p>
            <a:r>
              <a:rPr lang="en-US" sz="2000" dirty="0">
                <a:solidFill>
                  <a:schemeClr val="bg1"/>
                </a:solidFill>
                <a:hlinkClick r:id="rId5"/>
              </a:rPr>
              <a:t>https://ecommons.aku.edu/pakistan</a:t>
            </a:r>
            <a:r>
              <a:rPr lang="en-US" sz="2000" dirty="0">
                <a:solidFill>
                  <a:schemeClr val="bg1"/>
                </a:solidFill>
              </a:rPr>
              <a:t> </a:t>
            </a:r>
            <a:r>
              <a:rPr lang="en-US" sz="2000" dirty="0" err="1">
                <a:solidFill>
                  <a:schemeClr val="bg1"/>
                </a:solidFill>
              </a:rPr>
              <a:t>Feto</a:t>
            </a:r>
            <a:r>
              <a:rPr lang="en-US" sz="2000" dirty="0">
                <a:solidFill>
                  <a:schemeClr val="bg1"/>
                </a:solidFill>
              </a:rPr>
              <a:t> Maternal Outcome in Instrumental Vaginal Delivery Attending a </a:t>
            </a:r>
            <a:r>
              <a:rPr lang="en-US" sz="2000" dirty="0" err="1">
                <a:solidFill>
                  <a:schemeClr val="bg1"/>
                </a:solidFill>
              </a:rPr>
              <a:t>Secongary</a:t>
            </a:r>
            <a:r>
              <a:rPr lang="en-US" sz="2000" dirty="0">
                <a:solidFill>
                  <a:schemeClr val="bg1"/>
                </a:solidFill>
              </a:rPr>
              <a:t> Hospital in Hyderabad (</a:t>
            </a:r>
            <a:r>
              <a:rPr lang="en-US" sz="2000" dirty="0" err="1">
                <a:solidFill>
                  <a:schemeClr val="bg1"/>
                </a:solidFill>
              </a:rPr>
              <a:t>Agha</a:t>
            </a:r>
            <a:r>
              <a:rPr lang="en-US" sz="2000" dirty="0">
                <a:solidFill>
                  <a:schemeClr val="bg1"/>
                </a:solidFill>
              </a:rPr>
              <a:t> Khan Maternal and Child Care Centre)</a:t>
            </a:r>
          </a:p>
          <a:p>
            <a:endParaRPr lang="en-US" sz="2000" dirty="0"/>
          </a:p>
        </p:txBody>
      </p:sp>
    </p:spTree>
    <p:extLst>
      <p:ext uri="{BB962C8B-B14F-4D97-AF65-F5344CB8AC3E}">
        <p14:creationId xmlns:p14="http://schemas.microsoft.com/office/powerpoint/2010/main" val="785731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30" name="Rectangle 29">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9759C7-2465-BF0A-8EE2-C20A36C313EE}"/>
              </a:ext>
            </a:extLst>
          </p:cNvPr>
          <p:cNvSpPr>
            <a:spLocks noGrp="1"/>
          </p:cNvSpPr>
          <p:nvPr>
            <p:ph type="title"/>
          </p:nvPr>
        </p:nvSpPr>
        <p:spPr>
          <a:xfrm>
            <a:off x="680321" y="2063262"/>
            <a:ext cx="3739279" cy="2661052"/>
          </a:xfrm>
        </p:spPr>
        <p:txBody>
          <a:bodyPr>
            <a:normAutofit/>
          </a:bodyPr>
          <a:lstStyle/>
          <a:p>
            <a:pPr algn="r"/>
            <a:r>
              <a:rPr lang="en-US" sz="4400" dirty="0">
                <a:solidFill>
                  <a:schemeClr val="tx1"/>
                </a:solidFill>
              </a:rPr>
              <a:t>BIOMEDICAL ETHICS</a:t>
            </a:r>
          </a:p>
        </p:txBody>
      </p:sp>
      <p:graphicFrame>
        <p:nvGraphicFramePr>
          <p:cNvPr id="5" name="Content Placeholder 2">
            <a:extLst>
              <a:ext uri="{FF2B5EF4-FFF2-40B4-BE49-F238E27FC236}">
                <a16:creationId xmlns:a16="http://schemas.microsoft.com/office/drawing/2014/main" id="{8693ACE5-5D33-F58D-49C1-2204CAD2D0E7}"/>
              </a:ext>
            </a:extLst>
          </p:cNvPr>
          <p:cNvGraphicFramePr>
            <a:graphicFrameLocks noGrp="1"/>
          </p:cNvGraphicFramePr>
          <p:nvPr>
            <p:ph idx="1"/>
            <p:extLst>
              <p:ext uri="{D42A27DB-BD31-4B8C-83A1-F6EECF244321}">
                <p14:modId xmlns:p14="http://schemas.microsoft.com/office/powerpoint/2010/main" val="2914472021"/>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4060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8005-0CF8-B213-ABB7-568484013DB7}"/>
              </a:ext>
            </a:extLst>
          </p:cNvPr>
          <p:cNvSpPr>
            <a:spLocks noGrp="1"/>
          </p:cNvSpPr>
          <p:nvPr>
            <p:ph type="title"/>
          </p:nvPr>
        </p:nvSpPr>
        <p:spPr/>
        <p:txBody>
          <a:bodyPr/>
          <a:lstStyle/>
          <a:p>
            <a:r>
              <a:rPr lang="en-US" dirty="0"/>
              <a:t>FAMILY MEDICINE</a:t>
            </a:r>
          </a:p>
        </p:txBody>
      </p:sp>
      <p:sp>
        <p:nvSpPr>
          <p:cNvPr id="3" name="Content Placeholder 2">
            <a:extLst>
              <a:ext uri="{FF2B5EF4-FFF2-40B4-BE49-F238E27FC236}">
                <a16:creationId xmlns:a16="http://schemas.microsoft.com/office/drawing/2014/main" id="{E1B1576E-295D-6CDA-207D-7DD10A220ED3}"/>
              </a:ext>
            </a:extLst>
          </p:cNvPr>
          <p:cNvSpPr>
            <a:spLocks noGrp="1"/>
          </p:cNvSpPr>
          <p:nvPr>
            <p:ph idx="1"/>
          </p:nvPr>
        </p:nvSpPr>
        <p:spPr/>
        <p:txBody>
          <a:bodyPr/>
          <a:lstStyle/>
          <a:p>
            <a:pPr>
              <a:lnSpc>
                <a:spcPct val="250000"/>
              </a:lnSpc>
            </a:pPr>
            <a:r>
              <a:rPr lang="en-US" dirty="0"/>
              <a:t>Family Physicians and lady health visitors should learn the appropriate technique of episiotomy and instrumental vaginal delivery.</a:t>
            </a:r>
            <a:endParaRPr lang="en-US"/>
          </a:p>
          <a:p>
            <a:pPr>
              <a:lnSpc>
                <a:spcPct val="250000"/>
              </a:lnSpc>
            </a:pPr>
            <a:endParaRPr lang="en-US" dirty="0"/>
          </a:p>
        </p:txBody>
      </p:sp>
    </p:spTree>
    <p:extLst>
      <p:ext uri="{BB962C8B-B14F-4D97-AF65-F5344CB8AC3E}">
        <p14:creationId xmlns:p14="http://schemas.microsoft.com/office/powerpoint/2010/main" val="279456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DE80EC-D947-2570-64A5-60470CB80806}"/>
              </a:ext>
            </a:extLst>
          </p:cNvPr>
          <p:cNvSpPr>
            <a:spLocks noGrp="1"/>
          </p:cNvSpPr>
          <p:nvPr>
            <p:ph type="title"/>
          </p:nvPr>
        </p:nvSpPr>
        <p:spPr>
          <a:xfrm>
            <a:off x="680321" y="2063262"/>
            <a:ext cx="3739279" cy="2661052"/>
          </a:xfrm>
        </p:spPr>
        <p:txBody>
          <a:bodyPr>
            <a:normAutofit/>
          </a:bodyPr>
          <a:lstStyle/>
          <a:p>
            <a:pPr algn="r"/>
            <a:r>
              <a:rPr lang="en-US" sz="4400" dirty="0">
                <a:solidFill>
                  <a:schemeClr val="tx1"/>
                </a:solidFill>
              </a:rPr>
              <a:t>SEQUENCE OF LGIS</a:t>
            </a:r>
          </a:p>
        </p:txBody>
      </p:sp>
      <p:graphicFrame>
        <p:nvGraphicFramePr>
          <p:cNvPr id="5" name="Content Placeholder 2">
            <a:extLst>
              <a:ext uri="{FF2B5EF4-FFF2-40B4-BE49-F238E27FC236}">
                <a16:creationId xmlns:a16="http://schemas.microsoft.com/office/drawing/2014/main" id="{E9834A78-8DB0-B2F4-FFE7-CF1B54AA2011}"/>
              </a:ext>
            </a:extLst>
          </p:cNvPr>
          <p:cNvGraphicFramePr>
            <a:graphicFrameLocks noGrp="1"/>
          </p:cNvGraphicFramePr>
          <p:nvPr>
            <p:ph idx="1"/>
            <p:extLst>
              <p:ext uri="{D42A27DB-BD31-4B8C-83A1-F6EECF244321}">
                <p14:modId xmlns:p14="http://schemas.microsoft.com/office/powerpoint/2010/main" val="4019897597"/>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5674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MCQs</a:t>
            </a:r>
          </a:p>
        </p:txBody>
      </p:sp>
      <p:sp>
        <p:nvSpPr>
          <p:cNvPr id="3" name="Content Placeholder 2"/>
          <p:cNvSpPr>
            <a:spLocks noGrp="1"/>
          </p:cNvSpPr>
          <p:nvPr>
            <p:ph idx="1"/>
          </p:nvPr>
        </p:nvSpPr>
        <p:spPr/>
        <p:txBody>
          <a:bodyPr/>
          <a:lstStyle/>
          <a:p>
            <a:r>
              <a:rPr lang="en-US" dirty="0"/>
              <a:t>A </a:t>
            </a:r>
            <a:r>
              <a:rPr lang="en-US" dirty="0" err="1"/>
              <a:t>primigravida</a:t>
            </a:r>
            <a:r>
              <a:rPr lang="en-US" dirty="0"/>
              <a:t> in </a:t>
            </a:r>
            <a:r>
              <a:rPr lang="en-US" dirty="0" err="1"/>
              <a:t>labour</a:t>
            </a:r>
            <a:r>
              <a:rPr lang="en-US" dirty="0"/>
              <a:t> at 34 weeks of gestation.2</a:t>
            </a:r>
            <a:r>
              <a:rPr lang="en-US" baseline="30000" dirty="0"/>
              <a:t>nd</a:t>
            </a:r>
            <a:r>
              <a:rPr lang="en-US" dirty="0"/>
              <a:t> stage is prolonged due to deep transverse arrest of fetal head. Which of the following instrument will be used to assist her delivery?</a:t>
            </a:r>
          </a:p>
          <a:p>
            <a:pPr>
              <a:buFont typeface="+mj-lt"/>
              <a:buAutoNum type="alphaLcParenR"/>
            </a:pPr>
            <a:r>
              <a:rPr lang="en-US" dirty="0"/>
              <a:t>Vacuum extractor</a:t>
            </a:r>
          </a:p>
          <a:p>
            <a:pPr>
              <a:buFont typeface="+mj-lt"/>
              <a:buAutoNum type="alphaLcParenR"/>
            </a:pPr>
            <a:r>
              <a:rPr lang="en-US" dirty="0"/>
              <a:t>Outlet forceps</a:t>
            </a:r>
          </a:p>
          <a:p>
            <a:pPr>
              <a:buFont typeface="+mj-lt"/>
              <a:buAutoNum type="alphaLcParenR"/>
            </a:pPr>
            <a:r>
              <a:rPr lang="en-US" dirty="0" err="1"/>
              <a:t>Midcavity</a:t>
            </a:r>
            <a:r>
              <a:rPr lang="en-US" dirty="0"/>
              <a:t> forceps</a:t>
            </a:r>
          </a:p>
          <a:p>
            <a:pPr>
              <a:buFont typeface="+mj-lt"/>
              <a:buAutoNum type="alphaLcParenR"/>
            </a:pPr>
            <a:r>
              <a:rPr lang="en-US" dirty="0" err="1"/>
              <a:t>Kielland</a:t>
            </a:r>
            <a:r>
              <a:rPr lang="en-US" dirty="0"/>
              <a:t> forceps</a:t>
            </a:r>
          </a:p>
          <a:p>
            <a:pPr>
              <a:buFont typeface="+mj-lt"/>
              <a:buAutoNum type="alphaLcParenR"/>
            </a:pPr>
            <a:r>
              <a:rPr lang="en-US" dirty="0"/>
              <a:t>Piper forceps</a:t>
            </a:r>
          </a:p>
          <a:p>
            <a:pPr>
              <a:buFont typeface="+mj-lt"/>
              <a:buAutoNum type="alphaLcParenR"/>
            </a:pPr>
            <a:endParaRPr lang="en-US" dirty="0"/>
          </a:p>
          <a:p>
            <a:pPr>
              <a:buFont typeface="+mj-lt"/>
              <a:buAutoNum type="alphaLcParenR"/>
            </a:pPr>
            <a:endParaRPr lang="en-US" dirty="0"/>
          </a:p>
        </p:txBody>
      </p:sp>
    </p:spTree>
    <p:extLst>
      <p:ext uri="{BB962C8B-B14F-4D97-AF65-F5344CB8AC3E}">
        <p14:creationId xmlns:p14="http://schemas.microsoft.com/office/powerpoint/2010/main" val="3753554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MCQs</a:t>
            </a: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t>After being delivered using </a:t>
            </a:r>
            <a:r>
              <a:rPr lang="en-US" dirty="0" err="1"/>
              <a:t>ventouse</a:t>
            </a:r>
            <a:r>
              <a:rPr lang="en-US" dirty="0"/>
              <a:t> baby is admitted in neonatology unit due to scalp injury causing blood collection under </a:t>
            </a:r>
            <a:r>
              <a:rPr lang="en-US" dirty="0" err="1"/>
              <a:t>periostium</a:t>
            </a:r>
            <a:r>
              <a:rPr lang="en-US" dirty="0"/>
              <a:t>. The most probable diagnosis is:</a:t>
            </a:r>
          </a:p>
          <a:p>
            <a:pPr>
              <a:buFont typeface="+mj-lt"/>
              <a:buAutoNum type="alphaLcParenR"/>
            </a:pPr>
            <a:r>
              <a:rPr lang="en-US" dirty="0" err="1"/>
              <a:t>Cephaloheamatoma</a:t>
            </a:r>
            <a:r>
              <a:rPr lang="en-US" dirty="0"/>
              <a:t> </a:t>
            </a:r>
          </a:p>
          <a:p>
            <a:pPr>
              <a:buFont typeface="+mj-lt"/>
              <a:buAutoNum type="alphaLcParenR"/>
            </a:pPr>
            <a:r>
              <a:rPr lang="en-US" dirty="0"/>
              <a:t>Chignon</a:t>
            </a:r>
          </a:p>
          <a:p>
            <a:pPr>
              <a:buFont typeface="+mj-lt"/>
              <a:buAutoNum type="alphaLcParenR"/>
            </a:pPr>
            <a:r>
              <a:rPr lang="en-US" dirty="0"/>
              <a:t>Intracranial </a:t>
            </a:r>
            <a:r>
              <a:rPr lang="en-US" dirty="0" err="1"/>
              <a:t>haemorrhage</a:t>
            </a:r>
            <a:endParaRPr lang="en-US" dirty="0"/>
          </a:p>
          <a:p>
            <a:pPr>
              <a:buFont typeface="+mj-lt"/>
              <a:buAutoNum type="alphaLcParenR"/>
            </a:pPr>
            <a:r>
              <a:rPr lang="en-US" dirty="0" err="1"/>
              <a:t>Subgaleal</a:t>
            </a:r>
            <a:r>
              <a:rPr lang="en-US" dirty="0"/>
              <a:t> </a:t>
            </a:r>
            <a:r>
              <a:rPr lang="en-US" dirty="0" err="1"/>
              <a:t>haemorrhage</a:t>
            </a:r>
            <a:endParaRPr lang="en-US" dirty="0"/>
          </a:p>
          <a:p>
            <a:pPr>
              <a:buFont typeface="+mj-lt"/>
              <a:buAutoNum type="alphaLcParenR"/>
            </a:pPr>
            <a:r>
              <a:rPr lang="en-US" dirty="0"/>
              <a:t>Retinal </a:t>
            </a:r>
            <a:r>
              <a:rPr lang="en-US" dirty="0" err="1"/>
              <a:t>haemorrhage</a:t>
            </a:r>
            <a:endParaRPr lang="en-US" dirty="0"/>
          </a:p>
          <a:p>
            <a:pPr>
              <a:buFont typeface="+mj-lt"/>
              <a:buAutoNum type="alphaLcParenR"/>
            </a:pPr>
            <a:endParaRPr lang="en-US" dirty="0"/>
          </a:p>
          <a:p>
            <a:pPr marL="0" indent="0">
              <a:buNone/>
            </a:pPr>
            <a:r>
              <a:rPr lang="en-US" dirty="0"/>
              <a:t> </a:t>
            </a:r>
          </a:p>
        </p:txBody>
      </p:sp>
    </p:spTree>
    <p:extLst>
      <p:ext uri="{BB962C8B-B14F-4D97-AF65-F5344CB8AC3E}">
        <p14:creationId xmlns:p14="http://schemas.microsoft.com/office/powerpoint/2010/main" val="125505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MCQs</a:t>
            </a:r>
          </a:p>
        </p:txBody>
      </p:sp>
      <p:sp>
        <p:nvSpPr>
          <p:cNvPr id="3" name="Content Placeholder 2"/>
          <p:cNvSpPr>
            <a:spLocks noGrp="1"/>
          </p:cNvSpPr>
          <p:nvPr>
            <p:ph idx="1"/>
          </p:nvPr>
        </p:nvSpPr>
        <p:spPr/>
        <p:txBody>
          <a:bodyPr/>
          <a:lstStyle/>
          <a:p>
            <a:r>
              <a:rPr lang="en-US" dirty="0"/>
              <a:t>A woman is in 2</a:t>
            </a:r>
            <a:r>
              <a:rPr lang="en-US" baseline="30000" dirty="0"/>
              <a:t>nd</a:t>
            </a:r>
            <a:r>
              <a:rPr lang="en-US" dirty="0"/>
              <a:t> stage of </a:t>
            </a:r>
            <a:r>
              <a:rPr lang="en-US" dirty="0" err="1"/>
              <a:t>labour</a:t>
            </a:r>
            <a:r>
              <a:rPr lang="en-US" dirty="0"/>
              <a:t> ,fetal heart rate is 100 </a:t>
            </a:r>
            <a:r>
              <a:rPr lang="en-US" dirty="0" err="1"/>
              <a:t>bpm</a:t>
            </a:r>
            <a:r>
              <a:rPr lang="en-US" dirty="0"/>
              <a:t>. Decision was taken to apply forceps. All of the following prerequisites must be fulfilled before applying forceps except for:</a:t>
            </a:r>
          </a:p>
          <a:p>
            <a:pPr>
              <a:buFont typeface="+mj-lt"/>
              <a:buAutoNum type="alphaLcParenR"/>
            </a:pPr>
            <a:r>
              <a:rPr lang="en-US" dirty="0"/>
              <a:t>Fully dilated cervix</a:t>
            </a:r>
          </a:p>
          <a:p>
            <a:pPr>
              <a:buFont typeface="+mj-lt"/>
              <a:buAutoNum type="alphaLcParenR"/>
            </a:pPr>
            <a:r>
              <a:rPr lang="en-US" dirty="0"/>
              <a:t>Intact membranes</a:t>
            </a:r>
          </a:p>
          <a:p>
            <a:pPr>
              <a:buFont typeface="+mj-lt"/>
              <a:buAutoNum type="alphaLcParenR"/>
            </a:pPr>
            <a:r>
              <a:rPr lang="en-US" dirty="0"/>
              <a:t>No CPD</a:t>
            </a:r>
          </a:p>
          <a:p>
            <a:pPr>
              <a:buFont typeface="+mj-lt"/>
              <a:buAutoNum type="alphaLcParenR"/>
            </a:pPr>
            <a:r>
              <a:rPr lang="en-US" dirty="0" err="1"/>
              <a:t>Occipito</a:t>
            </a:r>
            <a:r>
              <a:rPr lang="en-US" dirty="0"/>
              <a:t> anterior position</a:t>
            </a:r>
          </a:p>
          <a:p>
            <a:pPr>
              <a:buFont typeface="+mj-lt"/>
              <a:buAutoNum type="alphaLcParenR"/>
            </a:pPr>
            <a:r>
              <a:rPr lang="en-US" dirty="0"/>
              <a:t>Station at +1</a:t>
            </a:r>
          </a:p>
        </p:txBody>
      </p:sp>
    </p:spTree>
    <p:extLst>
      <p:ext uri="{BB962C8B-B14F-4D97-AF65-F5344CB8AC3E}">
        <p14:creationId xmlns:p14="http://schemas.microsoft.com/office/powerpoint/2010/main" val="1210136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pPr lvl="0">
              <a:buClr>
                <a:srgbClr val="B01513"/>
              </a:buClr>
              <a:buFont typeface="Wingdings" pitchFamily="2" charset="2"/>
              <a:buChar char="Ø"/>
            </a:pPr>
            <a:r>
              <a:rPr lang="en-US" dirty="0" err="1">
                <a:solidFill>
                  <a:prstClr val="black">
                    <a:lumMod val="75000"/>
                    <a:lumOff val="25000"/>
                  </a:prstClr>
                </a:solidFill>
              </a:rPr>
              <a:t>Kielland</a:t>
            </a:r>
            <a:r>
              <a:rPr lang="en-US" dirty="0">
                <a:solidFill>
                  <a:prstClr val="black">
                    <a:lumMod val="75000"/>
                    <a:lumOff val="25000"/>
                  </a:prstClr>
                </a:solidFill>
              </a:rPr>
              <a:t> forceps</a:t>
            </a:r>
          </a:p>
          <a:p>
            <a:pPr lvl="0">
              <a:buClr>
                <a:srgbClr val="B01513"/>
              </a:buClr>
              <a:buFont typeface="Wingdings" pitchFamily="2" charset="2"/>
              <a:buChar char="Ø"/>
            </a:pPr>
            <a:endParaRPr lang="en-US" dirty="0">
              <a:solidFill>
                <a:prstClr val="black">
                  <a:lumMod val="75000"/>
                  <a:lumOff val="25000"/>
                </a:prstClr>
              </a:solidFill>
            </a:endParaRPr>
          </a:p>
          <a:p>
            <a:pPr lvl="0">
              <a:buClr>
                <a:srgbClr val="B01513"/>
              </a:buClr>
              <a:buFont typeface="Wingdings" pitchFamily="2" charset="2"/>
              <a:buChar char="Ø"/>
            </a:pPr>
            <a:r>
              <a:rPr lang="en-US" sz="1700" dirty="0" err="1">
                <a:solidFill>
                  <a:prstClr val="black">
                    <a:lumMod val="75000"/>
                    <a:lumOff val="25000"/>
                  </a:prstClr>
                </a:solidFill>
              </a:rPr>
              <a:t>Cephaloheamatoma</a:t>
            </a:r>
            <a:endParaRPr lang="en-US" sz="1700" dirty="0">
              <a:solidFill>
                <a:prstClr val="black">
                  <a:lumMod val="75000"/>
                  <a:lumOff val="25000"/>
                </a:prstClr>
              </a:solidFill>
            </a:endParaRPr>
          </a:p>
          <a:p>
            <a:pPr lvl="0">
              <a:buClr>
                <a:srgbClr val="B01513"/>
              </a:buClr>
              <a:buFont typeface="Wingdings" pitchFamily="2" charset="2"/>
              <a:buChar char="Ø"/>
            </a:pPr>
            <a:endParaRPr lang="en-US" sz="1700" dirty="0">
              <a:solidFill>
                <a:prstClr val="black">
                  <a:lumMod val="75000"/>
                  <a:lumOff val="25000"/>
                </a:prstClr>
              </a:solidFill>
            </a:endParaRPr>
          </a:p>
          <a:p>
            <a:pPr lvl="0">
              <a:buClr>
                <a:srgbClr val="B01513"/>
              </a:buClr>
              <a:buFont typeface="Wingdings" pitchFamily="2" charset="2"/>
              <a:buChar char="Ø"/>
            </a:pPr>
            <a:r>
              <a:rPr lang="en-US" dirty="0">
                <a:solidFill>
                  <a:prstClr val="black">
                    <a:lumMod val="75000"/>
                    <a:lumOff val="25000"/>
                  </a:prstClr>
                </a:solidFill>
              </a:rPr>
              <a:t>Intact membranes</a:t>
            </a:r>
          </a:p>
          <a:p>
            <a:pPr lvl="0">
              <a:buClr>
                <a:srgbClr val="B01513"/>
              </a:buClr>
              <a:buFont typeface="Wingdings" pitchFamily="2" charset="2"/>
              <a:buChar char="Ø"/>
            </a:pPr>
            <a:endParaRPr lang="en-US" sz="1700" dirty="0">
              <a:solidFill>
                <a:prstClr val="black">
                  <a:lumMod val="75000"/>
                  <a:lumOff val="25000"/>
                </a:prstClr>
              </a:solidFill>
            </a:endParaRPr>
          </a:p>
          <a:p>
            <a:pPr lvl="0">
              <a:buClr>
                <a:srgbClr val="B01513"/>
              </a:buClr>
              <a:buFont typeface="Wingdings" pitchFamily="2" charset="2"/>
              <a:buChar char="Ø"/>
            </a:pPr>
            <a:endParaRPr lang="en-US" sz="1700" dirty="0">
              <a:solidFill>
                <a:prstClr val="black">
                  <a:lumMod val="75000"/>
                  <a:lumOff val="25000"/>
                </a:prstClr>
              </a:solidFill>
            </a:endParaRPr>
          </a:p>
          <a:p>
            <a:pPr lvl="0">
              <a:buClr>
                <a:srgbClr val="B01513"/>
              </a:buClr>
              <a:buFont typeface="Wingdings" pitchFamily="2" charset="2"/>
              <a:buChar char="Ø"/>
            </a:pPr>
            <a:endParaRPr lang="en-US"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4209139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0783"/>
          <a:stretch/>
        </p:blipFill>
        <p:spPr bwMode="auto">
          <a:xfrm>
            <a:off x="476518" y="476518"/>
            <a:ext cx="11256135" cy="570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87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Able to</a:t>
            </a:r>
          </a:p>
        </p:txBody>
      </p:sp>
      <p:sp>
        <p:nvSpPr>
          <p:cNvPr id="3" name="Content Placeholder 2"/>
          <p:cNvSpPr>
            <a:spLocks noGrp="1"/>
          </p:cNvSpPr>
          <p:nvPr>
            <p:ph idx="1"/>
          </p:nvPr>
        </p:nvSpPr>
        <p:spPr/>
        <p:txBody>
          <a:bodyPr>
            <a:normAutofit fontScale="92500" lnSpcReduction="10000"/>
          </a:bodyPr>
          <a:lstStyle/>
          <a:p>
            <a:pPr lvl="0" defTabSz="914400" eaLnBrk="0" fontAlgn="base" hangingPunct="0">
              <a:spcBef>
                <a:spcPct val="20000"/>
              </a:spcBef>
              <a:spcAft>
                <a:spcPct val="0"/>
              </a:spcAft>
              <a:buClrTx/>
              <a:buSzTx/>
              <a:buFont typeface="Arial" panose="020B0604020202020204" pitchFamily="34" charset="0"/>
              <a:buChar char="•"/>
              <a:defRPr/>
            </a:pPr>
            <a:r>
              <a:rPr lang="en-GB" sz="3000" dirty="0">
                <a:solidFill>
                  <a:prstClr val="black"/>
                </a:solidFill>
                <a:latin typeface="Calibri"/>
              </a:rPr>
              <a:t>Classify assisted vaginal birth</a:t>
            </a:r>
          </a:p>
          <a:p>
            <a:pPr lvl="0" defTabSz="914400" eaLnBrk="0" fontAlgn="base" hangingPunct="0">
              <a:spcBef>
                <a:spcPct val="20000"/>
              </a:spcBef>
              <a:spcAft>
                <a:spcPct val="0"/>
              </a:spcAft>
              <a:buClrTx/>
              <a:buSzTx/>
              <a:buFont typeface="Arial" panose="020B0604020202020204" pitchFamily="34" charset="0"/>
              <a:buChar char="•"/>
              <a:defRPr/>
            </a:pPr>
            <a:r>
              <a:rPr lang="en-GB" sz="3000" dirty="0">
                <a:solidFill>
                  <a:prstClr val="black"/>
                </a:solidFill>
                <a:latin typeface="Calibri"/>
              </a:rPr>
              <a:t>Enlist Indications / contra-indications</a:t>
            </a:r>
          </a:p>
          <a:p>
            <a:pPr lvl="0" defTabSz="914400" eaLnBrk="0" fontAlgn="base" hangingPunct="0">
              <a:spcBef>
                <a:spcPct val="20000"/>
              </a:spcBef>
              <a:spcAft>
                <a:spcPct val="0"/>
              </a:spcAft>
              <a:buClrTx/>
              <a:buSzTx/>
              <a:buFont typeface="Arial" panose="020B0604020202020204" pitchFamily="34" charset="0"/>
              <a:buChar char="•"/>
              <a:defRPr/>
            </a:pPr>
            <a:r>
              <a:rPr lang="en-GB" sz="3000" dirty="0">
                <a:solidFill>
                  <a:prstClr val="black"/>
                </a:solidFill>
                <a:latin typeface="Calibri"/>
              </a:rPr>
              <a:t>Preparation and safety criteria for AVB</a:t>
            </a:r>
          </a:p>
          <a:p>
            <a:pPr lvl="0" defTabSz="914400" eaLnBrk="0" fontAlgn="base" hangingPunct="0">
              <a:spcBef>
                <a:spcPct val="20000"/>
              </a:spcBef>
              <a:spcAft>
                <a:spcPct val="0"/>
              </a:spcAft>
              <a:buClrTx/>
              <a:buSzTx/>
              <a:buFont typeface="Arial" panose="020B0604020202020204" pitchFamily="34" charset="0"/>
              <a:buChar char="•"/>
              <a:defRPr/>
            </a:pPr>
            <a:r>
              <a:rPr lang="en-GB" sz="3000" dirty="0">
                <a:solidFill>
                  <a:prstClr val="black"/>
                </a:solidFill>
                <a:latin typeface="Calibri"/>
              </a:rPr>
              <a:t>Where should AVB be undertaken and pre-requisites</a:t>
            </a:r>
          </a:p>
          <a:p>
            <a:pPr lvl="0" defTabSz="914400" eaLnBrk="0" fontAlgn="base" hangingPunct="0">
              <a:spcBef>
                <a:spcPct val="20000"/>
              </a:spcBef>
              <a:spcAft>
                <a:spcPct val="0"/>
              </a:spcAft>
              <a:buClrTx/>
              <a:buSzTx/>
              <a:buFont typeface="Arial" panose="020B0604020202020204" pitchFamily="34" charset="0"/>
              <a:buChar char="•"/>
              <a:defRPr/>
            </a:pPr>
            <a:r>
              <a:rPr lang="en-GB" sz="3000" dirty="0">
                <a:solidFill>
                  <a:prstClr val="black"/>
                </a:solidFill>
                <a:latin typeface="Calibri"/>
              </a:rPr>
              <a:t>Choosing  instrument to undertake AVB</a:t>
            </a:r>
          </a:p>
          <a:p>
            <a:pPr lvl="0" defTabSz="914400" eaLnBrk="0" fontAlgn="base" hangingPunct="0">
              <a:spcBef>
                <a:spcPct val="20000"/>
              </a:spcBef>
              <a:spcAft>
                <a:spcPct val="0"/>
              </a:spcAft>
              <a:buClrTx/>
              <a:buSzTx/>
              <a:buFont typeface="Arial" panose="020B0604020202020204" pitchFamily="34" charset="0"/>
              <a:buChar char="•"/>
              <a:defRPr/>
            </a:pPr>
            <a:r>
              <a:rPr lang="en-GB" sz="3000" dirty="0">
                <a:solidFill>
                  <a:prstClr val="black"/>
                </a:solidFill>
                <a:latin typeface="Calibri"/>
              </a:rPr>
              <a:t>Role of episiotomy</a:t>
            </a:r>
          </a:p>
          <a:p>
            <a:pPr lvl="0" defTabSz="914400" eaLnBrk="0" fontAlgn="base" hangingPunct="0">
              <a:spcBef>
                <a:spcPct val="20000"/>
              </a:spcBef>
              <a:spcAft>
                <a:spcPct val="0"/>
              </a:spcAft>
              <a:buClrTx/>
              <a:buSzTx/>
              <a:buFont typeface="Arial" panose="020B0604020202020204" pitchFamily="34" charset="0"/>
              <a:buChar char="•"/>
              <a:defRPr/>
            </a:pPr>
            <a:r>
              <a:rPr lang="en-GB" sz="3000" dirty="0">
                <a:solidFill>
                  <a:prstClr val="black"/>
                </a:solidFill>
                <a:latin typeface="Calibri"/>
              </a:rPr>
              <a:t>Care of mother and baby afterwards</a:t>
            </a:r>
          </a:p>
          <a:p>
            <a:pPr lvl="0" defTabSz="914400" eaLnBrk="0" fontAlgn="base" hangingPunct="0">
              <a:spcBef>
                <a:spcPct val="20000"/>
              </a:spcBef>
              <a:spcAft>
                <a:spcPct val="0"/>
              </a:spcAft>
              <a:buClrTx/>
              <a:buSzTx/>
              <a:buFont typeface="Arial" panose="020B0604020202020204" pitchFamily="34" charset="0"/>
              <a:buChar char="•"/>
              <a:defRPr/>
            </a:pPr>
            <a:endParaRPr lang="en-GB" sz="3000" dirty="0">
              <a:solidFill>
                <a:prstClr val="black"/>
              </a:solidFill>
              <a:latin typeface="Calibri"/>
            </a:endParaRPr>
          </a:p>
          <a:p>
            <a:endParaRPr lang="en-US" dirty="0"/>
          </a:p>
        </p:txBody>
      </p:sp>
    </p:spTree>
    <p:extLst>
      <p:ext uri="{BB962C8B-B14F-4D97-AF65-F5344CB8AC3E}">
        <p14:creationId xmlns:p14="http://schemas.microsoft.com/office/powerpoint/2010/main" val="341844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EPISIOTOMY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39000" t="25260" r="33000" b="36919"/>
          <a:stretch>
            <a:fillRect/>
          </a:stretch>
        </p:blipFill>
        <p:spPr>
          <a:xfrm>
            <a:off x="3075709" y="2196672"/>
            <a:ext cx="5098472" cy="39720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5" name="TextBox 4"/>
          <p:cNvSpPr txBox="1"/>
          <p:nvPr/>
        </p:nvSpPr>
        <p:spPr>
          <a:xfrm>
            <a:off x="1651000" y="2997200"/>
            <a:ext cx="8395803" cy="1569660"/>
          </a:xfrm>
          <a:prstGeom prst="rect">
            <a:avLst/>
          </a:prstGeom>
          <a:noFill/>
        </p:spPr>
        <p:txBody>
          <a:bodyPr wrap="square" rtlCol="0">
            <a:spAutoFit/>
          </a:bodyPr>
          <a:lstStyle/>
          <a:p>
            <a:r>
              <a:rPr lang="en-US" sz="3200" dirty="0"/>
              <a:t>A surgically planned incision on perineum and posterior vaginal wall during second stage of labour is called episiotomy.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5" name="TextBox 4"/>
          <p:cNvSpPr txBox="1"/>
          <p:nvPr/>
        </p:nvSpPr>
        <p:spPr>
          <a:xfrm>
            <a:off x="876300" y="2933700"/>
            <a:ext cx="10454309" cy="3108543"/>
          </a:xfrm>
          <a:prstGeom prst="rect">
            <a:avLst/>
          </a:prstGeom>
          <a:noFill/>
        </p:spPr>
        <p:txBody>
          <a:bodyPr wrap="square" rtlCol="0">
            <a:spAutoFit/>
          </a:bodyPr>
          <a:lstStyle/>
          <a:p>
            <a:r>
              <a:rPr lang="en-US" sz="2800" dirty="0"/>
              <a:t>To enlarge the vaginal introits so as to facilitate easy &amp; safe delivery of the fetus.</a:t>
            </a:r>
          </a:p>
          <a:p>
            <a:endParaRPr lang="en-US" sz="2800" dirty="0"/>
          </a:p>
          <a:p>
            <a:r>
              <a:rPr lang="en-US" sz="2800" dirty="0"/>
              <a:t>To minimize over stretching &amp; rupture of perineal muscles and fascia.</a:t>
            </a:r>
          </a:p>
          <a:p>
            <a:endParaRPr lang="en-US" sz="2800" dirty="0"/>
          </a:p>
          <a:p>
            <a:r>
              <a:rPr lang="en-US" sz="2800" dirty="0"/>
              <a:t>To reduce the stress and strain on fetal head.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
  <TotalTime>3995</TotalTime>
  <Words>2253</Words>
  <Application>Microsoft Office PowerPoint</Application>
  <PresentationFormat>Widescreen</PresentationFormat>
  <Paragraphs>316</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Arial Bold</vt:lpstr>
      <vt:lpstr>Arimo</vt:lpstr>
      <vt:lpstr>Calibri</vt:lpstr>
      <vt:lpstr>Calibri (MS)</vt:lpstr>
      <vt:lpstr>Calibri (MS) Bold</vt:lpstr>
      <vt:lpstr>Century Gothic</vt:lpstr>
      <vt:lpstr>Wingdings</vt:lpstr>
      <vt:lpstr>Wingdings 3</vt:lpstr>
      <vt:lpstr>Ion Boardroom</vt:lpstr>
      <vt:lpstr>Episiotomy And Instrumental vaginal delivery  </vt:lpstr>
      <vt:lpstr>PowerPoint Presentation</vt:lpstr>
      <vt:lpstr>PowerPoint Presentation</vt:lpstr>
      <vt:lpstr>University Motto, Vision, Values &amp; Goals</vt:lpstr>
      <vt:lpstr>SEQUENCE OF LGIS</vt:lpstr>
      <vt:lpstr>Learning Objectives: Able to</vt:lpstr>
      <vt:lpstr>EPISIOTOMY</vt:lpstr>
      <vt:lpstr>DEFINITION</vt:lpstr>
      <vt:lpstr>OBJECTIVES</vt:lpstr>
      <vt:lpstr>INDICATIONS</vt:lpstr>
      <vt:lpstr>When to give Episiotomy?</vt:lpstr>
      <vt:lpstr>ADVANTAGES</vt:lpstr>
      <vt:lpstr>TYPES</vt:lpstr>
      <vt:lpstr>Merits of median &amp; medio-lateral episiotomy</vt:lpstr>
      <vt:lpstr>Demerits of median &amp; medio-lateral episiotomy</vt:lpstr>
      <vt:lpstr>Structure cut</vt:lpstr>
      <vt:lpstr>Steps of Episiotomy</vt:lpstr>
      <vt:lpstr>Steps of Episiotomy</vt:lpstr>
      <vt:lpstr>Steps of Episiotomy</vt:lpstr>
      <vt:lpstr>Repair of Episiotomy</vt:lpstr>
      <vt:lpstr>Repair of Episiotomy</vt:lpstr>
      <vt:lpstr>Repair of Episiotomy</vt:lpstr>
      <vt:lpstr>Complications</vt:lpstr>
      <vt:lpstr>Instrumental delivery </vt:lpstr>
      <vt:lpstr>Forceps </vt:lpstr>
      <vt:lpstr>Forceps </vt:lpstr>
      <vt:lpstr>Types of Forceps </vt:lpstr>
      <vt:lpstr>PowerPoint Presentation</vt:lpstr>
      <vt:lpstr>CONT’..</vt:lpstr>
      <vt:lpstr>Forceps delivery </vt:lpstr>
      <vt:lpstr>PowerPoint Presentation</vt:lpstr>
      <vt:lpstr>Types of ventouse cups </vt:lpstr>
      <vt:lpstr>Silastic ventouse                Metal cup</vt:lpstr>
      <vt:lpstr>Kiwi omni cup</vt:lpstr>
      <vt:lpstr>Ventouse delivery  Flexion point </vt:lpstr>
      <vt:lpstr>Vaccum extraction </vt:lpstr>
      <vt:lpstr>Ventouse delivery</vt:lpstr>
      <vt:lpstr>Ventouse delivery </vt:lpstr>
      <vt:lpstr>Indications for operative vaginal delivery</vt:lpstr>
      <vt:lpstr>Pre-requisites for operative vaginal delivery</vt:lpstr>
      <vt:lpstr>Contra-indication to operative vaginal delivery </vt:lpstr>
      <vt:lpstr>Complications of instrumental delivery </vt:lpstr>
      <vt:lpstr>Postnatal care after instrumental delivery  </vt:lpstr>
      <vt:lpstr>Postnatal care after instrumental delivery  </vt:lpstr>
      <vt:lpstr>Choice of instruments </vt:lpstr>
      <vt:lpstr>Can operative vaginal delivery be avoided?</vt:lpstr>
      <vt:lpstr>RESEARCH</vt:lpstr>
      <vt:lpstr>BIOMEDICAL ETHICS</vt:lpstr>
      <vt:lpstr>FAMILY MEDICINE</vt:lpstr>
      <vt:lpstr>MCQs</vt:lpstr>
      <vt:lpstr>MCQs</vt:lpstr>
      <vt:lpstr>MCQs</vt:lpstr>
      <vt:lpstr>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Instrumental delivery and caesarian section</dc:title>
  <dc:creator>HP</dc:creator>
  <cp:lastModifiedBy>DELL</cp:lastModifiedBy>
  <cp:revision>77</cp:revision>
  <dcterms:created xsi:type="dcterms:W3CDTF">2020-04-04T04:23:49Z</dcterms:created>
  <dcterms:modified xsi:type="dcterms:W3CDTF">2025-03-15T04:16:30Z</dcterms:modified>
</cp:coreProperties>
</file>