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64" r:id="rId3"/>
    <p:sldId id="322" r:id="rId4"/>
    <p:sldId id="257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6F8C104-B3EF-4F78-BC95-1F9F23C236A8}" type="presOf" srcId="{399ACE2F-90C5-48B1-9E65-700A32562848}" destId="{23DC08E4-3725-4448-BFFF-1CCEA2F2987E}" srcOrd="1" destOrd="0" presId="urn:microsoft.com/office/officeart/2005/8/layout/gear1"/>
    <dgm:cxn modelId="{668C1721-4342-496F-A00B-948AF1F6E32A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F053BD5B-1941-4B93-B892-5CD937D849CA}" type="presOf" srcId="{DA82EADB-2721-42A0-95EA-F9B5521A38A6}" destId="{A09CEA93-9338-4361-A5E6-CF85B6019F5A}" srcOrd="0" destOrd="0" presId="urn:microsoft.com/office/officeart/2005/8/layout/gear1"/>
    <dgm:cxn modelId="{C1B9085C-9448-4F63-A912-D0EA4F072976}" type="presOf" srcId="{663C1E13-76F9-4B70-A2F2-CA23180743CE}" destId="{93300324-D62F-4E58-B882-734182BDB462}" srcOrd="0" destOrd="0" presId="urn:microsoft.com/office/officeart/2005/8/layout/gear1"/>
    <dgm:cxn modelId="{6746F861-B71F-47C4-A7FC-110FB333155A}" type="presOf" srcId="{DACAB5BA-B8B4-4D66-8B11-1D02259E020B}" destId="{B6B6B41B-120B-4968-AB6A-FC6E7C8EF3C0}" srcOrd="1" destOrd="0" presId="urn:microsoft.com/office/officeart/2005/8/layout/gear1"/>
    <dgm:cxn modelId="{14594466-4D0E-4590-A274-46136C88B9B1}" type="presOf" srcId="{399ACE2F-90C5-48B1-9E65-700A32562848}" destId="{9815588C-16D0-4475-B64C-847FC87C8C32}" srcOrd="3" destOrd="0" presId="urn:microsoft.com/office/officeart/2005/8/layout/gear1"/>
    <dgm:cxn modelId="{7871B870-CBE2-45BC-B2D9-2D91AE7708A0}" type="presOf" srcId="{F9CEBA05-2F10-437E-89B2-54F4D9FAF478}" destId="{5ED88519-AC6C-4AA3-B76D-812B93A167E4}" srcOrd="0" destOrd="0" presId="urn:microsoft.com/office/officeart/2005/8/layout/gear1"/>
    <dgm:cxn modelId="{705B8D8B-E1A9-4EE8-A99C-101B11BC59F1}" type="presOf" srcId="{399ACE2F-90C5-48B1-9E65-700A32562848}" destId="{7D3EFDB4-E5D1-439A-86D8-1FCF80D959BA}" srcOrd="2" destOrd="0" presId="urn:microsoft.com/office/officeart/2005/8/layout/gear1"/>
    <dgm:cxn modelId="{FAC9729C-08C1-4501-A4FF-914CB8B3DF4B}" type="presOf" srcId="{DACAB5BA-B8B4-4D66-8B11-1D02259E020B}" destId="{87622A90-D0D8-4EA3-BC0D-D537801AF2B1}" srcOrd="0" destOrd="0" presId="urn:microsoft.com/office/officeart/2005/8/layout/gear1"/>
    <dgm:cxn modelId="{9333F39F-F15C-4D5B-B3B9-7E2C7F12DA81}" type="presOf" srcId="{399ACE2F-90C5-48B1-9E65-700A32562848}" destId="{59EDF28D-6C67-49D0-B5A1-DE5C3CBA2292}" srcOrd="0" destOrd="0" presId="urn:microsoft.com/office/officeart/2005/8/layout/gear1"/>
    <dgm:cxn modelId="{41AA8AA2-ED6C-4D0E-AC27-E55555198CD6}" type="presOf" srcId="{188C389E-9423-41DE-9C5E-D4A7E95C7E62}" destId="{6DF3A3A0-5919-4E69-80DD-61760D6340A0}" srcOrd="0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DC427C5-8E36-4651-B870-87F22DD7F683}" type="presOf" srcId="{663C1E13-76F9-4B70-A2F2-CA23180743CE}" destId="{B9330EE9-43E4-4FD4-8144-E92B1DD0FCDF}" srcOrd="1" destOrd="0" presId="urn:microsoft.com/office/officeart/2005/8/layout/gear1"/>
    <dgm:cxn modelId="{AA7CE4E1-915E-4501-91F0-3F02E081267D}" type="presOf" srcId="{DACAB5BA-B8B4-4D66-8B11-1D02259E020B}" destId="{8BC64EA7-2794-42B6-96C9-F39A52CB985A}" srcOrd="2" destOrd="0" presId="urn:microsoft.com/office/officeart/2005/8/layout/gear1"/>
    <dgm:cxn modelId="{C4669EEB-B25F-48C8-985E-DC256AA3B435}" type="presOf" srcId="{23718C41-0A1F-40BF-86BE-8A5476EC271E}" destId="{398423B3-DD54-4226-99D7-017EFC1488DF}" srcOrd="0" destOrd="0" presId="urn:microsoft.com/office/officeart/2005/8/layout/gear1"/>
    <dgm:cxn modelId="{DDDFCE21-2E40-462A-8589-719DBB85D00E}" type="presParOf" srcId="{5ED88519-AC6C-4AA3-B76D-812B93A167E4}" destId="{87622A90-D0D8-4EA3-BC0D-D537801AF2B1}" srcOrd="0" destOrd="0" presId="urn:microsoft.com/office/officeart/2005/8/layout/gear1"/>
    <dgm:cxn modelId="{9A40A722-1EE7-4F5D-B0A2-60F564F5D725}" type="presParOf" srcId="{5ED88519-AC6C-4AA3-B76D-812B93A167E4}" destId="{B6B6B41B-120B-4968-AB6A-FC6E7C8EF3C0}" srcOrd="1" destOrd="0" presId="urn:microsoft.com/office/officeart/2005/8/layout/gear1"/>
    <dgm:cxn modelId="{4BFE6983-EB2F-488D-9E22-8E8AD0108D53}" type="presParOf" srcId="{5ED88519-AC6C-4AA3-B76D-812B93A167E4}" destId="{8BC64EA7-2794-42B6-96C9-F39A52CB985A}" srcOrd="2" destOrd="0" presId="urn:microsoft.com/office/officeart/2005/8/layout/gear1"/>
    <dgm:cxn modelId="{AAF8A552-830D-45D7-A168-5E979B8B4F56}" type="presParOf" srcId="{5ED88519-AC6C-4AA3-B76D-812B93A167E4}" destId="{93300324-D62F-4E58-B882-734182BDB462}" srcOrd="3" destOrd="0" presId="urn:microsoft.com/office/officeart/2005/8/layout/gear1"/>
    <dgm:cxn modelId="{F5E317E4-2558-4678-9427-2D2F7EBDCCDD}" type="presParOf" srcId="{5ED88519-AC6C-4AA3-B76D-812B93A167E4}" destId="{B9330EE9-43E4-4FD4-8144-E92B1DD0FCDF}" srcOrd="4" destOrd="0" presId="urn:microsoft.com/office/officeart/2005/8/layout/gear1"/>
    <dgm:cxn modelId="{592434CE-ACE1-4050-BFDC-257D6DD7BC96}" type="presParOf" srcId="{5ED88519-AC6C-4AA3-B76D-812B93A167E4}" destId="{4822A78E-EAEC-401F-941A-3A84E13E2357}" srcOrd="5" destOrd="0" presId="urn:microsoft.com/office/officeart/2005/8/layout/gear1"/>
    <dgm:cxn modelId="{EB71BF43-B7A8-47B1-A1FC-5D0652E18E27}" type="presParOf" srcId="{5ED88519-AC6C-4AA3-B76D-812B93A167E4}" destId="{59EDF28D-6C67-49D0-B5A1-DE5C3CBA2292}" srcOrd="6" destOrd="0" presId="urn:microsoft.com/office/officeart/2005/8/layout/gear1"/>
    <dgm:cxn modelId="{57BCA9F7-A44A-4C5F-9400-25C0E7D0336D}" type="presParOf" srcId="{5ED88519-AC6C-4AA3-B76D-812B93A167E4}" destId="{23DC08E4-3725-4448-BFFF-1CCEA2F2987E}" srcOrd="7" destOrd="0" presId="urn:microsoft.com/office/officeart/2005/8/layout/gear1"/>
    <dgm:cxn modelId="{89415072-5F67-4278-B76B-98DD6E561944}" type="presParOf" srcId="{5ED88519-AC6C-4AA3-B76D-812B93A167E4}" destId="{7D3EFDB4-E5D1-439A-86D8-1FCF80D959BA}" srcOrd="8" destOrd="0" presId="urn:microsoft.com/office/officeart/2005/8/layout/gear1"/>
    <dgm:cxn modelId="{0F0D6CCA-DF6A-44A8-B4A4-78CA7DDC55C4}" type="presParOf" srcId="{5ED88519-AC6C-4AA3-B76D-812B93A167E4}" destId="{9815588C-16D0-4475-B64C-847FC87C8C32}" srcOrd="9" destOrd="0" presId="urn:microsoft.com/office/officeart/2005/8/layout/gear1"/>
    <dgm:cxn modelId="{B80722D1-6AEA-4A62-BE71-51BF7A8B85FE}" type="presParOf" srcId="{5ED88519-AC6C-4AA3-B76D-812B93A167E4}" destId="{398423B3-DD54-4226-99D7-017EFC1488DF}" srcOrd="10" destOrd="0" presId="urn:microsoft.com/office/officeart/2005/8/layout/gear1"/>
    <dgm:cxn modelId="{8EBE99C2-B164-4C49-BA0A-3352D439FF93}" type="presParOf" srcId="{5ED88519-AC6C-4AA3-B76D-812B93A167E4}" destId="{6DF3A3A0-5919-4E69-80DD-61760D6340A0}" srcOrd="11" destOrd="0" presId="urn:microsoft.com/office/officeart/2005/8/layout/gear1"/>
    <dgm:cxn modelId="{341AB0AE-7BC0-46D5-9297-1AF46C6C2A7D}" type="presParOf" srcId="{5ED88519-AC6C-4AA3-B76D-812B93A167E4}" destId="{A09CEA93-9338-4361-A5E6-CF85B6019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929184" y="1236511"/>
          <a:ext cx="1135669" cy="113566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Arial Black" pitchFamily="34" charset="0"/>
            </a:rPr>
            <a:t>Wisdom</a:t>
          </a:r>
        </a:p>
      </dsp:txBody>
      <dsp:txXfrm>
        <a:off x="1157504" y="1502536"/>
        <a:ext cx="679029" cy="583757"/>
      </dsp:txXfrm>
    </dsp:sp>
    <dsp:sp modelId="{93300324-D62F-4E58-B882-734182BDB462}">
      <dsp:nvSpPr>
        <dsp:cNvPr id="0" name=""/>
        <dsp:cNvSpPr/>
      </dsp:nvSpPr>
      <dsp:spPr>
        <a:xfrm>
          <a:off x="389282" y="990627"/>
          <a:ext cx="825941" cy="8259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 Black" pitchFamily="34" charset="0"/>
            </a:rPr>
            <a:t>Truth</a:t>
          </a:r>
          <a:r>
            <a:rPr lang="en-US" sz="800" kern="1200"/>
            <a:t> </a:t>
          </a:r>
        </a:p>
      </dsp:txBody>
      <dsp:txXfrm>
        <a:off x="597215" y="1199817"/>
        <a:ext cx="410075" cy="407561"/>
      </dsp:txXfrm>
    </dsp:sp>
    <dsp:sp modelId="{59EDF28D-6C67-49D0-B5A1-DE5C3CBA2292}">
      <dsp:nvSpPr>
        <dsp:cNvPr id="0" name=""/>
        <dsp:cNvSpPr/>
      </dsp:nvSpPr>
      <dsp:spPr>
        <a:xfrm rot="20700000">
          <a:off x="731042" y="491446"/>
          <a:ext cx="809254" cy="8092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Arial Black" pitchFamily="34" charset="0"/>
            </a:rPr>
            <a:t>Servic</a:t>
          </a:r>
          <a:r>
            <a:rPr lang="en-US" sz="800" kern="1200">
              <a:latin typeface="Arial Black" pitchFamily="34" charset="0"/>
            </a:rPr>
            <a:t>e</a:t>
          </a:r>
          <a:r>
            <a:rPr lang="en-US" sz="800" kern="1200"/>
            <a:t> </a:t>
          </a:r>
        </a:p>
      </dsp:txBody>
      <dsp:txXfrm rot="-20700000">
        <a:off x="908535" y="668940"/>
        <a:ext cx="454267" cy="454267"/>
      </dsp:txXfrm>
    </dsp:sp>
    <dsp:sp modelId="{398423B3-DD54-4226-99D7-017EFC1488DF}">
      <dsp:nvSpPr>
        <dsp:cNvPr id="0" name=""/>
        <dsp:cNvSpPr/>
      </dsp:nvSpPr>
      <dsp:spPr>
        <a:xfrm>
          <a:off x="820377" y="1170171"/>
          <a:ext cx="1453657" cy="1453657"/>
        </a:xfrm>
        <a:prstGeom prst="circularArrow">
          <a:avLst>
            <a:gd name="adj1" fmla="val 4688"/>
            <a:gd name="adj2" fmla="val 299029"/>
            <a:gd name="adj3" fmla="val 2426168"/>
            <a:gd name="adj4" fmla="val 16070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22158" y="887651"/>
          <a:ext cx="1056172" cy="10561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543853" y="323328"/>
          <a:ext cx="1138766" cy="11387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28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3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7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4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4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9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1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0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1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0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19128F-D3CA-440B-A620-DC91671B376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0C3795-0AF8-45C8-B338-1930B8BF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441A-7D52-5C89-FF56-822815749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Epilepsy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B25BC-DD0A-4B09-8161-BF956C292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3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CF03-372D-D191-F990-6F99CEC3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9" y="949125"/>
            <a:ext cx="8646287" cy="45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9A433-79E0-0CAA-9ADC-CB6F8100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5" y="995423"/>
            <a:ext cx="9317620" cy="4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7B2C-3F5E-119A-32D0-BC610D0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D2F3A-71A6-C765-6D68-6E7CD26D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Medication</a:t>
            </a:r>
          </a:p>
          <a:p>
            <a:r>
              <a:rPr lang="en-US" dirty="0"/>
              <a:t>Most common </a:t>
            </a:r>
          </a:p>
          <a:p>
            <a:r>
              <a:rPr lang="en-US" dirty="0"/>
              <a:t>Seizures can be completely controlled in about 70% of all cases</a:t>
            </a:r>
          </a:p>
          <a:p>
            <a:r>
              <a:rPr lang="en-US" dirty="0"/>
              <a:t>A control, not a cure</a:t>
            </a:r>
          </a:p>
          <a:p>
            <a:r>
              <a:rPr lang="en-US" dirty="0"/>
              <a:t>*Goal: To use the least amount of drugs and to have the least amount of side effects</a:t>
            </a:r>
          </a:p>
          <a:p>
            <a:r>
              <a:rPr lang="en-US" dirty="0"/>
              <a:t>Surgery may be effective for some children</a:t>
            </a:r>
          </a:p>
          <a:p>
            <a:r>
              <a:rPr lang="en-US" dirty="0"/>
              <a:t>Special diet may be used in some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55B-739C-0072-5315-7D908680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First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F71F-1643-BFD4-59A3-E8A132D4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Stay calm        </a:t>
            </a:r>
          </a:p>
          <a:p>
            <a:r>
              <a:rPr lang="en-US" dirty="0"/>
              <a:t>Time the seizure</a:t>
            </a:r>
          </a:p>
          <a:p>
            <a:pPr marL="0" indent="0">
              <a:buNone/>
            </a:pPr>
            <a:r>
              <a:rPr lang="en-US" dirty="0"/>
              <a:t>     Note the time that the seizure starts and ends</a:t>
            </a:r>
          </a:p>
          <a:p>
            <a:pPr marL="0" indent="0">
              <a:buNone/>
            </a:pPr>
            <a:r>
              <a:rPr lang="en-US" dirty="0"/>
              <a:t>  Most seizures last less than 5 minutes</a:t>
            </a:r>
          </a:p>
          <a:p>
            <a:r>
              <a:rPr lang="en-US" b="1" dirty="0">
                <a:solidFill>
                  <a:srgbClr val="FF0000"/>
                </a:solidFill>
              </a:rPr>
              <a:t>Protect from harm:</a:t>
            </a:r>
          </a:p>
          <a:p>
            <a:pPr marL="0" indent="0">
              <a:buNone/>
            </a:pPr>
            <a:r>
              <a:rPr lang="en-US" dirty="0"/>
              <a:t>    Move hazardous objects out of the way</a:t>
            </a:r>
          </a:p>
          <a:p>
            <a:pPr marL="0" indent="0">
              <a:buNone/>
            </a:pPr>
            <a:r>
              <a:rPr lang="en-US" dirty="0"/>
              <a:t>    Do not put anything in patient’s  mouth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7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C693-B981-A63E-262E-B186C8BB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6DD0-70A9-BC84-71D0-C37A27E3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/>
        </p:nvGraphicFramePr>
        <p:xfrm>
          <a:off x="6971887" y="2264257"/>
          <a:ext cx="2064854" cy="286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04" y="2786065"/>
            <a:ext cx="3323282" cy="228840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289322" marR="265212" indent="-289322" defTabSz="51435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impart evidence based research oriented medical education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provide best possible patient care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inculcate the values of mutual respect and ethical practice of medicine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PK" altLang="en-PK" sz="1575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19" y="1000282"/>
            <a:ext cx="699731" cy="727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3648605" y="1727872"/>
            <a:ext cx="5494361" cy="29784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/>
              <a:t>Vision &amp; Mission of RMU </a:t>
            </a:r>
            <a:endParaRPr lang="en-PK" sz="1575" b="1" dirty="0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75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247566"/>
            <a:ext cx="7036961" cy="3753185"/>
          </a:xfrm>
        </p:spPr>
        <p:txBody>
          <a:bodyPr>
            <a:norm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Learning outcomes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Subject (24 slides)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EOLA(End of lecture assessment)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Further reading/Digital Library References (I slide)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 Research, Bioethics, Artificial Intelligence)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82" y="2392905"/>
            <a:ext cx="3807619" cy="3004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AC40D-6E0D-A3DF-31DB-5568FA54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52400"/>
            <a:ext cx="109728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093D-077E-18BA-8258-EF13DE60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Seizures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5BAB-EBA2-42C1-3089-DD45CA1F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800" dirty="0"/>
              <a:t>A seizure is “a brief, temporary disturbance in the  electrical activity of the brain” and may affect: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Muscle control and movement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Speech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Vision and/or eye movement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Awareness and/or behavior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r>
              <a:rPr lang="en-US" sz="3800" dirty="0"/>
              <a:t>Seizures can be: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 Convulsive or non-convulsive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 Vary in frequency and severity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7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A90DF0-782C-549D-8240-09AF92D2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Signs of Seizures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D42A4-3488-B577-0F84-B4C010C95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423" y="2560320"/>
            <a:ext cx="5021329" cy="331012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sz="5000" dirty="0"/>
              <a:t>Extended blank stare</a:t>
            </a:r>
          </a:p>
          <a:p>
            <a:r>
              <a:rPr lang="en-US" sz="5000" dirty="0"/>
              <a:t>"Empty" look in eyes </a:t>
            </a:r>
          </a:p>
          <a:p>
            <a:r>
              <a:rPr lang="en-US" sz="5000" dirty="0"/>
              <a:t>Rapid blinking</a:t>
            </a:r>
          </a:p>
          <a:p>
            <a:r>
              <a:rPr lang="en-US" sz="5000" dirty="0"/>
              <a:t>Eyes rolling upward</a:t>
            </a:r>
          </a:p>
          <a:p>
            <a:r>
              <a:rPr lang="en-US" sz="5000" dirty="0"/>
              <a:t>Periods of unresponsiveness</a:t>
            </a:r>
          </a:p>
          <a:p>
            <a:r>
              <a:rPr lang="en-US" sz="5000" dirty="0"/>
              <a:t>Inability to pay attention </a:t>
            </a:r>
          </a:p>
          <a:p>
            <a:r>
              <a:rPr lang="en-US" sz="5000" dirty="0"/>
              <a:t>Repetitive (tic-like) movements of body parts, usually head, arms, legs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161AB-7EE7-8C9C-95A8-B882DF4EF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000" dirty="0"/>
              <a:t>Uncontrollable jerking body movement</a:t>
            </a:r>
          </a:p>
          <a:p>
            <a:r>
              <a:rPr lang="en-US" sz="5000" dirty="0"/>
              <a:t>Mouth movements with a dazed look</a:t>
            </a:r>
          </a:p>
          <a:p>
            <a:r>
              <a:rPr lang="en-US" sz="5000" dirty="0"/>
              <a:t>Frothing at mouth</a:t>
            </a:r>
          </a:p>
          <a:p>
            <a:r>
              <a:rPr lang="en-US" sz="5000" dirty="0"/>
              <a:t>Loss of consciousness </a:t>
            </a:r>
          </a:p>
          <a:p>
            <a:r>
              <a:rPr lang="en-US" sz="5000" dirty="0"/>
              <a:t>Loss of body control</a:t>
            </a:r>
          </a:p>
          <a:p>
            <a:r>
              <a:rPr lang="en-US" sz="5000" dirty="0"/>
              <a:t>Dazed walking</a:t>
            </a:r>
          </a:p>
          <a:p>
            <a:r>
              <a:rPr lang="en-US" sz="5000" dirty="0"/>
              <a:t>Temporary confusion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1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64AB-3ED0-AD19-924E-FB10AA60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Seizures VS Epilepsy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274-44FC-06F7-418B-6B12B7EE3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Seizures</a:t>
            </a:r>
          </a:p>
          <a:p>
            <a:r>
              <a:rPr lang="en-US" dirty="0"/>
              <a:t>Often symptoms of another health problem:</a:t>
            </a:r>
          </a:p>
          <a:p>
            <a:r>
              <a:rPr lang="en-US" dirty="0"/>
              <a:t>diseases 			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temporary medical, neurological or    neurosurgical illness</a:t>
            </a:r>
          </a:p>
          <a:p>
            <a:r>
              <a:rPr lang="en-US" dirty="0"/>
              <a:t>After the person is treated (illness is resolved) the seizures do not occur again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FDC02-871B-2A38-B9E8-B3FEC360F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Epilepsy</a:t>
            </a:r>
          </a:p>
          <a:p>
            <a:r>
              <a:rPr lang="en-US" sz="2800" dirty="0"/>
              <a:t>A chronic (ongoing) series of seizures, and can develop at any age.</a:t>
            </a:r>
          </a:p>
          <a:p>
            <a:r>
              <a:rPr lang="en-US" sz="2800" dirty="0"/>
              <a:t>Seizures reoccur frequently and often without a known cause.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6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23BA97-E844-4CEF-5EFA-F642E78E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Epilepsy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66709-AE7F-36A0-E8AA-02C381614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Neurological  disorder that makes people susceptible to seizures</a:t>
            </a:r>
          </a:p>
          <a:p>
            <a:r>
              <a:rPr lang="en-US" dirty="0"/>
              <a:t>Sometimes called a seizure disorder</a:t>
            </a:r>
          </a:p>
          <a:p>
            <a:r>
              <a:rPr lang="en-US" dirty="0"/>
              <a:t>Can develop at any age </a:t>
            </a:r>
          </a:p>
          <a:p>
            <a:r>
              <a:rPr lang="en-US" dirty="0"/>
              <a:t>Seizures are chronic (ongoing and frequent)</a:t>
            </a:r>
          </a:p>
          <a:p>
            <a:r>
              <a:rPr lang="en-US" dirty="0"/>
              <a:t>Seizure can often happen without known cause</a:t>
            </a:r>
          </a:p>
          <a:p>
            <a:r>
              <a:rPr lang="en-US" dirty="0"/>
              <a:t>Many people with epilepsy experience more than one type of  seizure.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3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64AB-3ED0-AD19-924E-FB10AA60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Seizures VS Epilepsy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274-44FC-06F7-418B-6B12B7EE3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Seizures</a:t>
            </a:r>
          </a:p>
          <a:p>
            <a:r>
              <a:rPr lang="en-US" dirty="0"/>
              <a:t>Often symptoms of another health problem:</a:t>
            </a:r>
          </a:p>
          <a:p>
            <a:r>
              <a:rPr lang="en-US" dirty="0"/>
              <a:t>diseases 			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temporary medical, neurological or    neurosurgical illness</a:t>
            </a:r>
          </a:p>
          <a:p>
            <a:r>
              <a:rPr lang="en-US" dirty="0"/>
              <a:t>After the person is treated (illness is resolved) the seizures do not occur again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FDC02-871B-2A38-B9E8-B3FEC360F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Epilepsy</a:t>
            </a:r>
          </a:p>
          <a:p>
            <a:r>
              <a:rPr lang="en-US" sz="2800" dirty="0"/>
              <a:t>A chronic (ongoing) series of seizures, and can develop at any age.</a:t>
            </a:r>
          </a:p>
          <a:p>
            <a:r>
              <a:rPr lang="en-US" sz="2800" dirty="0"/>
              <a:t>Seizures reoccur frequently and often without a known cause.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0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F28AF-F237-AF5E-FF8B-48BE0807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38" y="925975"/>
            <a:ext cx="9421792" cy="49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2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43</TotalTime>
  <Words>420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Garamond</vt:lpstr>
      <vt:lpstr>Organic</vt:lpstr>
      <vt:lpstr>Epilepsy </vt:lpstr>
      <vt:lpstr>PowerPoint Presentation</vt:lpstr>
      <vt:lpstr>Sequence Of Lecture</vt:lpstr>
      <vt:lpstr>Seizures</vt:lpstr>
      <vt:lpstr>Signs of Seizures</vt:lpstr>
      <vt:lpstr>Seizures VS Epilepsy</vt:lpstr>
      <vt:lpstr>Epilepsy </vt:lpstr>
      <vt:lpstr>Seizures VS Epilepsy</vt:lpstr>
      <vt:lpstr>PowerPoint Presentation</vt:lpstr>
      <vt:lpstr>PowerPoint Presentation</vt:lpstr>
      <vt:lpstr>PowerPoint Presentation</vt:lpstr>
      <vt:lpstr>Treatment </vt:lpstr>
      <vt:lpstr>First Aid</vt:lpstr>
      <vt:lpstr>Treatment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</dc:title>
  <dc:creator>hp</dc:creator>
  <cp:lastModifiedBy>hamad imran</cp:lastModifiedBy>
  <cp:revision>4</cp:revision>
  <dcterms:created xsi:type="dcterms:W3CDTF">2024-10-27T13:00:55Z</dcterms:created>
  <dcterms:modified xsi:type="dcterms:W3CDTF">2025-02-12T07:10:34Z</dcterms:modified>
</cp:coreProperties>
</file>