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9" r:id="rId4"/>
    <p:sldMasterId id="2147483734" r:id="rId5"/>
    <p:sldMasterId id="2147483746" r:id="rId6"/>
    <p:sldMasterId id="2147483758" r:id="rId7"/>
    <p:sldMasterId id="2147483770" r:id="rId8"/>
  </p:sldMasterIdLst>
  <p:notesMasterIdLst>
    <p:notesMasterId r:id="rId35"/>
  </p:notesMasterIdLst>
  <p:sldIdLst>
    <p:sldId id="289" r:id="rId9"/>
    <p:sldId id="290" r:id="rId10"/>
    <p:sldId id="291" r:id="rId11"/>
    <p:sldId id="292" r:id="rId12"/>
    <p:sldId id="269" r:id="rId13"/>
    <p:sldId id="288" r:id="rId14"/>
    <p:sldId id="293" r:id="rId15"/>
    <p:sldId id="256" r:id="rId16"/>
    <p:sldId id="277" r:id="rId17"/>
    <p:sldId id="257" r:id="rId18"/>
    <p:sldId id="285" r:id="rId19"/>
    <p:sldId id="258" r:id="rId20"/>
    <p:sldId id="278" r:id="rId21"/>
    <p:sldId id="284" r:id="rId22"/>
    <p:sldId id="279" r:id="rId23"/>
    <p:sldId id="280" r:id="rId24"/>
    <p:sldId id="282" r:id="rId25"/>
    <p:sldId id="283" r:id="rId26"/>
    <p:sldId id="274" r:id="rId27"/>
    <p:sldId id="259" r:id="rId28"/>
    <p:sldId id="260" r:id="rId29"/>
    <p:sldId id="261" r:id="rId30"/>
    <p:sldId id="262" r:id="rId31"/>
    <p:sldId id="287" r:id="rId32"/>
    <p:sldId id="286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BD5ED10B-0E3A-4E95-ACA8-AB2E84C1BD92}"/>
    <pc:docChg chg="custSel modSld">
      <pc:chgData name="sammarfatima93@gmail.com" userId="d44883e3c0456043" providerId="LiveId" clId="{BD5ED10B-0E3A-4E95-ACA8-AB2E84C1BD92}" dt="2025-02-21T12:04:36.013" v="2" actId="313"/>
      <pc:docMkLst>
        <pc:docMk/>
      </pc:docMkLst>
      <pc:sldChg chg="modSp mod">
        <pc:chgData name="sammarfatima93@gmail.com" userId="d44883e3c0456043" providerId="LiveId" clId="{BD5ED10B-0E3A-4E95-ACA8-AB2E84C1BD92}" dt="2025-02-21T12:04:36.013" v="2" actId="313"/>
        <pc:sldMkLst>
          <pc:docMk/>
          <pc:sldMk cId="975253250" sldId="269"/>
        </pc:sldMkLst>
        <pc:spChg chg="mod">
          <ac:chgData name="sammarfatima93@gmail.com" userId="d44883e3c0456043" providerId="LiveId" clId="{BD5ED10B-0E3A-4E95-ACA8-AB2E84C1BD92}" dt="2025-02-21T12:04:36.013" v="2" actId="313"/>
          <ac:spMkLst>
            <pc:docMk/>
            <pc:sldMk cId="975253250" sldId="269"/>
            <ac:spMk id="3" creationId="{00000000-0000-0000-0000-000000000000}"/>
          </ac:spMkLst>
        </pc:spChg>
      </pc:sldChg>
      <pc:sldChg chg="modSp mod">
        <pc:chgData name="sammarfatima93@gmail.com" userId="d44883e3c0456043" providerId="LiveId" clId="{BD5ED10B-0E3A-4E95-ACA8-AB2E84C1BD92}" dt="2025-02-21T12:04:06.441" v="0" actId="313"/>
        <pc:sldMkLst>
          <pc:docMk/>
          <pc:sldMk cId="2335239535" sldId="289"/>
        </pc:sldMkLst>
        <pc:spChg chg="mod">
          <ac:chgData name="sammarfatima93@gmail.com" userId="d44883e3c0456043" providerId="LiveId" clId="{BD5ED10B-0E3A-4E95-ACA8-AB2E84C1BD92}" dt="2025-02-21T12:04:06.441" v="0" actId="313"/>
          <ac:spMkLst>
            <pc:docMk/>
            <pc:sldMk cId="2335239535" sldId="28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66F6-E98A-4AE6-9C78-667A1C3F4C5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64DC-81C2-4EBC-879D-DCB508A6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E85D-FA40-4340-A0AF-7A4C3A461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6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B0B26-EB6F-42F6-9ED0-E716FC1B9453}" type="slidenum">
              <a:rPr lang="en-US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656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1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8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97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AA3-9EF8-43BC-A853-E02F1CA49DD3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5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0375-FCBB-4FE4-9E88-3ECEA17D8151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A01E-58AD-46EF-9702-0BBF8B61C9B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58DE-6CB0-4AC1-9E29-051BD758B2F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3B4E-1DA6-493D-9B44-5BEE272665E5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9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6EF9-BA4A-4AD1-AB87-FB7E4B3DF0A6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0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496B-DFBE-42CD-B4EC-C30D3F1C5D1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CA88-5F73-4C91-8EFE-D1751EBC38C1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63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8BF8-C4C8-4A00-9911-903CF665065A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1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4248-86E2-48DA-963B-804015EA0299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8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82DD-3572-487F-A212-ECD73964313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304DB2D-3513-467F-86A2-12983402D00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3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2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6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6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74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58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58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76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94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43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21.02.2025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73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2AA3-9EF8-43BC-A853-E02F1CA49DD3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92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0375-FCBB-4FE4-9E88-3ECEA17D8151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1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A01E-58AD-46EF-9702-0BBF8B61C9B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58DE-6CB0-4AC1-9E29-051BD758B2F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3B4E-1DA6-493D-9B44-5BEE272665E5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197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6EF9-BA4A-4AD1-AB87-FB7E4B3DF0A6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0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496B-DFBE-42CD-B4EC-C30D3F1C5D1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18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CA88-5F73-4C91-8EFE-D1751EBC38C1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1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8BF8-C4C8-4A00-9911-903CF665065A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2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4248-86E2-48DA-963B-804015EA0299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13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82DD-3572-487F-A212-ECD739643130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8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304DB2D-3513-467F-86A2-12983402D00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55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0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4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1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06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45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9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90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5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98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8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3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3DAA-078C-4357-8C72-375D3307918F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C41E6-F0DB-4CEC-A7AF-1F32A8B6935A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821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9A4F-80F2-4CD0-A3D7-4F5559BE1E34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11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BD99-05A2-49D8-9DAC-700AE594C7EB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8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CC86E-0E27-4466-845F-292ACD281B24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63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15C08-1DD5-440A-A334-AA7F19C7A8C2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0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32F22-9886-4967-BF6D-9B43A32A7B1C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7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7DB40-0687-4F7E-B75F-F6ECFC3C3091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42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995C-AEB5-4998-91F9-054320570060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6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AEA35-6876-45F1-AA77-F6E71F6623D3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2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84C3C-B5D1-49D5-BE60-B6617D0F836A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16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3DAA-078C-4357-8C72-375D3307918F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580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C41E6-F0DB-4CEC-A7AF-1F32A8B6935A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12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9A4F-80F2-4CD0-A3D7-4F5559BE1E34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7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BD99-05A2-49D8-9DAC-700AE594C7EB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4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CC86E-0E27-4466-845F-292ACD281B24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15C08-1DD5-440A-A334-AA7F19C7A8C2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6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32F22-9886-4967-BF6D-9B43A32A7B1C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07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7DB40-0687-4F7E-B75F-F6ECFC3C3091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2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995C-AEB5-4998-91F9-054320570060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3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AEA35-6876-45F1-AA77-F6E71F6623D3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3333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84C3C-B5D1-49D5-BE60-B6617D0F836A}" type="slidenum">
              <a:rPr lang="es-ES" smtClean="0">
                <a:solidFill>
                  <a:srgbClr val="333329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74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32B-4FEA-45E7-9A9E-65E43AF648B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30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1B6-A70E-4C0F-9214-36B000E7055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7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3E69-EBC0-40EE-8D6B-54F9CD78983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39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135-DE0A-4C38-B68E-E048ED08AF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3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957A-AE6E-42AA-A83F-4FDCEE62F2D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28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A998-6A92-4E2E-8989-DF1221A4DE8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61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2889-192D-494D-B490-D8230D07685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38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D88E-11E6-47E3-AA79-F1ABA235CC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6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480-F405-4F78-8AF0-6F0D4747F80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FC07-46D6-4F0F-B9A0-351A6E44F3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8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DA68-DD01-438D-9164-FEBB02D09F37}" type="datetimeFigureOut">
              <a:rPr lang="tr-TR" smtClean="0"/>
              <a:pPr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1275-40CD-44B9-AE93-54BB61C259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8284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A972-18AD-465C-AFAA-830198FD640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35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C381A-94A7-42AE-94D1-B5FEACEBB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195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A08E-5746-4090-9237-3B9CCB0025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32BEDA68-DD01-438D-9164-FEBB02D09F37}" type="datetimeFigureOut">
              <a:rPr lang="tr-TR" smtClean="0"/>
              <a:pPr/>
              <a:t>21.02.2025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65821275-40CD-44B9-AE93-54BB61C259B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06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B3AFE-3186-4846-A04A-42A776DCE635}" type="slidenum">
              <a:rPr lang="cs-C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25A4DB-727A-4681-B3EA-C9F14F5F2F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F4BCF9-875E-4E49-A447-989314F942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B3AFE-3186-4846-A04A-42A776DCE635}" type="slidenum">
              <a:rPr lang="cs-C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8E45-C5B2-430A-BC1D-D888488856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B727-D67B-41BF-A5BB-14C1754024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292C-E772-4AD8-AB5C-AAE105EF9365}" type="datetimeFigureOut">
              <a:rPr lang="en-US" smtClean="0">
                <a:solidFill>
                  <a:srgbClr val="895D1D"/>
                </a:solidFill>
              </a:rPr>
              <a:pPr/>
              <a:t>2/21/2025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A79E-7985-4B45-93B6-76174383AF75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292C-E772-4AD8-AB5C-AAE105EF9365}" type="datetimeFigureOut">
              <a:rPr lang="en-US" smtClean="0">
                <a:solidFill>
                  <a:srgbClr val="895D1D"/>
                </a:solidFill>
              </a:rPr>
              <a:pPr/>
              <a:t>2/21/2025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A79E-7985-4B45-93B6-76174383AF75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35672E-254C-442B-9A3C-D1F94AC9E144}" type="slidenum">
              <a:rPr lang="en-US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2057400" y="1091719"/>
            <a:ext cx="78867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 Negative Enteric Rods</a:t>
            </a:r>
            <a:b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(Enterobacteriaceae Family) </a:t>
            </a:r>
            <a:r>
              <a:rPr lang="en-US" altLang="en-US" sz="4000" b="1" dirty="0">
                <a:ea typeface="ＭＳ Ｐゴシック" pitchFamily="34" charset="-128"/>
              </a:rPr>
              <a:t>Microbe  Module</a:t>
            </a:r>
            <a:br>
              <a:rPr lang="en-US" altLang="en-US" sz="4000" b="1" dirty="0">
                <a:ea typeface="ＭＳ Ｐゴシック" pitchFamily="34" charset="-128"/>
              </a:rPr>
            </a:br>
            <a:r>
              <a:rPr lang="en-US" altLang="en-US" sz="4000" b="1" dirty="0">
                <a:ea typeface="ＭＳ Ｐゴシック" pitchFamily="34" charset="-128"/>
              </a:rPr>
              <a:t>3</a:t>
            </a:r>
            <a:r>
              <a:rPr lang="en-US" altLang="en-US" sz="4000" b="1" baseline="30000" dirty="0">
                <a:ea typeface="ＭＳ Ｐゴシック" pitchFamily="34" charset="-128"/>
              </a:rPr>
              <a:t>rd</a:t>
            </a:r>
            <a:r>
              <a:rPr lang="en-US" altLang="en-US" sz="4000" b="1" dirty="0">
                <a:ea typeface="ＭＳ Ｐゴシック" pitchFamily="34" charset="-128"/>
              </a:rPr>
              <a:t> Year MBBS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7600" y="3505200"/>
            <a:ext cx="4686300" cy="140230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905" algn="ctr">
              <a:spcBef>
                <a:spcPts val="894"/>
              </a:spcBef>
            </a:pPr>
            <a:r>
              <a:rPr lang="en-US"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By: Dr. Kiran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Fatima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90"/>
              </a:spcBef>
            </a:pP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algn="ctr">
              <a:spcBef>
                <a:spcPts val="690"/>
              </a:spcBef>
            </a:pPr>
            <a:r>
              <a:rPr lang="en-US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Rawalpindi Medical University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253" y="76200"/>
            <a:ext cx="10350747" cy="5794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based upon lactose fermentation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7253" y="617998"/>
            <a:ext cx="8686800" cy="639762"/>
          </a:xfrm>
        </p:spPr>
        <p:txBody>
          <a:bodyPr>
            <a:noAutofit/>
          </a:bodyPr>
          <a:lstStyle/>
          <a:p>
            <a:pPr algn="ctr"/>
            <a:endParaRPr lang="en-US" sz="2400" u="sng" dirty="0">
              <a:solidFill>
                <a:srgbClr val="FFFF00"/>
              </a:solidFill>
            </a:endParaRPr>
          </a:p>
          <a:p>
            <a:pPr algn="l"/>
            <a:r>
              <a:rPr lang="en-US" sz="2400" b="1" u="sng" dirty="0">
                <a:solidFill>
                  <a:schemeClr val="tx1"/>
                </a:solidFill>
              </a:rPr>
              <a:t>Slow lactose fermenters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278" y="1307696"/>
            <a:ext cx="4876801" cy="4287885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86D1EC"/>
              </a:buClr>
              <a:buFont typeface="+mj-lt"/>
              <a:buAutoNum type="arabicPeriod"/>
            </a:pPr>
            <a:r>
              <a:rPr lang="en-US" dirty="0"/>
              <a:t>Citrobacter spp.</a:t>
            </a:r>
          </a:p>
          <a:p>
            <a:pPr marL="457200" indent="-457200">
              <a:buClr>
                <a:srgbClr val="86D1EC"/>
              </a:buClr>
              <a:buFont typeface="+mj-lt"/>
              <a:buAutoNum type="arabicPeriod"/>
            </a:pPr>
            <a:r>
              <a:rPr lang="en-US" dirty="0"/>
              <a:t>Serratia spp. </a:t>
            </a:r>
          </a:p>
          <a:p>
            <a:pPr marL="457200" indent="-457200">
              <a:buClr>
                <a:srgbClr val="86D1EC"/>
              </a:buClr>
              <a:buFont typeface="+mj-lt"/>
              <a:buAutoNum type="arabicPeriod"/>
            </a:pPr>
            <a:r>
              <a:rPr lang="en-US" dirty="0"/>
              <a:t>Providencia spp.</a:t>
            </a:r>
          </a:p>
          <a:p>
            <a:pPr marL="457200" indent="-457200">
              <a:buClr>
                <a:srgbClr val="86D1EC"/>
              </a:buClr>
              <a:buFont typeface="+mj-lt"/>
              <a:buAutoNum type="arabicPeriod"/>
            </a:pPr>
            <a:r>
              <a:rPr lang="en-US" dirty="0"/>
              <a:t>Arizona spp.</a:t>
            </a:r>
          </a:p>
          <a:p>
            <a:pPr marL="0" indent="0">
              <a:buClr>
                <a:srgbClr val="86D1EC"/>
              </a:buClr>
              <a:buNone/>
            </a:pPr>
            <a:endParaRPr lang="en-US" b="1" u="sng" dirty="0"/>
          </a:p>
          <a:p>
            <a:pPr marL="0" indent="0">
              <a:buClr>
                <a:srgbClr val="86D1EC"/>
              </a:buClr>
              <a:buNone/>
            </a:pPr>
            <a:r>
              <a:rPr lang="en-US" b="1" u="sng" dirty="0"/>
              <a:t>Non- lactose fermenters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Pseudomonas spp.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Proteus spp.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Salmonella spp.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Shigella spp.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Clr>
                <a:srgbClr val="86D1EC"/>
              </a:buClr>
              <a:buNone/>
            </a:pPr>
            <a:endParaRPr lang="en-US" dirty="0"/>
          </a:p>
          <a:p>
            <a:pPr lvl="0" eaLnBrk="1" hangingPunct="1">
              <a:buClr>
                <a:srgbClr val="86D1EC"/>
              </a:buClr>
            </a:pP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588342" y="879471"/>
            <a:ext cx="4038600" cy="395128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Lactose fermenters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E.coli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Klebsiella</a:t>
            </a:r>
            <a:r>
              <a:rPr lang="en-US" dirty="0"/>
              <a:t> spp.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Enterobacter</a:t>
            </a:r>
            <a:r>
              <a:rPr lang="en-US" dirty="0">
                <a:solidFill>
                  <a:srgbClr val="292934">
                    <a:lumMod val="95000"/>
                    <a:lumOff val="5000"/>
                  </a:srgbClr>
                </a:solidFill>
              </a:rPr>
              <a:t> spp.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58" y="3783351"/>
            <a:ext cx="3036455" cy="26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8771" y="6224015"/>
            <a:ext cx="280222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CLED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6266" y="5993314"/>
            <a:ext cx="37338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Mac </a:t>
            </a:r>
            <a:r>
              <a:rPr lang="en-US" sz="20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Conkey’s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 Agar</a:t>
            </a:r>
            <a:endParaRPr lang="en-US" sz="1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08" y="2620370"/>
            <a:ext cx="4014716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60887-468A-4E89-B98E-8360E1E52D82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CORE </a:t>
            </a:r>
            <a:endParaRPr lang="en-PK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3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2012"/>
            <a:ext cx="8839200" cy="6473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6746" y="228601"/>
            <a:ext cx="340625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Lactose fermenting (LF) 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5715001"/>
            <a:ext cx="3301621" cy="1194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5BC2F-5971-4E67-9AAF-E968EB742D8D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0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3981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Sites of infection by </a:t>
            </a:r>
            <a:r>
              <a:rPr lang="en-US" sz="4000" b="1" dirty="0" err="1"/>
              <a:t>enterobacteriacea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1"/>
            <a:ext cx="7315200" cy="54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C6564-C32E-4DC7-BCF0-814A16ADD4F0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0013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18155"/>
            <a:ext cx="91440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Escherichia coli 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79418" y="2819400"/>
            <a:ext cx="9067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05 strains :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toxigenic </a:t>
            </a:r>
            <a:r>
              <a:rPr lang="en-US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 Coli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(ETEC)-   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pathogenic </a:t>
            </a:r>
            <a:r>
              <a:rPr lang="en-US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 Coli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(EPEC)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invasive </a:t>
            </a:r>
            <a:r>
              <a:rPr lang="en-US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 Coli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(EIEC)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aggregative E. Coli (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eaggec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hemorrhagic </a:t>
            </a:r>
            <a:r>
              <a:rPr lang="en-US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 Coli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(EHEC)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849072"/>
            <a:ext cx="87630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Member of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enterobacteriaceae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family.</a:t>
            </a:r>
          </a:p>
          <a:p>
            <a:pPr>
              <a:spcBef>
                <a:spcPct val="20000"/>
              </a:spcBef>
              <a:buClr>
                <a:srgbClr val="873624"/>
              </a:buClr>
            </a:pPr>
            <a:r>
              <a:rPr lang="en-US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Morphology: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Gram negative enteric Lactose fermenting  rods </a:t>
            </a:r>
          </a:p>
          <a:p>
            <a:pPr marL="36576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20000"/>
              </a:spcBef>
              <a:buClr>
                <a:srgbClr val="873624"/>
              </a:buClr>
            </a:pPr>
            <a:r>
              <a:rPr lang="en-US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Mode of transmission: 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Fecal contamination</a:t>
            </a:r>
          </a:p>
          <a:p>
            <a:pPr marL="36576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E3E32-653F-4E49-840D-4327D7961F9D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291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937152"/>
              </p:ext>
            </p:extLst>
          </p:nvPr>
        </p:nvGraphicFramePr>
        <p:xfrm>
          <a:off x="232012" y="748997"/>
          <a:ext cx="11778017" cy="573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9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5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864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Strains of E.coli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Abbre-viation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3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Toxigenic 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Travellers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Diarrhea (watery)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Antibiotics may be  useful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(Non invasive diarrhea)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3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Pathogenic E. coli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Watery diarrhea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Antibiotics may be  useful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(Non invasive diarrhea)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80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Invasive E. coli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Severe Dysentery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(like Shigellosis)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Rehydration required with electrolytes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3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Aggregative E. coli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Watery diarrhea (in children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&amp; immunosuppressed pts.)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Rehydration required with electrolytes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76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Hemorrhagic 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EHEC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Hemolytic uremic syndrome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[HUS]- Due to renal toxic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Antibiotics should be avoided (because of worsening effects)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7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848" y="22373"/>
            <a:ext cx="8901953" cy="66342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cs-CZ" sz="4000" b="1" dirty="0"/>
              <a:t>Pathogenesis and immunity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2513" y="762001"/>
            <a:ext cx="10877265" cy="44874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A. </a:t>
            </a:r>
            <a:r>
              <a:rPr lang="cs-CZ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VIRULEN</a:t>
            </a: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 </a:t>
            </a:r>
            <a:r>
              <a:rPr lang="cs-CZ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Capsule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(some strains)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Endotoxin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(fever, DIC)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Presence of 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Antigen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 –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[Somatic ‘0’, 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Flagellar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‘H’ &amp;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Capsular ‘k’]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0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B.ENZYME PRODUCTION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Beta lactamases destroys penicillin ring of antibiotics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efficacy of penicillin group of antibiotics reduces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results in  Drug resistance  pattern to all penicillin group of antibiotics  (EXTENDED SPECTRUM BETA LACTAMASES producing E.coli)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Carbapenams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high potency combination therapy required  in such cases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but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chances of complications more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0" t="1119" r="5970" b="13900"/>
          <a:stretch/>
        </p:blipFill>
        <p:spPr bwMode="auto">
          <a:xfrm>
            <a:off x="5562599" y="685799"/>
            <a:ext cx="6133305" cy="37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B8FA9-D5BE-4FAA-8342-48627B6CC194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0284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76200"/>
            <a:ext cx="8915400" cy="838200"/>
          </a:xfr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 of action of beta lactam drugs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29E1A-1E89-4B5E-A0C8-3FFA406ED1A0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887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52181"/>
            <a:ext cx="8648699" cy="5576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Diseases caused by </a:t>
            </a: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eschericia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395" y="609601"/>
            <a:ext cx="7745505" cy="3877815"/>
          </a:xfrm>
        </p:spPr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UTI- 80% cases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Diarrhea/ dysentery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Neonatal sepsis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Meningitis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Pneumonia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Nosocomial infections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685799"/>
            <a:ext cx="4995081" cy="27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56622"/>
            <a:ext cx="8991600" cy="711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62100" y="4050887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IMVIC (Indole, Methyl Red, </a:t>
            </a:r>
            <a:r>
              <a:rPr lang="en-US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Voges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Prausker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Citrate)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Blip>
                <a:blip r:embed="rId4"/>
              </a:buBlip>
            </a:pP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E. coli  -----------  </a:t>
            </a:r>
            <a:r>
              <a:rPr lang="en-US" sz="2400" b="1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IMViC</a:t>
            </a: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(+ + - - )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Blip>
                <a:blip r:embed="rId4"/>
              </a:buBlip>
            </a:pPr>
            <a:r>
              <a:rPr lang="en-US" sz="2400" b="1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Enterobacter</a:t>
            </a: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---	</a:t>
            </a:r>
            <a:r>
              <a:rPr lang="en-US" sz="2400" b="1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IMViC</a:t>
            </a: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(- - + + ).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sz="2400" b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 tests: </a:t>
            </a: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TSI Reactions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endParaRPr lang="en-US" sz="2400" b="1" u="sng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sz="2400" b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Treatment: </a:t>
            </a:r>
            <a:r>
              <a:rPr lang="en-US" sz="24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Based upon C/S</a:t>
            </a:r>
            <a:endParaRPr lang="en-US" sz="32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63" y="4487415"/>
            <a:ext cx="152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BDF94-C38E-430D-A9EA-AAC31FC94B58}"/>
              </a:ext>
            </a:extLst>
          </p:cNvPr>
          <p:cNvSpPr txBox="1"/>
          <p:nvPr/>
        </p:nvSpPr>
        <p:spPr>
          <a:xfrm>
            <a:off x="10972800" y="87574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</a:t>
            </a:r>
          </a:p>
          <a:p>
            <a:r>
              <a:rPr lang="en-US" dirty="0"/>
              <a:t>VERTICAL 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511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88" y="84194"/>
            <a:ext cx="8680730" cy="5415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Triple  sugar iron (</a:t>
            </a: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tsi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) agar reaction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7420" y="669510"/>
            <a:ext cx="11400063" cy="38778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Composition of TSI: 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0.1 % glucose ,1 % sucrose 1 % lactose , Ferrous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sulphate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( for detection of H2S, production ) and a pH indicator ( phenol red ).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only glucose is fermented --------------- Alkaline Reaction ( RED).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If lactose or sucrose are fermented ------ Acidic Reaction  (YELLOW).</a:t>
            </a:r>
            <a:b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2" y="2797062"/>
            <a:ext cx="8185246" cy="397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80" y="846250"/>
            <a:ext cx="645554" cy="20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831" y="1698394"/>
            <a:ext cx="509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96" y="3413077"/>
            <a:ext cx="200051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1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10972800" cy="78984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Yersinia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7246"/>
            <a:ext cx="10972800" cy="452596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200000"/>
              </a:lnSpc>
              <a:spcBef>
                <a:spcPts val="750"/>
              </a:spcBef>
              <a:buNone/>
            </a:pPr>
            <a:r>
              <a:rPr lang="en-US" sz="2600" b="1" u="sng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03 Species: </a:t>
            </a:r>
          </a:p>
          <a:p>
            <a:pPr marL="457200" lvl="0" indent="-457200" defTabSz="685800">
              <a:lnSpc>
                <a:spcPct val="200000"/>
              </a:lnSpc>
              <a:spcBef>
                <a:spcPts val="750"/>
              </a:spcBef>
              <a:buFont typeface="+mj-lt"/>
              <a:buAutoNum type="arabicPeriod"/>
              <a:defRPr/>
            </a:pPr>
            <a:r>
              <a:rPr lang="cs-CZ" sz="26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US" sz="2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ersina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6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enterocolitica</a:t>
            </a:r>
          </a:p>
          <a:p>
            <a:pPr marL="457200" lvl="0" indent="-457200" defTabSz="685800">
              <a:lnSpc>
                <a:spcPct val="2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Yersinia </a:t>
            </a:r>
            <a:r>
              <a:rPr lang="en-US" sz="26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pestis</a:t>
            </a:r>
            <a:endParaRPr lang="en-US" sz="2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 defTabSz="685800">
              <a:lnSpc>
                <a:spcPct val="2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sz="26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Yersina</a:t>
            </a:r>
            <a:r>
              <a:rPr lang="en-US" sz="2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pseudotuberculosis</a:t>
            </a:r>
          </a:p>
          <a:p>
            <a:pPr>
              <a:lnSpc>
                <a:spcPct val="200000"/>
              </a:lnSpc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84" y="1327246"/>
            <a:ext cx="4726674" cy="4776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7A7B2-503D-4341-B939-7785C9609967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9318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"/>
            <a:ext cx="6857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62" y="1110410"/>
            <a:ext cx="10669138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Morphology: 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Gram-negative rods or coccobacilli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Characteristics: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acultative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intracellular 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anaerob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</a:t>
            </a:r>
            <a:endParaRPr lang="tr-T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ipolar staining.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Yersinia pestis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lang="tr-T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nonmotile. 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 species are nonmotile at 98.6°F (37°C)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ut motile at temperatures </a:t>
            </a: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&lt;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86°F (30°C) by means of peritrichous flagella</a:t>
            </a:r>
            <a:r>
              <a:rPr lang="tr-T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71" y="832514"/>
            <a:ext cx="4749420" cy="5022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4CDAE-D74F-47A9-B635-E8426895633D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2740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839200" cy="5296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cs-CZ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US" sz="3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ersinia</a:t>
            </a:r>
            <a:r>
              <a:rPr lang="cs-CZ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enterocolitica</a:t>
            </a:r>
            <a:r>
              <a:rPr lang="cs-CZ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cs-CZ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sz="36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82054" y="638863"/>
            <a:ext cx="11677934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Reservoirs: </a:t>
            </a:r>
            <a:r>
              <a:rPr lang="en-US" sz="2400" dirty="0">
                <a:solidFill>
                  <a:srgbClr val="2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Rodents, cattle, sheep, pigs, cats and dogs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Transmission: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Fecal oral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Diseases: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astroenteritis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M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esenteric lymphadenitis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Virulent factors &amp; Pathogenies: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Adhesin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Effector proteins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Invades and damages mucosal cells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Diarrhea  Spread of infection to mesenteric lymph nodes  bacteremia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Diagnosis: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Stool C/S (MacConkey or Selective agar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CIN 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Cefsulodin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irgasan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novobiocin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agar)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NLF colonies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Catalase &amp;  Urease positive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Oxidase negative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0E7AD-5F88-4D1D-8FB1-D0645A92E0F9}"/>
              </a:ext>
            </a:extLst>
          </p:cNvPr>
          <p:cNvSpPr txBox="1"/>
          <p:nvPr/>
        </p:nvSpPr>
        <p:spPr>
          <a:xfrm>
            <a:off x="105918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813033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4955" y="435591"/>
            <a:ext cx="10811302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2400" b="1" u="sng" dirty="0">
                <a:latin typeface="+mj-lt"/>
                <a:cs typeface="Calibri Light" panose="020F0302020204030204" pitchFamily="34" charset="0"/>
              </a:rPr>
              <a:t>. </a:t>
            </a:r>
            <a:r>
              <a:rPr lang="cs-CZ" sz="2400" b="1" u="sng" dirty="0">
                <a:latin typeface="+mj-lt"/>
                <a:cs typeface="Calibri Light" panose="020F0302020204030204" pitchFamily="34" charset="0"/>
              </a:rPr>
              <a:t>Y</a:t>
            </a:r>
            <a:r>
              <a:rPr lang="en-US" sz="2400" b="1" u="sng" dirty="0" err="1">
                <a:latin typeface="+mj-lt"/>
                <a:cs typeface="Calibri Light" panose="020F0302020204030204" pitchFamily="34" charset="0"/>
              </a:rPr>
              <a:t>ersina</a:t>
            </a:r>
            <a:r>
              <a:rPr lang="cs-CZ" sz="2400" b="1" u="sng" dirty="0">
                <a:latin typeface="+mj-lt"/>
                <a:cs typeface="Calibri Light" panose="020F0302020204030204" pitchFamily="34" charset="0"/>
              </a:rPr>
              <a:t> pseudotuberculosis:</a:t>
            </a:r>
            <a:endParaRPr lang="en-US" sz="2400" b="1" u="sng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Clr>
                <a:srgbClr val="86D1EC"/>
              </a:buClr>
              <a:buNone/>
              <a:defRPr/>
            </a:pPr>
            <a:r>
              <a:rPr lang="en-US" sz="2400" b="1" u="sng" dirty="0">
                <a:latin typeface="+mj-lt"/>
              </a:rPr>
              <a:t>Reservoirs: </a:t>
            </a:r>
            <a:r>
              <a:rPr lang="en-US" sz="2400" dirty="0">
                <a:latin typeface="+mj-lt"/>
              </a:rPr>
              <a:t>rodents, birds  and farm animals </a:t>
            </a:r>
            <a:endParaRPr lang="en-US" sz="2400" b="1" u="sng" dirty="0">
              <a:latin typeface="+mj-lt"/>
            </a:endParaRPr>
          </a:p>
          <a:p>
            <a:pPr marL="0" lvl="0" indent="0">
              <a:buNone/>
              <a:defRPr/>
            </a:pPr>
            <a:r>
              <a:rPr lang="en-US" sz="2400" b="1" u="sng" dirty="0">
                <a:latin typeface="+mj-lt"/>
              </a:rPr>
              <a:t>Transmission: </a:t>
            </a:r>
            <a:r>
              <a:rPr lang="en-US" sz="2400" dirty="0">
                <a:latin typeface="+mj-lt"/>
              </a:rPr>
              <a:t>Aerosol transmission/ Direct contact with animal excreta</a:t>
            </a:r>
          </a:p>
          <a:p>
            <a:pPr marL="0" indent="0">
              <a:buClr>
                <a:srgbClr val="86D1EC"/>
              </a:buClr>
              <a:buNone/>
              <a:defRPr/>
            </a:pPr>
            <a:r>
              <a:rPr lang="en-US" sz="2400" b="1" u="sng" dirty="0">
                <a:latin typeface="+mj-lt"/>
              </a:rPr>
              <a:t>Disease: </a:t>
            </a:r>
            <a:r>
              <a:rPr lang="en-US" sz="2400" dirty="0">
                <a:latin typeface="+mj-lt"/>
              </a:rPr>
              <a:t>M</a:t>
            </a:r>
            <a:r>
              <a:rPr lang="cs-CZ" sz="2400" dirty="0">
                <a:latin typeface="+mj-lt"/>
              </a:rPr>
              <a:t>esenteric lymphadenitis</a:t>
            </a:r>
            <a:r>
              <a:rPr lang="en-US" sz="2400" dirty="0">
                <a:latin typeface="+mj-lt"/>
              </a:rPr>
              <a:t>, &amp; </a:t>
            </a:r>
            <a:r>
              <a:rPr lang="cs-CZ" sz="2400" dirty="0">
                <a:latin typeface="+mj-lt"/>
              </a:rPr>
              <a:t>pseudo</a:t>
            </a:r>
            <a:r>
              <a:rPr lang="en-US" sz="2400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appendicitis                          </a:t>
            </a:r>
          </a:p>
          <a:p>
            <a:pPr lvl="0">
              <a:buNone/>
              <a:defRPr/>
            </a:pPr>
            <a:endParaRPr lang="en-US" sz="2400" dirty="0">
              <a:latin typeface="+mj-lt"/>
            </a:endParaRPr>
          </a:p>
          <a:p>
            <a:pPr marL="0" indent="0">
              <a:buNone/>
              <a:defRPr/>
            </a:pPr>
            <a:endParaRPr lang="en-US" sz="2400" b="1" u="sng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b="1" u="sng" dirty="0">
                <a:latin typeface="+mj-lt"/>
                <a:cs typeface="Calibri Light" panose="020F0302020204030204" pitchFamily="34" charset="0"/>
              </a:rPr>
              <a:t>3. </a:t>
            </a:r>
            <a:r>
              <a:rPr lang="cs-CZ" sz="2400" b="1" u="sng" dirty="0">
                <a:latin typeface="+mj-lt"/>
                <a:cs typeface="Calibri Light" panose="020F0302020204030204" pitchFamily="34" charset="0"/>
              </a:rPr>
              <a:t>Y</a:t>
            </a:r>
            <a:r>
              <a:rPr lang="en-US" sz="2400" b="1" u="sng" dirty="0" err="1">
                <a:latin typeface="+mj-lt"/>
                <a:cs typeface="Calibri Light" panose="020F0302020204030204" pitchFamily="34" charset="0"/>
              </a:rPr>
              <a:t>ersina</a:t>
            </a:r>
            <a:r>
              <a:rPr lang="cs-CZ" sz="2400" b="1" u="sng" dirty="0">
                <a:latin typeface="+mj-lt"/>
                <a:cs typeface="Calibri Light" panose="020F0302020204030204" pitchFamily="34" charset="0"/>
              </a:rPr>
              <a:t> pestis:</a:t>
            </a:r>
            <a:r>
              <a:rPr lang="en-US" sz="2400" b="1" dirty="0">
                <a:latin typeface="+mj-lt"/>
                <a:cs typeface="Calibri Light" panose="020F0302020204030204" pitchFamily="34" charset="0"/>
              </a:rPr>
              <a:t> </a:t>
            </a: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b="1" u="sng" dirty="0">
                <a:latin typeface="+mj-lt"/>
              </a:rPr>
              <a:t>Reservoirs: </a:t>
            </a:r>
            <a:r>
              <a:rPr lang="en-US" sz="2400" dirty="0">
                <a:latin typeface="+mj-lt"/>
              </a:rPr>
              <a:t>rodents, birds  and farm animals </a:t>
            </a:r>
            <a:endParaRPr lang="en-US" sz="2400" b="1" u="sng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400" b="1" u="sng" dirty="0">
                <a:latin typeface="+mj-lt"/>
              </a:rPr>
              <a:t>Transmission: </a:t>
            </a:r>
            <a:r>
              <a:rPr lang="en-US" sz="2400" dirty="0">
                <a:latin typeface="+mj-lt"/>
              </a:rPr>
              <a:t>Aerosol transmission/ Direct contact with animal excreta</a:t>
            </a:r>
          </a:p>
          <a:p>
            <a:pPr lvl="0">
              <a:buNone/>
              <a:defRPr/>
            </a:pPr>
            <a:r>
              <a:rPr lang="en-US" sz="2400" b="1" u="sng" dirty="0">
                <a:latin typeface="+mj-lt"/>
              </a:rPr>
              <a:t>Diseases: 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</a:rPr>
              <a:t>* </a:t>
            </a:r>
            <a:r>
              <a:rPr lang="en-US" sz="2400" i="1" dirty="0">
                <a:latin typeface="+mj-lt"/>
              </a:rPr>
              <a:t>Bubonic</a:t>
            </a:r>
            <a:r>
              <a:rPr lang="cs-CZ" sz="2400" i="1" dirty="0">
                <a:latin typeface="+mj-lt"/>
              </a:rPr>
              <a:t> Plague</a:t>
            </a:r>
            <a:r>
              <a:rPr lang="en-US" sz="2400" i="1" dirty="0">
                <a:latin typeface="+mj-lt"/>
              </a:rPr>
              <a:t>:   </a:t>
            </a:r>
            <a:r>
              <a:rPr lang="en-US" sz="2400" dirty="0">
                <a:latin typeface="+mj-lt"/>
              </a:rPr>
              <a:t>P</a:t>
            </a:r>
            <a:r>
              <a:rPr lang="cs-CZ" sz="2400" dirty="0">
                <a:latin typeface="+mj-lt"/>
              </a:rPr>
              <a:t>otentially fatal</a:t>
            </a:r>
            <a:endParaRPr lang="en-US" sz="24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</a:rPr>
              <a:t>* </a:t>
            </a:r>
            <a:r>
              <a:rPr lang="en-US" sz="2400" i="1" dirty="0">
                <a:latin typeface="+mj-lt"/>
              </a:rPr>
              <a:t>P</a:t>
            </a:r>
            <a:r>
              <a:rPr lang="cs-CZ" sz="2400" i="1" dirty="0">
                <a:latin typeface="+mj-lt"/>
              </a:rPr>
              <a:t>neumonic </a:t>
            </a:r>
            <a:r>
              <a:rPr lang="en-US" sz="2400" i="1" dirty="0">
                <a:latin typeface="+mj-lt"/>
              </a:rPr>
              <a:t> Plague</a:t>
            </a:r>
            <a:r>
              <a:rPr lang="en-US" sz="2400" dirty="0">
                <a:latin typeface="+mj-lt"/>
              </a:rPr>
              <a:t>: H</a:t>
            </a:r>
            <a:r>
              <a:rPr lang="cs-CZ" sz="2400" dirty="0">
                <a:latin typeface="+mj-lt"/>
              </a:rPr>
              <a:t>ighly contagious</a:t>
            </a:r>
            <a:r>
              <a:rPr lang="en-US" sz="2400" dirty="0">
                <a:latin typeface="+mj-lt"/>
              </a:rPr>
              <a:t> &amp; fatal</a:t>
            </a:r>
            <a:endParaRPr lang="en-US" sz="2400" b="1" u="sng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en-US" sz="2000" b="1" u="sng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  <a:defRPr/>
            </a:pPr>
            <a:endParaRPr lang="cs-CZ" sz="19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75E84-698D-4E7E-B048-A788A00EF4F0}"/>
              </a:ext>
            </a:extLst>
          </p:cNvPr>
          <p:cNvSpPr txBox="1"/>
          <p:nvPr/>
        </p:nvSpPr>
        <p:spPr>
          <a:xfrm>
            <a:off x="10187709" y="0"/>
            <a:ext cx="20042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CM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5098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Diagnosis</a:t>
            </a:r>
            <a:r>
              <a:rPr lang="en-US" sz="3200" b="1" dirty="0">
                <a:solidFill>
                  <a:schemeClr val="tx1"/>
                </a:solidFill>
              </a:rPr>
              <a:t> of yersinia infection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547" y="990600"/>
            <a:ext cx="11641540" cy="5410200"/>
          </a:xfrm>
        </p:spPr>
        <p:txBody>
          <a:bodyPr>
            <a:noAutofit/>
          </a:bodyPr>
          <a:lstStyle/>
          <a:p>
            <a:r>
              <a:rPr lang="en-US" b="1" u="sng" dirty="0">
                <a:cs typeface="Calibri Light" panose="020F0302020204030204" pitchFamily="34" charset="0"/>
              </a:rPr>
              <a:t>SPECIMENS: </a:t>
            </a:r>
          </a:p>
          <a:p>
            <a:r>
              <a:rPr lang="en-US" dirty="0">
                <a:cs typeface="Calibri Light" panose="020F0302020204030204" pitchFamily="34" charset="0"/>
              </a:rPr>
              <a:t>Peripheral blood, sputum, lymph node aspirate, bronchial or tracheal washings.</a:t>
            </a:r>
          </a:p>
          <a:p>
            <a:endParaRPr lang="en-US" b="1" u="sng" dirty="0">
              <a:solidFill>
                <a:srgbClr val="292934"/>
              </a:solidFill>
              <a:cs typeface="Calibri Light" panose="020F0302020204030204" pitchFamily="34" charset="0"/>
            </a:endParaRPr>
          </a:p>
          <a:p>
            <a:r>
              <a:rPr lang="en-US" b="1" u="sng" dirty="0">
                <a:solidFill>
                  <a:srgbClr val="292934"/>
                </a:solidFill>
                <a:cs typeface="Calibri Light" panose="020F0302020204030204" pitchFamily="34" charset="0"/>
              </a:rPr>
              <a:t>SEROLOGICAL TESTS;</a:t>
            </a:r>
            <a:r>
              <a:rPr lang="en-US" b="1" dirty="0">
                <a:solidFill>
                  <a:srgbClr val="292934"/>
                </a:solidFill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Antibodies detection (If culture is negative)</a:t>
            </a:r>
          </a:p>
          <a:p>
            <a:endParaRPr lang="en-US" b="1" dirty="0">
              <a:solidFill>
                <a:srgbClr val="292934"/>
              </a:solidFill>
              <a:cs typeface="Calibri Light" panose="020F0302020204030204" pitchFamily="34" charset="0"/>
            </a:endParaRPr>
          </a:p>
          <a:p>
            <a:r>
              <a:rPr lang="en-US" b="1" u="sng" dirty="0">
                <a:cs typeface="Calibri Light" panose="020F0302020204030204" pitchFamily="34" charset="0"/>
              </a:rPr>
              <a:t>STAINS:  </a:t>
            </a:r>
            <a:r>
              <a:rPr lang="en-US" dirty="0">
                <a:cs typeface="Calibri Light" panose="020F0302020204030204" pitchFamily="34" charset="0"/>
              </a:rPr>
              <a:t>Bipolar staining</a:t>
            </a:r>
          </a:p>
          <a:p>
            <a:r>
              <a:rPr lang="en-US" dirty="0">
                <a:cs typeface="Calibri Light" panose="020F0302020204030204" pitchFamily="34" charset="0"/>
              </a:rPr>
              <a:t>Gram, Wright, </a:t>
            </a:r>
            <a:r>
              <a:rPr lang="en-US" dirty="0" err="1">
                <a:cs typeface="Calibri Light" panose="020F0302020204030204" pitchFamily="34" charset="0"/>
              </a:rPr>
              <a:t>Giemsa</a:t>
            </a:r>
            <a:r>
              <a:rPr lang="en-US" dirty="0">
                <a:cs typeface="Calibri Light" panose="020F0302020204030204" pitchFamily="34" charset="0"/>
              </a:rPr>
              <a:t>, or </a:t>
            </a:r>
            <a:r>
              <a:rPr lang="en-US" dirty="0" err="1">
                <a:cs typeface="Calibri Light" panose="020F0302020204030204" pitchFamily="34" charset="0"/>
              </a:rPr>
              <a:t>Wayson's</a:t>
            </a:r>
            <a:r>
              <a:rPr lang="en-US" dirty="0">
                <a:cs typeface="Calibri Light" panose="020F0302020204030204" pitchFamily="34" charset="0"/>
              </a:rPr>
              <a:t> stain (staining will be negative in early course of infection)</a:t>
            </a:r>
          </a:p>
          <a:p>
            <a:endParaRPr lang="en-US" dirty="0">
              <a:cs typeface="Calibri Light" panose="020F0302020204030204" pitchFamily="34" charset="0"/>
            </a:endParaRPr>
          </a:p>
          <a:p>
            <a:r>
              <a:rPr lang="en-US" b="1" u="sng" dirty="0">
                <a:solidFill>
                  <a:srgbClr val="292934"/>
                </a:solidFill>
                <a:cs typeface="Calibri Light" panose="020F0302020204030204" pitchFamily="34" charset="0"/>
              </a:rPr>
              <a:t>CULTURE MEDIA: </a:t>
            </a:r>
            <a:r>
              <a:rPr lang="en-US" dirty="0" err="1">
                <a:solidFill>
                  <a:srgbClr val="292934"/>
                </a:solidFill>
                <a:cs typeface="Calibri Light" panose="020F0302020204030204" pitchFamily="34" charset="0"/>
              </a:rPr>
              <a:t>MacConkeys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 or CIN agar (</a:t>
            </a:r>
            <a:r>
              <a:rPr lang="en-US" dirty="0" err="1">
                <a:solidFill>
                  <a:srgbClr val="292934"/>
                </a:solidFill>
                <a:cs typeface="Calibri Light" panose="020F0302020204030204" pitchFamily="34" charset="0"/>
              </a:rPr>
              <a:t>cefsoludin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292934"/>
                </a:solidFill>
                <a:cs typeface="Calibri Light" panose="020F0302020204030204" pitchFamily="34" charset="0"/>
              </a:rPr>
              <a:t>irgasan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292934"/>
                </a:solidFill>
                <a:cs typeface="Calibri Light" panose="020F0302020204030204" pitchFamily="34" charset="0"/>
              </a:rPr>
              <a:t>novobiocin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)</a:t>
            </a:r>
          </a:p>
          <a:p>
            <a:endParaRPr lang="en-US" b="1" u="sng" dirty="0">
              <a:solidFill>
                <a:srgbClr val="292934"/>
              </a:solidFill>
              <a:cs typeface="Calibri Light" panose="020F0302020204030204" pitchFamily="34" charset="0"/>
            </a:endParaRPr>
          </a:p>
          <a:p>
            <a:r>
              <a:rPr lang="en-US" b="1" u="sng" dirty="0">
                <a:solidFill>
                  <a:srgbClr val="292934"/>
                </a:solidFill>
                <a:cs typeface="Calibri Light" panose="020F0302020204030204" pitchFamily="34" charset="0"/>
              </a:rPr>
              <a:t>TREATMENT: </a:t>
            </a:r>
            <a:r>
              <a:rPr lang="en-US" dirty="0">
                <a:solidFill>
                  <a:srgbClr val="292934"/>
                </a:solidFill>
                <a:cs typeface="Calibri Light" panose="020F0302020204030204" pitchFamily="34" charset="0"/>
              </a:rPr>
              <a:t>Aminoglycosides or </a:t>
            </a:r>
            <a:r>
              <a:rPr lang="en-US" dirty="0" err="1">
                <a:solidFill>
                  <a:srgbClr val="292934"/>
                </a:solidFill>
                <a:cs typeface="Calibri Light" panose="020F0302020204030204" pitchFamily="34" charset="0"/>
              </a:rPr>
              <a:t>Tetracyclines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A8EF1-FCC3-4C9E-B93C-26E30A3076C8}"/>
              </a:ext>
            </a:extLst>
          </p:cNvPr>
          <p:cNvSpPr txBox="1"/>
          <p:nvPr/>
        </p:nvSpPr>
        <p:spPr>
          <a:xfrm>
            <a:off x="10187709" y="0"/>
            <a:ext cx="200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CORE PATHOLOGY </a:t>
            </a:r>
          </a:p>
          <a:p>
            <a:r>
              <a:rPr lang="en-US" dirty="0">
                <a:latin typeface="Calibri Light" panose="020F0302020204030204" pitchFamily="34" charset="0"/>
              </a:rPr>
              <a:t>HORIZONTAL </a:t>
            </a:r>
            <a:endParaRPr lang="en-PK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7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E42E-6EEA-4452-AF71-45A95160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in therapeutics </a:t>
            </a:r>
            <a:endParaRPr lang="en-PK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1DA7-05CB-4EED-AEA6-1AE61740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Novel Therapeutics</a:t>
            </a:r>
          </a:p>
          <a:p>
            <a:r>
              <a:rPr lang="en-US" dirty="0"/>
              <a:t>To combat antibiotic-resistant Enterobacteriaceae, researchers are exploring new therapeutic options, including:</a:t>
            </a:r>
          </a:p>
          <a:p>
            <a:r>
              <a:rPr lang="en-US" b="1" dirty="0"/>
              <a:t>Phage Therapy</a:t>
            </a:r>
            <a:r>
              <a:rPr lang="en-US" dirty="0"/>
              <a:t>: Using bacteriophages to target and kill specific bacterial strains.</a:t>
            </a:r>
          </a:p>
          <a:p>
            <a:r>
              <a:rPr lang="en-US" b="1" dirty="0"/>
              <a:t>Antimicrobial Peptides (AMPs)</a:t>
            </a:r>
            <a:r>
              <a:rPr lang="en-US" dirty="0"/>
              <a:t>: Developing AMPs that can bypass traditional resistance mechanisms.</a:t>
            </a:r>
          </a:p>
          <a:p>
            <a:r>
              <a:rPr lang="en-US" b="1" dirty="0"/>
              <a:t>CRISPR-Cas Systems</a:t>
            </a:r>
            <a:r>
              <a:rPr lang="en-US" dirty="0"/>
              <a:t>: Utilizing CRISPR technology to specifically target and disrupt resistance genes.</a:t>
            </a:r>
          </a:p>
          <a:p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709C2-F879-4BB9-9894-F76353D1EC22}"/>
              </a:ext>
            </a:extLst>
          </p:cNvPr>
          <p:cNvSpPr txBox="1"/>
          <p:nvPr/>
        </p:nvSpPr>
        <p:spPr>
          <a:xfrm>
            <a:off x="10187709" y="0"/>
            <a:ext cx="20042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HORIZONTAL </a:t>
            </a:r>
            <a:endParaRPr lang="en-PK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4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4E5-B0D5-44E6-B75B-652FBFE3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 and automation for lab diagnosis </a:t>
            </a:r>
            <a:endParaRPr lang="en-PK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C31F-C060-44E4-AB55-F33D95D0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2" y="1600200"/>
            <a:ext cx="10852727" cy="4876800"/>
          </a:xfrm>
        </p:spPr>
        <p:txBody>
          <a:bodyPr/>
          <a:lstStyle/>
          <a:p>
            <a:r>
              <a:rPr lang="en-US" dirty="0"/>
              <a:t>Automated Culture Systems: </a:t>
            </a:r>
            <a:r>
              <a:rPr lang="en-US" dirty="0" err="1"/>
              <a:t>BACTEC</a:t>
            </a:r>
            <a:r>
              <a:rPr lang="en-US" dirty="0"/>
              <a:t> or </a:t>
            </a:r>
            <a:r>
              <a:rPr lang="en-US" dirty="0" err="1"/>
              <a:t>BacT</a:t>
            </a:r>
            <a:r>
              <a:rPr lang="en-US" dirty="0"/>
              <a:t>/ALERT systems, detect microbial growth based on changes in the environment, such as gas production or changes in the pH, and alert technicians when growth is detected.</a:t>
            </a:r>
          </a:p>
          <a:p>
            <a:r>
              <a:rPr lang="en-US" dirty="0"/>
              <a:t>Automated Inoculation and Streaking: Robotic systems can automate the inoculation and streaking of </a:t>
            </a:r>
            <a:r>
              <a:rPr lang="en-US" dirty="0" err="1"/>
              <a:t>TSI</a:t>
            </a:r>
            <a:r>
              <a:rPr lang="en-US" dirty="0"/>
              <a:t> agar plates. reduces human error and increases throughput.</a:t>
            </a:r>
          </a:p>
          <a:p>
            <a:r>
              <a:rPr lang="en-US" dirty="0"/>
              <a:t>Automated Incubation and </a:t>
            </a:r>
            <a:r>
              <a:rPr lang="en-US" dirty="0" err="1"/>
              <a:t>Reading:automated</a:t>
            </a:r>
            <a:r>
              <a:rPr lang="en-US" dirty="0"/>
              <a:t> reading systems, such as the VITEK 2 or BD Phoenix systems, can interpret the results.</a:t>
            </a:r>
          </a:p>
          <a:p>
            <a:r>
              <a:rPr lang="en-US" dirty="0"/>
              <a:t>Lab Information Management Systems (</a:t>
            </a:r>
            <a:r>
              <a:rPr lang="en-US" dirty="0" err="1"/>
              <a:t>LIMS</a:t>
            </a:r>
            <a:r>
              <a:rPr lang="en-US" dirty="0"/>
              <a:t>)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2025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997" y="1681317"/>
            <a:ext cx="8594006" cy="2631922"/>
          </a:xfrm>
          <a:solidFill>
            <a:srgbClr val="99FF99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8082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394" y="76202"/>
            <a:ext cx="6857999" cy="67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395" y="2"/>
            <a:ext cx="6857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152401"/>
            <a:ext cx="8915400" cy="9636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Calibri Light" panose="020F0302020204030204" pitchFamily="34" charset="0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9" y="1142172"/>
            <a:ext cx="9228161" cy="4835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Classification of Gram negative enteric rods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Classification of Enterobacteriaceae family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Differentiation of Lactose fermenters &amp; Non Lactose fermenters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Sites of infection by Enterobacteriaceae family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Escherichia coli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Yersinia species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25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7F5-9245-4B1A-99F7-A233D2D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Enterobacteracae</a:t>
            </a:r>
            <a:r>
              <a:rPr lang="en-US" sz="4000" dirty="0"/>
              <a:t> </a:t>
            </a:r>
            <a:endParaRPr lang="en-P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1633-B30C-462B-B052-431D108B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32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Normal Flora</a:t>
            </a:r>
            <a:r>
              <a:rPr lang="en-US" sz="2400" dirty="0"/>
              <a:t>: Many Enterobacteriaceae, such as Escherichia coli, are part of the normal gut microbiota. They play roles in nutrient absorption, production of vitamins (e.g., vitamin K), and protection against pathogenic microbes.</a:t>
            </a:r>
          </a:p>
          <a:p>
            <a:r>
              <a:rPr lang="en-US" sz="2400" dirty="0"/>
              <a:t>These bacteria can ascend from the urethra to the bladder and kidneys, leading to cystitis and pyelonephritis.</a:t>
            </a:r>
          </a:p>
          <a:p>
            <a:r>
              <a:rPr lang="en-US" sz="2400" b="1" dirty="0"/>
              <a:t>Nosocomial Infections</a:t>
            </a:r>
            <a:r>
              <a:rPr lang="en-US" sz="2400" dirty="0"/>
              <a:t>: In healthcare settings, Enterobacteriaceae can cause respiratory tract infections, particularly in immunocompromised patients or those with invasive devices like ventilators. Klebsiella pneumoniae is a notable pathogen causing pneumonia.</a:t>
            </a:r>
          </a:p>
          <a:p>
            <a:r>
              <a:rPr lang="en-US" sz="2400" b="1" dirty="0"/>
              <a:t>Sepsis</a:t>
            </a:r>
            <a:r>
              <a:rPr lang="en-US" sz="2400" dirty="0"/>
              <a:t>: Enterobacteriaceae can invade the bloodstream, leading to sepsis, a life-threatening condition characterized by systemic inflammation and organ dysfunction</a:t>
            </a:r>
          </a:p>
          <a:p>
            <a:r>
              <a:rPr lang="en-US" sz="2400" dirty="0"/>
              <a:t>Knowledge of how Enterobacteriaceae interact with different anatomical sites helps in developing prevention strategies, such as proper catheter care to prevent </a:t>
            </a:r>
            <a:r>
              <a:rPr lang="en-US" sz="2400" dirty="0" err="1"/>
              <a:t>UTIs</a:t>
            </a:r>
            <a:r>
              <a:rPr lang="en-US" sz="2400" dirty="0"/>
              <a:t> and stringent aseptic techniques to avoid surgical site infections.</a:t>
            </a:r>
            <a:endParaRPr lang="en-PK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F4E9A-487F-CA1D-1CB1-8C8219E09DAE}"/>
              </a:ext>
            </a:extLst>
          </p:cNvPr>
          <p:cNvSpPr txBox="1"/>
          <p:nvPr/>
        </p:nvSpPr>
        <p:spPr>
          <a:xfrm>
            <a:off x="9933039" y="958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8270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terobacteriaceae - Bacteriology">
            <a:extLst>
              <a:ext uri="{FF2B5EF4-FFF2-40B4-BE49-F238E27FC236}">
                <a16:creationId xmlns:a16="http://schemas.microsoft.com/office/drawing/2014/main" id="{418B61D8-532C-0BE5-5636-6F6B8B41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28700"/>
            <a:ext cx="685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64C5BA-44B9-75C4-D4FC-620A68656622}"/>
              </a:ext>
            </a:extLst>
          </p:cNvPr>
          <p:cNvSpPr txBox="1"/>
          <p:nvPr/>
        </p:nvSpPr>
        <p:spPr>
          <a:xfrm>
            <a:off x="10817941" y="3023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Spiral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79903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991600" cy="6223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Classification - </a:t>
            </a:r>
            <a:r>
              <a:rPr lang="en-US" sz="3200" b="1" dirty="0" err="1">
                <a:solidFill>
                  <a:schemeClr val="tx1"/>
                </a:solidFill>
              </a:rPr>
              <a:t>enterobacteriacea</a:t>
            </a:r>
            <a:r>
              <a:rPr lang="en-US" sz="3200" b="1" dirty="0">
                <a:solidFill>
                  <a:schemeClr val="tx1"/>
                </a:solidFill>
              </a:rPr>
              <a:t> family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5123" name="Picture 4" descr="G-tyč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2773" b="11027"/>
          <a:stretch/>
        </p:blipFill>
        <p:spPr>
          <a:xfrm>
            <a:off x="518616" y="780225"/>
            <a:ext cx="11341288" cy="5906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767FA-4AD3-48EA-BF51-5AEB199E9758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CORE </a:t>
            </a:r>
            <a:endParaRPr lang="en-PK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0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33364"/>
            <a:ext cx="9067799" cy="10542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characteristics of </a:t>
            </a:r>
            <a:r>
              <a:rPr lang="en-US"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enterobacteriacea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family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1"/>
            <a:ext cx="8216152" cy="3877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Facultative anaerobes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Catalase positive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Ferments glucose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Oxidase negative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Reduces nitrates to nitrites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6" descr="family-Enterobacteriaceae_BICH-test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"/>
          <a:stretch/>
        </p:blipFill>
        <p:spPr bwMode="auto">
          <a:xfrm>
            <a:off x="6934200" y="2057400"/>
            <a:ext cx="358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061C3-6E80-4E94-954E-5CF4E99F03EE}"/>
              </a:ext>
            </a:extLst>
          </p:cNvPr>
          <p:cNvSpPr txBox="1"/>
          <p:nvPr/>
        </p:nvSpPr>
        <p:spPr>
          <a:xfrm>
            <a:off x="10972800" y="87574"/>
            <a:ext cx="10806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0479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1201</Words>
  <Application>Microsoft Office PowerPoint</Application>
  <PresentationFormat>Widescreen</PresentationFormat>
  <Paragraphs>203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Garamond</vt:lpstr>
      <vt:lpstr>Wingdings</vt:lpstr>
      <vt:lpstr>1_Clarity</vt:lpstr>
      <vt:lpstr>1_Office Theme</vt:lpstr>
      <vt:lpstr>2_Office Theme</vt:lpstr>
      <vt:lpstr>4_Office Theme</vt:lpstr>
      <vt:lpstr>Office Theme</vt:lpstr>
      <vt:lpstr>5_Office Theme</vt:lpstr>
      <vt:lpstr>6_Office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Enterobacteracae </vt:lpstr>
      <vt:lpstr>PowerPoint Presentation</vt:lpstr>
      <vt:lpstr>Classification - enterobacteriacea family</vt:lpstr>
      <vt:lpstr>Important characteristics of enterobacteriacea family </vt:lpstr>
      <vt:lpstr>Classification based upon lactose fermentation</vt:lpstr>
      <vt:lpstr>PowerPoint Presentation</vt:lpstr>
      <vt:lpstr>Sites of infection by enterobacteriacea</vt:lpstr>
      <vt:lpstr>Escherichia coli  </vt:lpstr>
      <vt:lpstr>PowerPoint Presentation</vt:lpstr>
      <vt:lpstr>Pathogenesis and immunity</vt:lpstr>
      <vt:lpstr>Mode of action of beta lactam drugs</vt:lpstr>
      <vt:lpstr>Diseases caused by eschericia coli</vt:lpstr>
      <vt:lpstr>Triple  sugar iron (tsi ) agar reaction</vt:lpstr>
      <vt:lpstr>Yersinia species</vt:lpstr>
      <vt:lpstr>PowerPoint Presentation</vt:lpstr>
      <vt:lpstr> 1. Yersinia enterocolitica: </vt:lpstr>
      <vt:lpstr>PowerPoint Presentation</vt:lpstr>
      <vt:lpstr>Diagnosis of yersinia infection</vt:lpstr>
      <vt:lpstr>Research in therapeutics </vt:lpstr>
      <vt:lpstr>AI and automation for lab diagnosis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Negative Enteric Rods (Enterobacteriacea, Campylobacteriacea &amp; Vibrioceae)</dc:title>
  <dc:creator>Humaira Zafar</dc:creator>
  <cp:lastModifiedBy>sammarfatima93@gmail.com</cp:lastModifiedBy>
  <cp:revision>81</cp:revision>
  <dcterms:created xsi:type="dcterms:W3CDTF">2018-07-08T10:12:41Z</dcterms:created>
  <dcterms:modified xsi:type="dcterms:W3CDTF">2025-02-21T12:05:03Z</dcterms:modified>
</cp:coreProperties>
</file>