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9" r:id="rId1"/>
    <p:sldMasterId id="2147484321" r:id="rId2"/>
  </p:sldMasterIdLst>
  <p:notesMasterIdLst>
    <p:notesMasterId r:id="rId38"/>
  </p:notesMasterIdLst>
  <p:sldIdLst>
    <p:sldId id="257" r:id="rId3"/>
    <p:sldId id="450" r:id="rId4"/>
    <p:sldId id="451" r:id="rId5"/>
    <p:sldId id="453" r:id="rId6"/>
    <p:sldId id="454" r:id="rId7"/>
    <p:sldId id="258" r:id="rId8"/>
    <p:sldId id="436" r:id="rId9"/>
    <p:sldId id="437" r:id="rId10"/>
    <p:sldId id="409" r:id="rId11"/>
    <p:sldId id="299" r:id="rId12"/>
    <p:sldId id="263" r:id="rId13"/>
    <p:sldId id="431" r:id="rId14"/>
    <p:sldId id="265" r:id="rId15"/>
    <p:sldId id="266" r:id="rId16"/>
    <p:sldId id="268" r:id="rId17"/>
    <p:sldId id="432" r:id="rId18"/>
    <p:sldId id="270" r:id="rId19"/>
    <p:sldId id="272" r:id="rId20"/>
    <p:sldId id="438" r:id="rId21"/>
    <p:sldId id="298" r:id="rId22"/>
    <p:sldId id="433" r:id="rId23"/>
    <p:sldId id="440" r:id="rId24"/>
    <p:sldId id="448" r:id="rId25"/>
    <p:sldId id="292" r:id="rId26"/>
    <p:sldId id="439" r:id="rId27"/>
    <p:sldId id="456" r:id="rId28"/>
    <p:sldId id="457" r:id="rId29"/>
    <p:sldId id="458" r:id="rId30"/>
    <p:sldId id="459" r:id="rId31"/>
    <p:sldId id="460" r:id="rId32"/>
    <p:sldId id="302" r:id="rId33"/>
    <p:sldId id="307" r:id="rId34"/>
    <p:sldId id="306" r:id="rId35"/>
    <p:sldId id="449" r:id="rId36"/>
    <p:sldId id="308" r:id="rId37"/>
  </p:sldIdLst>
  <p:sldSz cx="9906000" cy="6858000" type="A4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4" autoAdjust="0"/>
    <p:restoredTop sz="94291" autoAdjust="0"/>
  </p:normalViewPr>
  <p:slideViewPr>
    <p:cSldViewPr snapToGrid="0">
      <p:cViewPr>
        <p:scale>
          <a:sx n="75" d="100"/>
          <a:sy n="75" d="100"/>
        </p:scale>
        <p:origin x="-2640" y="-99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1691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4C36267-8A89-4BE1-ACCB-9045247B362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720725"/>
            <a:ext cx="52006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0D0519-2F95-4993-95E3-63F5914D7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869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D0519-2F95-4993-95E3-63F5914D75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366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6013" y="802300"/>
            <a:ext cx="608672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6013" y="3531206"/>
            <a:ext cx="608672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CAA2-0FD4-42EA-AB16-8EBB257827D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6012" y="329309"/>
            <a:ext cx="3343483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4262" y="798973"/>
            <a:ext cx="868839" cy="503578"/>
          </a:xfrm>
        </p:spPr>
        <p:txBody>
          <a:bodyPr/>
          <a:lstStyle/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96013" y="3528542"/>
            <a:ext cx="60867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540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CAA2-0FD4-42EA-AB16-8EBB257827D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26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4531" y="798975"/>
            <a:ext cx="1194946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3782" y="798975"/>
            <a:ext cx="5742853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CAA2-0FD4-42EA-AB16-8EBB257827D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494530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8989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4445" y="802300"/>
            <a:ext cx="7017622" cy="2541431"/>
          </a:xfrm>
        </p:spPr>
        <p:txBody>
          <a:bodyPr bIns="0" anchor="b">
            <a:normAutofit/>
          </a:bodyPr>
          <a:lstStyle>
            <a:lvl1pPr algn="l">
              <a:defRPr sz="53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4447" y="3531206"/>
            <a:ext cx="701762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463" b="0" cap="all" baseline="0">
                <a:solidFill>
                  <a:schemeClr val="tx1"/>
                </a:solidFill>
              </a:defRPr>
            </a:lvl1pPr>
            <a:lvl2pPr marL="371484" indent="0" algn="ctr">
              <a:buNone/>
              <a:defRPr sz="1463"/>
            </a:lvl2pPr>
            <a:lvl3pPr marL="742968" indent="0" algn="ctr">
              <a:buNone/>
              <a:defRPr sz="1463"/>
            </a:lvl3pPr>
            <a:lvl4pPr marL="1114452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5" indent="0" algn="ctr">
              <a:buNone/>
              <a:defRPr sz="1300"/>
            </a:lvl7pPr>
            <a:lvl8pPr marL="2600389" indent="0" algn="ctr">
              <a:buNone/>
              <a:defRPr sz="1300"/>
            </a:lvl8pPr>
            <a:lvl9pPr marL="2971873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3406" y="329309"/>
            <a:ext cx="4041306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103" y="798973"/>
            <a:ext cx="658953" cy="503578"/>
          </a:xfrm>
        </p:spPr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64447" y="3528542"/>
            <a:ext cx="701762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516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181290" y="1847088"/>
            <a:ext cx="7806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344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570" y="1756130"/>
            <a:ext cx="7022563" cy="1887950"/>
          </a:xfrm>
        </p:spPr>
        <p:txBody>
          <a:bodyPr anchor="b">
            <a:normAutofit/>
          </a:bodyPr>
          <a:lstStyle>
            <a:lvl1pPr algn="l">
              <a:defRPr sz="29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570" y="3806197"/>
            <a:ext cx="7012237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463">
                <a:solidFill>
                  <a:schemeClr val="tx1"/>
                </a:solidFill>
              </a:defRPr>
            </a:lvl1pPr>
            <a:lvl2pPr marL="371484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68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81570" y="3804985"/>
            <a:ext cx="701223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1475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89" y="804891"/>
            <a:ext cx="7804579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5957" y="2010879"/>
            <a:ext cx="3774186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1190" y="2017343"/>
            <a:ext cx="3774186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181290" y="1847088"/>
            <a:ext cx="7806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9577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843" y="804165"/>
            <a:ext cx="7806225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843" y="2019551"/>
            <a:ext cx="377418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788" b="0" cap="all" baseline="0">
                <a:solidFill>
                  <a:schemeClr val="accent1"/>
                </a:solidFill>
              </a:defRPr>
            </a:lvl1pPr>
            <a:lvl2pPr marL="371484" indent="0">
              <a:buNone/>
              <a:defRPr sz="1625" b="1"/>
            </a:lvl2pPr>
            <a:lvl3pPr marL="742968" indent="0">
              <a:buNone/>
              <a:defRPr sz="1463" b="1"/>
            </a:lvl3pPr>
            <a:lvl4pPr marL="1114452" indent="0">
              <a:buNone/>
              <a:defRPr sz="1300" b="1"/>
            </a:lvl4pPr>
            <a:lvl5pPr marL="1485937" indent="0">
              <a:buNone/>
              <a:defRPr sz="1300" b="1"/>
            </a:lvl5pPr>
            <a:lvl6pPr marL="1857421" indent="0">
              <a:buNone/>
              <a:defRPr sz="1300" b="1"/>
            </a:lvl6pPr>
            <a:lvl7pPr marL="2228905" indent="0">
              <a:buNone/>
              <a:defRPr sz="1300" b="1"/>
            </a:lvl7pPr>
            <a:lvl8pPr marL="2600389" indent="0">
              <a:buNone/>
              <a:defRPr sz="1300" b="1"/>
            </a:lvl8pPr>
            <a:lvl9pPr marL="2971873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843" y="2824271"/>
            <a:ext cx="377418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0045" y="2023005"/>
            <a:ext cx="377418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788" b="0" cap="all" baseline="0">
                <a:solidFill>
                  <a:schemeClr val="accent1"/>
                </a:solidFill>
              </a:defRPr>
            </a:lvl1pPr>
            <a:lvl2pPr marL="371484" indent="0">
              <a:buNone/>
              <a:defRPr sz="1625" b="1"/>
            </a:lvl2pPr>
            <a:lvl3pPr marL="742968" indent="0">
              <a:buNone/>
              <a:defRPr sz="1463" b="1"/>
            </a:lvl3pPr>
            <a:lvl4pPr marL="1114452" indent="0">
              <a:buNone/>
              <a:defRPr sz="1300" b="1"/>
            </a:lvl4pPr>
            <a:lvl5pPr marL="1485937" indent="0">
              <a:buNone/>
              <a:defRPr sz="1300" b="1"/>
            </a:lvl5pPr>
            <a:lvl6pPr marL="1857421" indent="0">
              <a:buNone/>
              <a:defRPr sz="1300" b="1"/>
            </a:lvl6pPr>
            <a:lvl7pPr marL="2228905" indent="0">
              <a:buNone/>
              <a:defRPr sz="1300" b="1"/>
            </a:lvl7pPr>
            <a:lvl8pPr marL="2600389" indent="0">
              <a:buNone/>
              <a:defRPr sz="1300" b="1"/>
            </a:lvl8pPr>
            <a:lvl9pPr marL="2971873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0045" y="2821491"/>
            <a:ext cx="377418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81290" y="1847088"/>
            <a:ext cx="7806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83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181290" y="1847088"/>
            <a:ext cx="7806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9960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447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796" y="798973"/>
            <a:ext cx="2659393" cy="2247117"/>
          </a:xfrm>
        </p:spPr>
        <p:txBody>
          <a:bodyPr anchor="b">
            <a:normAutofit/>
          </a:bodyPr>
          <a:lstStyle>
            <a:lvl1pPr algn="l">
              <a:defRPr sz="1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8018" y="798974"/>
            <a:ext cx="4885132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3795" y="3205493"/>
            <a:ext cx="2660948" cy="2248181"/>
          </a:xfrm>
        </p:spPr>
        <p:txBody>
          <a:bodyPr/>
          <a:lstStyle>
            <a:lvl1pPr marL="0" indent="0" algn="l">
              <a:buNone/>
              <a:defRPr sz="1300"/>
            </a:lvl1pPr>
            <a:lvl2pPr marL="371484" indent="0">
              <a:buNone/>
              <a:defRPr sz="1138"/>
            </a:lvl2pPr>
            <a:lvl3pPr marL="742968" indent="0">
              <a:buNone/>
              <a:defRPr sz="975"/>
            </a:lvl3pPr>
            <a:lvl4pPr marL="1114452" indent="0">
              <a:buNone/>
              <a:defRPr sz="813"/>
            </a:lvl4pPr>
            <a:lvl5pPr marL="1485937" indent="0">
              <a:buNone/>
              <a:defRPr sz="813"/>
            </a:lvl5pPr>
            <a:lvl6pPr marL="1857421" indent="0">
              <a:buNone/>
              <a:defRPr sz="813"/>
            </a:lvl6pPr>
            <a:lvl7pPr marL="2228905" indent="0">
              <a:buNone/>
              <a:defRPr sz="813"/>
            </a:lvl7pPr>
            <a:lvl8pPr marL="2600389" indent="0">
              <a:buNone/>
              <a:defRPr sz="813"/>
            </a:lvl8pPr>
            <a:lvl9pPr marL="2971873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176728" y="3205491"/>
            <a:ext cx="265646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251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CAA2-0FD4-42EA-AB16-8EBB257827D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4947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75378" y="482172"/>
            <a:ext cx="3310558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106" y="1129513"/>
            <a:ext cx="4495016" cy="1830584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1067" y="1122544"/>
            <a:ext cx="2267827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00"/>
            </a:lvl1pPr>
            <a:lvl2pPr marL="371484" indent="0">
              <a:buNone/>
              <a:defRPr sz="2275"/>
            </a:lvl2pPr>
            <a:lvl3pPr marL="742968" indent="0">
              <a:buNone/>
              <a:defRPr sz="1950"/>
            </a:lvl3pPr>
            <a:lvl4pPr marL="1114452" indent="0">
              <a:buNone/>
              <a:defRPr sz="1625"/>
            </a:lvl4pPr>
            <a:lvl5pPr marL="1485937" indent="0">
              <a:buNone/>
              <a:defRPr sz="1625"/>
            </a:lvl5pPr>
            <a:lvl6pPr marL="1857421" indent="0">
              <a:buNone/>
              <a:defRPr sz="1625"/>
            </a:lvl6pPr>
            <a:lvl7pPr marL="2228905" indent="0">
              <a:buNone/>
              <a:defRPr sz="1625"/>
            </a:lvl7pPr>
            <a:lvl8pPr marL="2600389" indent="0">
              <a:buNone/>
              <a:defRPr sz="1625"/>
            </a:lvl8pPr>
            <a:lvl9pPr marL="2971873" indent="0">
              <a:buNone/>
              <a:defRPr sz="16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8392" y="3145992"/>
            <a:ext cx="4488579" cy="2003742"/>
          </a:xfrm>
        </p:spPr>
        <p:txBody>
          <a:bodyPr>
            <a:normAutofit/>
          </a:bodyPr>
          <a:lstStyle>
            <a:lvl1pPr marL="0" indent="0" algn="l">
              <a:buNone/>
              <a:defRPr sz="1463"/>
            </a:lvl1pPr>
            <a:lvl2pPr marL="371484" indent="0">
              <a:buNone/>
              <a:defRPr sz="1138"/>
            </a:lvl2pPr>
            <a:lvl3pPr marL="742968" indent="0">
              <a:buNone/>
              <a:defRPr sz="975"/>
            </a:lvl3pPr>
            <a:lvl4pPr marL="1114452" indent="0">
              <a:buNone/>
              <a:defRPr sz="813"/>
            </a:lvl4pPr>
            <a:lvl5pPr marL="1485937" indent="0">
              <a:buNone/>
              <a:defRPr sz="813"/>
            </a:lvl5pPr>
            <a:lvl6pPr marL="1857421" indent="0">
              <a:buNone/>
              <a:defRPr sz="813"/>
            </a:lvl6pPr>
            <a:lvl7pPr marL="2228905" indent="0">
              <a:buNone/>
              <a:defRPr sz="813"/>
            </a:lvl7pPr>
            <a:lvl8pPr marL="2600389" indent="0">
              <a:buNone/>
              <a:defRPr sz="813"/>
            </a:lvl8pPr>
            <a:lvl9pPr marL="2971873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5998" y="5469858"/>
            <a:ext cx="4490973" cy="320123"/>
          </a:xfrm>
        </p:spPr>
        <p:txBody>
          <a:bodyPr/>
          <a:lstStyle>
            <a:lvl1pPr algn="l">
              <a:defRPr/>
            </a:lvl1pPr>
          </a:lstStyle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5998" y="318642"/>
            <a:ext cx="4502066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175998" y="3143605"/>
            <a:ext cx="44909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3871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181290" y="1847088"/>
            <a:ext cx="7806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2746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9278" y="798975"/>
            <a:ext cx="1312791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797" y="798975"/>
            <a:ext cx="636092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69278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9487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50333" lvl="0" indent="-41275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100667" lvl="1" indent="-382176">
              <a:spcBef>
                <a:spcPts val="1926"/>
              </a:spcBef>
              <a:spcAft>
                <a:spcPts val="0"/>
              </a:spcAft>
              <a:buSzPts val="1400"/>
              <a:buChar char="○"/>
              <a:defRPr/>
            </a:lvl2pPr>
            <a:lvl3pPr marL="1650999" lvl="2" indent="-382176">
              <a:spcBef>
                <a:spcPts val="1926"/>
              </a:spcBef>
              <a:spcAft>
                <a:spcPts val="0"/>
              </a:spcAft>
              <a:buSzPts val="1400"/>
              <a:buChar char="■"/>
              <a:defRPr/>
            </a:lvl3pPr>
            <a:lvl4pPr marL="2201332" lvl="3" indent="-382176">
              <a:spcBef>
                <a:spcPts val="1926"/>
              </a:spcBef>
              <a:spcAft>
                <a:spcPts val="0"/>
              </a:spcAft>
              <a:buSzPts val="1400"/>
              <a:buChar char="●"/>
              <a:defRPr/>
            </a:lvl4pPr>
            <a:lvl5pPr marL="2751666" lvl="4" indent="-382176">
              <a:spcBef>
                <a:spcPts val="1926"/>
              </a:spcBef>
              <a:spcAft>
                <a:spcPts val="0"/>
              </a:spcAft>
              <a:buSzPts val="1400"/>
              <a:buChar char="○"/>
              <a:defRPr/>
            </a:lvl5pPr>
            <a:lvl6pPr marL="3301999" lvl="5" indent="-382176">
              <a:spcBef>
                <a:spcPts val="1926"/>
              </a:spcBef>
              <a:spcAft>
                <a:spcPts val="0"/>
              </a:spcAft>
              <a:buSzPts val="1400"/>
              <a:buChar char="■"/>
              <a:defRPr/>
            </a:lvl6pPr>
            <a:lvl7pPr marL="3852332" lvl="6" indent="-382176">
              <a:spcBef>
                <a:spcPts val="1926"/>
              </a:spcBef>
              <a:spcAft>
                <a:spcPts val="0"/>
              </a:spcAft>
              <a:buSzPts val="1400"/>
              <a:buChar char="●"/>
              <a:defRPr/>
            </a:lvl7pPr>
            <a:lvl8pPr marL="4402665" lvl="7" indent="-382176">
              <a:spcBef>
                <a:spcPts val="1926"/>
              </a:spcBef>
              <a:spcAft>
                <a:spcPts val="0"/>
              </a:spcAft>
              <a:buSzPts val="1400"/>
              <a:buChar char="○"/>
              <a:defRPr/>
            </a:lvl8pPr>
            <a:lvl9pPr marL="4952998" lvl="8" indent="-382176">
              <a:spcBef>
                <a:spcPts val="1926"/>
              </a:spcBef>
              <a:spcAft>
                <a:spcPts val="1926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178497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51351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782" y="1756130"/>
            <a:ext cx="6085086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783" y="3806197"/>
            <a:ext cx="608508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CAA2-0FD4-42EA-AB16-8EBB257827D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63782" y="3804985"/>
            <a:ext cx="608508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269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782" y="804891"/>
            <a:ext cx="711895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3781" y="2013936"/>
            <a:ext cx="3386360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6614" y="2013937"/>
            <a:ext cx="3386123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CAA2-0FD4-42EA-AB16-8EBB257827D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925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782" y="804165"/>
            <a:ext cx="7118956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782" y="2019551"/>
            <a:ext cx="3386247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3782" y="2824271"/>
            <a:ext cx="3386247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6614" y="2023005"/>
            <a:ext cx="33861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6614" y="2821491"/>
            <a:ext cx="3386123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CAA2-0FD4-42EA-AB16-8EBB257827D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239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CAA2-0FD4-42EA-AB16-8EBB257827D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37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CAA2-0FD4-42EA-AB16-8EBB257827D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683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962" y="798973"/>
            <a:ext cx="2628113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544" y="798974"/>
            <a:ext cx="4147193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8963" y="3205493"/>
            <a:ext cx="2629650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CAA2-0FD4-42EA-AB16-8EBB257827D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61894" y="3205491"/>
            <a:ext cx="262521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019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412876" y="482172"/>
            <a:ext cx="3804003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494" y="1129513"/>
            <a:ext cx="3515346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10139" y="1122544"/>
            <a:ext cx="242124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3783" y="3145992"/>
            <a:ext cx="3510310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6386" y="5469858"/>
            <a:ext cx="3523455" cy="320123"/>
          </a:xfrm>
        </p:spPr>
        <p:txBody>
          <a:bodyPr/>
          <a:lstStyle>
            <a:lvl1pPr algn="l">
              <a:defRPr/>
            </a:lvl1pPr>
          </a:lstStyle>
          <a:p>
            <a:fld id="{2F2FCAA2-0FD4-42EA-AB16-8EBB257827D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57325" y="318642"/>
            <a:ext cx="3522516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61388" y="3143605"/>
            <a:ext cx="351218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823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906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538" r="12500" b="-1538"/>
          <a:stretch/>
        </p:blipFill>
        <p:spPr>
          <a:xfrm>
            <a:off x="-1" y="6095254"/>
            <a:ext cx="9906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906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3782" y="804521"/>
            <a:ext cx="711895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782" y="2015734"/>
            <a:ext cx="711895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7087" y="330370"/>
            <a:ext cx="2565650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FCAA2-0FD4-42EA-AB16-8EBB257827D1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3782" y="329309"/>
            <a:ext cx="4370171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8369" y="798973"/>
            <a:ext cx="862058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481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8"/>
            <a:ext cx="9906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906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408" y="804521"/>
            <a:ext cx="7802661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9408" y="2015734"/>
            <a:ext cx="780266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7737" y="330370"/>
            <a:ext cx="2844331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9408" y="329309"/>
            <a:ext cx="48253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050" y="798973"/>
            <a:ext cx="658953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275">
                <a:solidFill>
                  <a:schemeClr val="accent1"/>
                </a:solidFill>
              </a:defRPr>
            </a:lvl1pPr>
          </a:lstStyle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9906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388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3" r:id="rId12"/>
  </p:sldLayoutIdLst>
  <p:txStyles>
    <p:titleStyle>
      <a:lvl1pPr algn="l" defTabSz="742968" rtl="0" eaLnBrk="1" latinLnBrk="0" hangingPunct="1">
        <a:lnSpc>
          <a:spcPct val="90000"/>
        </a:lnSpc>
        <a:spcBef>
          <a:spcPct val="0"/>
        </a:spcBef>
        <a:buNone/>
        <a:defRPr sz="26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85742" indent="-185742" algn="l" defTabSz="742968" rtl="0" eaLnBrk="1" latinLnBrk="0" hangingPunct="1">
        <a:lnSpc>
          <a:spcPct val="120000"/>
        </a:lnSpc>
        <a:spcBef>
          <a:spcPts val="81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25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26" indent="-185742" algn="l" defTabSz="742968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6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28710" indent="-185742" algn="l" defTabSz="742968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00195" indent="-185742" algn="l" defTabSz="742968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8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71679" indent="-185742" algn="l" defTabSz="742968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043163" indent="-185742" algn="l" defTabSz="742968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414647" indent="-185742" algn="l" defTabSz="742968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786131" indent="-185742" algn="l" defTabSz="742968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75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157615" indent="-185742" algn="l" defTabSz="742968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75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6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84" algn="l" defTabSz="74296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68" algn="l" defTabSz="74296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2" algn="l" defTabSz="74296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algn="l" defTabSz="74296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21" algn="l" defTabSz="74296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5" algn="l" defTabSz="74296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89" algn="l" defTabSz="74296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73" algn="l" defTabSz="74296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typhoid-fever/index.html" TargetMode="External"/><Relationship Id="rId2" Type="http://schemas.openxmlformats.org/officeDocument/2006/relationships/hyperlink" Target="https://www.who.int/news-room/fact-sheets/detail/typhoi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0" y="2638541"/>
            <a:ext cx="5842000" cy="7191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b="1" dirty="0">
                <a:solidFill>
                  <a:schemeClr val="tx1"/>
                </a:solidFill>
                <a:latin typeface="Century Gothic" pitchFamily="34" charset="0"/>
              </a:rPr>
              <a:t>Enteric FEVER</a:t>
            </a:r>
          </a:p>
        </p:txBody>
      </p:sp>
      <p:pic>
        <p:nvPicPr>
          <p:cNvPr id="3075" name="Picture 11" descr="typhoid%20fe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71" y="3390900"/>
            <a:ext cx="1674004" cy="14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2" descr="typho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071" y="3400682"/>
            <a:ext cx="1710729" cy="151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4" descr="dip-j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0265" y="1828800"/>
            <a:ext cx="152513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bottled_wa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925" y="1816100"/>
            <a:ext cx="1669092" cy="141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9"/>
          <p:cNvSpPr>
            <a:spLocks noChangeArrowheads="1"/>
          </p:cNvSpPr>
          <p:nvPr/>
        </p:nvSpPr>
        <p:spPr bwMode="auto">
          <a:xfrm>
            <a:off x="6348814" y="4424784"/>
            <a:ext cx="3042833" cy="144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dirty="0">
                <a:latin typeface="Century Gothic" pitchFamily="34" charset="0"/>
              </a:rPr>
              <a:t>Dr. Muhammad Mujeeb Khan</a:t>
            </a:r>
          </a:p>
          <a:p>
            <a:pPr algn="ctr"/>
            <a:r>
              <a:rPr lang="en-US" sz="1200" dirty="0">
                <a:latin typeface="Century Gothic" pitchFamily="34" charset="0"/>
              </a:rPr>
              <a:t>FCPS (Medicine) </a:t>
            </a:r>
          </a:p>
          <a:p>
            <a:pPr algn="ctr"/>
            <a:r>
              <a:rPr lang="en-US" sz="1200" dirty="0">
                <a:latin typeface="Century Gothic" pitchFamily="34" charset="0"/>
              </a:rPr>
              <a:t>Dip. DM (UK), Dip. Nutrition (Pak), </a:t>
            </a:r>
          </a:p>
          <a:p>
            <a:pPr algn="ctr"/>
            <a:r>
              <a:rPr lang="en-US" sz="1200" dirty="0">
                <a:latin typeface="Century Gothic" pitchFamily="34" charset="0"/>
              </a:rPr>
              <a:t>MSc. Infectious Diseases (UK)</a:t>
            </a:r>
          </a:p>
          <a:p>
            <a:pPr algn="ctr"/>
            <a:r>
              <a:rPr lang="en-US" sz="1200" dirty="0">
                <a:latin typeface="Century Gothic" pitchFamily="34" charset="0"/>
              </a:rPr>
              <a:t>Associate Professor</a:t>
            </a:r>
          </a:p>
          <a:p>
            <a:pPr algn="ctr"/>
            <a:r>
              <a:rPr lang="en-US" sz="1200" dirty="0">
                <a:latin typeface="Century Gothic" pitchFamily="34" charset="0"/>
              </a:rPr>
              <a:t>Rawalpindi Medical University,  Rawalpindi</a:t>
            </a:r>
          </a:p>
        </p:txBody>
      </p:sp>
      <p:pic>
        <p:nvPicPr>
          <p:cNvPr id="8" name="Google Shape;57;p13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223002" y="19526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56;p13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73831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560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2"/>
            <a:ext cx="9906000" cy="658813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000" b="1" dirty="0">
                <a:solidFill>
                  <a:schemeClr val="tx1"/>
                </a:solidFill>
                <a:latin typeface="Century Gothic" pitchFamily="34" charset="0"/>
                <a:cs typeface="Courier New" panose="02070309020205020404" pitchFamily="49" charset="0"/>
              </a:rPr>
              <a:t>Epidemiology 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017713"/>
            <a:ext cx="7429500" cy="48402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6" name="Google Shape;57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11316C-1A16-FCD1-042C-17D42981A4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100" y="1151228"/>
            <a:ext cx="8138003" cy="458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21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8413"/>
            <a:ext cx="9906000" cy="844550"/>
          </a:xfrm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000" b="1" dirty="0">
                <a:latin typeface="Century Gothic" pitchFamily="34" charset="0"/>
              </a:rPr>
              <a:t>Transmission to Humans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0546" y="1246188"/>
            <a:ext cx="9041363" cy="5283200"/>
          </a:xfrm>
        </p:spPr>
        <p:txBody>
          <a:bodyPr>
            <a:normAutofit/>
          </a:bodyPr>
          <a:lstStyle/>
          <a:p>
            <a:pPr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Fecal-Oral Route: </a:t>
            </a:r>
          </a:p>
          <a:p>
            <a:pPr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Salmonella Typhi is primarily transmitted through ingestion of food or water contaminated with feces from an infected person. </a:t>
            </a:r>
          </a:p>
          <a:p>
            <a:pPr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Contaminated Food and Water:</a:t>
            </a:r>
          </a:p>
          <a:p>
            <a:pPr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Consumption of contaminated food or water introduces the bacteria into the gastrointestinal tract.</a:t>
            </a:r>
          </a:p>
          <a:p>
            <a:pPr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The bacteria invade the small intestine and enter the bloodstream.</a:t>
            </a:r>
          </a:p>
          <a:p>
            <a:pPr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Person-to-Person Contact: </a:t>
            </a:r>
          </a:p>
          <a:p>
            <a:pPr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Close contact with individuals infected with enteric fever can facilitate transmission.</a:t>
            </a:r>
          </a:p>
        </p:txBody>
      </p:sp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513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333B688-5BAB-FB57-F277-AAB96950D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A0ADEB9C-4E90-BC08-F48E-B5354EAF5A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7325"/>
            <a:ext cx="9906000" cy="84455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000" b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000" b="1" dirty="0">
                <a:latin typeface="Century Gothic" pitchFamily="34" charset="0"/>
              </a:rPr>
              <a:t>Transmission to Humans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4FB09208-90D3-342F-44F6-B2FD7DF8C20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50069" y="1244892"/>
            <a:ext cx="8911431" cy="5283200"/>
          </a:xfrm>
        </p:spPr>
        <p:txBody>
          <a:bodyPr>
            <a:normAutofit/>
          </a:bodyPr>
          <a:lstStyle/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Environmental Factors: </a:t>
            </a:r>
          </a:p>
          <a:p>
            <a:pPr lvl="1" indent="-342900" algn="just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Areas with inadequate sewage systems and poor sanitation. </a:t>
            </a:r>
          </a:p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Chronic Carriers: </a:t>
            </a:r>
          </a:p>
          <a:p>
            <a:pPr lvl="1" indent="-342900" algn="just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Individuals who have recovered but continue to harbor S. </a:t>
            </a:r>
            <a:r>
              <a:rPr lang="en-US" sz="1400" i="1" dirty="0" err="1">
                <a:solidFill>
                  <a:schemeClr val="tx1"/>
                </a:solidFill>
                <a:latin typeface="Century Gothic" pitchFamily="34" charset="0"/>
              </a:rPr>
              <a:t>Typhi</a:t>
            </a:r>
            <a:r>
              <a:rPr lang="en-US" sz="1400" i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can asymptomatically shed bacteria, posing a risk to others. </a:t>
            </a:r>
          </a:p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Other Salmonella Species: </a:t>
            </a:r>
          </a:p>
          <a:p>
            <a:pPr lvl="1" indent="-342900" algn="just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Salmonella </a:t>
            </a:r>
            <a:r>
              <a:rPr lang="en-US" sz="1400" i="1" dirty="0">
                <a:solidFill>
                  <a:schemeClr val="tx1"/>
                </a:solidFill>
                <a:latin typeface="Century Gothic" pitchFamily="34" charset="0"/>
              </a:rPr>
              <a:t>Enteritidis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and Salmonella </a:t>
            </a:r>
            <a:r>
              <a:rPr lang="en-US" sz="1400" i="1" dirty="0">
                <a:solidFill>
                  <a:schemeClr val="tx1"/>
                </a:solidFill>
                <a:latin typeface="Century Gothic" pitchFamily="34" charset="0"/>
              </a:rPr>
              <a:t>Typhimurium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are other serotypes that can cause illness in humans,</a:t>
            </a:r>
          </a:p>
          <a:p>
            <a:pPr lvl="1" indent="-342900" algn="just">
              <a:lnSpc>
                <a:spcPct val="150000"/>
              </a:lnSpc>
            </a:pPr>
            <a:r>
              <a:rPr lang="en-US" sz="1400" dirty="0">
                <a:latin typeface="Century Gothic" pitchFamily="34" charset="0"/>
              </a:rPr>
              <a:t>It usually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leads to gastroenteritis rather than enteric fever. </a:t>
            </a:r>
          </a:p>
        </p:txBody>
      </p:sp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A33FD934-00E4-E7B2-4924-896DC3D355C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6;p13">
            <a:extLst>
              <a:ext uri="{FF2B5EF4-FFF2-40B4-BE49-F238E27FC236}">
                <a16:creationId xmlns:a16="http://schemas.microsoft.com/office/drawing/2014/main" xmlns="" id="{0CC5E11C-1A20-575E-4B98-078AA03ED856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9804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7962"/>
            <a:ext cx="9870989" cy="757238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en-US" sz="2000" b="1" dirty="0">
                <a:effectLst/>
                <a:latin typeface="Century Gothic" pitchFamily="34" charset="0"/>
                <a:cs typeface="Arial" panose="020B0604020202020204" pitchFamily="34" charset="0"/>
              </a:rPr>
              <a:t>Pathophysiology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oogle Shape;57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6600" y="1257300"/>
            <a:ext cx="5829300" cy="426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103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idx="4294967295"/>
          </p:nvPr>
        </p:nvSpPr>
        <p:spPr>
          <a:xfrm>
            <a:off x="0" y="534288"/>
            <a:ext cx="9906000" cy="594271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18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</a:rPr>
              <a:t>Contaminated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food or water introduces S. Typhi into the gastrointestinal tract.     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                           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Bacteria invade the small intestine's mucosal lining.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They enter the bloodstream and are transported by white blood cells to organs such as the liver, spleen, </a:t>
            </a:r>
            <a:endParaRPr lang="en-US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</a:rPr>
              <a:t>and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bone marrow.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Within these organs, bacteria multiply and reenter the bloodstream, leading to systemic symptoms.</a:t>
            </a:r>
            <a:br>
              <a:rPr lang="en-US" sz="1400" dirty="0">
                <a:solidFill>
                  <a:schemeClr val="tx1"/>
                </a:solidFill>
                <a:latin typeface="Century Gothic" pitchFamily="34" charset="0"/>
              </a:rPr>
            </a:br>
            <a:endParaRPr lang="en-US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</a:rPr>
              <a:t>Bacteria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may localize in the gallbladder and biliary system, further shedding into the intestinal tract.</a:t>
            </a:r>
            <a:br>
              <a:rPr lang="en-US" sz="1400" dirty="0">
                <a:solidFill>
                  <a:schemeClr val="tx1"/>
                </a:solidFill>
                <a:latin typeface="Century Gothic" pitchFamily="34" charset="0"/>
              </a:rPr>
            </a:b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</a:rPr>
              <a:t>High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numbers of bacteria are excreted in feces, which can be cultured for diagnostic purposes.</a:t>
            </a:r>
            <a:endParaRPr lang="en-US" sz="1400" dirty="0">
              <a:latin typeface="Century Gothic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292" name="Line 8"/>
          <p:cNvSpPr>
            <a:spLocks noChangeShapeType="1"/>
          </p:cNvSpPr>
          <p:nvPr/>
        </p:nvSpPr>
        <p:spPr bwMode="auto">
          <a:xfrm flipH="1">
            <a:off x="4930873" y="3654472"/>
            <a:ext cx="2005" cy="42458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" name="Line 10"/>
          <p:cNvSpPr>
            <a:spLocks noChangeShapeType="1"/>
          </p:cNvSpPr>
          <p:nvPr/>
        </p:nvSpPr>
        <p:spPr bwMode="auto">
          <a:xfrm flipH="1">
            <a:off x="4924578" y="1720351"/>
            <a:ext cx="2006" cy="41760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>
            <a:extLst>
              <a:ext uri="{FF2B5EF4-FFF2-40B4-BE49-F238E27FC236}">
                <a16:creationId xmlns:a16="http://schemas.microsoft.com/office/drawing/2014/main" xmlns="" id="{5EC6EDF2-1D1A-D334-824C-255E4DC86A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3642" y="2505471"/>
            <a:ext cx="2005" cy="42458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395642E-8E2F-12F4-D647-36EE8C8B96DB}"/>
              </a:ext>
            </a:extLst>
          </p:cNvPr>
          <p:cNvSpPr txBox="1">
            <a:spLocks noChangeArrowheads="1"/>
          </p:cNvSpPr>
          <p:nvPr/>
        </p:nvSpPr>
        <p:spPr>
          <a:xfrm>
            <a:off x="-187991" y="195263"/>
            <a:ext cx="9870989" cy="757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Gill Sans MT" pitchFamily="34" charset="0"/>
                <a:cs typeface="Arial" panose="020B0604020202020204" pitchFamily="34" charset="0"/>
              </a:rPr>
              <a:t>Pathophysiology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xmlns="" id="{5EC6EDF2-1D1A-D334-824C-255E4DC86A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9164" y="4355808"/>
            <a:ext cx="2005" cy="42458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5EC6EDF2-1D1A-D334-824C-255E4DC86A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26342" y="4999954"/>
            <a:ext cx="2005" cy="42458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349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6893"/>
            <a:ext cx="9834465" cy="7620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000" b="1" dirty="0">
                <a:solidFill>
                  <a:schemeClr val="tx1"/>
                </a:solidFill>
                <a:latin typeface="Century Gothic" pitchFamily="34" charset="0"/>
              </a:rPr>
              <a:t>Clinical Features </a:t>
            </a:r>
          </a:p>
        </p:txBody>
      </p:sp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82981B-E955-EDA5-3143-CA583F982A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0" t="18140" r="1388" b="3708"/>
          <a:stretch/>
        </p:blipFill>
        <p:spPr>
          <a:xfrm>
            <a:off x="1587500" y="1552815"/>
            <a:ext cx="7210160" cy="347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0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FAEDEA7-CC08-B4B3-6F78-4A315A1B3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72B5BA1F-6176-9473-AF0B-2E652D3195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3200"/>
            <a:ext cx="9906000" cy="7620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000" b="1" dirty="0">
                <a:solidFill>
                  <a:schemeClr val="tx1"/>
                </a:solidFill>
                <a:latin typeface="Century Gothic" pitchFamily="34" charset="0"/>
              </a:rPr>
              <a:t>Complications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2A958175-22B0-19ED-B8BD-9E04E97646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9699" y="1262138"/>
            <a:ext cx="7219199" cy="3809439"/>
          </a:xfrm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2F35CA5E-49D6-B244-AC93-AAED8269692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6;p13">
            <a:extLst>
              <a:ext uri="{FF2B5EF4-FFF2-40B4-BE49-F238E27FC236}">
                <a16:creationId xmlns:a16="http://schemas.microsoft.com/office/drawing/2014/main" xmlns="" id="{8C42675F-7AB9-A1A7-2E70-E7C5253E2DC9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198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3728" y="1308100"/>
            <a:ext cx="8788572" cy="4278313"/>
          </a:xfrm>
        </p:spPr>
        <p:txBody>
          <a:bodyPr>
            <a:noAutofit/>
          </a:bodyPr>
          <a:lstStyle/>
          <a:p>
            <a:pPr marL="609600" indent="-609600">
              <a:lnSpc>
                <a:spcPct val="15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Incubation Period: </a:t>
            </a:r>
          </a:p>
          <a:p>
            <a:pPr marL="986700" lvl="1" indent="-609600">
              <a:lnSpc>
                <a:spcPct val="150000"/>
              </a:lnSpc>
              <a:buNone/>
            </a:pP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Typically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, 6–30 days post-exposure. 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Onset: </a:t>
            </a:r>
          </a:p>
          <a:p>
            <a:pPr marL="986700" lvl="1" indent="-609600">
              <a:lnSpc>
                <a:spcPct val="150000"/>
              </a:lnSpc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Gradual development of symptoms over several weeks; however, children</a:t>
            </a:r>
            <a:r>
              <a:rPr lang="en-US" sz="14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may exhibit a more </a:t>
            </a:r>
            <a:endParaRPr lang="en-US" sz="1400" dirty="0" smtClean="0">
              <a:solidFill>
                <a:schemeClr val="tx1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marL="986700" lvl="1" indent="-609600">
              <a:lnSpc>
                <a:spcPct val="150000"/>
              </a:lnSpc>
              <a:buNone/>
            </a:pP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sudden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onset.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Duration Without Treatment: </a:t>
            </a:r>
          </a:p>
          <a:p>
            <a:pPr marL="986700" lvl="1" indent="-609600">
              <a:lnSpc>
                <a:spcPct val="150000"/>
              </a:lnSpc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Symptoms can persist for weeks or </a:t>
            </a:r>
            <a:r>
              <a:rPr lang="en-US" sz="1400" dirty="0">
                <a:latin typeface="Century Gothic" pitchFamily="34" charset="0"/>
                <a:cs typeface="Arial" panose="020B0604020202020204" pitchFamily="34" charset="0"/>
              </a:rPr>
              <a:t>c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omplications develop.</a:t>
            </a:r>
          </a:p>
        </p:txBody>
      </p:sp>
      <p:pic>
        <p:nvPicPr>
          <p:cNvPr id="3" name="Google Shape;57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FDC689-B1C4-505C-0978-5C0DD14E573D}"/>
              </a:ext>
            </a:extLst>
          </p:cNvPr>
          <p:cNvSpPr txBox="1"/>
          <p:nvPr/>
        </p:nvSpPr>
        <p:spPr>
          <a:xfrm>
            <a:off x="876300" y="302641"/>
            <a:ext cx="8007178" cy="49449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609600" indent="-609600"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COURSE OF THE DISEASE</a:t>
            </a:r>
          </a:p>
        </p:txBody>
      </p:sp>
    </p:spTree>
    <p:extLst>
      <p:ext uri="{BB962C8B-B14F-4D97-AF65-F5344CB8AC3E}">
        <p14:creationId xmlns:p14="http://schemas.microsoft.com/office/powerpoint/2010/main" xmlns="" val="2937751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0031"/>
            <a:ext cx="9906000" cy="6699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000" b="1" dirty="0">
                <a:solidFill>
                  <a:schemeClr val="tx1"/>
                </a:solidFill>
                <a:latin typeface="Century Gothic" pitchFamily="34" charset="0"/>
              </a:rPr>
              <a:t>Diagnosis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0640" y="1169988"/>
            <a:ext cx="9332160" cy="53197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Clinical Evaluation: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 Initial assessment based on presenting symptoms and patient history.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Laboratory Investigations: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Culture Tests: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Blood Culture:  highly Specific.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Stool Culture:  Useful for detecting bacteria; sensitivity varies.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Bone Marrow Culture: </a:t>
            </a:r>
            <a:r>
              <a:rPr lang="en-US" sz="1400" dirty="0">
                <a:latin typeface="Century Gothic" pitchFamily="34" charset="0"/>
                <a:cs typeface="Arial" panose="020B0604020202020204" pitchFamily="34" charset="0"/>
              </a:rPr>
              <a:t> Gold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standard with approximately 90% sensitivity, even after antibiotic initiation. </a:t>
            </a:r>
          </a:p>
        </p:txBody>
      </p:sp>
      <p:pic>
        <p:nvPicPr>
          <p:cNvPr id="4" name="Google Shape;57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044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F97CC9-283E-6D23-F913-F079AB871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189672FE-92F5-6941-4726-04E538202A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4631"/>
            <a:ext cx="9906000" cy="669925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en-US" sz="2000" b="1" dirty="0">
                <a:solidFill>
                  <a:schemeClr val="tx1"/>
                </a:solidFill>
                <a:latin typeface="Century Gothic" pitchFamily="34" charset="0"/>
              </a:rPr>
              <a:t>Diagnosis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6469F80B-FD55-11C0-5B3A-B4394F0F2E3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08740" y="1182688"/>
            <a:ext cx="9294060" cy="53197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Serological Tests: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Widal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 and Typhi dot are not recommended due to poor sensitivity and specificity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Molecular Tests: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Polymerase Chain Reaction (PCR): </a:t>
            </a:r>
            <a:b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Detects bacterial DNA; offers rapid results but may have variable sensitivity. 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Antimicrobial Susceptibility Testing: </a:t>
            </a:r>
            <a:b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Determines effective antibiotic therapy; essential due to rising drug resistance.</a:t>
            </a:r>
          </a:p>
        </p:txBody>
      </p:sp>
      <p:pic>
        <p:nvPicPr>
          <p:cNvPr id="4" name="Google Shape;57;p13">
            <a:extLst>
              <a:ext uri="{FF2B5EF4-FFF2-40B4-BE49-F238E27FC236}">
                <a16:creationId xmlns:a16="http://schemas.microsoft.com/office/drawing/2014/main" xmlns="" id="{ED6D4CA8-F252-5FCB-BD44-95EBF580DC27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6;p13">
            <a:extLst>
              <a:ext uri="{FF2B5EF4-FFF2-40B4-BE49-F238E27FC236}">
                <a16:creationId xmlns:a16="http://schemas.microsoft.com/office/drawing/2014/main" xmlns="" id="{5BAD849F-8A5A-1A50-E6FD-7EE17D39840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482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541873" y="103574"/>
            <a:ext cx="6901911" cy="947226"/>
          </a:xfrm>
          <a:prstGeom prst="rect">
            <a:avLst/>
          </a:prstGeom>
        </p:spPr>
        <p:txBody>
          <a:bodyPr vert="horz" lIns="82550" tIns="41275" rIns="82550" bIns="41275" rtlCol="0" anchor="ctr">
            <a:normAutofit fontScale="97500"/>
          </a:bodyPr>
          <a:lstStyle/>
          <a:p>
            <a:pPr marL="11466" marR="4586" lvl="0" indent="0" algn="ctr" defTabSz="8255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University Motto, Vision, Values &amp; Goals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object 7"/>
          <p:cNvSpPr txBox="1"/>
          <p:nvPr/>
        </p:nvSpPr>
        <p:spPr>
          <a:xfrm>
            <a:off x="439657" y="1271683"/>
            <a:ext cx="6065918" cy="4145138"/>
          </a:xfrm>
          <a:prstGeom prst="rect">
            <a:avLst/>
          </a:prstGeom>
        </p:spPr>
        <p:txBody>
          <a:bodyPr vert="horz" lIns="82550" tIns="41275" rIns="82550" bIns="41275" rtlCol="0" anchor="t">
            <a:noAutofit/>
          </a:bodyPr>
          <a:lstStyle/>
          <a:p>
            <a:pPr marL="11466" indent="-206380" algn="just" defTabSz="825520">
              <a:lnSpc>
                <a:spcPct val="110000"/>
              </a:lnSpc>
              <a:spcBef>
                <a:spcPts val="9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Century Gothic" pitchFamily="34" charset="0"/>
              </a:rPr>
              <a:t>Mission Statement</a:t>
            </a:r>
            <a:endParaRPr lang="en-US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 defTabSz="825520">
              <a:lnSpc>
                <a:spcPct val="110000"/>
              </a:lnSpc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To impart evidence-based research-oriented health professional education</a:t>
            </a:r>
          </a:p>
          <a:p>
            <a:pPr algn="just" defTabSz="825520">
              <a:lnSpc>
                <a:spcPct val="110000"/>
              </a:lnSpc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Best possible patient care</a:t>
            </a:r>
          </a:p>
          <a:p>
            <a:pPr marR="355432" algn="just" defTabSz="825520">
              <a:lnSpc>
                <a:spcPct val="110000"/>
              </a:lnSpc>
              <a:spcBef>
                <a:spcPts val="163"/>
              </a:spcBef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Mutual respect, ethical practice of healthcare and social accountability.</a:t>
            </a:r>
          </a:p>
          <a:p>
            <a:pPr marL="11466" indent="-206380" algn="just" defTabSz="825520">
              <a:lnSpc>
                <a:spcPct val="110000"/>
              </a:lnSpc>
              <a:spcBef>
                <a:spcPts val="912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Century Gothic" pitchFamily="34" charset="0"/>
              </a:rPr>
              <a:t>Vision and Values</a:t>
            </a:r>
            <a:endParaRPr lang="en-US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 defTabSz="825520">
              <a:lnSpc>
                <a:spcPct val="110000"/>
              </a:lnSpc>
              <a:spcBef>
                <a:spcPts val="569"/>
              </a:spcBef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Highly recognized and accredited </a:t>
            </a:r>
            <a:r>
              <a:rPr lang="en-US" sz="1400" dirty="0" err="1">
                <a:solidFill>
                  <a:prstClr val="black"/>
                </a:solidFill>
                <a:latin typeface="Century Gothic" pitchFamily="34" charset="0"/>
              </a:rPr>
              <a:t>centre</a:t>
            </a: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 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marL="11466" indent="-206380" algn="just" defTabSz="825520">
              <a:lnSpc>
                <a:spcPct val="110000"/>
              </a:lnSpc>
              <a:spcBef>
                <a:spcPts val="108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Century Gothic" pitchFamily="34" charset="0"/>
              </a:rPr>
              <a:t>Goals</a:t>
            </a:r>
            <a:endParaRPr lang="en-US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R="4586" algn="just" defTabSz="825520">
              <a:lnSpc>
                <a:spcPct val="110000"/>
              </a:lnSpc>
              <a:spcBef>
                <a:spcPts val="343"/>
              </a:spcBef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The Undergraduate Integrated Learning Program is geared to provide you with quality medical education in an environment designed.</a:t>
            </a:r>
          </a:p>
        </p:txBody>
      </p:sp>
      <p:pic>
        <p:nvPicPr>
          <p:cNvPr id="4" name="object 8" descr="A close-up of a gear&#10;&#10;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4369" y="1639329"/>
            <a:ext cx="2910780" cy="2438401"/>
          </a:xfrm>
          <a:prstGeom prst="rect">
            <a:avLst/>
          </a:prstGeom>
        </p:spPr>
      </p:pic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223002" y="19526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73831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4669" y="1846713"/>
            <a:ext cx="3635851" cy="33425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Hematological: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Moderate Anemia: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Thrombocytopenia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Relative Lymphopenia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Absolute Eosinopenia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D9E01F-980E-BDFC-1093-4DE2F09309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2500" y="186189"/>
            <a:ext cx="8007178" cy="715512"/>
          </a:xfrm>
        </p:spPr>
        <p:txBody>
          <a:bodyPr anchor="ctr">
            <a:noAutofit/>
          </a:bodyPr>
          <a:lstStyle/>
          <a:p>
            <a:pPr algn="ctr"/>
            <a:r>
              <a:rPr lang="en-US" sz="2000" b="1" dirty="0">
                <a:latin typeface="Century Gothic" pitchFamily="34" charset="0"/>
              </a:rPr>
              <a:t>Common Laboratory Investigation Findings </a:t>
            </a:r>
          </a:p>
        </p:txBody>
      </p:sp>
      <p:pic>
        <p:nvPicPr>
          <p:cNvPr id="4" name="Google Shape;57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F768599-0B7C-F51D-4DFB-D197D84F1799}"/>
              </a:ext>
            </a:extLst>
          </p:cNvPr>
          <p:cNvSpPr txBox="1">
            <a:spLocks/>
          </p:cNvSpPr>
          <p:nvPr/>
        </p:nvSpPr>
        <p:spPr>
          <a:xfrm>
            <a:off x="3949397" y="1824938"/>
            <a:ext cx="5352891" cy="313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15800" indent="-342900">
              <a:lnSpc>
                <a:spcPct val="150000"/>
              </a:lnSpc>
            </a:pPr>
            <a:r>
              <a:rPr lang="en-US" sz="1400" b="1" dirty="0">
                <a:latin typeface="Century Gothic" pitchFamily="34" charset="0"/>
                <a:cs typeface="Arial" panose="020B0604020202020204" pitchFamily="34" charset="0"/>
              </a:rPr>
              <a:t>Inflammatory Markers:</a:t>
            </a:r>
          </a:p>
          <a:p>
            <a:pPr lvl="1">
              <a:lnSpc>
                <a:spcPct val="150000"/>
              </a:lnSpc>
            </a:pPr>
            <a:r>
              <a:rPr lang="en-US" sz="1400" dirty="0">
                <a:latin typeface="Century Gothic" pitchFamily="34" charset="0"/>
                <a:cs typeface="Arial" panose="020B0604020202020204" pitchFamily="34" charset="0"/>
              </a:rPr>
              <a:t>Elevated Erythrocyte Sedimentation Rate (ESR):</a:t>
            </a:r>
          </a:p>
          <a:p>
            <a:pPr lvl="1">
              <a:lnSpc>
                <a:spcPct val="150000"/>
              </a:lnSpc>
            </a:pPr>
            <a:r>
              <a:rPr lang="en-US" sz="1400" dirty="0">
                <a:latin typeface="Century Gothic" pitchFamily="34" charset="0"/>
                <a:cs typeface="Arial" panose="020B0604020202020204" pitchFamily="34" charset="0"/>
              </a:rPr>
              <a:t>C-Reactive Protein (CRP) &gt;40 mg/L:</a:t>
            </a:r>
            <a:br>
              <a:rPr lang="en-US" sz="1400" dirty="0">
                <a:latin typeface="Century Gothic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Century Gothic" pitchFamily="34" charset="0"/>
                <a:cs typeface="Arial" panose="020B0604020202020204" pitchFamily="34" charset="0"/>
              </a:rPr>
              <a:t>Coagulation Profile Elevated PT and </a:t>
            </a:r>
            <a:r>
              <a:rPr lang="en-US" sz="1400" dirty="0" err="1">
                <a:latin typeface="Century Gothic" pitchFamily="34" charset="0"/>
                <a:cs typeface="Arial" panose="020B0604020202020204" pitchFamily="34" charset="0"/>
              </a:rPr>
              <a:t>aPTT</a:t>
            </a:r>
            <a:r>
              <a:rPr lang="en-US" sz="1400" dirty="0">
                <a:latin typeface="Century Gothic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1400" dirty="0">
                <a:latin typeface="Century Gothic" pitchFamily="34" charset="0"/>
                <a:cs typeface="Arial" panose="020B0604020202020204" pitchFamily="34" charset="0"/>
              </a:rPr>
              <a:t>Decreased Fibrinogen Levels</a:t>
            </a:r>
          </a:p>
          <a:p>
            <a:pPr lvl="1">
              <a:lnSpc>
                <a:spcPct val="150000"/>
              </a:lnSpc>
            </a:pPr>
            <a:r>
              <a:rPr lang="en-US" sz="1400" dirty="0">
                <a:latin typeface="Century Gothic" pitchFamily="34" charset="0"/>
                <a:cs typeface="Arial" panose="020B0604020202020204" pitchFamily="34" charset="0"/>
              </a:rPr>
              <a:t>Increased Fibrin Degradation Products</a:t>
            </a:r>
          </a:p>
        </p:txBody>
      </p:sp>
    </p:spTree>
    <p:extLst>
      <p:ext uri="{BB962C8B-B14F-4D97-AF65-F5344CB8AC3E}">
        <p14:creationId xmlns:p14="http://schemas.microsoft.com/office/powerpoint/2010/main" xmlns="" val="4210720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5018A1-5ACA-3A9A-4B03-1009D97A1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521D33-55CC-B731-795C-3A36D33495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3737" y="1230313"/>
            <a:ext cx="8543925" cy="53355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Liver Function Tests: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Elevated Bilirubin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Increased Liver Transaminases (ALT, AST)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Electrolyte Imbalance: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Mild Hyponatremia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Hypokalemia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57272-F305-E860-26D0-21049B2448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5520" y="195263"/>
            <a:ext cx="7936058" cy="782637"/>
          </a:xfrm>
        </p:spPr>
        <p:txBody>
          <a:bodyPr anchor="ctr">
            <a:noAutofit/>
          </a:bodyPr>
          <a:lstStyle/>
          <a:p>
            <a:pPr algn="ctr"/>
            <a:r>
              <a:rPr lang="en-US" sz="2000" b="1" dirty="0">
                <a:latin typeface="Century Gothic" pitchFamily="34" charset="0"/>
              </a:rPr>
              <a:t>Common Laboratory Investigation Findings </a:t>
            </a:r>
          </a:p>
        </p:txBody>
      </p:sp>
      <p:pic>
        <p:nvPicPr>
          <p:cNvPr id="4" name="Google Shape;57;p13">
            <a:extLst>
              <a:ext uri="{FF2B5EF4-FFF2-40B4-BE49-F238E27FC236}">
                <a16:creationId xmlns:a16="http://schemas.microsoft.com/office/drawing/2014/main" xmlns="" id="{A32E2522-D5F0-D6A1-652A-6DF0958B5AA9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6;p13">
            <a:extLst>
              <a:ext uri="{FF2B5EF4-FFF2-40B4-BE49-F238E27FC236}">
                <a16:creationId xmlns:a16="http://schemas.microsoft.com/office/drawing/2014/main" xmlns="" id="{35DC1802-43C4-D270-EC9F-A396E7E1B5A6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4905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CF93632-1F9E-1F84-7FE0-8CE53F003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>
            <a:extLst>
              <a:ext uri="{FF2B5EF4-FFF2-40B4-BE49-F238E27FC236}">
                <a16:creationId xmlns:a16="http://schemas.microsoft.com/office/drawing/2014/main" xmlns="" id="{7505451F-FF66-E89D-BD73-6030D10295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70108" y="237331"/>
            <a:ext cx="6332537" cy="740569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000" b="1" dirty="0">
                <a:solidFill>
                  <a:schemeClr val="tx1"/>
                </a:solidFill>
                <a:latin typeface="Century Gothic" pitchFamily="34" charset="0"/>
              </a:rPr>
              <a:t>Antibiotic Resistance</a:t>
            </a:r>
          </a:p>
        </p:txBody>
      </p:sp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2E4FC7FD-4B18-4E2C-63EF-3F3B3F1923B1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6;p13">
            <a:extLst>
              <a:ext uri="{FF2B5EF4-FFF2-40B4-BE49-F238E27FC236}">
                <a16:creationId xmlns:a16="http://schemas.microsoft.com/office/drawing/2014/main" xmlns="" id="{1A4E9CC6-24BB-3482-678B-26A745D6DD88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BA685FB-F97F-A6EF-4ACB-DC2F9A2C8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251295"/>
              </p:ext>
            </p:extLst>
          </p:nvPr>
        </p:nvGraphicFramePr>
        <p:xfrm>
          <a:off x="935278" y="1113354"/>
          <a:ext cx="8462722" cy="47413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41422">
                  <a:extLst>
                    <a:ext uri="{9D8B030D-6E8A-4147-A177-3AD203B41FA5}">
                      <a16:colId xmlns:a16="http://schemas.microsoft.com/office/drawing/2014/main" xmlns="" val="600434236"/>
                    </a:ext>
                  </a:extLst>
                </a:gridCol>
                <a:gridCol w="5321300">
                  <a:extLst>
                    <a:ext uri="{9D8B030D-6E8A-4147-A177-3AD203B41FA5}">
                      <a16:colId xmlns:a16="http://schemas.microsoft.com/office/drawing/2014/main" xmlns="" val="1194250205"/>
                    </a:ext>
                  </a:extLst>
                </a:gridCol>
              </a:tblGrid>
              <a:tr h="316102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Case 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570220"/>
                  </a:ext>
                </a:extLst>
              </a:tr>
              <a:tr h="1184220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Non-resistant </a:t>
                      </a:r>
                      <a:r>
                        <a:rPr lang="en-GB" sz="1400" dirty="0">
                          <a:latin typeface="Century Gothic" pitchFamily="34" charset="0"/>
                        </a:rPr>
                        <a:t>enteric</a:t>
                      </a:r>
                      <a:r>
                        <a:rPr lang="x-none" sz="1400" dirty="0">
                          <a:latin typeface="Century Gothic" pitchFamily="34" charset="0"/>
                        </a:rPr>
                        <a:t> fever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Sensitive to 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first line drugs (Chloramphenicol, trimethoprim-sulphamethoxazole,  ampicillin)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Fluoroquinolones 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3rd generation cephalosporin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1175199"/>
                  </a:ext>
                </a:extLst>
              </a:tr>
              <a:tr h="1402366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Multidrug resistant </a:t>
                      </a:r>
                      <a:r>
                        <a:rPr lang="en-GB" sz="1400" dirty="0">
                          <a:latin typeface="Century Gothic" pitchFamily="34" charset="0"/>
                        </a:rPr>
                        <a:t>enteric</a:t>
                      </a:r>
                      <a:r>
                        <a:rPr lang="x-none" sz="1400" dirty="0">
                          <a:latin typeface="Century Gothic" pitchFamily="34" charset="0"/>
                        </a:rPr>
                        <a:t> fever (MDR)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Resistant to 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first line drugs (Chloramphenicol, trimethoprim-sulphamethoxazole,  ampicillin)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Sensitive  to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Fluoroquinolones 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3rd </a:t>
                      </a:r>
                      <a:r>
                        <a:rPr lang="x-none" sz="1400">
                          <a:latin typeface="Century Gothic" pitchFamily="34" charset="0"/>
                        </a:rPr>
                        <a:t>generation </a:t>
                      </a:r>
                      <a:r>
                        <a:rPr lang="x-none" sz="1400" smtClean="0">
                          <a:latin typeface="Century Gothic" pitchFamily="34" charset="0"/>
                        </a:rPr>
                        <a:t>cephalosporin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2940032"/>
                  </a:ext>
                </a:extLst>
              </a:tr>
              <a:tr h="1838658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Extensive drug resistant </a:t>
                      </a:r>
                      <a:r>
                        <a:rPr lang="en-GB" sz="1400" dirty="0">
                          <a:latin typeface="Century Gothic" pitchFamily="34" charset="0"/>
                        </a:rPr>
                        <a:t>enteric</a:t>
                      </a:r>
                      <a:r>
                        <a:rPr lang="x-none" sz="1400" dirty="0">
                          <a:latin typeface="Century Gothic" pitchFamily="34" charset="0"/>
                        </a:rPr>
                        <a:t> fever (XDR)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Resistant to 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first line drugs (Chloramphenicol, trimethoprim-sulphamethoxazole,  ampicillin)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Fluoroquinolones 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3rd generation cephalosporin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Sensitive to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Azithromycin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Carbapenems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5293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5866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E9050E-3109-B25B-70F2-8D9326AAC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199" y="828573"/>
            <a:ext cx="7017657" cy="4732615"/>
          </a:xfrm>
          <a:prstGeom prst="rect">
            <a:avLst/>
          </a:prstGeom>
        </p:spPr>
      </p:pic>
      <p:pic>
        <p:nvPicPr>
          <p:cNvPr id="2" name="Google Shape;57;p13">
            <a:extLst>
              <a:ext uri="{FF2B5EF4-FFF2-40B4-BE49-F238E27FC236}">
                <a16:creationId xmlns:a16="http://schemas.microsoft.com/office/drawing/2014/main" xmlns="" id="{1636ACEE-808C-BED0-5E82-E8032BDC695F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1984" y="8255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7E5F10D7-1920-9414-BF19-6E8DED58E01F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6382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44708" y="173831"/>
            <a:ext cx="6332537" cy="854869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000" b="1" dirty="0">
                <a:solidFill>
                  <a:schemeClr val="tx1"/>
                </a:solidFill>
                <a:latin typeface="Century Gothic" pitchFamily="34" charset="0"/>
              </a:rPr>
              <a:t>Antibiotic Resistance</a:t>
            </a:r>
          </a:p>
        </p:txBody>
      </p:sp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7935D4-C08E-CFF4-17C8-77B68D0A55D9}"/>
              </a:ext>
            </a:extLst>
          </p:cNvPr>
          <p:cNvSpPr txBox="1"/>
          <p:nvPr/>
        </p:nvSpPr>
        <p:spPr>
          <a:xfrm>
            <a:off x="537369" y="1449047"/>
            <a:ext cx="8860631" cy="1990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latin typeface="Century Gothic" pitchFamily="34" charset="0"/>
              </a:rPr>
              <a:t>Mechanisms: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itchFamily="34" charset="0"/>
              </a:rPr>
              <a:t>Plasmid-Mediated Resistance: Genes acquired via plasmids contribute to resistance against multiple antibiotics.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>
              <a:latin typeface="Century Gothic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itchFamily="34" charset="0"/>
              </a:rPr>
              <a:t>Quinolone Resistance: Often due to mutations in the quinolone-resistance–determining region of the </a:t>
            </a:r>
            <a:r>
              <a:rPr lang="en-GB" sz="1400" dirty="0" err="1">
                <a:latin typeface="Century Gothic" pitchFamily="34" charset="0"/>
              </a:rPr>
              <a:t>gyrA</a:t>
            </a:r>
            <a:r>
              <a:rPr lang="en-GB" sz="1400" dirty="0">
                <a:latin typeface="Century Gothic" pitchFamily="34" charset="0"/>
              </a:rPr>
              <a:t> gene, leading to decreased fluoroquinolone susceptibility. </a:t>
            </a:r>
          </a:p>
        </p:txBody>
      </p:sp>
    </p:spTree>
    <p:extLst>
      <p:ext uri="{BB962C8B-B14F-4D97-AF65-F5344CB8AC3E}">
        <p14:creationId xmlns:p14="http://schemas.microsoft.com/office/powerpoint/2010/main" xmlns="" val="3054517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DA4B47-9253-5433-2A14-E1488EBE0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xmlns="" id="{48B982F0-B312-3065-14A5-DC530431437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37369" y="1260925"/>
            <a:ext cx="8987631" cy="53879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Pakistan is the first country to report the cases of extensively resistant enteric fever in Hyderabad, Sindh in 2016.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Century Gothic" pitchFamily="34" charset="0"/>
                <a:cs typeface="Times New Roman" panose="02020603050405020304" pitchFamily="18" charset="0"/>
              </a:rPr>
              <a:t>The most cases of enteric fever are multidrug resistant. So, the empirical therapy is 3</a:t>
            </a:r>
            <a:r>
              <a:rPr lang="en-US" sz="1400" baseline="30000" dirty="0">
                <a:latin typeface="Century Gothic" pitchFamily="34" charset="0"/>
                <a:cs typeface="Times New Roman" panose="02020603050405020304" pitchFamily="18" charset="0"/>
              </a:rPr>
              <a:t>rd</a:t>
            </a:r>
            <a:r>
              <a:rPr lang="en-US" sz="1400" dirty="0">
                <a:latin typeface="Century Gothic" pitchFamily="34" charset="0"/>
                <a:cs typeface="Times New Roman" panose="02020603050405020304" pitchFamily="18" charset="0"/>
              </a:rPr>
              <a:t> generation cephalosporin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Century Gothic" pitchFamily="34" charset="0"/>
                <a:cs typeface="Times New Roman" panose="02020603050405020304" pitchFamily="18" charset="0"/>
              </a:rPr>
              <a:t>Non Resistant enteric countries of world  may prefer 1</a:t>
            </a:r>
            <a:r>
              <a:rPr lang="en-US" sz="1400" baseline="30000" dirty="0">
                <a:latin typeface="Century Gothic" pitchFamily="34" charset="0"/>
                <a:cs typeface="Times New Roman" panose="02020603050405020304" pitchFamily="18" charset="0"/>
              </a:rPr>
              <a:t>st</a:t>
            </a:r>
            <a:r>
              <a:rPr lang="en-US" sz="1400" dirty="0">
                <a:latin typeface="Century Gothic" pitchFamily="34" charset="0"/>
                <a:cs typeface="Times New Roman" panose="02020603050405020304" pitchFamily="18" charset="0"/>
              </a:rPr>
              <a:t> line agent as empirical therapy</a:t>
            </a: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99A30-0201-1831-CC8F-DBDDFDFE71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224288"/>
            <a:ext cx="8123237" cy="719137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b="1" dirty="0">
                <a:latin typeface="Century Gothic" pitchFamily="34" charset="0"/>
              </a:rPr>
              <a:t>Treatment recommendations for Pakistan</a:t>
            </a:r>
          </a:p>
        </p:txBody>
      </p:sp>
      <p:pic>
        <p:nvPicPr>
          <p:cNvPr id="3" name="Google Shape;57;p13">
            <a:extLst>
              <a:ext uri="{FF2B5EF4-FFF2-40B4-BE49-F238E27FC236}">
                <a16:creationId xmlns:a16="http://schemas.microsoft.com/office/drawing/2014/main" xmlns="" id="{83863C4D-5AB5-87C7-440B-55F3E211BBC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FCAFC1CB-3C0E-92BA-BFCA-6334986D1B8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518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DA4B47-9253-5433-2A14-E1488EBE0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xmlns="" id="{48B982F0-B312-3065-14A5-DC530431437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37369" y="1260925"/>
            <a:ext cx="8987631" cy="5387975"/>
          </a:xfrm>
        </p:spPr>
        <p:txBody>
          <a:bodyPr>
            <a:normAutofit/>
          </a:bodyPr>
          <a:lstStyle/>
          <a:p>
            <a:r>
              <a:rPr lang="x-none" sz="1400" smtClean="0">
                <a:latin typeface="Century Gothic" pitchFamily="34" charset="0"/>
              </a:rPr>
              <a:t>Supportive Treatment</a:t>
            </a:r>
          </a:p>
          <a:p>
            <a:pPr lvl="1"/>
            <a:r>
              <a:rPr lang="x-none" sz="1400" smtClean="0">
                <a:latin typeface="Century Gothic" pitchFamily="34" charset="0"/>
              </a:rPr>
              <a:t>Antipyretics</a:t>
            </a:r>
          </a:p>
          <a:p>
            <a:pPr lvl="1"/>
            <a:r>
              <a:rPr lang="x-none" sz="1400" smtClean="0">
                <a:latin typeface="Century Gothic" pitchFamily="34" charset="0"/>
              </a:rPr>
              <a:t>Adequate rest, hydration, </a:t>
            </a:r>
          </a:p>
          <a:p>
            <a:pPr lvl="1"/>
            <a:r>
              <a:rPr lang="x-none" sz="1400" smtClean="0">
                <a:latin typeface="Century Gothic" pitchFamily="34" charset="0"/>
              </a:rPr>
              <a:t>Adequate nutrition: Soft and easily digestible diet</a:t>
            </a:r>
          </a:p>
          <a:p>
            <a:r>
              <a:rPr lang="x-none" sz="1400" smtClean="0">
                <a:latin typeface="Century Gothic" pitchFamily="34" charset="0"/>
              </a:rPr>
              <a:t>Empiric treatment: </a:t>
            </a:r>
          </a:p>
          <a:p>
            <a:pPr lvl="1"/>
            <a:r>
              <a:rPr lang="x-none" sz="1400" smtClean="0">
                <a:latin typeface="Century Gothic" pitchFamily="34" charset="0"/>
              </a:rPr>
              <a:t>Start antibiotic as soon as possible after Blood cultures</a:t>
            </a:r>
          </a:p>
          <a:p>
            <a:pPr lvl="1"/>
            <a:r>
              <a:rPr lang="x-none" sz="1400" smtClean="0">
                <a:latin typeface="Century Gothic" pitchFamily="34" charset="0"/>
              </a:rPr>
              <a:t>Cephalosporin (3rd generation) </a:t>
            </a:r>
          </a:p>
          <a:p>
            <a:pPr lvl="2"/>
            <a:r>
              <a:rPr lang="x-none" sz="1400" smtClean="0">
                <a:latin typeface="Century Gothic" pitchFamily="34" charset="0"/>
              </a:rPr>
              <a:t>IV ceftriaxone: 1gm – 2 gm BD</a:t>
            </a:r>
          </a:p>
          <a:p>
            <a:pPr lvl="2"/>
            <a:r>
              <a:rPr lang="x-none" sz="1400" smtClean="0">
                <a:latin typeface="Century Gothic" pitchFamily="34" charset="0"/>
              </a:rPr>
              <a:t>Oral cefixime: 15-20 mg/kg </a:t>
            </a:r>
            <a:endParaRPr lang="x-none" sz="14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99A30-0201-1831-CC8F-DBDDFDFE71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224288"/>
            <a:ext cx="8123237" cy="719137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Treatment</a:t>
            </a: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3" name="Google Shape;57;p13">
            <a:extLst>
              <a:ext uri="{FF2B5EF4-FFF2-40B4-BE49-F238E27FC236}">
                <a16:creationId xmlns:a16="http://schemas.microsoft.com/office/drawing/2014/main" xmlns="" id="{83863C4D-5AB5-87C7-440B-55F3E211BBC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FCAFC1CB-3C0E-92BA-BFCA-6334986D1B8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518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DA4B47-9253-5433-2A14-E1488EBE0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xmlns="" id="{48B982F0-B312-3065-14A5-DC530431437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37369" y="1260925"/>
            <a:ext cx="8987631" cy="5387975"/>
          </a:xfrm>
        </p:spPr>
        <p:txBody>
          <a:bodyPr>
            <a:normAutofit/>
          </a:bodyPr>
          <a:lstStyle/>
          <a:p>
            <a:r>
              <a:rPr lang="x-none" sz="1400" smtClean="0">
                <a:latin typeface="Century Gothic" pitchFamily="34" charset="0"/>
              </a:rPr>
              <a:t>Resistant to all recommended antibiotics for </a:t>
            </a:r>
            <a:r>
              <a:rPr lang="en-GB" sz="1400" dirty="0" smtClean="0">
                <a:latin typeface="Century Gothic" pitchFamily="34" charset="0"/>
              </a:rPr>
              <a:t>enteric</a:t>
            </a:r>
            <a:r>
              <a:rPr lang="x-none" sz="1400" smtClean="0">
                <a:latin typeface="Century Gothic" pitchFamily="34" charset="0"/>
              </a:rPr>
              <a:t> fever</a:t>
            </a:r>
          </a:p>
          <a:p>
            <a:r>
              <a:rPr lang="x-none" sz="1400" smtClean="0">
                <a:latin typeface="Century Gothic" pitchFamily="34" charset="0"/>
              </a:rPr>
              <a:t>Sensitive to carbapenems and azithromycin</a:t>
            </a:r>
          </a:p>
          <a:p>
            <a:r>
              <a:rPr lang="x-none" sz="1400" smtClean="0">
                <a:latin typeface="Century Gothic" pitchFamily="34" charset="0"/>
              </a:rPr>
              <a:t>Azithromycin: If the patient is clinically stable, Dose according to Body weight </a:t>
            </a:r>
          </a:p>
          <a:p>
            <a:pPr lvl="1"/>
            <a:r>
              <a:rPr lang="x-none" sz="1400" smtClean="0">
                <a:latin typeface="Century Gothic" pitchFamily="34" charset="0"/>
              </a:rPr>
              <a:t>Weight &gt; 60 kg: 1gm P/O q 24 hours for 7-10 days</a:t>
            </a:r>
          </a:p>
          <a:p>
            <a:pPr lvl="1"/>
            <a:r>
              <a:rPr lang="x-none" sz="1400" smtClean="0">
                <a:latin typeface="Century Gothic" pitchFamily="34" charset="0"/>
              </a:rPr>
              <a:t>Weight &lt; 60 kg: 1gm loading dose followed by 500 mg q 24 hours for 7-10 days</a:t>
            </a:r>
          </a:p>
          <a:p>
            <a:r>
              <a:rPr lang="x-none" sz="1400" smtClean="0">
                <a:latin typeface="Century Gothic" pitchFamily="34" charset="0"/>
              </a:rPr>
              <a:t>Carbapenems: For sick patients</a:t>
            </a:r>
          </a:p>
          <a:p>
            <a:pPr lvl="1"/>
            <a:r>
              <a:rPr lang="en-GB" sz="1400" dirty="0" err="1" smtClean="0">
                <a:latin typeface="Century Gothic" pitchFamily="34" charset="0"/>
              </a:rPr>
              <a:t>Imipenem</a:t>
            </a:r>
            <a:r>
              <a:rPr lang="en-GB" sz="1400" dirty="0" smtClean="0">
                <a:latin typeface="Century Gothic" pitchFamily="34" charset="0"/>
              </a:rPr>
              <a:t>: 500mg q6h for 10 or 14 days </a:t>
            </a:r>
          </a:p>
          <a:p>
            <a:pPr lvl="1"/>
            <a:r>
              <a:rPr lang="en-GB" sz="1400" dirty="0" err="1" smtClean="0">
                <a:latin typeface="Century Gothic" pitchFamily="34" charset="0"/>
              </a:rPr>
              <a:t>Meropenem</a:t>
            </a:r>
            <a:r>
              <a:rPr lang="en-GB" sz="1400" dirty="0" smtClean="0">
                <a:latin typeface="Century Gothic" pitchFamily="34" charset="0"/>
              </a:rPr>
              <a:t>: 1gm q8hr for 10 - 14 days</a:t>
            </a:r>
          </a:p>
          <a:p>
            <a:pPr lvl="1"/>
            <a:r>
              <a:rPr lang="en-GB" sz="1400" dirty="0" err="1" smtClean="0">
                <a:latin typeface="Century Gothic" pitchFamily="34" charset="0"/>
              </a:rPr>
              <a:t>Ertapenem</a:t>
            </a:r>
            <a:r>
              <a:rPr lang="en-GB" sz="1400" dirty="0" smtClean="0">
                <a:latin typeface="Century Gothic" pitchFamily="34" charset="0"/>
              </a:rPr>
              <a:t>: 1gm q24hr for 10 - 14 days</a:t>
            </a:r>
            <a:endParaRPr lang="x-none" sz="14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99A30-0201-1831-CC8F-DBDDFDFE71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224288"/>
            <a:ext cx="8123237" cy="719137"/>
          </a:xfrm>
        </p:spPr>
        <p:txBody>
          <a:bodyPr anchor="ctr">
            <a:normAutofit/>
          </a:bodyPr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Extensive drug resistant enteric fever</a:t>
            </a: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3" name="Google Shape;57;p13">
            <a:extLst>
              <a:ext uri="{FF2B5EF4-FFF2-40B4-BE49-F238E27FC236}">
                <a16:creationId xmlns:a16="http://schemas.microsoft.com/office/drawing/2014/main" xmlns="" id="{83863C4D-5AB5-87C7-440B-55F3E211BBC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FCAFC1CB-3C0E-92BA-BFCA-6334986D1B8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518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DA4B47-9253-5433-2A14-E1488EBE0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99A30-0201-1831-CC8F-DBDDFDFE71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224288"/>
            <a:ext cx="8123237" cy="719137"/>
          </a:xfrm>
        </p:spPr>
        <p:txBody>
          <a:bodyPr anchor="ctr">
            <a:normAutofit/>
          </a:bodyPr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Drug  Sensitive  </a:t>
            </a:r>
            <a:r>
              <a:rPr lang="en-GB" sz="2000" b="1" dirty="0" smtClean="0">
                <a:latin typeface="Century Gothic" pitchFamily="34" charset="0"/>
              </a:rPr>
              <a:t>enteric</a:t>
            </a:r>
            <a:r>
              <a:rPr lang="x-none" sz="2000" b="1" smtClean="0">
                <a:latin typeface="Century Gothic" pitchFamily="34" charset="0"/>
              </a:rPr>
              <a:t> </a:t>
            </a: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3" name="Google Shape;57;p13">
            <a:extLst>
              <a:ext uri="{FF2B5EF4-FFF2-40B4-BE49-F238E27FC236}">
                <a16:creationId xmlns:a16="http://schemas.microsoft.com/office/drawing/2014/main" xmlns="" id="{83863C4D-5AB5-87C7-440B-55F3E211BBC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FCAFC1CB-3C0E-92BA-BFCA-6334986D1B8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46B12B5E-AC2D-024B-4142-035EB82B2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244" y="1148270"/>
            <a:ext cx="6841470" cy="437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18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DA4B47-9253-5433-2A14-E1488EBE0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xmlns="" id="{48B982F0-B312-3065-14A5-DC530431437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37369" y="1260925"/>
            <a:ext cx="8987631" cy="5387975"/>
          </a:xfrm>
        </p:spPr>
        <p:txBody>
          <a:bodyPr>
            <a:normAutofit/>
          </a:bodyPr>
          <a:lstStyle/>
          <a:p>
            <a:pPr algn="just"/>
            <a:r>
              <a:rPr lang="x-none" sz="1400" smtClean="0">
                <a:latin typeface="Century Gothic" panose="020B0502020202020204" pitchFamily="34" charset="0"/>
              </a:rPr>
              <a:t>Marry Mallon, an irish immigrant worked as cook in Newyork</a:t>
            </a:r>
          </a:p>
          <a:p>
            <a:pPr algn="just"/>
            <a:r>
              <a:rPr lang="x-none" sz="1400" smtClean="0">
                <a:latin typeface="Century Gothic" panose="020B0502020202020204" pitchFamily="34" charset="0"/>
              </a:rPr>
              <a:t>Being asymptomatic carrier of </a:t>
            </a:r>
            <a:r>
              <a:rPr lang="en-GB" sz="1400" dirty="0" smtClean="0">
                <a:latin typeface="Century Gothic" panose="020B0502020202020204" pitchFamily="34" charset="0"/>
              </a:rPr>
              <a:t>enteric</a:t>
            </a:r>
            <a:r>
              <a:rPr lang="x-none" sz="1400" smtClean="0">
                <a:latin typeface="Century Gothic" panose="020B0502020202020204" pitchFamily="34" charset="0"/>
              </a:rPr>
              <a:t> fever,  unknowingly infected the 51 people, causing 3 deaths</a:t>
            </a:r>
          </a:p>
          <a:p>
            <a:pPr algn="just"/>
            <a:r>
              <a:rPr lang="x-none" sz="1400" smtClean="0">
                <a:latin typeface="Century Gothic" panose="020B0502020202020204" pitchFamily="34" charset="0"/>
              </a:rPr>
              <a:t>Investigation of outbreak showed Mary was shedding bacteria in her stool and was forcibly quarantined from 1907-1910</a:t>
            </a:r>
          </a:p>
          <a:p>
            <a:pPr algn="just"/>
            <a:r>
              <a:rPr lang="x-none" sz="1400" smtClean="0">
                <a:latin typeface="Century Gothic" panose="020B0502020202020204" pitchFamily="34" charset="0"/>
              </a:rPr>
              <a:t>Released in 1910 on the condition that she will never work as a cook again</a:t>
            </a:r>
          </a:p>
          <a:p>
            <a:pPr algn="just"/>
            <a:r>
              <a:rPr lang="x-none" sz="1400" smtClean="0">
                <a:latin typeface="Century Gothic" panose="020B0502020202020204" pitchFamily="34" charset="0"/>
              </a:rPr>
              <a:t>She changed her name and resumed working as a cook. She was again quarantined from 1915 until her death (1938)</a:t>
            </a:r>
          </a:p>
          <a:p>
            <a:pPr lvl="1"/>
            <a:endParaRPr lang="x-none" sz="14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99A30-0201-1831-CC8F-DBDDFDFE71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224288"/>
            <a:ext cx="8123237" cy="719137"/>
          </a:xfrm>
        </p:spPr>
        <p:txBody>
          <a:bodyPr anchor="ctr">
            <a:normAutofit/>
          </a:bodyPr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The story </a:t>
            </a:r>
            <a:r>
              <a:rPr lang="x-none" sz="2000" b="1" smtClean="0">
                <a:latin typeface="Century Gothic" pitchFamily="34" charset="0"/>
              </a:rPr>
              <a:t>of 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GB" sz="2000" b="1" dirty="0" err="1" smtClean="0">
                <a:latin typeface="Century Gothic" pitchFamily="34" charset="0"/>
              </a:rPr>
              <a:t>Typhe</a:t>
            </a:r>
            <a:r>
              <a:rPr lang="x-none" sz="2000" b="1" smtClean="0">
                <a:latin typeface="Century Gothic" pitchFamily="34" charset="0"/>
              </a:rPr>
              <a:t> </a:t>
            </a:r>
            <a:r>
              <a:rPr lang="x-none" sz="2000" b="1" smtClean="0">
                <a:latin typeface="Century Gothic" pitchFamily="34" charset="0"/>
              </a:rPr>
              <a:t>Marry</a:t>
            </a: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3" name="Google Shape;57;p13">
            <a:extLst>
              <a:ext uri="{FF2B5EF4-FFF2-40B4-BE49-F238E27FC236}">
                <a16:creationId xmlns:a16="http://schemas.microsoft.com/office/drawing/2014/main" xmlns="" id="{83863C4D-5AB5-87C7-440B-55F3E211BBC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FCAFC1CB-3C0E-92BA-BFCA-6334986D1B8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51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277253" y="356159"/>
            <a:ext cx="7802661" cy="319354"/>
          </a:xfrm>
          <a:prstGeom prst="rect">
            <a:avLst/>
          </a:prstGeom>
        </p:spPr>
        <p:txBody>
          <a:bodyPr vert="horz" wrap="square" lIns="0" tIns="11465" rIns="0" bIns="0" rtlCol="0" anchor="t">
            <a:spAutoFit/>
          </a:bodyPr>
          <a:lstStyle/>
          <a:p>
            <a:pPr marL="11466" marR="0" lvl="0" indent="0" algn="ctr" defTabSz="742968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SEQUENCE OF LGIS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743853" y="1375772"/>
            <a:ext cx="7802661" cy="1719711"/>
          </a:xfrm>
          <a:prstGeom prst="rect">
            <a:avLst/>
          </a:prstGeom>
        </p:spPr>
        <p:txBody>
          <a:bodyPr vert="horz" wrap="square" lIns="0" tIns="126691" rIns="0" bIns="0" rtlCol="0" anchor="t">
            <a:spAutoFit/>
          </a:bodyPr>
          <a:lstStyle/>
          <a:p>
            <a:pPr marL="11466" marR="0" lvl="0" indent="-185742" algn="l" defTabSz="742968" rtl="0" eaLnBrk="1" fontAlgn="auto" latinLnBrk="0" hangingPunct="1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Learning objectives</a:t>
            </a:r>
          </a:p>
          <a:p>
            <a:pPr marL="11466" marR="4586" lvl="0" indent="-185742" algn="l" defTabSz="742968" rtl="0" eaLnBrk="1" fontAlgn="auto" latinLnBrk="0" hangingPunct="1">
              <a:lnSpc>
                <a:spcPct val="100800"/>
              </a:lnSpc>
              <a:spcBef>
                <a:spcPts val="88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2037430" algn="l"/>
                <a:tab pos="2494333" algn="l"/>
                <a:tab pos="3809432" algn="l"/>
                <a:tab pos="4722091" algn="l"/>
                <a:tab pos="6076174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What is enteric Fever and how to diagnose it?(core concept = 70%)</a:t>
            </a:r>
          </a:p>
          <a:p>
            <a:pPr marL="11466" marR="5160" lvl="0" indent="-185742" algn="l" defTabSz="742968" rtl="0" eaLnBrk="1" fontAlgn="auto" latinLnBrk="0" hangingPunct="1">
              <a:lnSpc>
                <a:spcPct val="100000"/>
              </a:lnSpc>
              <a:spcBef>
                <a:spcPts val="93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572502" algn="l"/>
                <a:tab pos="3496423" algn="l"/>
                <a:tab pos="4551254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Related pathology and pharmacology (horizontal integration 15%)</a:t>
            </a:r>
          </a:p>
          <a:p>
            <a:pPr marL="11466" marR="5160" lvl="0" indent="-185742" algn="l" defTabSz="742968" rtl="0" eaLnBrk="1" fontAlgn="auto" latinLnBrk="0" hangingPunct="1">
              <a:lnSpc>
                <a:spcPct val="100800"/>
              </a:lnSpc>
              <a:spcBef>
                <a:spcPts val="82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283569" algn="l"/>
                <a:tab pos="2434712" algn="l"/>
                <a:tab pos="2776959" algn="l"/>
                <a:tab pos="4446917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Recent advances and developments. (vertical integration – 10%)</a:t>
            </a:r>
          </a:p>
          <a:p>
            <a:pPr marL="11466" marR="1274970" lvl="0" indent="-185742" algn="l" defTabSz="742968" rtl="0" eaLnBrk="1" fontAlgn="auto" latinLnBrk="0" hangingPunct="1">
              <a:lnSpc>
                <a:spcPts val="3530"/>
              </a:lnSpc>
              <a:spcBef>
                <a:spcPts val="7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Research article related to topic (3%) Ethics (2%)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4" name="Google Shape;57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223002" y="19526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73831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DA4B47-9253-5433-2A14-E1488EBE0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xmlns="" id="{48B982F0-B312-3065-14A5-DC530431437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24669" y="1260925"/>
            <a:ext cx="8987631" cy="5387975"/>
          </a:xfrm>
        </p:spPr>
        <p:txBody>
          <a:bodyPr>
            <a:normAutofit/>
          </a:bodyPr>
          <a:lstStyle/>
          <a:p>
            <a:r>
              <a:rPr lang="x-none" sz="1400" b="1" smtClean="0">
                <a:latin typeface="Century Gothic" panose="020B0502020202020204" pitchFamily="34" charset="0"/>
              </a:rPr>
              <a:t>Definition: </a:t>
            </a:r>
            <a:r>
              <a:rPr lang="x-none" sz="1400" smtClean="0">
                <a:latin typeface="Century Gothic" panose="020B0502020202020204" pitchFamily="34" charset="0"/>
              </a:rPr>
              <a:t>Individual who continue to shed salmonella typhi in their stool or urin for &gt; 12months</a:t>
            </a:r>
          </a:p>
          <a:p>
            <a:r>
              <a:rPr lang="x-none" sz="1400" smtClean="0">
                <a:latin typeface="Century Gothic" panose="020B0502020202020204" pitchFamily="34" charset="0"/>
              </a:rPr>
              <a:t>Risk factors</a:t>
            </a:r>
          </a:p>
          <a:p>
            <a:pPr lvl="1"/>
            <a:r>
              <a:rPr lang="x-none" sz="1400" smtClean="0">
                <a:latin typeface="Century Gothic" panose="020B0502020202020204" pitchFamily="34" charset="0"/>
              </a:rPr>
              <a:t>Gall bladder abnormalities (Stools)</a:t>
            </a:r>
          </a:p>
          <a:p>
            <a:pPr lvl="1"/>
            <a:r>
              <a:rPr lang="x-none" sz="1400" smtClean="0">
                <a:latin typeface="Century Gothic" panose="020B0502020202020204" pitchFamily="34" charset="0"/>
              </a:rPr>
              <a:t>Chronic liver disease</a:t>
            </a:r>
          </a:p>
          <a:p>
            <a:r>
              <a:rPr lang="x-none" sz="1400" smtClean="0">
                <a:latin typeface="Century Gothic" panose="020B0502020202020204" pitchFamily="34" charset="0"/>
              </a:rPr>
              <a:t>Treatment:</a:t>
            </a:r>
          </a:p>
          <a:p>
            <a:pPr lvl="1"/>
            <a:r>
              <a:rPr lang="x-none" sz="1400" smtClean="0">
                <a:latin typeface="Century Gothic" panose="020B0502020202020204" pitchFamily="34" charset="0"/>
              </a:rPr>
              <a:t>Ciprofloxacin</a:t>
            </a:r>
          </a:p>
          <a:p>
            <a:pPr lvl="1"/>
            <a:r>
              <a:rPr lang="x-none" sz="1400" smtClean="0">
                <a:latin typeface="Century Gothic" panose="020B0502020202020204" pitchFamily="34" charset="0"/>
              </a:rPr>
              <a:t>Cholecystectomy</a:t>
            </a:r>
          </a:p>
          <a:p>
            <a:pPr lvl="1"/>
            <a:endParaRPr lang="x-none" sz="14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99A30-0201-1831-CC8F-DBDDFDFE71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224288"/>
            <a:ext cx="8123237" cy="719137"/>
          </a:xfrm>
        </p:spPr>
        <p:txBody>
          <a:bodyPr anchor="ctr">
            <a:normAutofit/>
          </a:bodyPr>
          <a:lstStyle/>
          <a:p>
            <a:pPr algn="ctr"/>
            <a:r>
              <a:rPr lang="en-GB" sz="2000" b="1" dirty="0" smtClean="0">
                <a:latin typeface="Century Gothic" panose="020B0502020202020204" pitchFamily="34" charset="0"/>
              </a:rPr>
              <a:t>enteric</a:t>
            </a:r>
            <a:r>
              <a:rPr lang="x-none" sz="2000" b="1" smtClean="0">
                <a:latin typeface="Century Gothic" panose="020B0502020202020204" pitchFamily="34" charset="0"/>
              </a:rPr>
              <a:t> carrier treatment</a:t>
            </a: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3" name="Google Shape;57;p13">
            <a:extLst>
              <a:ext uri="{FF2B5EF4-FFF2-40B4-BE49-F238E27FC236}">
                <a16:creationId xmlns:a16="http://schemas.microsoft.com/office/drawing/2014/main" xmlns="" id="{83863C4D-5AB5-87C7-440B-55F3E211BBC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FCAFC1CB-3C0E-92BA-BFCA-6334986D1B8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518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6988"/>
            <a:ext cx="9906000" cy="719137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000" b="1" dirty="0">
                <a:solidFill>
                  <a:schemeClr val="tx1"/>
                </a:solidFill>
                <a:latin typeface="Century Gothic" pitchFamily="34" charset="0"/>
              </a:rPr>
              <a:t>Prevention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24669" y="1247775"/>
            <a:ext cx="8080375" cy="4507865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Three main enteric fever prevention strategies: 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400" b="1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1400" b="1" dirty="0">
                <a:latin typeface="Century Gothic" pitchFamily="34" charset="0"/>
              </a:rPr>
              <a:t> V</a:t>
            </a: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accination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4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 eaLnBrk="1" hangingPunct="1"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1) Injectable vaccine</a:t>
            </a:r>
          </a:p>
          <a:p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	Contains killed </a:t>
            </a:r>
            <a:r>
              <a:rPr lang="en-US" sz="1400" i="1" dirty="0">
                <a:solidFill>
                  <a:schemeClr val="tx1"/>
                </a:solidFill>
                <a:latin typeface="Century Gothic" pitchFamily="34" charset="0"/>
              </a:rPr>
              <a:t>Salmonella typhi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bacteria.</a:t>
            </a:r>
          </a:p>
          <a:p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	Recommended for age over 2 years.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1800" dirty="0">
                <a:solidFill>
                  <a:schemeClr val="tx1"/>
                </a:solidFill>
                <a:latin typeface="Century Gothic" pitchFamily="34" charset="0"/>
              </a:rPr>
              <a:t>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800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4580" name="Picture 5" descr="fotolia_563242_X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9588" y="1702934"/>
            <a:ext cx="24765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7585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50068" y="1150937"/>
            <a:ext cx="8924131" cy="5511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2) Oral vaccine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Contains a live but weakened strain of the </a:t>
            </a:r>
            <a:r>
              <a:rPr lang="en-US" sz="1400" i="1" dirty="0">
                <a:solidFill>
                  <a:schemeClr val="tx1"/>
                </a:solidFill>
                <a:latin typeface="Century Gothic" pitchFamily="34" charset="0"/>
              </a:rPr>
              <a:t>Salmonella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bacteria.</a:t>
            </a:r>
            <a:r>
              <a:rPr lang="en-US" sz="1400" dirty="0">
                <a:latin typeface="Century Gothic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Recommended for age over 5 years.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entury Gothic" pitchFamily="34" charset="0"/>
              </a:rPr>
              <a:t>E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nteric conjugate vaccine … for age 6 months or grater </a:t>
            </a:r>
          </a:p>
          <a:p>
            <a:pPr eaLnBrk="1" hangingPunct="1"/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" name="Google Shape;57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xmlns="" id="{C8C909BA-3EC5-B312-E65F-02C621EFF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197" y="3100182"/>
            <a:ext cx="2688691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123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3088" y="1064763"/>
            <a:ext cx="8839200" cy="5435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SzPct val="115000"/>
            </a:pPr>
            <a:r>
              <a:rPr lang="en-US" sz="18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Wash hands thoroughly and frequently using soap</a:t>
            </a:r>
            <a:r>
              <a:rPr lang="en-US" sz="1400" dirty="0">
                <a:latin typeface="Century Gothic" pitchFamily="34" charset="0"/>
              </a:rPr>
              <a:t>.</a:t>
            </a: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SzPct val="115000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Use boiled or bottled drinking water</a:t>
            </a:r>
            <a:endParaRPr lang="en-US" sz="1400" dirty="0"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SzPct val="115000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Ask for drinks without ice, unless the ice is made from bottled or boiled water. </a:t>
            </a:r>
          </a:p>
          <a:p>
            <a:pPr algn="just">
              <a:lnSpc>
                <a:spcPct val="150000"/>
              </a:lnSpc>
              <a:buSzPct val="115000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Avoid Popsicles and flavored ices.</a:t>
            </a:r>
          </a:p>
          <a:p>
            <a:pPr algn="just">
              <a:lnSpc>
                <a:spcPct val="150000"/>
              </a:lnSpc>
              <a:buSzPct val="115000"/>
            </a:pPr>
            <a:r>
              <a:rPr lang="en-US" sz="1400" dirty="0">
                <a:latin typeface="Century Gothic" pitchFamily="34" charset="0"/>
              </a:rPr>
              <a:t>Be vaccinated against enteric at least one week before travel</a:t>
            </a:r>
          </a:p>
          <a:p>
            <a:pPr algn="just">
              <a:lnSpc>
                <a:spcPct val="150000"/>
              </a:lnSpc>
              <a:buSzPct val="115000"/>
            </a:pPr>
            <a:endParaRPr 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F5D54A-A180-FA2E-B47A-9A1524B336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6851"/>
            <a:ext cx="9906000" cy="728662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b="1" dirty="0">
                <a:latin typeface="Century Gothic" pitchFamily="34" charset="0"/>
              </a:rPr>
              <a:t>Travel Advice</a:t>
            </a:r>
          </a:p>
        </p:txBody>
      </p:sp>
      <p:pic>
        <p:nvPicPr>
          <p:cNvPr id="3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5969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646DCA-7625-1B2E-5211-D66FB6819535}"/>
              </a:ext>
            </a:extLst>
          </p:cNvPr>
          <p:cNvSpPr txBox="1"/>
          <p:nvPr/>
        </p:nvSpPr>
        <p:spPr>
          <a:xfrm>
            <a:off x="457200" y="696059"/>
            <a:ext cx="895208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200" b="1" i="0" dirty="0">
              <a:effectLst/>
              <a:latin typeface="Century Gothic" panose="020B0502020202020204" pitchFamily="34" charset="0"/>
            </a:endParaRPr>
          </a:p>
          <a:p>
            <a:pPr algn="ctr"/>
            <a:endParaRPr lang="en-GB" sz="1200" b="1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200" b="1" i="0" dirty="0">
                <a:effectLst/>
                <a:latin typeface="Century Gothic" panose="020B0502020202020204" pitchFamily="34" charset="0"/>
              </a:rPr>
              <a:t>World Health Organization (WHO).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Typhoid fever. [Internet]. Geneva: WHO; [updated 2023]. Available from: </a:t>
            </a:r>
            <a:r>
              <a:rPr lang="en-GB" sz="1200" b="0" i="0" u="none" strike="noStrike" dirty="0">
                <a:effectLst/>
                <a:latin typeface="Century Gothic" panose="020B0502020202020204" pitchFamily="34" charset="0"/>
                <a:hlinkClick r:id="rId2"/>
              </a:rPr>
              <a:t>https://www.who.int/news-room/fact-sheets/detail/typhoid</a:t>
            </a:r>
            <a:endParaRPr lang="en-GB" sz="1200" b="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Centers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for Disease Control and Prevention (CDC).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Typhoid fever and paratyphoid fever. [Internet]. Atlanta: CDC; [updated 2023]. Available from: </a:t>
            </a:r>
            <a:r>
              <a:rPr lang="en-GB" sz="1200" b="0" i="0" u="none" strike="noStrike" dirty="0">
                <a:effectLst/>
                <a:latin typeface="Century Gothic" panose="020B0502020202020204" pitchFamily="34" charset="0"/>
                <a:hlinkClick r:id="rId3"/>
              </a:rPr>
              <a:t>https://www.cdc.gov/typhoid-fever/index.html</a:t>
            </a:r>
            <a:endParaRPr lang="en-GB" sz="1200" b="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200" b="1" i="0" dirty="0">
                <a:effectLst/>
                <a:latin typeface="Century Gothic" panose="020B0502020202020204" pitchFamily="34" charset="0"/>
              </a:rPr>
              <a:t>Crump JA, </a:t>
            </a: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Mintz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ED.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Global trends in typhoid and paratyphoid fever. </a:t>
            </a:r>
            <a:r>
              <a:rPr lang="en-GB" sz="1200" b="0" i="1" dirty="0">
                <a:effectLst/>
                <a:latin typeface="Century Gothic" panose="020B0502020202020204" pitchFamily="34" charset="0"/>
              </a:rPr>
              <a:t>Clin Infect Dis.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2010;50(2):241-6. doi:10.1086/649541.</a:t>
            </a:r>
          </a:p>
          <a:p>
            <a:pPr algn="l">
              <a:buFont typeface="+mj-lt"/>
              <a:buAutoNum type="arabicPeriod"/>
            </a:pPr>
            <a:r>
              <a:rPr lang="en-GB" sz="1200" b="1" i="0" dirty="0">
                <a:effectLst/>
                <a:latin typeface="Century Gothic" panose="020B0502020202020204" pitchFamily="34" charset="0"/>
              </a:rPr>
              <a:t>Parry CM, Hien TT, Dougan G, White NJ, Farrar JJ.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Typhoid fever. </a:t>
            </a:r>
            <a:r>
              <a:rPr lang="en-GB" sz="1200" b="0" i="1" dirty="0">
                <a:effectLst/>
                <a:latin typeface="Century Gothic" panose="020B0502020202020204" pitchFamily="34" charset="0"/>
              </a:rPr>
              <a:t>N </a:t>
            </a:r>
            <a:r>
              <a:rPr lang="en-GB" sz="1200" b="0" i="1" dirty="0" err="1">
                <a:effectLst/>
                <a:latin typeface="Century Gothic" panose="020B0502020202020204" pitchFamily="34" charset="0"/>
              </a:rPr>
              <a:t>Engl</a:t>
            </a:r>
            <a:r>
              <a:rPr lang="en-GB" sz="1200" b="0" i="1" dirty="0">
                <a:effectLst/>
                <a:latin typeface="Century Gothic" panose="020B0502020202020204" pitchFamily="34" charset="0"/>
              </a:rPr>
              <a:t> J Med.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2002;347(22):1770-82. doi:10.1056/NEJMra020201.</a:t>
            </a:r>
          </a:p>
          <a:p>
            <a:pPr algn="l">
              <a:buFont typeface="+mj-lt"/>
              <a:buAutoNum type="arabicPeriod"/>
            </a:pPr>
            <a:r>
              <a:rPr lang="en-GB" sz="1200" b="1" i="0" dirty="0">
                <a:effectLst/>
                <a:latin typeface="Century Gothic" panose="020B0502020202020204" pitchFamily="34" charset="0"/>
              </a:rPr>
              <a:t>Wain J, Hendriksen RS, </a:t>
            </a: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Mikoleit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ML, </a:t>
            </a: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Keddy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KH, </a:t>
            </a: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Ochiai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RL.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Typhoid fever. </a:t>
            </a:r>
            <a:r>
              <a:rPr lang="en-GB" sz="1200" b="0" i="1" dirty="0">
                <a:effectLst/>
                <a:latin typeface="Century Gothic" panose="020B0502020202020204" pitchFamily="34" charset="0"/>
              </a:rPr>
              <a:t>Lancet.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2015;385(9973):1136-45. doi:10.1016/S0140-6736(13)62708-7.</a:t>
            </a:r>
          </a:p>
          <a:p>
            <a:pPr algn="l">
              <a:buFont typeface="+mj-lt"/>
              <a:buAutoNum type="arabicPeriod"/>
            </a:pP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Bhutta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ZA.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Current concepts in the diagnosis and treatment of typhoid fever. </a:t>
            </a:r>
            <a:r>
              <a:rPr lang="en-GB" sz="1200" b="0" i="1" dirty="0">
                <a:effectLst/>
                <a:latin typeface="Century Gothic" panose="020B0502020202020204" pitchFamily="34" charset="0"/>
              </a:rPr>
              <a:t>BMJ.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2006;333(7558):78-82. doi:10.1136/bmj.333.7558.78.</a:t>
            </a:r>
          </a:p>
          <a:p>
            <a:pPr algn="l">
              <a:buFont typeface="+mj-lt"/>
              <a:buAutoNum type="arabicPeriod"/>
            </a:pPr>
            <a:r>
              <a:rPr lang="en-GB" sz="1200" b="1" i="0" dirty="0">
                <a:effectLst/>
                <a:latin typeface="Century Gothic" panose="020B0502020202020204" pitchFamily="34" charset="0"/>
              </a:rPr>
              <a:t>Khan MI, </a:t>
            </a: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Soofi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SB, </a:t>
            </a: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Ochiai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RL, Habib MA, </a:t>
            </a: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Sahito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SM, </a:t>
            </a: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Nizami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SQ, et al.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Effectiveness of Vi capsular polysaccharide typhoid vaccine among children: a cluster randomized trial in Karachi, Pakistan. </a:t>
            </a:r>
            <a:r>
              <a:rPr lang="en-GB" sz="1200" b="0" i="1" dirty="0">
                <a:effectLst/>
                <a:latin typeface="Century Gothic" panose="020B0502020202020204" pitchFamily="34" charset="0"/>
              </a:rPr>
              <a:t>Vaccine.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2012;30(36):5389-95. doi:10.1016/j.vaccine.2012.06.015.</a:t>
            </a:r>
          </a:p>
          <a:p>
            <a:pPr algn="l">
              <a:buFont typeface="+mj-lt"/>
              <a:buAutoNum type="arabicPeriod"/>
            </a:pPr>
            <a:r>
              <a:rPr lang="en-GB" sz="1200" b="1" i="0" dirty="0">
                <a:effectLst/>
                <a:latin typeface="Century Gothic" panose="020B0502020202020204" pitchFamily="34" charset="0"/>
              </a:rPr>
              <a:t>Andrews JR, Ryan ET.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Diagnostics for invasive Salmonella infections: current challenges and future directions. </a:t>
            </a:r>
            <a:r>
              <a:rPr lang="en-GB" sz="1200" b="0" i="1" dirty="0">
                <a:effectLst/>
                <a:latin typeface="Century Gothic" panose="020B0502020202020204" pitchFamily="34" charset="0"/>
              </a:rPr>
              <a:t>Vaccine.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2015;33 </a:t>
            </a:r>
            <a:r>
              <a:rPr lang="en-GB" sz="1200" b="0" i="0" dirty="0" err="1">
                <a:effectLst/>
                <a:latin typeface="Century Gothic" panose="020B0502020202020204" pitchFamily="34" charset="0"/>
              </a:rPr>
              <a:t>Suppl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 3:C8-15. doi:10.1016/j.vaccine.2015.02.030.</a:t>
            </a:r>
          </a:p>
          <a:p>
            <a:pPr algn="l">
              <a:buFont typeface="+mj-lt"/>
              <a:buAutoNum type="arabicPeriod"/>
            </a:pPr>
            <a:r>
              <a:rPr lang="en-GB" sz="1200" b="1" i="0" dirty="0">
                <a:effectLst/>
                <a:latin typeface="Century Gothic" panose="020B0502020202020204" pitchFamily="34" charset="0"/>
              </a:rPr>
              <a:t>Crump JA, </a:t>
            </a: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Sjölund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-Karlsson M, Gordon MA, Parry CM.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Epidemiology, clinical presentation, laboratory diagnosis, antimicrobial resistance, and antimicrobial management of invasive Salmonella infections. </a:t>
            </a:r>
            <a:r>
              <a:rPr lang="en-GB" sz="1200" b="0" i="1" dirty="0">
                <a:effectLst/>
                <a:latin typeface="Century Gothic" panose="020B0502020202020204" pitchFamily="34" charset="0"/>
              </a:rPr>
              <a:t>Clin </a:t>
            </a:r>
            <a:r>
              <a:rPr lang="en-GB" sz="1200" b="0" i="1" dirty="0" err="1">
                <a:effectLst/>
                <a:latin typeface="Century Gothic" panose="020B0502020202020204" pitchFamily="34" charset="0"/>
              </a:rPr>
              <a:t>Microbiol</a:t>
            </a:r>
            <a:r>
              <a:rPr lang="en-GB" sz="1200" b="0" i="1" dirty="0">
                <a:effectLst/>
                <a:latin typeface="Century Gothic" panose="020B0502020202020204" pitchFamily="34" charset="0"/>
              </a:rPr>
              <a:t> Rev.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2015;28(4):901-37. doi:10.1128/CMR.00002-15.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7697" y="221734"/>
            <a:ext cx="1661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REFERENCES</a:t>
            </a:r>
            <a:endParaRPr lang="en-US" sz="2000" dirty="0"/>
          </a:p>
        </p:txBody>
      </p:sp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223002" y="19526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73831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0732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0100" y="2563813"/>
            <a:ext cx="8543925" cy="13255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Thankyou </a:t>
            </a:r>
          </a:p>
        </p:txBody>
      </p:sp>
      <p:pic>
        <p:nvPicPr>
          <p:cNvPr id="3" name="Google Shape;57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148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414E6-AE3A-6584-9620-6C5FF55E95E4}"/>
              </a:ext>
            </a:extLst>
          </p:cNvPr>
          <p:cNvSpPr txBox="1">
            <a:spLocks/>
          </p:cNvSpPr>
          <p:nvPr/>
        </p:nvSpPr>
        <p:spPr>
          <a:xfrm>
            <a:off x="667086" y="200024"/>
            <a:ext cx="8667414" cy="838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Learning objectives</a:t>
            </a:r>
            <a:endParaRPr kumimoji="0" lang="en-GB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5C2DDC-BCDE-3336-74C3-A6E2E340F2EF}"/>
              </a:ext>
            </a:extLst>
          </p:cNvPr>
          <p:cNvSpPr txBox="1">
            <a:spLocks/>
          </p:cNvSpPr>
          <p:nvPr/>
        </p:nvSpPr>
        <p:spPr>
          <a:xfrm>
            <a:off x="577850" y="1373673"/>
            <a:ext cx="8819566" cy="387142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By the end of this session, students will be able to: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Define enteric fever and identify its causative agent.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Describe the modes of transmission and key epidemiological factors of enteric fever.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Understand the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pathophysiological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mechanisms leading to systemic symptoms.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Recognize the clinical features and complications associated with enteric fever.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Outline the diagnostic approaches, including laboratory and imaging investigations.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Discuss the pharmacological management and strategies to address antimicrobial resistance.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Explain preventive measures, including vaccination and hygiene practices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Google Shape;57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223002" y="19526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73831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630931" y="179044"/>
            <a:ext cx="8427344" cy="859181"/>
          </a:xfrm>
          <a:prstGeom prst="rect">
            <a:avLst/>
          </a:prstGeom>
        </p:spPr>
        <p:txBody>
          <a:bodyPr vert="horz" lIns="82550" tIns="41275" rIns="82550" bIns="0" rtlCol="0" anchor="ctr">
            <a:normAutofit/>
          </a:bodyPr>
          <a:lstStyle/>
          <a:p>
            <a:pPr marL="11466" marR="4586" lvl="0" indent="0" algn="ctr" defTabSz="8255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PROF UMER MODEL OF INTEGRATED LECTURE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8236" y="1586940"/>
            <a:ext cx="5362230" cy="3743612"/>
          </a:xfrm>
          <a:prstGeom prst="rect">
            <a:avLst/>
          </a:prstGeom>
        </p:spPr>
      </p:pic>
      <p:pic>
        <p:nvPicPr>
          <p:cNvPr id="4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223002" y="19526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73831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1931"/>
            <a:ext cx="9906000" cy="719137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000" b="1" dirty="0">
                <a:solidFill>
                  <a:schemeClr val="tx1"/>
                </a:solidFill>
                <a:latin typeface="Century Gothic" pitchFamily="34" charset="0"/>
              </a:rPr>
              <a:t>Definition</a:t>
            </a:r>
            <a:endParaRPr lang="en-US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9984" y="1343025"/>
            <a:ext cx="8886031" cy="464264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200000"/>
              </a:lnSpc>
            </a:pPr>
            <a:r>
              <a:rPr lang="en-US" sz="1600" b="0" i="0" dirty="0" smtClean="0">
                <a:effectLst/>
                <a:latin typeface="Century Gothic" pitchFamily="34" charset="0"/>
              </a:rPr>
              <a:t>Enteric fever </a:t>
            </a:r>
            <a:r>
              <a:rPr lang="en-US" sz="1600" b="0" i="0" dirty="0">
                <a:effectLst/>
                <a:latin typeface="Century Gothic" pitchFamily="34" charset="0"/>
              </a:rPr>
              <a:t>is a life-threatening infection caused by the bacterium Salmonella </a:t>
            </a:r>
            <a:r>
              <a:rPr lang="en-US" sz="1600" i="1" dirty="0">
                <a:latin typeface="Century Gothic" pitchFamily="34" charset="0"/>
              </a:rPr>
              <a:t>E</a:t>
            </a:r>
            <a:r>
              <a:rPr lang="en-US" sz="1600" b="0" i="1" dirty="0">
                <a:effectLst/>
                <a:latin typeface="Century Gothic" pitchFamily="34" charset="0"/>
              </a:rPr>
              <a:t>nterica </a:t>
            </a:r>
            <a:r>
              <a:rPr lang="en-US" sz="1600" b="0" i="0" dirty="0">
                <a:effectLst/>
                <a:latin typeface="Century Gothic" pitchFamily="34" charset="0"/>
              </a:rPr>
              <a:t>serotype Typhi.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Enteric fever </a:t>
            </a: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is a potentially fatal multisystem illness characterized by prolonged fever, abdominal pain, and systemic symptoms. </a:t>
            </a:r>
          </a:p>
          <a:p>
            <a:pPr algn="just">
              <a:lnSpc>
                <a:spcPct val="200000"/>
              </a:lnSpc>
            </a:pPr>
            <a:r>
              <a:rPr lang="en-US" sz="1600" b="0" i="0" dirty="0" smtClean="0">
                <a:effectLst/>
                <a:latin typeface="Century Gothic" pitchFamily="34" charset="0"/>
              </a:rPr>
              <a:t>The </a:t>
            </a:r>
            <a:r>
              <a:rPr lang="en-US" sz="1600" b="0" i="0" dirty="0">
                <a:effectLst/>
                <a:latin typeface="Century Gothic" pitchFamily="34" charset="0"/>
              </a:rPr>
              <a:t>disease primarily spreads through ingestion of food or water contaminated with feces from an infected person.</a:t>
            </a:r>
          </a:p>
          <a:p>
            <a:pPr algn="just" eaLnBrk="1" hangingPunct="1">
              <a:lnSpc>
                <a:spcPct val="200000"/>
              </a:lnSpc>
            </a:pPr>
            <a:endParaRPr lang="en-US" sz="1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5" name="Google Shape;57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161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FEB030-41EE-7965-A4BE-F44F31826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96F49EBA-F04C-23CB-E76A-D3DDAFE61F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3756"/>
            <a:ext cx="9906000" cy="728663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000" b="1" dirty="0">
                <a:solidFill>
                  <a:schemeClr val="tx1"/>
                </a:solidFill>
                <a:latin typeface="Century Gothic" pitchFamily="34" charset="0"/>
              </a:rPr>
              <a:t>Salmonella Enterica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990A9C9B-56ED-50BE-65B4-F6D2A24888A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24669" y="1207442"/>
            <a:ext cx="8458200" cy="546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Classification: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Member of the genus Salmonella, family Enterobacteriaceae.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Morphology: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Rod-shaped, flagellated, aerobic, Gram-negative bacterium.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Adhesion Factors: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Possesses numerous </a:t>
            </a:r>
            <a:r>
              <a:rPr lang="en-US" sz="1400" dirty="0" err="1">
                <a:solidFill>
                  <a:schemeClr val="tx1"/>
                </a:solidFill>
                <a:latin typeface="Century Gothic" pitchFamily="34" charset="0"/>
              </a:rPr>
              <a:t>fimbrial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and non-</a:t>
            </a:r>
            <a:r>
              <a:rPr lang="en-US" sz="1400" dirty="0" err="1">
                <a:solidFill>
                  <a:schemeClr val="tx1"/>
                </a:solidFill>
                <a:latin typeface="Century Gothic" pitchFamily="34" charset="0"/>
              </a:rPr>
              <a:t>fimbrial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adhesins that facilitate biofilm formation and adherence to host cells.</a:t>
            </a:r>
          </a:p>
        </p:txBody>
      </p:sp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40F34831-6477-70BB-1A35-F62623D29B07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6;p13">
            <a:extLst>
              <a:ext uri="{FF2B5EF4-FFF2-40B4-BE49-F238E27FC236}">
                <a16:creationId xmlns:a16="http://schemas.microsoft.com/office/drawing/2014/main" xmlns="" id="{51E44FD7-96A8-BB5C-7895-B363E57669AF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C7384D-721A-80D9-69CD-A64240865A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4018" y="4014142"/>
            <a:ext cx="3108539" cy="1687493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xmlns="" val="109786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D898875-0E16-DAE7-FC18-B24FFF5A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CB9A7CE6-93DF-2409-15AA-44F139A296A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6456"/>
            <a:ext cx="9906000" cy="728663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000" b="1" dirty="0">
                <a:solidFill>
                  <a:schemeClr val="tx1"/>
                </a:solidFill>
                <a:latin typeface="Century Gothic" pitchFamily="34" charset="0"/>
              </a:rPr>
              <a:t>Salmonella Enterica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8C9C34E2-BEDB-9049-904F-67FB27A0F03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24669" y="1232842"/>
            <a:ext cx="8458200" cy="546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Hosts: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Infects a wide range of hosts, including cattle, poultry, domestic cats, hamsters, and humans.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Century Gothic" pitchFamily="34" charset="0"/>
              </a:rPr>
              <a:t>Environmental </a:t>
            </a: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Resilience: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Refrigeration and freezing significantly slow or halt bacterial growth.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Pasteurization and food irradiation effectively kill Salmonella.</a:t>
            </a:r>
          </a:p>
        </p:txBody>
      </p:sp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D4A74B83-9851-0D32-5EA2-B7E3E408243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6;p13">
            <a:extLst>
              <a:ext uri="{FF2B5EF4-FFF2-40B4-BE49-F238E27FC236}">
                <a16:creationId xmlns:a16="http://schemas.microsoft.com/office/drawing/2014/main" xmlns="" id="{FCF2DDDC-D25E-294B-1F2E-14E70DA77D07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E4FED5-0CBD-E42B-BD74-D211BC5120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5961" y="3833585"/>
            <a:ext cx="2930739" cy="1513115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xmlns="" val="159559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AABACA8E-8D2C-92F1-10A6-C911DE582208}"/>
              </a:ext>
            </a:extLst>
          </p:cNvPr>
          <p:cNvSpPr txBox="1">
            <a:spLocks/>
          </p:cNvSpPr>
          <p:nvPr/>
        </p:nvSpPr>
        <p:spPr>
          <a:xfrm>
            <a:off x="1637576" y="216900"/>
            <a:ext cx="6707050" cy="675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entury Gothic" pitchFamily="34" charset="0"/>
              </a:rPr>
              <a:t>SALMONELLA ENTERICA</a:t>
            </a:r>
          </a:p>
        </p:txBody>
      </p:sp>
      <p:pic>
        <p:nvPicPr>
          <p:cNvPr id="2" name="Google Shape;57;p13">
            <a:extLst>
              <a:ext uri="{FF2B5EF4-FFF2-40B4-BE49-F238E27FC236}">
                <a16:creationId xmlns:a16="http://schemas.microsoft.com/office/drawing/2014/main" xmlns="" id="{6E85162D-A696-FA80-AF68-5BA6150C2279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185738" y="195263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56;p13">
            <a:extLst>
              <a:ext uri="{FF2B5EF4-FFF2-40B4-BE49-F238E27FC236}">
                <a16:creationId xmlns:a16="http://schemas.microsoft.com/office/drawing/2014/main" xmlns="" id="{DE9B447E-9101-1E1D-45B7-0C655E9DB1BF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578" y="186188"/>
            <a:ext cx="7614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almonella enterica 110 (K 108), CNCT SK 108, GISK 100331, 110 | DSM 27656,  NCIMB (QC) 50075, NCTC 6022, WDCM 00120, CIP 110280, KOS 108, CECT 4153 |  BacDiveID:23943">
            <a:extLst>
              <a:ext uri="{FF2B5EF4-FFF2-40B4-BE49-F238E27FC236}">
                <a16:creationId xmlns:a16="http://schemas.microsoft.com/office/drawing/2014/main" xmlns="" id="{08472B87-6EF8-68B7-3702-B95F56FB6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7749" y="1092200"/>
            <a:ext cx="7225102" cy="4840194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697107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2405</TotalTime>
  <Words>1355</Words>
  <Application>Microsoft Office PowerPoint</Application>
  <PresentationFormat>A4 Paper (210x297 mm)</PresentationFormat>
  <Paragraphs>225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Gallery</vt:lpstr>
      <vt:lpstr>1_Gallery</vt:lpstr>
      <vt:lpstr>Enteric FEVER</vt:lpstr>
      <vt:lpstr>Slide 2</vt:lpstr>
      <vt:lpstr>Slide 3</vt:lpstr>
      <vt:lpstr>Slide 4</vt:lpstr>
      <vt:lpstr>Slide 5</vt:lpstr>
      <vt:lpstr>Definition</vt:lpstr>
      <vt:lpstr>Salmonella Enterica</vt:lpstr>
      <vt:lpstr>Salmonella Enterica</vt:lpstr>
      <vt:lpstr>Slide 9</vt:lpstr>
      <vt:lpstr>Epidemiology </vt:lpstr>
      <vt:lpstr> Transmission to Humans</vt:lpstr>
      <vt:lpstr> Transmission to Humans</vt:lpstr>
      <vt:lpstr>Pathophysiology </vt:lpstr>
      <vt:lpstr>Slide 14</vt:lpstr>
      <vt:lpstr>Clinical Features </vt:lpstr>
      <vt:lpstr>Complications</vt:lpstr>
      <vt:lpstr>Slide 17</vt:lpstr>
      <vt:lpstr>Diagnosis </vt:lpstr>
      <vt:lpstr>Diagnosis </vt:lpstr>
      <vt:lpstr>Common Laboratory Investigation Findings </vt:lpstr>
      <vt:lpstr>Common Laboratory Investigation Findings </vt:lpstr>
      <vt:lpstr>Antibiotic Resistance</vt:lpstr>
      <vt:lpstr>Slide 23</vt:lpstr>
      <vt:lpstr>Antibiotic Resistance</vt:lpstr>
      <vt:lpstr>Treatment recommendations for Pakistan</vt:lpstr>
      <vt:lpstr>Treatment</vt:lpstr>
      <vt:lpstr>Extensive drug resistant enteric fever</vt:lpstr>
      <vt:lpstr>Drug  Sensitive  enteric </vt:lpstr>
      <vt:lpstr>The story of  Typhe Marry</vt:lpstr>
      <vt:lpstr>enteric carrier treatment</vt:lpstr>
      <vt:lpstr>Prevention</vt:lpstr>
      <vt:lpstr>Slide 32</vt:lpstr>
      <vt:lpstr>Travel Advice</vt:lpstr>
      <vt:lpstr>Slide 34</vt:lpstr>
      <vt:lpstr>Thankyou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Typhoid fever</dc:title>
  <dc:creator>haier</dc:creator>
  <cp:lastModifiedBy>DID</cp:lastModifiedBy>
  <cp:revision>215</cp:revision>
  <dcterms:created xsi:type="dcterms:W3CDTF">2021-06-30T18:45:12Z</dcterms:created>
  <dcterms:modified xsi:type="dcterms:W3CDTF">2025-03-21T05:15:55Z</dcterms:modified>
</cp:coreProperties>
</file>