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rli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083021-E771-49B5-B8CE-C2527FDA77AB}">
  <a:tblStyle styleId="{00083021-E771-49B5-B8CE-C2527FDA77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73693986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373693986e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3373693986e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73693986e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3373693986e_1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3373693986e_1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73693986e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373693986e_1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3373693986e_1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73693986e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3373693986e_1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3373693986e_1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73693986e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373693986e_1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373693986e_1_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73693986e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373693986e_1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373693986e_1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73693986e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3373693986e_1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3373693986e_1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73693986e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373693986e_1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3373693986e_1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73693986e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3373693986e_1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3373693986e_1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73693986e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3373693986e_1_2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3373693986e_1_2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373693986e_1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373693986e_1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373693986e_1_2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73693986e_1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3373693986e_1_3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3373693986e_1_3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73693986e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3373693986e_1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3373693986e_1_3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73693986e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3373693986e_1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3373693986e_1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73693986e_1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3373693986e_1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3373693986e_1_3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73693986e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3373693986e_1_3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3373693986e_1_3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373693986e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3373693986e_1_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3373693986e_1_3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73693986e_1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3373693986e_1_3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3373693986e_1_3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373693986e_1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3373693986e_1_3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3373693986e_1_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73693986e_1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3373693986e_1_4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3373693986e_1_4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73693986e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3373693986e_1_4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3373693986e_1_4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73693986e_1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3373693986e_1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3373693986e_1_4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73693986e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3373693986e_1_4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3373693986e_1_4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73693986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373693986e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373693986e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73693986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373693986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3373693986e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73693986e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373693986e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3373693986e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57718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4466625" y="4943250"/>
            <a:ext cx="1600200" cy="1108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life Cycle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6" name="Google Shape;176;p24" descr="e-hist-cyst2 IOD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0875" y="1268050"/>
            <a:ext cx="985837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4336075" y="2182450"/>
            <a:ext cx="160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7307875" y="1496650"/>
            <a:ext cx="2057400" cy="7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Ingestion by humans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7307875" y="3436575"/>
            <a:ext cx="2362200" cy="7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Excystation in small intestine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4" descr="e-hist-tro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4675" y="5001850"/>
            <a:ext cx="1384300" cy="976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1211875" y="3630250"/>
            <a:ext cx="2362200" cy="7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Encystation in colon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1135675" y="1420450"/>
            <a:ext cx="2286000" cy="7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Excretion in faeces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4183675" y="4468450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Trophozoites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1059475" y="5960700"/>
            <a:ext cx="2286000" cy="831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Times New Roman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Asymptomatic colonization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7612675" y="6068650"/>
            <a:ext cx="17526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000"/>
              <a:buFont typeface="Times New Roman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Amoebic colitis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7536475" y="5459050"/>
            <a:ext cx="22860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000"/>
              <a:buFont typeface="Times New Roman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Liver abscess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5707675" y="164905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8298475" y="2563450"/>
            <a:ext cx="2286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4"/>
          <p:cNvSpPr/>
          <p:nvPr/>
        </p:nvSpPr>
        <p:spPr>
          <a:xfrm rot="3840447">
            <a:off x="7114977" y="3899320"/>
            <a:ext cx="174556" cy="22273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4"/>
          <p:cNvSpPr/>
          <p:nvPr/>
        </p:nvSpPr>
        <p:spPr>
          <a:xfrm rot="-3599873">
            <a:off x="3309729" y="4199430"/>
            <a:ext cx="223786" cy="18287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1897675" y="2411050"/>
            <a:ext cx="152400" cy="1143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3497875" y="1649050"/>
            <a:ext cx="1066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4"/>
          <p:cNvSpPr/>
          <p:nvPr/>
        </p:nvSpPr>
        <p:spPr>
          <a:xfrm rot="1019724">
            <a:off x="6088647" y="6144770"/>
            <a:ext cx="1295267" cy="2255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4"/>
          <p:cNvSpPr/>
          <p:nvPr/>
        </p:nvSpPr>
        <p:spPr>
          <a:xfrm rot="-1919503">
            <a:off x="3324906" y="5997250"/>
            <a:ext cx="1066824" cy="22857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6164875" y="5611450"/>
            <a:ext cx="1295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CC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43809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Non-invasive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/>
              <a:t>Asymptomatic Colonization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/>
              <a:t>Non-dysenteric Diarrhea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/>
              <a:t>Cramps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/>
              <a:t>Abdominal Discomfort</a:t>
            </a:r>
            <a:endParaRPr b="1"/>
          </a:p>
        </p:txBody>
      </p:sp>
      <p:sp>
        <p:nvSpPr>
          <p:cNvPr id="204" name="Google Shape;204;p25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6343475" y="1292225"/>
            <a:ext cx="43809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US" sz="2500" b="1"/>
              <a:t>Invasive</a:t>
            </a:r>
            <a:endParaRPr sz="2500" b="1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US" sz="2500" b="1"/>
              <a:t>Mucosal Necrosis</a:t>
            </a:r>
            <a:endParaRPr sz="2500" b="1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US" sz="2500" b="1"/>
              <a:t>Ulceration</a:t>
            </a:r>
            <a:endParaRPr sz="2500" b="1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US" sz="2500" b="1"/>
              <a:t>Dysentery</a:t>
            </a:r>
            <a:endParaRPr sz="2500" b="1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US" sz="2500" b="1"/>
              <a:t>Ulcer Enlargement</a:t>
            </a:r>
            <a:endParaRPr sz="2500" b="1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■"/>
            </a:pPr>
            <a:r>
              <a:rPr lang="en-US" sz="2500" b="1"/>
              <a:t>Colitis</a:t>
            </a:r>
            <a:endParaRPr sz="2500" b="1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■"/>
            </a:pPr>
            <a:r>
              <a:rPr lang="en-US" sz="2500" b="1"/>
              <a:t>Peritonitis</a:t>
            </a:r>
            <a:endParaRPr sz="2500" b="1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■"/>
            </a:pPr>
            <a:r>
              <a:rPr lang="en-US" sz="2500" b="1"/>
              <a:t>Ameboma</a:t>
            </a:r>
            <a:endParaRPr sz="2500" b="1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US" sz="2500" b="1"/>
              <a:t>Metastasis (Extra-intestinal disease)</a:t>
            </a:r>
            <a:endParaRPr sz="2500" b="1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US" sz="2500" b="1"/>
              <a:t>Dissemination via portal vein to liver</a:t>
            </a:r>
            <a:endParaRPr sz="25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 b="1"/>
          </a:p>
        </p:txBody>
      </p:sp>
      <p:cxnSp>
        <p:nvCxnSpPr>
          <p:cNvPr id="206" name="Google Shape;206;p25"/>
          <p:cNvCxnSpPr/>
          <p:nvPr/>
        </p:nvCxnSpPr>
        <p:spPr>
          <a:xfrm>
            <a:off x="5580975" y="1354500"/>
            <a:ext cx="0" cy="515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5"/>
          <p:cNvCxnSpPr/>
          <p:nvPr/>
        </p:nvCxnSpPr>
        <p:spPr>
          <a:xfrm>
            <a:off x="862175" y="1356950"/>
            <a:ext cx="1041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Colonic Mucosal Biopsy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942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Histopathological Findings of Amebic Colitis</a:t>
            </a:r>
            <a:r>
              <a:rPr lang="en-US"/>
              <a:t>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Diffuse, nonspecific mucosal thickening with or without ulceration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Classic flask-shaped lesions with ulceration extending through the mucosa and muscularis mucosa into the submucosa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Necrosis and perforation of the intestinal wall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Rare presence of amebae in the mucinous exudate or diffusely inflamed mucosal layer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Syndromes</a:t>
            </a:r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44754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Intestinal Disease: 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Asymptomatic Infection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Symptomatic Non-invasive Infection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Acute Rectocolitis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Fulminant Colitis with Perforation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Toxic Megacolon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Ameboma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Perianal Ulceration</a:t>
            </a:r>
            <a:endParaRPr b="1"/>
          </a:p>
        </p:txBody>
      </p:sp>
      <p:sp>
        <p:nvSpPr>
          <p:cNvPr id="225" name="Google Shape;225;p27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27"/>
          <p:cNvCxnSpPr/>
          <p:nvPr/>
        </p:nvCxnSpPr>
        <p:spPr>
          <a:xfrm>
            <a:off x="5580975" y="1354500"/>
            <a:ext cx="0" cy="515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27"/>
          <p:cNvCxnSpPr/>
          <p:nvPr/>
        </p:nvCxnSpPr>
        <p:spPr>
          <a:xfrm>
            <a:off x="862175" y="1356950"/>
            <a:ext cx="1041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27"/>
          <p:cNvSpPr txBox="1">
            <a:spLocks noGrp="1"/>
          </p:cNvSpPr>
          <p:nvPr>
            <p:ph type="body" idx="1"/>
          </p:nvPr>
        </p:nvSpPr>
        <p:spPr>
          <a:xfrm>
            <a:off x="6229350" y="1444625"/>
            <a:ext cx="44754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Extra-intestinal Disease: Clinical Manifestations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Liver Abscess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Peritonitis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Empyema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Pericarditis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Lung Abscess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Brain Abscess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Genitourinary Disease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75955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Lab Findings 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8930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Diagnostic Findings in Amebic Liver Abscess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Leukocytosis, Anemia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↑ ALT and Normal ALP</a:t>
            </a:r>
            <a:r>
              <a:rPr lang="en-US"/>
              <a:t>: Acute amoebic liver abscess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Normal ALT and Raised ALP</a:t>
            </a:r>
            <a:r>
              <a:rPr lang="en-US"/>
              <a:t>: Chronic amoebic liver abscess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USG Liver and CT Scan or MRI Abdomen</a:t>
            </a:r>
            <a:r>
              <a:rPr lang="en-US"/>
              <a:t>: Excellent for detecting liver mass, but not specific for amoebic liver abscess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Detection of Parasite Antigen in Stool</a:t>
            </a:r>
            <a:r>
              <a:rPr lang="en-US"/>
              <a:t>: Positive in &lt; 50% of cases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Serum Anti-amoebic Antibodies</a:t>
            </a:r>
            <a:r>
              <a:rPr lang="en-US"/>
              <a:t>: Present in 70-80% of patients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PCR</a:t>
            </a:r>
            <a:r>
              <a:rPr lang="en-US"/>
              <a:t>: Used for molecular detection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Fluid Aspiration</a:t>
            </a:r>
            <a:r>
              <a:rPr lang="en-US"/>
              <a:t>: Ameba may be visualized in abscess fluid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237" name="Google Shape;237;p28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75955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Treatment</a:t>
            </a:r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8930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/>
              <a:t>Treatment of Amebiasis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en-US" sz="2500" b="1"/>
              <a:t>Medication</a:t>
            </a:r>
            <a:r>
              <a:rPr lang="en-US" sz="2500"/>
              <a:t>:</a:t>
            </a:r>
            <a:br>
              <a:rPr lang="en-US" sz="2500"/>
            </a:br>
            <a:endParaRPr sz="2500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US" sz="2500" b="1"/>
              <a:t>Metronidazole + Paromomycin/Diloxanide Furoate</a:t>
            </a:r>
            <a:endParaRPr sz="2500" b="1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± </a:t>
            </a:r>
            <a:r>
              <a:rPr lang="en-US" sz="2500" b="1"/>
              <a:t>Emetine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en-US" sz="2500" b="1"/>
              <a:t>Needle Aspiration</a:t>
            </a:r>
            <a:r>
              <a:rPr lang="en-US" sz="2500"/>
              <a:t>: For large abscesses</a:t>
            </a:r>
            <a:br>
              <a:rPr lang="en-US" sz="2500"/>
            </a:b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en-US" sz="2500" b="1"/>
              <a:t>Open Surgical Drainage</a:t>
            </a:r>
            <a:r>
              <a:rPr lang="en-US" sz="2500"/>
              <a:t>: If needle aspiration is not possible</a:t>
            </a:r>
            <a:br>
              <a:rPr lang="en-US" sz="2500"/>
            </a:b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en-US" sz="2500" b="1"/>
              <a:t>Perforation/Peritonitis</a:t>
            </a:r>
            <a:r>
              <a:rPr lang="en-US" sz="2500"/>
              <a:t>:</a:t>
            </a:r>
            <a:br>
              <a:rPr lang="en-US" sz="2500"/>
            </a:br>
            <a:endParaRPr sz="2500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US" sz="2500"/>
              <a:t>Anti-protozoal drugs + Antibacterial drugs</a:t>
            </a:r>
            <a:endParaRPr sz="2500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US" sz="2500" b="1"/>
              <a:t>Peritoneal Drainage</a:t>
            </a:r>
            <a:endParaRPr sz="2500" b="1"/>
          </a:p>
        </p:txBody>
      </p:sp>
      <p:sp>
        <p:nvSpPr>
          <p:cNvPr id="246" name="Google Shape;246;p29"/>
          <p:cNvSpPr txBox="1"/>
          <p:nvPr/>
        </p:nvSpPr>
        <p:spPr>
          <a:xfrm>
            <a:off x="8610600" y="285650"/>
            <a:ext cx="3882600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VERTICAL HORIZONTAL </a:t>
            </a: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75955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Prevention</a:t>
            </a:r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6728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Prevention and Control of Amebiasis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Boiling of Drinking Water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Adequate Water Purification</a:t>
            </a:r>
            <a:r>
              <a:rPr lang="en-US"/>
              <a:t>: Low level of chlorine does not kill cysts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Treating Vegetables</a:t>
            </a:r>
            <a:r>
              <a:rPr lang="en-US"/>
              <a:t>: Wash with strong detergent soap, then soak in acetic acid for 5-10 minutes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Proper Waste Disposal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Immunization</a:t>
            </a:r>
            <a:r>
              <a:rPr lang="en-US"/>
              <a:t>: Currently under trial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255" name="Google Shape;255;p30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FAMILY MEDICINE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62" name="Google Shape;262;p31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3" name="Google Shape;263;p31"/>
          <p:cNvGraphicFramePr/>
          <p:nvPr/>
        </p:nvGraphicFramePr>
        <p:xfrm>
          <a:off x="3650600" y="1058850"/>
          <a:ext cx="8389000" cy="5646725"/>
        </p:xfrm>
        <a:graphic>
          <a:graphicData uri="http://schemas.openxmlformats.org/drawingml/2006/table">
            <a:tbl>
              <a:tblPr>
                <a:noFill/>
                <a:tableStyleId>{00083021-E771-49B5-B8CE-C2527FDA77AB}</a:tableStyleId>
              </a:tblPr>
              <a:tblGrid>
                <a:gridCol w="419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BACILLARY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AMOEBIC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FREQUENCY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FREQUENCY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&amp; MUCUS 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&amp; MUCUS MIXED WITH STOOLS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STICKY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STICKY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ALKALINE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ACIDIC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PUS CELLS / RBCs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PUS CELLS / RBCs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MACROPHAGES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TROPHOZOITES OF 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FFFFCC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HISTOLYTICA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759550" y="365125"/>
            <a:ext cx="647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Difference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71" name="Google Shape;271;p32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546539" y="501651"/>
            <a:ext cx="530772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Amoebic colitis –dysentery stool      </a:t>
            </a:r>
            <a:br>
              <a:rPr lang="en-US" sz="3200" dirty="0"/>
            </a:br>
            <a:r>
              <a:rPr lang="en-US" sz="3200" dirty="0"/>
              <a:t>(small volume, blood &amp; mucus)</a:t>
            </a:r>
            <a:endParaRPr sz="3200" dirty="0"/>
          </a:p>
        </p:txBody>
      </p:sp>
      <p:pic>
        <p:nvPicPr>
          <p:cNvPr id="273" name="Google Shape;273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61" y="1690824"/>
            <a:ext cx="4781550" cy="46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2;p33">
            <a:extLst>
              <a:ext uri="{FF2B5EF4-FFF2-40B4-BE49-F238E27FC236}">
                <a16:creationId xmlns:a16="http://schemas.microsoft.com/office/drawing/2014/main" id="{70A6FA8B-B34A-42E9-87A8-08245B3176C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5075" y="1690824"/>
            <a:ext cx="4892564" cy="46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09D0B-A3C1-4AFD-A651-758B0C6C88FD}"/>
              </a:ext>
            </a:extLst>
          </p:cNvPr>
          <p:cNvSpPr txBox="1"/>
          <p:nvPr/>
        </p:nvSpPr>
        <p:spPr>
          <a:xfrm>
            <a:off x="6585075" y="685000"/>
            <a:ext cx="458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E. Histolytica with ingested RBCs –</a:t>
            </a:r>
            <a:r>
              <a:rPr lang="en-US" sz="2400" b="1" dirty="0" err="1"/>
              <a:t>H&amp;E</a:t>
            </a:r>
            <a:r>
              <a:rPr lang="en-US" sz="2400" b="1" dirty="0"/>
              <a:t> stain</a:t>
            </a:r>
            <a:endParaRPr lang="en-PK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89" name="Google Shape;289;p34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E. Histolytica (trophozoites)</a:t>
            </a:r>
            <a:endParaRPr/>
          </a:p>
        </p:txBody>
      </p:sp>
      <p:pic>
        <p:nvPicPr>
          <p:cNvPr id="291" name="Google Shape;291;p34" descr="his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4800" y="1847850"/>
            <a:ext cx="3048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4" descr="By doctor Juan Cabez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2800" y="1847850"/>
            <a:ext cx="29718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 descr="his14-i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9100" y="2341159"/>
            <a:ext cx="3101698" cy="322932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 txBox="1"/>
          <p:nvPr/>
        </p:nvSpPr>
        <p:spPr>
          <a:xfrm>
            <a:off x="1242725" y="1368425"/>
            <a:ext cx="305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6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Trichrome stain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4536794" y="1355725"/>
            <a:ext cx="262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6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Gomori's trichrome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9210600" y="1520292"/>
            <a:ext cx="1009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6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838200" y="6191250"/>
            <a:ext cx="887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I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nvasive trophozoites contain erythrocytes and bacteria (H&amp;E stain)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Entamoeba Histolytica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GASTROINTESTINAL HEPATOBILIARY &amp; PARASITOLOGY II 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Kiran Fatima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Cyst &amp; Trophozoite of E. histolytica</a:t>
            </a:r>
            <a:endParaRPr/>
          </a:p>
        </p:txBody>
      </p:sp>
      <p:pic>
        <p:nvPicPr>
          <p:cNvPr id="306" name="Google Shape;306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2747" y="1690825"/>
            <a:ext cx="3435300" cy="45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773104" y="1718212"/>
            <a:ext cx="3529500" cy="45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Cyst &amp; Trophozoite of E. histolytica</a:t>
            </a:r>
            <a:endParaRPr/>
          </a:p>
        </p:txBody>
      </p:sp>
      <p:pic>
        <p:nvPicPr>
          <p:cNvPr id="315" name="Google Shape;315;p36" descr="his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9950" y="1562100"/>
            <a:ext cx="39624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63816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Differential Diagnosis of E. histolytica Trophozoite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Differential diagnosis from other intestinal amoebae is based on: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Size, shape, and morphology of nuclei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Chromatin and karyosome characteristics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characteristics of the single nucleus can be observed after iodine stain.</a:t>
            </a:r>
            <a:endParaRPr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Acanthamoeba spp. Clinical Syndromes</a:t>
            </a:r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63816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Free-living amoebae of the </a:t>
            </a:r>
            <a:r>
              <a:rPr lang="en-US" i="1"/>
              <a:t>Acanthamoeba</a:t>
            </a:r>
            <a:r>
              <a:rPr lang="en-US"/>
              <a:t> genus cause two clinical syndromes: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Granulomatous amoebic encephalitis (GAE)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Subacute and chronic amoebic keratitis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A </a:t>
            </a:r>
            <a:r>
              <a:rPr lang="en-US" b="1"/>
              <a:t>disseminated form of GAE </a:t>
            </a:r>
            <a:r>
              <a:rPr lang="en-US"/>
              <a:t>has been described in individuals with Acquired Immunodeficiency Syndrome (AIDS).</a:t>
            </a:r>
            <a:endParaRPr b="1"/>
          </a:p>
        </p:txBody>
      </p:sp>
      <p:sp>
        <p:nvSpPr>
          <p:cNvPr id="325" name="Google Shape;325;p37"/>
          <p:cNvSpPr txBox="1"/>
          <p:nvPr/>
        </p:nvSpPr>
        <p:spPr>
          <a:xfrm>
            <a:off x="7064099" y="6215425"/>
            <a:ext cx="4612893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(Trophozoites, trichrome stain)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7" descr="aca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129" y="1368425"/>
            <a:ext cx="3946822" cy="49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7"/>
          <p:cNvSpPr txBox="1"/>
          <p:nvPr/>
        </p:nvSpPr>
        <p:spPr>
          <a:xfrm>
            <a:off x="7064100" y="1368425"/>
            <a:ext cx="4210200" cy="3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</a:pPr>
            <a:r>
              <a:rPr lang="en-US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Acanthamoeba</a:t>
            </a:r>
            <a:r>
              <a:rPr lang="en-US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spp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Giardia Lamblia</a:t>
            </a:r>
            <a:endParaRPr/>
          </a:p>
        </p:txBody>
      </p:sp>
      <p:sp>
        <p:nvSpPr>
          <p:cNvPr id="335" name="Google Shape;335;p38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10265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Intestinal flagellate infections</a:t>
            </a:r>
            <a:r>
              <a:rPr lang="en-US"/>
              <a:t> are associated with contaminated water.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Commonly seen in: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Day care centers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Campers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Male homosexuals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Compromised patients</a:t>
            </a:r>
            <a:r>
              <a:rPr lang="en-US"/>
              <a:t> at higher risk include those with: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Hypogammaglobulinemia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Malnutrition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Gastrectomy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HLA-B12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36" name="Google Shape;336;p38"/>
          <p:cNvSpPr txBox="1"/>
          <p:nvPr/>
        </p:nvSpPr>
        <p:spPr>
          <a:xfrm>
            <a:off x="6511650" y="4089325"/>
            <a:ext cx="51087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Gastric achlorhydria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group A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 deficiencies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IgA levels in the gut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Giardia Lamblia</a:t>
            </a:r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10265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Incubation period (IP)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Ranges from a few days to several weeks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Average: 9 days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Signs &amp; Symptoms (S&amp;S)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Nausea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Upper intestinal cramping or pain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Malaise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Explosive watery diarrhea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Foul-smelling stools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345" name="Google Shape;345;p39"/>
          <p:cNvSpPr txBox="1"/>
          <p:nvPr/>
        </p:nvSpPr>
        <p:spPr>
          <a:xfrm>
            <a:off x="6568800" y="3060625"/>
            <a:ext cx="51087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Flatulence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 distension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Belching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Heartburn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9"/>
          <p:cNvSpPr txBox="1"/>
          <p:nvPr/>
        </p:nvSpPr>
        <p:spPr>
          <a:xfrm>
            <a:off x="815700" y="5270425"/>
            <a:ext cx="51087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S&amp;S may mimic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Peptic ulcer disease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Gallbladder disease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39"/>
          <p:cNvCxnSpPr/>
          <p:nvPr/>
        </p:nvCxnSpPr>
        <p:spPr>
          <a:xfrm>
            <a:off x="4606650" y="3053000"/>
            <a:ext cx="613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39"/>
          <p:cNvCxnSpPr/>
          <p:nvPr/>
        </p:nvCxnSpPr>
        <p:spPr>
          <a:xfrm>
            <a:off x="1330050" y="5346625"/>
            <a:ext cx="9410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Giardia Lamblia- Morphology</a:t>
            </a:r>
            <a:endParaRPr/>
          </a:p>
        </p:txBody>
      </p:sp>
      <p:sp>
        <p:nvSpPr>
          <p:cNvPr id="356" name="Google Shape;356;p40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10265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Giardia lamblia</a:t>
            </a:r>
            <a:r>
              <a:rPr lang="en-US"/>
              <a:t> consists of two forms: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Trophozoite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Rounded anterior and pointed posterior end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Pear-shaped or racket-shaped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Two nuclei and four pairs of flagella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Ventral surface has a sucking disc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Cyst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Oval in shape with a tough hyaline wall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Young cyst has two nuclei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Mature cyst has four nuclei at one end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Encystation occurs in the colon</a:t>
            </a:r>
            <a:endParaRPr sz="26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41" descr="gia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8915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Giardia Lamblia</a:t>
            </a:r>
            <a:endParaRPr/>
          </a:p>
        </p:txBody>
      </p:sp>
      <p:sp>
        <p:nvSpPr>
          <p:cNvPr id="371" name="Google Shape;371;p42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10265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Diagnosis: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Demonstration of </a:t>
            </a:r>
            <a:r>
              <a:rPr lang="en-US" b="1"/>
              <a:t>cysts or trophozoites in feces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Examine three stool specimens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Trophozoites in duodenal contents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Obtained by string test, aspiration, or biopsy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Identification of trophozoites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Characteristic </a:t>
            </a:r>
            <a:r>
              <a:rPr lang="en-US" sz="2600" b="1"/>
              <a:t>falling leaf</a:t>
            </a:r>
            <a:r>
              <a:rPr lang="en-US" sz="2600"/>
              <a:t> or </a:t>
            </a:r>
            <a:r>
              <a:rPr lang="en-US" sz="2600" b="1"/>
              <a:t>tumbling motion</a:t>
            </a:r>
            <a:r>
              <a:rPr lang="en-US" sz="2600"/>
              <a:t> in saline mount</a:t>
            </a:r>
            <a:endParaRPr sz="26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43" descr="gia5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8802634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3"/>
          <p:cNvSpPr txBox="1"/>
          <p:nvPr/>
        </p:nvSpPr>
        <p:spPr>
          <a:xfrm>
            <a:off x="1554480" y="6275070"/>
            <a:ext cx="581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800"/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Giardia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cysts stained with Trichrome stain</a:t>
            </a: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/>
          <p:nvPr/>
        </p:nvSpPr>
        <p:spPr>
          <a:xfrm>
            <a:off x="8483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Giardia Lamblia -Trophozoites &amp; cyst</a:t>
            </a:r>
            <a:endParaRPr/>
          </a:p>
        </p:txBody>
      </p:sp>
      <p:pic>
        <p:nvPicPr>
          <p:cNvPr id="387" name="Google Shape;387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109772"/>
            <a:ext cx="3724800" cy="47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29185" y="2082723"/>
            <a:ext cx="3533700" cy="47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/>
        </p:nvSpPr>
        <p:spPr>
          <a:xfrm>
            <a:off x="8102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LONGITUDINAL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609600" y="1424000"/>
            <a:ext cx="110265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hlink"/>
                </a:solidFill>
                <a:hlinkClick r:id="rId3"/>
              </a:rPr>
              <a:t>https://www.ncbi.nlm.nih.gov/books/NBK557718/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Objectives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Identify the etiology</a:t>
            </a:r>
            <a:r>
              <a:rPr lang="en-US"/>
              <a:t> of </a:t>
            </a:r>
            <a:r>
              <a:rPr lang="en-US" i="1"/>
              <a:t>Entamoeba histolytica</a:t>
            </a:r>
            <a:r>
              <a:rPr lang="en-US"/>
              <a:t> medical conditions and emergencies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Describe components of evaluation</a:t>
            </a:r>
            <a:r>
              <a:rPr lang="en-US"/>
              <a:t> in the work-up for </a:t>
            </a:r>
            <a:r>
              <a:rPr lang="en-US" i="1"/>
              <a:t>Entamoeba histolytica</a:t>
            </a: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Summarize the management options</a:t>
            </a:r>
            <a:r>
              <a:rPr lang="en-US"/>
              <a:t> available for </a:t>
            </a:r>
            <a:r>
              <a:rPr lang="en-US" i="1"/>
              <a:t>Entamoeba histolytica</a:t>
            </a: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Outline interprofessional team strategies</a:t>
            </a:r>
            <a:r>
              <a:rPr lang="en-US"/>
              <a:t> for improving care coordination and communication to advance </a:t>
            </a:r>
            <a:r>
              <a:rPr lang="en-US" i="1"/>
              <a:t>Entamoeba histolytica</a:t>
            </a:r>
            <a:r>
              <a:rPr lang="en-US"/>
              <a:t> care and improve outcomes</a:t>
            </a:r>
            <a:endParaRPr b="1"/>
          </a:p>
        </p:txBody>
      </p:sp>
      <p:sp>
        <p:nvSpPr>
          <p:cNvPr id="396" name="Google Shape;396;p4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/>
        </p:nvSpPr>
        <p:spPr>
          <a:xfrm>
            <a:off x="81022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LONGITUDINAL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954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AI In Microbiology</a:t>
            </a:r>
            <a:endParaRPr/>
          </a:p>
        </p:txBody>
      </p:sp>
      <p:pic>
        <p:nvPicPr>
          <p:cNvPr id="404" name="Google Shape;40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650" y="1384300"/>
            <a:ext cx="8956949" cy="5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96819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7"/>
          <p:cNvSpPr txBox="1"/>
          <p:nvPr/>
        </p:nvSpPr>
        <p:spPr>
          <a:xfrm>
            <a:off x="8330825" y="2119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Classification and Characteristics of Entamoeba histolytica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Global Distribution of Amoebiasis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Clinical Manifestations: Amoebic Colitis &amp; Liver Abscess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Pathophysiology of Liver Abscess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Diagnostic Methods for Entamoeba histolytica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Treatment of Amoebiasis</a:t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VERTICAL PATHOLOGY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Protozoan Parasite</a:t>
            </a:r>
            <a:r>
              <a:rPr lang="en-US"/>
              <a:t>: Entamoeba histolytica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Worldwide Distribution</a:t>
            </a:r>
            <a:r>
              <a:rPr lang="en-US"/>
              <a:t>: Affects regions globally, especially in areas with poor sanitation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Amoebic Colitis</a:t>
            </a:r>
            <a:r>
              <a:rPr lang="en-US"/>
              <a:t>: Inflammation of the colon caused by the parasite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Liver Abscess</a:t>
            </a:r>
            <a:r>
              <a:rPr lang="en-US"/>
              <a:t>: Potential extraintestinal complication leading to abscess formation in the liver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VERTICAL PATHOLOGY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Classification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Entamoeba histolytica</a:t>
            </a:r>
            <a:r>
              <a:rPr lang="en-US"/>
              <a:t>: Pathogenic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Entamoeba dispar</a:t>
            </a:r>
            <a:r>
              <a:rPr lang="en-US"/>
              <a:t>: Non-pathogenic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Entamoeba hartmanni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Entamoeba polecki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Entamoeba coli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Entamoeba gingivalis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Morphology Trophozoite</a:t>
            </a:r>
            <a:endParaRPr dirty="0"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Size</a:t>
            </a:r>
            <a:r>
              <a:rPr lang="en-US"/>
              <a:t>: 20-40 µm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Cytoplasm</a:t>
            </a:r>
            <a:r>
              <a:rPr lang="en-US"/>
              <a:t>: Clear ectoplasm, granular endoplasm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Ingested Red Cells</a:t>
            </a:r>
            <a:r>
              <a:rPr lang="en-US"/>
              <a:t>: Present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Glycogen</a:t>
            </a:r>
            <a:r>
              <a:rPr lang="en-US"/>
              <a:t>: Rich in glycogen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Chromatoid Bodies</a:t>
            </a:r>
            <a:r>
              <a:rPr lang="en-US"/>
              <a:t>: Present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Nucleus</a:t>
            </a:r>
            <a:r>
              <a:rPr lang="en-US"/>
              <a:t>: Single, chromatin granules lining the nuclear membrane, central karyosome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Locomotion</a:t>
            </a:r>
            <a:r>
              <a:rPr lang="en-US"/>
              <a:t>: Rapid, gliding, explosive with a single pseudopodium</a:t>
            </a:r>
            <a:endParaRPr b="1"/>
          </a:p>
        </p:txBody>
      </p:sp>
      <p:pic>
        <p:nvPicPr>
          <p:cNvPr id="155" name="Google Shape;155;p22" descr="e-hst-tro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3400" y="1743150"/>
            <a:ext cx="4040500" cy="23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Morphology </a:t>
            </a:r>
            <a:endParaRPr dirty="0"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Cysts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Shape</a:t>
            </a:r>
            <a:r>
              <a:rPr lang="en-US"/>
              <a:t>: Spherical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Size</a:t>
            </a:r>
            <a:r>
              <a:rPr lang="en-US"/>
              <a:t>: 10-16 µm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Nuclei</a:t>
            </a:r>
            <a:r>
              <a:rPr lang="en-US"/>
              <a:t>: Four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Glycogen Vacuole</a:t>
            </a:r>
            <a:r>
              <a:rPr lang="en-US"/>
              <a:t>: Present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Chromatoid Bodies</a:t>
            </a:r>
            <a:r>
              <a:rPr lang="en-US"/>
              <a:t>: Present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Sensitivity</a:t>
            </a:r>
            <a:r>
              <a:rPr lang="en-US"/>
              <a:t>: Killed by desiccation or boiling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0225" y="1081050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0225" y="3595650"/>
            <a:ext cx="23812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Widescreen</PresentationFormat>
  <Paragraphs>294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Arial</vt:lpstr>
      <vt:lpstr>Carlito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Introduction</vt:lpstr>
      <vt:lpstr>Classification</vt:lpstr>
      <vt:lpstr>Morphology Trophozoite</vt:lpstr>
      <vt:lpstr>Morphology </vt:lpstr>
      <vt:lpstr>life Cycle</vt:lpstr>
      <vt:lpstr>Pathogenesis</vt:lpstr>
      <vt:lpstr>Colonic Mucosal Biopsy</vt:lpstr>
      <vt:lpstr>Clinical Syndromes</vt:lpstr>
      <vt:lpstr>Lab Findings </vt:lpstr>
      <vt:lpstr>Treatment</vt:lpstr>
      <vt:lpstr>Prevention</vt:lpstr>
      <vt:lpstr>Difference </vt:lpstr>
      <vt:lpstr>Amoebic colitis –dysentery stool       (small volume, blood &amp; mucus)</vt:lpstr>
      <vt:lpstr>E. Histolytica (trophozoites)</vt:lpstr>
      <vt:lpstr>Cyst &amp; Trophozoite of E. histolytica</vt:lpstr>
      <vt:lpstr>Cyst &amp; Trophozoite of E. histolytica</vt:lpstr>
      <vt:lpstr>Acanthamoeba spp. Clinical Syndromes</vt:lpstr>
      <vt:lpstr>Giardia Lamblia</vt:lpstr>
      <vt:lpstr>Giardia Lamblia</vt:lpstr>
      <vt:lpstr>Giardia Lamblia- Morphology</vt:lpstr>
      <vt:lpstr>PowerPoint Presentation</vt:lpstr>
      <vt:lpstr>Giardia Lamblia</vt:lpstr>
      <vt:lpstr>PowerPoint Presentation</vt:lpstr>
      <vt:lpstr>Giardia Lamblia -Trophozoites &amp; cyst</vt:lpstr>
      <vt:lpstr>Research</vt:lpstr>
      <vt:lpstr>AI In Microbiology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1</cp:revision>
  <dcterms:modified xsi:type="dcterms:W3CDTF">2025-02-25T17:57:03Z</dcterms:modified>
</cp:coreProperties>
</file>