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4" r:id="rId3"/>
    <p:sldId id="305" r:id="rId4"/>
    <p:sldId id="306" r:id="rId5"/>
    <p:sldId id="416" r:id="rId6"/>
    <p:sldId id="417" r:id="rId7"/>
    <p:sldId id="257" r:id="rId8"/>
    <p:sldId id="419" r:id="rId9"/>
    <p:sldId id="258" r:id="rId10"/>
    <p:sldId id="259" r:id="rId11"/>
    <p:sldId id="260" r:id="rId12"/>
    <p:sldId id="261"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418" r:id="rId28"/>
    <p:sldId id="421" r:id="rId29"/>
    <p:sldId id="420"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82FE11B3-D063-4CD8-AF37-6F55E7C27AE0}"/>
    <pc:docChg chg="custSel addSld modSld">
      <pc:chgData name="sammarfatima93@gmail.com" userId="d44883e3c0456043" providerId="LiveId" clId="{82FE11B3-D063-4CD8-AF37-6F55E7C27AE0}" dt="2025-02-24T15:11:15.411" v="25" actId="207"/>
      <pc:docMkLst>
        <pc:docMk/>
      </pc:docMkLst>
      <pc:sldChg chg="modSp mod">
        <pc:chgData name="sammarfatima93@gmail.com" userId="d44883e3c0456043" providerId="LiveId" clId="{82FE11B3-D063-4CD8-AF37-6F55E7C27AE0}" dt="2025-02-24T15:11:15.411" v="25" actId="207"/>
        <pc:sldMkLst>
          <pc:docMk/>
          <pc:sldMk cId="714258198" sldId="256"/>
        </pc:sldMkLst>
        <pc:spChg chg="mod">
          <ac:chgData name="sammarfatima93@gmail.com" userId="d44883e3c0456043" providerId="LiveId" clId="{82FE11B3-D063-4CD8-AF37-6F55E7C27AE0}" dt="2025-02-24T15:11:12.372" v="24" actId="207"/>
          <ac:spMkLst>
            <pc:docMk/>
            <pc:sldMk cId="714258198" sldId="256"/>
            <ac:spMk id="2" creationId="{00000000-0000-0000-0000-000000000000}"/>
          </ac:spMkLst>
        </pc:spChg>
        <pc:spChg chg="mod">
          <ac:chgData name="sammarfatima93@gmail.com" userId="d44883e3c0456043" providerId="LiveId" clId="{82FE11B3-D063-4CD8-AF37-6F55E7C27AE0}" dt="2025-02-24T15:11:15.411" v="25" actId="207"/>
          <ac:spMkLst>
            <pc:docMk/>
            <pc:sldMk cId="714258198" sldId="256"/>
            <ac:spMk id="3" creationId="{00000000-0000-0000-0000-000000000000}"/>
          </ac:spMkLst>
        </pc:spChg>
      </pc:sldChg>
      <pc:sldChg chg="addSp delSp modSp new mod">
        <pc:chgData name="sammarfatima93@gmail.com" userId="d44883e3c0456043" providerId="LiveId" clId="{82FE11B3-D063-4CD8-AF37-6F55E7C27AE0}" dt="2025-02-16T13:04:01.575" v="23" actId="255"/>
        <pc:sldMkLst>
          <pc:docMk/>
          <pc:sldMk cId="115226449" sldId="421"/>
        </pc:sldMkLst>
        <pc:spChg chg="mod">
          <ac:chgData name="sammarfatima93@gmail.com" userId="d44883e3c0456043" providerId="LiveId" clId="{82FE11B3-D063-4CD8-AF37-6F55E7C27AE0}" dt="2025-02-16T13:03:22.496" v="18" actId="20577"/>
          <ac:spMkLst>
            <pc:docMk/>
            <pc:sldMk cId="115226449" sldId="421"/>
            <ac:spMk id="2" creationId="{B5096145-DFBD-5D0B-2E0D-8FA3050354CC}"/>
          </ac:spMkLst>
        </pc:spChg>
        <pc:spChg chg="add mod">
          <ac:chgData name="sammarfatima93@gmail.com" userId="d44883e3c0456043" providerId="LiveId" clId="{82FE11B3-D063-4CD8-AF37-6F55E7C27AE0}" dt="2025-02-16T13:04:01.575" v="23" actId="255"/>
          <ac:spMkLst>
            <pc:docMk/>
            <pc:sldMk cId="115226449" sldId="421"/>
            <ac:spMk id="4" creationId="{C2E0B1D8-6BCA-1AFA-5507-A403B3D569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3B7EE28-512C-214E-9974-3016F07715E9}"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1E50F2E-C21C-7B40-A4B8-FB7D48685756}" type="presOf" srcId="{663C1E13-76F9-4B70-A2F2-CA23180743CE}" destId="{4822A78E-EAEC-401F-941A-3A84E13E2357}" srcOrd="2" destOrd="0" presId="urn:microsoft.com/office/officeart/2005/8/layout/gear1#1"/>
    <dgm:cxn modelId="{D2EBCB36-C3A8-3340-9C21-2F40968EFF26}" type="presOf" srcId="{DACAB5BA-B8B4-4D66-8B11-1D02259E020B}" destId="{8BC64EA7-2794-42B6-96C9-F39A52CB985A}" srcOrd="2" destOrd="0" presId="urn:microsoft.com/office/officeart/2005/8/layout/gear1#1"/>
    <dgm:cxn modelId="{15F0283C-5855-784E-9818-ACAD69FF7FC0}" type="presOf" srcId="{399ACE2F-90C5-48B1-9E65-700A32562848}" destId="{59EDF28D-6C67-49D0-B5A1-DE5C3CBA2292}" srcOrd="0" destOrd="0" presId="urn:microsoft.com/office/officeart/2005/8/layout/gear1#1"/>
    <dgm:cxn modelId="{B020E15E-E1F1-EB47-BD56-6C1CA09EC19D}" type="presOf" srcId="{DA82EADB-2721-42A0-95EA-F9B5521A38A6}" destId="{A09CEA93-9338-4361-A5E6-CF85B6019F5A}" srcOrd="0" destOrd="0" presId="urn:microsoft.com/office/officeart/2005/8/layout/gear1#1"/>
    <dgm:cxn modelId="{AA13EC6C-A091-9143-8206-FB18C82B24A8}" type="presOf" srcId="{188C389E-9423-41DE-9C5E-D4A7E95C7E62}" destId="{6DF3A3A0-5919-4E69-80DD-61760D6340A0}" srcOrd="0" destOrd="0" presId="urn:microsoft.com/office/officeart/2005/8/layout/gear1#1"/>
    <dgm:cxn modelId="{CF4C724D-EF72-A643-A58F-DFD3DF7552B7}" type="presOf" srcId="{F9CEBA05-2F10-437E-89B2-54F4D9FAF478}" destId="{5ED88519-AC6C-4AA3-B76D-812B93A167E4}" srcOrd="0" destOrd="0" presId="urn:microsoft.com/office/officeart/2005/8/layout/gear1#1"/>
    <dgm:cxn modelId="{7AF09E59-58EE-4E49-A4DC-2B0D1B374FC3}" type="presOf" srcId="{399ACE2F-90C5-48B1-9E65-700A32562848}" destId="{7D3EFDB4-E5D1-439A-86D8-1FCF80D959BA}" srcOrd="2" destOrd="0" presId="urn:microsoft.com/office/officeart/2005/8/layout/gear1#1"/>
    <dgm:cxn modelId="{5DA35782-A3B8-DF45-AD39-0CEF1758E4BF}" type="presOf" srcId="{DACAB5BA-B8B4-4D66-8B11-1D02259E020B}" destId="{B6B6B41B-120B-4968-AB6A-FC6E7C8EF3C0}" srcOrd="1" destOrd="0" presId="urn:microsoft.com/office/officeart/2005/8/layout/gear1#1"/>
    <dgm:cxn modelId="{423A3893-B4D0-6A4E-ADD6-374770125365}" type="presOf" srcId="{663C1E13-76F9-4B70-A2F2-CA23180743CE}" destId="{93300324-D62F-4E58-B882-734182BDB462}" srcOrd="0" destOrd="0" presId="urn:microsoft.com/office/officeart/2005/8/layout/gear1#1"/>
    <dgm:cxn modelId="{7239FD97-72CD-3747-9130-AE192AF9C4BC}"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E15E1C9-7628-3549-A11D-325FF8770523}" type="presOf" srcId="{23718C41-0A1F-40BF-86BE-8A5476EC271E}" destId="{398423B3-DD54-4226-99D7-017EFC1488DF}" srcOrd="0" destOrd="0" presId="urn:microsoft.com/office/officeart/2005/8/layout/gear1#1"/>
    <dgm:cxn modelId="{2DFE34DF-B1EF-F748-89A8-1BFF9EF566E1}" type="presOf" srcId="{399ACE2F-90C5-48B1-9E65-700A32562848}" destId="{23DC08E4-3725-4448-BFFF-1CCEA2F2987E}" srcOrd="1" destOrd="0" presId="urn:microsoft.com/office/officeart/2005/8/layout/gear1#1"/>
    <dgm:cxn modelId="{C668E6E8-7380-F94B-B207-3041CDBDC6AB}" type="presOf" srcId="{663C1E13-76F9-4B70-A2F2-CA23180743CE}" destId="{B9330EE9-43E4-4FD4-8144-E92B1DD0FCDF}" srcOrd="1" destOrd="0" presId="urn:microsoft.com/office/officeart/2005/8/layout/gear1#1"/>
    <dgm:cxn modelId="{98C7B21C-C256-1140-BE7B-8048269E1B05}" type="presParOf" srcId="{5ED88519-AC6C-4AA3-B76D-812B93A167E4}" destId="{87622A90-D0D8-4EA3-BC0D-D537801AF2B1}" srcOrd="0" destOrd="0" presId="urn:microsoft.com/office/officeart/2005/8/layout/gear1#1"/>
    <dgm:cxn modelId="{5AB08AA6-9A47-9F47-A416-477301D9B9FF}" type="presParOf" srcId="{5ED88519-AC6C-4AA3-B76D-812B93A167E4}" destId="{B6B6B41B-120B-4968-AB6A-FC6E7C8EF3C0}" srcOrd="1" destOrd="0" presId="urn:microsoft.com/office/officeart/2005/8/layout/gear1#1"/>
    <dgm:cxn modelId="{2401FBB3-4D8E-A248-842E-12665BCCA8AA}" type="presParOf" srcId="{5ED88519-AC6C-4AA3-B76D-812B93A167E4}" destId="{8BC64EA7-2794-42B6-96C9-F39A52CB985A}" srcOrd="2" destOrd="0" presId="urn:microsoft.com/office/officeart/2005/8/layout/gear1#1"/>
    <dgm:cxn modelId="{46771D46-6687-8843-BE5E-19E0515C065E}" type="presParOf" srcId="{5ED88519-AC6C-4AA3-B76D-812B93A167E4}" destId="{93300324-D62F-4E58-B882-734182BDB462}" srcOrd="3" destOrd="0" presId="urn:microsoft.com/office/officeart/2005/8/layout/gear1#1"/>
    <dgm:cxn modelId="{64158712-A2C4-934A-BF10-EED16CADC230}" type="presParOf" srcId="{5ED88519-AC6C-4AA3-B76D-812B93A167E4}" destId="{B9330EE9-43E4-4FD4-8144-E92B1DD0FCDF}" srcOrd="4" destOrd="0" presId="urn:microsoft.com/office/officeart/2005/8/layout/gear1#1"/>
    <dgm:cxn modelId="{700DD136-24D7-954E-BDD6-D98D5FED9C0A}" type="presParOf" srcId="{5ED88519-AC6C-4AA3-B76D-812B93A167E4}" destId="{4822A78E-EAEC-401F-941A-3A84E13E2357}" srcOrd="5" destOrd="0" presId="urn:microsoft.com/office/officeart/2005/8/layout/gear1#1"/>
    <dgm:cxn modelId="{E65A2CAD-2074-C645-8FFB-1F1EFBB95FAF}" type="presParOf" srcId="{5ED88519-AC6C-4AA3-B76D-812B93A167E4}" destId="{59EDF28D-6C67-49D0-B5A1-DE5C3CBA2292}" srcOrd="6" destOrd="0" presId="urn:microsoft.com/office/officeart/2005/8/layout/gear1#1"/>
    <dgm:cxn modelId="{B005AEBF-91A5-7B4B-9C9B-3CCAA46102A4}" type="presParOf" srcId="{5ED88519-AC6C-4AA3-B76D-812B93A167E4}" destId="{23DC08E4-3725-4448-BFFF-1CCEA2F2987E}" srcOrd="7" destOrd="0" presId="urn:microsoft.com/office/officeart/2005/8/layout/gear1#1"/>
    <dgm:cxn modelId="{4A75BCD9-8CC8-C742-A9A9-08DDDF82A3D8}" type="presParOf" srcId="{5ED88519-AC6C-4AA3-B76D-812B93A167E4}" destId="{7D3EFDB4-E5D1-439A-86D8-1FCF80D959BA}" srcOrd="8" destOrd="0" presId="urn:microsoft.com/office/officeart/2005/8/layout/gear1#1"/>
    <dgm:cxn modelId="{BD4A9BB0-B2F7-4B4C-865D-D45426C93B7A}" type="presParOf" srcId="{5ED88519-AC6C-4AA3-B76D-812B93A167E4}" destId="{9815588C-16D0-4475-B64C-847FC87C8C32}" srcOrd="9" destOrd="0" presId="urn:microsoft.com/office/officeart/2005/8/layout/gear1#1"/>
    <dgm:cxn modelId="{AEED365F-37E4-9942-B316-06C75AE8B1C3}" type="presParOf" srcId="{5ED88519-AC6C-4AA3-B76D-812B93A167E4}" destId="{398423B3-DD54-4226-99D7-017EFC1488DF}" srcOrd="10" destOrd="0" presId="urn:microsoft.com/office/officeart/2005/8/layout/gear1#1"/>
    <dgm:cxn modelId="{97D369D3-7427-D145-AFC0-07FF4C8909DB}" type="presParOf" srcId="{5ED88519-AC6C-4AA3-B76D-812B93A167E4}" destId="{6DF3A3A0-5919-4E69-80DD-61760D6340A0}" srcOrd="11" destOrd="0" presId="urn:microsoft.com/office/officeart/2005/8/layout/gear1#1"/>
    <dgm:cxn modelId="{A3830FC0-8E72-BA4E-8AD3-F31378F8B10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42978" y="1880878"/>
          <a:ext cx="2305050" cy="230505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itchFamily="34" charset="0"/>
            </a:rPr>
            <a:t>Wisdom</a:t>
          </a:r>
        </a:p>
      </dsp:txBody>
      <dsp:txXfrm>
        <a:off x="3906396" y="2420825"/>
        <a:ext cx="1378214" cy="1184843"/>
      </dsp:txXfrm>
    </dsp:sp>
    <dsp:sp modelId="{93300324-D62F-4E58-B882-734182BDB462}">
      <dsp:nvSpPr>
        <dsp:cNvPr id="0" name=""/>
        <dsp:cNvSpPr/>
      </dsp:nvSpPr>
      <dsp:spPr>
        <a:xfrm>
          <a:off x="2106929" y="1341120"/>
          <a:ext cx="1676400" cy="1676400"/>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itchFamily="34" charset="0"/>
            </a:rPr>
            <a:t>Truth</a:t>
          </a:r>
          <a:r>
            <a:rPr lang="en-US" sz="1600" kern="1200" dirty="0"/>
            <a:t> </a:t>
          </a:r>
        </a:p>
      </dsp:txBody>
      <dsp:txXfrm>
        <a:off x="2528968" y="1765710"/>
        <a:ext cx="832322" cy="827220"/>
      </dsp:txXfrm>
    </dsp:sp>
    <dsp:sp modelId="{59EDF28D-6C67-49D0-B5A1-DE5C3CBA2292}">
      <dsp:nvSpPr>
        <dsp:cNvPr id="0" name=""/>
        <dsp:cNvSpPr/>
      </dsp:nvSpPr>
      <dsp:spPr>
        <a:xfrm rot="20700000">
          <a:off x="3045885" y="184575"/>
          <a:ext cx="1642529" cy="1642529"/>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itchFamily="34" charset="0"/>
            </a:rPr>
            <a:t>Servic</a:t>
          </a:r>
          <a:r>
            <a:rPr lang="en-US" sz="1600" kern="1200" dirty="0">
              <a:latin typeface="Arial Black" pitchFamily="34" charset="0"/>
            </a:rPr>
            <a:t>e</a:t>
          </a:r>
          <a:r>
            <a:rPr lang="en-US" sz="1600" kern="1200" dirty="0"/>
            <a:t> </a:t>
          </a:r>
        </a:p>
      </dsp:txBody>
      <dsp:txXfrm rot="-20700000">
        <a:off x="3406139" y="544830"/>
        <a:ext cx="922020" cy="922020"/>
      </dsp:txXfrm>
    </dsp:sp>
    <dsp:sp modelId="{398423B3-DD54-4226-99D7-017EFC1488DF}">
      <dsp:nvSpPr>
        <dsp:cNvPr id="0" name=""/>
        <dsp:cNvSpPr/>
      </dsp:nvSpPr>
      <dsp:spPr>
        <a:xfrm>
          <a:off x="3270771" y="1538143"/>
          <a:ext cx="2950464" cy="2950464"/>
        </a:xfrm>
        <a:prstGeom prst="circularArrow">
          <a:avLst>
            <a:gd name="adj1" fmla="val 4688"/>
            <a:gd name="adj2" fmla="val 299029"/>
            <a:gd name="adj3" fmla="val 2516168"/>
            <a:gd name="adj4" fmla="val 1586127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810042" y="970210"/>
          <a:ext cx="2143696" cy="2143696"/>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665950" y="-175186"/>
          <a:ext cx="2311336" cy="2311336"/>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219A3-7F91-4101-92A2-58FEA547FE12}" type="datetimeFigureOut">
              <a:rPr lang="en-PK" smtClean="0"/>
              <a:t>24/02/2025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81131-98F6-4E58-AB5B-B5FCB04112DE}" type="slidenum">
              <a:rPr lang="en-PK" smtClean="0"/>
              <a:t>‹#›</a:t>
            </a:fld>
            <a:endParaRPr lang="en-PK"/>
          </a:p>
        </p:txBody>
      </p:sp>
    </p:spTree>
    <p:extLst>
      <p:ext uri="{BB962C8B-B14F-4D97-AF65-F5344CB8AC3E}">
        <p14:creationId xmlns:p14="http://schemas.microsoft.com/office/powerpoint/2010/main" val="93633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55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8F4ADA-E7A8-4A7E-B343-131E4121972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20151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F4ADA-E7A8-4A7E-B343-131E4121972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18429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F4ADA-E7A8-4A7E-B343-131E4121972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330563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F4ADA-E7A8-4A7E-B343-131E4121972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74227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F4ADA-E7A8-4A7E-B343-131E4121972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79803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8F4ADA-E7A8-4A7E-B343-131E41219724}"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35910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8F4ADA-E7A8-4A7E-B343-131E41219724}"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7847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8F4ADA-E7A8-4A7E-B343-131E41219724}"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297675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F4ADA-E7A8-4A7E-B343-131E41219724}"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139156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F4ADA-E7A8-4A7E-B343-131E41219724}"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85268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8F4ADA-E7A8-4A7E-B343-131E41219724}"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E09A-1237-43D7-9C40-F4B210AA61D7}" type="slidenum">
              <a:rPr lang="en-US" smtClean="0"/>
              <a:t>‹#›</a:t>
            </a:fld>
            <a:endParaRPr lang="en-US"/>
          </a:p>
        </p:txBody>
      </p:sp>
    </p:spTree>
    <p:extLst>
      <p:ext uri="{BB962C8B-B14F-4D97-AF65-F5344CB8AC3E}">
        <p14:creationId xmlns:p14="http://schemas.microsoft.com/office/powerpoint/2010/main" val="384464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F4ADA-E7A8-4A7E-B343-131E41219724}" type="datetimeFigureOut">
              <a:rPr lang="en-US" smtClean="0"/>
              <a:t>2/24/2025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BE09A-1237-43D7-9C40-F4B210AA61D7}" type="slidenum">
              <a:rPr lang="en-US" smtClean="0"/>
              <a:t>‹#›</a:t>
            </a:fld>
            <a:endParaRPr lang="en-US"/>
          </a:p>
        </p:txBody>
      </p:sp>
    </p:spTree>
    <p:extLst>
      <p:ext uri="{BB962C8B-B14F-4D97-AF65-F5344CB8AC3E}">
        <p14:creationId xmlns:p14="http://schemas.microsoft.com/office/powerpoint/2010/main" val="296350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books/NBK558920/#__NBK558920_ai__"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ormAutofit/>
          </a:bodyPr>
          <a:lstStyle/>
          <a:p>
            <a:r>
              <a:rPr lang="en-US" sz="4900" b="1" dirty="0">
                <a:effectLst>
                  <a:outerShdw blurRad="38100" dist="38100" dir="2700000" algn="tl">
                    <a:srgbClr val="FFFFFF"/>
                  </a:outerShdw>
                </a:effectLst>
                <a:ea typeface="ＭＳ Ｐゴシック" pitchFamily="-111" charset="-128"/>
                <a:cs typeface="ＭＳ Ｐゴシック" pitchFamily="-111" charset="-128"/>
              </a:rPr>
              <a:t>LUTS/</a:t>
            </a:r>
            <a:r>
              <a:rPr lang="en-US" sz="4900" b="1" dirty="0">
                <a:ea typeface="ＭＳ Ｐゴシック" pitchFamily="-111" charset="-128"/>
                <a:cs typeface="ＭＳ Ｐゴシック" pitchFamily="-111" charset="-128"/>
              </a:rPr>
              <a:t>Benign Prostate Hyperplasia</a:t>
            </a:r>
            <a:br>
              <a:rPr lang="en-US" b="1" dirty="0">
                <a:ea typeface="ＭＳ Ｐゴシック" pitchFamily="-111" charset="-128"/>
                <a:cs typeface="ＭＳ Ｐゴシック" pitchFamily="-111" charset="-128"/>
              </a:rPr>
            </a:br>
            <a:r>
              <a:rPr lang="en-US" sz="4400" b="1" dirty="0">
                <a:ea typeface="ＭＳ Ｐゴシック" pitchFamily="-111" charset="-128"/>
                <a:cs typeface="ＭＳ Ｐゴシック" pitchFamily="-111" charset="-128"/>
              </a:rPr>
              <a:t>Renal Module</a:t>
            </a:r>
            <a:br>
              <a:rPr lang="en-US" b="1" dirty="0">
                <a:ea typeface="ＭＳ Ｐゴシック" pitchFamily="-111" charset="-128"/>
                <a:cs typeface="ＭＳ Ｐゴシック" pitchFamily="-111" charset="-128"/>
              </a:rPr>
            </a:br>
            <a:r>
              <a:rPr lang="en-US" sz="4400" b="1" dirty="0">
                <a:ea typeface="ＭＳ Ｐゴシック" pitchFamily="-111" charset="-128"/>
                <a:cs typeface="ＭＳ Ｐゴシック" pitchFamily="-111" charset="-128"/>
              </a:rPr>
              <a:t>4</a:t>
            </a:r>
            <a:r>
              <a:rPr lang="en-US" sz="4400" b="1" baseline="30000" dirty="0">
                <a:ea typeface="ＭＳ Ｐゴシック" pitchFamily="-111" charset="-128"/>
                <a:cs typeface="ＭＳ Ｐゴシック" pitchFamily="-111" charset="-128"/>
              </a:rPr>
              <a:t>th</a:t>
            </a:r>
            <a:r>
              <a:rPr lang="en-US" sz="4400" b="1" dirty="0">
                <a:ea typeface="ＭＳ Ｐゴシック" pitchFamily="-111" charset="-128"/>
                <a:cs typeface="ＭＳ Ｐゴシック" pitchFamily="-111" charset="-128"/>
              </a:rPr>
              <a:t> Year MBBS</a:t>
            </a:r>
            <a:endParaRPr lang="en-US" sz="4400" dirty="0"/>
          </a:p>
        </p:txBody>
      </p:sp>
      <p:sp>
        <p:nvSpPr>
          <p:cNvPr id="3" name="Subtitle 2"/>
          <p:cNvSpPr>
            <a:spLocks noGrp="1"/>
          </p:cNvSpPr>
          <p:nvPr>
            <p:ph type="subTitle" idx="1"/>
          </p:nvPr>
        </p:nvSpPr>
        <p:spPr/>
        <p:txBody>
          <a:bodyPr/>
          <a:lstStyle/>
          <a:p>
            <a:r>
              <a:rPr lang="en-US" dirty="0"/>
              <a:t>Dr Kiran Fatima</a:t>
            </a:r>
          </a:p>
          <a:p>
            <a:r>
              <a:rPr lang="en-US" dirty="0"/>
              <a:t>Pathology Department</a:t>
            </a:r>
          </a:p>
          <a:p>
            <a:r>
              <a:rPr lang="en-US" dirty="0"/>
              <a:t>Rawalpindi Medical University</a:t>
            </a:r>
          </a:p>
        </p:txBody>
      </p:sp>
    </p:spTree>
    <p:extLst>
      <p:ext uri="{BB962C8B-B14F-4D97-AF65-F5344CB8AC3E}">
        <p14:creationId xmlns:p14="http://schemas.microsoft.com/office/powerpoint/2010/main" val="71425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Benign prostatic hyperplasia: pathophysiology</a:t>
            </a:r>
            <a:endParaRPr lang="en-US" dirty="0"/>
          </a:p>
        </p:txBody>
      </p:sp>
      <p:sp>
        <p:nvSpPr>
          <p:cNvPr id="3" name="Content Placeholder 2"/>
          <p:cNvSpPr>
            <a:spLocks noGrp="1"/>
          </p:cNvSpPr>
          <p:nvPr>
            <p:ph idx="1"/>
          </p:nvPr>
        </p:nvSpPr>
        <p:spPr/>
        <p:txBody>
          <a:bodyPr/>
          <a:lstStyle/>
          <a:p>
            <a:pPr>
              <a:lnSpc>
                <a:spcPct val="80000"/>
              </a:lnSpc>
            </a:pPr>
            <a:r>
              <a:rPr lang="en-US" altLang="x-none" u="sng" dirty="0"/>
              <a:t>Pathophysiology</a:t>
            </a:r>
          </a:p>
          <a:p>
            <a:pPr lvl="1">
              <a:lnSpc>
                <a:spcPct val="80000"/>
              </a:lnSpc>
            </a:pPr>
            <a:r>
              <a:rPr lang="en-US" altLang="x-none" dirty="0"/>
              <a:t>Prostate volume increases from puberty</a:t>
            </a:r>
          </a:p>
          <a:p>
            <a:pPr lvl="1">
              <a:lnSpc>
                <a:spcPct val="80000"/>
              </a:lnSpc>
            </a:pPr>
            <a:r>
              <a:rPr lang="en-US" altLang="x-none" dirty="0"/>
              <a:t>Androgen dependent </a:t>
            </a:r>
          </a:p>
          <a:p>
            <a:pPr lvl="1">
              <a:lnSpc>
                <a:spcPct val="80000"/>
              </a:lnSpc>
            </a:pPr>
            <a:r>
              <a:rPr lang="en-US" altLang="x-none" dirty="0"/>
              <a:t>Symptoms correlate with gland size, but not strongly</a:t>
            </a:r>
          </a:p>
          <a:p>
            <a:pPr lvl="2">
              <a:lnSpc>
                <a:spcPct val="80000"/>
              </a:lnSpc>
            </a:pPr>
            <a:r>
              <a:rPr lang="en-US" altLang="x-none" sz="2800" dirty="0"/>
              <a:t>Glandular volume</a:t>
            </a:r>
            <a:endParaRPr lang="en-US" altLang="x-none" dirty="0"/>
          </a:p>
          <a:p>
            <a:pPr lvl="2">
              <a:lnSpc>
                <a:spcPct val="80000"/>
              </a:lnSpc>
            </a:pPr>
            <a:r>
              <a:rPr lang="en-US" altLang="x-none" sz="2800" dirty="0"/>
              <a:t>Smooth muscle component of prostate</a:t>
            </a:r>
            <a:endParaRPr lang="en-US" dirty="0"/>
          </a:p>
        </p:txBody>
      </p:sp>
      <p:sp>
        <p:nvSpPr>
          <p:cNvPr id="4" name="Google Shape;146;p10">
            <a:extLst>
              <a:ext uri="{FF2B5EF4-FFF2-40B4-BE49-F238E27FC236}">
                <a16:creationId xmlns:a16="http://schemas.microsoft.com/office/drawing/2014/main" id="{EA3473FD-B21E-83F2-041E-DC7A5E4942EB}"/>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206124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9643"/>
            <a:ext cx="10515600" cy="1325563"/>
          </a:xfrm>
        </p:spPr>
        <p:txBody>
          <a:bodyPr/>
          <a:lstStyle/>
          <a:p>
            <a:r>
              <a:rPr lang="en-US" dirty="0">
                <a:ea typeface="ＭＳ Ｐゴシック" pitchFamily="-111" charset="-128"/>
                <a:cs typeface="ＭＳ Ｐゴシック" pitchFamily="-111" charset="-128"/>
              </a:rPr>
              <a:t>Lower urinary tract symptoms (LUTS)</a:t>
            </a:r>
            <a:endParaRPr lang="en-US" dirty="0"/>
          </a:p>
        </p:txBody>
      </p:sp>
      <p:sp>
        <p:nvSpPr>
          <p:cNvPr id="3" name="Content Placeholder 2"/>
          <p:cNvSpPr>
            <a:spLocks noGrp="1"/>
          </p:cNvSpPr>
          <p:nvPr>
            <p:ph idx="1"/>
          </p:nvPr>
        </p:nvSpPr>
        <p:spPr/>
        <p:txBody>
          <a:bodyPr>
            <a:normAutofit fontScale="92500" lnSpcReduction="20000"/>
          </a:bodyPr>
          <a:lstStyle/>
          <a:p>
            <a:r>
              <a:rPr lang="en-US" altLang="x-none" sz="2600" u="sng" dirty="0"/>
              <a:t>Storage symptoms</a:t>
            </a:r>
          </a:p>
          <a:p>
            <a:pPr lvl="1"/>
            <a:r>
              <a:rPr lang="en-US" altLang="x-none" sz="2600" dirty="0"/>
              <a:t>Frequency</a:t>
            </a:r>
          </a:p>
          <a:p>
            <a:pPr lvl="1"/>
            <a:r>
              <a:rPr lang="en-US" altLang="x-none" sz="2600" dirty="0"/>
              <a:t>Urgency ± urge incontinence</a:t>
            </a:r>
          </a:p>
          <a:p>
            <a:pPr lvl="1"/>
            <a:r>
              <a:rPr lang="en-US" altLang="x-none" sz="2600" dirty="0" err="1"/>
              <a:t>Nocturia</a:t>
            </a:r>
            <a:endParaRPr lang="en-US" altLang="x-none" sz="2600" dirty="0"/>
          </a:p>
          <a:p>
            <a:r>
              <a:rPr lang="en-US" altLang="x-none" sz="2600" u="sng" dirty="0"/>
              <a:t>Voiding symptoms</a:t>
            </a:r>
          </a:p>
          <a:p>
            <a:pPr lvl="1"/>
            <a:r>
              <a:rPr lang="en-US" altLang="x-none" sz="2600" dirty="0" err="1"/>
              <a:t>Hesitency</a:t>
            </a:r>
            <a:endParaRPr lang="en-US" altLang="x-none" sz="2600" dirty="0"/>
          </a:p>
          <a:p>
            <a:pPr lvl="1"/>
            <a:r>
              <a:rPr lang="en-US" altLang="x-none" sz="2600" dirty="0"/>
              <a:t>Decreased stream</a:t>
            </a:r>
          </a:p>
          <a:p>
            <a:pPr lvl="1"/>
            <a:r>
              <a:rPr lang="en-US" altLang="x-none" sz="2600" dirty="0"/>
              <a:t>intermittency</a:t>
            </a:r>
          </a:p>
          <a:p>
            <a:pPr lvl="1"/>
            <a:r>
              <a:rPr lang="en-US" altLang="x-none" sz="2600" dirty="0"/>
              <a:t>Straining to void</a:t>
            </a:r>
          </a:p>
          <a:p>
            <a:pPr lvl="1"/>
            <a:r>
              <a:rPr lang="en-US" altLang="x-none" sz="2600" dirty="0"/>
              <a:t>Incomplete emptying</a:t>
            </a:r>
          </a:p>
          <a:p>
            <a:pPr lvl="1"/>
            <a:r>
              <a:rPr lang="en-US" altLang="x-none" sz="2600" dirty="0"/>
              <a:t>Urinary retention</a:t>
            </a:r>
          </a:p>
          <a:p>
            <a:pPr lvl="1"/>
            <a:r>
              <a:rPr lang="en-US" altLang="x-none" sz="2600" dirty="0"/>
              <a:t>Overflow incontinence</a:t>
            </a:r>
          </a:p>
        </p:txBody>
      </p:sp>
      <p:sp>
        <p:nvSpPr>
          <p:cNvPr id="4" name="Google Shape;146;p10">
            <a:extLst>
              <a:ext uri="{FF2B5EF4-FFF2-40B4-BE49-F238E27FC236}">
                <a16:creationId xmlns:a16="http://schemas.microsoft.com/office/drawing/2014/main" id="{78588A79-C510-0AFA-D42E-2C0F92AA93C2}"/>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422667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Evaluation:</a:t>
            </a:r>
            <a:br>
              <a:rPr lang="en-US" altLang="x-none" dirty="0"/>
            </a:br>
            <a:r>
              <a:rPr lang="en-US" altLang="x-none" dirty="0"/>
              <a:t>medical history</a:t>
            </a:r>
            <a:endParaRPr lang="en-US" dirty="0"/>
          </a:p>
        </p:txBody>
      </p:sp>
      <p:sp>
        <p:nvSpPr>
          <p:cNvPr id="3" name="Content Placeholder 2"/>
          <p:cNvSpPr>
            <a:spLocks noGrp="1"/>
          </p:cNvSpPr>
          <p:nvPr>
            <p:ph idx="1"/>
          </p:nvPr>
        </p:nvSpPr>
        <p:spPr/>
        <p:txBody>
          <a:bodyPr>
            <a:noAutofit/>
          </a:bodyPr>
          <a:lstStyle/>
          <a:p>
            <a:pPr>
              <a:buNone/>
            </a:pPr>
            <a:r>
              <a:rPr lang="en-US" altLang="x-none" sz="2600" b="1" u="sng" dirty="0"/>
              <a:t>Medical history</a:t>
            </a:r>
            <a:endParaRPr lang="en-US" altLang="x-none" sz="2600" u="sng" dirty="0"/>
          </a:p>
          <a:p>
            <a:r>
              <a:rPr lang="en-US" altLang="x-none" sz="2600" dirty="0"/>
              <a:t>Should focus on:</a:t>
            </a:r>
          </a:p>
          <a:p>
            <a:pPr lvl="2"/>
            <a:r>
              <a:rPr lang="en-US" altLang="x-none" sz="2600" dirty="0"/>
              <a:t>Urinary tract symptoms</a:t>
            </a:r>
          </a:p>
          <a:p>
            <a:pPr lvl="2"/>
            <a:r>
              <a:rPr lang="en-US" altLang="x-none" sz="2600" dirty="0"/>
              <a:t>UTI, Hematuria</a:t>
            </a:r>
          </a:p>
          <a:p>
            <a:pPr lvl="2"/>
            <a:r>
              <a:rPr lang="en-US" altLang="x-none" sz="2600" dirty="0"/>
              <a:t>Previous surgery</a:t>
            </a:r>
          </a:p>
          <a:p>
            <a:pPr lvl="2"/>
            <a:r>
              <a:rPr lang="en-US" altLang="x-none" sz="2600" dirty="0"/>
              <a:t>Family history of prostate carcinoma</a:t>
            </a:r>
          </a:p>
          <a:p>
            <a:pPr lvl="2"/>
            <a:r>
              <a:rPr lang="en-US" altLang="x-none" sz="2600" dirty="0"/>
              <a:t>Co-morbidities/general health issues</a:t>
            </a:r>
          </a:p>
          <a:p>
            <a:r>
              <a:rPr lang="en-US" altLang="x-none" sz="2600" dirty="0"/>
              <a:t>Medications 						</a:t>
            </a:r>
          </a:p>
          <a:p>
            <a:r>
              <a:rPr lang="en-US" altLang="x-none" sz="2600" dirty="0"/>
              <a:t>(Anti-</a:t>
            </a:r>
            <a:r>
              <a:rPr lang="en-US" altLang="x-none" sz="2600" dirty="0" err="1"/>
              <a:t>cholinergics</a:t>
            </a:r>
            <a:r>
              <a:rPr lang="en-US" altLang="x-none" sz="2600" dirty="0"/>
              <a:t> &amp; sympathomimetics)</a:t>
            </a:r>
          </a:p>
          <a:p>
            <a:r>
              <a:rPr lang="en-US" altLang="x-none" sz="2600" dirty="0"/>
              <a:t>Voiding diary (optional)</a:t>
            </a:r>
          </a:p>
        </p:txBody>
      </p:sp>
      <p:sp>
        <p:nvSpPr>
          <p:cNvPr id="4" name="Google Shape;146;p10">
            <a:extLst>
              <a:ext uri="{FF2B5EF4-FFF2-40B4-BE49-F238E27FC236}">
                <a16:creationId xmlns:a16="http://schemas.microsoft.com/office/drawing/2014/main" id="{966506AE-2423-34F9-B3AC-8873D2C7C640}"/>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191721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Evaluation:</a:t>
            </a:r>
            <a:br>
              <a:rPr lang="en-US" altLang="x-none" dirty="0"/>
            </a:br>
            <a:r>
              <a:rPr lang="en-US" altLang="x-none" dirty="0"/>
              <a:t>physical examination</a:t>
            </a:r>
            <a:endParaRPr lang="en-US" dirty="0"/>
          </a:p>
        </p:txBody>
      </p:sp>
      <p:sp>
        <p:nvSpPr>
          <p:cNvPr id="3" name="Content Placeholder 2"/>
          <p:cNvSpPr>
            <a:spLocks noGrp="1"/>
          </p:cNvSpPr>
          <p:nvPr>
            <p:ph idx="1"/>
          </p:nvPr>
        </p:nvSpPr>
        <p:spPr/>
        <p:txBody>
          <a:bodyPr/>
          <a:lstStyle/>
          <a:p>
            <a:pPr>
              <a:buNone/>
            </a:pPr>
            <a:r>
              <a:rPr lang="en-US" altLang="x-none" b="1" dirty="0"/>
              <a:t>Physical examination</a:t>
            </a:r>
            <a:endParaRPr lang="en-US" altLang="x-none" dirty="0"/>
          </a:p>
          <a:p>
            <a:r>
              <a:rPr lang="en-US" altLang="x-none" sz="2600" dirty="0"/>
              <a:t>Complete exam including:</a:t>
            </a:r>
          </a:p>
          <a:p>
            <a:pPr lvl="2"/>
            <a:r>
              <a:rPr lang="en-US" altLang="x-none" sz="2600" dirty="0"/>
              <a:t>Abdomen (assess bladder)</a:t>
            </a:r>
          </a:p>
          <a:p>
            <a:pPr lvl="2"/>
            <a:r>
              <a:rPr lang="en-US" altLang="x-none" sz="2600" dirty="0"/>
              <a:t>External genitalia</a:t>
            </a:r>
          </a:p>
          <a:p>
            <a:pPr lvl="2"/>
            <a:r>
              <a:rPr lang="en-US" altLang="x-none" sz="2600" dirty="0"/>
              <a:t>Focused neurological exam </a:t>
            </a:r>
          </a:p>
          <a:p>
            <a:pPr lvl="2"/>
            <a:r>
              <a:rPr lang="en-US" altLang="x-none" sz="2600" dirty="0"/>
              <a:t>Digital Rectal Examination (DRE)</a:t>
            </a:r>
          </a:p>
          <a:p>
            <a:pPr lvl="2"/>
            <a:r>
              <a:rPr lang="en-US" altLang="x-none" sz="2600" dirty="0"/>
              <a:t>(Assess for concurrent</a:t>
            </a:r>
            <a:endParaRPr lang="en-US" sz="2600" dirty="0"/>
          </a:p>
        </p:txBody>
      </p:sp>
      <p:pic>
        <p:nvPicPr>
          <p:cNvPr id="4" name="Picture 4" descr="MDC_Male-Patient-Doctor-Abd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713" y="36513"/>
            <a:ext cx="2698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val-Slid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713" y="4151670"/>
            <a:ext cx="30003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6;p10">
            <a:extLst>
              <a:ext uri="{FF2B5EF4-FFF2-40B4-BE49-F238E27FC236}">
                <a16:creationId xmlns:a16="http://schemas.microsoft.com/office/drawing/2014/main" id="{3BBD16C0-B791-0B61-1A18-A4E71450F67C}"/>
              </a:ext>
            </a:extLst>
          </p:cNvPr>
          <p:cNvSpPr txBox="1">
            <a:spLocks/>
          </p:cNvSpPr>
          <p:nvPr/>
        </p:nvSpPr>
        <p:spPr>
          <a:xfrm>
            <a:off x="10003536" y="230188"/>
            <a:ext cx="2188464" cy="31845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46580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BPH:</a:t>
            </a:r>
            <a:br>
              <a:rPr lang="en-US" altLang="x-none" dirty="0"/>
            </a:br>
            <a:r>
              <a:rPr lang="en-US" altLang="x-none" dirty="0"/>
              <a:t>Recommended investigations</a:t>
            </a:r>
            <a:endParaRPr lang="en-US" dirty="0"/>
          </a:p>
        </p:txBody>
      </p:sp>
      <p:sp>
        <p:nvSpPr>
          <p:cNvPr id="3" name="Content Placeholder 2"/>
          <p:cNvSpPr>
            <a:spLocks noGrp="1"/>
          </p:cNvSpPr>
          <p:nvPr>
            <p:ph idx="1"/>
          </p:nvPr>
        </p:nvSpPr>
        <p:spPr/>
        <p:txBody>
          <a:bodyPr/>
          <a:lstStyle/>
          <a:p>
            <a:pPr marL="742950" indent="-742950">
              <a:buFont typeface="Albertus Medium" charset="0"/>
              <a:buAutoNum type="arabicPeriod"/>
            </a:pPr>
            <a:r>
              <a:rPr lang="en-US" altLang="x-none" sz="2600" dirty="0"/>
              <a:t>Urinalysis and culture </a:t>
            </a:r>
          </a:p>
          <a:p>
            <a:pPr marL="742950" indent="-742950">
              <a:buFont typeface="Albertus Medium" charset="0"/>
              <a:buAutoNum type="arabicPeriod"/>
            </a:pPr>
            <a:r>
              <a:rPr lang="en-US" altLang="x-none" sz="2600" dirty="0"/>
              <a:t>Prostate Specific Antigen (PSA)(if appropriate)</a:t>
            </a:r>
          </a:p>
          <a:p>
            <a:pPr marL="742950" indent="-742950">
              <a:buFont typeface="Albertus Medium" charset="0"/>
              <a:buAutoNum type="arabicPeriod"/>
            </a:pPr>
            <a:r>
              <a:rPr lang="en-US" altLang="x-none" sz="2600" dirty="0"/>
              <a:t>International Prostate Symptom Index (or AUA symptom index) </a:t>
            </a:r>
          </a:p>
          <a:p>
            <a:pPr marL="742950" indent="-742950">
              <a:buFont typeface="Albertus Medium" charset="0"/>
              <a:buAutoNum type="arabicPeriod"/>
            </a:pPr>
            <a:r>
              <a:rPr lang="en-US" altLang="x-none" sz="2600" dirty="0"/>
              <a:t>Serum Creatinine (optional)</a:t>
            </a:r>
          </a:p>
          <a:p>
            <a:endParaRPr lang="en-US" dirty="0"/>
          </a:p>
        </p:txBody>
      </p:sp>
      <p:pic>
        <p:nvPicPr>
          <p:cNvPr id="4" name="Picture 5" descr="prostatehum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103" y="3317875"/>
            <a:ext cx="31877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6;p10">
            <a:extLst>
              <a:ext uri="{FF2B5EF4-FFF2-40B4-BE49-F238E27FC236}">
                <a16:creationId xmlns:a16="http://schemas.microsoft.com/office/drawing/2014/main" id="{D52857E5-ED59-7D92-855A-74FEFE9F3992}"/>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86054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LUTS:</a:t>
            </a:r>
            <a:br>
              <a:rPr lang="en-US" altLang="x-none" dirty="0"/>
            </a:br>
            <a:r>
              <a:rPr lang="en-US" altLang="x-none" dirty="0"/>
              <a:t>Optional investigations</a:t>
            </a:r>
            <a:endParaRPr lang="en-US" dirty="0"/>
          </a:p>
        </p:txBody>
      </p:sp>
      <p:sp>
        <p:nvSpPr>
          <p:cNvPr id="3" name="Content Placeholder 2"/>
          <p:cNvSpPr>
            <a:spLocks noGrp="1"/>
          </p:cNvSpPr>
          <p:nvPr>
            <p:ph idx="1"/>
          </p:nvPr>
        </p:nvSpPr>
        <p:spPr/>
        <p:txBody>
          <a:bodyPr>
            <a:normAutofit/>
          </a:bodyPr>
          <a:lstStyle/>
          <a:p>
            <a:r>
              <a:rPr lang="en-US" altLang="x-none" sz="2600" u="sng" dirty="0"/>
              <a:t>Cystoscopy (only if):</a:t>
            </a:r>
          </a:p>
          <a:p>
            <a:pPr lvl="1"/>
            <a:r>
              <a:rPr lang="en-US" altLang="x-none" sz="2600" dirty="0"/>
              <a:t>If urinalysis abnormal (hematuria or pyuria)</a:t>
            </a:r>
          </a:p>
          <a:p>
            <a:pPr lvl="1"/>
            <a:r>
              <a:rPr lang="en-US" altLang="x-none" sz="2600" dirty="0"/>
              <a:t>Patient &lt;50 years old</a:t>
            </a:r>
          </a:p>
          <a:p>
            <a:r>
              <a:rPr lang="en-US" altLang="x-none" sz="2600" u="sng" dirty="0"/>
              <a:t>Renal ultrasound (only if):</a:t>
            </a:r>
          </a:p>
          <a:p>
            <a:pPr lvl="1"/>
            <a:r>
              <a:rPr lang="en-US" altLang="x-none" sz="2600" dirty="0"/>
              <a:t>If serum Cr elevated</a:t>
            </a:r>
          </a:p>
          <a:p>
            <a:r>
              <a:rPr lang="en-US" altLang="x-none" sz="2600" dirty="0"/>
              <a:t>PVR urine/</a:t>
            </a:r>
            <a:r>
              <a:rPr lang="en-US" altLang="x-none" sz="2600" dirty="0" err="1"/>
              <a:t>Uroflow</a:t>
            </a:r>
            <a:r>
              <a:rPr lang="en-US" altLang="x-none" sz="2600" dirty="0"/>
              <a:t> (optional)</a:t>
            </a:r>
          </a:p>
          <a:p>
            <a:endParaRPr lang="en-US" dirty="0"/>
          </a:p>
        </p:txBody>
      </p:sp>
      <p:sp>
        <p:nvSpPr>
          <p:cNvPr id="4" name="Google Shape;146;p10">
            <a:extLst>
              <a:ext uri="{FF2B5EF4-FFF2-40B4-BE49-F238E27FC236}">
                <a16:creationId xmlns:a16="http://schemas.microsoft.com/office/drawing/2014/main" id="{27F20CAE-D5E6-3283-08CA-811CE7CB6C33}"/>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59436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LUTS:</a:t>
            </a:r>
            <a:br>
              <a:rPr lang="en-US" altLang="x-none" dirty="0"/>
            </a:br>
            <a:r>
              <a:rPr lang="en-US" altLang="x-none" dirty="0"/>
              <a:t>Treatment options</a:t>
            </a:r>
            <a:endParaRPr lang="en-US" dirty="0"/>
          </a:p>
        </p:txBody>
      </p:sp>
      <p:sp>
        <p:nvSpPr>
          <p:cNvPr id="3" name="Content Placeholder 2"/>
          <p:cNvSpPr>
            <a:spLocks noGrp="1"/>
          </p:cNvSpPr>
          <p:nvPr>
            <p:ph idx="1"/>
          </p:nvPr>
        </p:nvSpPr>
        <p:spPr/>
        <p:txBody>
          <a:bodyPr/>
          <a:lstStyle/>
          <a:p>
            <a:pPr marL="742950" indent="-742950">
              <a:buFont typeface="Albertus Medium" charset="0"/>
              <a:buAutoNum type="arabicParenR"/>
            </a:pPr>
            <a:r>
              <a:rPr lang="en-US" altLang="x-none" sz="2400" dirty="0"/>
              <a:t>Lifestyle Measures</a:t>
            </a:r>
          </a:p>
          <a:p>
            <a:pPr marL="742950" indent="-742950">
              <a:buFont typeface="Albertus Medium" charset="0"/>
              <a:buAutoNum type="arabicParenR"/>
            </a:pPr>
            <a:r>
              <a:rPr lang="en-US" altLang="x-none" sz="2400" dirty="0"/>
              <a:t>Watchful Waiting</a:t>
            </a:r>
          </a:p>
          <a:p>
            <a:pPr marL="742950" indent="-742950">
              <a:buFont typeface="Albertus Medium" charset="0"/>
              <a:buAutoNum type="arabicParenR"/>
            </a:pPr>
            <a:r>
              <a:rPr lang="en-US" altLang="x-none" sz="2400" dirty="0"/>
              <a:t>Medical Management</a:t>
            </a:r>
          </a:p>
          <a:p>
            <a:pPr marL="971550" lvl="1" indent="-514350">
              <a:buFont typeface="Albertus Medium" charset="0"/>
              <a:buAutoNum type="alphaLcParenR"/>
            </a:pPr>
            <a:r>
              <a:rPr lang="en-US" altLang="x-none" dirty="0"/>
              <a:t>Alpha blockers</a:t>
            </a:r>
          </a:p>
          <a:p>
            <a:pPr marL="971550" lvl="1" indent="-514350">
              <a:buFont typeface="Albertus Medium" charset="0"/>
              <a:buAutoNum type="alphaLcParenR"/>
            </a:pPr>
            <a:r>
              <a:rPr lang="en-US" altLang="x-none" dirty="0"/>
              <a:t>5-alpha reductase inhibitors (5 ARI</a:t>
            </a:r>
            <a:r>
              <a:rPr lang="en-CA" altLang="x-none" dirty="0"/>
              <a:t>’</a:t>
            </a:r>
            <a:r>
              <a:rPr lang="en-US" altLang="ja-JP" dirty="0"/>
              <a:t>s)</a:t>
            </a:r>
          </a:p>
          <a:p>
            <a:pPr marL="742950" indent="-742950">
              <a:buFont typeface="Albertus Medium" charset="0"/>
              <a:buAutoNum type="arabicParenR"/>
            </a:pPr>
            <a:r>
              <a:rPr lang="en-US" altLang="x-none" sz="2400" dirty="0"/>
              <a:t>Surgical Management</a:t>
            </a:r>
          </a:p>
          <a:p>
            <a:endParaRPr lang="en-US" dirty="0"/>
          </a:p>
        </p:txBody>
      </p:sp>
      <p:sp>
        <p:nvSpPr>
          <p:cNvPr id="4" name="Google Shape;146;p10">
            <a:extLst>
              <a:ext uri="{FF2B5EF4-FFF2-40B4-BE49-F238E27FC236}">
                <a16:creationId xmlns:a16="http://schemas.microsoft.com/office/drawing/2014/main" id="{EEC1FA50-7054-58A1-F730-803D948D72DB}"/>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p:txBody>
      </p:sp>
    </p:spTree>
    <p:extLst>
      <p:ext uri="{BB962C8B-B14F-4D97-AF65-F5344CB8AC3E}">
        <p14:creationId xmlns:p14="http://schemas.microsoft.com/office/powerpoint/2010/main" val="347323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1. Treatment options:</a:t>
            </a:r>
            <a:br>
              <a:rPr lang="en-US" altLang="x-none" dirty="0"/>
            </a:br>
            <a:r>
              <a:rPr lang="en-US" altLang="x-none" dirty="0"/>
              <a:t>lifestyle measures</a:t>
            </a:r>
            <a:endParaRPr lang="en-US" dirty="0"/>
          </a:p>
        </p:txBody>
      </p:sp>
      <p:sp>
        <p:nvSpPr>
          <p:cNvPr id="3" name="Content Placeholder 2"/>
          <p:cNvSpPr>
            <a:spLocks noGrp="1"/>
          </p:cNvSpPr>
          <p:nvPr>
            <p:ph idx="1"/>
          </p:nvPr>
        </p:nvSpPr>
        <p:spPr/>
        <p:txBody>
          <a:bodyPr/>
          <a:lstStyle/>
          <a:p>
            <a:r>
              <a:rPr lang="en-US" altLang="x-none" sz="2400" dirty="0"/>
              <a:t>Fluid modification</a:t>
            </a:r>
          </a:p>
          <a:p>
            <a:pPr lvl="2"/>
            <a:r>
              <a:rPr lang="en-US" altLang="x-none" sz="2400" dirty="0"/>
              <a:t>Reduce fluid intake in the evening</a:t>
            </a:r>
          </a:p>
          <a:p>
            <a:pPr lvl="2"/>
            <a:r>
              <a:rPr lang="en-US" altLang="x-none" sz="2400" dirty="0"/>
              <a:t>Avoid caffeine, alcohol</a:t>
            </a:r>
          </a:p>
          <a:p>
            <a:r>
              <a:rPr lang="en-US" altLang="x-none" sz="2400" dirty="0"/>
              <a:t>Timed voiding</a:t>
            </a:r>
          </a:p>
          <a:p>
            <a:pPr lvl="1"/>
            <a:r>
              <a:rPr lang="en-US" altLang="x-none" dirty="0"/>
              <a:t>Regular timed voiding of the bladder</a:t>
            </a:r>
          </a:p>
          <a:p>
            <a:r>
              <a:rPr lang="en-US" altLang="x-none" sz="2400" dirty="0"/>
              <a:t>Modify medications</a:t>
            </a:r>
          </a:p>
          <a:p>
            <a:pPr lvl="2"/>
            <a:r>
              <a:rPr lang="en-US" altLang="x-none" sz="2400" dirty="0" err="1"/>
              <a:t>I.e</a:t>
            </a:r>
            <a:r>
              <a:rPr lang="en-US" altLang="x-none" sz="2400" dirty="0"/>
              <a:t>: change time of dosing diuretics</a:t>
            </a:r>
          </a:p>
          <a:p>
            <a:pPr lvl="2"/>
            <a:r>
              <a:rPr lang="en-US" altLang="x-none" sz="2400" dirty="0"/>
              <a:t>Avoid cold remedies (anti-histamines)</a:t>
            </a:r>
          </a:p>
          <a:p>
            <a:pPr lvl="2"/>
            <a:r>
              <a:rPr lang="en-US" altLang="x-none" sz="2400" dirty="0"/>
              <a:t>Avoid anti-</a:t>
            </a:r>
            <a:r>
              <a:rPr lang="en-US" altLang="x-none" sz="2400" dirty="0" err="1"/>
              <a:t>cholinergics</a:t>
            </a:r>
            <a:endParaRPr lang="en-US" altLang="x-none" sz="2400" dirty="0"/>
          </a:p>
          <a:p>
            <a:pPr lvl="2"/>
            <a:r>
              <a:rPr lang="en-US" altLang="x-none" sz="2400" dirty="0"/>
              <a:t>Avoid alpha-agonists (i.e. decongestants) </a:t>
            </a:r>
          </a:p>
          <a:p>
            <a:endParaRPr lang="en-US" dirty="0"/>
          </a:p>
        </p:txBody>
      </p:sp>
      <p:sp>
        <p:nvSpPr>
          <p:cNvPr id="4" name="Google Shape;146;p10">
            <a:extLst>
              <a:ext uri="{FF2B5EF4-FFF2-40B4-BE49-F238E27FC236}">
                <a16:creationId xmlns:a16="http://schemas.microsoft.com/office/drawing/2014/main" id="{B6ED1B32-F8BB-C043-BF1A-6183BDB085E4}"/>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50795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612"/>
            <a:ext cx="10515600" cy="1325563"/>
          </a:xfrm>
        </p:spPr>
        <p:txBody>
          <a:bodyPr>
            <a:normAutofit fontScale="90000"/>
          </a:bodyPr>
          <a:lstStyle/>
          <a:p>
            <a:r>
              <a:rPr lang="en-US" altLang="x-none" dirty="0"/>
              <a:t>3a. Medical treatment: </a:t>
            </a:r>
            <a:br>
              <a:rPr lang="en-US" altLang="x-none" dirty="0"/>
            </a:br>
            <a:r>
              <a:rPr lang="en-US" altLang="x-none" dirty="0"/>
              <a:t>long-acting non-selective </a:t>
            </a:r>
            <a:br>
              <a:rPr lang="en-US" altLang="x-none" dirty="0"/>
            </a:br>
            <a:r>
              <a:rPr lang="en-US" altLang="x-none" dirty="0">
                <a:sym typeface="Symbol" charset="2"/>
              </a:rPr>
              <a:t></a:t>
            </a:r>
            <a:r>
              <a:rPr lang="en-US" altLang="x-none" baseline="-25000" dirty="0"/>
              <a:t>1</a:t>
            </a:r>
            <a:r>
              <a:rPr lang="en-US" altLang="x-none" dirty="0"/>
              <a:t>-blockers</a:t>
            </a:r>
            <a:endParaRPr lang="en-US" dirty="0"/>
          </a:p>
        </p:txBody>
      </p:sp>
      <p:sp>
        <p:nvSpPr>
          <p:cNvPr id="3" name="Content Placeholder 2"/>
          <p:cNvSpPr>
            <a:spLocks noGrp="1"/>
          </p:cNvSpPr>
          <p:nvPr>
            <p:ph idx="1"/>
          </p:nvPr>
        </p:nvSpPr>
        <p:spPr/>
        <p:txBody>
          <a:bodyPr>
            <a:normAutofit/>
          </a:bodyPr>
          <a:lstStyle/>
          <a:p>
            <a:r>
              <a:rPr lang="en-US" altLang="x-none" sz="2400" dirty="0"/>
              <a:t>Dosage is increased in a stepwise fashion at weekly intervals</a:t>
            </a:r>
          </a:p>
          <a:p>
            <a:r>
              <a:rPr lang="en-US" altLang="x-none" sz="2400" dirty="0"/>
              <a:t>Does not affect PSA</a:t>
            </a:r>
          </a:p>
          <a:p>
            <a:r>
              <a:rPr lang="en-US" altLang="x-none" sz="2400" dirty="0"/>
              <a:t>Acts to relax prostatic/bladder neck smooth muscle (&amp; vascular smooth muscle - non selective)</a:t>
            </a:r>
          </a:p>
          <a:p>
            <a:r>
              <a:rPr lang="en-US" altLang="x-none" sz="2400" b="1" u="sng" dirty="0"/>
              <a:t>Doxazosin </a:t>
            </a:r>
            <a:r>
              <a:rPr lang="en-US" altLang="x-none" sz="2400" b="1" dirty="0"/>
              <a:t>(Cardura)</a:t>
            </a:r>
          </a:p>
          <a:p>
            <a:pPr lvl="1"/>
            <a:r>
              <a:rPr lang="en-US" altLang="x-none" dirty="0"/>
              <a:t>Dosage: 1-2 mg </a:t>
            </a:r>
            <a:r>
              <a:rPr lang="en-US" altLang="x-none" dirty="0" err="1"/>
              <a:t>qDay</a:t>
            </a:r>
            <a:r>
              <a:rPr lang="en-US" altLang="x-none" dirty="0"/>
              <a:t>, titrate up to 4-8 mg OD</a:t>
            </a:r>
          </a:p>
          <a:p>
            <a:r>
              <a:rPr lang="en-US" altLang="x-none" sz="2400" b="1" u="sng" dirty="0"/>
              <a:t>Terazosin </a:t>
            </a:r>
            <a:r>
              <a:rPr lang="en-US" altLang="x-none" sz="2400" b="1" dirty="0"/>
              <a:t>(</a:t>
            </a:r>
            <a:r>
              <a:rPr lang="en-US" altLang="x-none" sz="2400" b="1" dirty="0" err="1"/>
              <a:t>Hytrin</a:t>
            </a:r>
            <a:r>
              <a:rPr lang="en-US" altLang="x-none" sz="2400" b="1" dirty="0"/>
              <a:t>)</a:t>
            </a:r>
          </a:p>
          <a:p>
            <a:pPr lvl="1"/>
            <a:r>
              <a:rPr lang="en-US" altLang="x-none" dirty="0"/>
              <a:t>Dosage: 1 mg OD, titrate up to 2, 5, or 10</a:t>
            </a:r>
            <a:endParaRPr lang="en-US" dirty="0"/>
          </a:p>
        </p:txBody>
      </p:sp>
      <p:pic>
        <p:nvPicPr>
          <p:cNvPr id="4" name="Picture 4" descr="ProstateArrow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152" y="3494088"/>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6;p10">
            <a:extLst>
              <a:ext uri="{FF2B5EF4-FFF2-40B4-BE49-F238E27FC236}">
                <a16:creationId xmlns:a16="http://schemas.microsoft.com/office/drawing/2014/main" id="{66E0BC90-C1AA-6D8F-52A4-6622956E9BF0}"/>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75610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x-none" dirty="0"/>
              <a:t>3a. Medical management:</a:t>
            </a:r>
            <a:br>
              <a:rPr lang="en-US" altLang="x-none" dirty="0"/>
            </a:br>
            <a:r>
              <a:rPr lang="en-US" altLang="x-none" dirty="0"/>
              <a:t>long-acting selective </a:t>
            </a:r>
            <a:br>
              <a:rPr lang="en-US" altLang="x-none" dirty="0"/>
            </a:br>
            <a:r>
              <a:rPr lang="en-US" altLang="x-none" dirty="0">
                <a:sym typeface="Symbol" charset="2"/>
              </a:rPr>
              <a:t></a:t>
            </a:r>
            <a:r>
              <a:rPr lang="en-US" altLang="x-none" baseline="-25000" dirty="0"/>
              <a:t>1a</a:t>
            </a:r>
            <a:r>
              <a:rPr lang="en-US" altLang="x-none" dirty="0"/>
              <a:t>-blockers</a:t>
            </a:r>
            <a:endParaRPr lang="en-US" dirty="0"/>
          </a:p>
        </p:txBody>
      </p:sp>
      <p:sp>
        <p:nvSpPr>
          <p:cNvPr id="3" name="Content Placeholder 2"/>
          <p:cNvSpPr>
            <a:spLocks noGrp="1"/>
          </p:cNvSpPr>
          <p:nvPr>
            <p:ph idx="1"/>
          </p:nvPr>
        </p:nvSpPr>
        <p:spPr/>
        <p:txBody>
          <a:bodyPr/>
          <a:lstStyle/>
          <a:p>
            <a:pPr>
              <a:lnSpc>
                <a:spcPct val="80000"/>
              </a:lnSpc>
              <a:buNone/>
            </a:pPr>
            <a:r>
              <a:rPr lang="en-US" altLang="x-none" sz="2600" b="1" u="sng" dirty="0"/>
              <a:t>Long-acting selective </a:t>
            </a:r>
            <a:r>
              <a:rPr lang="en-US" altLang="x-none" sz="2600" b="1" u="sng" dirty="0">
                <a:sym typeface="Symbol" charset="2"/>
              </a:rPr>
              <a:t></a:t>
            </a:r>
            <a:r>
              <a:rPr lang="en-US" altLang="x-none" sz="2600" b="1" u="sng" baseline="-25000" dirty="0"/>
              <a:t>1</a:t>
            </a:r>
            <a:r>
              <a:rPr lang="en-US" altLang="x-none" sz="2600" b="1" u="sng" dirty="0"/>
              <a:t>-blockers</a:t>
            </a:r>
          </a:p>
          <a:p>
            <a:pPr lvl="1">
              <a:lnSpc>
                <a:spcPct val="80000"/>
              </a:lnSpc>
            </a:pPr>
            <a:r>
              <a:rPr lang="en-US" altLang="x-none" sz="2600" dirty="0"/>
              <a:t>Specifically relaxes the smooth muscle of the prostate and bladder neck</a:t>
            </a:r>
          </a:p>
          <a:p>
            <a:pPr lvl="1">
              <a:lnSpc>
                <a:spcPct val="80000"/>
              </a:lnSpc>
            </a:pPr>
            <a:r>
              <a:rPr lang="en-US" altLang="x-none" sz="2600" dirty="0"/>
              <a:t>Does not interfere with bladder contractility</a:t>
            </a:r>
          </a:p>
          <a:p>
            <a:pPr lvl="1">
              <a:lnSpc>
                <a:spcPct val="80000"/>
              </a:lnSpc>
            </a:pPr>
            <a:r>
              <a:rPr lang="en-US" altLang="x-none" sz="2600" dirty="0"/>
              <a:t>Does not affect PSA</a:t>
            </a:r>
          </a:p>
          <a:p>
            <a:r>
              <a:rPr lang="en-US" altLang="x-none" sz="2600" b="1" u="sng" dirty="0" err="1"/>
              <a:t>Alfuzosin</a:t>
            </a:r>
            <a:r>
              <a:rPr lang="en-US" altLang="x-none" sz="2600" b="1" dirty="0"/>
              <a:t> (</a:t>
            </a:r>
            <a:r>
              <a:rPr lang="en-US" altLang="x-none" sz="2600" b="1" dirty="0" err="1"/>
              <a:t>Xatral</a:t>
            </a:r>
            <a:r>
              <a:rPr lang="en-US" altLang="x-none" sz="2600" b="1" dirty="0"/>
              <a:t>)</a:t>
            </a:r>
          </a:p>
          <a:p>
            <a:pPr lvl="1"/>
            <a:r>
              <a:rPr lang="en-US" altLang="x-none" sz="2600" dirty="0"/>
              <a:t>Dosage: 10 mg </a:t>
            </a:r>
            <a:r>
              <a:rPr lang="en-US" altLang="x-none" sz="2600" dirty="0" err="1"/>
              <a:t>qDay</a:t>
            </a:r>
            <a:endParaRPr lang="en-US" altLang="x-none" sz="2600" dirty="0"/>
          </a:p>
          <a:p>
            <a:r>
              <a:rPr lang="en-US" altLang="x-none" sz="2600" b="1" u="sng" dirty="0" err="1"/>
              <a:t>Tamsulosin</a:t>
            </a:r>
            <a:r>
              <a:rPr lang="en-US" altLang="x-none" sz="2600" b="1" dirty="0"/>
              <a:t> (Flomax)</a:t>
            </a:r>
          </a:p>
          <a:p>
            <a:pPr lvl="1"/>
            <a:r>
              <a:rPr lang="en-US" altLang="x-none" sz="2600" dirty="0"/>
              <a:t>Dosage: 0.4 mg </a:t>
            </a:r>
            <a:r>
              <a:rPr lang="en-US" altLang="x-none" sz="2600" dirty="0" err="1"/>
              <a:t>qDay</a:t>
            </a:r>
            <a:endParaRPr lang="en-US" altLang="x-none" sz="2600" dirty="0"/>
          </a:p>
          <a:p>
            <a:r>
              <a:rPr lang="en-US" altLang="x-none" sz="2600" b="1" u="sng" dirty="0"/>
              <a:t>Silodosin</a:t>
            </a:r>
            <a:r>
              <a:rPr lang="en-US" altLang="x-none" sz="2600" dirty="0"/>
              <a:t> (</a:t>
            </a:r>
            <a:r>
              <a:rPr lang="en-US" altLang="x-none" sz="2600" dirty="0" err="1"/>
              <a:t>Rapaflo</a:t>
            </a:r>
            <a:r>
              <a:rPr lang="en-US" altLang="x-none" sz="2600" dirty="0"/>
              <a:t>)</a:t>
            </a:r>
          </a:p>
          <a:p>
            <a:pPr lvl="1"/>
            <a:r>
              <a:rPr lang="en-US" altLang="x-none" sz="2600" dirty="0"/>
              <a:t>Dosage: 8mg </a:t>
            </a:r>
            <a:r>
              <a:rPr lang="en-US" altLang="x-none" sz="2600" dirty="0" err="1"/>
              <a:t>qDay</a:t>
            </a:r>
            <a:endParaRPr lang="en-US" altLang="x-none" sz="2600" dirty="0"/>
          </a:p>
          <a:p>
            <a:endParaRPr lang="en-US" dirty="0"/>
          </a:p>
        </p:txBody>
      </p:sp>
      <p:pic>
        <p:nvPicPr>
          <p:cNvPr id="4" name="Picture 6" descr="pro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52825"/>
            <a:ext cx="31242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6;p10">
            <a:extLst>
              <a:ext uri="{FF2B5EF4-FFF2-40B4-BE49-F238E27FC236}">
                <a16:creationId xmlns:a16="http://schemas.microsoft.com/office/drawing/2014/main" id="{54886096-31BB-3D26-F67F-6F821150EAA3}"/>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334743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a:t>MOTTO OF RMU</a:t>
            </a:r>
          </a:p>
        </p:txBody>
      </p:sp>
      <p:graphicFrame>
        <p:nvGraphicFramePr>
          <p:cNvPr id="4" name="Diagram 3"/>
          <p:cNvGraphicFramePr/>
          <p:nvPr/>
        </p:nvGraphicFramePr>
        <p:xfrm>
          <a:off x="1752600" y="19050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90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sym typeface="Symbol" charset="2"/>
              </a:rPr>
              <a:t></a:t>
            </a:r>
            <a:r>
              <a:rPr lang="en-US" altLang="x-none" baseline="-25000" dirty="0"/>
              <a:t>1</a:t>
            </a:r>
            <a:r>
              <a:rPr lang="en-US" altLang="x-none" dirty="0"/>
              <a:t>-blockers:</a:t>
            </a:r>
            <a:br>
              <a:rPr lang="en-US" altLang="x-none" dirty="0"/>
            </a:br>
            <a:r>
              <a:rPr lang="en-US" altLang="x-none" dirty="0"/>
              <a:t>side effects</a:t>
            </a:r>
            <a:endParaRPr lang="en-US" dirty="0"/>
          </a:p>
        </p:txBody>
      </p:sp>
      <p:sp>
        <p:nvSpPr>
          <p:cNvPr id="3" name="Content Placeholder 2"/>
          <p:cNvSpPr>
            <a:spLocks noGrp="1"/>
          </p:cNvSpPr>
          <p:nvPr>
            <p:ph idx="1"/>
          </p:nvPr>
        </p:nvSpPr>
        <p:spPr/>
        <p:txBody>
          <a:bodyPr/>
          <a:lstStyle/>
          <a:p>
            <a:r>
              <a:rPr lang="en-US" altLang="x-none" dirty="0"/>
              <a:t>5 known side effects of alpha blockade for LUTS</a:t>
            </a:r>
          </a:p>
          <a:p>
            <a:pPr lvl="1"/>
            <a:r>
              <a:rPr lang="en-US" altLang="x-none" dirty="0"/>
              <a:t>Asthenia</a:t>
            </a:r>
          </a:p>
          <a:p>
            <a:pPr lvl="1"/>
            <a:r>
              <a:rPr lang="en-US" altLang="x-none" dirty="0"/>
              <a:t>Hypotension</a:t>
            </a:r>
          </a:p>
          <a:p>
            <a:pPr lvl="1"/>
            <a:r>
              <a:rPr lang="en-US" altLang="x-none" dirty="0"/>
              <a:t>Retrograde ejaculation</a:t>
            </a:r>
          </a:p>
          <a:p>
            <a:pPr lvl="1"/>
            <a:r>
              <a:rPr lang="en-US" altLang="x-none" dirty="0"/>
              <a:t>Dizziness</a:t>
            </a:r>
          </a:p>
          <a:p>
            <a:pPr lvl="1"/>
            <a:r>
              <a:rPr lang="en-US" altLang="x-none" dirty="0"/>
              <a:t>Flu-like syndrome</a:t>
            </a:r>
          </a:p>
          <a:p>
            <a:endParaRPr lang="en-US" dirty="0"/>
          </a:p>
        </p:txBody>
      </p:sp>
      <p:sp>
        <p:nvSpPr>
          <p:cNvPr id="4" name="Google Shape;146;p10">
            <a:extLst>
              <a:ext uri="{FF2B5EF4-FFF2-40B4-BE49-F238E27FC236}">
                <a16:creationId xmlns:a16="http://schemas.microsoft.com/office/drawing/2014/main" id="{6C98B554-8137-DFDD-4EC3-2D4A728E08AC}"/>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415403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3b. Medical management:                    </a:t>
            </a:r>
            <a:br>
              <a:rPr lang="en-US" altLang="x-none" dirty="0"/>
            </a:br>
            <a:r>
              <a:rPr lang="en-US" altLang="x-none" dirty="0"/>
              <a:t>the 5-</a:t>
            </a:r>
            <a:r>
              <a:rPr lang="en-US" altLang="x-none" dirty="0">
                <a:sym typeface="Symbol" charset="2"/>
              </a:rPr>
              <a:t>-</a:t>
            </a:r>
            <a:r>
              <a:rPr lang="en-US" altLang="x-none" dirty="0"/>
              <a:t>reductase inhibitors</a:t>
            </a:r>
            <a:endParaRPr lang="en-US" dirty="0"/>
          </a:p>
        </p:txBody>
      </p:sp>
      <p:sp>
        <p:nvSpPr>
          <p:cNvPr id="3" name="Content Placeholder 2"/>
          <p:cNvSpPr>
            <a:spLocks noGrp="1"/>
          </p:cNvSpPr>
          <p:nvPr>
            <p:ph idx="1"/>
          </p:nvPr>
        </p:nvSpPr>
        <p:spPr/>
        <p:txBody>
          <a:bodyPr/>
          <a:lstStyle/>
          <a:p>
            <a:pPr>
              <a:buNone/>
            </a:pPr>
            <a:r>
              <a:rPr lang="en-US" altLang="x-none" sz="2600" b="1" u="sng" dirty="0"/>
              <a:t>5-</a:t>
            </a:r>
            <a:r>
              <a:rPr lang="en-US" altLang="x-none" sz="2600" b="1" u="sng" dirty="0">
                <a:sym typeface="Symbol" charset="2"/>
              </a:rPr>
              <a:t>-</a:t>
            </a:r>
            <a:r>
              <a:rPr lang="en-US" altLang="x-none" sz="2600" b="1" u="sng" dirty="0"/>
              <a:t>reductase inhibitors:</a:t>
            </a:r>
            <a:endParaRPr lang="en-US" altLang="x-none" sz="2600" u="sng" dirty="0"/>
          </a:p>
          <a:p>
            <a:r>
              <a:rPr lang="en-US" altLang="x-none" sz="2600" dirty="0"/>
              <a:t>Regulate androgen available to prostate by blocking conversion of testosterone to dihydrotestosterone (DHT) </a:t>
            </a:r>
          </a:p>
          <a:p>
            <a:r>
              <a:rPr lang="en-US" altLang="x-none" sz="2600" dirty="0"/>
              <a:t>Slow the rate of prostate enlargement</a:t>
            </a:r>
          </a:p>
          <a:p>
            <a:r>
              <a:rPr lang="en-US" altLang="x-none" sz="2600" dirty="0"/>
              <a:t>Reduce prostate volume and relives “static” compression by BPH</a:t>
            </a:r>
          </a:p>
          <a:p>
            <a:r>
              <a:rPr lang="en-US" altLang="x-none" sz="2600" dirty="0"/>
              <a:t>Reduce PSA by ~50%</a:t>
            </a:r>
          </a:p>
          <a:p>
            <a:r>
              <a:rPr lang="en-US" altLang="x-none" sz="2600" dirty="0"/>
              <a:t>Takes 3-6 months to exert clinical effect</a:t>
            </a:r>
          </a:p>
          <a:p>
            <a:endParaRPr lang="en-US" dirty="0"/>
          </a:p>
        </p:txBody>
      </p:sp>
      <p:sp>
        <p:nvSpPr>
          <p:cNvPr id="4" name="Google Shape;146;p10">
            <a:extLst>
              <a:ext uri="{FF2B5EF4-FFF2-40B4-BE49-F238E27FC236}">
                <a16:creationId xmlns:a16="http://schemas.microsoft.com/office/drawing/2014/main" id="{D474F384-B317-9011-60C4-FC5B00EFE918}"/>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73010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5-</a:t>
            </a:r>
            <a:r>
              <a:rPr lang="en-US" altLang="x-none" dirty="0">
                <a:sym typeface="Symbol" charset="2"/>
              </a:rPr>
              <a:t>-</a:t>
            </a:r>
            <a:r>
              <a:rPr lang="en-US" altLang="x-none" dirty="0"/>
              <a:t>reductase inhibitors</a:t>
            </a:r>
            <a:endParaRPr lang="en-US" dirty="0"/>
          </a:p>
        </p:txBody>
      </p:sp>
      <p:sp>
        <p:nvSpPr>
          <p:cNvPr id="3" name="Content Placeholder 2"/>
          <p:cNvSpPr>
            <a:spLocks noGrp="1"/>
          </p:cNvSpPr>
          <p:nvPr>
            <p:ph idx="1"/>
          </p:nvPr>
        </p:nvSpPr>
        <p:spPr/>
        <p:txBody>
          <a:bodyPr/>
          <a:lstStyle/>
          <a:p>
            <a:r>
              <a:rPr lang="en-US" altLang="x-none" sz="2600" dirty="0"/>
              <a:t>Men with larger prostates (&gt; 40 g) respond </a:t>
            </a:r>
            <a:br>
              <a:rPr lang="en-US" altLang="x-none" sz="2600" dirty="0"/>
            </a:br>
            <a:r>
              <a:rPr lang="en-US" altLang="x-none" sz="2600" dirty="0"/>
              <a:t>most favorably</a:t>
            </a:r>
          </a:p>
          <a:p>
            <a:r>
              <a:rPr lang="en-US" altLang="x-none" sz="2600" b="1" u="sng" dirty="0"/>
              <a:t>Finasteride</a:t>
            </a:r>
            <a:r>
              <a:rPr lang="en-US" altLang="x-none" sz="2600" u="sng" dirty="0"/>
              <a:t> </a:t>
            </a:r>
            <a:r>
              <a:rPr lang="en-US" altLang="x-none" sz="2600" dirty="0"/>
              <a:t>(</a:t>
            </a:r>
            <a:r>
              <a:rPr lang="en-US" altLang="x-none" sz="2600" dirty="0" err="1"/>
              <a:t>Proscar</a:t>
            </a:r>
            <a:r>
              <a:rPr lang="en-US" altLang="x-none" sz="2600" dirty="0"/>
              <a:t>)</a:t>
            </a:r>
          </a:p>
          <a:p>
            <a:pPr lvl="1"/>
            <a:r>
              <a:rPr lang="en-US" altLang="x-none" sz="2600" dirty="0"/>
              <a:t>Dosage: 5 mg OD – type II inhibitor</a:t>
            </a:r>
          </a:p>
          <a:p>
            <a:r>
              <a:rPr lang="en-US" altLang="x-none" sz="2600" b="1" u="sng" dirty="0" err="1"/>
              <a:t>Dutasteride</a:t>
            </a:r>
            <a:r>
              <a:rPr lang="en-US" altLang="x-none" sz="2600" b="1" u="sng" dirty="0"/>
              <a:t> </a:t>
            </a:r>
            <a:r>
              <a:rPr lang="en-US" altLang="x-none" sz="2600" dirty="0"/>
              <a:t>(Avodart)</a:t>
            </a:r>
          </a:p>
          <a:p>
            <a:pPr lvl="1"/>
            <a:r>
              <a:rPr lang="en-US" altLang="x-none" sz="2600" dirty="0"/>
              <a:t>Dosage: 0.5 mg OD – type I and II inhibitor</a:t>
            </a:r>
            <a:endParaRPr lang="en-US" altLang="x-none" sz="2600" dirty="0">
              <a:solidFill>
                <a:srgbClr val="FF0000"/>
              </a:solidFill>
            </a:endParaRPr>
          </a:p>
          <a:p>
            <a:endParaRPr lang="en-US" dirty="0"/>
          </a:p>
        </p:txBody>
      </p:sp>
      <p:sp>
        <p:nvSpPr>
          <p:cNvPr id="4" name="Google Shape;146;p10">
            <a:extLst>
              <a:ext uri="{FF2B5EF4-FFF2-40B4-BE49-F238E27FC236}">
                <a16:creationId xmlns:a16="http://schemas.microsoft.com/office/drawing/2014/main" id="{8B63182B-9BC3-E437-52B2-7A5AD97F4EC0}"/>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279339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4. LUTS:</a:t>
            </a:r>
            <a:br>
              <a:rPr lang="en-US" altLang="x-none" dirty="0"/>
            </a:br>
            <a:r>
              <a:rPr lang="en-US" altLang="x-none" dirty="0"/>
              <a:t>Indications for surgery</a:t>
            </a:r>
            <a:endParaRPr lang="en-US" dirty="0"/>
          </a:p>
        </p:txBody>
      </p:sp>
      <p:sp>
        <p:nvSpPr>
          <p:cNvPr id="3" name="Content Placeholder 2"/>
          <p:cNvSpPr>
            <a:spLocks noGrp="1"/>
          </p:cNvSpPr>
          <p:nvPr>
            <p:ph idx="1"/>
          </p:nvPr>
        </p:nvSpPr>
        <p:spPr/>
        <p:txBody>
          <a:bodyPr>
            <a:normAutofit lnSpcReduction="10000"/>
          </a:bodyPr>
          <a:lstStyle/>
          <a:p>
            <a:r>
              <a:rPr lang="en-US" altLang="x-none" sz="2600" dirty="0"/>
              <a:t>Bothersome symptoms despite treatment</a:t>
            </a:r>
          </a:p>
          <a:p>
            <a:r>
              <a:rPr lang="en-US" altLang="x-none" sz="2600" dirty="0"/>
              <a:t>BPH-related complications</a:t>
            </a:r>
          </a:p>
          <a:p>
            <a:pPr lvl="1"/>
            <a:r>
              <a:rPr lang="en-US" altLang="x-none" sz="2600" dirty="0"/>
              <a:t>Urinary Retention (inability to void)</a:t>
            </a:r>
          </a:p>
          <a:p>
            <a:pPr lvl="1"/>
            <a:r>
              <a:rPr lang="en-US" altLang="x-none" sz="2600" dirty="0"/>
              <a:t>Bladder calculi</a:t>
            </a:r>
          </a:p>
          <a:p>
            <a:pPr lvl="1"/>
            <a:r>
              <a:rPr lang="en-US" altLang="x-none" sz="2600" dirty="0"/>
              <a:t>Recurrent UTI</a:t>
            </a:r>
          </a:p>
          <a:p>
            <a:pPr lvl="1"/>
            <a:r>
              <a:rPr lang="en-US" altLang="x-none" sz="2600" dirty="0"/>
              <a:t>Recurrent hematuria from the prostate</a:t>
            </a:r>
          </a:p>
          <a:p>
            <a:pPr lvl="1"/>
            <a:r>
              <a:rPr lang="en-US" altLang="x-none" sz="2600" dirty="0"/>
              <a:t>Upper tract dysfunction (</a:t>
            </a:r>
            <a:r>
              <a:rPr lang="en-US" altLang="x-none" sz="2600" dirty="0" err="1"/>
              <a:t>hydronephrosis</a:t>
            </a:r>
            <a:r>
              <a:rPr lang="en-US" altLang="x-none" sz="2600" dirty="0"/>
              <a:t>, renal dysfunction)</a:t>
            </a:r>
          </a:p>
          <a:p>
            <a:r>
              <a:rPr lang="en-US" altLang="x-none" sz="2600" dirty="0"/>
              <a:t>Surgical approach will depend on:</a:t>
            </a:r>
          </a:p>
          <a:p>
            <a:pPr lvl="2"/>
            <a:r>
              <a:rPr lang="en-US" altLang="x-none" sz="2600" dirty="0"/>
              <a:t>Patient</a:t>
            </a:r>
            <a:r>
              <a:rPr lang="ja-JP" altLang="en-US" sz="2600" dirty="0"/>
              <a:t>’</a:t>
            </a:r>
            <a:r>
              <a:rPr lang="en-US" altLang="ja-JP" sz="2600" dirty="0"/>
              <a:t>s prostate size</a:t>
            </a:r>
          </a:p>
          <a:p>
            <a:pPr lvl="2"/>
            <a:r>
              <a:rPr lang="en-US" altLang="x-none" sz="2600" dirty="0"/>
              <a:t>Surgeon</a:t>
            </a:r>
            <a:r>
              <a:rPr lang="ja-JP" altLang="en-US" sz="2600" dirty="0"/>
              <a:t>’</a:t>
            </a:r>
            <a:r>
              <a:rPr lang="en-US" altLang="ja-JP" sz="2600" dirty="0"/>
              <a:t>s judgment</a:t>
            </a:r>
          </a:p>
          <a:p>
            <a:pPr lvl="2"/>
            <a:r>
              <a:rPr lang="en-US" altLang="x-none" sz="2600" dirty="0"/>
              <a:t>Patient</a:t>
            </a:r>
            <a:r>
              <a:rPr lang="ja-JP" altLang="en-US" sz="2600" dirty="0"/>
              <a:t>’</a:t>
            </a:r>
            <a:r>
              <a:rPr lang="en-US" altLang="ja-JP" sz="2600" dirty="0"/>
              <a:t>s co-morbidities</a:t>
            </a:r>
            <a:endParaRPr lang="en-US" altLang="x-none" sz="2600" dirty="0"/>
          </a:p>
          <a:p>
            <a:endParaRPr lang="en-US" dirty="0"/>
          </a:p>
        </p:txBody>
      </p:sp>
      <p:sp>
        <p:nvSpPr>
          <p:cNvPr id="4" name="Google Shape;146;p10">
            <a:extLst>
              <a:ext uri="{FF2B5EF4-FFF2-40B4-BE49-F238E27FC236}">
                <a16:creationId xmlns:a16="http://schemas.microsoft.com/office/drawing/2014/main" id="{4E2DEAFE-8E21-EBAC-521D-58984A7BD26D}"/>
              </a:ext>
            </a:extLst>
          </p:cNvPr>
          <p:cNvSpPr txBox="1">
            <a:spLocks/>
          </p:cNvSpPr>
          <p:nvPr/>
        </p:nvSpPr>
        <p:spPr>
          <a:xfrm>
            <a:off x="7589919" y="197014"/>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p:txBody>
      </p:sp>
    </p:spTree>
    <p:extLst>
      <p:ext uri="{BB962C8B-B14F-4D97-AF65-F5344CB8AC3E}">
        <p14:creationId xmlns:p14="http://schemas.microsoft.com/office/powerpoint/2010/main" val="407873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x-none" dirty="0"/>
              <a:t>BPH Surgery:</a:t>
            </a:r>
            <a:br>
              <a:rPr lang="en-US" altLang="x-none" dirty="0"/>
            </a:br>
            <a:r>
              <a:rPr lang="en-US" altLang="x-none" dirty="0"/>
              <a:t>transurethral resection of prostate (</a:t>
            </a:r>
            <a:r>
              <a:rPr lang="en-US" altLang="x-none" dirty="0" err="1"/>
              <a:t>turp</a:t>
            </a:r>
            <a:r>
              <a:rPr lang="en-US" altLang="x-none" dirty="0"/>
              <a:t>) is the most common surgery for BPH</a:t>
            </a:r>
            <a:endParaRPr lang="en-US" dirty="0"/>
          </a:p>
        </p:txBody>
      </p:sp>
      <p:sp>
        <p:nvSpPr>
          <p:cNvPr id="3" name="Content Placeholder 2"/>
          <p:cNvSpPr>
            <a:spLocks noGrp="1"/>
          </p:cNvSpPr>
          <p:nvPr>
            <p:ph idx="1"/>
          </p:nvPr>
        </p:nvSpPr>
        <p:spPr/>
        <p:txBody>
          <a:bodyPr/>
          <a:lstStyle/>
          <a:p>
            <a:r>
              <a:rPr lang="en-US" sz="2400" dirty="0"/>
              <a:t>Transurethral resection of the prostate (TURP)</a:t>
            </a:r>
          </a:p>
          <a:p>
            <a:r>
              <a:rPr lang="en-US" sz="2400" dirty="0"/>
              <a:t>Standard of care</a:t>
            </a:r>
          </a:p>
          <a:p>
            <a:r>
              <a:rPr lang="en-US" sz="2400" dirty="0"/>
              <a:t>Uses </a:t>
            </a:r>
            <a:r>
              <a:rPr lang="en-US" sz="2400" dirty="0" err="1"/>
              <a:t>electrosurgery</a:t>
            </a:r>
            <a:r>
              <a:rPr lang="en-US" sz="2400" dirty="0"/>
              <a:t> to “core” out the obstructive tissue</a:t>
            </a:r>
          </a:p>
          <a:p>
            <a:endParaRPr lang="en-US" dirty="0"/>
          </a:p>
        </p:txBody>
      </p:sp>
      <p:grpSp>
        <p:nvGrpSpPr>
          <p:cNvPr id="4" name="Group 4"/>
          <p:cNvGrpSpPr>
            <a:grpSpLocks/>
          </p:cNvGrpSpPr>
          <p:nvPr/>
        </p:nvGrpSpPr>
        <p:grpSpPr bwMode="auto">
          <a:xfrm>
            <a:off x="2743200" y="3352800"/>
            <a:ext cx="3813175" cy="3300413"/>
            <a:chOff x="441" y="1513"/>
            <a:chExt cx="2348" cy="2047"/>
          </a:xfrm>
        </p:grpSpPr>
        <p:pic>
          <p:nvPicPr>
            <p:cNvPr id="5"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ltGray">
            <a:xfrm>
              <a:off x="441" y="1513"/>
              <a:ext cx="2348" cy="20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ltGray">
            <a:xfrm>
              <a:off x="468" y="1545"/>
              <a:ext cx="2265"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endParaRPr lang="x-none" altLang="x-none"/>
            </a:p>
          </p:txBody>
        </p:sp>
      </p:grpSp>
      <p:sp>
        <p:nvSpPr>
          <p:cNvPr id="7" name="Google Shape;146;p10">
            <a:extLst>
              <a:ext uri="{FF2B5EF4-FFF2-40B4-BE49-F238E27FC236}">
                <a16:creationId xmlns:a16="http://schemas.microsoft.com/office/drawing/2014/main" id="{8399ACE0-6DA4-DBB7-77CA-E6484B34BF02}"/>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a:p>
            <a:pPr>
              <a:buSzPts val="4400"/>
            </a:pPr>
            <a:endParaRPr lang="en-US" dirty="0"/>
          </a:p>
        </p:txBody>
      </p:sp>
    </p:spTree>
    <p:extLst>
      <p:ext uri="{BB962C8B-B14F-4D97-AF65-F5344CB8AC3E}">
        <p14:creationId xmlns:p14="http://schemas.microsoft.com/office/powerpoint/2010/main" val="72477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LUTS:</a:t>
            </a:r>
            <a:br>
              <a:rPr lang="en-US" altLang="x-none" dirty="0"/>
            </a:br>
            <a:r>
              <a:rPr lang="en-US" altLang="x-none" dirty="0"/>
              <a:t>Surgical techniques</a:t>
            </a:r>
            <a:endParaRPr lang="en-US" dirty="0"/>
          </a:p>
        </p:txBody>
      </p:sp>
      <p:sp>
        <p:nvSpPr>
          <p:cNvPr id="3" name="Content Placeholder 2"/>
          <p:cNvSpPr>
            <a:spLocks noGrp="1"/>
          </p:cNvSpPr>
          <p:nvPr>
            <p:ph idx="1"/>
          </p:nvPr>
        </p:nvSpPr>
        <p:spPr/>
        <p:txBody>
          <a:bodyPr/>
          <a:lstStyle/>
          <a:p>
            <a:pPr>
              <a:buNone/>
            </a:pPr>
            <a:r>
              <a:rPr lang="en-US" altLang="x-none" sz="2600" b="1" u="sng" dirty="0"/>
              <a:t>TURP</a:t>
            </a:r>
            <a:r>
              <a:rPr lang="en-US" altLang="x-none" sz="2600" dirty="0"/>
              <a:t> - Transurethral Resection of Prostate</a:t>
            </a:r>
          </a:p>
          <a:p>
            <a:pPr lvl="1"/>
            <a:r>
              <a:rPr lang="en-US" altLang="x-none" sz="2600" dirty="0"/>
              <a:t>Gold standard for surgical treatment of BPH if prostate has moderate size </a:t>
            </a:r>
          </a:p>
          <a:p>
            <a:pPr lvl="1"/>
            <a:endParaRPr lang="en-US" altLang="x-none" sz="2600" dirty="0"/>
          </a:p>
          <a:p>
            <a:pPr>
              <a:buNone/>
            </a:pPr>
            <a:r>
              <a:rPr lang="en-US" altLang="x-none" sz="2600" u="sng" dirty="0"/>
              <a:t>Minimally invasive surgeries</a:t>
            </a:r>
            <a:endParaRPr lang="en-CA" altLang="x-none" sz="2600" u="sng" dirty="0"/>
          </a:p>
          <a:p>
            <a:pPr lvl="1"/>
            <a:r>
              <a:rPr lang="en-CA" altLang="x-none" sz="2600" dirty="0"/>
              <a:t>Numerous laser </a:t>
            </a:r>
            <a:r>
              <a:rPr lang="en-CA" altLang="x-none" sz="2600" dirty="0" err="1"/>
              <a:t>vapourization</a:t>
            </a:r>
            <a:r>
              <a:rPr lang="en-CA" altLang="x-none" sz="2600" dirty="0"/>
              <a:t> techniques</a:t>
            </a:r>
          </a:p>
          <a:p>
            <a:pPr lvl="1"/>
            <a:endParaRPr lang="en-CA" altLang="x-none" sz="2600" b="1" u="sng" dirty="0"/>
          </a:p>
          <a:p>
            <a:pPr>
              <a:buNone/>
            </a:pPr>
            <a:r>
              <a:rPr lang="en-CA" altLang="x-none" sz="2600" b="1" u="sng" dirty="0"/>
              <a:t>Open prostatectomy</a:t>
            </a:r>
            <a:r>
              <a:rPr lang="en-CA" altLang="x-none" sz="2600" b="1" dirty="0"/>
              <a:t> to remove the central/</a:t>
            </a:r>
            <a:r>
              <a:rPr lang="en-CA" altLang="x-none" sz="2600" b="1" dirty="0" err="1"/>
              <a:t>transtion</a:t>
            </a:r>
            <a:r>
              <a:rPr lang="en-CA" altLang="x-none" sz="2600" b="1" dirty="0"/>
              <a:t> zone when prostate is very large (&gt;100cc)</a:t>
            </a:r>
          </a:p>
          <a:p>
            <a:endParaRPr lang="en-US" dirty="0"/>
          </a:p>
        </p:txBody>
      </p:sp>
      <p:sp>
        <p:nvSpPr>
          <p:cNvPr id="4" name="Google Shape;146;p10">
            <a:extLst>
              <a:ext uri="{FF2B5EF4-FFF2-40B4-BE49-F238E27FC236}">
                <a16:creationId xmlns:a16="http://schemas.microsoft.com/office/drawing/2014/main" id="{C9CC59CF-4F11-A86F-D4FB-7882C7CF81B4}"/>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Horizontal</a:t>
            </a:r>
          </a:p>
        </p:txBody>
      </p:sp>
    </p:spTree>
    <p:extLst>
      <p:ext uri="{BB962C8B-B14F-4D97-AF65-F5344CB8AC3E}">
        <p14:creationId xmlns:p14="http://schemas.microsoft.com/office/powerpoint/2010/main" val="11289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Complications: </a:t>
            </a:r>
            <a:br>
              <a:rPr lang="en-US" altLang="x-none" dirty="0"/>
            </a:br>
            <a:r>
              <a:rPr lang="en-US" altLang="x-none" dirty="0"/>
              <a:t>TURP</a:t>
            </a:r>
            <a:endParaRPr lang="en-US" dirty="0"/>
          </a:p>
        </p:txBody>
      </p:sp>
      <p:sp>
        <p:nvSpPr>
          <p:cNvPr id="3" name="Content Placeholder 2"/>
          <p:cNvSpPr>
            <a:spLocks noGrp="1"/>
          </p:cNvSpPr>
          <p:nvPr>
            <p:ph idx="1"/>
          </p:nvPr>
        </p:nvSpPr>
        <p:spPr/>
        <p:txBody>
          <a:bodyPr/>
          <a:lstStyle/>
          <a:p>
            <a:r>
              <a:rPr lang="en-US" altLang="x-none" sz="2600" dirty="0"/>
              <a:t>Retrograde ejaculation (very common&gt;90%)</a:t>
            </a:r>
          </a:p>
          <a:p>
            <a:r>
              <a:rPr lang="en-US" altLang="x-none" sz="2600" dirty="0"/>
              <a:t>Incontinence (1-2%)</a:t>
            </a:r>
          </a:p>
          <a:p>
            <a:r>
              <a:rPr lang="en-US" altLang="x-none" sz="2600" dirty="0"/>
              <a:t>Erectile Dysfunction (rare)</a:t>
            </a:r>
          </a:p>
          <a:p>
            <a:r>
              <a:rPr lang="en-US" altLang="x-none" sz="2600" dirty="0"/>
              <a:t>Bladder neck Contracture/Urethral Stricture (1-10%)</a:t>
            </a:r>
          </a:p>
          <a:p>
            <a:r>
              <a:rPr lang="en-US" altLang="x-none" sz="2600" dirty="0"/>
              <a:t>Bleeding (~5% need a transfusion)</a:t>
            </a:r>
          </a:p>
          <a:p>
            <a:r>
              <a:rPr lang="en-US" altLang="x-none" sz="2600" dirty="0"/>
              <a:t>Risks of any Operation</a:t>
            </a:r>
          </a:p>
          <a:p>
            <a:endParaRPr lang="en-US" dirty="0"/>
          </a:p>
        </p:txBody>
      </p:sp>
      <p:sp>
        <p:nvSpPr>
          <p:cNvPr id="4" name="Google Shape;146;p10">
            <a:extLst>
              <a:ext uri="{FF2B5EF4-FFF2-40B4-BE49-F238E27FC236}">
                <a16:creationId xmlns:a16="http://schemas.microsoft.com/office/drawing/2014/main" id="{AAD7DD93-8E37-C120-267F-C76D74D69E45}"/>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Integration Vertical</a:t>
            </a:r>
          </a:p>
        </p:txBody>
      </p:sp>
    </p:spTree>
    <p:extLst>
      <p:ext uri="{BB962C8B-B14F-4D97-AF65-F5344CB8AC3E}">
        <p14:creationId xmlns:p14="http://schemas.microsoft.com/office/powerpoint/2010/main" val="192927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698F-5B95-F3FD-B05A-DFB537EC8E70}"/>
              </a:ext>
            </a:extLst>
          </p:cNvPr>
          <p:cNvSpPr>
            <a:spLocks noGrp="1"/>
          </p:cNvSpPr>
          <p:nvPr>
            <p:ph type="title"/>
          </p:nvPr>
        </p:nvSpPr>
        <p:spPr/>
        <p:txBody>
          <a:bodyPr>
            <a:normAutofit/>
          </a:bodyPr>
          <a:lstStyle/>
          <a:p>
            <a:r>
              <a:rPr lang="en-US" dirty="0"/>
              <a:t>Research </a:t>
            </a:r>
            <a:br>
              <a:rPr lang="en-US" dirty="0"/>
            </a:br>
            <a:r>
              <a:rPr lang="en-US" sz="2700" u="sng" dirty="0">
                <a:solidFill>
                  <a:schemeClr val="accent5"/>
                </a:solidFill>
              </a:rPr>
              <a:t>https://www.ncbi.nlm.nih.gov/books/NBK558920/</a:t>
            </a:r>
            <a:endParaRPr lang="en-PK" sz="2700" u="sng" dirty="0">
              <a:solidFill>
                <a:schemeClr val="accent5"/>
              </a:solidFill>
            </a:endParaRPr>
          </a:p>
        </p:txBody>
      </p:sp>
      <p:sp>
        <p:nvSpPr>
          <p:cNvPr id="3" name="Content Placeholder 2">
            <a:extLst>
              <a:ext uri="{FF2B5EF4-FFF2-40B4-BE49-F238E27FC236}">
                <a16:creationId xmlns:a16="http://schemas.microsoft.com/office/drawing/2014/main" id="{C6974146-EB5B-7615-548C-06C62F340833}"/>
              </a:ext>
            </a:extLst>
          </p:cNvPr>
          <p:cNvSpPr>
            <a:spLocks noGrp="1"/>
          </p:cNvSpPr>
          <p:nvPr>
            <p:ph idx="1"/>
          </p:nvPr>
        </p:nvSpPr>
        <p:spPr>
          <a:solidFill>
            <a:schemeClr val="bg1">
              <a:lumMod val="85000"/>
            </a:schemeClr>
          </a:solidFill>
        </p:spPr>
        <p:txBody>
          <a:bodyPr>
            <a:normAutofit fontScale="62500" lnSpcReduction="20000"/>
          </a:bodyPr>
          <a:lstStyle/>
          <a:p>
            <a:pPr marL="0" indent="0" algn="l">
              <a:buNone/>
            </a:pPr>
            <a:r>
              <a:rPr lang="en-US" b="1" dirty="0">
                <a:solidFill>
                  <a:srgbClr val="000000"/>
                </a:solidFill>
                <a:effectLst/>
                <a:latin typeface="arial" panose="020B0604020202020204" pitchFamily="34" charset="0"/>
              </a:rPr>
              <a:t>Benign Prostatic Hyperplasia</a:t>
            </a:r>
          </a:p>
          <a:p>
            <a:pPr marL="0" indent="0" algn="l">
              <a:buNone/>
            </a:pPr>
            <a:r>
              <a:rPr lang="en-US" b="0" dirty="0">
                <a:solidFill>
                  <a:srgbClr val="000000"/>
                </a:solidFill>
                <a:effectLst/>
                <a:latin typeface="arial" panose="020B0604020202020204" pitchFamily="34" charset="0"/>
              </a:rPr>
              <a:t>Michael Ng; Stephen W. Leslie; Krishna M. </a:t>
            </a:r>
            <a:r>
              <a:rPr lang="en-US" b="0" dirty="0" err="1">
                <a:solidFill>
                  <a:srgbClr val="000000"/>
                </a:solidFill>
                <a:effectLst/>
                <a:latin typeface="arial" panose="020B0604020202020204" pitchFamily="34" charset="0"/>
              </a:rPr>
              <a:t>Baradhi</a:t>
            </a:r>
            <a:r>
              <a:rPr lang="en-US" b="0" dirty="0">
                <a:solidFill>
                  <a:srgbClr val="000000"/>
                </a:solidFill>
                <a:effectLst/>
                <a:latin typeface="arial" panose="020B0604020202020204" pitchFamily="34" charset="0"/>
              </a:rPr>
              <a:t>.</a:t>
            </a:r>
          </a:p>
          <a:p>
            <a:pPr marL="0" indent="0" algn="l">
              <a:buNone/>
            </a:pPr>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marL="0" indent="0" algn="l">
              <a:buNone/>
            </a:pPr>
            <a:r>
              <a:rPr lang="en-US" b="0" dirty="0">
                <a:solidFill>
                  <a:srgbClr val="000000"/>
                </a:solidFill>
                <a:effectLst/>
                <a:latin typeface="arial" panose="020B0604020202020204" pitchFamily="34" charset="0"/>
              </a:rPr>
              <a:t>Last Update: October 20, 2024.</a:t>
            </a:r>
          </a:p>
          <a:p>
            <a:pPr marL="0" indent="0" algn="l">
              <a:buNone/>
            </a:pPr>
            <a:r>
              <a:rPr lang="en-US" b="1" i="0" dirty="0">
                <a:solidFill>
                  <a:srgbClr val="985735"/>
                </a:solidFill>
                <a:effectLst/>
                <a:latin typeface="arial" panose="020B0604020202020204" pitchFamily="34" charset="0"/>
              </a:rPr>
              <a:t>Continuing Education Activity</a:t>
            </a:r>
          </a:p>
          <a:p>
            <a:pPr marL="0" indent="0" algn="l">
              <a:buNone/>
            </a:pPr>
            <a:r>
              <a:rPr lang="en-US" b="0" i="0" dirty="0">
                <a:solidFill>
                  <a:srgbClr val="000000"/>
                </a:solidFill>
                <a:effectLst/>
                <a:latin typeface="Times New Roman" panose="02020603050405020304" pitchFamily="18" charset="0"/>
              </a:rPr>
              <a:t>Benign prostatic hyperplasia is a common condition encountered in aging men and a common cause of lower urinary tract symptoms. Histological prevalence is common, and disease progression is associated with bladder outflow obstruction. This may present clinically in both the emergency surgical and outpatient clinical settings. This activity reviews the natural history of benign prostatic hyperplasia and highlights the role of the interprofessional healthcare team in evaluating and managing these patients.</a:t>
            </a:r>
          </a:p>
          <a:p>
            <a:pPr marL="0" indent="0" algn="l">
              <a:buNone/>
            </a:pPr>
            <a:r>
              <a:rPr lang="en-US" b="0" i="0" dirty="0">
                <a:solidFill>
                  <a:srgbClr val="000000"/>
                </a:solidFill>
                <a:effectLst/>
                <a:latin typeface="Times New Roman" panose="02020603050405020304" pitchFamily="18" charset="0"/>
              </a:rPr>
              <a:t>Participants will explore the definitions of benign prostatic hyperplasia, benign prostatic enlargement, and bladder outlet obstruction, gaining clarity on the terminology used to describe the various aspects of the condition. They will acquire a thorough understanding of benign prostatic hyperplasia, its clinical implications, and evidence-based approaches to its evaluation and management. This knowledge will equip healthcare professionals and interprofessional team members with the tools necessary to enhance patient care and outcomes in affected individuals.</a:t>
            </a:r>
          </a:p>
          <a:p>
            <a:endParaRPr lang="en-PK" dirty="0"/>
          </a:p>
        </p:txBody>
      </p:sp>
    </p:spTree>
    <p:extLst>
      <p:ext uri="{BB962C8B-B14F-4D97-AF65-F5344CB8AC3E}">
        <p14:creationId xmlns:p14="http://schemas.microsoft.com/office/powerpoint/2010/main" val="368799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6145-DFBD-5D0B-2E0D-8FA3050354CC}"/>
              </a:ext>
            </a:extLst>
          </p:cNvPr>
          <p:cNvSpPr>
            <a:spLocks noGrp="1"/>
          </p:cNvSpPr>
          <p:nvPr>
            <p:ph type="title"/>
          </p:nvPr>
        </p:nvSpPr>
        <p:spPr/>
        <p:txBody>
          <a:bodyPr/>
          <a:lstStyle/>
          <a:p>
            <a:r>
              <a:rPr lang="en-US" dirty="0"/>
              <a:t>Take home message</a:t>
            </a:r>
            <a:endParaRPr lang="en-PK" dirty="0"/>
          </a:p>
        </p:txBody>
      </p:sp>
      <p:sp>
        <p:nvSpPr>
          <p:cNvPr id="4" name="Rectangle 1">
            <a:extLst>
              <a:ext uri="{FF2B5EF4-FFF2-40B4-BE49-F238E27FC236}">
                <a16:creationId xmlns:a16="http://schemas.microsoft.com/office/drawing/2014/main" id="{C2E0B1D8-6BCA-1AFA-5507-A403B3D5695A}"/>
              </a:ext>
            </a:extLst>
          </p:cNvPr>
          <p:cNvSpPr>
            <a:spLocks noGrp="1" noChangeArrowheads="1"/>
          </p:cNvSpPr>
          <p:nvPr>
            <p:ph idx="1"/>
          </p:nvPr>
        </p:nvSpPr>
        <p:spPr bwMode="auto">
          <a:xfrm>
            <a:off x="838200" y="2523966"/>
            <a:ext cx="10515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mj-lt"/>
              </a:rPr>
              <a:t>An enlarged prostate, also known as benign prostatic hyperplasia (BPH), is a common condition that affects men as they 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mj-lt"/>
              </a:rPr>
              <a:t>Symptoms of an enlarged prostate can include frequent urination, difficulty starting or stopping urination, a weak urine stream, and nocturia (the need to wake up at night to urinate).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mj-lt"/>
              </a:rPr>
              <a:t>Treatment for an enlarged prostate may include medication, minimally invasive procedures, or surgery. </a:t>
            </a:r>
          </a:p>
        </p:txBody>
      </p:sp>
    </p:spTree>
    <p:extLst>
      <p:ext uri="{BB962C8B-B14F-4D97-AF65-F5344CB8AC3E}">
        <p14:creationId xmlns:p14="http://schemas.microsoft.com/office/powerpoint/2010/main" val="11522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742F-2107-7D62-568F-FA089700861F}"/>
              </a:ext>
            </a:extLst>
          </p:cNvPr>
          <p:cNvSpPr>
            <a:spLocks noGrp="1"/>
          </p:cNvSpPr>
          <p:nvPr>
            <p:ph type="title"/>
          </p:nvPr>
        </p:nvSpPr>
        <p:spPr/>
        <p:txBody>
          <a:bodyPr/>
          <a:lstStyle/>
          <a:p>
            <a:r>
              <a:rPr lang="en-US" dirty="0"/>
              <a:t>Family Medicine</a:t>
            </a:r>
            <a:endParaRPr lang="en-PK" dirty="0"/>
          </a:p>
        </p:txBody>
      </p:sp>
      <p:sp>
        <p:nvSpPr>
          <p:cNvPr id="4" name="Content Placeholder 2">
            <a:extLst>
              <a:ext uri="{FF2B5EF4-FFF2-40B4-BE49-F238E27FC236}">
                <a16:creationId xmlns:a16="http://schemas.microsoft.com/office/drawing/2014/main" id="{61D0EE96-5764-6F54-04E7-FDE7CC6F9FA2}"/>
              </a:ext>
            </a:extLst>
          </p:cNvPr>
          <p:cNvSpPr txBox="1">
            <a:spLocks/>
          </p:cNvSpPr>
          <p:nvPr/>
        </p:nvSpPr>
        <p:spPr>
          <a:xfrm>
            <a:off x="484632" y="1253331"/>
            <a:ext cx="9201150" cy="43513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200" dirty="0">
                <a:latin typeface="Calibri" panose="020F0502020204030204" pitchFamily="34" charset="0"/>
                <a:cs typeface="Calibri" panose="020F0502020204030204" pitchFamily="34" charset="0"/>
              </a:rPr>
              <a:t>Scenario:</a:t>
            </a:r>
          </a:p>
          <a:p>
            <a:r>
              <a:rPr lang="en-US" sz="9200" dirty="0">
                <a:latin typeface="Calibri" panose="020F0502020204030204" pitchFamily="34" charset="0"/>
                <a:cs typeface="Calibri" panose="020F0502020204030204" pitchFamily="34" charset="0"/>
              </a:rPr>
              <a:t>A 65-year-old man, Mr. Ahmed, visits his doctor for his annual check-up. He's been feeling generally well but mentions experiencing some increased frequency in urination, especially at night. He also reports occasionally feeling a slight burning sensation during urination. He's not overly concerned, attributing it to "getting older," but his wife has encouraged him to discuss it with his doctor. His family history includes his father being diagnosed with prostate cancer at age 78.</a:t>
            </a:r>
          </a:p>
          <a:p>
            <a:r>
              <a:rPr lang="en-US" sz="9200" dirty="0">
                <a:latin typeface="Calibri" panose="020F0502020204030204" pitchFamily="34" charset="0"/>
                <a:cs typeface="Calibri" panose="020F0502020204030204" pitchFamily="34" charset="0"/>
              </a:rPr>
              <a:t>Based on Mr. Ahmed's symptoms and family history, what is the MOST appropriate next step the doctor should take in evaluating his condition?</a:t>
            </a:r>
          </a:p>
          <a:p>
            <a:r>
              <a:rPr lang="en-US" sz="9200" dirty="0">
                <a:latin typeface="Calibri" panose="020F0502020204030204" pitchFamily="34" charset="0"/>
                <a:cs typeface="Calibri" panose="020F0502020204030204" pitchFamily="34" charset="0"/>
              </a:rPr>
              <a:t>A) Immediately schedule a prostate biopsy to rule out cancer. B) Reassure Mr. Ahmed that his symptoms are likely age-related and no further investigation is needed at this time. C) Perform a digital rectal exam (DRE) and discuss the pros and cons of prostate-specific antigen (PSA) testing with Mr. Ahmed. D) Prescribe antibiotics for a presumed urinary tract infection, as burning during urination is a common symptom.</a:t>
            </a:r>
          </a:p>
          <a:p>
            <a:r>
              <a:rPr lang="en-US" sz="9200" b="1" dirty="0">
                <a:latin typeface="Calibri" panose="020F0502020204030204" pitchFamily="34" charset="0"/>
                <a:cs typeface="Calibri" panose="020F0502020204030204" pitchFamily="34" charset="0"/>
              </a:rPr>
              <a:t>Correct answer:</a:t>
            </a:r>
            <a:r>
              <a:rPr lang="en-US" sz="9200" dirty="0">
                <a:latin typeface="Calibri" panose="020F0502020204030204" pitchFamily="34" charset="0"/>
                <a:cs typeface="Calibri" panose="020F0502020204030204" pitchFamily="34" charset="0"/>
              </a:rPr>
              <a:t> C) Perform a digital rectal exam (DRE) and discuss the pros and cons of prostate-specific antigen (PSA) testing with Mr. Ahmed.</a:t>
            </a:r>
          </a:p>
          <a:p>
            <a:endParaRPr lang="en-PK" dirty="0"/>
          </a:p>
        </p:txBody>
      </p:sp>
    </p:spTree>
    <p:extLst>
      <p:ext uri="{BB962C8B-B14F-4D97-AF65-F5344CB8AC3E}">
        <p14:creationId xmlns:p14="http://schemas.microsoft.com/office/powerpoint/2010/main" val="389778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7030A0"/>
                </a:solidFill>
                <a:effectLst>
                  <a:outerShdw blurRad="38100" dist="38100" dir="2700000" algn="tl">
                    <a:srgbClr val="000000">
                      <a:alpha val="43137"/>
                    </a:srgbClr>
                  </a:outerShdw>
                </a:effectLst>
                <a:cs typeface="Times New Roman" pitchFamily="18" charset="0"/>
              </a:rPr>
              <a:t>  </a:t>
            </a:r>
            <a:r>
              <a:rPr lang="en-US" altLang="en-US" b="1" dirty="0"/>
              <a:t>VISION OF RMU</a:t>
            </a:r>
            <a:br>
              <a:rPr lang="en-US" altLang="en-US" b="1" dirty="0"/>
            </a:br>
            <a:r>
              <a:rPr lang="en-US" altLang="en-US" b="1" dirty="0"/>
              <a:t>THE DREAM/ TOMORROW</a:t>
            </a:r>
          </a:p>
        </p:txBody>
      </p:sp>
      <p:sp>
        <p:nvSpPr>
          <p:cNvPr id="8195" name="Content Placeholder 2"/>
          <p:cNvSpPr>
            <a:spLocks noGrp="1"/>
          </p:cNvSpPr>
          <p:nvPr>
            <p:ph idx="1"/>
          </p:nvPr>
        </p:nvSpPr>
        <p:spPr/>
        <p:txBody>
          <a:bodyPr>
            <a:normAutofit/>
          </a:bodyPr>
          <a:lstStyle/>
          <a:p>
            <a:r>
              <a:rPr lang="en-US" altLang="en-US" sz="2400" dirty="0"/>
              <a:t>To impart evidence based research oriented medical education</a:t>
            </a:r>
          </a:p>
          <a:p>
            <a:r>
              <a:rPr lang="en-US" altLang="en-US" sz="2400" dirty="0"/>
              <a:t>To provide best possible patient care</a:t>
            </a:r>
          </a:p>
          <a:p>
            <a:r>
              <a:rPr lang="en-US" altLang="en-US" sz="2400" dirty="0"/>
              <a:t>To inculcate the values of mutual respect and ethical practice of medicine</a:t>
            </a:r>
          </a:p>
        </p:txBody>
      </p:sp>
      <p:pic>
        <p:nvPicPr>
          <p:cNvPr id="819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41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endParaRPr/>
          </a:p>
        </p:txBody>
      </p:sp>
      <p:pic>
        <p:nvPicPr>
          <p:cNvPr id="386" name="Google Shape;386;p47" descr="Image result for THANKYOU FLOWERS"/>
          <p:cNvPicPr preferRelativeResize="0">
            <a:picLocks noGrp="1"/>
          </p:cNvPicPr>
          <p:nvPr>
            <p:ph type="body" idx="1"/>
          </p:nvPr>
        </p:nvPicPr>
        <p:blipFill rotWithShape="1">
          <a:blip r:embed="rId3">
            <a:alphaModFix/>
          </a:blip>
          <a:srcRect/>
          <a:stretch/>
        </p:blipFill>
        <p:spPr>
          <a:xfrm>
            <a:off x="1957670" y="510989"/>
            <a:ext cx="8431305" cy="5970494"/>
          </a:xfrm>
          <a:prstGeom prst="rect">
            <a:avLst/>
          </a:prstGeom>
          <a:noFill/>
          <a:ln>
            <a:noFill/>
          </a:ln>
        </p:spPr>
      </p:pic>
    </p:spTree>
    <p:extLst>
      <p:ext uri="{BB962C8B-B14F-4D97-AF65-F5344CB8AC3E}">
        <p14:creationId xmlns:p14="http://schemas.microsoft.com/office/powerpoint/2010/main" val="42045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a:t>PROF UMAR’S LGIS MODEL</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97394" y="1692277"/>
            <a:ext cx="6781800" cy="4687887"/>
          </a:xfrm>
          <a:ln w="19050">
            <a:solidFill>
              <a:schemeClr val="tx1"/>
            </a:solidFill>
            <a:miter lim="800000"/>
            <a:headEnd/>
            <a:tailEnd/>
          </a:ln>
        </p:spPr>
      </p:pic>
      <p:pic>
        <p:nvPicPr>
          <p:cNvPr id="922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4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use HEC digital library </a:t>
            </a:r>
            <a:endParaRPr lang="en-US" dirty="0"/>
          </a:p>
        </p:txBody>
      </p:sp>
      <p:sp>
        <p:nvSpPr>
          <p:cNvPr id="3" name="Content Placeholder 2"/>
          <p:cNvSpPr>
            <a:spLocks noGrp="1"/>
          </p:cNvSpPr>
          <p:nvPr>
            <p:ph idx="1"/>
          </p:nvPr>
        </p:nvSpPr>
        <p:spPr>
          <a:xfrm>
            <a:off x="1524000" y="1295400"/>
            <a:ext cx="9144000" cy="5562600"/>
          </a:xfrm>
        </p:spPr>
        <p:txBody>
          <a:bodyPr>
            <a:normAutofit/>
          </a:bodyPr>
          <a:lstStyle/>
          <a:p>
            <a:pPr marL="0" indent="0">
              <a:buNone/>
            </a:pPr>
            <a:r>
              <a:rPr lang="en-US" sz="2400" dirty="0"/>
              <a:t>Steps to Access HEC Digital Library</a:t>
            </a:r>
          </a:p>
          <a:p>
            <a:pPr marL="514350" indent="-514350">
              <a:buFont typeface="+mj-lt"/>
              <a:buAutoNum type="arabicPeriod"/>
            </a:pPr>
            <a:r>
              <a:rPr lang="en-US" sz="2400" dirty="0"/>
              <a:t>Go to the website of HEC National Digital Library.</a:t>
            </a:r>
          </a:p>
          <a:p>
            <a:pPr marL="514350" indent="-514350">
              <a:buFont typeface="+mj-lt"/>
              <a:buAutoNum type="arabicPeriod"/>
            </a:pPr>
            <a:r>
              <a:rPr lang="en-US" sz="2400" dirty="0"/>
              <a:t>On Home Page, click on the INSTITUTES.</a:t>
            </a:r>
          </a:p>
          <a:p>
            <a:pPr marL="514350" indent="-514350">
              <a:buFont typeface="+mj-lt"/>
              <a:buAutoNum type="arabicPeriod"/>
            </a:pPr>
            <a:r>
              <a:rPr lang="en-US" sz="2400" dirty="0"/>
              <a:t>A page will appear showing the universities from Public and Private Sector and other Institutes which have access to HEC National Digital Library (HNDL).</a:t>
            </a:r>
          </a:p>
          <a:p>
            <a:pPr marL="514350" indent="-514350">
              <a:buFont typeface="+mj-lt"/>
              <a:buAutoNum type="arabicPeriod"/>
            </a:pPr>
            <a:endParaRPr lang="en-US" dirty="0"/>
          </a:p>
        </p:txBody>
      </p:sp>
    </p:spTree>
    <p:extLst>
      <p:ext uri="{BB962C8B-B14F-4D97-AF65-F5344CB8AC3E}">
        <p14:creationId xmlns:p14="http://schemas.microsoft.com/office/powerpoint/2010/main" val="39477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a:xfrm>
            <a:off x="1524000" y="990600"/>
            <a:ext cx="8686800" cy="5867400"/>
          </a:xfrm>
        </p:spPr>
        <p:txBody>
          <a:bodyPr>
            <a:normAutofit/>
          </a:bodyPr>
          <a:lstStyle/>
          <a:p>
            <a:pPr marL="0" indent="0">
              <a:buNone/>
            </a:pPr>
            <a:r>
              <a:rPr lang="en-US" sz="2400" dirty="0"/>
              <a:t>4. Select your desired Institute.</a:t>
            </a:r>
          </a:p>
          <a:p>
            <a:pPr marL="0" indent="0">
              <a:buNone/>
            </a:pPr>
            <a:r>
              <a:rPr lang="en-US" sz="2400" dirty="0"/>
              <a:t>5.  A page will appear showing the resources of the institution</a:t>
            </a:r>
          </a:p>
          <a:p>
            <a:pPr marL="0" indent="0">
              <a:buNone/>
            </a:pPr>
            <a:r>
              <a:rPr lang="en-US" sz="2400" dirty="0"/>
              <a:t>6. Journals and Researches will appear</a:t>
            </a:r>
          </a:p>
          <a:p>
            <a:pPr marL="0" indent="0">
              <a:buNone/>
            </a:pPr>
            <a:r>
              <a:rPr lang="en-US" sz="2400" dirty="0"/>
              <a:t>7. You can find a Journal by clicking on JOURNALS AND DATABASE and enter a keyword to search for your desired journal.</a:t>
            </a:r>
          </a:p>
          <a:p>
            <a:pPr marL="0" indent="0">
              <a:buNone/>
            </a:pPr>
            <a:endParaRPr lang="en-US" dirty="0"/>
          </a:p>
        </p:txBody>
      </p:sp>
    </p:spTree>
    <p:extLst>
      <p:ext uri="{BB962C8B-B14F-4D97-AF65-F5344CB8AC3E}">
        <p14:creationId xmlns:p14="http://schemas.microsoft.com/office/powerpoint/2010/main" val="418368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x-none" dirty="0"/>
              <a:t>Objectives</a:t>
            </a:r>
            <a:endParaRPr lang="en-US" dirty="0"/>
          </a:p>
        </p:txBody>
      </p:sp>
      <p:sp>
        <p:nvSpPr>
          <p:cNvPr id="3" name="Content Placeholder 2"/>
          <p:cNvSpPr>
            <a:spLocks noGrp="1"/>
          </p:cNvSpPr>
          <p:nvPr>
            <p:ph idx="1"/>
          </p:nvPr>
        </p:nvSpPr>
        <p:spPr/>
        <p:txBody>
          <a:bodyPr/>
          <a:lstStyle/>
          <a:p>
            <a:pPr marL="742950" indent="-742950">
              <a:lnSpc>
                <a:spcPct val="80000"/>
              </a:lnSpc>
              <a:buFont typeface="Albertus Medium" charset="0"/>
              <a:buAutoNum type="arabicPeriod"/>
            </a:pPr>
            <a:r>
              <a:rPr lang="en-US" altLang="x-none" sz="2600" dirty="0"/>
              <a:t>Describe the lower urinary tract symptoms (LUTS) found in men with BPH.</a:t>
            </a:r>
          </a:p>
          <a:p>
            <a:pPr marL="742950" indent="-742950">
              <a:lnSpc>
                <a:spcPct val="80000"/>
              </a:lnSpc>
              <a:buFont typeface="Albertus Medium" charset="0"/>
              <a:buAutoNum type="arabicPeriod"/>
            </a:pPr>
            <a:r>
              <a:rPr lang="en-US" altLang="x-none" sz="2600" dirty="0"/>
              <a:t>Outline the investigations required when evaluating a man with LUTS.</a:t>
            </a:r>
          </a:p>
          <a:p>
            <a:pPr marL="742950" indent="-742950">
              <a:lnSpc>
                <a:spcPct val="80000"/>
              </a:lnSpc>
              <a:buFont typeface="Albertus Medium" charset="0"/>
              <a:buAutoNum type="arabicPeriod"/>
            </a:pPr>
            <a:r>
              <a:rPr lang="en-US" altLang="x-none" sz="2600" dirty="0"/>
              <a:t>Describe the medical treatments of BPH.</a:t>
            </a:r>
          </a:p>
          <a:p>
            <a:pPr marL="742950" indent="-742950">
              <a:lnSpc>
                <a:spcPct val="80000"/>
              </a:lnSpc>
              <a:buFont typeface="Albertus Medium" charset="0"/>
              <a:buAutoNum type="arabicPeriod"/>
            </a:pPr>
            <a:r>
              <a:rPr lang="en-US" altLang="x-none" sz="2600" dirty="0"/>
              <a:t>Describe the indications for surgical treatment of BPH.</a:t>
            </a:r>
          </a:p>
          <a:p>
            <a:endParaRPr lang="en-US" dirty="0"/>
          </a:p>
        </p:txBody>
      </p:sp>
    </p:spTree>
    <p:extLst>
      <p:ext uri="{BB962C8B-B14F-4D97-AF65-F5344CB8AC3E}">
        <p14:creationId xmlns:p14="http://schemas.microsoft.com/office/powerpoint/2010/main" val="108526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48F56-0F02-3AF3-2513-4540131F8540}"/>
              </a:ext>
            </a:extLst>
          </p:cNvPr>
          <p:cNvPicPr>
            <a:picLocks noChangeAspect="1"/>
          </p:cNvPicPr>
          <p:nvPr/>
        </p:nvPicPr>
        <p:blipFill>
          <a:blip r:embed="rId2"/>
          <a:stretch>
            <a:fillRect/>
          </a:stretch>
        </p:blipFill>
        <p:spPr>
          <a:xfrm>
            <a:off x="3043452" y="1994532"/>
            <a:ext cx="4769110" cy="3481632"/>
          </a:xfrm>
          <a:prstGeom prst="rect">
            <a:avLst/>
          </a:prstGeom>
        </p:spPr>
      </p:pic>
      <p:sp>
        <p:nvSpPr>
          <p:cNvPr id="4" name="TextBox 3">
            <a:extLst>
              <a:ext uri="{FF2B5EF4-FFF2-40B4-BE49-F238E27FC236}">
                <a16:creationId xmlns:a16="http://schemas.microsoft.com/office/drawing/2014/main" id="{747A7CC0-BDBA-4F90-29D6-947C4A0E5E8B}"/>
              </a:ext>
            </a:extLst>
          </p:cNvPr>
          <p:cNvSpPr txBox="1"/>
          <p:nvPr/>
        </p:nvSpPr>
        <p:spPr>
          <a:xfrm>
            <a:off x="3743115" y="442623"/>
            <a:ext cx="4240713" cy="707886"/>
          </a:xfrm>
          <a:prstGeom prst="rect">
            <a:avLst/>
          </a:prstGeom>
          <a:noFill/>
        </p:spPr>
        <p:txBody>
          <a:bodyPr wrap="none" rtlCol="0">
            <a:spAutoFit/>
          </a:bodyPr>
          <a:lstStyle/>
          <a:p>
            <a:r>
              <a:rPr lang="en-US" sz="4000" dirty="0"/>
              <a:t>The prostrate gland</a:t>
            </a:r>
            <a:endParaRPr lang="en-PK" sz="4000" dirty="0"/>
          </a:p>
        </p:txBody>
      </p:sp>
      <p:sp>
        <p:nvSpPr>
          <p:cNvPr id="6" name="TextBox 5">
            <a:extLst>
              <a:ext uri="{FF2B5EF4-FFF2-40B4-BE49-F238E27FC236}">
                <a16:creationId xmlns:a16="http://schemas.microsoft.com/office/drawing/2014/main" id="{4AB67598-C5B7-3DD5-D1C5-4A2CC1D883AD}"/>
              </a:ext>
            </a:extLst>
          </p:cNvPr>
          <p:cNvSpPr txBox="1"/>
          <p:nvPr/>
        </p:nvSpPr>
        <p:spPr>
          <a:xfrm>
            <a:off x="10521388" y="161810"/>
            <a:ext cx="1081706" cy="646331"/>
          </a:xfrm>
          <a:prstGeom prst="rect">
            <a:avLst/>
          </a:prstGeom>
          <a:noFill/>
        </p:spPr>
        <p:txBody>
          <a:bodyPr wrap="none" rtlCol="0">
            <a:spAutoFit/>
          </a:bodyPr>
          <a:lstStyle/>
          <a:p>
            <a:r>
              <a:rPr lang="en-US" dirty="0"/>
              <a:t>Spiral </a:t>
            </a:r>
          </a:p>
          <a:p>
            <a:r>
              <a:rPr lang="en-US" dirty="0"/>
              <a:t>Anatomy </a:t>
            </a:r>
            <a:endParaRPr lang="en-PK" dirty="0"/>
          </a:p>
        </p:txBody>
      </p:sp>
    </p:spTree>
    <p:extLst>
      <p:ext uri="{BB962C8B-B14F-4D97-AF65-F5344CB8AC3E}">
        <p14:creationId xmlns:p14="http://schemas.microsoft.com/office/powerpoint/2010/main" val="335005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Benign prostatic hyperplasia</a:t>
            </a:r>
            <a:endParaRPr lang="en-US" dirty="0"/>
          </a:p>
        </p:txBody>
      </p:sp>
      <p:sp>
        <p:nvSpPr>
          <p:cNvPr id="3" name="Content Placeholder 2"/>
          <p:cNvSpPr>
            <a:spLocks noGrp="1"/>
          </p:cNvSpPr>
          <p:nvPr>
            <p:ph idx="1"/>
          </p:nvPr>
        </p:nvSpPr>
        <p:spPr/>
        <p:txBody>
          <a:bodyPr/>
          <a:lstStyle/>
          <a:p>
            <a:pPr>
              <a:lnSpc>
                <a:spcPct val="80000"/>
              </a:lnSpc>
            </a:pPr>
            <a:r>
              <a:rPr lang="en-US" altLang="x-none" sz="2600" dirty="0"/>
              <a:t>Commonly associated with “voiding” &amp; urinary “storage” symptoms</a:t>
            </a:r>
          </a:p>
          <a:p>
            <a:pPr>
              <a:lnSpc>
                <a:spcPct val="80000"/>
              </a:lnSpc>
            </a:pPr>
            <a:endParaRPr lang="en-US" altLang="x-none" sz="2600" dirty="0"/>
          </a:p>
          <a:p>
            <a:pPr>
              <a:lnSpc>
                <a:spcPct val="80000"/>
              </a:lnSpc>
              <a:buNone/>
            </a:pPr>
            <a:endParaRPr lang="en-US" altLang="x-none" sz="2600" dirty="0"/>
          </a:p>
          <a:p>
            <a:pPr>
              <a:lnSpc>
                <a:spcPct val="80000"/>
              </a:lnSpc>
            </a:pPr>
            <a:r>
              <a:rPr lang="en-US" altLang="x-none" sz="2600" dirty="0"/>
              <a:t>Epidemiology</a:t>
            </a:r>
          </a:p>
          <a:p>
            <a:pPr lvl="1">
              <a:lnSpc>
                <a:spcPct val="80000"/>
              </a:lnSpc>
            </a:pPr>
            <a:r>
              <a:rPr lang="en-US" altLang="x-none" sz="2600" dirty="0"/>
              <a:t>Extremely common with 70% of men in their 70</a:t>
            </a:r>
            <a:r>
              <a:rPr lang="ja-JP" altLang="en-US" sz="2600" dirty="0"/>
              <a:t>’</a:t>
            </a:r>
            <a:r>
              <a:rPr lang="en-US" altLang="ja-JP" sz="2600" dirty="0"/>
              <a:t>s describing voiding symptoms</a:t>
            </a:r>
            <a:endParaRPr lang="en-US" altLang="x-none" sz="2600" dirty="0"/>
          </a:p>
          <a:p>
            <a:endParaRPr lang="en-US" dirty="0"/>
          </a:p>
        </p:txBody>
      </p:sp>
      <p:sp>
        <p:nvSpPr>
          <p:cNvPr id="4" name="Google Shape;146;p10">
            <a:extLst>
              <a:ext uri="{FF2B5EF4-FFF2-40B4-BE49-F238E27FC236}">
                <a16:creationId xmlns:a16="http://schemas.microsoft.com/office/drawing/2014/main" id="{0B5E601A-1934-98AE-8AF2-FD1DF8B21D16}"/>
              </a:ext>
            </a:extLst>
          </p:cNvPr>
          <p:cNvSpPr txBox="1">
            <a:spLocks/>
          </p:cNvSpPr>
          <p:nvPr/>
        </p:nvSpPr>
        <p:spPr>
          <a:xfrm>
            <a:off x="7608207" y="23018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Core Content</a:t>
            </a:r>
          </a:p>
        </p:txBody>
      </p:sp>
    </p:spTree>
    <p:extLst>
      <p:ext uri="{BB962C8B-B14F-4D97-AF65-F5344CB8AC3E}">
        <p14:creationId xmlns:p14="http://schemas.microsoft.com/office/powerpoint/2010/main" val="2710496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TotalTime>
  <Words>1544</Words>
  <Application>Microsoft Office PowerPoint</Application>
  <PresentationFormat>Widescreen</PresentationFormat>
  <Paragraphs>213</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Albertus Medium</vt:lpstr>
      <vt:lpstr>Aptos</vt:lpstr>
      <vt:lpstr>Arial</vt:lpstr>
      <vt:lpstr>Arial</vt:lpstr>
      <vt:lpstr>Arial Black</vt:lpstr>
      <vt:lpstr>Calibri</vt:lpstr>
      <vt:lpstr>Calibri Light</vt:lpstr>
      <vt:lpstr>Symbol</vt:lpstr>
      <vt:lpstr>Times New Roman</vt:lpstr>
      <vt:lpstr>Office Theme</vt:lpstr>
      <vt:lpstr>LUTS/Benign Prostate Hyperplasia Renal Module 4th Year MBBS</vt:lpstr>
      <vt:lpstr>MOTTO OF RMU</vt:lpstr>
      <vt:lpstr>  VISION OF RMU THE DREAM/ TOMORROW</vt:lpstr>
      <vt:lpstr>PROF UMAR’S LGIS MODEL</vt:lpstr>
      <vt:lpstr>How to use HEC digital library </vt:lpstr>
      <vt:lpstr> </vt:lpstr>
      <vt:lpstr>Objectives</vt:lpstr>
      <vt:lpstr>PowerPoint Presentation</vt:lpstr>
      <vt:lpstr>Benign prostatic hyperplasia</vt:lpstr>
      <vt:lpstr>Benign prostatic hyperplasia: pathophysiology</vt:lpstr>
      <vt:lpstr>Lower urinary tract symptoms (LUTS)</vt:lpstr>
      <vt:lpstr>Evaluation: medical history</vt:lpstr>
      <vt:lpstr>Evaluation: physical examination</vt:lpstr>
      <vt:lpstr>BPH: Recommended investigations</vt:lpstr>
      <vt:lpstr>LUTS: Optional investigations</vt:lpstr>
      <vt:lpstr>LUTS: Treatment options</vt:lpstr>
      <vt:lpstr>1. Treatment options: lifestyle measures</vt:lpstr>
      <vt:lpstr>3a. Medical treatment:  long-acting non-selective  1-blockers</vt:lpstr>
      <vt:lpstr>3a. Medical management: long-acting selective  1a-blockers</vt:lpstr>
      <vt:lpstr>1-blockers: side effects</vt:lpstr>
      <vt:lpstr>3b. Medical management:                     the 5--reductase inhibitors</vt:lpstr>
      <vt:lpstr>5--reductase inhibitors</vt:lpstr>
      <vt:lpstr>4. LUTS: Indications for surgery</vt:lpstr>
      <vt:lpstr>BPH Surgery: transurethral resection of prostate (turp) is the most common surgery for BPH</vt:lpstr>
      <vt:lpstr>LUTS: Surgical techniques</vt:lpstr>
      <vt:lpstr>Complications:  TURP</vt:lpstr>
      <vt:lpstr>Research  https://www.ncbi.nlm.nih.gov/books/NBK558920/</vt:lpstr>
      <vt:lpstr>Take home message</vt:lpstr>
      <vt:lpstr>Family Medicine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LUTS/Benign Prostate Hyperplasia</dc:title>
  <dc:creator>BBH Urology</dc:creator>
  <cp:lastModifiedBy>sammarfatima93@gmail.com</cp:lastModifiedBy>
  <cp:revision>10</cp:revision>
  <dcterms:created xsi:type="dcterms:W3CDTF">2020-06-30T07:01:07Z</dcterms:created>
  <dcterms:modified xsi:type="dcterms:W3CDTF">2025-02-24T15:11:27Z</dcterms:modified>
</cp:coreProperties>
</file>