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5" r:id="rId1"/>
    <p:sldMasterId id="2147483737" r:id="rId2"/>
  </p:sldMasterIdLst>
  <p:notesMasterIdLst>
    <p:notesMasterId r:id="rId32"/>
  </p:notesMasterIdLst>
  <p:sldIdLst>
    <p:sldId id="318" r:id="rId3"/>
    <p:sldId id="317" r:id="rId4"/>
    <p:sldId id="297" r:id="rId5"/>
    <p:sldId id="296" r:id="rId6"/>
    <p:sldId id="258" r:id="rId7"/>
    <p:sldId id="595" r:id="rId8"/>
    <p:sldId id="640" r:id="rId9"/>
    <p:sldId id="643" r:id="rId10"/>
    <p:sldId id="642" r:id="rId11"/>
    <p:sldId id="638" r:id="rId12"/>
    <p:sldId id="639" r:id="rId13"/>
    <p:sldId id="646" r:id="rId14"/>
    <p:sldId id="653" r:id="rId15"/>
    <p:sldId id="650" r:id="rId16"/>
    <p:sldId id="629" r:id="rId17"/>
    <p:sldId id="652" r:id="rId18"/>
    <p:sldId id="654" r:id="rId19"/>
    <p:sldId id="655" r:id="rId20"/>
    <p:sldId id="497" r:id="rId21"/>
    <p:sldId id="591" r:id="rId22"/>
    <p:sldId id="273" r:id="rId23"/>
    <p:sldId id="274" r:id="rId24"/>
    <p:sldId id="291" r:id="rId25"/>
    <p:sldId id="308" r:id="rId26"/>
    <p:sldId id="656" r:id="rId27"/>
    <p:sldId id="288" r:id="rId28"/>
    <p:sldId id="289" r:id="rId29"/>
    <p:sldId id="665" r:id="rId30"/>
    <p:sldId id="41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85067" autoAdjust="0"/>
  </p:normalViewPr>
  <p:slideViewPr>
    <p:cSldViewPr>
      <p:cViewPr varScale="1">
        <p:scale>
          <a:sx n="57" d="100"/>
          <a:sy n="57" d="100"/>
        </p:scale>
        <p:origin x="137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EBA05-2F10-437E-89B2-54F4D9FAF478}" type="doc">
      <dgm:prSet loTypeId="urn:microsoft.com/office/officeart/2005/8/layout/gear1#1" loCatId="cycle" qsTypeId="urn:microsoft.com/office/officeart/2005/8/quickstyle/3d5" qsCatId="3D" csTypeId="urn:microsoft.com/office/officeart/2005/8/colors/colorful4" csCatId="colorful" phldr="1"/>
      <dgm:spPr/>
    </dgm:pt>
    <dgm:pt modelId="{DACAB5BA-B8B4-4D66-8B11-1D02259E020B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Wisdom</a:t>
          </a:r>
        </a:p>
      </dgm:t>
    </dgm:pt>
    <dgm:pt modelId="{D76093C5-B96B-4182-8418-CFDB341D2418}" type="par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23718C41-0A1F-40BF-86BE-8A5476EC271E}" type="sibTrans" cxnId="{0F63D9BC-9028-4C84-92D9-B4BDAB4F1E91}">
      <dgm:prSet/>
      <dgm:spPr/>
      <dgm:t>
        <a:bodyPr/>
        <a:lstStyle/>
        <a:p>
          <a:pPr algn="ctr"/>
          <a:endParaRPr lang="en-US"/>
        </a:p>
      </dgm:t>
    </dgm:pt>
    <dgm:pt modelId="{663C1E13-76F9-4B70-A2F2-CA23180743CE}">
      <dgm:prSet phldrT="[Text]"/>
      <dgm:spPr/>
      <dgm:t>
        <a:bodyPr/>
        <a:lstStyle/>
        <a:p>
          <a:pPr algn="ctr"/>
          <a:r>
            <a:rPr lang="en-US" dirty="0">
              <a:latin typeface="Arial Black" pitchFamily="34" charset="0"/>
            </a:rPr>
            <a:t>Truth</a:t>
          </a:r>
          <a:r>
            <a:rPr lang="en-US" dirty="0"/>
            <a:t> </a:t>
          </a:r>
        </a:p>
      </dgm:t>
    </dgm:pt>
    <dgm:pt modelId="{637C3D51-3F4B-4277-8185-724806355FF8}" type="par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188C389E-9423-41DE-9C5E-D4A7E95C7E62}" type="sibTrans" cxnId="{32FAE72D-29B2-4404-A917-2C4136EE3C4F}">
      <dgm:prSet/>
      <dgm:spPr/>
      <dgm:t>
        <a:bodyPr/>
        <a:lstStyle/>
        <a:p>
          <a:pPr algn="ctr"/>
          <a:endParaRPr lang="en-US"/>
        </a:p>
      </dgm:t>
    </dgm:pt>
    <dgm:pt modelId="{399ACE2F-90C5-48B1-9E65-700A32562848}">
      <dgm:prSet phldrT="[Text]"/>
      <dgm:spPr/>
      <dgm:t>
        <a:bodyPr/>
        <a:lstStyle/>
        <a:p>
          <a:pPr algn="ctr"/>
          <a:r>
            <a:rPr lang="en-US" b="1">
              <a:latin typeface="Arial Black" pitchFamily="34" charset="0"/>
            </a:rPr>
            <a:t>Servic</a:t>
          </a:r>
          <a:r>
            <a:rPr lang="en-US">
              <a:latin typeface="Arial Black" pitchFamily="34" charset="0"/>
            </a:rPr>
            <a:t>e</a:t>
          </a:r>
          <a:r>
            <a:rPr lang="en-US"/>
            <a:t> </a:t>
          </a:r>
        </a:p>
      </dgm:t>
    </dgm:pt>
    <dgm:pt modelId="{1911F9CB-1EEA-4FFD-A302-90DCBC7D11BE}" type="par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DA82EADB-2721-42A0-95EA-F9B5521A38A6}" type="sibTrans" cxnId="{7C4913C1-9DC8-4658-A4FC-A894F8F82CF0}">
      <dgm:prSet/>
      <dgm:spPr/>
      <dgm:t>
        <a:bodyPr/>
        <a:lstStyle/>
        <a:p>
          <a:pPr algn="ctr"/>
          <a:endParaRPr lang="en-US"/>
        </a:p>
      </dgm:t>
    </dgm:pt>
    <dgm:pt modelId="{5ED88519-AC6C-4AA3-B76D-812B93A167E4}" type="pres">
      <dgm:prSet presAssocID="{F9CEBA05-2F10-437E-89B2-54F4D9FAF47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7622A90-D0D8-4EA3-BC0D-D537801AF2B1}" type="pres">
      <dgm:prSet presAssocID="{DACAB5BA-B8B4-4D66-8B11-1D02259E020B}" presName="gear1" presStyleLbl="node1" presStyleIdx="0" presStyleCnt="3" custLinFactNeighborX="-220" custLinFactNeighborY="-220">
        <dgm:presLayoutVars>
          <dgm:chMax val="1"/>
          <dgm:bulletEnabled val="1"/>
        </dgm:presLayoutVars>
      </dgm:prSet>
      <dgm:spPr/>
    </dgm:pt>
    <dgm:pt modelId="{B6B6B41B-120B-4968-AB6A-FC6E7C8EF3C0}" type="pres">
      <dgm:prSet presAssocID="{DACAB5BA-B8B4-4D66-8B11-1D02259E020B}" presName="gear1srcNode" presStyleLbl="node1" presStyleIdx="0" presStyleCnt="3"/>
      <dgm:spPr/>
    </dgm:pt>
    <dgm:pt modelId="{8BC64EA7-2794-42B6-96C9-F39A52CB985A}" type="pres">
      <dgm:prSet presAssocID="{DACAB5BA-B8B4-4D66-8B11-1D02259E020B}" presName="gear1dstNode" presStyleLbl="node1" presStyleIdx="0" presStyleCnt="3"/>
      <dgm:spPr/>
    </dgm:pt>
    <dgm:pt modelId="{93300324-D62F-4E58-B882-734182BDB462}" type="pres">
      <dgm:prSet presAssocID="{663C1E13-76F9-4B70-A2F2-CA23180743CE}" presName="gear2" presStyleLbl="node1" presStyleIdx="1" presStyleCnt="3" custLinFactNeighborX="-2197" custLinFactNeighborY="-4465">
        <dgm:presLayoutVars>
          <dgm:chMax val="1"/>
          <dgm:bulletEnabled val="1"/>
        </dgm:presLayoutVars>
      </dgm:prSet>
      <dgm:spPr/>
    </dgm:pt>
    <dgm:pt modelId="{B9330EE9-43E4-4FD4-8144-E92B1DD0FCDF}" type="pres">
      <dgm:prSet presAssocID="{663C1E13-76F9-4B70-A2F2-CA23180743CE}" presName="gear2srcNode" presStyleLbl="node1" presStyleIdx="1" presStyleCnt="3"/>
      <dgm:spPr/>
    </dgm:pt>
    <dgm:pt modelId="{4822A78E-EAEC-401F-941A-3A84E13E2357}" type="pres">
      <dgm:prSet presAssocID="{663C1E13-76F9-4B70-A2F2-CA23180743CE}" presName="gear2dstNode" presStyleLbl="node1" presStyleIdx="1" presStyleCnt="3"/>
      <dgm:spPr/>
    </dgm:pt>
    <dgm:pt modelId="{59EDF28D-6C67-49D0-B5A1-DE5C3CBA2292}" type="pres">
      <dgm:prSet presAssocID="{399ACE2F-90C5-48B1-9E65-700A32562848}" presName="gear3" presStyleLbl="node1" presStyleIdx="2" presStyleCnt="3"/>
      <dgm:spPr/>
    </dgm:pt>
    <dgm:pt modelId="{23DC08E4-3725-4448-BFFF-1CCEA2F2987E}" type="pres">
      <dgm:prSet presAssocID="{399ACE2F-90C5-48B1-9E65-700A32562848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7D3EFDB4-E5D1-439A-86D8-1FCF80D959BA}" type="pres">
      <dgm:prSet presAssocID="{399ACE2F-90C5-48B1-9E65-700A32562848}" presName="gear3srcNode" presStyleLbl="node1" presStyleIdx="2" presStyleCnt="3"/>
      <dgm:spPr/>
    </dgm:pt>
    <dgm:pt modelId="{9815588C-16D0-4475-B64C-847FC87C8C32}" type="pres">
      <dgm:prSet presAssocID="{399ACE2F-90C5-48B1-9E65-700A32562848}" presName="gear3dstNode" presStyleLbl="node1" presStyleIdx="2" presStyleCnt="3"/>
      <dgm:spPr/>
    </dgm:pt>
    <dgm:pt modelId="{398423B3-DD54-4226-99D7-017EFC1488DF}" type="pres">
      <dgm:prSet presAssocID="{23718C41-0A1F-40BF-86BE-8A5476EC271E}" presName="connector1" presStyleLbl="sibTrans2D1" presStyleIdx="0" presStyleCnt="3"/>
      <dgm:spPr/>
    </dgm:pt>
    <dgm:pt modelId="{6DF3A3A0-5919-4E69-80DD-61760D6340A0}" type="pres">
      <dgm:prSet presAssocID="{188C389E-9423-41DE-9C5E-D4A7E95C7E62}" presName="connector2" presStyleLbl="sibTrans2D1" presStyleIdx="1" presStyleCnt="3"/>
      <dgm:spPr/>
    </dgm:pt>
    <dgm:pt modelId="{A09CEA93-9338-4361-A5E6-CF85B6019F5A}" type="pres">
      <dgm:prSet presAssocID="{DA82EADB-2721-42A0-95EA-F9B5521A38A6}" presName="connector3" presStyleLbl="sibTrans2D1" presStyleIdx="2" presStyleCnt="3"/>
      <dgm:spPr/>
    </dgm:pt>
  </dgm:ptLst>
  <dgm:cxnLst>
    <dgm:cxn modelId="{BCD04705-36DD-4DD8-975E-17A8A8823C24}" type="presOf" srcId="{399ACE2F-90C5-48B1-9E65-700A32562848}" destId="{9815588C-16D0-4475-B64C-847FC87C8C32}" srcOrd="3" destOrd="0" presId="urn:microsoft.com/office/officeart/2005/8/layout/gear1#1"/>
    <dgm:cxn modelId="{B329D811-2DC0-428C-93F9-EC295334CB59}" type="presOf" srcId="{663C1E13-76F9-4B70-A2F2-CA23180743CE}" destId="{4822A78E-EAEC-401F-941A-3A84E13E2357}" srcOrd="2" destOrd="0" presId="urn:microsoft.com/office/officeart/2005/8/layout/gear1#1"/>
    <dgm:cxn modelId="{2A55751B-D612-4B51-AEC3-36D2858B3260}" type="presOf" srcId="{DA82EADB-2721-42A0-95EA-F9B5521A38A6}" destId="{A09CEA93-9338-4361-A5E6-CF85B6019F5A}" srcOrd="0" destOrd="0" presId="urn:microsoft.com/office/officeart/2005/8/layout/gear1#1"/>
    <dgm:cxn modelId="{DFCB2425-075A-4C6C-929E-F6097E5A1C9D}" type="presOf" srcId="{663C1E13-76F9-4B70-A2F2-CA23180743CE}" destId="{B9330EE9-43E4-4FD4-8144-E92B1DD0FCDF}" srcOrd="1" destOrd="0" presId="urn:microsoft.com/office/officeart/2005/8/layout/gear1#1"/>
    <dgm:cxn modelId="{3BCD072C-25C9-4250-8652-87FBCF0DABA6}" type="presOf" srcId="{399ACE2F-90C5-48B1-9E65-700A32562848}" destId="{7D3EFDB4-E5D1-439A-86D8-1FCF80D959BA}" srcOrd="2" destOrd="0" presId="urn:microsoft.com/office/officeart/2005/8/layout/gear1#1"/>
    <dgm:cxn modelId="{32FAE72D-29B2-4404-A917-2C4136EE3C4F}" srcId="{F9CEBA05-2F10-437E-89B2-54F4D9FAF478}" destId="{663C1E13-76F9-4B70-A2F2-CA23180743CE}" srcOrd="1" destOrd="0" parTransId="{637C3D51-3F4B-4277-8185-724806355FF8}" sibTransId="{188C389E-9423-41DE-9C5E-D4A7E95C7E62}"/>
    <dgm:cxn modelId="{27D5C237-BD22-44BF-9950-F9F1FA679CDF}" type="presOf" srcId="{DACAB5BA-B8B4-4D66-8B11-1D02259E020B}" destId="{B6B6B41B-120B-4968-AB6A-FC6E7C8EF3C0}" srcOrd="1" destOrd="0" presId="urn:microsoft.com/office/officeart/2005/8/layout/gear1#1"/>
    <dgm:cxn modelId="{B964FB53-399D-4617-9215-CDB272640224}" type="presOf" srcId="{DACAB5BA-B8B4-4D66-8B11-1D02259E020B}" destId="{8BC64EA7-2794-42B6-96C9-F39A52CB985A}" srcOrd="2" destOrd="0" presId="urn:microsoft.com/office/officeart/2005/8/layout/gear1#1"/>
    <dgm:cxn modelId="{3110AE78-D6EA-4A38-86A7-AC99150FD766}" type="presOf" srcId="{188C389E-9423-41DE-9C5E-D4A7E95C7E62}" destId="{6DF3A3A0-5919-4E69-80DD-61760D6340A0}" srcOrd="0" destOrd="0" presId="urn:microsoft.com/office/officeart/2005/8/layout/gear1#1"/>
    <dgm:cxn modelId="{7D746359-E4F7-44A1-8BA0-EBB9D3BEF975}" type="presOf" srcId="{DACAB5BA-B8B4-4D66-8B11-1D02259E020B}" destId="{87622A90-D0D8-4EA3-BC0D-D537801AF2B1}" srcOrd="0" destOrd="0" presId="urn:microsoft.com/office/officeart/2005/8/layout/gear1#1"/>
    <dgm:cxn modelId="{94829459-B61C-404A-9C90-E05469EA5CE2}" type="presOf" srcId="{23718C41-0A1F-40BF-86BE-8A5476EC271E}" destId="{398423B3-DD54-4226-99D7-017EFC1488DF}" srcOrd="0" destOrd="0" presId="urn:microsoft.com/office/officeart/2005/8/layout/gear1#1"/>
    <dgm:cxn modelId="{3478D7B4-2DD6-40FE-BD2F-3917309833F2}" type="presOf" srcId="{F9CEBA05-2F10-437E-89B2-54F4D9FAF478}" destId="{5ED88519-AC6C-4AA3-B76D-812B93A167E4}" srcOrd="0" destOrd="0" presId="urn:microsoft.com/office/officeart/2005/8/layout/gear1#1"/>
    <dgm:cxn modelId="{0F63D9BC-9028-4C84-92D9-B4BDAB4F1E91}" srcId="{F9CEBA05-2F10-437E-89B2-54F4D9FAF478}" destId="{DACAB5BA-B8B4-4D66-8B11-1D02259E020B}" srcOrd="0" destOrd="0" parTransId="{D76093C5-B96B-4182-8418-CFDB341D2418}" sibTransId="{23718C41-0A1F-40BF-86BE-8A5476EC271E}"/>
    <dgm:cxn modelId="{7C4913C1-9DC8-4658-A4FC-A894F8F82CF0}" srcId="{F9CEBA05-2F10-437E-89B2-54F4D9FAF478}" destId="{399ACE2F-90C5-48B1-9E65-700A32562848}" srcOrd="2" destOrd="0" parTransId="{1911F9CB-1EEA-4FFD-A302-90DCBC7D11BE}" sibTransId="{DA82EADB-2721-42A0-95EA-F9B5521A38A6}"/>
    <dgm:cxn modelId="{E2FB4CD3-3C8A-4FB6-A753-257CB4D01EB0}" type="presOf" srcId="{663C1E13-76F9-4B70-A2F2-CA23180743CE}" destId="{93300324-D62F-4E58-B882-734182BDB462}" srcOrd="0" destOrd="0" presId="urn:microsoft.com/office/officeart/2005/8/layout/gear1#1"/>
    <dgm:cxn modelId="{78EC88D6-53DA-4707-A7D4-048F9BCC3A61}" type="presOf" srcId="{399ACE2F-90C5-48B1-9E65-700A32562848}" destId="{59EDF28D-6C67-49D0-B5A1-DE5C3CBA2292}" srcOrd="0" destOrd="0" presId="urn:microsoft.com/office/officeart/2005/8/layout/gear1#1"/>
    <dgm:cxn modelId="{9B2D6BF4-A0B8-4492-A59C-6D2D11F48737}" type="presOf" srcId="{399ACE2F-90C5-48B1-9E65-700A32562848}" destId="{23DC08E4-3725-4448-BFFF-1CCEA2F2987E}" srcOrd="1" destOrd="0" presId="urn:microsoft.com/office/officeart/2005/8/layout/gear1#1"/>
    <dgm:cxn modelId="{97DE9217-CF77-49C2-B978-A30F014886D7}" type="presParOf" srcId="{5ED88519-AC6C-4AA3-B76D-812B93A167E4}" destId="{87622A90-D0D8-4EA3-BC0D-D537801AF2B1}" srcOrd="0" destOrd="0" presId="urn:microsoft.com/office/officeart/2005/8/layout/gear1#1"/>
    <dgm:cxn modelId="{C5CD7F30-6D45-4736-B9F0-4F4BBE0D07F9}" type="presParOf" srcId="{5ED88519-AC6C-4AA3-B76D-812B93A167E4}" destId="{B6B6B41B-120B-4968-AB6A-FC6E7C8EF3C0}" srcOrd="1" destOrd="0" presId="urn:microsoft.com/office/officeart/2005/8/layout/gear1#1"/>
    <dgm:cxn modelId="{6FC4BF47-CD4C-4970-BEA7-200A2F834F47}" type="presParOf" srcId="{5ED88519-AC6C-4AA3-B76D-812B93A167E4}" destId="{8BC64EA7-2794-42B6-96C9-F39A52CB985A}" srcOrd="2" destOrd="0" presId="urn:microsoft.com/office/officeart/2005/8/layout/gear1#1"/>
    <dgm:cxn modelId="{454D4536-798D-411A-8205-327FC6B608D6}" type="presParOf" srcId="{5ED88519-AC6C-4AA3-B76D-812B93A167E4}" destId="{93300324-D62F-4E58-B882-734182BDB462}" srcOrd="3" destOrd="0" presId="urn:microsoft.com/office/officeart/2005/8/layout/gear1#1"/>
    <dgm:cxn modelId="{93CFAD20-517D-4683-A063-CE048BC54429}" type="presParOf" srcId="{5ED88519-AC6C-4AA3-B76D-812B93A167E4}" destId="{B9330EE9-43E4-4FD4-8144-E92B1DD0FCDF}" srcOrd="4" destOrd="0" presId="urn:microsoft.com/office/officeart/2005/8/layout/gear1#1"/>
    <dgm:cxn modelId="{9047844E-5652-48B9-80E2-79089FBE630F}" type="presParOf" srcId="{5ED88519-AC6C-4AA3-B76D-812B93A167E4}" destId="{4822A78E-EAEC-401F-941A-3A84E13E2357}" srcOrd="5" destOrd="0" presId="urn:microsoft.com/office/officeart/2005/8/layout/gear1#1"/>
    <dgm:cxn modelId="{7503660B-C8BD-4A6E-9FC7-BC0BC4EDC9DA}" type="presParOf" srcId="{5ED88519-AC6C-4AA3-B76D-812B93A167E4}" destId="{59EDF28D-6C67-49D0-B5A1-DE5C3CBA2292}" srcOrd="6" destOrd="0" presId="urn:microsoft.com/office/officeart/2005/8/layout/gear1#1"/>
    <dgm:cxn modelId="{B5A766CE-302E-4E31-878F-3E0A34FD895B}" type="presParOf" srcId="{5ED88519-AC6C-4AA3-B76D-812B93A167E4}" destId="{23DC08E4-3725-4448-BFFF-1CCEA2F2987E}" srcOrd="7" destOrd="0" presId="urn:microsoft.com/office/officeart/2005/8/layout/gear1#1"/>
    <dgm:cxn modelId="{F0BC6F87-1060-4E66-A9B4-2374F32F25AF}" type="presParOf" srcId="{5ED88519-AC6C-4AA3-B76D-812B93A167E4}" destId="{7D3EFDB4-E5D1-439A-86D8-1FCF80D959BA}" srcOrd="8" destOrd="0" presId="urn:microsoft.com/office/officeart/2005/8/layout/gear1#1"/>
    <dgm:cxn modelId="{07DE065A-EC92-4C19-A543-1977EF598B36}" type="presParOf" srcId="{5ED88519-AC6C-4AA3-B76D-812B93A167E4}" destId="{9815588C-16D0-4475-B64C-847FC87C8C32}" srcOrd="9" destOrd="0" presId="urn:microsoft.com/office/officeart/2005/8/layout/gear1#1"/>
    <dgm:cxn modelId="{F9C97360-1013-4730-A7B7-5737EDF9F81E}" type="presParOf" srcId="{5ED88519-AC6C-4AA3-B76D-812B93A167E4}" destId="{398423B3-DD54-4226-99D7-017EFC1488DF}" srcOrd="10" destOrd="0" presId="urn:microsoft.com/office/officeart/2005/8/layout/gear1#1"/>
    <dgm:cxn modelId="{92E44D6A-76E9-4865-9D0E-3F3B1BC520E7}" type="presParOf" srcId="{5ED88519-AC6C-4AA3-B76D-812B93A167E4}" destId="{6DF3A3A0-5919-4E69-80DD-61760D6340A0}" srcOrd="11" destOrd="0" presId="urn:microsoft.com/office/officeart/2005/8/layout/gear1#1"/>
    <dgm:cxn modelId="{8F556FC8-E143-4D8F-86C6-B91C6832F4D9}" type="presParOf" srcId="{5ED88519-AC6C-4AA3-B76D-812B93A167E4}" destId="{A09CEA93-9338-4361-A5E6-CF85B6019F5A}" srcOrd="12" destOrd="0" presId="urn:microsoft.com/office/officeart/2005/8/layout/gear1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22A90-D0D8-4EA3-BC0D-D537801AF2B1}">
      <dsp:nvSpPr>
        <dsp:cNvPr id="0" name=""/>
        <dsp:cNvSpPr/>
      </dsp:nvSpPr>
      <dsp:spPr>
        <a:xfrm>
          <a:off x="1467355" y="2008233"/>
          <a:ext cx="1798270" cy="1798270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Wisdom</a:t>
          </a:r>
        </a:p>
      </dsp:txBody>
      <dsp:txXfrm>
        <a:off x="1828887" y="2429469"/>
        <a:ext cx="1075206" cy="924348"/>
      </dsp:txXfrm>
    </dsp:sp>
    <dsp:sp modelId="{93300324-D62F-4E58-B882-734182BDB462}">
      <dsp:nvSpPr>
        <dsp:cNvPr id="0" name=""/>
        <dsp:cNvSpPr/>
      </dsp:nvSpPr>
      <dsp:spPr>
        <a:xfrm>
          <a:off x="396312" y="1528749"/>
          <a:ext cx="1307832" cy="1307832"/>
        </a:xfrm>
        <a:prstGeom prst="gear6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Arial Black" pitchFamily="34" charset="0"/>
            </a:rPr>
            <a:t>Truth</a:t>
          </a:r>
          <a:r>
            <a:rPr lang="en-US" sz="1200" kern="1200" dirty="0"/>
            <a:t> </a:t>
          </a:r>
        </a:p>
      </dsp:txBody>
      <dsp:txXfrm>
        <a:off x="725563" y="1859990"/>
        <a:ext cx="649330" cy="645350"/>
      </dsp:txXfrm>
    </dsp:sp>
    <dsp:sp modelId="{59EDF28D-6C67-49D0-B5A1-DE5C3CBA2292}">
      <dsp:nvSpPr>
        <dsp:cNvPr id="0" name=""/>
        <dsp:cNvSpPr/>
      </dsp:nvSpPr>
      <dsp:spPr>
        <a:xfrm rot="20700000">
          <a:off x="1157565" y="684873"/>
          <a:ext cx="1281409" cy="1281409"/>
        </a:xfrm>
        <a:prstGeom prst="gear6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>
              <a:latin typeface="Arial Black" pitchFamily="34" charset="0"/>
            </a:rPr>
            <a:t>Servic</a:t>
          </a:r>
          <a:r>
            <a:rPr lang="en-US" sz="1200" kern="1200">
              <a:latin typeface="Arial Black" pitchFamily="34" charset="0"/>
            </a:rPr>
            <a:t>e</a:t>
          </a:r>
          <a:r>
            <a:rPr lang="en-US" sz="1200" kern="1200"/>
            <a:t> </a:t>
          </a:r>
        </a:p>
      </dsp:txBody>
      <dsp:txXfrm rot="-20700000">
        <a:off x="1438616" y="965923"/>
        <a:ext cx="719308" cy="719308"/>
      </dsp:txXfrm>
    </dsp:sp>
    <dsp:sp modelId="{398423B3-DD54-4226-99D7-017EFC1488DF}">
      <dsp:nvSpPr>
        <dsp:cNvPr id="0" name=""/>
        <dsp:cNvSpPr/>
      </dsp:nvSpPr>
      <dsp:spPr>
        <a:xfrm>
          <a:off x="1323153" y="1746409"/>
          <a:ext cx="2301785" cy="2301785"/>
        </a:xfrm>
        <a:prstGeom prst="circularArrow">
          <a:avLst>
            <a:gd name="adj1" fmla="val 4687"/>
            <a:gd name="adj2" fmla="val 299029"/>
            <a:gd name="adj3" fmla="val 2489219"/>
            <a:gd name="adj4" fmla="val 15920595"/>
            <a:gd name="adj5" fmla="val 546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F3A3A0-5919-4E69-80DD-61760D6340A0}">
      <dsp:nvSpPr>
        <dsp:cNvPr id="0" name=""/>
        <dsp:cNvSpPr/>
      </dsp:nvSpPr>
      <dsp:spPr>
        <a:xfrm>
          <a:off x="193430" y="1301738"/>
          <a:ext cx="1672391" cy="16723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CEA93-9338-4361-A5E6-CF85B6019F5A}">
      <dsp:nvSpPr>
        <dsp:cNvPr id="0" name=""/>
        <dsp:cNvSpPr/>
      </dsp:nvSpPr>
      <dsp:spPr>
        <a:xfrm>
          <a:off x="861162" y="408164"/>
          <a:ext cx="1803174" cy="180317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  <a:sp3d z="-52400" extrusionH="1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#1">
  <dgm:title val=""/>
  <dgm:desc val=""/>
  <dgm:catLst>
    <dgm:cat type="relationship" pri="109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830D8-62A4-407D-AB11-1592EF9A9D31}" type="datetimeFigureOut">
              <a:rPr lang="en-US" smtClean="0"/>
              <a:t>3/20/2025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E803A-9B28-45B3-A89D-B0C58AF25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8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Thickening of the superficial layer of the epithelium due to increased keratinization.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Destruction or atrophy of the finger-like projections on the dorsal surface of the tongue.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Increased proliferation of epithelial cells in response to the inflammatory process.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D0D0D"/>
                </a:solidFill>
              </a:rPr>
              <a:t>Invasion of fungal elements, such as hyphae and spores, within the superficial layers of the epithelium</a:t>
            </a:r>
            <a:r>
              <a:rPr lang="en-US" sz="1200" dirty="0">
                <a:solidFill>
                  <a:srgbClr val="0D0D0D"/>
                </a:solidFill>
                <a:latin typeface="Söhne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0D0D0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FE803A-9B28-45B3-A89D-B0C58AF25D9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4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D339B-1A0F-4DF1-B983-F5045D9648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24E21-1EC0-4992-B383-396CA4E9DD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28A79A-0104-486C-BABB-AD47E2DC3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46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0FCE-1029-4286-A9B1-20E675F4F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BF1AE6-7E4A-4CD3-A931-0BEF3435FE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2EB9E-C9D4-4E0C-BA38-5477167C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6B317-1D1C-44EF-90B1-59D42369E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CB2743-622B-4376-B1C3-B2D9707C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59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1A579C-298E-4186-ADFB-353829272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ADD574-A4CB-4028-BBF8-DB26CE3E9A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0C697-2D1D-4BE7-ABA4-3FB39D5922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10E6CC-1F03-4B53-A837-1D71242BC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6AA1E-B6CE-4F81-AC77-6E80D1C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920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056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45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46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67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6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4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269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25CD-6B15-4481-A70D-B3C0A3108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2CBDD-376F-43C6-874C-C00330060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4459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86800" y="64166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98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2642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7026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6340475"/>
            <a:ext cx="4572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45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D0DA-8C8D-40C3-81A3-0FD4F8CF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1A3D6-B0C8-4101-AB7E-1F2FECA454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BF271-4C8C-4C92-BCD2-73128F817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962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9B71-8062-472A-AA84-60884DE28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A111F-522C-429F-AF9F-169041294A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A4AE87-C088-45A9-9D1B-3CA5B3C138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C6B131-9884-4401-808D-E49137FA77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46E73-578E-44B4-870E-D34403BD3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FB5F5-05A0-4725-9FFB-13C5E16F0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41CF3A-E8B9-4FC3-A328-A4B5FECC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29D43E-BF9B-4E08-B150-D61FC59A0D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25A596-37FA-4645-8A28-53B1CBD91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5CF2DD-9A80-47BE-9AB6-394A6BBC0C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87CF0D-D006-4121-AF66-7EAA45D52A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50719-FF02-4B5C-A2BD-6F9161E15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D81457-CF38-4BF3-A83E-A45422BF7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3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4E945-7B58-414B-A22A-D05207244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9620FB-AFD7-4A13-9FC6-5198B2499F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7C7BD-2012-4ED5-8E80-921690C2A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FA745-F9CF-413F-9814-6983092EB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80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A5CFAB-1419-497B-BA4B-E1BAC92E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EB8459-21C6-4B02-9448-E21C81562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2F9980-1758-416C-9FEB-077781272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7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629F2-2149-49F4-B99E-AC437D621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26C35-FC01-4EF8-B9E0-3DA76744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98421-F48E-481D-9A23-71AF93198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15F0F8-DEB3-44DE-9CA5-EC67F37FBE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BD38C0-112D-43DD-972B-048391374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F09AE-C087-49E2-A3A1-3D991635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27CE3-34F6-4A34-AEAF-20A9AB8A3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467304-9ABF-4D55-8CB7-51A7D43CB8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51C563-435A-4272-A7E2-EB976B481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1702D-5572-4CF5-8A94-8866F636B1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97477-8585-4545-84E9-3E52115A5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CA439F-40D6-4F7E-A551-BDF2F1790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36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53D72-BF5F-4B63-B9E1-FA50183E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AEC91-12AC-400D-9E70-A85AEE372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DE918-DDB9-40C4-A2ED-15CE9F8B1B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400" y="6416675"/>
            <a:ext cx="2209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C081B8-CDAD-4D4B-80CD-FB6D99ACB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6248400"/>
            <a:ext cx="55245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551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FEB4810-4233-4C9A-AF6C-0E698013A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91550" y="6324600"/>
            <a:ext cx="552450" cy="533400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ink.springer.com/article/10.1007/s11914-008-0014-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t="9305" r="16271"/>
          <a:stretch/>
        </p:blipFill>
        <p:spPr bwMode="auto">
          <a:xfrm>
            <a:off x="-152400" y="-239305"/>
            <a:ext cx="9296400" cy="80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677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-564776"/>
            <a:ext cx="9144000" cy="5143500"/>
          </a:xfrm>
        </p:spPr>
        <p:txBody>
          <a:bodyPr/>
          <a:lstStyle/>
          <a:p>
            <a:pPr algn="ctr"/>
            <a:r>
              <a:rPr lang="en-US" dirty="0"/>
              <a:t> </a:t>
            </a:r>
            <a:endParaRPr lang="en-US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1162"/>
          <a:stretch/>
        </p:blipFill>
        <p:spPr>
          <a:xfrm>
            <a:off x="609600" y="1935067"/>
            <a:ext cx="7848600" cy="408473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66700" y="611628"/>
            <a:ext cx="9677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000" b="1" dirty="0">
                <a:latin typeface="+mj-lt"/>
                <a:ea typeface="+mj-ea"/>
                <a:cs typeface="Times New Roman" panose="02020603050405020304" pitchFamily="18" charset="0"/>
              </a:rPr>
              <a:t>Effect of PTH on calcium and phosphate concentrations</a:t>
            </a:r>
            <a:endParaRPr lang="en-US" sz="4000" b="1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F4B55D-7A12-4B47-8DF3-A28764F1F490}"/>
              </a:ext>
            </a:extLst>
          </p:cNvPr>
          <p:cNvSpPr txBox="1"/>
          <p:nvPr/>
        </p:nvSpPr>
        <p:spPr>
          <a:xfrm>
            <a:off x="136138" y="93881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4068646664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5143500"/>
          </a:xfrm>
        </p:spPr>
        <p:txBody>
          <a:bodyPr/>
          <a:lstStyle/>
          <a:p>
            <a:r>
              <a:rPr lang="en-US" dirty="0"/>
              <a:t>               </a:t>
            </a: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-76200" y="495836"/>
            <a:ext cx="883919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Times New Roman" panose="02020603050405020304" pitchFamily="18" charset="0"/>
              </a:rPr>
              <a:t>Mechanism of action of parathyroid  hormone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8077199" cy="4114801"/>
          </a:xfrm>
          <a:prstGeom prst="rect">
            <a:avLst/>
          </a:prstGeom>
        </p:spPr>
      </p:pic>
      <p:sp>
        <p:nvSpPr>
          <p:cNvPr id="28" name="Oval 27"/>
          <p:cNvSpPr/>
          <p:nvPr/>
        </p:nvSpPr>
        <p:spPr>
          <a:xfrm>
            <a:off x="3967843" y="5036257"/>
            <a:ext cx="372292" cy="20031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9C793-A915-45B1-91B2-2DBE2FFD9F61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43569328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5143500"/>
          </a:xfrm>
        </p:spPr>
        <p:txBody>
          <a:bodyPr/>
          <a:lstStyle/>
          <a:p>
            <a:r>
              <a:rPr lang="en-US" dirty="0"/>
              <a:t>               </a:t>
            </a:r>
            <a:endParaRPr lang="en-US" sz="2700" dirty="0"/>
          </a:p>
        </p:txBody>
      </p:sp>
      <p:sp>
        <p:nvSpPr>
          <p:cNvPr id="7" name="Rectangle 6"/>
          <p:cNvSpPr/>
          <p:nvPr/>
        </p:nvSpPr>
        <p:spPr>
          <a:xfrm>
            <a:off x="381000" y="775049"/>
            <a:ext cx="79729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+mj-lt"/>
                <a:cs typeface="Times New Roman" panose="02020603050405020304" pitchFamily="18" charset="0"/>
              </a:rPr>
              <a:t>Mechanism of action of parathyroid hormone</a:t>
            </a:r>
          </a:p>
        </p:txBody>
      </p:sp>
      <p:sp>
        <p:nvSpPr>
          <p:cNvPr id="5" name="Rectangle 4"/>
          <p:cNvSpPr/>
          <p:nvPr/>
        </p:nvSpPr>
        <p:spPr>
          <a:xfrm>
            <a:off x="306977" y="2240213"/>
            <a:ext cx="8530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cs typeface="Times New Roman" panose="02020603050405020304" pitchFamily="18" charset="0"/>
              </a:rPr>
              <a:t>Osteoclasts do not have receptors for parathyroid hormones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(PTH). However, PTH can indirectly stimulate osteoclast activity by acting on osteoblasts.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cs typeface="Times New Roman" panose="02020603050405020304" pitchFamily="18" charset="0"/>
              </a:rPr>
              <a:t>Osteoblasts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>
                <a:cs typeface="Times New Roman" panose="02020603050405020304" pitchFamily="18" charset="0"/>
              </a:rPr>
              <a:t>have receptors for PTH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they are bone-forming cells that also </a:t>
            </a:r>
            <a:r>
              <a:rPr lang="en-GB" sz="2400" dirty="0">
                <a:cs typeface="Times New Roman" panose="02020603050405020304" pitchFamily="18" charset="0"/>
              </a:rPr>
              <a:t>produce a variety of </a:t>
            </a:r>
            <a:r>
              <a:rPr lang="en-GB" sz="2400" dirty="0" err="1">
                <a:cs typeface="Times New Roman" panose="02020603050405020304" pitchFamily="18" charset="0"/>
              </a:rPr>
              <a:t>signaling</a:t>
            </a:r>
            <a:r>
              <a:rPr lang="en-GB" sz="2400" dirty="0">
                <a:cs typeface="Times New Roman" panose="02020603050405020304" pitchFamily="18" charset="0"/>
              </a:rPr>
              <a:t> molecules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including </a:t>
            </a:r>
            <a:r>
              <a:rPr lang="en-GB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receptor activator of nuclear factor kappa-b ligand (RANKL)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r>
              <a:rPr lang="en-GB" sz="2400" u="sng" dirty="0">
                <a:cs typeface="Times New Roman" panose="02020603050405020304" pitchFamily="18" charset="0"/>
              </a:rPr>
              <a:t>osteoprotegerin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(inhibits bone resorption and binds with strong affinity to its ligand cytokine).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      RANKL is a </a:t>
            </a:r>
            <a:r>
              <a:rPr lang="en-GB" sz="2400" u="sng" dirty="0">
                <a:cs typeface="Times New Roman" panose="02020603050405020304" pitchFamily="18" charset="0"/>
              </a:rPr>
              <a:t>cytokine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that </a:t>
            </a:r>
            <a:r>
              <a:rPr lang="en-GB" sz="2400" b="1" dirty="0">
                <a:cs typeface="Times New Roman" panose="02020603050405020304" pitchFamily="18" charset="0"/>
              </a:rPr>
              <a:t>stimulates osteoclast differentiation and activity</a:t>
            </a:r>
            <a:endParaRPr lang="en-GB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C1F2C9-B2AB-475B-BA5D-FA35C3868A15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7708301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F195C-F51E-480A-9BE4-11AB7D222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5778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cs typeface="Times New Roman" panose="02020603050405020304" pitchFamily="18" charset="0"/>
              </a:rPr>
              <a:t>Mechanism of action of parathyroid hormone</a:t>
            </a:r>
            <a:br>
              <a:rPr lang="en-US" b="1" dirty="0">
                <a:solidFill>
                  <a:schemeClr val="accent4"/>
                </a:solidFill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4A99A4-165B-486C-9E3C-E11BC3872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0E31C-F1CD-4B0C-8CA1-2C32CBBAF9CE}"/>
              </a:ext>
            </a:extLst>
          </p:cNvPr>
          <p:cNvSpPr/>
          <p:nvPr/>
        </p:nvSpPr>
        <p:spPr>
          <a:xfrm>
            <a:off x="685800" y="2057400"/>
            <a:ext cx="8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cs typeface="Times New Roman" panose="02020603050405020304" pitchFamily="18" charset="0"/>
              </a:rPr>
              <a:t>PTH binding to its receptor on osteoblasts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increases </a:t>
            </a:r>
            <a:r>
              <a:rPr lang="en-GB" sz="2400" b="1" dirty="0">
                <a:cs typeface="Times New Roman" panose="02020603050405020304" pitchFamily="18" charset="0"/>
              </a:rPr>
              <a:t>cytokine expression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r>
              <a:rPr lang="en-GB" sz="2400" b="1" dirty="0">
                <a:cs typeface="Times New Roman" panose="02020603050405020304" pitchFamily="18" charset="0"/>
              </a:rPr>
              <a:t>decreases </a:t>
            </a:r>
            <a:r>
              <a:rPr lang="en-GB" sz="2400" b="1" dirty="0" err="1">
                <a:cs typeface="Times New Roman" panose="02020603050405020304" pitchFamily="18" charset="0"/>
              </a:rPr>
              <a:t>osteoprotegerin</a:t>
            </a:r>
            <a:r>
              <a:rPr lang="en-GB" sz="2400" b="1" dirty="0">
                <a:cs typeface="Times New Roman" panose="02020603050405020304" pitchFamily="18" charset="0"/>
              </a:rPr>
              <a:t> expression</a:t>
            </a:r>
            <a:endParaRPr lang="en-GB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Overall, PTH stimulates osteoclast activity by acting on osteoblasts, but it does not directly interact with osteoclasts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In addition, </a:t>
            </a:r>
            <a:r>
              <a:rPr lang="en-GB" sz="2400" b="1" dirty="0">
                <a:cs typeface="Times New Roman" panose="02020603050405020304" pitchFamily="18" charset="0"/>
              </a:rPr>
              <a:t>PTH can stimulate osteoblast production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of other factors that promote osteoclast activity, such as </a:t>
            </a:r>
            <a:r>
              <a:rPr lang="en-GB" sz="2400" b="1" dirty="0">
                <a:cs typeface="Times New Roman" panose="02020603050405020304" pitchFamily="18" charset="0"/>
              </a:rPr>
              <a:t>macrophage colony-stimulating factor (M-CSF)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cs typeface="Times New Roman" panose="02020603050405020304" pitchFamily="18" charset="0"/>
              </a:rPr>
              <a:t>M-CSF is a cytokine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that is essential for osteoclast differentiation and survival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044CF-4FD7-4E7A-801C-DA0628B80DEE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04398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06609" y="546159"/>
            <a:ext cx="8001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+mj-lt"/>
                <a:cs typeface="Times New Roman" panose="02020603050405020304" pitchFamily="18" charset="0"/>
              </a:rPr>
              <a:t>Regulation of parathyroid hormone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1120336" y="1750821"/>
            <a:ext cx="1416923" cy="5564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Hypocalcaemia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30571" y="1674053"/>
            <a:ext cx="1455581" cy="5564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Hypomagnesemia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80048" y="1740609"/>
            <a:ext cx="1655717" cy="556483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Hyperphosphatemia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980" y="2750927"/>
            <a:ext cx="1390775" cy="12001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42999" y="4349376"/>
            <a:ext cx="1416923" cy="5564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80048" y="4334016"/>
            <a:ext cx="1655716" cy="5564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Hypophosphatemia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606740" y="4334015"/>
            <a:ext cx="1453178" cy="5564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Hypercalcaemia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80048" y="5143679"/>
            <a:ext cx="1655716" cy="55648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Calcitriol  </a:t>
            </a:r>
            <a:endParaRPr lang="en-US" sz="13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513923" y="2731690"/>
            <a:ext cx="1487532" cy="458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Stimulation 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474013" y="3429000"/>
            <a:ext cx="1470883" cy="458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Inhibition 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ight Brace 23"/>
          <p:cNvSpPr/>
          <p:nvPr/>
        </p:nvSpPr>
        <p:spPr>
          <a:xfrm rot="5400000">
            <a:off x="4309966" y="-113178"/>
            <a:ext cx="524069" cy="5486402"/>
          </a:xfrm>
          <a:prstGeom prst="rightBrac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Left Brace 24"/>
          <p:cNvSpPr/>
          <p:nvPr/>
        </p:nvSpPr>
        <p:spPr>
          <a:xfrm rot="5400000">
            <a:off x="4412329" y="1198468"/>
            <a:ext cx="471739" cy="5638801"/>
          </a:xfrm>
          <a:prstGeom prst="leftBrace">
            <a:avLst/>
          </a:prstGeom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30AC0D-E396-4430-91BB-9B3E263880B4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18483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9" grpId="0" animBg="1"/>
      <p:bldP spid="10" grpId="0" animBg="1"/>
      <p:bldP spid="11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0"/>
            <a:ext cx="7543800" cy="4419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540469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b="1" dirty="0">
                <a:latin typeface="+mj-lt"/>
                <a:cs typeface="Times New Roman" panose="02020603050405020304" pitchFamily="18" charset="0"/>
              </a:rPr>
              <a:t>Regulation  of parathyroid hormone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357655" y="2013313"/>
            <a:ext cx="656408" cy="14695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8E7634-8AFD-402E-A359-9DFCCAEF6DC7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64755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872" y="1332607"/>
            <a:ext cx="8464730" cy="5425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Even the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slightest decrease in calcium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ion concentration in the extracellular fluid causes the parathyroid glands to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increase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their rate of </a:t>
            </a:r>
            <a:r>
              <a:rPr lang="en-US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secretion within minutes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b="1" u="sng" dirty="0">
                <a:solidFill>
                  <a:srgbClr val="0070C0"/>
                </a:solidFill>
                <a:cs typeface="Times New Roman" panose="02020603050405020304" pitchFamily="18" charset="0"/>
              </a:rPr>
              <a:t>if the decreased calcium concentration persists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the glands will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hypertrophy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sometimes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fivefold or more</a:t>
            </a:r>
            <a:endParaRPr 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The parathyroid glands become 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greatly enlarged in </a:t>
            </a:r>
            <a:r>
              <a:rPr 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rickets</a:t>
            </a:r>
            <a:r>
              <a:rPr lang="en-US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also in </a:t>
            </a:r>
            <a:r>
              <a:rPr 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pregnancy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and during </a:t>
            </a:r>
            <a:r>
              <a:rPr lang="en-US" sz="2400" b="1" i="1" dirty="0">
                <a:solidFill>
                  <a:srgbClr val="C00000"/>
                </a:solidFill>
                <a:cs typeface="Times New Roman" panose="02020603050405020304" pitchFamily="18" charset="0"/>
              </a:rPr>
              <a:t>lactation</a:t>
            </a:r>
            <a:r>
              <a:rPr 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because</a:t>
            </a:r>
            <a:b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calcium is used for milk formation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Conversely,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conditions that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increase the calcium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ion</a:t>
            </a:r>
            <a:b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concentration above normal cause 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decreased activity</a:t>
            </a:r>
            <a:b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and 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reduced size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of the parathyroid 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glands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: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cs typeface="Times New Roman" panose="02020603050405020304" pitchFamily="18" charset="0"/>
              </a:rPr>
              <a:t>Excess quantities of calcium in the diet</a:t>
            </a:r>
          </a:p>
          <a:p>
            <a:pPr marL="342900" indent="-342900" algn="just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GB" sz="2400" dirty="0">
                <a:cs typeface="Times New Roman" panose="02020603050405020304" pitchFamily="18" charset="0"/>
              </a:rPr>
              <a:t>Increased vitamin D in the diet</a:t>
            </a:r>
          </a:p>
          <a:p>
            <a:pPr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</a:pPr>
            <a:b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C09BEB-592E-40D3-B36D-AD808542ED23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6BE9D00-E166-426F-9FB9-11B0EB11987E}"/>
              </a:ext>
            </a:extLst>
          </p:cNvPr>
          <p:cNvSpPr/>
          <p:nvPr/>
        </p:nvSpPr>
        <p:spPr>
          <a:xfrm>
            <a:off x="685800" y="495688"/>
            <a:ext cx="173848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cs typeface="Times New Roman" panose="02020603050405020304" pitchFamily="18" charset="0"/>
              </a:rPr>
              <a:t>Cont</a:t>
            </a:r>
            <a:r>
              <a:rPr lang="en-US" sz="3600" b="1" dirty="0">
                <a:cs typeface="Times New Roman" panose="02020603050405020304" pitchFamily="18" charset="0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474350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D9D973B-168B-460E-BADA-1DBA9F2D94ED}"/>
              </a:ext>
            </a:extLst>
          </p:cNvPr>
          <p:cNvSpPr/>
          <p:nvPr/>
        </p:nvSpPr>
        <p:spPr>
          <a:xfrm>
            <a:off x="646103" y="1495485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Calcitonin, a peptide hormone secreted by the thyroid gland, tends to </a:t>
            </a:r>
            <a:r>
              <a:rPr lang="en-US" sz="2400" i="1" dirty="0"/>
              <a:t>decrease </a:t>
            </a:r>
            <a:r>
              <a:rPr lang="en-US" sz="2400" dirty="0"/>
              <a:t>plasma calcium concentration and, in general, has effects opposite to those of PTH.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Calcitonin is a 32-amino acid peptide with a molecular weight of about 3400.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Synthesis and secretion of calcitonin occur in the </a:t>
            </a:r>
            <a:r>
              <a:rPr lang="en-US" sz="2400" i="1" dirty="0"/>
              <a:t>parafollicular cells, </a:t>
            </a:r>
            <a:r>
              <a:rPr lang="en-US" sz="2400" dirty="0"/>
              <a:t>or </a:t>
            </a:r>
            <a:r>
              <a:rPr lang="en-US" sz="2400" i="1" dirty="0"/>
              <a:t>C cells, </a:t>
            </a:r>
            <a:r>
              <a:rPr lang="en-US" sz="2400" dirty="0"/>
              <a:t>lying in the interstitial fluid between the follicles of the thyroid gland.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These cells constitute only about 0.1 percent of the human thyroid gland and are the remnants of the </a:t>
            </a:r>
            <a:r>
              <a:rPr lang="en-US" sz="2400" i="1" dirty="0"/>
              <a:t>ultimobranchial glands </a:t>
            </a:r>
            <a:r>
              <a:rPr lang="en-US" sz="2400" dirty="0"/>
              <a:t>of lower animals, such as fish, amphibians, reptiles, and birds.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CB7FD7-88D0-4502-A23E-549F798672FF}"/>
              </a:ext>
            </a:extLst>
          </p:cNvPr>
          <p:cNvSpPr/>
          <p:nvPr/>
        </p:nvSpPr>
        <p:spPr>
          <a:xfrm>
            <a:off x="2362200" y="685800"/>
            <a:ext cx="49796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>
                <a:cs typeface="Times New Roman" panose="02020603050405020304" pitchFamily="18" charset="0"/>
              </a:rPr>
              <a:t>Calcitonin Hormone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011E6-869E-49D5-84F2-1308E95F478F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23907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40817B-4153-4F72-92B3-2AB9649B7407}"/>
              </a:ext>
            </a:extLst>
          </p:cNvPr>
          <p:cNvSpPr/>
          <p:nvPr/>
        </p:nvSpPr>
        <p:spPr>
          <a:xfrm>
            <a:off x="533400" y="1443841"/>
            <a:ext cx="813847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/>
              <a:t>Calcitonin decreases blood calcium ion concentration rapidly, beginning within minutes after injection of the calcitonin, in at least two</a:t>
            </a:r>
          </a:p>
          <a:p>
            <a:r>
              <a:rPr lang="en-US" sz="2400" dirty="0"/>
              <a:t>ways.</a:t>
            </a:r>
          </a:p>
          <a:p>
            <a:pPr marL="457200" indent="-457200">
              <a:buAutoNum type="arabicPeriod"/>
            </a:pPr>
            <a:r>
              <a:rPr lang="en-US" sz="2400" dirty="0"/>
              <a:t>The immediate effect is to decrease the absorptive activities of the osteoclasts and possibly the osteolytic effect of the </a:t>
            </a:r>
            <a:r>
              <a:rPr lang="en-US" sz="2400" dirty="0" err="1"/>
              <a:t>osteocytic</a:t>
            </a:r>
            <a:r>
              <a:rPr lang="en-US" sz="2400" dirty="0"/>
              <a:t> membrane throughout the bone, thus shifting the balance in favor of deposition of calcium in the exchangeable bone calcium salts. </a:t>
            </a:r>
          </a:p>
          <a:p>
            <a:pPr marL="457200" indent="-457200">
              <a:buAutoNum type="arabicPeriod"/>
            </a:pPr>
            <a:r>
              <a:rPr lang="en-US" sz="2400" dirty="0"/>
              <a:t>The second and more prolonged effect of calcitonin is to decrease the formation of new osteoclasts. Also, because osteoclastic resorption of bone leads secondarily to osteoblastic activity, decreased numbers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C33C8-55D6-4C68-B2FF-1F0C50537A78}"/>
              </a:ext>
            </a:extLst>
          </p:cNvPr>
          <p:cNvSpPr/>
          <p:nvPr/>
        </p:nvSpPr>
        <p:spPr>
          <a:xfrm>
            <a:off x="562466" y="381000"/>
            <a:ext cx="82954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/>
              <a:t>Calcitonin Decreases Plasma Calcium Concentration</a:t>
            </a:r>
            <a:endParaRPr lang="en-US" sz="4000" b="1" dirty="0"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E31643-2017-4035-A277-941DAC024491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3325502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Parathyroid Gland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71C14F2-E827-23B8-2D63-10870E75B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F435480-3C9B-4462-88FD-6ED7FB239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061"/>
          <a:stretch/>
        </p:blipFill>
        <p:spPr>
          <a:xfrm>
            <a:off x="143343" y="2149475"/>
            <a:ext cx="2904657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AC875C-E0C5-4DD4-AFB6-134AD66C9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371600"/>
            <a:ext cx="6096000" cy="472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CEF5667-720B-4D2C-9BAD-301A7A181DE5}"/>
              </a:ext>
            </a:extLst>
          </p:cNvPr>
          <p:cNvSpPr txBox="1"/>
          <p:nvPr/>
        </p:nvSpPr>
        <p:spPr>
          <a:xfrm>
            <a:off x="137767" y="4603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10702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cs typeface="Times New Roman" pitchFamily="18" charset="0"/>
              </a:rPr>
              <a:t>Endocrinology Module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3200" u="sng" dirty="0">
                <a:cs typeface="Times New Roman" pitchFamily="18" charset="0"/>
              </a:rPr>
              <a:t>2</a:t>
            </a:r>
            <a:r>
              <a:rPr lang="en-US" sz="3200" u="sng" baseline="30000" dirty="0">
                <a:cs typeface="Times New Roman" pitchFamily="18" charset="0"/>
              </a:rPr>
              <a:t>nd </a:t>
            </a:r>
            <a:r>
              <a:rPr lang="en-US" sz="3200" dirty="0">
                <a:cs typeface="Times New Roman" pitchFamily="18" charset="0"/>
              </a:rPr>
              <a:t> Year MBBS(LGIS)</a:t>
            </a:r>
            <a:br>
              <a:rPr lang="en-US" sz="4000" u="sng" dirty="0">
                <a:cs typeface="Times New Roman" pitchFamily="18" charset="0"/>
              </a:rPr>
            </a:br>
            <a:r>
              <a:rPr lang="en-US" sz="4000" b="1" u="sng" dirty="0">
                <a:cs typeface="Times New Roman" pitchFamily="18" charset="0"/>
              </a:rPr>
              <a:t>Physicochemical Aspects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772629"/>
            <a:ext cx="8534400" cy="76200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7200" b="1" dirty="0">
                <a:cs typeface="Times New Roman" pitchFamily="18" charset="0"/>
              </a:rPr>
              <a:t>Presenter: Dr Uzma Zafar				Date: 01-02-25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Dept of Biochemistry</a:t>
            </a:r>
          </a:p>
          <a:p>
            <a:pPr algn="l"/>
            <a:r>
              <a:rPr lang="en-US" sz="7200" b="1" dirty="0">
                <a:cs typeface="Times New Roman" pitchFamily="18" charset="0"/>
              </a:rPr>
              <a:t>               RMU                                         			</a:t>
            </a:r>
            <a:r>
              <a:rPr lang="en-US" sz="3300" b="1" dirty="0">
                <a:cs typeface="Times New Roman" pitchFamily="18" charset="0"/>
              </a:rPr>
              <a:t>			</a:t>
            </a:r>
            <a:r>
              <a:rPr lang="en-US" sz="2400" b="1" dirty="0">
                <a:cs typeface="Times New Roman" pitchFamily="18" charset="0"/>
              </a:rPr>
              <a:t>		</a:t>
            </a:r>
            <a:endParaRPr lang="en-US" sz="2400" b="1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3028"/>
            <a:ext cx="914400" cy="9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a skull and text&#10;&#10;Description automatically generated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3028"/>
            <a:ext cx="1204686" cy="1007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59470C-AB5E-436C-BF91-AB8A6B80DD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3505200"/>
            <a:ext cx="2743199" cy="1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920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8683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b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4400" b="1" dirty="0"/>
              <a:t>Physiology of PTH &amp; Calcitonin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171C14F2-E827-23B8-2D63-10870E75BFA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00A7-6B65-F382-CDAA-492D2885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000" y="6356350"/>
            <a:ext cx="2133600" cy="501650"/>
          </a:xfrm>
        </p:spPr>
        <p:txBody>
          <a:bodyPr/>
          <a:lstStyle/>
          <a:p>
            <a:pPr>
              <a:defRPr/>
            </a:pPr>
            <a:fld id="{BDA394D7-9785-4BE5-AFD5-4F918A68902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BF68CDA-FC20-0A73-37E5-ACB9FB555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dirty="0"/>
              <a:t>PTH stimulates osteoclast activity, leading to bone resorption (breakdown of bone tissue), which releases calcium and phosphate into the bloodstream.</a:t>
            </a:r>
          </a:p>
          <a:p>
            <a:pPr algn="just"/>
            <a:r>
              <a:rPr lang="en-US" sz="2400" dirty="0"/>
              <a:t>PTH increases calcium reabsorption in the renal tubules, reducing calcium excretion in the urine.</a:t>
            </a:r>
          </a:p>
          <a:p>
            <a:pPr algn="just"/>
            <a:r>
              <a:rPr lang="en-US" sz="2400" dirty="0"/>
              <a:t>Calcitonin inhibits osteoclast activity, reducing bone resorption and preventing the release of calcium into the bloodstream.</a:t>
            </a:r>
          </a:p>
          <a:p>
            <a:pPr algn="just"/>
            <a:r>
              <a:rPr lang="en-US" sz="2400" dirty="0"/>
              <a:t>Calcitonin promotes renal excretion of calcium and phosphate, though this effect is less significant compared to PTH.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A58F0A-E1B3-41E3-92C7-C6DFE64BF578}"/>
              </a:ext>
            </a:extLst>
          </p:cNvPr>
          <p:cNvSpPr txBox="1"/>
          <p:nvPr/>
        </p:nvSpPr>
        <p:spPr>
          <a:xfrm>
            <a:off x="137767" y="46038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Horizontal Integration</a:t>
            </a:r>
          </a:p>
        </p:txBody>
      </p:sp>
    </p:spTree>
    <p:extLst>
      <p:ext uri="{BB962C8B-B14F-4D97-AF65-F5344CB8AC3E}">
        <p14:creationId xmlns:p14="http://schemas.microsoft.com/office/powerpoint/2010/main" val="414367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Round Same Side Corner Rectangle 4"/>
          <p:cNvSpPr/>
          <p:nvPr/>
        </p:nvSpPr>
        <p:spPr>
          <a:xfrm>
            <a:off x="21183" y="23448"/>
            <a:ext cx="34078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Horizontal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152401" y="517526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EBA7D89-69A3-48AF-8D82-A5C1CB689E13}"/>
              </a:ext>
            </a:extLst>
          </p:cNvPr>
          <p:cNvSpPr/>
          <p:nvPr/>
        </p:nvSpPr>
        <p:spPr>
          <a:xfrm>
            <a:off x="1905000" y="655440"/>
            <a:ext cx="47230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Parathyroid diseases</a:t>
            </a:r>
            <a:endParaRPr lang="en-US" sz="4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4E56AD-2DB1-45EB-B194-92125928668C}"/>
              </a:ext>
            </a:extLst>
          </p:cNvPr>
          <p:cNvSpPr/>
          <p:nvPr/>
        </p:nvSpPr>
        <p:spPr>
          <a:xfrm>
            <a:off x="1066669" y="3352800"/>
            <a:ext cx="2893274" cy="7455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PTH- independent hypercalcemia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94DBBE-ACDD-4AC4-845D-777DCB5F28B7}"/>
              </a:ext>
            </a:extLst>
          </p:cNvPr>
          <p:cNvSpPr/>
          <p:nvPr/>
        </p:nvSpPr>
        <p:spPr>
          <a:xfrm>
            <a:off x="1066669" y="2091818"/>
            <a:ext cx="2893274" cy="6760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Hypoparathyroidism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9B45B0-F6B9-4CA3-9C82-41F1A5FDC1D9}"/>
              </a:ext>
            </a:extLst>
          </p:cNvPr>
          <p:cNvSpPr/>
          <p:nvPr/>
        </p:nvSpPr>
        <p:spPr>
          <a:xfrm>
            <a:off x="1094164" y="4683366"/>
            <a:ext cx="2893274" cy="912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 tetany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89C7C-0BDC-456A-9AEF-B9B1B43212CA}"/>
              </a:ext>
            </a:extLst>
          </p:cNvPr>
          <p:cNvSpPr/>
          <p:nvPr/>
        </p:nvSpPr>
        <p:spPr>
          <a:xfrm>
            <a:off x="1246564" y="4835766"/>
            <a:ext cx="2893274" cy="9122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Latent tetany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D1CCFF-9A9E-4471-A3F8-699D858E82A6}"/>
              </a:ext>
            </a:extLst>
          </p:cNvPr>
          <p:cNvSpPr/>
          <p:nvPr/>
        </p:nvSpPr>
        <p:spPr>
          <a:xfrm>
            <a:off x="5081236" y="2083609"/>
            <a:ext cx="2893274" cy="6760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Hyperparathyroidism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261435B-9D33-4D0E-97D2-E2A7449845D8}"/>
              </a:ext>
            </a:extLst>
          </p:cNvPr>
          <p:cNvSpPr/>
          <p:nvPr/>
        </p:nvSpPr>
        <p:spPr>
          <a:xfrm>
            <a:off x="5081236" y="3216644"/>
            <a:ext cx="2893274" cy="881744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hyperparathyroidism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951248-3746-4E7E-9D9E-E47C46F24839}"/>
              </a:ext>
            </a:extLst>
          </p:cNvPr>
          <p:cNvSpPr/>
          <p:nvPr/>
        </p:nvSpPr>
        <p:spPr>
          <a:xfrm>
            <a:off x="5102446" y="4713892"/>
            <a:ext cx="2872064" cy="881744"/>
          </a:xfrm>
          <a:prstGeom prst="rect">
            <a:avLst/>
          </a:prstGeom>
          <a:solidFill>
            <a:schemeClr val="accent3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</a:p>
          <a:p>
            <a:pPr algn="ctr"/>
            <a:r>
              <a:rPr lang="en-GB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hyperparathyroidism 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7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84A503-84BF-4289-89D7-F10B7B0643F2}"/>
              </a:ext>
            </a:extLst>
          </p:cNvPr>
          <p:cNvSpPr/>
          <p:nvPr/>
        </p:nvSpPr>
        <p:spPr>
          <a:xfrm>
            <a:off x="76200" y="25146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Injury </a:t>
            </a:r>
          </a:p>
          <a:p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GB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(during thyroid or neck surgery)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Autoimmune attack </a:t>
            </a:r>
          </a:p>
          <a:p>
            <a:pPr marL="257175" indent="-257175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Hypomagnesemia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9BED48-5A9D-4076-958A-66B81635B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1981200"/>
            <a:ext cx="4114800" cy="38861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9BC345-ABDB-4D11-9050-1873FE65D061}"/>
              </a:ext>
            </a:extLst>
          </p:cNvPr>
          <p:cNvSpPr/>
          <p:nvPr/>
        </p:nvSpPr>
        <p:spPr>
          <a:xfrm>
            <a:off x="1981200" y="789534"/>
            <a:ext cx="47952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342900"/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Hypoparathyroidism</a:t>
            </a:r>
            <a:endParaRPr lang="en-US" sz="4000" dirty="0">
              <a:latin typeface="Tw Cen MT" panose="020B0602020104020603"/>
            </a:endParaRPr>
          </a:p>
        </p:txBody>
      </p:sp>
    </p:spTree>
    <p:extLst>
      <p:ext uri="{BB962C8B-B14F-4D97-AF65-F5344CB8AC3E}">
        <p14:creationId xmlns:p14="http://schemas.microsoft.com/office/powerpoint/2010/main" val="3274749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228600" y="214673"/>
            <a:ext cx="86868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+mn-lt"/>
              </a:rPr>
              <a:t> </a:t>
            </a:r>
            <a:r>
              <a:rPr lang="en-GB" sz="4000" b="1" dirty="0">
                <a:cs typeface="Times New Roman" panose="02020603050405020304" pitchFamily="18" charset="0"/>
              </a:rPr>
              <a:t>Clinical manifestation of hypoparathyroidism</a:t>
            </a:r>
            <a:endParaRPr lang="en-US" sz="4000" dirty="0"/>
          </a:p>
          <a:p>
            <a:pPr algn="ctr"/>
            <a:endParaRPr lang="en-US" sz="4000" b="1" dirty="0">
              <a:latin typeface="+mn-lt"/>
            </a:endParaRPr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762000" y="1400628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6F027B-E918-AE30-C9B4-DA58BA0C3758}"/>
              </a:ext>
            </a:extLst>
          </p:cNvPr>
          <p:cNvSpPr txBox="1"/>
          <p:nvPr/>
        </p:nvSpPr>
        <p:spPr>
          <a:xfrm>
            <a:off x="2282952" y="2942582"/>
            <a:ext cx="46390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46F819-4C3E-438F-9B09-557CC2C960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88" r="20858"/>
          <a:stretch/>
        </p:blipFill>
        <p:spPr>
          <a:xfrm>
            <a:off x="914400" y="2286000"/>
            <a:ext cx="3464923" cy="350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28BBE2-A983-4ED6-B5D2-2F0D59F69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077" y="2286000"/>
            <a:ext cx="3464923" cy="3505200"/>
          </a:xfrm>
          <a:prstGeom prst="rect">
            <a:avLst/>
          </a:prstGeom>
        </p:spPr>
      </p:pic>
      <p:sp>
        <p:nvSpPr>
          <p:cNvPr id="9" name="Round Same Side Corner Rectangle 4">
            <a:extLst>
              <a:ext uri="{FF2B5EF4-FFF2-40B4-BE49-F238E27FC236}">
                <a16:creationId xmlns:a16="http://schemas.microsoft.com/office/drawing/2014/main" id="{87F4EA1D-7A70-4BC2-A714-6D2368639573}"/>
              </a:ext>
            </a:extLst>
          </p:cNvPr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Vertical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66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21183" y="23448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52401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</a:rPr>
              <a:t> </a:t>
            </a:r>
            <a:endParaRPr lang="en-US" sz="36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76514" y="1429656"/>
            <a:ext cx="7886700" cy="4957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Round Same Side Corner Rectangle 4"/>
          <p:cNvSpPr/>
          <p:nvPr/>
        </p:nvSpPr>
        <p:spPr>
          <a:xfrm>
            <a:off x="6477000" y="-21771"/>
            <a:ext cx="29506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826E422-D6DD-4580-98F4-00584C2847EA}"/>
              </a:ext>
            </a:extLst>
          </p:cNvPr>
          <p:cNvSpPr/>
          <p:nvPr/>
        </p:nvSpPr>
        <p:spPr>
          <a:xfrm>
            <a:off x="688932" y="1859340"/>
            <a:ext cx="616906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Family Medicine plays important role in following manner:</a:t>
            </a:r>
          </a:p>
          <a:p>
            <a:r>
              <a:rPr lang="en-US" sz="2400" dirty="0"/>
              <a:t>Diagnosis</a:t>
            </a:r>
          </a:p>
          <a:p>
            <a:endParaRPr lang="en-US" sz="2400" dirty="0"/>
          </a:p>
          <a:p>
            <a:r>
              <a:rPr lang="en-US" sz="2400" dirty="0"/>
              <a:t>Education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Dietary Guidance</a:t>
            </a:r>
          </a:p>
          <a:p>
            <a:endParaRPr lang="en-US" sz="2400" dirty="0"/>
          </a:p>
          <a:p>
            <a:r>
              <a:rPr lang="en-US" sz="2400" dirty="0"/>
              <a:t>Monitoring</a:t>
            </a:r>
          </a:p>
          <a:p>
            <a:endParaRPr lang="en-US" sz="2400" dirty="0"/>
          </a:p>
          <a:p>
            <a:r>
              <a:rPr lang="en-US" sz="2400" dirty="0"/>
              <a:t>Refer to Specialists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74F83-63C8-4EF2-91B2-4503D9782287}"/>
              </a:ext>
            </a:extLst>
          </p:cNvPr>
          <p:cNvSpPr/>
          <p:nvPr/>
        </p:nvSpPr>
        <p:spPr>
          <a:xfrm>
            <a:off x="2438400" y="792164"/>
            <a:ext cx="518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4271121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EE80-0378-44CC-8174-74A76D237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7FEF2-6842-4225-94A7-86A609C6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D70FB-41CE-43ED-B344-AC44544FAB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362" y="1349974"/>
            <a:ext cx="7467600" cy="14882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B591B3-63BC-4EF6-A7E1-8E6D9ED8B461}"/>
              </a:ext>
            </a:extLst>
          </p:cNvPr>
          <p:cNvSpPr/>
          <p:nvPr/>
        </p:nvSpPr>
        <p:spPr>
          <a:xfrm>
            <a:off x="1637408" y="377894"/>
            <a:ext cx="59715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4000" b="1" kern="0" dirty="0">
                <a:cs typeface="Times New Roman" panose="02020603050405020304" pitchFamily="18" charset="0"/>
              </a:rPr>
              <a:t>Suggested research articles</a:t>
            </a:r>
            <a:endParaRPr lang="en-US" sz="4000" kern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03C1EB-20CB-4BC2-8CE4-F9DCBF0C1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637" y="2626293"/>
            <a:ext cx="7671163" cy="306341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966847-0B1D-4AB3-8864-1BFE2C47334B}"/>
              </a:ext>
            </a:extLst>
          </p:cNvPr>
          <p:cNvSpPr/>
          <p:nvPr/>
        </p:nvSpPr>
        <p:spPr>
          <a:xfrm>
            <a:off x="2565218" y="55080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https://link.springer.com/article/10.1007/s11914-008-0014-8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660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Same Side Corner Rectangle 4"/>
          <p:cNvSpPr/>
          <p:nvPr/>
        </p:nvSpPr>
        <p:spPr>
          <a:xfrm>
            <a:off x="7492412" y="0"/>
            <a:ext cx="16552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Bioethics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Ethical Considerations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solidFill>
                  <a:srgbClr val="0D0D0D"/>
                </a:solidFill>
              </a:rPr>
              <a:t>From an ethical standpoint, the scenario raises considerations regarding </a:t>
            </a:r>
            <a:r>
              <a:rPr lang="en-US" sz="2800" b="1" dirty="0">
                <a:solidFill>
                  <a:srgbClr val="0D0D0D"/>
                </a:solidFill>
              </a:rPr>
              <a:t>patient autonomy</a:t>
            </a:r>
            <a:r>
              <a:rPr lang="en-US" sz="2800" dirty="0">
                <a:solidFill>
                  <a:srgbClr val="0D0D0D"/>
                </a:solidFill>
              </a:rPr>
              <a:t>, </a:t>
            </a:r>
            <a:r>
              <a:rPr lang="en-US" sz="2800" b="1" dirty="0">
                <a:solidFill>
                  <a:srgbClr val="0D0D0D"/>
                </a:solidFill>
              </a:rPr>
              <a:t>informed consent</a:t>
            </a:r>
            <a:r>
              <a:rPr lang="en-US" sz="2800" dirty="0">
                <a:solidFill>
                  <a:srgbClr val="0D0D0D"/>
                </a:solidFill>
              </a:rPr>
              <a:t>, and </a:t>
            </a:r>
            <a:r>
              <a:rPr lang="en-US" sz="2800" b="1" dirty="0">
                <a:solidFill>
                  <a:srgbClr val="0D0D0D"/>
                </a:solidFill>
              </a:rPr>
              <a:t>confidentiality</a:t>
            </a:r>
            <a:r>
              <a:rPr lang="en-US" sz="2800" dirty="0">
                <a:solidFill>
                  <a:srgbClr val="0D0D0D"/>
                </a:solidFill>
              </a:rPr>
              <a:t>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The physician must ensure that patient fully understands her diagnosis, treatment options, and potential implications </a:t>
            </a: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Discuss the necessity of a healthy lifestyle </a:t>
            </a:r>
            <a:r>
              <a:rPr lang="en-US" sz="3600" dirty="0">
                <a:solidFill>
                  <a:srgbClr val="0D0D0D"/>
                </a:solidFill>
              </a:rPr>
              <a:t> </a:t>
            </a:r>
            <a:r>
              <a:rPr lang="en-US" sz="2800" dirty="0"/>
              <a:t>&amp; treatment plan. This requires clear communication and understanding of risks and benefits.</a:t>
            </a:r>
            <a:endParaRPr lang="en-US" sz="3600" dirty="0">
              <a:solidFill>
                <a:srgbClr val="0D0D0D"/>
              </a:solidFill>
            </a:endParaRPr>
          </a:p>
          <a:p>
            <a:pPr algn="just"/>
            <a:r>
              <a:rPr lang="en-US" sz="2800" dirty="0">
                <a:solidFill>
                  <a:srgbClr val="0D0D0D"/>
                </a:solidFill>
              </a:rPr>
              <a:t>Additionally, the physician must respect patient’s privacy and confidentiality throughout the diagnostic and treatment process</a:t>
            </a:r>
            <a:endParaRPr lang="en-US" sz="2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Same Side Corner Rectangle 4"/>
          <p:cNvSpPr/>
          <p:nvPr/>
        </p:nvSpPr>
        <p:spPr>
          <a:xfrm>
            <a:off x="6040983" y="46017"/>
            <a:ext cx="3103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Artificial Intelligence</a:t>
            </a:r>
            <a:endParaRPr lang="en-GB" sz="2300" kern="1200" dirty="0">
              <a:solidFill>
                <a:schemeClr val="tx1"/>
              </a:solidFill>
            </a:endParaRPr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228600" y="365127"/>
            <a:ext cx="8686800" cy="854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Role of </a:t>
            </a:r>
            <a:r>
              <a:rPr lang="en-US" sz="3600" b="1"/>
              <a:t>AI in </a:t>
            </a:r>
            <a:r>
              <a:rPr lang="en-US" sz="3600" b="1" dirty="0"/>
              <a:t>Management</a:t>
            </a:r>
            <a:endParaRPr lang="en-US" sz="3600" b="1" dirty="0">
              <a:latin typeface="+mn-lt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762000" y="1400628"/>
            <a:ext cx="7986486" cy="5123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sz="2800" dirty="0">
                <a:solidFill>
                  <a:srgbClr val="0D0D0D"/>
                </a:solidFill>
              </a:rPr>
              <a:t>AI can potentially aid in </a:t>
            </a:r>
            <a:r>
              <a:rPr lang="en-US" sz="2800" b="1" dirty="0">
                <a:solidFill>
                  <a:srgbClr val="0D0D0D"/>
                </a:solidFill>
              </a:rPr>
              <a:t>enhancing diagnostic accuracy and efficiency. 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AI-powered decision support systems can also help clinicians in </a:t>
            </a:r>
            <a:r>
              <a:rPr lang="en-US" sz="2800" b="1" dirty="0">
                <a:solidFill>
                  <a:srgbClr val="0D0D0D"/>
                </a:solidFill>
              </a:rPr>
              <a:t>selecting appropriate treatment modalities</a:t>
            </a:r>
          </a:p>
          <a:p>
            <a:pPr fontAlgn="base"/>
            <a:r>
              <a:rPr lang="en-US" sz="2800" dirty="0">
                <a:solidFill>
                  <a:srgbClr val="0D0D0D"/>
                </a:solidFill>
              </a:rPr>
              <a:t>AI-driven predictive models may help </a:t>
            </a:r>
            <a:r>
              <a:rPr lang="en-US" sz="2800" b="1" dirty="0">
                <a:solidFill>
                  <a:srgbClr val="0D0D0D"/>
                </a:solidFill>
              </a:rPr>
              <a:t>anticipate the risk of complications of the Disease</a:t>
            </a:r>
            <a:r>
              <a:rPr lang="en-US" sz="2800" dirty="0">
                <a:solidFill>
                  <a:srgbClr val="0D0D0D"/>
                </a:solidFill>
              </a:rPr>
              <a:t> in susceptible populations</a:t>
            </a:r>
            <a:endParaRPr lang="en-US" sz="28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" name="Round Same Side Corner Rectangle 4"/>
          <p:cNvSpPr/>
          <p:nvPr/>
        </p:nvSpPr>
        <p:spPr>
          <a:xfrm>
            <a:off x="21183" y="23448"/>
            <a:ext cx="2722017" cy="456793"/>
          </a:xfrm>
          <a:prstGeom prst="rect">
            <a:avLst/>
          </a:prstGeom>
          <a:ln>
            <a:noFill/>
          </a:ln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3815" tIns="43815" rIns="43815" bIns="43815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3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Spiral Integration</a:t>
            </a:r>
            <a:endParaRPr lang="en-GB" sz="2300" kern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83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A435D-C5CF-4282-AF28-DCAE837A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0AB7E-7F9C-4486-B895-2940104EB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GUYTON &amp; HALL chap no: 80, </a:t>
            </a:r>
            <a:r>
              <a:rPr lang="en-US" sz="2400" dirty="0" err="1"/>
              <a:t>Pg</a:t>
            </a:r>
            <a:r>
              <a:rPr lang="en-US" sz="2400" dirty="0"/>
              <a:t> no: 991</a:t>
            </a:r>
          </a:p>
          <a:p>
            <a:r>
              <a:rPr lang="en-US" sz="2400" dirty="0"/>
              <a:t>Google Images</a:t>
            </a:r>
          </a:p>
          <a:p>
            <a:r>
              <a:rPr lang="en-US" sz="2400" dirty="0"/>
              <a:t>Google Scholars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9B59E2-8C23-4666-A171-A7A27E3CF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238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Image result for THAN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246" y="1676400"/>
            <a:ext cx="5632954" cy="3559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1D68374-3A92-DBF6-F168-AF7DA610E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29B39B-E19B-4684-B84C-73DF500C59F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Motto, Vision, Dream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267C48E-C722-45BA-ABA8-7A339C617C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326958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572000" y="1295400"/>
            <a:ext cx="4114799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impart evidence based research oriented medical education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provide best possible patient care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inculcate the values of mutual respect and ethical practice of medicine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51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04900"/>
            <a:ext cx="8001000" cy="544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+mn-lt"/>
              </a:rPr>
              <a:t>Professor Umar Model of Integrated Lecture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9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020762"/>
            <a:ext cx="8286750" cy="55324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>
                <a:latin typeface="Calibri" pitchFamily="34" charset="0"/>
              </a:rPr>
              <a:t>At the end of this session students should be able to</a:t>
            </a:r>
            <a:r>
              <a:rPr lang="en-GB" sz="2800" dirty="0">
                <a:cs typeface="Times New Roman" panose="02020603050405020304" pitchFamily="18" charset="0"/>
              </a:rPr>
              <a:t>Understand synthesis of parathyroid and calcitonin hormone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en-GB" sz="2800" dirty="0">
                <a:cs typeface="Times New Roman" panose="02020603050405020304" pitchFamily="18" charset="0"/>
              </a:rPr>
              <a:t>Discuss MOA of parathyroid &amp; calcitonin hormone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en-GB" sz="2800" dirty="0">
                <a:cs typeface="Times New Roman" panose="02020603050405020304" pitchFamily="18" charset="0"/>
              </a:rPr>
              <a:t>Explain regulation of parathyroid along with calcitonin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en-GB" sz="2800" dirty="0">
                <a:cs typeface="Times New Roman" panose="02020603050405020304" pitchFamily="18" charset="0"/>
              </a:rPr>
              <a:t>Integrate anatomical and physiological aspects</a:t>
            </a:r>
          </a:p>
          <a:p>
            <a:pPr marL="457200" lvl="0" indent="-457200" defTabSz="457200">
              <a:buFont typeface="+mj-lt"/>
              <a:buAutoNum type="arabicPeriod"/>
            </a:pPr>
            <a:r>
              <a:rPr lang="en-GB" sz="2800" dirty="0">
                <a:cs typeface="Times New Roman" panose="02020603050405020304" pitchFamily="18" charset="0"/>
              </a:rPr>
              <a:t>Associate clinicopathological conditions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04800"/>
            <a:ext cx="8686800" cy="715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latin typeface="+mn-lt"/>
              </a:rPr>
              <a:t>Learning Objectives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231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7250"/>
            <a:ext cx="9144000" cy="5143500"/>
          </a:xfrm>
        </p:spPr>
        <p:txBody>
          <a:bodyPr/>
          <a:lstStyle/>
          <a:p>
            <a:r>
              <a:rPr lang="en-US" dirty="0"/>
              <a:t>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389024" y="687120"/>
            <a:ext cx="47388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sz="4000" b="1" dirty="0">
                <a:cs typeface="Times New Roman" panose="02020603050405020304" pitchFamily="18" charset="0"/>
              </a:rPr>
              <a:t>Parathyroid hormone</a:t>
            </a:r>
            <a:endParaRPr lang="en-GB" sz="4000" dirty="0"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544" y="2015896"/>
            <a:ext cx="38094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Parathyroid hormone provides a powerful mechanism for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controlling extracellular calcium and phosphate</a:t>
            </a:r>
          </a:p>
          <a:p>
            <a:pPr algn="just"/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 by regulating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intestinal reabsorption, renal excretion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exchange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between 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extracellular fluid and bone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these 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4556"/>
          <a:stretch/>
        </p:blipFill>
        <p:spPr>
          <a:xfrm>
            <a:off x="5243299" y="2133600"/>
            <a:ext cx="3367301" cy="35813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B77AAD-2E17-498E-99ED-087F8C96F997}"/>
              </a:ext>
            </a:extLst>
          </p:cNvPr>
          <p:cNvSpPr txBox="1"/>
          <p:nvPr/>
        </p:nvSpPr>
        <p:spPr>
          <a:xfrm>
            <a:off x="381000" y="304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7043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181" y="449376"/>
            <a:ext cx="7497225" cy="989511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4000" b="1" dirty="0">
                <a:cs typeface="Times New Roman" panose="02020603050405020304" pitchFamily="18" charset="0"/>
              </a:rPr>
            </a:br>
            <a:r>
              <a:rPr lang="en-GB" sz="4400" b="1" dirty="0">
                <a:cs typeface="Times New Roman" panose="02020603050405020304" pitchFamily="18" charset="0"/>
              </a:rPr>
              <a:t>Chemistry of parathyroid hormone</a:t>
            </a:r>
            <a:r>
              <a:rPr lang="en-US" sz="4400" b="1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93040" y="2139940"/>
            <a:ext cx="33604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 err="1">
                <a:solidFill>
                  <a:srgbClr val="C00000"/>
                </a:solidFill>
                <a:cs typeface="Times New Roman" panose="02020603050405020304" pitchFamily="18" charset="0"/>
              </a:rPr>
              <a:t>PTH</a:t>
            </a:r>
            <a:r>
              <a:rPr lang="en-GB" sz="24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first synthesized as </a:t>
            </a:r>
            <a:r>
              <a:rPr lang="en-GB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preprohormone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,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a polypeptide chain of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110 amino acids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This is </a:t>
            </a:r>
            <a:r>
              <a:rPr lang="en-GB" sz="2400" dirty="0">
                <a:solidFill>
                  <a:srgbClr val="C00000"/>
                </a:solidFill>
                <a:cs typeface="Times New Roman" panose="02020603050405020304" pitchFamily="18" charset="0"/>
              </a:rPr>
              <a:t>cleaved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first to a </a:t>
            </a:r>
            <a:r>
              <a:rPr lang="en-GB" sz="2400" b="1" u="sng" dirty="0">
                <a:solidFill>
                  <a:srgbClr val="C00000"/>
                </a:solidFill>
                <a:cs typeface="Times New Roman" panose="02020603050405020304" pitchFamily="18" charset="0"/>
              </a:rPr>
              <a:t>prohormone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with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90 amino acids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PTH</a:t>
            </a:r>
            <a:r>
              <a:rPr lang="en-GB" sz="2400" b="1" dirty="0">
                <a:cs typeface="Times New Roman" panose="02020603050405020304" pitchFamily="18" charset="0"/>
              </a:rPr>
              <a:t>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itself with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84 amino acids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9385" y="1600200"/>
            <a:ext cx="4116878" cy="4495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54404" y="2591759"/>
            <a:ext cx="1601436" cy="2309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 amino acids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54404" y="5028462"/>
            <a:ext cx="1601436" cy="2309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 amino acids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4404" y="3848100"/>
            <a:ext cx="1601436" cy="23090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amino acids</a:t>
            </a:r>
            <a:endParaRPr lang="en-US" sz="13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88406" y="4947496"/>
            <a:ext cx="675715" cy="559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CE8522-1A4A-4932-ADCB-B127D1DE4439}"/>
              </a:ext>
            </a:extLst>
          </p:cNvPr>
          <p:cNvSpPr txBox="1"/>
          <p:nvPr/>
        </p:nvSpPr>
        <p:spPr>
          <a:xfrm>
            <a:off x="381000" y="3048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142121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49" y="228600"/>
            <a:ext cx="8393151" cy="9144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GB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Chemistry of parathyroid hormone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1676400"/>
            <a:ext cx="80771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b="1" dirty="0">
                <a:cs typeface="Times New Roman" panose="02020603050405020304" pitchFamily="18" charset="0"/>
              </a:rPr>
              <a:t>PTH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is first </a:t>
            </a:r>
            <a:r>
              <a:rPr lang="en-GB" sz="2400" dirty="0">
                <a:cs typeface="Times New Roman" panose="02020603050405020304" pitchFamily="18" charset="0"/>
              </a:rPr>
              <a:t>synthesized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on the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ribosomes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in the form of a </a:t>
            </a:r>
            <a:r>
              <a:rPr lang="en-GB" sz="2400" b="1" u="sng" dirty="0">
                <a:cs typeface="Times New Roman" panose="02020603050405020304" pitchFamily="18" charset="0"/>
              </a:rPr>
              <a:t>preprohormone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a </a:t>
            </a:r>
            <a:r>
              <a:rPr lang="en-GB" sz="2400" dirty="0">
                <a:cs typeface="Times New Roman" panose="02020603050405020304" pitchFamily="18" charset="0"/>
              </a:rPr>
              <a:t>polypeptide chain of 110 amino acids</a:t>
            </a:r>
          </a:p>
          <a:p>
            <a:pPr algn="just"/>
            <a:endParaRPr lang="en-GB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This is </a:t>
            </a:r>
            <a:r>
              <a:rPr lang="en-GB" sz="2400" dirty="0">
                <a:cs typeface="Times New Roman" panose="02020603050405020304" pitchFamily="18" charset="0"/>
              </a:rPr>
              <a:t>cleaved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first to a </a:t>
            </a:r>
            <a:r>
              <a:rPr lang="en-GB" sz="2400" b="1" u="sng" dirty="0">
                <a:cs typeface="Times New Roman" panose="02020603050405020304" pitchFamily="18" charset="0"/>
              </a:rPr>
              <a:t>prohormone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with </a:t>
            </a:r>
            <a:r>
              <a:rPr lang="en-GB" sz="2400" dirty="0">
                <a:cs typeface="Times New Roman" panose="02020603050405020304" pitchFamily="18" charset="0"/>
              </a:rPr>
              <a:t>90 amino acids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then to the </a:t>
            </a:r>
            <a:r>
              <a:rPr lang="en-GB" sz="2400" b="1" u="sng" dirty="0">
                <a:cs typeface="Times New Roman" panose="02020603050405020304" pitchFamily="18" charset="0"/>
              </a:rPr>
              <a:t>hormone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itself with </a:t>
            </a:r>
            <a:r>
              <a:rPr lang="en-GB" sz="2400" dirty="0">
                <a:cs typeface="Times New Roman" panose="02020603050405020304" pitchFamily="18" charset="0"/>
              </a:rPr>
              <a:t>84 amino acids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by the </a:t>
            </a:r>
            <a:r>
              <a:rPr lang="en-GB" sz="2400" b="1" dirty="0">
                <a:solidFill>
                  <a:srgbClr val="C00000"/>
                </a:solidFill>
                <a:cs typeface="Times New Roman" panose="02020603050405020304" pitchFamily="18" charset="0"/>
              </a:rPr>
              <a:t>endoplasmic reticulum and Golgi apparatus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and finally is packaged in </a:t>
            </a:r>
            <a:r>
              <a:rPr lang="en-GB" sz="2400" b="1" dirty="0">
                <a:cs typeface="Times New Roman" panose="02020603050405020304" pitchFamily="18" charset="0"/>
              </a:rPr>
              <a:t>secretory granules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in the cytoplasm of the cells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400" dirty="0">
                <a:cs typeface="Times New Roman" panose="02020603050405020304" pitchFamily="18" charset="0"/>
              </a:rPr>
              <a:t>Smaller compounds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with as few as </a:t>
            </a:r>
            <a:r>
              <a:rPr lang="en-GB" sz="2400" b="1" dirty="0">
                <a:cs typeface="Times New Roman" panose="02020603050405020304" pitchFamily="18" charset="0"/>
              </a:rPr>
              <a:t>34 amino acids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adjacent to the </a:t>
            </a:r>
            <a:r>
              <a:rPr lang="en-GB" sz="2400" dirty="0">
                <a:cs typeface="Times New Roman" panose="02020603050405020304" pitchFamily="18" charset="0"/>
              </a:rPr>
              <a:t>N terminus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of the molecule have also been </a:t>
            </a:r>
            <a:r>
              <a:rPr lang="en-GB" sz="2400" dirty="0">
                <a:cs typeface="Times New Roman" panose="02020603050405020304" pitchFamily="18" charset="0"/>
              </a:rPr>
              <a:t>isolated from the parathyroid glands </a:t>
            </a:r>
            <a:r>
              <a:rPr lang="en-GB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that exhibit full PTH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1D7263-BE07-43D0-ADD5-9D06CEB70854}"/>
              </a:ext>
            </a:extLst>
          </p:cNvPr>
          <p:cNvSpPr txBox="1"/>
          <p:nvPr/>
        </p:nvSpPr>
        <p:spPr>
          <a:xfrm>
            <a:off x="152400" y="40184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79379786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32815"/>
            <a:ext cx="12986658" cy="726141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GB" sz="4000" b="1" dirty="0">
                <a:cs typeface="Times New Roman" panose="02020603050405020304" pitchFamily="18" charset="0"/>
              </a:rPr>
              <a:t>Synthesis of parathyroid hormone</a:t>
            </a:r>
            <a:r>
              <a:rPr lang="en-US" sz="4000" b="1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00199"/>
            <a:ext cx="7696200" cy="45619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2535CB2-46B1-4D55-B4DD-A860FA1FA680}"/>
              </a:ext>
            </a:extLst>
          </p:cNvPr>
          <p:cNvSpPr txBox="1"/>
          <p:nvPr/>
        </p:nvSpPr>
        <p:spPr>
          <a:xfrm>
            <a:off x="152400" y="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Core Knowledge</a:t>
            </a:r>
          </a:p>
        </p:txBody>
      </p:sp>
    </p:spTree>
    <p:extLst>
      <p:ext uri="{BB962C8B-B14F-4D97-AF65-F5344CB8AC3E}">
        <p14:creationId xmlns:p14="http://schemas.microsoft.com/office/powerpoint/2010/main" val="11505689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75E70D07-80E2-404D-BEB2-5A3D1E348A2B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GIS - (2025) Template" id="{648899B7-B6B2-4513-87B4-71CEA5E2221E}" vid="{D6D3D166-50DC-44CB-9648-FE64210A09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LGIS - (2025) Template</Template>
  <TotalTime>105</TotalTime>
  <Words>1229</Words>
  <Application>Microsoft Office PowerPoint</Application>
  <PresentationFormat>On-screen Show (4:3)</PresentationFormat>
  <Paragraphs>175</Paragraphs>
  <Slides>29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0" baseType="lpstr">
      <vt:lpstr>Arial</vt:lpstr>
      <vt:lpstr>Arial Black</vt:lpstr>
      <vt:lpstr>Calibri</vt:lpstr>
      <vt:lpstr>Calibri Light</vt:lpstr>
      <vt:lpstr>Segoe UI</vt:lpstr>
      <vt:lpstr>Söhne</vt:lpstr>
      <vt:lpstr>Times New Roman</vt:lpstr>
      <vt:lpstr>Tw Cen MT</vt:lpstr>
      <vt:lpstr>Wingdings</vt:lpstr>
      <vt:lpstr>Office Theme</vt:lpstr>
      <vt:lpstr>1_Office Theme</vt:lpstr>
      <vt:lpstr>PowerPoint Presentation</vt:lpstr>
      <vt:lpstr>Endocrinology Module 2nd  Year MBBS(LGIS) Physicochemical Aspects</vt:lpstr>
      <vt:lpstr>Motto, Vision, Dream</vt:lpstr>
      <vt:lpstr>PowerPoint Presentation</vt:lpstr>
      <vt:lpstr>PowerPoint Presentation</vt:lpstr>
      <vt:lpstr>               </vt:lpstr>
      <vt:lpstr> Chemistry of parathyroid hormone </vt:lpstr>
      <vt:lpstr> Chemistry of parathyroid hormone </vt:lpstr>
      <vt:lpstr> Synthesis of parathyroid hormone </vt:lpstr>
      <vt:lpstr> </vt:lpstr>
      <vt:lpstr>               </vt:lpstr>
      <vt:lpstr>               </vt:lpstr>
      <vt:lpstr>Mechanism of action of parathyroid hormone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Anatomy of Parathyroid Gland</vt:lpstr>
      <vt:lpstr> Physiology of PTH &amp; Calcitonin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Learning Resources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Uzma Zafar</dc:creator>
  <cp:lastModifiedBy>Uzma Zafar</cp:lastModifiedBy>
  <cp:revision>18</cp:revision>
  <dcterms:created xsi:type="dcterms:W3CDTF">2025-03-10T02:40:48Z</dcterms:created>
  <dcterms:modified xsi:type="dcterms:W3CDTF">2025-03-20T05:54:45Z</dcterms:modified>
</cp:coreProperties>
</file>