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84" r:id="rId3"/>
    <p:sldId id="285" r:id="rId4"/>
    <p:sldId id="286" r:id="rId5"/>
    <p:sldId id="299" r:id="rId6"/>
    <p:sldId id="300" r:id="rId7"/>
    <p:sldId id="312" r:id="rId8"/>
    <p:sldId id="301" r:id="rId9"/>
    <p:sldId id="311" r:id="rId10"/>
    <p:sldId id="319" r:id="rId11"/>
    <p:sldId id="316" r:id="rId12"/>
    <p:sldId id="317" r:id="rId13"/>
    <p:sldId id="315" r:id="rId14"/>
    <p:sldId id="313" r:id="rId15"/>
    <p:sldId id="314" r:id="rId16"/>
    <p:sldId id="318" r:id="rId17"/>
    <p:sldId id="303" r:id="rId18"/>
    <p:sldId id="309" r:id="rId19"/>
    <p:sldId id="320" r:id="rId20"/>
    <p:sldId id="321" r:id="rId21"/>
    <p:sldId id="322" r:id="rId22"/>
    <p:sldId id="310" r:id="rId23"/>
    <p:sldId id="307" r:id="rId24"/>
    <p:sldId id="278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83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9" r:id="rId48"/>
    <p:sldId id="287" r:id="rId49"/>
    <p:sldId id="288" r:id="rId50"/>
    <p:sldId id="289" r:id="rId51"/>
    <p:sldId id="32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/>
      <dgm:spPr/>
      <dgm:t>
        <a:bodyPr/>
        <a:lstStyle/>
        <a:p>
          <a:r>
            <a:rPr lang="en-US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/>
        </a:p>
      </dgm:t>
    </dgm:pt>
    <dgm:pt modelId="{D506BA9B-B238-4101-A545-B8D1A3AAD73C}">
      <dgm:prSet/>
      <dgm:spPr/>
      <dgm:t>
        <a:bodyPr/>
        <a:lstStyle/>
        <a:p>
          <a:r>
            <a:rPr lang="en-US" dirty="0" smtClean="0"/>
            <a:t>Ectopic pregnancy ,Gestational trophoblastic disease (core </a:t>
          </a:r>
          <a:r>
            <a:rPr lang="en-US" dirty="0"/>
            <a:t>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/>
        </a:p>
      </dgm:t>
    </dgm:pt>
    <dgm:pt modelId="{22E0F8DF-642B-49F6-9EF6-5095487F60E7}">
      <dgm:prSet/>
      <dgm:spPr/>
      <dgm:t>
        <a:bodyPr/>
        <a:lstStyle/>
        <a:p>
          <a:r>
            <a:rPr lang="en-US" dirty="0"/>
            <a:t>Related </a:t>
          </a:r>
          <a:r>
            <a:rPr lang="en-US" dirty="0" smtClean="0"/>
            <a:t>anatomy (horizontal </a:t>
          </a:r>
          <a:r>
            <a:rPr lang="en-US" dirty="0"/>
            <a:t>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/>
        </a:p>
      </dgm:t>
    </dgm:pt>
    <dgm:pt modelId="{FC8138D8-B639-4573-A368-CE8116386537}">
      <dgm:prSet/>
      <dgm:spPr/>
      <dgm:t>
        <a:bodyPr/>
        <a:lstStyle/>
        <a:p>
          <a:r>
            <a:rPr lang="en-US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/>
        </a:p>
      </dgm:t>
    </dgm:pt>
    <dgm:pt modelId="{15B8FD52-1CE9-410C-B84A-A2CBCC5E5EC0}">
      <dgm:prSet/>
      <dgm:spPr/>
      <dgm:t>
        <a:bodyPr/>
        <a:lstStyle/>
        <a:p>
          <a:r>
            <a:rPr lang="en-US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/>
        </a:p>
      </dgm:t>
    </dgm:pt>
    <dgm:pt modelId="{9725E4DE-0C5F-4A87-9D5C-CF8A730123F0}">
      <dgm:prSet/>
      <dgm:spPr/>
      <dgm:t>
        <a:bodyPr/>
        <a:lstStyle/>
        <a:p>
          <a:r>
            <a:rPr lang="en-US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975BB-1658-452F-9742-861B6E191B24}" type="presOf" srcId="{FC8138D8-B639-4573-A368-CE8116386537}" destId="{7007879B-F4AF-4541-9E04-BC2E3DE8A623}" srcOrd="0" destOrd="0" presId="urn:microsoft.com/office/officeart/2005/8/layout/vList2"/>
    <dgm:cxn modelId="{CF20040E-AD53-4C0B-B1AF-6FE7754CB7D1}" type="presOf" srcId="{85CC4959-6099-43C8-96BF-591E15C27F5D}" destId="{40A2F7BC-2A19-43DE-9823-7B25D9F0B099}" srcOrd="0" destOrd="0" presId="urn:microsoft.com/office/officeart/2005/8/layout/vList2"/>
    <dgm:cxn modelId="{97387021-6512-44D5-9304-1A903A618BE7}" type="presOf" srcId="{DCE0DCF6-2B67-4F03-9617-1ABD29F6E7B2}" destId="{7E0DE400-426E-4A61-8990-08CDE3586AB0}" srcOrd="0" destOrd="0" presId="urn:microsoft.com/office/officeart/2005/8/layout/vList2"/>
    <dgm:cxn modelId="{017638F8-E61E-432E-B426-9643DA380066}" type="presOf" srcId="{22E0F8DF-642B-49F6-9EF6-5095487F60E7}" destId="{4CA5F927-596E-4CBB-978C-C76D7B4D7297}" srcOrd="0" destOrd="0" presId="urn:microsoft.com/office/officeart/2005/8/layout/vList2"/>
    <dgm:cxn modelId="{CE6203D7-EC13-445D-ABAD-7EF28BE0AE61}" type="presOf" srcId="{15B8FD52-1CE9-410C-B84A-A2CBCC5E5EC0}" destId="{B6E438C8-B444-4975-B47C-DA2A839E5572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31DFF483-315C-477B-8F43-582182B5457B}" type="presOf" srcId="{D506BA9B-B238-4101-A545-B8D1A3AAD73C}" destId="{F76DA1C1-BE28-49DF-88F6-675B4B24DC4C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3DA564E1-4173-40D3-ACD3-E028172C1056}" type="presOf" srcId="{9725E4DE-0C5F-4A87-9D5C-CF8A730123F0}" destId="{89816B95-3D49-43B3-ACC7-9222A899A4C7}" srcOrd="0" destOrd="0" presId="urn:microsoft.com/office/officeart/2005/8/layout/vList2"/>
    <dgm:cxn modelId="{026BB328-22AE-4D1D-A5A9-8E04E26502CC}" type="presParOf" srcId="{7E0DE400-426E-4A61-8990-08CDE3586AB0}" destId="{40A2F7BC-2A19-43DE-9823-7B25D9F0B099}" srcOrd="0" destOrd="0" presId="urn:microsoft.com/office/officeart/2005/8/layout/vList2"/>
    <dgm:cxn modelId="{26D25C2D-C7DD-4225-921B-3DB571445A20}" type="presParOf" srcId="{7E0DE400-426E-4A61-8990-08CDE3586AB0}" destId="{4D8B9D6A-8D1D-48B4-9AAB-09CDC392E105}" srcOrd="1" destOrd="0" presId="urn:microsoft.com/office/officeart/2005/8/layout/vList2"/>
    <dgm:cxn modelId="{8E224B35-3406-4E10-80B2-41EE7580A94B}" type="presParOf" srcId="{7E0DE400-426E-4A61-8990-08CDE3586AB0}" destId="{F76DA1C1-BE28-49DF-88F6-675B4B24DC4C}" srcOrd="2" destOrd="0" presId="urn:microsoft.com/office/officeart/2005/8/layout/vList2"/>
    <dgm:cxn modelId="{B3B12201-CDB6-4109-A850-8891F1622E4C}" type="presParOf" srcId="{7E0DE400-426E-4A61-8990-08CDE3586AB0}" destId="{03EF787E-9CF8-4188-AC85-011D65AADE37}" srcOrd="3" destOrd="0" presId="urn:microsoft.com/office/officeart/2005/8/layout/vList2"/>
    <dgm:cxn modelId="{7A16DDF6-3F36-467D-B849-EF23AA6DA263}" type="presParOf" srcId="{7E0DE400-426E-4A61-8990-08CDE3586AB0}" destId="{4CA5F927-596E-4CBB-978C-C76D7B4D7297}" srcOrd="4" destOrd="0" presId="urn:microsoft.com/office/officeart/2005/8/layout/vList2"/>
    <dgm:cxn modelId="{AD79DF25-2FB4-4D31-9EC9-AC354964647F}" type="presParOf" srcId="{7E0DE400-426E-4A61-8990-08CDE3586AB0}" destId="{7CDD275A-52D8-406F-8C97-90525A1C31B8}" srcOrd="5" destOrd="0" presId="urn:microsoft.com/office/officeart/2005/8/layout/vList2"/>
    <dgm:cxn modelId="{7F18FFBC-4D50-4FEE-B81E-AC0C82549A10}" type="presParOf" srcId="{7E0DE400-426E-4A61-8990-08CDE3586AB0}" destId="{7007879B-F4AF-4541-9E04-BC2E3DE8A623}" srcOrd="6" destOrd="0" presId="urn:microsoft.com/office/officeart/2005/8/layout/vList2"/>
    <dgm:cxn modelId="{D2F594B5-3FD7-4055-8EDD-65E9CEE89258}" type="presParOf" srcId="{7E0DE400-426E-4A61-8990-08CDE3586AB0}" destId="{19615CA8-1F4A-44EE-BA01-6B9EDF9FDF08}" srcOrd="7" destOrd="0" presId="urn:microsoft.com/office/officeart/2005/8/layout/vList2"/>
    <dgm:cxn modelId="{A65BDA18-FB3E-464D-BE49-D122AECFD7A3}" type="presParOf" srcId="{7E0DE400-426E-4A61-8990-08CDE3586AB0}" destId="{B6E438C8-B444-4975-B47C-DA2A839E5572}" srcOrd="8" destOrd="0" presId="urn:microsoft.com/office/officeart/2005/8/layout/vList2"/>
    <dgm:cxn modelId="{B64CEF7B-466C-4E6A-B086-6105843C021E}" type="presParOf" srcId="{7E0DE400-426E-4A61-8990-08CDE3586AB0}" destId="{9235BB4F-8270-43D2-B655-8CB901B8BC6F}" srcOrd="9" destOrd="0" presId="urn:microsoft.com/office/officeart/2005/8/layout/vList2"/>
    <dgm:cxn modelId="{54969410-20BB-4B5E-B110-C8B3BE4B81BE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E9CB0-CC52-406E-B92D-971DC45FD8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0B5DB-3EEC-451D-9517-0F8167D5348D}">
      <dgm:prSet/>
      <dgm:spPr/>
      <dgm:t>
        <a:bodyPr/>
        <a:lstStyle/>
        <a:p>
          <a:r>
            <a:rPr lang="en-GB" b="1" dirty="0" smtClean="0"/>
            <a:t>history collection</a:t>
          </a:r>
          <a:r>
            <a:rPr lang="en-GB" dirty="0" smtClean="0"/>
            <a:t>: amenorrhoea, vaginal bleeding, vomiting, shoulder tip pain, hx of previous surgery</a:t>
          </a:r>
        </a:p>
      </dgm:t>
    </dgm:pt>
    <dgm:pt modelId="{2A64F029-1303-40AE-9BD1-8603F66E80CD}" type="parTrans" cxnId="{D457690D-131C-4D80-AE10-276CE5B3E421}">
      <dgm:prSet/>
      <dgm:spPr/>
      <dgm:t>
        <a:bodyPr/>
        <a:lstStyle/>
        <a:p>
          <a:endParaRPr lang="en-US"/>
        </a:p>
      </dgm:t>
    </dgm:pt>
    <dgm:pt modelId="{A422D466-7622-45EA-B026-28C813F52BA6}" type="sibTrans" cxnId="{D457690D-131C-4D80-AE10-276CE5B3E421}">
      <dgm:prSet/>
      <dgm:spPr/>
      <dgm:t>
        <a:bodyPr/>
        <a:lstStyle/>
        <a:p>
          <a:endParaRPr lang="en-US"/>
        </a:p>
      </dgm:t>
    </dgm:pt>
    <dgm:pt modelId="{1C5E282D-A96E-498C-A218-E43B62901576}">
      <dgm:prSet/>
      <dgm:spPr/>
      <dgm:t>
        <a:bodyPr/>
        <a:lstStyle/>
        <a:p>
          <a:r>
            <a:rPr lang="en-GB" b="1" smtClean="0"/>
            <a:t>Physical examination</a:t>
          </a:r>
          <a:r>
            <a:rPr lang="en-GB" smtClean="0"/>
            <a:t>: tenderness, mass, uterus normal in size.</a:t>
          </a:r>
          <a:endParaRPr lang="en-GB" dirty="0" smtClean="0"/>
        </a:p>
      </dgm:t>
    </dgm:pt>
    <dgm:pt modelId="{D0D26482-5F5D-4F72-BB85-490E9735FB2A}" type="parTrans" cxnId="{D599D810-3AB7-43C8-92EC-46F97C713E09}">
      <dgm:prSet/>
      <dgm:spPr/>
      <dgm:t>
        <a:bodyPr/>
        <a:lstStyle/>
        <a:p>
          <a:endParaRPr lang="en-US"/>
        </a:p>
      </dgm:t>
    </dgm:pt>
    <dgm:pt modelId="{3073525D-EB59-43D9-BD5A-70E9C7FB6DCF}" type="sibTrans" cxnId="{D599D810-3AB7-43C8-92EC-46F97C713E09}">
      <dgm:prSet/>
      <dgm:spPr/>
      <dgm:t>
        <a:bodyPr/>
        <a:lstStyle/>
        <a:p>
          <a:endParaRPr lang="en-US"/>
        </a:p>
      </dgm:t>
    </dgm:pt>
    <dgm:pt modelId="{955CAFF9-9C18-4F28-822C-E8AE77F65A80}">
      <dgm:prSet/>
      <dgm:spPr/>
      <dgm:t>
        <a:bodyPr/>
        <a:lstStyle/>
        <a:p>
          <a:r>
            <a:rPr lang="en-GB" b="1" smtClean="0"/>
            <a:t>Radiological Investigation: transvaginal</a:t>
          </a:r>
          <a:r>
            <a:rPr lang="en-GB" smtClean="0"/>
            <a:t>  ultrasound        empty uterus with adnexal mass, presence of free fluid         rupture ectopic pregnancy</a:t>
          </a:r>
          <a:endParaRPr lang="en-US"/>
        </a:p>
      </dgm:t>
    </dgm:pt>
    <dgm:pt modelId="{9791AAC0-7D0E-4711-A6BE-C0F35DE960C7}" type="parTrans" cxnId="{E53078FA-4588-4813-AD28-C1FA6529E04F}">
      <dgm:prSet/>
      <dgm:spPr/>
      <dgm:t>
        <a:bodyPr/>
        <a:lstStyle/>
        <a:p>
          <a:endParaRPr lang="en-US"/>
        </a:p>
      </dgm:t>
    </dgm:pt>
    <dgm:pt modelId="{E221E81D-8DDE-4DC7-ABCB-0A04E89C2948}" type="sibTrans" cxnId="{E53078FA-4588-4813-AD28-C1FA6529E04F}">
      <dgm:prSet/>
      <dgm:spPr/>
      <dgm:t>
        <a:bodyPr/>
        <a:lstStyle/>
        <a:p>
          <a:endParaRPr lang="en-US"/>
        </a:p>
      </dgm:t>
    </dgm:pt>
    <dgm:pt modelId="{16C55041-3F2D-4F34-A4E5-F6119395C6F3}">
      <dgm:prSet/>
      <dgm:spPr/>
      <dgm:t>
        <a:bodyPr/>
        <a:lstStyle/>
        <a:p>
          <a:r>
            <a:rPr lang="en-GB" b="1" smtClean="0"/>
            <a:t>biochemical investigation</a:t>
          </a:r>
          <a:r>
            <a:rPr lang="en-GB" smtClean="0"/>
            <a:t>: serum beta human chorionic gonadotropin level                  rise is suboptimal .</a:t>
          </a:r>
          <a:endParaRPr lang="en-GB" dirty="0"/>
        </a:p>
      </dgm:t>
    </dgm:pt>
    <dgm:pt modelId="{743A2E90-84C8-4BC0-A261-B0CB4E3071E3}" type="parTrans" cxnId="{112679EF-EE0D-4AD9-AB64-D2683A07B082}">
      <dgm:prSet/>
      <dgm:spPr/>
      <dgm:t>
        <a:bodyPr/>
        <a:lstStyle/>
        <a:p>
          <a:endParaRPr lang="en-US"/>
        </a:p>
      </dgm:t>
    </dgm:pt>
    <dgm:pt modelId="{7C3347A9-EC33-4532-A2DD-58BE7EB60B70}" type="sibTrans" cxnId="{112679EF-EE0D-4AD9-AB64-D2683A07B082}">
      <dgm:prSet/>
      <dgm:spPr/>
      <dgm:t>
        <a:bodyPr/>
        <a:lstStyle/>
        <a:p>
          <a:endParaRPr lang="en-US"/>
        </a:p>
      </dgm:t>
    </dgm:pt>
    <dgm:pt modelId="{BC19F69A-7EEC-469E-B7CF-2EE127C6FB27}">
      <dgm:prSet/>
      <dgm:spPr/>
      <dgm:t>
        <a:bodyPr/>
        <a:lstStyle/>
        <a:p>
          <a:r>
            <a:rPr lang="en-GB" smtClean="0"/>
            <a:t>Blood Grouping and cross match</a:t>
          </a:r>
          <a:endParaRPr lang="en-US" dirty="0"/>
        </a:p>
      </dgm:t>
    </dgm:pt>
    <dgm:pt modelId="{BA9012C4-F742-49A0-8252-1BB8074BDC79}" type="parTrans" cxnId="{FD400A80-3AD0-47A7-AF16-EAC448D3ADD1}">
      <dgm:prSet/>
      <dgm:spPr/>
      <dgm:t>
        <a:bodyPr/>
        <a:lstStyle/>
        <a:p>
          <a:endParaRPr lang="en-US"/>
        </a:p>
      </dgm:t>
    </dgm:pt>
    <dgm:pt modelId="{F79DC7D5-029E-40A1-B4E4-824BBC371644}" type="sibTrans" cxnId="{FD400A80-3AD0-47A7-AF16-EAC448D3ADD1}">
      <dgm:prSet/>
      <dgm:spPr/>
      <dgm:t>
        <a:bodyPr/>
        <a:lstStyle/>
        <a:p>
          <a:endParaRPr lang="en-US"/>
        </a:p>
      </dgm:t>
    </dgm:pt>
    <dgm:pt modelId="{D761A951-FE88-40CF-A5EE-02594E369AB2}" type="pres">
      <dgm:prSet presAssocID="{F44E9CB0-CC52-406E-B92D-971DC45FD8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BDB8CA-C1DD-4898-946F-2B5EECFDC90A}" type="pres">
      <dgm:prSet presAssocID="{F44E9CB0-CC52-406E-B92D-971DC45FD817}" presName="Name1" presStyleCnt="0"/>
      <dgm:spPr/>
    </dgm:pt>
    <dgm:pt modelId="{6FACABFD-B7C4-4C87-BBA6-4CF92D02748E}" type="pres">
      <dgm:prSet presAssocID="{F44E9CB0-CC52-406E-B92D-971DC45FD817}" presName="cycle" presStyleCnt="0"/>
      <dgm:spPr/>
    </dgm:pt>
    <dgm:pt modelId="{41277460-19E1-416E-852E-9C84DE4B2434}" type="pres">
      <dgm:prSet presAssocID="{F44E9CB0-CC52-406E-B92D-971DC45FD817}" presName="srcNode" presStyleLbl="node1" presStyleIdx="0" presStyleCnt="5"/>
      <dgm:spPr/>
    </dgm:pt>
    <dgm:pt modelId="{2AE56FF5-DFF2-404B-A7DD-C6E8F891F786}" type="pres">
      <dgm:prSet presAssocID="{F44E9CB0-CC52-406E-B92D-971DC45FD817}" presName="conn" presStyleLbl="parChTrans1D2" presStyleIdx="0" presStyleCnt="1"/>
      <dgm:spPr/>
      <dgm:t>
        <a:bodyPr/>
        <a:lstStyle/>
        <a:p>
          <a:endParaRPr lang="en-US"/>
        </a:p>
      </dgm:t>
    </dgm:pt>
    <dgm:pt modelId="{89027DC0-3D5E-4D5A-9B5C-B30218ECEFC5}" type="pres">
      <dgm:prSet presAssocID="{F44E9CB0-CC52-406E-B92D-971DC45FD817}" presName="extraNode" presStyleLbl="node1" presStyleIdx="0" presStyleCnt="5"/>
      <dgm:spPr/>
    </dgm:pt>
    <dgm:pt modelId="{ED26A5FE-C022-4572-B5B6-B8AE9AD0CCBB}" type="pres">
      <dgm:prSet presAssocID="{F44E9CB0-CC52-406E-B92D-971DC45FD817}" presName="dstNode" presStyleLbl="node1" presStyleIdx="0" presStyleCnt="5"/>
      <dgm:spPr/>
    </dgm:pt>
    <dgm:pt modelId="{E53D7C29-3803-45EE-A178-1AC024682A3B}" type="pres">
      <dgm:prSet presAssocID="{3420B5DB-3EEC-451D-9517-0F8167D5348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FB55F-7727-4125-BF84-03A1BB66E9ED}" type="pres">
      <dgm:prSet presAssocID="{3420B5DB-3EEC-451D-9517-0F8167D5348D}" presName="accent_1" presStyleCnt="0"/>
      <dgm:spPr/>
    </dgm:pt>
    <dgm:pt modelId="{26196E06-C8D7-4D5D-BC6A-8BE074FB8748}" type="pres">
      <dgm:prSet presAssocID="{3420B5DB-3EEC-451D-9517-0F8167D5348D}" presName="accentRepeatNode" presStyleLbl="solidFgAcc1" presStyleIdx="0" presStyleCnt="5" custScaleY="146316"/>
      <dgm:spPr/>
    </dgm:pt>
    <dgm:pt modelId="{C36008B4-002C-4D88-9268-A4AFED136995}" type="pres">
      <dgm:prSet presAssocID="{1C5E282D-A96E-498C-A218-E43B6290157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5CF42-25BC-4098-BF8F-35AC0DD07472}" type="pres">
      <dgm:prSet presAssocID="{1C5E282D-A96E-498C-A218-E43B62901576}" presName="accent_2" presStyleCnt="0"/>
      <dgm:spPr/>
    </dgm:pt>
    <dgm:pt modelId="{2B4538EC-936B-4D29-83BA-C4FD16F4F7D7}" type="pres">
      <dgm:prSet presAssocID="{1C5E282D-A96E-498C-A218-E43B62901576}" presName="accentRepeatNode" presStyleLbl="solidFgAcc1" presStyleIdx="1" presStyleCnt="5"/>
      <dgm:spPr/>
    </dgm:pt>
    <dgm:pt modelId="{6D61F1C5-EE95-4E91-9D55-282CCF8B1324}" type="pres">
      <dgm:prSet presAssocID="{955CAFF9-9C18-4F28-822C-E8AE77F65A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73037-FBEA-4A9E-B451-80035B1D5C67}" type="pres">
      <dgm:prSet presAssocID="{955CAFF9-9C18-4F28-822C-E8AE77F65A80}" presName="accent_3" presStyleCnt="0"/>
      <dgm:spPr/>
    </dgm:pt>
    <dgm:pt modelId="{BAFB4FEB-22CF-4433-9D7C-3ACDE4E45477}" type="pres">
      <dgm:prSet presAssocID="{955CAFF9-9C18-4F28-822C-E8AE77F65A80}" presName="accentRepeatNode" presStyleLbl="solidFgAcc1" presStyleIdx="2" presStyleCnt="5"/>
      <dgm:spPr/>
    </dgm:pt>
    <dgm:pt modelId="{348E3B8D-E9B2-4787-971B-2024A319E2E2}" type="pres">
      <dgm:prSet presAssocID="{16C55041-3F2D-4F34-A4E5-F6119395C6F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7B68-D5EC-4D54-BA90-7A7F36A4508D}" type="pres">
      <dgm:prSet presAssocID="{16C55041-3F2D-4F34-A4E5-F6119395C6F3}" presName="accent_4" presStyleCnt="0"/>
      <dgm:spPr/>
    </dgm:pt>
    <dgm:pt modelId="{020266D6-E1D0-4487-ACCD-8CB4AF03C16B}" type="pres">
      <dgm:prSet presAssocID="{16C55041-3F2D-4F34-A4E5-F6119395C6F3}" presName="accentRepeatNode" presStyleLbl="solidFgAcc1" presStyleIdx="3" presStyleCnt="5"/>
      <dgm:spPr/>
    </dgm:pt>
    <dgm:pt modelId="{A51272B7-5F60-4CC2-9950-5B89AAD57C6E}" type="pres">
      <dgm:prSet presAssocID="{BC19F69A-7EEC-469E-B7CF-2EE127C6FB2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8A09-898C-4EF3-8367-46BEDAEB07A1}" type="pres">
      <dgm:prSet presAssocID="{BC19F69A-7EEC-469E-B7CF-2EE127C6FB27}" presName="accent_5" presStyleCnt="0"/>
      <dgm:spPr/>
    </dgm:pt>
    <dgm:pt modelId="{F4C9E79B-EFAC-452E-8AA7-7716934A38AE}" type="pres">
      <dgm:prSet presAssocID="{BC19F69A-7EEC-469E-B7CF-2EE127C6FB27}" presName="accentRepeatNode" presStyleLbl="solidFgAcc1" presStyleIdx="4" presStyleCnt="5"/>
      <dgm:spPr/>
    </dgm:pt>
  </dgm:ptLst>
  <dgm:cxnLst>
    <dgm:cxn modelId="{B50974B7-7237-4C50-B238-0E716ECE3F63}" type="presOf" srcId="{3420B5DB-3EEC-451D-9517-0F8167D5348D}" destId="{E53D7C29-3803-45EE-A178-1AC024682A3B}" srcOrd="0" destOrd="0" presId="urn:microsoft.com/office/officeart/2008/layout/VerticalCurvedList"/>
    <dgm:cxn modelId="{2DD3DC58-0AE6-4F10-8FBA-B1BB141A2893}" type="presOf" srcId="{955CAFF9-9C18-4F28-822C-E8AE77F65A80}" destId="{6D61F1C5-EE95-4E91-9D55-282CCF8B1324}" srcOrd="0" destOrd="0" presId="urn:microsoft.com/office/officeart/2008/layout/VerticalCurvedList"/>
    <dgm:cxn modelId="{D457690D-131C-4D80-AE10-276CE5B3E421}" srcId="{F44E9CB0-CC52-406E-B92D-971DC45FD817}" destId="{3420B5DB-3EEC-451D-9517-0F8167D5348D}" srcOrd="0" destOrd="0" parTransId="{2A64F029-1303-40AE-9BD1-8603F66E80CD}" sibTransId="{A422D466-7622-45EA-B026-28C813F52BA6}"/>
    <dgm:cxn modelId="{E53078FA-4588-4813-AD28-C1FA6529E04F}" srcId="{F44E9CB0-CC52-406E-B92D-971DC45FD817}" destId="{955CAFF9-9C18-4F28-822C-E8AE77F65A80}" srcOrd="2" destOrd="0" parTransId="{9791AAC0-7D0E-4711-A6BE-C0F35DE960C7}" sibTransId="{E221E81D-8DDE-4DC7-ABCB-0A04E89C2948}"/>
    <dgm:cxn modelId="{39C318CB-2EEE-43AC-98E4-BC37BBC0F64F}" type="presOf" srcId="{F44E9CB0-CC52-406E-B92D-971DC45FD817}" destId="{D761A951-FE88-40CF-A5EE-02594E369AB2}" srcOrd="0" destOrd="0" presId="urn:microsoft.com/office/officeart/2008/layout/VerticalCurvedList"/>
    <dgm:cxn modelId="{112679EF-EE0D-4AD9-AB64-D2683A07B082}" srcId="{F44E9CB0-CC52-406E-B92D-971DC45FD817}" destId="{16C55041-3F2D-4F34-A4E5-F6119395C6F3}" srcOrd="3" destOrd="0" parTransId="{743A2E90-84C8-4BC0-A261-B0CB4E3071E3}" sibTransId="{7C3347A9-EC33-4532-A2DD-58BE7EB60B70}"/>
    <dgm:cxn modelId="{FD400A80-3AD0-47A7-AF16-EAC448D3ADD1}" srcId="{F44E9CB0-CC52-406E-B92D-971DC45FD817}" destId="{BC19F69A-7EEC-469E-B7CF-2EE127C6FB27}" srcOrd="4" destOrd="0" parTransId="{BA9012C4-F742-49A0-8252-1BB8074BDC79}" sibTransId="{F79DC7D5-029E-40A1-B4E4-824BBC371644}"/>
    <dgm:cxn modelId="{A2C7FBA6-E54E-42B5-A942-D2AE717D1A0D}" type="presOf" srcId="{16C55041-3F2D-4F34-A4E5-F6119395C6F3}" destId="{348E3B8D-E9B2-4787-971B-2024A319E2E2}" srcOrd="0" destOrd="0" presId="urn:microsoft.com/office/officeart/2008/layout/VerticalCurvedList"/>
    <dgm:cxn modelId="{08A03FB8-7697-4462-9A95-6AAE5F1F80F9}" type="presOf" srcId="{A422D466-7622-45EA-B026-28C813F52BA6}" destId="{2AE56FF5-DFF2-404B-A7DD-C6E8F891F786}" srcOrd="0" destOrd="0" presId="urn:microsoft.com/office/officeart/2008/layout/VerticalCurvedList"/>
    <dgm:cxn modelId="{46C08A68-E5A3-4C97-8D9C-7E29A22EBA4B}" type="presOf" srcId="{BC19F69A-7EEC-469E-B7CF-2EE127C6FB27}" destId="{A51272B7-5F60-4CC2-9950-5B89AAD57C6E}" srcOrd="0" destOrd="0" presId="urn:microsoft.com/office/officeart/2008/layout/VerticalCurvedList"/>
    <dgm:cxn modelId="{2E6B1C78-6073-4C10-87FA-B3684D632E0E}" type="presOf" srcId="{1C5E282D-A96E-498C-A218-E43B62901576}" destId="{C36008B4-002C-4D88-9268-A4AFED136995}" srcOrd="0" destOrd="0" presId="urn:microsoft.com/office/officeart/2008/layout/VerticalCurvedList"/>
    <dgm:cxn modelId="{D599D810-3AB7-43C8-92EC-46F97C713E09}" srcId="{F44E9CB0-CC52-406E-B92D-971DC45FD817}" destId="{1C5E282D-A96E-498C-A218-E43B62901576}" srcOrd="1" destOrd="0" parTransId="{D0D26482-5F5D-4F72-BB85-490E9735FB2A}" sibTransId="{3073525D-EB59-43D9-BD5A-70E9C7FB6DCF}"/>
    <dgm:cxn modelId="{2F6D4790-E7CB-4DD8-9853-60A9485B4201}" type="presParOf" srcId="{D761A951-FE88-40CF-A5EE-02594E369AB2}" destId="{7ABDB8CA-C1DD-4898-946F-2B5EECFDC90A}" srcOrd="0" destOrd="0" presId="urn:microsoft.com/office/officeart/2008/layout/VerticalCurvedList"/>
    <dgm:cxn modelId="{D6BB89C8-F2D7-4547-AB1D-8E793349DC0C}" type="presParOf" srcId="{7ABDB8CA-C1DD-4898-946F-2B5EECFDC90A}" destId="{6FACABFD-B7C4-4C87-BBA6-4CF92D02748E}" srcOrd="0" destOrd="0" presId="urn:microsoft.com/office/officeart/2008/layout/VerticalCurvedList"/>
    <dgm:cxn modelId="{1066ECB0-94D4-40E9-9291-675123D3559D}" type="presParOf" srcId="{6FACABFD-B7C4-4C87-BBA6-4CF92D02748E}" destId="{41277460-19E1-416E-852E-9C84DE4B2434}" srcOrd="0" destOrd="0" presId="urn:microsoft.com/office/officeart/2008/layout/VerticalCurvedList"/>
    <dgm:cxn modelId="{9A1EA27D-3175-4320-8AFF-C87D6AB2F338}" type="presParOf" srcId="{6FACABFD-B7C4-4C87-BBA6-4CF92D02748E}" destId="{2AE56FF5-DFF2-404B-A7DD-C6E8F891F786}" srcOrd="1" destOrd="0" presId="urn:microsoft.com/office/officeart/2008/layout/VerticalCurvedList"/>
    <dgm:cxn modelId="{03485F26-2DB7-4C98-A1BC-B591D04C6517}" type="presParOf" srcId="{6FACABFD-B7C4-4C87-BBA6-4CF92D02748E}" destId="{89027DC0-3D5E-4D5A-9B5C-B30218ECEFC5}" srcOrd="2" destOrd="0" presId="urn:microsoft.com/office/officeart/2008/layout/VerticalCurvedList"/>
    <dgm:cxn modelId="{17C5FE5E-3748-4D82-8E6F-238A51B694F4}" type="presParOf" srcId="{6FACABFD-B7C4-4C87-BBA6-4CF92D02748E}" destId="{ED26A5FE-C022-4572-B5B6-B8AE9AD0CCBB}" srcOrd="3" destOrd="0" presId="urn:microsoft.com/office/officeart/2008/layout/VerticalCurvedList"/>
    <dgm:cxn modelId="{2B274D5B-0659-4CE9-BE6C-B13C79CF4A50}" type="presParOf" srcId="{7ABDB8CA-C1DD-4898-946F-2B5EECFDC90A}" destId="{E53D7C29-3803-45EE-A178-1AC024682A3B}" srcOrd="1" destOrd="0" presId="urn:microsoft.com/office/officeart/2008/layout/VerticalCurvedList"/>
    <dgm:cxn modelId="{9DE574B5-F194-47EF-9FE8-90B5FD1D1221}" type="presParOf" srcId="{7ABDB8CA-C1DD-4898-946F-2B5EECFDC90A}" destId="{CE1FB55F-7727-4125-BF84-03A1BB66E9ED}" srcOrd="2" destOrd="0" presId="urn:microsoft.com/office/officeart/2008/layout/VerticalCurvedList"/>
    <dgm:cxn modelId="{44498E4A-40CA-4962-88F8-7A9AE76F83F6}" type="presParOf" srcId="{CE1FB55F-7727-4125-BF84-03A1BB66E9ED}" destId="{26196E06-C8D7-4D5D-BC6A-8BE074FB8748}" srcOrd="0" destOrd="0" presId="urn:microsoft.com/office/officeart/2008/layout/VerticalCurvedList"/>
    <dgm:cxn modelId="{AD9CEAC9-D40A-4BB2-8B62-0B8AEFCA2DA6}" type="presParOf" srcId="{7ABDB8CA-C1DD-4898-946F-2B5EECFDC90A}" destId="{C36008B4-002C-4D88-9268-A4AFED136995}" srcOrd="3" destOrd="0" presId="urn:microsoft.com/office/officeart/2008/layout/VerticalCurvedList"/>
    <dgm:cxn modelId="{5AFAE208-7264-4CF4-A2F8-F8F2A4BAF4F5}" type="presParOf" srcId="{7ABDB8CA-C1DD-4898-946F-2B5EECFDC90A}" destId="{B175CF42-25BC-4098-BF8F-35AC0DD07472}" srcOrd="4" destOrd="0" presId="urn:microsoft.com/office/officeart/2008/layout/VerticalCurvedList"/>
    <dgm:cxn modelId="{CFBB3B72-92FA-4695-BE42-BF66764C9EBF}" type="presParOf" srcId="{B175CF42-25BC-4098-BF8F-35AC0DD07472}" destId="{2B4538EC-936B-4D29-83BA-C4FD16F4F7D7}" srcOrd="0" destOrd="0" presId="urn:microsoft.com/office/officeart/2008/layout/VerticalCurvedList"/>
    <dgm:cxn modelId="{62256836-5693-46F1-A211-A3C937D8A1BE}" type="presParOf" srcId="{7ABDB8CA-C1DD-4898-946F-2B5EECFDC90A}" destId="{6D61F1C5-EE95-4E91-9D55-282CCF8B1324}" srcOrd="5" destOrd="0" presId="urn:microsoft.com/office/officeart/2008/layout/VerticalCurvedList"/>
    <dgm:cxn modelId="{B1326BFD-A373-4C7B-BEEC-CAE5CB5651F3}" type="presParOf" srcId="{7ABDB8CA-C1DD-4898-946F-2B5EECFDC90A}" destId="{30373037-FBEA-4A9E-B451-80035B1D5C67}" srcOrd="6" destOrd="0" presId="urn:microsoft.com/office/officeart/2008/layout/VerticalCurvedList"/>
    <dgm:cxn modelId="{EE6EB82A-BCFB-4292-ACA5-2118F79C24BF}" type="presParOf" srcId="{30373037-FBEA-4A9E-B451-80035B1D5C67}" destId="{BAFB4FEB-22CF-4433-9D7C-3ACDE4E45477}" srcOrd="0" destOrd="0" presId="urn:microsoft.com/office/officeart/2008/layout/VerticalCurvedList"/>
    <dgm:cxn modelId="{53065353-5036-42F8-868A-263D6F147EC0}" type="presParOf" srcId="{7ABDB8CA-C1DD-4898-946F-2B5EECFDC90A}" destId="{348E3B8D-E9B2-4787-971B-2024A319E2E2}" srcOrd="7" destOrd="0" presId="urn:microsoft.com/office/officeart/2008/layout/VerticalCurvedList"/>
    <dgm:cxn modelId="{3C80818A-4DDD-4F68-899D-616CF32EED6C}" type="presParOf" srcId="{7ABDB8CA-C1DD-4898-946F-2B5EECFDC90A}" destId="{EF0F7B68-D5EC-4D54-BA90-7A7F36A4508D}" srcOrd="8" destOrd="0" presId="urn:microsoft.com/office/officeart/2008/layout/VerticalCurvedList"/>
    <dgm:cxn modelId="{2303F0FA-EFBD-4598-AC3E-BE862DEA49A6}" type="presParOf" srcId="{EF0F7B68-D5EC-4D54-BA90-7A7F36A4508D}" destId="{020266D6-E1D0-4487-ACCD-8CB4AF03C16B}" srcOrd="0" destOrd="0" presId="urn:microsoft.com/office/officeart/2008/layout/VerticalCurvedList"/>
    <dgm:cxn modelId="{0C2292FD-3FB0-447C-8BAD-BA737B6B8C1A}" type="presParOf" srcId="{7ABDB8CA-C1DD-4898-946F-2B5EECFDC90A}" destId="{A51272B7-5F60-4CC2-9950-5B89AAD57C6E}" srcOrd="9" destOrd="0" presId="urn:microsoft.com/office/officeart/2008/layout/VerticalCurvedList"/>
    <dgm:cxn modelId="{C4C653D1-20AF-4512-96C9-CDBDA60D73F7}" type="presParOf" srcId="{7ABDB8CA-C1DD-4898-946F-2B5EECFDC90A}" destId="{625F8A09-898C-4EF3-8367-46BEDAEB07A1}" srcOrd="10" destOrd="0" presId="urn:microsoft.com/office/officeart/2008/layout/VerticalCurvedList"/>
    <dgm:cxn modelId="{954B76DE-FBDE-4127-A7CB-FF72916C694F}" type="presParOf" srcId="{625F8A09-898C-4EF3-8367-46BEDAEB07A1}" destId="{F4C9E79B-EFAC-452E-8AA7-7716934A38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6827F-7590-44AB-A557-B4DCCEC094B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197F4-439B-47F6-AC82-DCE3B39FC24E}">
      <dgm:prSet phldrT="[Text]"/>
      <dgm:spPr/>
      <dgm:t>
        <a:bodyPr/>
        <a:lstStyle/>
        <a:p>
          <a:r>
            <a:rPr lang="en-GB" u="sng" dirty="0" smtClean="0"/>
            <a:t>TREATMENT</a:t>
          </a:r>
          <a:endParaRPr lang="en-US" u="sng" dirty="0"/>
        </a:p>
      </dgm:t>
    </dgm:pt>
    <dgm:pt modelId="{63A23B81-C611-477D-BE2A-6F679E316E07}" type="parTrans" cxnId="{D3A7FBD1-60AB-414D-975D-602FB2465063}">
      <dgm:prSet/>
      <dgm:spPr/>
      <dgm:t>
        <a:bodyPr/>
        <a:lstStyle/>
        <a:p>
          <a:endParaRPr lang="en-US"/>
        </a:p>
      </dgm:t>
    </dgm:pt>
    <dgm:pt modelId="{E37CA999-BEA3-4A44-A9FD-17BBB4BCFB40}" type="sibTrans" cxnId="{D3A7FBD1-60AB-414D-975D-602FB2465063}">
      <dgm:prSet/>
      <dgm:spPr/>
      <dgm:t>
        <a:bodyPr/>
        <a:lstStyle/>
        <a:p>
          <a:endParaRPr lang="en-US"/>
        </a:p>
      </dgm:t>
    </dgm:pt>
    <dgm:pt modelId="{A5E6AB23-B3C5-49F6-A728-7B4C819549E5}">
      <dgm:prSet phldrT="[Text]" custT="1"/>
      <dgm:spPr/>
      <dgm:t>
        <a:bodyPr/>
        <a:lstStyle/>
        <a:p>
          <a:r>
            <a:rPr lang="en-GB" sz="1800" b="1" u="sng" dirty="0" smtClean="0"/>
            <a:t>EXPECTANT MANAGEMNT</a:t>
          </a:r>
        </a:p>
        <a:p>
          <a:r>
            <a:rPr lang="en-GB" sz="1800" b="1" dirty="0" smtClean="0"/>
            <a:t>Hemodynamically stable patient</a:t>
          </a:r>
        </a:p>
        <a:p>
          <a:r>
            <a:rPr lang="en-GB" sz="1800" b="1" dirty="0" smtClean="0"/>
            <a:t>Asymptomatic</a:t>
          </a:r>
        </a:p>
        <a:p>
          <a:r>
            <a:rPr lang="en-GB" sz="1800" b="1" dirty="0" smtClean="0"/>
            <a:t>Live in close proximity to hospital</a:t>
          </a:r>
        </a:p>
        <a:p>
          <a:r>
            <a:rPr lang="en-GB" sz="1800" b="1" dirty="0" smtClean="0"/>
            <a:t>Ultrasound: small&lt;3cm mass of non rupture ectopic pregnancy</a:t>
          </a:r>
        </a:p>
        <a:p>
          <a:r>
            <a:rPr lang="en-GB" sz="1800" b="1" dirty="0" smtClean="0"/>
            <a:t>Serial Beta hCG levels until undetectable</a:t>
          </a:r>
        </a:p>
        <a:p>
          <a:endParaRPr lang="en-GB" sz="3600" dirty="0" smtClean="0"/>
        </a:p>
      </dgm:t>
    </dgm:pt>
    <dgm:pt modelId="{2F69B24B-B3F1-4983-8007-FA794573BD67}" type="parTrans" cxnId="{FB4F63A2-CA13-4A30-AB62-854DFAA72094}">
      <dgm:prSet/>
      <dgm:spPr/>
      <dgm:t>
        <a:bodyPr/>
        <a:lstStyle/>
        <a:p>
          <a:endParaRPr lang="en-US"/>
        </a:p>
      </dgm:t>
    </dgm:pt>
    <dgm:pt modelId="{D0B437BA-EC5A-45ED-A167-F5249985BA96}" type="sibTrans" cxnId="{FB4F63A2-CA13-4A30-AB62-854DFAA72094}">
      <dgm:prSet/>
      <dgm:spPr/>
      <dgm:t>
        <a:bodyPr/>
        <a:lstStyle/>
        <a:p>
          <a:endParaRPr lang="en-US"/>
        </a:p>
      </dgm:t>
    </dgm:pt>
    <dgm:pt modelId="{D664B857-DB60-4BF9-8CE0-12EDFF990678}">
      <dgm:prSet phldrT="[Text]" custT="1"/>
      <dgm:spPr/>
      <dgm:t>
        <a:bodyPr/>
        <a:lstStyle/>
        <a:p>
          <a:r>
            <a:rPr lang="en-GB" sz="1800" b="1" i="0" u="sng" dirty="0" smtClean="0"/>
            <a:t>MEDICAL MANAGEMENT</a:t>
          </a:r>
        </a:p>
        <a:p>
          <a:r>
            <a:rPr lang="en-GB" sz="1800" b="1" i="0" u="sng" dirty="0" smtClean="0"/>
            <a:t>Criteria: mi</a:t>
          </a:r>
          <a:r>
            <a:rPr lang="en-GB" sz="1800" b="1" i="0" u="none" dirty="0" smtClean="0"/>
            <a:t>nimal symptoms</a:t>
          </a:r>
        </a:p>
        <a:p>
          <a:r>
            <a:rPr lang="en-GB" sz="1800" b="1" i="0" u="none" dirty="0" smtClean="0"/>
            <a:t>Adnexal mass &lt;40mm</a:t>
          </a:r>
        </a:p>
        <a:p>
          <a:r>
            <a:rPr lang="en-GB" sz="1800" b="1" i="0" u="none" dirty="0" smtClean="0"/>
            <a:t>Serum beta hCG &lt;3000IU/L</a:t>
          </a:r>
        </a:p>
        <a:p>
          <a:r>
            <a:rPr lang="en-GB" sz="1800" b="1" i="0" u="none" dirty="0" smtClean="0"/>
            <a:t> USG: No fetal cardiac activity</a:t>
          </a:r>
        </a:p>
        <a:p>
          <a:r>
            <a:rPr lang="en-GB" sz="1800" b="1" i="0" u="none" dirty="0" smtClean="0"/>
            <a:t>No hemoperitoneum</a:t>
          </a:r>
          <a:endParaRPr lang="en-GB" sz="1800" b="1" i="0" u="sng" dirty="0" smtClean="0"/>
        </a:p>
        <a:p>
          <a:r>
            <a:rPr lang="en-GB" sz="1800" b="1" dirty="0" smtClean="0"/>
            <a:t>INJECTION METHOTREXATE  50mg/m2</a:t>
          </a:r>
        </a:p>
        <a:p>
          <a:r>
            <a:rPr lang="en-GB" sz="1800" b="1" dirty="0" smtClean="0"/>
            <a:t> IM</a:t>
          </a:r>
        </a:p>
        <a:p>
          <a:r>
            <a:rPr lang="en-GB" sz="1800" b="1" dirty="0" smtClean="0"/>
            <a:t>Serum beta hCG on day 4,7,11 then weekly until undetectable</a:t>
          </a:r>
        </a:p>
      </dgm:t>
    </dgm:pt>
    <dgm:pt modelId="{6CD634D2-7E36-4A56-BDDD-056A7E7C9D4D}" type="parTrans" cxnId="{44166D4E-40A8-4EFF-9C22-9C4D34A063E1}">
      <dgm:prSet/>
      <dgm:spPr/>
      <dgm:t>
        <a:bodyPr/>
        <a:lstStyle/>
        <a:p>
          <a:endParaRPr lang="en-US"/>
        </a:p>
      </dgm:t>
    </dgm:pt>
    <dgm:pt modelId="{1EA71C50-2617-4FFE-A6BE-C7407B537B6A}" type="sibTrans" cxnId="{44166D4E-40A8-4EFF-9C22-9C4D34A063E1}">
      <dgm:prSet/>
      <dgm:spPr/>
      <dgm:t>
        <a:bodyPr/>
        <a:lstStyle/>
        <a:p>
          <a:endParaRPr lang="en-US"/>
        </a:p>
      </dgm:t>
    </dgm:pt>
    <dgm:pt modelId="{58CDECD4-AE70-447A-AEFC-D739B84410C2}">
      <dgm:prSet phldrT="[Text]" custT="1"/>
      <dgm:spPr/>
      <dgm:t>
        <a:bodyPr/>
        <a:lstStyle/>
        <a:p>
          <a:r>
            <a:rPr lang="en-GB" sz="1800" b="1" u="sng" dirty="0" smtClean="0"/>
            <a:t>SURGICAL MANAGEMENT</a:t>
          </a:r>
        </a:p>
        <a:p>
          <a:r>
            <a:rPr lang="en-GB" sz="1800" b="1" u="none" dirty="0" smtClean="0"/>
            <a:t>Standard treatment of choice: Laparoscopy</a:t>
          </a:r>
        </a:p>
        <a:p>
          <a:r>
            <a:rPr lang="en-GB" sz="1800" b="1" u="none" dirty="0" smtClean="0"/>
            <a:t>2: Laparotomy :severe compromised patients</a:t>
          </a:r>
        </a:p>
        <a:p>
          <a:r>
            <a:rPr lang="en-GB" sz="1800" b="1" u="none" dirty="0" smtClean="0"/>
            <a:t>3: Salpingectomy: removal of fallopian tube and EP within</a:t>
          </a:r>
        </a:p>
        <a:p>
          <a:r>
            <a:rPr lang="en-GB" sz="1800" b="1" u="none" dirty="0" smtClean="0"/>
            <a:t>4: Salpingostomy: EP extracted through opening.</a:t>
          </a:r>
        </a:p>
        <a:p>
          <a:r>
            <a:rPr lang="en-GB" sz="1800" b="1" u="none" dirty="0" smtClean="0"/>
            <a:t>Recommended if contralateral tube is absent</a:t>
          </a:r>
          <a:endParaRPr lang="en-US" sz="1800" b="1" u="none" dirty="0"/>
        </a:p>
      </dgm:t>
    </dgm:pt>
    <dgm:pt modelId="{8C790E76-BD29-44E6-99F9-1942D4614333}" type="parTrans" cxnId="{CF5747DE-A468-40EF-BFDB-EF1B4DD7EA3D}">
      <dgm:prSet/>
      <dgm:spPr/>
      <dgm:t>
        <a:bodyPr/>
        <a:lstStyle/>
        <a:p>
          <a:endParaRPr lang="en-US"/>
        </a:p>
      </dgm:t>
    </dgm:pt>
    <dgm:pt modelId="{32027F8F-C9CE-493F-9BD0-CE472AB6C927}" type="sibTrans" cxnId="{CF5747DE-A468-40EF-BFDB-EF1B4DD7EA3D}">
      <dgm:prSet/>
      <dgm:spPr/>
      <dgm:t>
        <a:bodyPr/>
        <a:lstStyle/>
        <a:p>
          <a:endParaRPr lang="en-US"/>
        </a:p>
      </dgm:t>
    </dgm:pt>
    <dgm:pt modelId="{2732520E-F611-4514-868E-E1167FA45462}" type="pres">
      <dgm:prSet presAssocID="{D696827F-7590-44AB-A557-B4DCCEC094B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CABBFE-C6B6-471E-9116-6408714AE786}" type="pres">
      <dgm:prSet presAssocID="{374197F4-439B-47F6-AC82-DCE3B39FC24E}" presName="roof" presStyleLbl="dkBgShp" presStyleIdx="0" presStyleCnt="2"/>
      <dgm:spPr/>
      <dgm:t>
        <a:bodyPr/>
        <a:lstStyle/>
        <a:p>
          <a:endParaRPr lang="en-US"/>
        </a:p>
      </dgm:t>
    </dgm:pt>
    <dgm:pt modelId="{F53BCB53-04C9-4526-BDB1-FBDC87B36D54}" type="pres">
      <dgm:prSet presAssocID="{374197F4-439B-47F6-AC82-DCE3B39FC24E}" presName="pillars" presStyleCnt="0"/>
      <dgm:spPr/>
    </dgm:pt>
    <dgm:pt modelId="{0499AFDB-CCE2-47FE-A526-B29E1BF169B1}" type="pres">
      <dgm:prSet presAssocID="{374197F4-439B-47F6-AC82-DCE3B39FC24E}" presName="pillar1" presStyleLbl="node1" presStyleIdx="0" presStyleCnt="3" custScaleY="121711" custLinFactNeighborX="-147" custLinFactNeighborY="-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CDC9-1194-4F64-BF54-036962165BAD}" type="pres">
      <dgm:prSet presAssocID="{D664B857-DB60-4BF9-8CE0-12EDFF990678}" presName="pillarX" presStyleLbl="node1" presStyleIdx="1" presStyleCnt="3" custScaleY="122222" custLinFactNeighborX="-70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F1905-29DB-45C7-912A-118EE2DA641F}" type="pres">
      <dgm:prSet presAssocID="{58CDECD4-AE70-447A-AEFC-D739B84410C2}" presName="pillarX" presStyleLbl="node1" presStyleIdx="2" presStyleCnt="3" custScaleY="122048" custLinFactNeighborX="-556" custLinFactNeighborY="11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D28ED-B381-412A-A19B-2F48F7CDDE9A}" type="pres">
      <dgm:prSet presAssocID="{374197F4-439B-47F6-AC82-DCE3B39FC24E}" presName="base" presStyleLbl="dkBgShp" presStyleIdx="1" presStyleCnt="2" custLinFactNeighborX="1170" custLinFactNeighborY="5795"/>
      <dgm:spPr/>
    </dgm:pt>
  </dgm:ptLst>
  <dgm:cxnLst>
    <dgm:cxn modelId="{2C415E1A-3FA8-4F1D-8EC9-F3815719752E}" type="presOf" srcId="{D696827F-7590-44AB-A557-B4DCCEC094BC}" destId="{2732520E-F611-4514-868E-E1167FA45462}" srcOrd="0" destOrd="0" presId="urn:microsoft.com/office/officeart/2005/8/layout/hList3"/>
    <dgm:cxn modelId="{D23FE687-44A6-4EDE-A8C3-17F61D1060AA}" type="presOf" srcId="{374197F4-439B-47F6-AC82-DCE3B39FC24E}" destId="{77CABBFE-C6B6-471E-9116-6408714AE786}" srcOrd="0" destOrd="0" presId="urn:microsoft.com/office/officeart/2005/8/layout/hList3"/>
    <dgm:cxn modelId="{CF5747DE-A468-40EF-BFDB-EF1B4DD7EA3D}" srcId="{374197F4-439B-47F6-AC82-DCE3B39FC24E}" destId="{58CDECD4-AE70-447A-AEFC-D739B84410C2}" srcOrd="2" destOrd="0" parTransId="{8C790E76-BD29-44E6-99F9-1942D4614333}" sibTransId="{32027F8F-C9CE-493F-9BD0-CE472AB6C927}"/>
    <dgm:cxn modelId="{CB641514-D947-490D-825E-5D77CADC2B32}" type="presOf" srcId="{A5E6AB23-B3C5-49F6-A728-7B4C819549E5}" destId="{0499AFDB-CCE2-47FE-A526-B29E1BF169B1}" srcOrd="0" destOrd="0" presId="urn:microsoft.com/office/officeart/2005/8/layout/hList3"/>
    <dgm:cxn modelId="{D3A7FBD1-60AB-414D-975D-602FB2465063}" srcId="{D696827F-7590-44AB-A557-B4DCCEC094BC}" destId="{374197F4-439B-47F6-AC82-DCE3B39FC24E}" srcOrd="0" destOrd="0" parTransId="{63A23B81-C611-477D-BE2A-6F679E316E07}" sibTransId="{E37CA999-BEA3-4A44-A9FD-17BBB4BCFB40}"/>
    <dgm:cxn modelId="{54A82E87-39DA-4C97-AA6D-95F9647429FA}" type="presOf" srcId="{D664B857-DB60-4BF9-8CE0-12EDFF990678}" destId="{1554CDC9-1194-4F64-BF54-036962165BAD}" srcOrd="0" destOrd="0" presId="urn:microsoft.com/office/officeart/2005/8/layout/hList3"/>
    <dgm:cxn modelId="{EE6B71C3-52A6-49DD-A0F9-4707E14F4061}" type="presOf" srcId="{58CDECD4-AE70-447A-AEFC-D739B84410C2}" destId="{486F1905-29DB-45C7-912A-118EE2DA641F}" srcOrd="0" destOrd="0" presId="urn:microsoft.com/office/officeart/2005/8/layout/hList3"/>
    <dgm:cxn modelId="{FB4F63A2-CA13-4A30-AB62-854DFAA72094}" srcId="{374197F4-439B-47F6-AC82-DCE3B39FC24E}" destId="{A5E6AB23-B3C5-49F6-A728-7B4C819549E5}" srcOrd="0" destOrd="0" parTransId="{2F69B24B-B3F1-4983-8007-FA794573BD67}" sibTransId="{D0B437BA-EC5A-45ED-A167-F5249985BA96}"/>
    <dgm:cxn modelId="{44166D4E-40A8-4EFF-9C22-9C4D34A063E1}" srcId="{374197F4-439B-47F6-AC82-DCE3B39FC24E}" destId="{D664B857-DB60-4BF9-8CE0-12EDFF990678}" srcOrd="1" destOrd="0" parTransId="{6CD634D2-7E36-4A56-BDDD-056A7E7C9D4D}" sibTransId="{1EA71C50-2617-4FFE-A6BE-C7407B537B6A}"/>
    <dgm:cxn modelId="{EAA4344C-B97E-417A-B92C-FA4D70697E89}" type="presParOf" srcId="{2732520E-F611-4514-868E-E1167FA45462}" destId="{77CABBFE-C6B6-471E-9116-6408714AE786}" srcOrd="0" destOrd="0" presId="urn:microsoft.com/office/officeart/2005/8/layout/hList3"/>
    <dgm:cxn modelId="{C1E2FD7B-3D4A-40E8-9F2B-E82CC72B4E04}" type="presParOf" srcId="{2732520E-F611-4514-868E-E1167FA45462}" destId="{F53BCB53-04C9-4526-BDB1-FBDC87B36D54}" srcOrd="1" destOrd="0" presId="urn:microsoft.com/office/officeart/2005/8/layout/hList3"/>
    <dgm:cxn modelId="{B259FF0E-FCF3-4B41-B96F-4387A432BB43}" type="presParOf" srcId="{F53BCB53-04C9-4526-BDB1-FBDC87B36D54}" destId="{0499AFDB-CCE2-47FE-A526-B29E1BF169B1}" srcOrd="0" destOrd="0" presId="urn:microsoft.com/office/officeart/2005/8/layout/hList3"/>
    <dgm:cxn modelId="{C5D509AB-2B8A-4AF3-904A-D1BA60071E72}" type="presParOf" srcId="{F53BCB53-04C9-4526-BDB1-FBDC87B36D54}" destId="{1554CDC9-1194-4F64-BF54-036962165BAD}" srcOrd="1" destOrd="0" presId="urn:microsoft.com/office/officeart/2005/8/layout/hList3"/>
    <dgm:cxn modelId="{01C9E356-EB71-4015-9F9C-212488803975}" type="presParOf" srcId="{F53BCB53-04C9-4526-BDB1-FBDC87B36D54}" destId="{486F1905-29DB-45C7-912A-118EE2DA641F}" srcOrd="2" destOrd="0" presId="urn:microsoft.com/office/officeart/2005/8/layout/hList3"/>
    <dgm:cxn modelId="{BF4E21E6-3C80-43E6-872C-4C8D35E16CA2}" type="presParOf" srcId="{2732520E-F611-4514-868E-E1167FA45462}" destId="{27BD28ED-B381-412A-A19B-2F48F7CDDE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9763C-B19C-495F-94E4-163DF33754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1E9B51-E019-4B96-8818-E38F12452948}">
      <dgm:prSet/>
      <dgm:spPr/>
      <dgm:t>
        <a:bodyPr/>
        <a:lstStyle/>
        <a:p>
          <a:r>
            <a:rPr lang="en-US" dirty="0" smtClean="0"/>
            <a:t>Gestational Trophoblastic Disease is curable </a:t>
          </a:r>
          <a:endParaRPr lang="en-US" dirty="0"/>
        </a:p>
      </dgm:t>
    </dgm:pt>
    <dgm:pt modelId="{C1C64BD9-A1E7-4BFF-888B-25DFFC13C567}" type="parTrans" cxnId="{928679AB-09F1-480A-AE94-1166A668F5F3}">
      <dgm:prSet/>
      <dgm:spPr/>
      <dgm:t>
        <a:bodyPr/>
        <a:lstStyle/>
        <a:p>
          <a:endParaRPr lang="en-US"/>
        </a:p>
      </dgm:t>
    </dgm:pt>
    <dgm:pt modelId="{805863B7-24EB-4E90-AA57-8DE06A69AE81}" type="sibTrans" cxnId="{928679AB-09F1-480A-AE94-1166A668F5F3}">
      <dgm:prSet/>
      <dgm:spPr/>
      <dgm:t>
        <a:bodyPr/>
        <a:lstStyle/>
        <a:p>
          <a:endParaRPr lang="en-US"/>
        </a:p>
      </dgm:t>
    </dgm:pt>
    <dgm:pt modelId="{DE6E2F7F-73F2-4582-8E2E-460190AFAC25}">
      <dgm:prSet/>
      <dgm:spPr/>
      <dgm:t>
        <a:bodyPr/>
        <a:lstStyle/>
        <a:p>
          <a:r>
            <a:rPr lang="en-US" dirty="0" smtClean="0"/>
            <a:t>Follow up and early referral to oncology department is mandatory for good prognosis</a:t>
          </a:r>
          <a:endParaRPr lang="en-US" dirty="0"/>
        </a:p>
      </dgm:t>
    </dgm:pt>
    <dgm:pt modelId="{6CD5B6BE-3CC6-4AAC-9981-F4451D7C8AD8}" type="parTrans" cxnId="{6182123B-E28F-4D3F-8D28-BFEBF3B55D0B}">
      <dgm:prSet/>
      <dgm:spPr/>
      <dgm:t>
        <a:bodyPr/>
        <a:lstStyle/>
        <a:p>
          <a:endParaRPr lang="en-US"/>
        </a:p>
      </dgm:t>
    </dgm:pt>
    <dgm:pt modelId="{D5AE8C6C-37FB-4D99-A42F-7B499FA36444}" type="sibTrans" cxnId="{6182123B-E28F-4D3F-8D28-BFEBF3B55D0B}">
      <dgm:prSet/>
      <dgm:spPr/>
      <dgm:t>
        <a:bodyPr/>
        <a:lstStyle/>
        <a:p>
          <a:endParaRPr lang="en-US"/>
        </a:p>
      </dgm:t>
    </dgm:pt>
    <dgm:pt modelId="{A9D228D3-61B2-40D0-97E1-1C102A53DEA5}" type="pres">
      <dgm:prSet presAssocID="{2D59763C-B19C-495F-94E4-163DF3375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DA1F4-D408-450D-A683-AE6EE2FFDA42}" type="pres">
      <dgm:prSet presAssocID="{0E1E9B51-E019-4B96-8818-E38F124529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F8842-B0C6-4AD7-9DD5-6302AA9D44DD}" type="pres">
      <dgm:prSet presAssocID="{805863B7-24EB-4E90-AA57-8DE06A69AE81}" presName="spacer" presStyleCnt="0"/>
      <dgm:spPr/>
    </dgm:pt>
    <dgm:pt modelId="{4FFEB7DB-45D9-455C-AB04-35EF2BF9FF30}" type="pres">
      <dgm:prSet presAssocID="{DE6E2F7F-73F2-4582-8E2E-460190AFAC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6759D-517B-40B8-A282-49799F8507C2}" type="presOf" srcId="{DE6E2F7F-73F2-4582-8E2E-460190AFAC25}" destId="{4FFEB7DB-45D9-455C-AB04-35EF2BF9FF30}" srcOrd="0" destOrd="0" presId="urn:microsoft.com/office/officeart/2005/8/layout/vList2"/>
    <dgm:cxn modelId="{B7553CD0-3561-428B-B385-3B60F2A8A683}" type="presOf" srcId="{2D59763C-B19C-495F-94E4-163DF3375467}" destId="{A9D228D3-61B2-40D0-97E1-1C102A53DEA5}" srcOrd="0" destOrd="0" presId="urn:microsoft.com/office/officeart/2005/8/layout/vList2"/>
    <dgm:cxn modelId="{928679AB-09F1-480A-AE94-1166A668F5F3}" srcId="{2D59763C-B19C-495F-94E4-163DF3375467}" destId="{0E1E9B51-E019-4B96-8818-E38F12452948}" srcOrd="0" destOrd="0" parTransId="{C1C64BD9-A1E7-4BFF-888B-25DFFC13C567}" sibTransId="{805863B7-24EB-4E90-AA57-8DE06A69AE81}"/>
    <dgm:cxn modelId="{4CD2EDEA-5B11-4A1A-B70A-30EEF6244B9F}" type="presOf" srcId="{0E1E9B51-E019-4B96-8818-E38F12452948}" destId="{0F3DA1F4-D408-450D-A683-AE6EE2FFDA42}" srcOrd="0" destOrd="0" presId="urn:microsoft.com/office/officeart/2005/8/layout/vList2"/>
    <dgm:cxn modelId="{6182123B-E28F-4D3F-8D28-BFEBF3B55D0B}" srcId="{2D59763C-B19C-495F-94E4-163DF3375467}" destId="{DE6E2F7F-73F2-4582-8E2E-460190AFAC25}" srcOrd="1" destOrd="0" parTransId="{6CD5B6BE-3CC6-4AAC-9981-F4451D7C8AD8}" sibTransId="{D5AE8C6C-37FB-4D99-A42F-7B499FA36444}"/>
    <dgm:cxn modelId="{FC076D22-106E-4E5F-99B5-17907A7B7C0C}" type="presParOf" srcId="{A9D228D3-61B2-40D0-97E1-1C102A53DEA5}" destId="{0F3DA1F4-D408-450D-A683-AE6EE2FFDA42}" srcOrd="0" destOrd="0" presId="urn:microsoft.com/office/officeart/2005/8/layout/vList2"/>
    <dgm:cxn modelId="{C67B7291-9471-4EDA-AC07-0FB33AB08108}" type="presParOf" srcId="{A9D228D3-61B2-40D0-97E1-1C102A53DEA5}" destId="{AB0F8842-B0C6-4AD7-9DD5-6302AA9D44DD}" srcOrd="1" destOrd="0" presId="urn:microsoft.com/office/officeart/2005/8/layout/vList2"/>
    <dgm:cxn modelId="{3F63C20C-B562-4D6E-8775-7E0ADCFAAC42}" type="presParOf" srcId="{A9D228D3-61B2-40D0-97E1-1C102A53DEA5}" destId="{4FFEB7DB-45D9-455C-AB04-35EF2BF9FF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38792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Learning objectives</a:t>
          </a:r>
        </a:p>
      </dsp:txBody>
      <dsp:txXfrm>
        <a:off x="40724" y="79516"/>
        <a:ext cx="5874210" cy="752780"/>
      </dsp:txXfrm>
    </dsp:sp>
    <dsp:sp modelId="{F76DA1C1-BE28-49DF-88F6-675B4B24DC4C}">
      <dsp:nvSpPr>
        <dsp:cNvPr id="0" name=""/>
        <dsp:cNvSpPr/>
      </dsp:nvSpPr>
      <dsp:spPr>
        <a:xfrm>
          <a:off x="0" y="933500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718792"/>
                <a:satOff val="4944"/>
                <a:lumOff val="549"/>
                <a:alphaOff val="0"/>
                <a:tint val="96000"/>
                <a:lumMod val="102000"/>
              </a:schemeClr>
            </a:gs>
            <a:gs pos="100000">
              <a:schemeClr val="accent2">
                <a:hueOff val="-718792"/>
                <a:satOff val="4944"/>
                <a:lumOff val="54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Ectopic pregnancy ,Gestational trophoblastic disease (core </a:t>
          </a:r>
          <a:r>
            <a:rPr lang="en-US" sz="2100" kern="1200" dirty="0"/>
            <a:t>concept = 70%)</a:t>
          </a:r>
        </a:p>
      </dsp:txBody>
      <dsp:txXfrm>
        <a:off x="40724" y="974224"/>
        <a:ext cx="5874210" cy="752780"/>
      </dsp:txXfrm>
    </dsp:sp>
    <dsp:sp modelId="{4CA5F927-596E-4CBB-978C-C76D7B4D7297}">
      <dsp:nvSpPr>
        <dsp:cNvPr id="0" name=""/>
        <dsp:cNvSpPr/>
      </dsp:nvSpPr>
      <dsp:spPr>
        <a:xfrm>
          <a:off x="0" y="1828208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1437584"/>
                <a:satOff val="9889"/>
                <a:lumOff val="1098"/>
                <a:alphaOff val="0"/>
                <a:tint val="96000"/>
                <a:lumMod val="102000"/>
              </a:schemeClr>
            </a:gs>
            <a:gs pos="100000">
              <a:schemeClr val="accent2">
                <a:hueOff val="-1437584"/>
                <a:satOff val="9889"/>
                <a:lumOff val="109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Related </a:t>
          </a:r>
          <a:r>
            <a:rPr lang="en-US" sz="2100" kern="1200" dirty="0" smtClean="0"/>
            <a:t>anatomy (horizontal </a:t>
          </a:r>
          <a:r>
            <a:rPr lang="en-US" sz="2100" kern="1200" dirty="0"/>
            <a:t>integration 15%)</a:t>
          </a:r>
        </a:p>
      </dsp:txBody>
      <dsp:txXfrm>
        <a:off x="40724" y="1868932"/>
        <a:ext cx="5874210" cy="752780"/>
      </dsp:txXfrm>
    </dsp:sp>
    <dsp:sp modelId="{7007879B-F4AF-4541-9E04-BC2E3DE8A623}">
      <dsp:nvSpPr>
        <dsp:cNvPr id="0" name=""/>
        <dsp:cNvSpPr/>
      </dsp:nvSpPr>
      <dsp:spPr>
        <a:xfrm>
          <a:off x="0" y="2722917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2156377"/>
                <a:satOff val="14833"/>
                <a:lumOff val="1646"/>
                <a:alphaOff val="0"/>
                <a:tint val="96000"/>
                <a:lumMod val="102000"/>
              </a:schemeClr>
            </a:gs>
            <a:gs pos="100000">
              <a:schemeClr val="accent2">
                <a:hueOff val="-2156377"/>
                <a:satOff val="14833"/>
                <a:lumOff val="164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Related clinical findings (vertical integration – 10%)</a:t>
          </a:r>
        </a:p>
      </dsp:txBody>
      <dsp:txXfrm>
        <a:off x="40724" y="2763641"/>
        <a:ext cx="5874210" cy="752780"/>
      </dsp:txXfrm>
    </dsp:sp>
    <dsp:sp modelId="{B6E438C8-B444-4975-B47C-DA2A839E5572}">
      <dsp:nvSpPr>
        <dsp:cNvPr id="0" name=""/>
        <dsp:cNvSpPr/>
      </dsp:nvSpPr>
      <dsp:spPr>
        <a:xfrm>
          <a:off x="0" y="3617625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2875169"/>
                <a:satOff val="19778"/>
                <a:lumOff val="2195"/>
                <a:alphaOff val="0"/>
                <a:tint val="96000"/>
                <a:lumMod val="102000"/>
              </a:schemeClr>
            </a:gs>
            <a:gs pos="100000">
              <a:schemeClr val="accent2">
                <a:hueOff val="-2875169"/>
                <a:satOff val="19778"/>
                <a:lumOff val="219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Research article related to topic (3%)</a:t>
          </a:r>
        </a:p>
      </dsp:txBody>
      <dsp:txXfrm>
        <a:off x="40724" y="3658349"/>
        <a:ext cx="5874210" cy="752780"/>
      </dsp:txXfrm>
    </dsp:sp>
    <dsp:sp modelId="{89816B95-3D49-43B3-ACC7-9222A899A4C7}">
      <dsp:nvSpPr>
        <dsp:cNvPr id="0" name=""/>
        <dsp:cNvSpPr/>
      </dsp:nvSpPr>
      <dsp:spPr>
        <a:xfrm>
          <a:off x="0" y="4512333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Ethics (2%)</a:t>
          </a:r>
        </a:p>
      </dsp:txBody>
      <dsp:txXfrm>
        <a:off x="40724" y="4553057"/>
        <a:ext cx="5874210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6FF5-DFF2-404B-A7DD-C6E8F891F786}">
      <dsp:nvSpPr>
        <dsp:cNvPr id="0" name=""/>
        <dsp:cNvSpPr/>
      </dsp:nvSpPr>
      <dsp:spPr>
        <a:xfrm>
          <a:off x="-5102760" y="-758724"/>
          <a:ext cx="6076788" cy="607678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D7C29-3803-45EE-A178-1AC024682A3B}">
      <dsp:nvSpPr>
        <dsp:cNvPr id="0" name=""/>
        <dsp:cNvSpPr/>
      </dsp:nvSpPr>
      <dsp:spPr>
        <a:xfrm>
          <a:off x="426064" y="304974"/>
          <a:ext cx="7639651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history collection</a:t>
          </a:r>
          <a:r>
            <a:rPr lang="en-GB" sz="1700" kern="1200" dirty="0" smtClean="0"/>
            <a:t>: amenorrhoea, vaginal bleeding, vomiting, shoulder tip pain, hx of previous surgery</a:t>
          </a:r>
        </a:p>
      </dsp:txBody>
      <dsp:txXfrm>
        <a:off x="426064" y="304974"/>
        <a:ext cx="7639651" cy="564353"/>
      </dsp:txXfrm>
    </dsp:sp>
    <dsp:sp modelId="{26196E06-C8D7-4D5D-BC6A-8BE074FB8748}">
      <dsp:nvSpPr>
        <dsp:cNvPr id="0" name=""/>
        <dsp:cNvSpPr/>
      </dsp:nvSpPr>
      <dsp:spPr>
        <a:xfrm>
          <a:off x="73343" y="71063"/>
          <a:ext cx="705441" cy="1032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008B4-002C-4D88-9268-A4AFED136995}">
      <dsp:nvSpPr>
        <dsp:cNvPr id="0" name=""/>
        <dsp:cNvSpPr/>
      </dsp:nvSpPr>
      <dsp:spPr>
        <a:xfrm>
          <a:off x="830463" y="1151233"/>
          <a:ext cx="7235252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Physical examination</a:t>
          </a:r>
          <a:r>
            <a:rPr lang="en-GB" sz="1700" kern="1200" smtClean="0"/>
            <a:t>: tenderness, mass, uterus normal in size.</a:t>
          </a:r>
          <a:endParaRPr lang="en-GB" sz="1700" kern="1200" dirty="0" smtClean="0"/>
        </a:p>
      </dsp:txBody>
      <dsp:txXfrm>
        <a:off x="830463" y="1151233"/>
        <a:ext cx="7235252" cy="564353"/>
      </dsp:txXfrm>
    </dsp:sp>
    <dsp:sp modelId="{2B4538EC-936B-4D29-83BA-C4FD16F4F7D7}">
      <dsp:nvSpPr>
        <dsp:cNvPr id="0" name=""/>
        <dsp:cNvSpPr/>
      </dsp:nvSpPr>
      <dsp:spPr>
        <a:xfrm>
          <a:off x="477742" y="1080689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1F1C5-EE95-4E91-9D55-282CCF8B1324}">
      <dsp:nvSpPr>
        <dsp:cNvPr id="0" name=""/>
        <dsp:cNvSpPr/>
      </dsp:nvSpPr>
      <dsp:spPr>
        <a:xfrm>
          <a:off x="954581" y="1997493"/>
          <a:ext cx="7111134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Radiological Investigation: transvaginal</a:t>
          </a:r>
          <a:r>
            <a:rPr lang="en-GB" sz="1700" kern="1200" smtClean="0"/>
            <a:t>  ultrasound        empty uterus with adnexal mass, presence of free fluid         rupture ectopic pregnancy</a:t>
          </a:r>
          <a:endParaRPr lang="en-US" sz="1700" kern="1200"/>
        </a:p>
      </dsp:txBody>
      <dsp:txXfrm>
        <a:off x="954581" y="1997493"/>
        <a:ext cx="7111134" cy="564353"/>
      </dsp:txXfrm>
    </dsp:sp>
    <dsp:sp modelId="{BAFB4FEB-22CF-4433-9D7C-3ACDE4E45477}">
      <dsp:nvSpPr>
        <dsp:cNvPr id="0" name=""/>
        <dsp:cNvSpPr/>
      </dsp:nvSpPr>
      <dsp:spPr>
        <a:xfrm>
          <a:off x="601860" y="1926948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E3B8D-E9B2-4787-971B-2024A319E2E2}">
      <dsp:nvSpPr>
        <dsp:cNvPr id="0" name=""/>
        <dsp:cNvSpPr/>
      </dsp:nvSpPr>
      <dsp:spPr>
        <a:xfrm>
          <a:off x="830463" y="2843752"/>
          <a:ext cx="7235252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biochemical investigation</a:t>
          </a:r>
          <a:r>
            <a:rPr lang="en-GB" sz="1700" kern="1200" smtClean="0"/>
            <a:t>: serum beta human chorionic gonadotropin level                  rise is suboptimal .</a:t>
          </a:r>
          <a:endParaRPr lang="en-GB" sz="1700" kern="1200" dirty="0"/>
        </a:p>
      </dsp:txBody>
      <dsp:txXfrm>
        <a:off x="830463" y="2843752"/>
        <a:ext cx="7235252" cy="564353"/>
      </dsp:txXfrm>
    </dsp:sp>
    <dsp:sp modelId="{020266D6-E1D0-4487-ACCD-8CB4AF03C16B}">
      <dsp:nvSpPr>
        <dsp:cNvPr id="0" name=""/>
        <dsp:cNvSpPr/>
      </dsp:nvSpPr>
      <dsp:spPr>
        <a:xfrm>
          <a:off x="477742" y="2773208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272B7-5F60-4CC2-9950-5B89AAD57C6E}">
      <dsp:nvSpPr>
        <dsp:cNvPr id="0" name=""/>
        <dsp:cNvSpPr/>
      </dsp:nvSpPr>
      <dsp:spPr>
        <a:xfrm>
          <a:off x="426064" y="3690012"/>
          <a:ext cx="7639651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Blood Grouping and cross match</a:t>
          </a:r>
          <a:endParaRPr lang="en-US" sz="1700" kern="1200" dirty="0"/>
        </a:p>
      </dsp:txBody>
      <dsp:txXfrm>
        <a:off x="426064" y="3690012"/>
        <a:ext cx="7639651" cy="564353"/>
      </dsp:txXfrm>
    </dsp:sp>
    <dsp:sp modelId="{F4C9E79B-EFAC-452E-8AA7-7716934A38AE}">
      <dsp:nvSpPr>
        <dsp:cNvPr id="0" name=""/>
        <dsp:cNvSpPr/>
      </dsp:nvSpPr>
      <dsp:spPr>
        <a:xfrm>
          <a:off x="73343" y="3619467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ABBFE-C6B6-471E-9116-6408714AE786}">
      <dsp:nvSpPr>
        <dsp:cNvPr id="0" name=""/>
        <dsp:cNvSpPr/>
      </dsp:nvSpPr>
      <dsp:spPr>
        <a:xfrm>
          <a:off x="0" y="0"/>
          <a:ext cx="10018712" cy="17338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u="sng" kern="1200" dirty="0" smtClean="0"/>
            <a:t>TREATMENT</a:t>
          </a:r>
          <a:endParaRPr lang="en-US" sz="6500" u="sng" kern="1200" dirty="0"/>
        </a:p>
      </dsp:txBody>
      <dsp:txXfrm>
        <a:off x="0" y="0"/>
        <a:ext cx="10018712" cy="1733843"/>
      </dsp:txXfrm>
    </dsp:sp>
    <dsp:sp modelId="{0499AFDB-CCE2-47FE-A526-B29E1BF169B1}">
      <dsp:nvSpPr>
        <dsp:cNvPr id="0" name=""/>
        <dsp:cNvSpPr/>
      </dsp:nvSpPr>
      <dsp:spPr>
        <a:xfrm>
          <a:off x="0" y="1324714"/>
          <a:ext cx="3336309" cy="44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/>
            <a:t>EXPECTANT MANAGEMNT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Hemodynamically stable patient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Asymptomatic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Live in close proximity to hospital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Ultrasound: small&lt;3cm mass of non rupture ectopic pregnancy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Serial Beta hCG levels until undetectable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 smtClean="0"/>
        </a:p>
      </dsp:txBody>
      <dsp:txXfrm>
        <a:off x="0" y="1324714"/>
        <a:ext cx="3336309" cy="4431583"/>
      </dsp:txXfrm>
    </dsp:sp>
    <dsp:sp modelId="{1554CDC9-1194-4F64-BF54-036962165BAD}">
      <dsp:nvSpPr>
        <dsp:cNvPr id="0" name=""/>
        <dsp:cNvSpPr/>
      </dsp:nvSpPr>
      <dsp:spPr>
        <a:xfrm>
          <a:off x="3317747" y="1329283"/>
          <a:ext cx="3336309" cy="445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sng" kern="1200" dirty="0" smtClean="0"/>
            <a:t>MEDICAL MANAGEMENT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sng" kern="1200" dirty="0" smtClean="0"/>
            <a:t>Criteria: mi</a:t>
          </a:r>
          <a:r>
            <a:rPr lang="en-GB" sz="1800" b="1" i="0" u="none" kern="1200" dirty="0" smtClean="0"/>
            <a:t>nimal symptoms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none" kern="1200" dirty="0" smtClean="0"/>
            <a:t>Adnexal mass &lt;40mm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none" kern="1200" dirty="0" smtClean="0"/>
            <a:t>Serum beta hCG &lt;3000IU/L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none" kern="1200" dirty="0" smtClean="0"/>
            <a:t> USG: No fetal cardiac activity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u="none" kern="1200" dirty="0" smtClean="0"/>
            <a:t>No hemoperitoneum</a:t>
          </a:r>
          <a:endParaRPr lang="en-GB" sz="1800" b="1" i="0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INJECTION METHOTREXATE  50mg/m2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 IM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Serum beta hCG on day 4,7,11 then weekly until undetectable</a:t>
          </a:r>
        </a:p>
      </dsp:txBody>
      <dsp:txXfrm>
        <a:off x="3317747" y="1329283"/>
        <a:ext cx="3336309" cy="4450189"/>
      </dsp:txXfrm>
    </dsp:sp>
    <dsp:sp modelId="{486F1905-29DB-45C7-912A-118EE2DA641F}">
      <dsp:nvSpPr>
        <dsp:cNvPr id="0" name=""/>
        <dsp:cNvSpPr/>
      </dsp:nvSpPr>
      <dsp:spPr>
        <a:xfrm>
          <a:off x="6658960" y="1335623"/>
          <a:ext cx="3336309" cy="4443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/>
            <a:t>SURGICAL MANAGEMENT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none" kern="1200" dirty="0" smtClean="0"/>
            <a:t>Standard treatment of choice: Laparoscopy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none" kern="1200" dirty="0" smtClean="0"/>
            <a:t>2: Laparotomy :severe compromised patients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none" kern="1200" dirty="0" smtClean="0"/>
            <a:t>3: Salpingectomy: removal of fallopian tube and EP within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none" kern="1200" dirty="0" smtClean="0"/>
            <a:t>4: Salpingostomy: EP extracted through opening.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none" kern="1200" dirty="0" smtClean="0"/>
            <a:t>Recommended if contralateral tube is absent</a:t>
          </a:r>
          <a:endParaRPr lang="en-US" sz="1800" b="1" u="none" kern="1200" dirty="0"/>
        </a:p>
      </dsp:txBody>
      <dsp:txXfrm>
        <a:off x="6658960" y="1335623"/>
        <a:ext cx="3336309" cy="4443853"/>
      </dsp:txXfrm>
    </dsp:sp>
    <dsp:sp modelId="{27BD28ED-B381-412A-A19B-2F48F7CDDE9A}">
      <dsp:nvSpPr>
        <dsp:cNvPr id="0" name=""/>
        <dsp:cNvSpPr/>
      </dsp:nvSpPr>
      <dsp:spPr>
        <a:xfrm>
          <a:off x="0" y="5374913"/>
          <a:ext cx="10018712" cy="4045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A1F4-D408-450D-A683-AE6EE2FFDA42}">
      <dsp:nvSpPr>
        <dsp:cNvPr id="0" name=""/>
        <dsp:cNvSpPr/>
      </dsp:nvSpPr>
      <dsp:spPr>
        <a:xfrm>
          <a:off x="0" y="17646"/>
          <a:ext cx="5955658" cy="2621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Gestational Trophoblastic Disease is curable </a:t>
          </a:r>
          <a:endParaRPr lang="en-US" sz="3700" kern="1200" dirty="0"/>
        </a:p>
      </dsp:txBody>
      <dsp:txXfrm>
        <a:off x="127983" y="145629"/>
        <a:ext cx="5699692" cy="2365784"/>
      </dsp:txXfrm>
    </dsp:sp>
    <dsp:sp modelId="{4FFEB7DB-45D9-455C-AB04-35EF2BF9FF30}">
      <dsp:nvSpPr>
        <dsp:cNvPr id="0" name=""/>
        <dsp:cNvSpPr/>
      </dsp:nvSpPr>
      <dsp:spPr>
        <a:xfrm>
          <a:off x="0" y="2745956"/>
          <a:ext cx="5955658" cy="2621750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Follow up and early referral to oncology department is mandatory for good prognosis</a:t>
          </a:r>
          <a:endParaRPr lang="en-US" sz="3700" kern="1200" dirty="0"/>
        </a:p>
      </dsp:txBody>
      <dsp:txXfrm>
        <a:off x="127983" y="2873939"/>
        <a:ext cx="5699692" cy="2365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6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7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52496-6AE3-4B43-A9CF-B172F6423C0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Ectopic pregnancy</a:t>
            </a:r>
            <a:br>
              <a:rPr lang="en-GB" dirty="0" smtClean="0"/>
            </a:br>
            <a:r>
              <a:rPr lang="en-GB" dirty="0"/>
              <a:t>G</a:t>
            </a:r>
            <a:r>
              <a:rPr lang="en-GB" dirty="0" smtClean="0"/>
              <a:t>estational Trophoblastic </a:t>
            </a:r>
            <a:r>
              <a:rPr lang="en-GB" dirty="0"/>
              <a:t>D</a:t>
            </a:r>
            <a:r>
              <a:rPr lang="en-GB" dirty="0" smtClean="0"/>
              <a:t>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9637" y="3996267"/>
            <a:ext cx="7023386" cy="13885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Dr. </a:t>
            </a:r>
            <a:r>
              <a:rPr lang="en-US" dirty="0" err="1" smtClean="0">
                <a:solidFill>
                  <a:srgbClr val="0070C0"/>
                </a:solidFill>
              </a:rPr>
              <a:t>Maliha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Sadaf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Gynae unit   II</a:t>
            </a:r>
          </a:p>
          <a:p>
            <a:r>
              <a:rPr lang="en-US" dirty="0">
                <a:solidFill>
                  <a:srgbClr val="0070C0"/>
                </a:solidFill>
              </a:rPr>
              <a:t>Holy Family Hospital</a:t>
            </a:r>
          </a:p>
        </p:txBody>
      </p:sp>
    </p:spTree>
    <p:extLst>
      <p:ext uri="{BB962C8B-B14F-4D97-AF65-F5344CB8AC3E}">
        <p14:creationId xmlns:p14="http://schemas.microsoft.com/office/powerpoint/2010/main" val="367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855785"/>
            <a:ext cx="7959969" cy="4935415"/>
          </a:xfrm>
        </p:spPr>
      </p:pic>
    </p:spTree>
    <p:extLst>
      <p:ext uri="{BB962C8B-B14F-4D97-AF65-F5344CB8AC3E}">
        <p14:creationId xmlns:p14="http://schemas.microsoft.com/office/powerpoint/2010/main" val="3466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ACUTE 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 Severe abdominal pain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amenorrhea with scanty dark vaginal bleeding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nausea,vomiting,fainting</a:t>
            </a:r>
            <a:r>
              <a:rPr lang="en-GB" sz="2000" dirty="0"/>
              <a:t> </a:t>
            </a:r>
            <a:r>
              <a:rPr lang="en-GB" sz="2000" dirty="0" smtClean="0"/>
              <a:t>and syncope attack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On examination: patient is pale with cold clammy skin, tachycardia, hypotension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Abdomen is tense and tender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mostly as rupture ectopic pregnancy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5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CHRONIC 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Diagnosed by high clinical suspicion.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had previous attack of acute lower abdominal pain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amenorrhea, vaginal bleeding, dull lower abdominal pain and urinary complaints, no feature of shock.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abdominal examination: may be tenderness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36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RISK FACTORS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Subfertility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IVF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previous abdominal surgery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smoking</a:t>
            </a:r>
          </a:p>
          <a:p>
            <a:r>
              <a:rPr lang="en-GB" sz="2000" dirty="0" smtClean="0"/>
              <a:t>Endometriosis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use of IUCD</a:t>
            </a:r>
          </a:p>
          <a:p>
            <a:r>
              <a:rPr lang="en-GB" sz="2000" dirty="0" smtClean="0"/>
              <a:t>Conception on oral contraceptive pills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2" y="2145322"/>
            <a:ext cx="4888523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HETEROTOPIC PREGNANCY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Is simultaneous development of two pregnancies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one within uterine cavity and one outside uterine cavity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51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08" y="1500554"/>
            <a:ext cx="8018584" cy="4618892"/>
          </a:xfrm>
        </p:spPr>
      </p:pic>
    </p:spTree>
    <p:extLst>
      <p:ext uri="{BB962C8B-B14F-4D97-AF65-F5344CB8AC3E}">
        <p14:creationId xmlns:p14="http://schemas.microsoft.com/office/powerpoint/2010/main" val="26319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DIFFERENTIAL DIAGNOSIS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 Rupture corpus luteum cyst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ovarian cyst accident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torsion or degeneration of pedunculated fibroid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incomplete miscarriage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acute appendicitis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renal colic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83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95400"/>
          </a:xfrm>
        </p:spPr>
        <p:txBody>
          <a:bodyPr/>
          <a:lstStyle/>
          <a:p>
            <a:r>
              <a:rPr lang="en-GB" b="1" u="sng" dirty="0" smtClean="0"/>
              <a:t>Assessment and Diagnosis</a:t>
            </a:r>
            <a:endParaRPr lang="en-US" b="1" u="sng" dirty="0"/>
          </a:p>
        </p:txBody>
      </p:sp>
      <p:sp>
        <p:nvSpPr>
          <p:cNvPr id="6" name="Right Arrow 5"/>
          <p:cNvSpPr/>
          <p:nvPr/>
        </p:nvSpPr>
        <p:spPr>
          <a:xfrm>
            <a:off x="6435968" y="4812321"/>
            <a:ext cx="39858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0016355"/>
              </p:ext>
            </p:extLst>
          </p:nvPr>
        </p:nvGraphicFramePr>
        <p:xfrm>
          <a:off x="2141415" y="1781908"/>
          <a:ext cx="8128000" cy="451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0" y="438149"/>
            <a:ext cx="2168769" cy="16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35068"/>
              </p:ext>
            </p:extLst>
          </p:nvPr>
        </p:nvGraphicFramePr>
        <p:xfrm>
          <a:off x="2020888" y="304801"/>
          <a:ext cx="10018712" cy="577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92" y="394921"/>
            <a:ext cx="2242971" cy="16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7" y="703385"/>
            <a:ext cx="8804031" cy="5087815"/>
          </a:xfrm>
        </p:spPr>
      </p:pic>
    </p:spTree>
    <p:extLst>
      <p:ext uri="{BB962C8B-B14F-4D97-AF65-F5344CB8AC3E}">
        <p14:creationId xmlns:p14="http://schemas.microsoft.com/office/powerpoint/2010/main" val="6874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22738"/>
            <a:ext cx="10018713" cy="1242647"/>
          </a:xfrm>
        </p:spPr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1" y="1277815"/>
            <a:ext cx="8652951" cy="5400076"/>
          </a:xfrm>
        </p:spPr>
        <p:txBody>
          <a:bodyPr/>
          <a:lstStyle/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Mission Statement</a:t>
            </a:r>
          </a:p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 impart evidence-based research-oriented health professional education 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Best possible patient care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Mutual respect, ethical practice of healthcare and social accountability.</a:t>
            </a: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Vision and Values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Highly recognized and accredited 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center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ts val="7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3" y="363415"/>
            <a:ext cx="9108831" cy="5427785"/>
          </a:xfrm>
        </p:spPr>
      </p:pic>
    </p:spTree>
    <p:extLst>
      <p:ext uri="{BB962C8B-B14F-4D97-AF65-F5344CB8AC3E}">
        <p14:creationId xmlns:p14="http://schemas.microsoft.com/office/powerpoint/2010/main" val="27220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832338"/>
            <a:ext cx="9085384" cy="4935415"/>
          </a:xfrm>
        </p:spPr>
      </p:pic>
    </p:spTree>
    <p:extLst>
      <p:ext uri="{BB962C8B-B14F-4D97-AF65-F5344CB8AC3E}">
        <p14:creationId xmlns:p14="http://schemas.microsoft.com/office/powerpoint/2010/main" val="23949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IMPORTANT POINTS TO REMEMBER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 Avoid intercourse  and conceiving for 3 months during and after methotrexate </a:t>
            </a:r>
          </a:p>
          <a:p>
            <a:r>
              <a:rPr lang="en-GB" sz="2000" dirty="0"/>
              <a:t> C</a:t>
            </a:r>
            <a:r>
              <a:rPr lang="en-GB" sz="2000" dirty="0" smtClean="0"/>
              <a:t>ontraindication to methotrexate: chronic liver, renal and blood disorder, acute infection, immunodeficiency</a:t>
            </a:r>
          </a:p>
          <a:p>
            <a:pPr lvl="0"/>
            <a:r>
              <a:rPr lang="en-GB" sz="2000" dirty="0" smtClean="0"/>
              <a:t>RH negative women who have undergone surgery should be offered anti –D 250 IU injection as soon as possible or within 72 hour of surgery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1909763"/>
            <a:ext cx="1709371" cy="16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GESTATIONAL TROPHOBLASTIC DISEASE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933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41344"/>
            <a:ext cx="10018713" cy="4861873"/>
          </a:xfrm>
        </p:spPr>
        <p:txBody>
          <a:bodyPr>
            <a:normAutofit/>
          </a:bodyPr>
          <a:lstStyle/>
          <a:p>
            <a:r>
              <a:rPr lang="en-GB" sz="2000" dirty="0"/>
              <a:t>Classify gestational trophoblastic disease</a:t>
            </a:r>
          </a:p>
          <a:p>
            <a:r>
              <a:rPr lang="en-GB" sz="2000" dirty="0"/>
              <a:t>Identify clinical features of gestational trophoblastic disease</a:t>
            </a:r>
          </a:p>
          <a:p>
            <a:r>
              <a:rPr lang="en-GB" sz="2000" dirty="0"/>
              <a:t>Enlist investigations required to diagnose GTD</a:t>
            </a:r>
          </a:p>
          <a:p>
            <a:r>
              <a:rPr lang="en-GB" sz="2000" dirty="0"/>
              <a:t>Formulate a management plan including treatment for GTD and follow up plan after treatment.</a:t>
            </a:r>
          </a:p>
          <a:p>
            <a:r>
              <a:rPr lang="en-GB" sz="2000" dirty="0"/>
              <a:t>Identify features of gestational trophoblastic neoplasia during follow up after treatment for premalignant GTD</a:t>
            </a:r>
          </a:p>
          <a:p>
            <a:r>
              <a:rPr lang="en-GB" sz="2000" dirty="0"/>
              <a:t>Categorise patients requiring chemotherapy into low risk and high risk group</a:t>
            </a:r>
          </a:p>
          <a:p>
            <a:r>
              <a:rPr lang="en-GB" sz="2000" dirty="0"/>
              <a:t>Devise a follow up plan after chemotherapy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C13134-2F73-4E1D-D8A4-6553FFF518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7367" y="2982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Gestational trophoblastic disease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Gestational trophoblastic disease (GTD)</a:t>
            </a:r>
            <a:r>
              <a:rPr lang="en-US" sz="2000" dirty="0"/>
              <a:t> consists of a range of pregnancy-related disorders derived from disordered proliferation of the placental trophoblast. </a:t>
            </a:r>
          </a:p>
          <a:p>
            <a:r>
              <a:rPr lang="en-US" sz="2000" dirty="0"/>
              <a:t> GTD has distinctive morphological, histopathological and genetic characteristics that enable subdivision into benign and malignant GTD.</a:t>
            </a:r>
          </a:p>
        </p:txBody>
      </p:sp>
    </p:spTree>
    <p:extLst>
      <p:ext uri="{BB962C8B-B14F-4D97-AF65-F5344CB8AC3E}">
        <p14:creationId xmlns:p14="http://schemas.microsoft.com/office/powerpoint/2010/main" val="7471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How do you classify gestational trophoblastic </a:t>
            </a:r>
            <a:r>
              <a:rPr lang="en-US" dirty="0" smtClean="0"/>
              <a:t>disease?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GESTATIONAL TROPHOBLASTIC DISEASE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7400" b="1" dirty="0"/>
              <a:t>1.Premalignant disorders</a:t>
            </a:r>
            <a:r>
              <a:rPr lang="en-US" sz="7400" dirty="0"/>
              <a:t> </a:t>
            </a:r>
          </a:p>
          <a:p>
            <a:r>
              <a:rPr lang="en-US" sz="7400" dirty="0"/>
              <a:t>Complete hydatidiform mole.</a:t>
            </a:r>
          </a:p>
          <a:p>
            <a:r>
              <a:rPr lang="en-US" sz="7400" dirty="0"/>
              <a:t>Partial hydatidiform mole.</a:t>
            </a:r>
          </a:p>
          <a:p>
            <a:pPr marL="0" indent="0">
              <a:buNone/>
            </a:pPr>
            <a:r>
              <a:rPr lang="en-US" sz="7400" b="1" dirty="0"/>
              <a:t>2. Gestational trophoblastic neoplasia (GTN)</a:t>
            </a:r>
            <a:r>
              <a:rPr lang="en-US" sz="7400" dirty="0"/>
              <a:t> </a:t>
            </a:r>
          </a:p>
          <a:p>
            <a:r>
              <a:rPr lang="en-US" sz="7400" dirty="0"/>
              <a:t>Invasive mole</a:t>
            </a:r>
          </a:p>
          <a:p>
            <a:r>
              <a:rPr lang="en-US" sz="7400" dirty="0"/>
              <a:t>Choriocarcinoma</a:t>
            </a:r>
          </a:p>
          <a:p>
            <a:r>
              <a:rPr lang="en-US" sz="7400" dirty="0"/>
              <a:t>Placental-site trophoblastic </a:t>
            </a:r>
            <a:r>
              <a:rPr lang="en-US" sz="7400" dirty="0" smtClean="0"/>
              <a:t>tumor.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 GTN can progress, invade, metastasize, and lead to death if left untreated.</a:t>
            </a: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1919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4874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u="sng" dirty="0" smtClean="0"/>
              <a:t>ORIGIN AND GENETICS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abnormal pregnancy </a:t>
            </a:r>
            <a:r>
              <a:rPr lang="en-US" sz="2000" dirty="0" smtClean="0"/>
              <a:t>characterized </a:t>
            </a:r>
            <a:r>
              <a:rPr lang="en-US" sz="2000" dirty="0"/>
              <a:t>by varying degrees of trophoblastic proliferation (both cytotrophoblast and syncytiotrophoblast) and vesicular swelling of placental villi (villous hydrops) associated with an absent or an abnormal fetus/embryo.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5093" y="2717862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Pathophysiology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9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netics of gestational trophoblastic disease - ScienceDir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85437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563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u="sng" dirty="0" smtClean="0"/>
              <a:t>RISK FACTORS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r>
              <a:rPr lang="en-US" sz="2600" dirty="0"/>
              <a:t>More common in women of Asian than non-Asian ethnicity</a:t>
            </a:r>
          </a:p>
          <a:p>
            <a:r>
              <a:rPr lang="en-US" sz="2600" dirty="0"/>
              <a:t>Advanced or very young maternal age</a:t>
            </a:r>
          </a:p>
          <a:p>
            <a:r>
              <a:rPr lang="en-US" sz="2600" dirty="0"/>
              <a:t>Previous molar pregnancy (risk of recurrence after one or two moles is 2% and 20% respectively; recurrence risk is not altered if there is a change in male partner)</a:t>
            </a:r>
          </a:p>
          <a:p>
            <a:r>
              <a:rPr lang="en-US" sz="2600" dirty="0"/>
              <a:t>Potential but low Increased risk of malignant transformation of CHM/PHM if using combined oral contraceptive pill while hCG levels remain elevated</a:t>
            </a:r>
          </a:p>
          <a:p>
            <a:r>
              <a:rPr lang="en-US" sz="2600" dirty="0"/>
              <a:t>Familial/sporadic clusters of </a:t>
            </a:r>
            <a:r>
              <a:rPr lang="en-US" sz="2600" dirty="0" smtClean="0"/>
              <a:t> </a:t>
            </a:r>
            <a:r>
              <a:rPr lang="en-US" sz="2600" dirty="0"/>
              <a:t>complete hydatidiform mole (autosomal recessive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3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4278726"/>
              </p:ext>
            </p:extLst>
          </p:nvPr>
        </p:nvGraphicFramePr>
        <p:xfrm>
          <a:off x="9236" y="9236"/>
          <a:ext cx="12192000" cy="6858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63586044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41594016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614006"/>
                    </a:ext>
                  </a:extLst>
                </a:gridCol>
              </a:tblGrid>
              <a:tr h="571659">
                <a:tc>
                  <a:txBody>
                    <a:bodyPr/>
                    <a:lstStyle/>
                    <a:p>
                      <a:pPr algn="l" fontAlgn="ctr"/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Complete (CHM)+</a:t>
                      </a:r>
                    </a:p>
                    <a:p>
                      <a:pPr algn="l" fontAlgn="ctr"/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Partial (PHM)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451" marR="29451" marT="14725" marB="14725"/>
                </a:tc>
                <a:extLst>
                  <a:ext uri="{0D108BD9-81ED-4DB2-BD59-A6C34878D82A}">
                    <a16:rowId xmlns="" xmlns:a16="http://schemas.microsoft.com/office/drawing/2014/main" val="1015927006"/>
                  </a:ext>
                </a:extLst>
              </a:tr>
              <a:tr h="905128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Origin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 err="1">
                          <a:effectLst/>
                        </a:rPr>
                        <a:t>Monospermic</a:t>
                      </a:r>
                      <a:r>
                        <a:rPr lang="en-US" sz="1400" dirty="0">
                          <a:effectLst/>
                        </a:rPr>
                        <a:t> or </a:t>
                      </a:r>
                      <a:r>
                        <a:rPr lang="en-US" sz="1400" dirty="0" err="1">
                          <a:effectLst/>
                        </a:rPr>
                        <a:t>dispermic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fertilisation</a:t>
                      </a:r>
                      <a:r>
                        <a:rPr lang="en-US" sz="1400" dirty="0">
                          <a:effectLst/>
                        </a:rPr>
                        <a:t> of ‘empty’ ovum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 err="1">
                          <a:effectLst/>
                        </a:rPr>
                        <a:t>Dispermic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fertilisation</a:t>
                      </a:r>
                      <a:r>
                        <a:rPr lang="en-US" sz="1400" dirty="0">
                          <a:effectLst/>
                        </a:rPr>
                        <a:t> of ovum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4239042498"/>
                  </a:ext>
                </a:extLst>
              </a:tr>
              <a:tr h="1128903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Karyotype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All diploid and of paternal origin</a:t>
                      </a: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Paternal and maternal origin</a:t>
                      </a:r>
                    </a:p>
                    <a:p>
                      <a:pPr fontAlgn="ctr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96303698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Prevalence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1 per 1000 pregnancies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3 per 1000 pregnancies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2989295802"/>
                  </a:ext>
                </a:extLst>
              </a:tr>
              <a:tr h="62981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Fetal tissue and fetal red blood cells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Absent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Present, fetus is abnormal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3155941029"/>
                  </a:ext>
                </a:extLst>
              </a:tr>
              <a:tr h="2281719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Histopathology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Diffuse villous hydrops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Diffuse trophoblast hyperplasia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Macroscopically, the cystic villi have the appearance of ‘clusters of grapes’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Focal villous hydrops with scattered abnormally sized/scalloped villi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Focal trophoblast hyperplasia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Trophoblastic pseudoinclusions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Identifiable fetal tissues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2330626337"/>
                  </a:ext>
                </a:extLst>
              </a:tr>
              <a:tr h="905128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Risk of requiring chemotherapy for persisting GTD/GTN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15%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0.5%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125837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2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Macroscopic histopathology</a:t>
            </a:r>
            <a:br>
              <a:rPr lang="en-US" b="1" dirty="0"/>
            </a:br>
            <a:r>
              <a:rPr lang="en-US" b="1" dirty="0"/>
              <a:t>Complete mole</a:t>
            </a:r>
            <a:endParaRPr lang="en-US" dirty="0"/>
          </a:p>
        </p:txBody>
      </p:sp>
      <p:pic>
        <p:nvPicPr>
          <p:cNvPr id="3074" name="Picture 2" descr="Photo of complete mo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27" y="2334491"/>
            <a:ext cx="68453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CASE SCENARIO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Mrs</a:t>
            </a:r>
            <a:r>
              <a:rPr lang="en-US" sz="2000" dirty="0"/>
              <a:t> XY reported with irregular vaginal spotting at 10 weeks gestation, on evaluation you are suspecting molar pregnancy</a:t>
            </a:r>
          </a:p>
          <a:p>
            <a:r>
              <a:rPr lang="en-GB" sz="2000" dirty="0"/>
              <a:t>Enlist the clinical features that will help in diagnosis of GTD?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Enlist the investigations you will advise her</a:t>
            </a:r>
          </a:p>
        </p:txBody>
      </p:sp>
    </p:spTree>
    <p:extLst>
      <p:ext uri="{BB962C8B-B14F-4D97-AF65-F5344CB8AC3E}">
        <p14:creationId xmlns:p14="http://schemas.microsoft.com/office/powerpoint/2010/main" val="34012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Clinical presentation and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30401"/>
            <a:ext cx="10018713" cy="4927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u="sng" dirty="0"/>
              <a:t>Clinical features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Common presentation is vaginal bleeding in early pregnancy.</a:t>
            </a:r>
          </a:p>
          <a:p>
            <a:r>
              <a:rPr lang="en-US" sz="2000" dirty="0"/>
              <a:t>Uterus may be larger than dates</a:t>
            </a:r>
          </a:p>
          <a:p>
            <a:r>
              <a:rPr lang="en-US" sz="2000" dirty="0"/>
              <a:t>Hyperemesis gravidarum</a:t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1AF0F4-5C4F-71CE-A90A-BDD4FB9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72835"/>
            <a:ext cx="10018713" cy="1163783"/>
          </a:xfrm>
        </p:spPr>
        <p:txBody>
          <a:bodyPr>
            <a:normAutofit fontScale="90000"/>
          </a:bodyPr>
          <a:lstStyle/>
          <a:p>
            <a:r>
              <a:rPr lang="en-US" sz="4400" b="1" u="sng" dirty="0"/>
              <a:t>INVESTIGATIONS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DE1FF8-CE21-108E-26B8-85AC34D5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17965"/>
            <a:ext cx="10569145" cy="5140036"/>
          </a:xfrm>
        </p:spPr>
        <p:txBody>
          <a:bodyPr>
            <a:normAutofit/>
          </a:bodyPr>
          <a:lstStyle/>
          <a:p>
            <a:r>
              <a:rPr lang="en-US" sz="2000" dirty="0"/>
              <a:t>Full blood count, blood group and rhesus antibody serology</a:t>
            </a:r>
          </a:p>
          <a:p>
            <a:r>
              <a:rPr lang="en-US" sz="2000" dirty="0"/>
              <a:t>Serum human chorionic gonadotrophin (hCG) [hCG levels are often &gt; 100 000 </a:t>
            </a:r>
            <a:r>
              <a:rPr lang="en-US" sz="2000" dirty="0" err="1"/>
              <a:t>iu</a:t>
            </a:r>
            <a:r>
              <a:rPr lang="en-US" sz="2000" dirty="0"/>
              <a:t>/l with complete hydatidiform mole (CHM) but not partial hydatidiform mole (PHM)]</a:t>
            </a:r>
          </a:p>
          <a:p>
            <a:r>
              <a:rPr lang="en-US" sz="2000" dirty="0"/>
              <a:t>Pelvic ultrasound </a:t>
            </a:r>
            <a:r>
              <a:rPr lang="en-US" sz="2000" dirty="0" err="1"/>
              <a:t>e.g</a:t>
            </a:r>
            <a:r>
              <a:rPr lang="en-US" sz="2000" dirty="0"/>
              <a:t> snow storm appearance  and bilateral theca luteal cyst in CHM ,  focal cystic spaces within the placenta,</a:t>
            </a:r>
          </a:p>
          <a:p>
            <a:r>
              <a:rPr lang="en-US" sz="2000" dirty="0"/>
              <a:t>Histopathological analysis of products of conception (POC)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ultrasound of CHM </a:t>
            </a:r>
          </a:p>
        </p:txBody>
      </p:sp>
      <p:pic>
        <p:nvPicPr>
          <p:cNvPr id="4098" name="Picture 2" descr=" Pelvic ultrasound of CHM with characteristic vesicular pattern of multiple echoes (holes) within the placental mass (snowstorm appearance) and no fetu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82" y="2018146"/>
            <a:ext cx="87249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What is the treatment option for this patient ?</a:t>
            </a:r>
          </a:p>
        </p:txBody>
      </p:sp>
    </p:spTree>
    <p:extLst>
      <p:ext uri="{BB962C8B-B14F-4D97-AF65-F5344CB8AC3E}">
        <p14:creationId xmlns:p14="http://schemas.microsoft.com/office/powerpoint/2010/main" val="10894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TREATMENT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Surgical evacuation </a:t>
            </a:r>
          </a:p>
          <a:p>
            <a:pPr marL="0" indent="0">
              <a:buNone/>
            </a:pPr>
            <a:r>
              <a:rPr lang="en-US" dirty="0"/>
              <a:t>The preferred treatment for women with suspected molar pregnancy is surgical evacuation of the uterus using suction </a:t>
            </a:r>
            <a:r>
              <a:rPr lang="en-US" dirty="0" smtClean="0"/>
              <a:t>curettage. </a:t>
            </a:r>
            <a:endParaRPr lang="en-US" dirty="0"/>
          </a:p>
          <a:p>
            <a:r>
              <a:rPr lang="en-US" b="1" u="sng" dirty="0"/>
              <a:t>Medical termination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Where possible, medical termination of molar pregnancies, including prostaglandin cervical preparations, should be avoided. This is due to the mainly theoretical risk of increasing trophoblastic </a:t>
            </a:r>
            <a:r>
              <a:rPr lang="en-US" dirty="0" smtClean="0"/>
              <a:t>embolization </a:t>
            </a:r>
            <a:r>
              <a:rPr lang="en-US" dirty="0"/>
              <a:t>by inducing uterine contractions.</a:t>
            </a:r>
          </a:p>
          <a:p>
            <a:pPr marL="0" indent="0">
              <a:buNone/>
            </a:pPr>
            <a:r>
              <a:rPr lang="en-US" dirty="0"/>
              <a:t>Oxytocic agents, if required, should ideally only be commenced after completing uterine evacuation.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CASE SCENARIO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Mrs</a:t>
            </a:r>
            <a:r>
              <a:rPr lang="en-US" dirty="0"/>
              <a:t> XY is diagnosed to have molar pregnancy , for which suction evacuation was done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Devise a follow up plan for 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79" y="3723175"/>
            <a:ext cx="15716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xmlns="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xmlns="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xmlns="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E6E4D-12C3-2283-F5FC-2C1F89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600"/>
              <a:t>PROF UMER MODEL OF INTEGRATED LECTURE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xmlns="" id="{95223E9F-F277-183F-1F6E-8E4C0288D8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651"/>
          <a:stretch/>
        </p:blipFill>
        <p:spPr>
          <a:xfrm>
            <a:off x="5342845" y="640080"/>
            <a:ext cx="6144485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7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FOLLOW-UP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93455"/>
            <a:ext cx="10018713" cy="5043054"/>
          </a:xfrm>
        </p:spPr>
        <p:txBody>
          <a:bodyPr>
            <a:normAutofit/>
          </a:bodyPr>
          <a:lstStyle/>
          <a:p>
            <a:r>
              <a:rPr lang="en-US" sz="2000" dirty="0"/>
              <a:t>Follow up to detect persistent gestational trophoblastic disease (GTD) or GTN (invasive mole, choriocarcinoma, placental site trophoblastic </a:t>
            </a:r>
            <a:r>
              <a:rPr lang="en-US" sz="2000" dirty="0" smtClean="0"/>
              <a:t>tumor</a:t>
            </a:r>
            <a:endParaRPr lang="en-US" sz="2000" dirty="0"/>
          </a:p>
          <a:p>
            <a:r>
              <a:rPr lang="en-US" sz="2000" dirty="0"/>
              <a:t>Avoid pregnancy during follow up period </a:t>
            </a:r>
          </a:p>
          <a:p>
            <a:r>
              <a:rPr lang="en-US" sz="2000" dirty="0"/>
              <a:t>Reliable contraception( avoid intrauterine device)</a:t>
            </a:r>
          </a:p>
          <a:p>
            <a:r>
              <a:rPr lang="en-US" sz="2000" dirty="0"/>
              <a:t>Two-weekly serum and urine samples until hCG concentrations are normal (non-elevated) range</a:t>
            </a:r>
          </a:p>
          <a:p>
            <a:r>
              <a:rPr lang="en-US" sz="2000" dirty="0"/>
              <a:t>Once HCG is </a:t>
            </a:r>
            <a:r>
              <a:rPr lang="en-US" sz="2000" dirty="0" smtClean="0"/>
              <a:t>normalized:</a:t>
            </a:r>
            <a:endParaRPr lang="en-US" sz="2000" dirty="0"/>
          </a:p>
          <a:p>
            <a:pPr lvl="1"/>
            <a:r>
              <a:rPr lang="en-US" b="1" dirty="0"/>
              <a:t>If this occurred ≤56 days after evacuation, measure urine concentrations monthly for 6 months from the date of evacuation</a:t>
            </a:r>
          </a:p>
          <a:p>
            <a:pPr lvl="1"/>
            <a:r>
              <a:rPr lang="en-US" b="1" dirty="0"/>
              <a:t>If this occurred &gt;56 days after evacuation, measure urine concentrations monthly for 6 months from the date hCG became normalized.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26477"/>
          </a:xfrm>
        </p:spPr>
        <p:txBody>
          <a:bodyPr/>
          <a:lstStyle/>
          <a:p>
            <a:r>
              <a:rPr lang="en-US" b="1" u="sng" dirty="0" smtClean="0"/>
              <a:t>PERSISTANT GTN/GTD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69" y="1570892"/>
            <a:ext cx="9287361" cy="5052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b="1" u="sng" dirty="0"/>
              <a:t>SYMPTOMS</a:t>
            </a:r>
            <a:r>
              <a:rPr lang="en-US" sz="2000" dirty="0"/>
              <a:t> </a:t>
            </a:r>
          </a:p>
          <a:p>
            <a:r>
              <a:rPr lang="en-US" sz="2000" dirty="0"/>
              <a:t>I</a:t>
            </a:r>
            <a:r>
              <a:rPr lang="en-US" sz="2000" dirty="0">
                <a:effectLst/>
              </a:rPr>
              <a:t>rregular bleeding following evacuation of a hydatidiform mole.</a:t>
            </a:r>
          </a:p>
          <a:p>
            <a:r>
              <a:rPr lang="en-US" sz="2000" dirty="0"/>
              <a:t>A</a:t>
            </a:r>
            <a:r>
              <a:rPr lang="en-US" sz="2000" dirty="0">
                <a:effectLst/>
              </a:rPr>
              <a:t>cute respiratory, abdominal or neurological symptoms after any pregnancy. For example:</a:t>
            </a:r>
          </a:p>
          <a:p>
            <a:pPr marL="0" indent="0">
              <a:buNone/>
            </a:pPr>
            <a:r>
              <a:rPr lang="en-US" sz="2000" dirty="0"/>
              <a:t>         P</a:t>
            </a:r>
            <a:r>
              <a:rPr lang="en-US" sz="2000" dirty="0">
                <a:effectLst/>
              </a:rPr>
              <a:t>ulmonary metastases: dyspnea, cough and chest pain</a:t>
            </a:r>
          </a:p>
          <a:p>
            <a:pPr marL="0" indent="0">
              <a:buNone/>
            </a:pPr>
            <a:r>
              <a:rPr lang="en-US" sz="2000" dirty="0"/>
              <a:t>         G</a:t>
            </a:r>
            <a:r>
              <a:rPr lang="en-US" sz="2000" dirty="0">
                <a:effectLst/>
              </a:rPr>
              <a:t>astrointestinal tract metastases: abdominal pain, hemoptysis, </a:t>
            </a:r>
            <a:r>
              <a:rPr lang="en-US" sz="2000" dirty="0" err="1">
                <a:effectLst/>
              </a:rPr>
              <a:t>malena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/>
              <a:t>         B</a:t>
            </a:r>
            <a:r>
              <a:rPr lang="en-US" sz="2000" dirty="0">
                <a:effectLst/>
              </a:rPr>
              <a:t>rain metastases: evidence of increased intracranial pressure, intracerebral hemorrhage, 	headaches, seizures.</a:t>
            </a:r>
          </a:p>
          <a:p>
            <a:pPr marL="0" indent="0">
              <a:buNone/>
            </a:pPr>
            <a:r>
              <a:rPr lang="en-US" sz="2000" b="1" dirty="0" smtClean="0">
                <a:effectLst/>
              </a:rPr>
              <a:t>Signs </a:t>
            </a:r>
            <a:r>
              <a:rPr lang="en-US" sz="2000" b="1" dirty="0">
                <a:effectLst/>
              </a:rPr>
              <a:t>suggestive of post-molar GTN include</a:t>
            </a:r>
            <a:r>
              <a:rPr lang="en-US" sz="2000" dirty="0">
                <a:effectLst/>
              </a:rPr>
              <a:t>:</a:t>
            </a:r>
          </a:p>
          <a:p>
            <a:r>
              <a:rPr lang="en-US" sz="2000" dirty="0"/>
              <a:t>A</a:t>
            </a:r>
            <a:r>
              <a:rPr lang="en-US" sz="2000" b="0" dirty="0">
                <a:effectLst/>
              </a:rPr>
              <a:t>n enlarged, irregular uterus</a:t>
            </a:r>
          </a:p>
          <a:p>
            <a:r>
              <a:rPr lang="en-US" sz="2000" dirty="0"/>
              <a:t>P</a:t>
            </a:r>
            <a:r>
              <a:rPr lang="en-US" sz="2000" b="0" dirty="0">
                <a:effectLst/>
              </a:rPr>
              <a:t>ersistent, bilateral ovarian enlargement</a:t>
            </a:r>
          </a:p>
          <a:p>
            <a:r>
              <a:rPr lang="en-US" sz="2000" dirty="0"/>
              <a:t>E</a:t>
            </a:r>
            <a:r>
              <a:rPr lang="en-US" sz="2000" b="0" dirty="0">
                <a:effectLst/>
              </a:rPr>
              <a:t>levated hCG.</a:t>
            </a:r>
          </a:p>
          <a:p>
            <a:r>
              <a:rPr lang="en-US" sz="2000" dirty="0"/>
              <a:t>Systemic involvement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4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>
            <a:normAutofit/>
          </a:bodyPr>
          <a:lstStyle/>
          <a:p>
            <a:r>
              <a:rPr lang="en-US" sz="2000" dirty="0"/>
              <a:t>Enlist indications of chemotherapy  for persistent gestational trophoblastic disease/ gestational trophoblastic neoplasia</a:t>
            </a:r>
          </a:p>
        </p:txBody>
      </p:sp>
    </p:spTree>
    <p:extLst>
      <p:ext uri="{BB962C8B-B14F-4D97-AF65-F5344CB8AC3E}">
        <p14:creationId xmlns:p14="http://schemas.microsoft.com/office/powerpoint/2010/main" val="2830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INDICATIONS FOR CHEMOTHERAPY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Rising hCG concentration after evacuation </a:t>
            </a:r>
          </a:p>
          <a:p>
            <a:r>
              <a:rPr lang="en-US" sz="2000" dirty="0"/>
              <a:t>Histological diagnosis of choriocarcinoma</a:t>
            </a:r>
          </a:p>
          <a:p>
            <a:r>
              <a:rPr lang="en-US" sz="2000" dirty="0"/>
              <a:t>Evidence of metastases in the brain, liver, gastrointestinal tract or lung (radiological opacities &gt;2 cm on chest radiograph)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220164"/>
            <a:ext cx="10515600" cy="568324"/>
          </a:xfrm>
        </p:spPr>
        <p:txBody>
          <a:bodyPr>
            <a:normAutofit/>
          </a:bodyPr>
          <a:lstStyle/>
          <a:p>
            <a:r>
              <a:rPr lang="en-US" sz="1800" dirty="0"/>
              <a:t>FIGO scoring system for GTN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328737"/>
              </p:ext>
            </p:extLst>
          </p:nvPr>
        </p:nvGraphicFramePr>
        <p:xfrm>
          <a:off x="1764144" y="886261"/>
          <a:ext cx="10427855" cy="5884536"/>
        </p:xfrm>
        <a:graphic>
          <a:graphicData uri="http://schemas.openxmlformats.org/drawingml/2006/table">
            <a:tbl>
              <a:tblPr/>
              <a:tblGrid>
                <a:gridCol w="2085571">
                  <a:extLst>
                    <a:ext uri="{9D8B030D-6E8A-4147-A177-3AD203B41FA5}">
                      <a16:colId xmlns="" xmlns:a16="http://schemas.microsoft.com/office/drawing/2014/main" val="3967334821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1558507806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3940048270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1646151270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873180281"/>
                    </a:ext>
                  </a:extLst>
                </a:gridCol>
              </a:tblGrid>
              <a:tr h="3951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Parameter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FIGO prognostic score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1933961"/>
                  </a:ext>
                </a:extLst>
              </a:tr>
              <a:tr h="395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1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2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7774105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Age (years)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&lt;40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≥40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8087082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Antecedent pregnancy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Mole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Abortion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Term pregnancy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8468361"/>
                  </a:ext>
                </a:extLst>
              </a:tr>
              <a:tr h="1094868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Interval (months) from index pregnancy to chemotherapy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&lt;4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4–&lt;﻿7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7–&lt;﻿13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&gt;13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9464380"/>
                  </a:ext>
                </a:extLst>
              </a:tr>
              <a:tr h="66068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Pretreatment hCG (IU/l)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&lt;10</a:t>
                      </a:r>
                      <a:r>
                        <a:rPr lang="en-US" sz="1600" b="1" baseline="30000">
                          <a:effectLst/>
                        </a:rPr>
                        <a:t>3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3</a:t>
                      </a:r>
                      <a:r>
                        <a:rPr lang="en-US" sz="1600" b="1" dirty="0">
                          <a:effectLst/>
                        </a:rPr>
                        <a:t>–&lt;﻿10</a:t>
                      </a:r>
                      <a:r>
                        <a:rPr lang="en-US" sz="1600" b="1" baseline="30000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10</a:t>
                      </a:r>
                      <a:r>
                        <a:rPr lang="en-US" sz="1600" b="1" baseline="30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–&lt;﻿10</a:t>
                      </a:r>
                      <a:r>
                        <a:rPr lang="en-US" sz="1600" b="1" baseline="30000">
                          <a:effectLst/>
                        </a:rPr>
                        <a:t>5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&gt;10</a:t>
                      </a:r>
                      <a:r>
                        <a:rPr lang="en-US" sz="1600" b="1" baseline="30000">
                          <a:effectLst/>
                        </a:rPr>
                        <a:t>5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0525185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Largest tumour size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&lt;﻿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3–&lt;﻿5 cm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≥﻿5 cm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5930896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Site of metastases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Lung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Spleen, kidney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Gastrointestinal tract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Brain, liver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8009666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Number of metastases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1–4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5–8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&gt;8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8056926"/>
                  </a:ext>
                </a:extLst>
              </a:tr>
              <a:tr h="66068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Previous chemotherapy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Single drug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Two or more drugs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53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9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Low-risk  (prognostic score ≤6)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  </a:t>
            </a:r>
            <a:r>
              <a:rPr lang="en-US" sz="2000" dirty="0"/>
              <a:t>monotherapy </a:t>
            </a:r>
            <a:r>
              <a:rPr lang="en-US" sz="2000" dirty="0" smtClean="0"/>
              <a:t>e.g. </a:t>
            </a:r>
            <a:r>
              <a:rPr lang="en-US" sz="2000" dirty="0"/>
              <a:t>Methotrexate  with folinic acid rescue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 survival rate 100 %</a:t>
            </a:r>
          </a:p>
          <a:p>
            <a:r>
              <a:rPr lang="en-US" sz="2000" b="1" dirty="0"/>
              <a:t>High-risk high risk (prognostic score more than 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      </a:t>
            </a:r>
            <a:r>
              <a:rPr lang="en-US" sz="2000" dirty="0"/>
              <a:t>The etoposide, methotrexate, and dactinomycin (EMA)-cyclophosphamide and vincristine (CO) regimen is recommended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     5 year survival is 75 to 90 %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    The treatment causes reversible alopecia and is myelosuppressive.</a:t>
            </a:r>
          </a:p>
        </p:txBody>
      </p:sp>
    </p:spTree>
    <p:extLst>
      <p:ext uri="{BB962C8B-B14F-4D97-AF65-F5344CB8AC3E}">
        <p14:creationId xmlns:p14="http://schemas.microsoft.com/office/powerpoint/2010/main" val="27321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FOLLOW-UP AFTER CHEMOTHERAPY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Beta hCG follow up for 5 years </a:t>
            </a:r>
          </a:p>
          <a:p>
            <a:r>
              <a:rPr lang="en-US" sz="2000" dirty="0"/>
              <a:t>Patients are advised not to become pregnant until 12 months after completion of chemotherapy</a:t>
            </a:r>
          </a:p>
          <a:p>
            <a:r>
              <a:rPr lang="en-US" sz="2000" dirty="0"/>
              <a:t>N</a:t>
            </a:r>
            <a:r>
              <a:rPr lang="en-US" sz="2000" dirty="0">
                <a:effectLst/>
              </a:rPr>
              <a:t>either low- or high-risk treatment affects fertility or congenital abnormality rates in subsequent pregnancies.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4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CASE SCENARIO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 40 years old P1 has reported to OPD at 14 weeks of pregnancy with complaints of irregular vaginal bleeding and excessive vomiting. On examination uterus id 18 week size.</a:t>
            </a:r>
          </a:p>
          <a:p>
            <a:r>
              <a:rPr lang="en-GB" sz="2000" dirty="0"/>
              <a:t>How will you investigate her?</a:t>
            </a:r>
          </a:p>
          <a:p>
            <a:r>
              <a:rPr lang="en-GB" sz="2000" dirty="0"/>
              <a:t>What are the treatment options if she is diagnosed as GTD?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9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0FA309-807F-4C17-98EF-A3BA7388E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42A87B-CAE9-4F8F-B293-28388E45D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FA1749-B91A-40E7-AD01-0B9C9C6AF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7A934F-FFF7-4353-83D3-4EF66E93E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0676C8-6DE8-47DD-9A23-D42063A12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98B64-EECF-024D-7A57-B0462645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CF99C-B9E1-5EB6-FB19-A1586048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000" dirty="0" smtClean="0"/>
              <a:t>Gestational Trophoblastic Disease at Sultan </a:t>
            </a:r>
            <a:r>
              <a:rPr lang="en-US" sz="2000" dirty="0" err="1" smtClean="0"/>
              <a:t>Qaboos</a:t>
            </a:r>
            <a:r>
              <a:rPr lang="en-US" sz="2000" dirty="0" smtClean="0"/>
              <a:t> University Hospital: Prevalence, Risk Factors, Histological Features, </a:t>
            </a:r>
            <a:r>
              <a:rPr lang="en-US" sz="2000" dirty="0" err="1" smtClean="0"/>
              <a:t>Sonographic</a:t>
            </a:r>
            <a:r>
              <a:rPr lang="en-US" sz="2000" dirty="0" smtClean="0"/>
              <a:t> Findings and Outcomes. Oman Med J. 2019 May; 34(3): 202-204</a:t>
            </a:r>
            <a:endParaRPr lang="en-US" sz="2000" dirty="0"/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/>
              <a:t>Imaging in Gestational Trophoblastic Disease. 2019 Aug; 40(4): 332-349(</a:t>
            </a:r>
            <a:r>
              <a:rPr lang="en-US" sz="2000" dirty="0" err="1" smtClean="0"/>
              <a:t>PubMed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5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DBCB3D0-62EC-4D8A-A9E7-991AF662D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C758D7-9BCC-44AD-98FB-A68CA5267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890917F-0A64-4C0A-91F8-E4F6BE6A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38C8E05-3629-4B19-A965-0C926F9D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044F20B-3F79-4BBD-A9B8-33672B6A4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759C7-2465-BF0A-8EE2-C20A36C3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BIOMEDICAL 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693ACE5-5D33-F58D-49C1-2204CAD2D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72021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0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949568"/>
            <a:ext cx="10018713" cy="961294"/>
          </a:xfrm>
        </p:spPr>
        <p:txBody>
          <a:bodyPr/>
          <a:lstStyle/>
          <a:p>
            <a:r>
              <a:rPr lang="en-GB" b="1" u="sng" dirty="0" smtClean="0"/>
              <a:t>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36431"/>
            <a:ext cx="10018713" cy="445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Understanding of definition, Identify </a:t>
            </a:r>
            <a:r>
              <a:rPr lang="en-GB" sz="2000" dirty="0"/>
              <a:t>clinical features of </a:t>
            </a:r>
            <a:r>
              <a:rPr lang="en-GB" sz="2000" dirty="0" smtClean="0"/>
              <a:t>ectopic pregnancy</a:t>
            </a:r>
            <a:endParaRPr lang="en-GB" sz="2000" dirty="0"/>
          </a:p>
          <a:p>
            <a:r>
              <a:rPr lang="en-GB" sz="2000" dirty="0"/>
              <a:t>Enlist investigations required to diagnose </a:t>
            </a:r>
            <a:r>
              <a:rPr lang="en-GB" sz="2000" dirty="0" smtClean="0"/>
              <a:t> ectopic pregnancy</a:t>
            </a:r>
          </a:p>
          <a:p>
            <a:r>
              <a:rPr lang="en-GB" sz="2000" dirty="0" smtClean="0"/>
              <a:t>Formulate </a:t>
            </a:r>
            <a:r>
              <a:rPr lang="en-GB" sz="2000" dirty="0"/>
              <a:t>a management plan including treatment for </a:t>
            </a:r>
            <a:r>
              <a:rPr lang="en-GB" sz="2000" dirty="0" smtClean="0"/>
              <a:t>ectopic pregnancy </a:t>
            </a:r>
            <a:r>
              <a:rPr lang="en-GB" sz="2000" dirty="0"/>
              <a:t>and follow up plan after treatment</a:t>
            </a:r>
            <a:r>
              <a:rPr lang="en-GB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86" y="4188233"/>
            <a:ext cx="2671395" cy="2097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33" y="80412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98005-0CF8-B213-ABB7-56848401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1576E-295D-6CDA-207D-7DD10A22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747" y="1195754"/>
            <a:ext cx="10018713" cy="339010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Family Physicians </a:t>
            </a:r>
            <a:r>
              <a:rPr lang="en-US" dirty="0" smtClean="0"/>
              <a:t>should be educated about proper follow-up and referral of these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1" y="351692"/>
            <a:ext cx="7375249" cy="5791200"/>
          </a:xfrm>
        </p:spPr>
      </p:pic>
    </p:spTree>
    <p:extLst>
      <p:ext uri="{BB962C8B-B14F-4D97-AF65-F5344CB8AC3E}">
        <p14:creationId xmlns:p14="http://schemas.microsoft.com/office/powerpoint/2010/main" val="40446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50631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972" y="1793632"/>
            <a:ext cx="10018713" cy="4044462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An ectopic pregnancy is any pregnancy implanted outside of the endometrial cavity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when fertilized egg attaches itself in a place other than inside the uterus.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The incidence of ectopic pregnancy is 2-3%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account for 9-13% of maternal death in western world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10-30% in low resource countries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6" y="597877"/>
            <a:ext cx="7971692" cy="5685692"/>
          </a:xfrm>
        </p:spPr>
      </p:pic>
    </p:spTree>
    <p:extLst>
      <p:ext uri="{BB962C8B-B14F-4D97-AF65-F5344CB8AC3E}">
        <p14:creationId xmlns:p14="http://schemas.microsoft.com/office/powerpoint/2010/main" val="28036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Implantation sites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Fallopian tubes( Tubal, Ampulla, isthmus, interstitial, infundibulum)</a:t>
            </a:r>
          </a:p>
          <a:p>
            <a:r>
              <a:rPr lang="en-GB" sz="2000" dirty="0" smtClean="0"/>
              <a:t>Ovary</a:t>
            </a:r>
          </a:p>
          <a:p>
            <a:r>
              <a:rPr lang="en-GB" sz="2000" dirty="0" smtClean="0"/>
              <a:t>Cervix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abdominal cavity</a:t>
            </a:r>
          </a:p>
          <a:p>
            <a:r>
              <a:rPr lang="en-GB" sz="2000" dirty="0" smtClean="0"/>
              <a:t>Caesarean section scars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6" y="3757246"/>
            <a:ext cx="311943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4" y="433754"/>
            <a:ext cx="8675077" cy="5744308"/>
          </a:xfrm>
        </p:spPr>
      </p:pic>
    </p:spTree>
    <p:extLst>
      <p:ext uri="{BB962C8B-B14F-4D97-AF65-F5344CB8AC3E}">
        <p14:creationId xmlns:p14="http://schemas.microsoft.com/office/powerpoint/2010/main" val="3610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10282</TotalTime>
  <Words>1695</Words>
  <Application>Microsoft Office PowerPoint</Application>
  <PresentationFormat>Custom</PresentationFormat>
  <Paragraphs>291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Parallax</vt:lpstr>
      <vt:lpstr>Ectopic pregnancy Gestational Trophoblastic Disease</vt:lpstr>
      <vt:lpstr>University Motto, Vision, Values &amp; Goals</vt:lpstr>
      <vt:lpstr>SEQUENCE OF LGIS</vt:lpstr>
      <vt:lpstr>PROF UMER MODEL OF INTEGRATED LECTURE</vt:lpstr>
      <vt:lpstr>ECTOPIC PREGNANCY</vt:lpstr>
      <vt:lpstr>ECTOPIC PREGNANCY</vt:lpstr>
      <vt:lpstr>PowerPoint Presentation</vt:lpstr>
      <vt:lpstr>Implantation sites</vt:lpstr>
      <vt:lpstr>PowerPoint Presentation</vt:lpstr>
      <vt:lpstr>PowerPoint Presentation</vt:lpstr>
      <vt:lpstr>ACUTE ECTOPIC PREGNANCY</vt:lpstr>
      <vt:lpstr>CHRONIC ECTOPIC PREGNANCY</vt:lpstr>
      <vt:lpstr>RISK FACTORS</vt:lpstr>
      <vt:lpstr>HETEROTOPIC PREGNANCY</vt:lpstr>
      <vt:lpstr>PowerPoint Presentation</vt:lpstr>
      <vt:lpstr>DIFFERENTIAL DIAGNOSIS</vt:lpstr>
      <vt:lpstr>Assessment and Diagnosis</vt:lpstr>
      <vt:lpstr>PowerPoint Presentation</vt:lpstr>
      <vt:lpstr>PowerPoint Presentation</vt:lpstr>
      <vt:lpstr>PowerPoint Presentation</vt:lpstr>
      <vt:lpstr>PowerPoint Presentation</vt:lpstr>
      <vt:lpstr>IMPORTANT POINTS TO REMEMBER</vt:lpstr>
      <vt:lpstr>PowerPoint Presentation</vt:lpstr>
      <vt:lpstr>LEARNING OUTCOME</vt:lpstr>
      <vt:lpstr>Gestational trophoblastic disease </vt:lpstr>
      <vt:lpstr>PowerPoint Presentation</vt:lpstr>
      <vt:lpstr>GESTATIONAL TROPHOBLASTIC DISEASE</vt:lpstr>
      <vt:lpstr> ORIGIN AND GENETICS </vt:lpstr>
      <vt:lpstr>PowerPoint Presentation</vt:lpstr>
      <vt:lpstr>  RISK FACTORS </vt:lpstr>
      <vt:lpstr>PowerPoint Presentation</vt:lpstr>
      <vt:lpstr>Macroscopic histopathology Complete mole</vt:lpstr>
      <vt:lpstr>CASE SCENARIO</vt:lpstr>
      <vt:lpstr>Clinical presentation and assessment </vt:lpstr>
      <vt:lpstr>INVESTIGATIONS </vt:lpstr>
      <vt:lpstr>Pelvic ultrasound of CHM </vt:lpstr>
      <vt:lpstr>PowerPoint Presentation</vt:lpstr>
      <vt:lpstr>  TREATMENT </vt:lpstr>
      <vt:lpstr>CASE SCENARIO</vt:lpstr>
      <vt:lpstr>FOLLOW-UP</vt:lpstr>
      <vt:lpstr>PERSISTANT GTN/GTD</vt:lpstr>
      <vt:lpstr>PowerPoint Presentation</vt:lpstr>
      <vt:lpstr>INDICATIONS FOR CHEMOTHERAPY</vt:lpstr>
      <vt:lpstr>FIGO scoring system for GTN</vt:lpstr>
      <vt:lpstr>CHEMOTHERAPY</vt:lpstr>
      <vt:lpstr>FOLLOW-UP AFTER CHEMOTHERAPY</vt:lpstr>
      <vt:lpstr>CASE SCENARIO</vt:lpstr>
      <vt:lpstr>RESEARCH</vt:lpstr>
      <vt:lpstr>BIOMEDICAL ETHICS</vt:lpstr>
      <vt:lpstr>FAMILY MEDICINE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E-Mail Admin</dc:creator>
  <cp:lastModifiedBy>User</cp:lastModifiedBy>
  <cp:revision>67</cp:revision>
  <dcterms:created xsi:type="dcterms:W3CDTF">2020-08-19T01:45:24Z</dcterms:created>
  <dcterms:modified xsi:type="dcterms:W3CDTF">2024-03-14T05:12:09Z</dcterms:modified>
</cp:coreProperties>
</file>