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00" r:id="rId2"/>
    <p:sldId id="277" r:id="rId3"/>
    <p:sldId id="278" r:id="rId4"/>
    <p:sldId id="280" r:id="rId5"/>
    <p:sldId id="259" r:id="rId6"/>
    <p:sldId id="301" r:id="rId7"/>
    <p:sldId id="302" r:id="rId8"/>
    <p:sldId id="307" r:id="rId9"/>
    <p:sldId id="305" r:id="rId10"/>
    <p:sldId id="308" r:id="rId11"/>
    <p:sldId id="309" r:id="rId12"/>
    <p:sldId id="311" r:id="rId13"/>
    <p:sldId id="313" r:id="rId14"/>
    <p:sldId id="315" r:id="rId15"/>
    <p:sldId id="316" r:id="rId16"/>
    <p:sldId id="317" r:id="rId17"/>
    <p:sldId id="319" r:id="rId18"/>
    <p:sldId id="351" r:id="rId19"/>
    <p:sldId id="321" r:id="rId20"/>
    <p:sldId id="322" r:id="rId21"/>
    <p:sldId id="323" r:id="rId22"/>
    <p:sldId id="328" r:id="rId23"/>
    <p:sldId id="329" r:id="rId24"/>
    <p:sldId id="331" r:id="rId25"/>
    <p:sldId id="333" r:id="rId26"/>
    <p:sldId id="334" r:id="rId27"/>
    <p:sldId id="335" r:id="rId28"/>
    <p:sldId id="338" r:id="rId29"/>
    <p:sldId id="339" r:id="rId30"/>
    <p:sldId id="340" r:id="rId31"/>
    <p:sldId id="342" r:id="rId32"/>
    <p:sldId id="344" r:id="rId33"/>
    <p:sldId id="353" r:id="rId34"/>
    <p:sldId id="289" r:id="rId35"/>
    <p:sldId id="291" r:id="rId36"/>
    <p:sldId id="290" r:id="rId37"/>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301" y="-4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14/02/2025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18</a:t>
            </a:fld>
            <a:endParaRPr lang="en-GB"/>
          </a:p>
        </p:txBody>
      </p:sp>
    </p:spTree>
    <p:extLst>
      <p:ext uri="{BB962C8B-B14F-4D97-AF65-F5344CB8AC3E}">
        <p14:creationId xmlns:p14="http://schemas.microsoft.com/office/powerpoint/2010/main" val="227861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2694CE-CD2C-410D-A169-D3A0827ED56F}" type="slidenum">
              <a:rPr lang="en-GB" smtClean="0"/>
              <a:t>21</a:t>
            </a:fld>
            <a:endParaRPr lang="en-GB"/>
          </a:p>
        </p:txBody>
      </p:sp>
    </p:spTree>
    <p:extLst>
      <p:ext uri="{BB962C8B-B14F-4D97-AF65-F5344CB8AC3E}">
        <p14:creationId xmlns:p14="http://schemas.microsoft.com/office/powerpoint/2010/main" val="212000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36</a:t>
            </a:fld>
            <a:endParaRPr lang="en-GB"/>
          </a:p>
        </p:txBody>
      </p:sp>
    </p:spTree>
    <p:extLst>
      <p:ext uri="{BB962C8B-B14F-4D97-AF65-F5344CB8AC3E}">
        <p14:creationId xmlns:p14="http://schemas.microsoft.com/office/powerpoint/2010/main" val="33262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2/14/2025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41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2000" cy="6858000"/>
          </a:xfrm>
          <a:prstGeom prst="rect">
            <a:avLst/>
          </a:prstGeom>
        </p:spPr>
      </p:pic>
      <p:pic>
        <p:nvPicPr>
          <p:cNvPr id="17" name="bg object 17"/>
          <p:cNvPicPr/>
          <p:nvPr/>
        </p:nvPicPr>
        <p:blipFill>
          <a:blip r:embed="rId9" cstate="print"/>
          <a:stretch>
            <a:fillRect/>
          </a:stretch>
        </p:blipFill>
        <p:spPr>
          <a:xfrm>
            <a:off x="0" y="216"/>
            <a:ext cx="12192000" cy="1028699"/>
          </a:xfrm>
          <a:prstGeom prst="rect">
            <a:avLst/>
          </a:prstGeom>
        </p:spPr>
      </p:pic>
      <p:pic>
        <p:nvPicPr>
          <p:cNvPr id="18" name="bg object 18"/>
          <p:cNvPicPr/>
          <p:nvPr/>
        </p:nvPicPr>
        <p:blipFill>
          <a:blip r:embed="rId10" cstate="print"/>
          <a:stretch>
            <a:fillRect/>
          </a:stretch>
        </p:blipFill>
        <p:spPr>
          <a:xfrm>
            <a:off x="5867972" y="0"/>
            <a:ext cx="6324027" cy="599910"/>
          </a:xfrm>
          <a:prstGeom prst="rect">
            <a:avLst/>
          </a:prstGeom>
        </p:spPr>
      </p:pic>
      <p:pic>
        <p:nvPicPr>
          <p:cNvPr id="19" name="bg object 19"/>
          <p:cNvPicPr/>
          <p:nvPr/>
        </p:nvPicPr>
        <p:blipFill>
          <a:blip r:embed="rId11" cstate="print"/>
          <a:stretch>
            <a:fillRect/>
          </a:stretch>
        </p:blipFill>
        <p:spPr>
          <a:xfrm>
            <a:off x="0" y="0"/>
            <a:ext cx="11848668" cy="1092462"/>
          </a:xfrm>
          <a:prstGeom prst="rect">
            <a:avLst/>
          </a:prstGeom>
        </p:spPr>
      </p:pic>
      <p:pic>
        <p:nvPicPr>
          <p:cNvPr id="20" name="bg object 20"/>
          <p:cNvPicPr/>
          <p:nvPr/>
        </p:nvPicPr>
        <p:blipFill>
          <a:blip r:embed="rId12"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82536" y="3996944"/>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i="0" dirty="0" smtClean="0">
                <a:latin typeface="+mj-lt"/>
                <a:cs typeface="Constantia"/>
              </a:rPr>
              <a:t>Dr </a:t>
            </a:r>
            <a:r>
              <a:rPr lang="en-GB" sz="2400" i="0" dirty="0" err="1" smtClean="0">
                <a:latin typeface="+mj-lt"/>
                <a:cs typeface="Constantia"/>
              </a:rPr>
              <a:t>Arslan</a:t>
            </a:r>
            <a:r>
              <a:rPr lang="en-GB" sz="2400" i="0" dirty="0" smtClean="0">
                <a:latin typeface="+mj-lt"/>
                <a:cs typeface="Constantia"/>
              </a:rPr>
              <a:t> Ahmad</a:t>
            </a:r>
            <a:br>
              <a:rPr lang="en-GB" sz="2400" i="0" dirty="0" smtClean="0">
                <a:latin typeface="+mj-lt"/>
                <a:cs typeface="Constantia"/>
              </a:rPr>
            </a:br>
            <a:r>
              <a:rPr lang="en-GB" sz="2400" i="0" dirty="0" smtClean="0">
                <a:latin typeface="+mj-lt"/>
                <a:cs typeface="Constantia"/>
              </a:rPr>
              <a:t>Assistant </a:t>
            </a:r>
            <a:r>
              <a:rPr lang="en-GB" sz="2400" i="0" dirty="0" smtClean="0">
                <a:latin typeface="+mj-lt"/>
                <a:cs typeface="Constantia"/>
              </a:rPr>
              <a:t>Professor Medicine</a:t>
            </a:r>
            <a:r>
              <a:rPr lang="en-GB" sz="2400" i="0" dirty="0" smtClean="0">
                <a:latin typeface="+mj-lt"/>
                <a:cs typeface="Constantia"/>
              </a:rPr>
              <a:t/>
            </a:r>
            <a:br>
              <a:rPr lang="en-GB" sz="2400" i="0" dirty="0" smtClean="0">
                <a:latin typeface="+mj-lt"/>
                <a:cs typeface="Constantia"/>
              </a:rPr>
            </a:br>
            <a:r>
              <a:rPr lang="en-GB" sz="2400" i="0" dirty="0" smtClean="0">
                <a:latin typeface="+mj-lt"/>
                <a:cs typeface="Constantia"/>
              </a:rPr>
              <a:t>RMU/HFH</a:t>
            </a:r>
            <a:endParaRPr sz="2400" i="0" dirty="0">
              <a:latin typeface="+mj-lt"/>
              <a:cs typeface="Constantia"/>
            </a:endParaRPr>
          </a:p>
        </p:txBody>
      </p:sp>
      <p:pic>
        <p:nvPicPr>
          <p:cNvPr id="4" name="object 4"/>
          <p:cNvPicPr/>
          <p:nvPr/>
        </p:nvPicPr>
        <p:blipFill>
          <a:blip r:embed="rId2" cstate="print"/>
          <a:stretch>
            <a:fillRect/>
          </a:stretch>
        </p:blipFill>
        <p:spPr>
          <a:xfrm>
            <a:off x="9759695" y="91439"/>
            <a:ext cx="1805940" cy="1749551"/>
          </a:xfrm>
          <a:prstGeom prst="rect">
            <a:avLst/>
          </a:prstGeom>
        </p:spPr>
      </p:pic>
      <p:sp>
        <p:nvSpPr>
          <p:cNvPr id="6" name="Rectangle 5"/>
          <p:cNvSpPr/>
          <p:nvPr/>
        </p:nvSpPr>
        <p:spPr>
          <a:xfrm>
            <a:off x="2667000" y="2362200"/>
            <a:ext cx="5867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bg1"/>
                </a:solidFill>
              </a:rPr>
              <a:t>EPILEPSY IN PREGNANCY</a:t>
            </a:r>
            <a:endParaRPr lang="en-GB" sz="3600" dirty="0">
              <a:solidFill>
                <a:schemeClr val="bg1"/>
              </a:solidFill>
            </a:endParaRPr>
          </a:p>
        </p:txBody>
      </p:sp>
    </p:spTree>
    <p:extLst>
      <p:ext uri="{BB962C8B-B14F-4D97-AF65-F5344CB8AC3E}">
        <p14:creationId xmlns:p14="http://schemas.microsoft.com/office/powerpoint/2010/main" val="203837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84304"/>
            <a:ext cx="9829800" cy="1695336"/>
          </a:xfrm>
          <a:prstGeom prst="rect">
            <a:avLst/>
          </a:prstGeom>
        </p:spPr>
        <p:txBody>
          <a:bodyPr vert="horz" wrap="square" lIns="0" tIns="33020" rIns="0" bIns="0" rtlCol="0">
            <a:spAutoFit/>
          </a:bodyPr>
          <a:lstStyle/>
          <a:p>
            <a:pPr marL="12700">
              <a:lnSpc>
                <a:spcPct val="100000"/>
              </a:lnSpc>
              <a:spcBef>
                <a:spcPts val="245"/>
              </a:spcBef>
            </a:pPr>
            <a:r>
              <a:rPr lang="en-GB" sz="3600" i="0" dirty="0"/>
              <a:t>CLINICAL</a:t>
            </a:r>
            <a:r>
              <a:rPr lang="en-GB" sz="3600" i="0" spc="-170" dirty="0"/>
              <a:t> </a:t>
            </a:r>
            <a:r>
              <a:rPr lang="en-GB" sz="3600" i="0" spc="-45" dirty="0"/>
              <a:t>PRESENTATION</a:t>
            </a:r>
            <a:r>
              <a:rPr lang="en-GB" sz="3600" i="0" spc="-60" dirty="0"/>
              <a:t> </a:t>
            </a:r>
            <a:r>
              <a:rPr lang="en-GB" sz="3600" i="0" dirty="0"/>
              <a:t>OF</a:t>
            </a:r>
            <a:r>
              <a:rPr lang="en-GB" sz="3600" i="0" spc="-75" dirty="0"/>
              <a:t> </a:t>
            </a:r>
            <a:r>
              <a:rPr lang="en-GB" sz="3600" i="0" dirty="0"/>
              <a:t>SEIZURES</a:t>
            </a:r>
            <a:r>
              <a:rPr lang="en-GB" sz="3600" i="0" spc="-235" dirty="0"/>
              <a:t> </a:t>
            </a:r>
            <a:r>
              <a:rPr lang="en-GB" sz="3600" i="0" spc="-25" dirty="0"/>
              <a:t>AND </a:t>
            </a:r>
            <a:r>
              <a:rPr lang="en-GB" sz="3600" i="0" dirty="0"/>
              <a:t>THEIR</a:t>
            </a:r>
            <a:r>
              <a:rPr lang="en-GB" sz="3600" i="0" spc="-25" dirty="0"/>
              <a:t> </a:t>
            </a:r>
            <a:r>
              <a:rPr lang="en-GB" sz="3600" i="0" dirty="0"/>
              <a:t>EFFECTS</a:t>
            </a:r>
            <a:r>
              <a:rPr lang="en-GB" sz="3600" i="0" spc="-20" dirty="0"/>
              <a:t> </a:t>
            </a:r>
            <a:r>
              <a:rPr lang="en-GB" sz="3600" i="0" dirty="0"/>
              <a:t>ON</a:t>
            </a:r>
            <a:r>
              <a:rPr lang="en-GB" sz="3600" i="0" spc="-15" dirty="0"/>
              <a:t> </a:t>
            </a:r>
            <a:r>
              <a:rPr lang="en-GB" sz="3600" i="0" dirty="0"/>
              <a:t>MOTHER</a:t>
            </a:r>
            <a:r>
              <a:rPr lang="en-GB" sz="3600" i="0" spc="-200" dirty="0"/>
              <a:t> </a:t>
            </a:r>
            <a:r>
              <a:rPr lang="en-GB" sz="3600" i="0" dirty="0"/>
              <a:t>AND</a:t>
            </a:r>
            <a:r>
              <a:rPr lang="en-GB" sz="3600" i="0" spc="-15" dirty="0"/>
              <a:t> </a:t>
            </a:r>
            <a:r>
              <a:rPr lang="en-GB" sz="3600" i="0" spc="-20" dirty="0"/>
              <a:t>BABY</a:t>
            </a:r>
            <a:r>
              <a:rPr lang="en-GB" sz="3600" b="0" u="none" spc="-10" dirty="0" smtClean="0">
                <a:latin typeface="Trebuchet MS"/>
                <a:cs typeface="Trebuchet MS"/>
              </a:rPr>
              <a:t/>
            </a:r>
            <a:br>
              <a:rPr lang="en-GB" sz="3600" b="0" u="none" spc="-10" dirty="0" smtClean="0">
                <a:latin typeface="Trebuchet MS"/>
                <a:cs typeface="Trebuchet MS"/>
              </a:rPr>
            </a:br>
            <a:r>
              <a:rPr lang="en-GB" sz="3600" b="0" spc="-10" dirty="0">
                <a:latin typeface="Trebuchet MS"/>
                <a:cs typeface="Trebuchet MS"/>
              </a:rPr>
              <a:t> </a:t>
            </a:r>
            <a:r>
              <a:rPr lang="en-GB" sz="3600" b="0" spc="-10" dirty="0" smtClean="0">
                <a:latin typeface="Trebuchet MS"/>
                <a:cs typeface="Trebuchet MS"/>
              </a:rPr>
              <a:t>                                             </a:t>
            </a:r>
            <a:r>
              <a:rPr lang="en-GB" sz="2000" b="0" i="0" spc="-10" dirty="0" smtClean="0">
                <a:latin typeface="Trebuchet MS"/>
                <a:cs typeface="Trebuchet MS"/>
              </a:rPr>
              <a:t>CORE/VERTICAL CONCEPT</a:t>
            </a:r>
            <a:endParaRPr sz="2000" i="0" dirty="0">
              <a:latin typeface="Trebuchet MS"/>
              <a:cs typeface="Trebuchet MS"/>
            </a:endParaRPr>
          </a:p>
        </p:txBody>
      </p:sp>
      <p:sp>
        <p:nvSpPr>
          <p:cNvPr id="3" name="object 3"/>
          <p:cNvSpPr txBox="1"/>
          <p:nvPr/>
        </p:nvSpPr>
        <p:spPr>
          <a:xfrm>
            <a:off x="916938" y="1726440"/>
            <a:ext cx="9293861" cy="4213333"/>
          </a:xfrm>
          <a:prstGeom prst="rect">
            <a:avLst/>
          </a:prstGeom>
        </p:spPr>
        <p:txBody>
          <a:bodyPr vert="horz" wrap="square" lIns="0" tIns="139065" rIns="0" bIns="0" rtlCol="0">
            <a:spAutoFit/>
          </a:bodyPr>
          <a:lstStyle/>
          <a:p>
            <a:pPr marL="12700">
              <a:lnSpc>
                <a:spcPct val="100000"/>
              </a:lnSpc>
              <a:spcBef>
                <a:spcPts val="1095"/>
              </a:spcBef>
            </a:pPr>
            <a:r>
              <a:rPr sz="2200" b="1" u="sng" dirty="0">
                <a:solidFill>
                  <a:srgbClr val="404040"/>
                </a:solidFill>
                <a:uFill>
                  <a:solidFill>
                    <a:srgbClr val="404040"/>
                  </a:solidFill>
                </a:uFill>
                <a:latin typeface="+mj-lt"/>
                <a:cs typeface="Trebuchet MS"/>
              </a:rPr>
              <a:t>FOCAL</a:t>
            </a:r>
            <a:r>
              <a:rPr sz="2200" b="1" u="sng" spc="-90" dirty="0">
                <a:solidFill>
                  <a:srgbClr val="404040"/>
                </a:solidFill>
                <a:uFill>
                  <a:solidFill>
                    <a:srgbClr val="404040"/>
                  </a:solidFill>
                </a:uFill>
                <a:latin typeface="+mj-lt"/>
                <a:cs typeface="Trebuchet MS"/>
              </a:rPr>
              <a:t> </a:t>
            </a:r>
            <a:r>
              <a:rPr sz="2200" b="1" u="sng" spc="-10" dirty="0">
                <a:solidFill>
                  <a:srgbClr val="404040"/>
                </a:solidFill>
                <a:uFill>
                  <a:solidFill>
                    <a:srgbClr val="404040"/>
                  </a:solidFill>
                </a:uFill>
                <a:latin typeface="+mj-lt"/>
                <a:cs typeface="Trebuchet MS"/>
              </a:rPr>
              <a:t>SEIZURES:</a:t>
            </a:r>
            <a:endParaRPr sz="2200" dirty="0">
              <a:latin typeface="+mj-lt"/>
              <a:cs typeface="Trebuchet MS"/>
            </a:endParaRPr>
          </a:p>
          <a:p>
            <a:pPr marL="12700">
              <a:lnSpc>
                <a:spcPct val="100000"/>
              </a:lnSpc>
              <a:spcBef>
                <a:spcPts val="994"/>
              </a:spcBef>
            </a:pPr>
            <a:r>
              <a:rPr sz="2200" b="1" spc="-10" dirty="0">
                <a:solidFill>
                  <a:srgbClr val="404040"/>
                </a:solidFill>
                <a:latin typeface="+mj-lt"/>
                <a:cs typeface="Trebuchet MS"/>
              </a:rPr>
              <a:t>PRESENTATION:</a:t>
            </a:r>
            <a:endParaRPr sz="2200" dirty="0">
              <a:latin typeface="+mj-lt"/>
              <a:cs typeface="Trebuchet MS"/>
            </a:endParaRPr>
          </a:p>
          <a:p>
            <a:pPr marL="12700">
              <a:lnSpc>
                <a:spcPct val="100000"/>
              </a:lnSpc>
              <a:spcBef>
                <a:spcPts val="994"/>
              </a:spcBef>
            </a:pPr>
            <a:r>
              <a:rPr sz="2200" dirty="0">
                <a:solidFill>
                  <a:srgbClr val="404040"/>
                </a:solidFill>
                <a:latin typeface="+mj-lt"/>
                <a:cs typeface="Trebuchet MS"/>
              </a:rPr>
              <a:t>Symptoms</a:t>
            </a:r>
            <a:r>
              <a:rPr sz="2200" spc="-45" dirty="0">
                <a:solidFill>
                  <a:srgbClr val="404040"/>
                </a:solidFill>
                <a:latin typeface="+mj-lt"/>
                <a:cs typeface="Trebuchet MS"/>
              </a:rPr>
              <a:t> </a:t>
            </a:r>
            <a:r>
              <a:rPr sz="2200" dirty="0">
                <a:solidFill>
                  <a:srgbClr val="404040"/>
                </a:solidFill>
                <a:latin typeface="+mj-lt"/>
                <a:cs typeface="Trebuchet MS"/>
              </a:rPr>
              <a:t>are</a:t>
            </a:r>
            <a:r>
              <a:rPr sz="2200" spc="-30" dirty="0">
                <a:solidFill>
                  <a:srgbClr val="404040"/>
                </a:solidFill>
                <a:latin typeface="+mj-lt"/>
                <a:cs typeface="Trebuchet MS"/>
              </a:rPr>
              <a:t> </a:t>
            </a:r>
            <a:r>
              <a:rPr sz="2200" dirty="0">
                <a:solidFill>
                  <a:srgbClr val="404040"/>
                </a:solidFill>
                <a:latin typeface="+mj-lt"/>
                <a:cs typeface="Trebuchet MS"/>
              </a:rPr>
              <a:t>variable</a:t>
            </a:r>
            <a:r>
              <a:rPr sz="2200" spc="-35" dirty="0">
                <a:solidFill>
                  <a:srgbClr val="404040"/>
                </a:solidFill>
                <a:latin typeface="+mj-lt"/>
                <a:cs typeface="Trebuchet MS"/>
              </a:rPr>
              <a:t> </a:t>
            </a:r>
            <a:r>
              <a:rPr sz="2200" dirty="0">
                <a:solidFill>
                  <a:srgbClr val="404040"/>
                </a:solidFill>
                <a:latin typeface="+mj-lt"/>
                <a:cs typeface="Trebuchet MS"/>
              </a:rPr>
              <a:t>,</a:t>
            </a:r>
            <a:r>
              <a:rPr sz="2200" spc="-40" dirty="0">
                <a:solidFill>
                  <a:srgbClr val="404040"/>
                </a:solidFill>
                <a:latin typeface="+mj-lt"/>
                <a:cs typeface="Trebuchet MS"/>
              </a:rPr>
              <a:t> </a:t>
            </a:r>
            <a:r>
              <a:rPr sz="2200" dirty="0">
                <a:solidFill>
                  <a:srgbClr val="404040"/>
                </a:solidFill>
                <a:latin typeface="+mj-lt"/>
                <a:cs typeface="Trebuchet MS"/>
              </a:rPr>
              <a:t>depending</a:t>
            </a:r>
            <a:r>
              <a:rPr sz="2200" spc="-45" dirty="0">
                <a:solidFill>
                  <a:srgbClr val="404040"/>
                </a:solidFill>
                <a:latin typeface="+mj-lt"/>
                <a:cs typeface="Trebuchet MS"/>
              </a:rPr>
              <a:t> </a:t>
            </a:r>
            <a:r>
              <a:rPr sz="2200" dirty="0">
                <a:solidFill>
                  <a:srgbClr val="404040"/>
                </a:solidFill>
                <a:latin typeface="+mj-lt"/>
                <a:cs typeface="Trebuchet MS"/>
              </a:rPr>
              <a:t>on</a:t>
            </a:r>
            <a:r>
              <a:rPr sz="2200" spc="-125" dirty="0">
                <a:solidFill>
                  <a:srgbClr val="404040"/>
                </a:solidFill>
                <a:latin typeface="+mj-lt"/>
                <a:cs typeface="Trebuchet MS"/>
              </a:rPr>
              <a:t> </a:t>
            </a:r>
            <a:r>
              <a:rPr sz="2200" dirty="0">
                <a:solidFill>
                  <a:srgbClr val="404040"/>
                </a:solidFill>
                <a:latin typeface="+mj-lt"/>
                <a:cs typeface="Trebuchet MS"/>
              </a:rPr>
              <a:t>Areas</a:t>
            </a:r>
            <a:r>
              <a:rPr sz="2200" spc="-30" dirty="0">
                <a:solidFill>
                  <a:srgbClr val="404040"/>
                </a:solidFill>
                <a:latin typeface="+mj-lt"/>
                <a:cs typeface="Trebuchet MS"/>
              </a:rPr>
              <a:t> </a:t>
            </a:r>
            <a:r>
              <a:rPr sz="2200" dirty="0">
                <a:solidFill>
                  <a:srgbClr val="404040"/>
                </a:solidFill>
                <a:latin typeface="+mj-lt"/>
                <a:cs typeface="Trebuchet MS"/>
              </a:rPr>
              <a:t>of</a:t>
            </a:r>
            <a:r>
              <a:rPr sz="2200" spc="-40" dirty="0">
                <a:solidFill>
                  <a:srgbClr val="404040"/>
                </a:solidFill>
                <a:latin typeface="+mj-lt"/>
                <a:cs typeface="Trebuchet MS"/>
              </a:rPr>
              <a:t> </a:t>
            </a:r>
            <a:r>
              <a:rPr sz="2200" dirty="0">
                <a:solidFill>
                  <a:srgbClr val="404040"/>
                </a:solidFill>
                <a:latin typeface="+mj-lt"/>
                <a:cs typeface="Trebuchet MS"/>
              </a:rPr>
              <a:t>the</a:t>
            </a:r>
            <a:r>
              <a:rPr sz="2200" spc="-25" dirty="0">
                <a:solidFill>
                  <a:srgbClr val="404040"/>
                </a:solidFill>
                <a:latin typeface="+mj-lt"/>
                <a:cs typeface="Trebuchet MS"/>
              </a:rPr>
              <a:t> </a:t>
            </a:r>
            <a:r>
              <a:rPr sz="2200" spc="-10" dirty="0" smtClean="0">
                <a:solidFill>
                  <a:srgbClr val="404040"/>
                </a:solidFill>
                <a:latin typeface="+mj-lt"/>
                <a:cs typeface="Trebuchet MS"/>
              </a:rPr>
              <a:t>brain</a:t>
            </a:r>
            <a:r>
              <a:rPr lang="en-GB" sz="2200" dirty="0">
                <a:latin typeface="+mj-lt"/>
                <a:cs typeface="Trebuchet MS"/>
              </a:rPr>
              <a:t> </a:t>
            </a:r>
            <a:r>
              <a:rPr lang="en-GB" sz="2200" dirty="0" smtClean="0">
                <a:latin typeface="+mj-lt"/>
                <a:cs typeface="Trebuchet MS"/>
              </a:rPr>
              <a:t> </a:t>
            </a:r>
            <a:r>
              <a:rPr sz="2200" spc="-10" dirty="0" smtClean="0">
                <a:solidFill>
                  <a:srgbClr val="404040"/>
                </a:solidFill>
                <a:latin typeface="+mj-lt"/>
                <a:cs typeface="Trebuchet MS"/>
              </a:rPr>
              <a:t>affected</a:t>
            </a:r>
            <a:r>
              <a:rPr sz="2200" spc="-10" dirty="0">
                <a:solidFill>
                  <a:srgbClr val="404040"/>
                </a:solidFill>
                <a:latin typeface="+mj-lt"/>
                <a:cs typeface="Trebuchet MS"/>
              </a:rPr>
              <a:t>.</a:t>
            </a:r>
            <a:endParaRPr sz="2200" dirty="0">
              <a:latin typeface="+mj-lt"/>
              <a:cs typeface="Trebuchet MS"/>
            </a:endParaRPr>
          </a:p>
          <a:p>
            <a:pPr marL="12700">
              <a:lnSpc>
                <a:spcPct val="100000"/>
              </a:lnSpc>
              <a:spcBef>
                <a:spcPts val="995"/>
              </a:spcBef>
            </a:pPr>
            <a:r>
              <a:rPr sz="2200" dirty="0">
                <a:solidFill>
                  <a:srgbClr val="404040"/>
                </a:solidFill>
                <a:latin typeface="+mj-lt"/>
                <a:cs typeface="Trebuchet MS"/>
              </a:rPr>
              <a:t>May</a:t>
            </a:r>
            <a:r>
              <a:rPr sz="2200" spc="-50" dirty="0">
                <a:solidFill>
                  <a:srgbClr val="404040"/>
                </a:solidFill>
                <a:latin typeface="+mj-lt"/>
                <a:cs typeface="Trebuchet MS"/>
              </a:rPr>
              <a:t> </a:t>
            </a:r>
            <a:r>
              <a:rPr sz="2200" dirty="0">
                <a:solidFill>
                  <a:srgbClr val="404040"/>
                </a:solidFill>
                <a:latin typeface="+mj-lt"/>
                <a:cs typeface="Trebuchet MS"/>
              </a:rPr>
              <a:t>impair</a:t>
            </a:r>
            <a:r>
              <a:rPr sz="2200" spc="-65" dirty="0">
                <a:solidFill>
                  <a:srgbClr val="404040"/>
                </a:solidFill>
                <a:latin typeface="+mj-lt"/>
                <a:cs typeface="Trebuchet MS"/>
              </a:rPr>
              <a:t> </a:t>
            </a:r>
            <a:r>
              <a:rPr sz="2200" spc="-10" dirty="0">
                <a:solidFill>
                  <a:srgbClr val="404040"/>
                </a:solidFill>
                <a:latin typeface="+mj-lt"/>
                <a:cs typeface="Trebuchet MS"/>
              </a:rPr>
              <a:t>consciousness.</a:t>
            </a:r>
            <a:endParaRPr sz="2200" dirty="0">
              <a:latin typeface="+mj-lt"/>
              <a:cs typeface="Trebuchet MS"/>
            </a:endParaRPr>
          </a:p>
          <a:p>
            <a:pPr marL="12700">
              <a:lnSpc>
                <a:spcPct val="100000"/>
              </a:lnSpc>
              <a:spcBef>
                <a:spcPts val="994"/>
              </a:spcBef>
            </a:pPr>
            <a:r>
              <a:rPr sz="2200" b="1" dirty="0">
                <a:solidFill>
                  <a:srgbClr val="404040"/>
                </a:solidFill>
                <a:latin typeface="+mj-lt"/>
                <a:cs typeface="Trebuchet MS"/>
              </a:rPr>
              <a:t>EFFECTS</a:t>
            </a:r>
            <a:r>
              <a:rPr sz="2200" b="1" spc="-65" dirty="0">
                <a:solidFill>
                  <a:srgbClr val="404040"/>
                </a:solidFill>
                <a:latin typeface="+mj-lt"/>
                <a:cs typeface="Trebuchet MS"/>
              </a:rPr>
              <a:t> </a:t>
            </a:r>
            <a:r>
              <a:rPr sz="2200" b="1" dirty="0">
                <a:solidFill>
                  <a:srgbClr val="404040"/>
                </a:solidFill>
                <a:latin typeface="+mj-lt"/>
                <a:cs typeface="Trebuchet MS"/>
              </a:rPr>
              <a:t>ON</a:t>
            </a:r>
            <a:r>
              <a:rPr sz="2200" b="1" spc="-40" dirty="0">
                <a:solidFill>
                  <a:srgbClr val="404040"/>
                </a:solidFill>
                <a:latin typeface="+mj-lt"/>
                <a:cs typeface="Trebuchet MS"/>
              </a:rPr>
              <a:t> </a:t>
            </a:r>
            <a:r>
              <a:rPr sz="2200" b="1" dirty="0">
                <a:solidFill>
                  <a:srgbClr val="404040"/>
                </a:solidFill>
                <a:latin typeface="+mj-lt"/>
                <a:cs typeface="Trebuchet MS"/>
              </a:rPr>
              <a:t>MOTHER</a:t>
            </a:r>
            <a:r>
              <a:rPr sz="2200" b="1" spc="-135" dirty="0">
                <a:solidFill>
                  <a:srgbClr val="404040"/>
                </a:solidFill>
                <a:latin typeface="+mj-lt"/>
                <a:cs typeface="Trebuchet MS"/>
              </a:rPr>
              <a:t> </a:t>
            </a:r>
            <a:r>
              <a:rPr sz="2200" b="1" dirty="0">
                <a:solidFill>
                  <a:srgbClr val="404040"/>
                </a:solidFill>
                <a:latin typeface="+mj-lt"/>
                <a:cs typeface="Trebuchet MS"/>
              </a:rPr>
              <a:t>AND</a:t>
            </a:r>
            <a:r>
              <a:rPr sz="2200" b="1" spc="-35" dirty="0">
                <a:solidFill>
                  <a:srgbClr val="404040"/>
                </a:solidFill>
                <a:latin typeface="+mj-lt"/>
                <a:cs typeface="Trebuchet MS"/>
              </a:rPr>
              <a:t> </a:t>
            </a:r>
            <a:r>
              <a:rPr sz="2200" b="1" spc="-10" dirty="0">
                <a:solidFill>
                  <a:srgbClr val="404040"/>
                </a:solidFill>
                <a:latin typeface="+mj-lt"/>
                <a:cs typeface="Trebuchet MS"/>
              </a:rPr>
              <a:t>BABY:</a:t>
            </a:r>
            <a:endParaRPr sz="2200" dirty="0">
              <a:latin typeface="+mj-lt"/>
              <a:cs typeface="Trebuchet MS"/>
            </a:endParaRPr>
          </a:p>
          <a:p>
            <a:pPr marL="350520" indent="-342900">
              <a:lnSpc>
                <a:spcPct val="100000"/>
              </a:lnSpc>
              <a:spcBef>
                <a:spcPts val="1010"/>
              </a:spcBef>
              <a:buClr>
                <a:schemeClr val="accent1"/>
              </a:buClr>
              <a:buSzPct val="94444"/>
              <a:buFont typeface="Wingdings" pitchFamily="2" charset="2"/>
              <a:buChar char="q"/>
              <a:tabLst>
                <a:tab pos="150495" algn="l"/>
              </a:tabLst>
            </a:pPr>
            <a:r>
              <a:rPr sz="2200" dirty="0">
                <a:solidFill>
                  <a:srgbClr val="404040"/>
                </a:solidFill>
                <a:latin typeface="+mj-lt"/>
                <a:cs typeface="Trebuchet MS"/>
              </a:rPr>
              <a:t>Impairment</a:t>
            </a:r>
            <a:r>
              <a:rPr sz="2200" spc="-65" dirty="0">
                <a:solidFill>
                  <a:srgbClr val="404040"/>
                </a:solidFill>
                <a:latin typeface="+mj-lt"/>
                <a:cs typeface="Trebuchet MS"/>
              </a:rPr>
              <a:t> </a:t>
            </a:r>
            <a:r>
              <a:rPr sz="2200" dirty="0">
                <a:solidFill>
                  <a:srgbClr val="404040"/>
                </a:solidFill>
                <a:latin typeface="+mj-lt"/>
                <a:cs typeface="Trebuchet MS"/>
              </a:rPr>
              <a:t>of</a:t>
            </a:r>
            <a:r>
              <a:rPr sz="2200" spc="-70" dirty="0">
                <a:solidFill>
                  <a:srgbClr val="404040"/>
                </a:solidFill>
                <a:latin typeface="+mj-lt"/>
                <a:cs typeface="Trebuchet MS"/>
              </a:rPr>
              <a:t> </a:t>
            </a:r>
            <a:r>
              <a:rPr sz="2200" dirty="0">
                <a:solidFill>
                  <a:srgbClr val="404040"/>
                </a:solidFill>
                <a:latin typeface="+mj-lt"/>
                <a:cs typeface="Trebuchet MS"/>
              </a:rPr>
              <a:t>consciousness</a:t>
            </a:r>
            <a:r>
              <a:rPr sz="2200" spc="-75" dirty="0">
                <a:solidFill>
                  <a:srgbClr val="404040"/>
                </a:solidFill>
                <a:latin typeface="+mj-lt"/>
                <a:cs typeface="Trebuchet MS"/>
              </a:rPr>
              <a:t> </a:t>
            </a:r>
            <a:r>
              <a:rPr sz="2200" dirty="0">
                <a:solidFill>
                  <a:srgbClr val="404040"/>
                </a:solidFill>
                <a:latin typeface="+mj-lt"/>
                <a:cs typeface="Trebuchet MS"/>
              </a:rPr>
              <a:t>increases</a:t>
            </a:r>
            <a:r>
              <a:rPr sz="2200" spc="-65" dirty="0">
                <a:solidFill>
                  <a:srgbClr val="404040"/>
                </a:solidFill>
                <a:latin typeface="+mj-lt"/>
                <a:cs typeface="Trebuchet MS"/>
              </a:rPr>
              <a:t> </a:t>
            </a:r>
            <a:r>
              <a:rPr sz="2200" dirty="0">
                <a:solidFill>
                  <a:srgbClr val="404040"/>
                </a:solidFill>
                <a:latin typeface="+mj-lt"/>
                <a:cs typeface="Trebuchet MS"/>
              </a:rPr>
              <a:t>risk</a:t>
            </a:r>
            <a:r>
              <a:rPr sz="2200" spc="-75" dirty="0">
                <a:solidFill>
                  <a:srgbClr val="404040"/>
                </a:solidFill>
                <a:latin typeface="+mj-lt"/>
                <a:cs typeface="Trebuchet MS"/>
              </a:rPr>
              <a:t> </a:t>
            </a:r>
            <a:r>
              <a:rPr sz="2200" dirty="0">
                <a:solidFill>
                  <a:srgbClr val="404040"/>
                </a:solidFill>
                <a:latin typeface="+mj-lt"/>
                <a:cs typeface="Trebuchet MS"/>
              </a:rPr>
              <a:t>of</a:t>
            </a:r>
            <a:r>
              <a:rPr sz="2200" spc="-60" dirty="0">
                <a:solidFill>
                  <a:srgbClr val="404040"/>
                </a:solidFill>
                <a:latin typeface="+mj-lt"/>
                <a:cs typeface="Trebuchet MS"/>
              </a:rPr>
              <a:t> </a:t>
            </a:r>
            <a:r>
              <a:rPr sz="2200" dirty="0">
                <a:solidFill>
                  <a:srgbClr val="404040"/>
                </a:solidFill>
                <a:latin typeface="+mj-lt"/>
                <a:cs typeface="Trebuchet MS"/>
              </a:rPr>
              <a:t>injury</a:t>
            </a:r>
            <a:r>
              <a:rPr sz="2200" spc="-65" dirty="0">
                <a:solidFill>
                  <a:srgbClr val="404040"/>
                </a:solidFill>
                <a:latin typeface="+mj-lt"/>
                <a:cs typeface="Trebuchet MS"/>
              </a:rPr>
              <a:t> </a:t>
            </a:r>
            <a:r>
              <a:rPr sz="2200" dirty="0">
                <a:solidFill>
                  <a:srgbClr val="404040"/>
                </a:solidFill>
                <a:latin typeface="+mj-lt"/>
                <a:cs typeface="Trebuchet MS"/>
              </a:rPr>
              <a:t>(fracture,</a:t>
            </a:r>
            <a:r>
              <a:rPr sz="2200" spc="-40" dirty="0">
                <a:solidFill>
                  <a:srgbClr val="404040"/>
                </a:solidFill>
                <a:latin typeface="+mj-lt"/>
                <a:cs typeface="Trebuchet MS"/>
              </a:rPr>
              <a:t> </a:t>
            </a:r>
            <a:r>
              <a:rPr sz="2200" spc="-25" dirty="0">
                <a:solidFill>
                  <a:srgbClr val="404040"/>
                </a:solidFill>
                <a:latin typeface="+mj-lt"/>
                <a:cs typeface="Trebuchet MS"/>
              </a:rPr>
              <a:t>injury,</a:t>
            </a:r>
            <a:r>
              <a:rPr sz="2200" spc="-50" dirty="0">
                <a:solidFill>
                  <a:srgbClr val="404040"/>
                </a:solidFill>
                <a:latin typeface="+mj-lt"/>
                <a:cs typeface="Trebuchet MS"/>
              </a:rPr>
              <a:t> </a:t>
            </a:r>
            <a:r>
              <a:rPr sz="2200" spc="-10" dirty="0">
                <a:solidFill>
                  <a:srgbClr val="404040"/>
                </a:solidFill>
                <a:latin typeface="+mj-lt"/>
                <a:cs typeface="Trebuchet MS"/>
              </a:rPr>
              <a:t>burns</a:t>
            </a:r>
            <a:r>
              <a:rPr sz="2200" spc="-10" dirty="0" smtClean="0">
                <a:solidFill>
                  <a:srgbClr val="404040"/>
                </a:solidFill>
                <a:latin typeface="+mj-lt"/>
                <a:cs typeface="Trebuchet MS"/>
              </a:rPr>
              <a:t>)</a:t>
            </a:r>
            <a:endParaRPr sz="2200" dirty="0">
              <a:latin typeface="+mj-lt"/>
              <a:cs typeface="Trebuchet MS"/>
            </a:endParaRPr>
          </a:p>
          <a:p>
            <a:pPr marL="355600" indent="-342900">
              <a:lnSpc>
                <a:spcPct val="100000"/>
              </a:lnSpc>
              <a:spcBef>
                <a:spcPts val="994"/>
              </a:spcBef>
              <a:buClr>
                <a:schemeClr val="accent1"/>
              </a:buClr>
              <a:buSzPct val="94444"/>
              <a:buFont typeface="Wingdings" pitchFamily="2" charset="2"/>
              <a:buChar char="q"/>
              <a:tabLst>
                <a:tab pos="217170" algn="l"/>
              </a:tabLst>
            </a:pPr>
            <a:r>
              <a:rPr sz="2200" dirty="0">
                <a:solidFill>
                  <a:srgbClr val="404040"/>
                </a:solidFill>
                <a:latin typeface="+mj-lt"/>
                <a:cs typeface="Trebuchet MS"/>
              </a:rPr>
              <a:t>Have</a:t>
            </a:r>
            <a:r>
              <a:rPr sz="2200" spc="-50" dirty="0">
                <a:solidFill>
                  <a:srgbClr val="404040"/>
                </a:solidFill>
                <a:latin typeface="+mj-lt"/>
                <a:cs typeface="Trebuchet MS"/>
              </a:rPr>
              <a:t> </a:t>
            </a:r>
            <a:r>
              <a:rPr sz="2200" dirty="0">
                <a:solidFill>
                  <a:srgbClr val="404040"/>
                </a:solidFill>
                <a:latin typeface="+mj-lt"/>
                <a:cs typeface="Trebuchet MS"/>
              </a:rPr>
              <a:t>“epileptic</a:t>
            </a:r>
            <a:r>
              <a:rPr sz="2200" spc="-90" dirty="0">
                <a:solidFill>
                  <a:srgbClr val="404040"/>
                </a:solidFill>
                <a:latin typeface="+mj-lt"/>
                <a:cs typeface="Trebuchet MS"/>
              </a:rPr>
              <a:t> </a:t>
            </a:r>
            <a:r>
              <a:rPr sz="2200" dirty="0">
                <a:solidFill>
                  <a:srgbClr val="404040"/>
                </a:solidFill>
                <a:latin typeface="+mj-lt"/>
                <a:cs typeface="Trebuchet MS"/>
              </a:rPr>
              <a:t>aura”</a:t>
            </a:r>
            <a:r>
              <a:rPr sz="2200" spc="-50" dirty="0">
                <a:solidFill>
                  <a:srgbClr val="404040"/>
                </a:solidFill>
                <a:latin typeface="+mj-lt"/>
                <a:cs typeface="Trebuchet MS"/>
              </a:rPr>
              <a:t> </a:t>
            </a:r>
            <a:r>
              <a:rPr sz="2200" dirty="0">
                <a:solidFill>
                  <a:srgbClr val="404040"/>
                </a:solidFill>
                <a:latin typeface="+mj-lt"/>
                <a:cs typeface="Trebuchet MS"/>
              </a:rPr>
              <a:t>while</a:t>
            </a:r>
            <a:r>
              <a:rPr sz="2200" spc="-70" dirty="0">
                <a:solidFill>
                  <a:srgbClr val="404040"/>
                </a:solidFill>
                <a:latin typeface="+mj-lt"/>
                <a:cs typeface="Trebuchet MS"/>
              </a:rPr>
              <a:t> </a:t>
            </a:r>
            <a:r>
              <a:rPr sz="2200" dirty="0">
                <a:solidFill>
                  <a:srgbClr val="404040"/>
                </a:solidFill>
                <a:latin typeface="+mj-lt"/>
                <a:cs typeface="Trebuchet MS"/>
              </a:rPr>
              <a:t>remaining</a:t>
            </a:r>
            <a:r>
              <a:rPr sz="2200" spc="-55" dirty="0">
                <a:solidFill>
                  <a:srgbClr val="404040"/>
                </a:solidFill>
                <a:latin typeface="+mj-lt"/>
                <a:cs typeface="Trebuchet MS"/>
              </a:rPr>
              <a:t> </a:t>
            </a:r>
            <a:r>
              <a:rPr sz="2200" spc="-10" dirty="0" smtClean="0">
                <a:solidFill>
                  <a:srgbClr val="404040"/>
                </a:solidFill>
                <a:latin typeface="+mj-lt"/>
                <a:cs typeface="Trebuchet MS"/>
              </a:rPr>
              <a:t>conscious</a:t>
            </a:r>
            <a:endParaRPr sz="2200" dirty="0">
              <a:latin typeface="+mj-lt"/>
              <a:cs typeface="Trebuchet MS"/>
            </a:endParaRPr>
          </a:p>
          <a:p>
            <a:pPr marL="355600" indent="-342900">
              <a:lnSpc>
                <a:spcPct val="100000"/>
              </a:lnSpc>
              <a:spcBef>
                <a:spcPts val="994"/>
              </a:spcBef>
              <a:buClr>
                <a:schemeClr val="accent1"/>
              </a:buClr>
              <a:buSzPct val="94444"/>
              <a:buFont typeface="Wingdings" pitchFamily="2" charset="2"/>
              <a:buChar char="q"/>
              <a:tabLst>
                <a:tab pos="217170" algn="l"/>
              </a:tabLst>
            </a:pPr>
            <a:r>
              <a:rPr sz="2200" dirty="0">
                <a:solidFill>
                  <a:srgbClr val="404040"/>
                </a:solidFill>
                <a:latin typeface="+mj-lt"/>
                <a:cs typeface="Trebuchet MS"/>
              </a:rPr>
              <a:t>Can</a:t>
            </a:r>
            <a:r>
              <a:rPr sz="2200" spc="-40" dirty="0">
                <a:solidFill>
                  <a:srgbClr val="404040"/>
                </a:solidFill>
                <a:latin typeface="+mj-lt"/>
                <a:cs typeface="Trebuchet MS"/>
              </a:rPr>
              <a:t> </a:t>
            </a:r>
            <a:r>
              <a:rPr sz="2200" dirty="0">
                <a:solidFill>
                  <a:srgbClr val="404040"/>
                </a:solidFill>
                <a:latin typeface="+mj-lt"/>
                <a:cs typeface="Trebuchet MS"/>
              </a:rPr>
              <a:t>be</a:t>
            </a:r>
            <a:r>
              <a:rPr sz="2200" spc="-30" dirty="0">
                <a:solidFill>
                  <a:srgbClr val="404040"/>
                </a:solidFill>
                <a:latin typeface="+mj-lt"/>
                <a:cs typeface="Trebuchet MS"/>
              </a:rPr>
              <a:t> </a:t>
            </a:r>
            <a:r>
              <a:rPr sz="2200" dirty="0">
                <a:solidFill>
                  <a:srgbClr val="404040"/>
                </a:solidFill>
                <a:latin typeface="+mj-lt"/>
                <a:cs typeface="Trebuchet MS"/>
              </a:rPr>
              <a:t>associated</a:t>
            </a:r>
            <a:r>
              <a:rPr sz="2200" spc="-45" dirty="0">
                <a:solidFill>
                  <a:srgbClr val="404040"/>
                </a:solidFill>
                <a:latin typeface="+mj-lt"/>
                <a:cs typeface="Trebuchet MS"/>
              </a:rPr>
              <a:t> </a:t>
            </a:r>
            <a:r>
              <a:rPr sz="2200" dirty="0">
                <a:solidFill>
                  <a:srgbClr val="404040"/>
                </a:solidFill>
                <a:latin typeface="+mj-lt"/>
                <a:cs typeface="Trebuchet MS"/>
              </a:rPr>
              <a:t>with</a:t>
            </a:r>
            <a:r>
              <a:rPr sz="2200" spc="-50" dirty="0">
                <a:solidFill>
                  <a:srgbClr val="404040"/>
                </a:solidFill>
                <a:latin typeface="+mj-lt"/>
                <a:cs typeface="Trebuchet MS"/>
              </a:rPr>
              <a:t> </a:t>
            </a:r>
            <a:r>
              <a:rPr sz="2200" dirty="0">
                <a:solidFill>
                  <a:srgbClr val="404040"/>
                </a:solidFill>
                <a:latin typeface="+mj-lt"/>
                <a:cs typeface="Trebuchet MS"/>
              </a:rPr>
              <a:t>a</a:t>
            </a:r>
            <a:r>
              <a:rPr sz="2200" spc="-40" dirty="0">
                <a:solidFill>
                  <a:srgbClr val="404040"/>
                </a:solidFill>
                <a:latin typeface="+mj-lt"/>
                <a:cs typeface="Trebuchet MS"/>
              </a:rPr>
              <a:t> </a:t>
            </a:r>
            <a:r>
              <a:rPr sz="2200" dirty="0">
                <a:solidFill>
                  <a:srgbClr val="404040"/>
                </a:solidFill>
                <a:latin typeface="+mj-lt"/>
                <a:cs typeface="Trebuchet MS"/>
              </a:rPr>
              <a:t>variable</a:t>
            </a:r>
            <a:r>
              <a:rPr sz="2200" spc="-25" dirty="0">
                <a:solidFill>
                  <a:srgbClr val="404040"/>
                </a:solidFill>
                <a:latin typeface="+mj-lt"/>
                <a:cs typeface="Trebuchet MS"/>
              </a:rPr>
              <a:t> </a:t>
            </a:r>
            <a:r>
              <a:rPr sz="2200" dirty="0">
                <a:solidFill>
                  <a:srgbClr val="404040"/>
                </a:solidFill>
                <a:latin typeface="+mj-lt"/>
                <a:cs typeface="Trebuchet MS"/>
              </a:rPr>
              <a:t>period</a:t>
            </a:r>
            <a:r>
              <a:rPr sz="2200" spc="-45" dirty="0">
                <a:solidFill>
                  <a:srgbClr val="404040"/>
                </a:solidFill>
                <a:latin typeface="+mj-lt"/>
                <a:cs typeface="Trebuchet MS"/>
              </a:rPr>
              <a:t> </a:t>
            </a:r>
            <a:r>
              <a:rPr sz="2200" dirty="0">
                <a:solidFill>
                  <a:srgbClr val="404040"/>
                </a:solidFill>
                <a:latin typeface="+mj-lt"/>
                <a:cs typeface="Trebuchet MS"/>
              </a:rPr>
              <a:t>of</a:t>
            </a:r>
            <a:r>
              <a:rPr sz="2200" spc="-45" dirty="0">
                <a:solidFill>
                  <a:srgbClr val="404040"/>
                </a:solidFill>
                <a:latin typeface="+mj-lt"/>
                <a:cs typeface="Trebuchet MS"/>
              </a:rPr>
              <a:t> </a:t>
            </a:r>
            <a:r>
              <a:rPr sz="2200" spc="-10" dirty="0">
                <a:solidFill>
                  <a:srgbClr val="404040"/>
                </a:solidFill>
                <a:latin typeface="+mj-lt"/>
                <a:cs typeface="Trebuchet MS"/>
              </a:rPr>
              <a:t>hypoxia</a:t>
            </a:r>
            <a:endParaRPr sz="2200" dirty="0">
              <a:latin typeface="+mj-lt"/>
              <a:cs typeface="Trebuchet MS"/>
            </a:endParaRPr>
          </a:p>
          <a:p>
            <a:pPr marL="355600" indent="-342900">
              <a:lnSpc>
                <a:spcPct val="100000"/>
              </a:lnSpc>
              <a:spcBef>
                <a:spcPts val="1010"/>
              </a:spcBef>
              <a:buClr>
                <a:schemeClr val="accent1"/>
              </a:buClr>
              <a:buSzPct val="94444"/>
              <a:buFont typeface="Wingdings" pitchFamily="2" charset="2"/>
              <a:buChar char="q"/>
              <a:tabLst>
                <a:tab pos="217170" algn="l"/>
              </a:tabLst>
            </a:pPr>
            <a:r>
              <a:rPr sz="2200" dirty="0">
                <a:solidFill>
                  <a:srgbClr val="404040"/>
                </a:solidFill>
                <a:latin typeface="+mj-lt"/>
                <a:cs typeface="Trebuchet MS"/>
              </a:rPr>
              <a:t>Risk</a:t>
            </a:r>
            <a:r>
              <a:rPr sz="2200" spc="-50" dirty="0">
                <a:solidFill>
                  <a:srgbClr val="404040"/>
                </a:solidFill>
                <a:latin typeface="+mj-lt"/>
                <a:cs typeface="Trebuchet MS"/>
              </a:rPr>
              <a:t> </a:t>
            </a:r>
            <a:r>
              <a:rPr sz="2200" dirty="0">
                <a:solidFill>
                  <a:srgbClr val="404040"/>
                </a:solidFill>
                <a:latin typeface="+mj-lt"/>
                <a:cs typeface="Trebuchet MS"/>
              </a:rPr>
              <a:t>of</a:t>
            </a:r>
            <a:r>
              <a:rPr sz="2200" spc="-50" dirty="0">
                <a:solidFill>
                  <a:srgbClr val="404040"/>
                </a:solidFill>
                <a:latin typeface="+mj-lt"/>
                <a:cs typeface="Trebuchet MS"/>
              </a:rPr>
              <a:t> </a:t>
            </a:r>
            <a:r>
              <a:rPr sz="2200" dirty="0">
                <a:solidFill>
                  <a:srgbClr val="404040"/>
                </a:solidFill>
                <a:latin typeface="+mj-lt"/>
                <a:cs typeface="Trebuchet MS"/>
              </a:rPr>
              <a:t>sudden</a:t>
            </a:r>
            <a:r>
              <a:rPr sz="2200" spc="-65" dirty="0">
                <a:solidFill>
                  <a:srgbClr val="404040"/>
                </a:solidFill>
                <a:latin typeface="+mj-lt"/>
                <a:cs typeface="Trebuchet MS"/>
              </a:rPr>
              <a:t> </a:t>
            </a:r>
            <a:r>
              <a:rPr sz="2200" dirty="0">
                <a:solidFill>
                  <a:srgbClr val="404040"/>
                </a:solidFill>
                <a:latin typeface="+mj-lt"/>
                <a:cs typeface="Trebuchet MS"/>
              </a:rPr>
              <a:t>unexpected</a:t>
            </a:r>
            <a:r>
              <a:rPr sz="2200" spc="-40" dirty="0">
                <a:solidFill>
                  <a:srgbClr val="404040"/>
                </a:solidFill>
                <a:latin typeface="+mj-lt"/>
                <a:cs typeface="Trebuchet MS"/>
              </a:rPr>
              <a:t> </a:t>
            </a:r>
            <a:r>
              <a:rPr sz="2200" dirty="0">
                <a:solidFill>
                  <a:srgbClr val="404040"/>
                </a:solidFill>
                <a:latin typeface="+mj-lt"/>
                <a:cs typeface="Trebuchet MS"/>
              </a:rPr>
              <a:t>death</a:t>
            </a:r>
            <a:r>
              <a:rPr sz="2200" spc="-50" dirty="0">
                <a:solidFill>
                  <a:srgbClr val="404040"/>
                </a:solidFill>
                <a:latin typeface="+mj-lt"/>
                <a:cs typeface="Trebuchet MS"/>
              </a:rPr>
              <a:t> </a:t>
            </a:r>
            <a:r>
              <a:rPr sz="2200" dirty="0">
                <a:solidFill>
                  <a:srgbClr val="404040"/>
                </a:solidFill>
                <a:latin typeface="+mj-lt"/>
                <a:cs typeface="Trebuchet MS"/>
              </a:rPr>
              <a:t>in</a:t>
            </a:r>
            <a:r>
              <a:rPr sz="2200" spc="-55" dirty="0">
                <a:solidFill>
                  <a:srgbClr val="404040"/>
                </a:solidFill>
                <a:latin typeface="+mj-lt"/>
                <a:cs typeface="Trebuchet MS"/>
              </a:rPr>
              <a:t> </a:t>
            </a:r>
            <a:r>
              <a:rPr sz="2200" spc="-10" dirty="0">
                <a:solidFill>
                  <a:srgbClr val="404040"/>
                </a:solidFill>
                <a:latin typeface="+mj-lt"/>
                <a:cs typeface="Trebuchet MS"/>
              </a:rPr>
              <a:t>epilespy</a:t>
            </a:r>
            <a:endParaRPr sz="2200" dirty="0">
              <a:latin typeface="+mj-lt"/>
              <a:cs typeface="Trebuchet MS"/>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44556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228600"/>
            <a:ext cx="9630155" cy="1695335"/>
          </a:xfrm>
          <a:prstGeom prst="rect">
            <a:avLst/>
          </a:prstGeom>
        </p:spPr>
        <p:txBody>
          <a:bodyPr vert="horz" wrap="square" lIns="0" tIns="33019" rIns="0" bIns="0" rtlCol="0">
            <a:spAutoFit/>
          </a:bodyPr>
          <a:lstStyle/>
          <a:p>
            <a:pPr marL="12700">
              <a:lnSpc>
                <a:spcPct val="100000"/>
              </a:lnSpc>
              <a:spcBef>
                <a:spcPts val="259"/>
              </a:spcBef>
            </a:pPr>
            <a:r>
              <a:rPr lang="en-GB" sz="3600" i="0" dirty="0"/>
              <a:t>CLINICAL</a:t>
            </a:r>
            <a:r>
              <a:rPr lang="en-GB" sz="3600" i="0" spc="-170" dirty="0"/>
              <a:t> </a:t>
            </a:r>
            <a:r>
              <a:rPr lang="en-GB" sz="3600" i="0" spc="-45" dirty="0"/>
              <a:t>PRESENTATION</a:t>
            </a:r>
            <a:r>
              <a:rPr lang="en-GB" sz="3600" i="0" spc="-60" dirty="0"/>
              <a:t> </a:t>
            </a:r>
            <a:r>
              <a:rPr lang="en-GB" sz="3600" i="0" dirty="0"/>
              <a:t>OF</a:t>
            </a:r>
            <a:r>
              <a:rPr lang="en-GB" sz="3600" i="0" spc="-75" dirty="0"/>
              <a:t> </a:t>
            </a:r>
            <a:r>
              <a:rPr lang="en-GB" sz="3600" i="0" dirty="0"/>
              <a:t>SEIZURES</a:t>
            </a:r>
            <a:r>
              <a:rPr lang="en-GB" sz="3600" i="0" spc="-235" dirty="0"/>
              <a:t> </a:t>
            </a:r>
            <a:r>
              <a:rPr lang="en-GB" sz="3600" i="0" spc="-25" dirty="0"/>
              <a:t>AND </a:t>
            </a:r>
            <a:r>
              <a:rPr lang="en-GB" sz="3600" i="0" dirty="0"/>
              <a:t>THEIR</a:t>
            </a:r>
            <a:r>
              <a:rPr lang="en-GB" sz="3600" i="0" spc="-25" dirty="0"/>
              <a:t> </a:t>
            </a:r>
            <a:r>
              <a:rPr lang="en-GB" sz="3600" i="0" dirty="0"/>
              <a:t>EFFECTS</a:t>
            </a:r>
            <a:r>
              <a:rPr lang="en-GB" sz="3600" i="0" spc="-20" dirty="0"/>
              <a:t> </a:t>
            </a:r>
            <a:r>
              <a:rPr lang="en-GB" sz="3600" i="0" dirty="0"/>
              <a:t>ON</a:t>
            </a:r>
            <a:r>
              <a:rPr lang="en-GB" sz="3600" i="0" spc="-15" dirty="0"/>
              <a:t> </a:t>
            </a:r>
            <a:r>
              <a:rPr lang="en-GB" sz="3600" i="0" dirty="0"/>
              <a:t>MOTHER</a:t>
            </a:r>
            <a:r>
              <a:rPr lang="en-GB" sz="3600" i="0" spc="-200" dirty="0"/>
              <a:t> </a:t>
            </a:r>
            <a:r>
              <a:rPr lang="en-GB" sz="3600" i="0" dirty="0"/>
              <a:t>AND</a:t>
            </a:r>
            <a:r>
              <a:rPr lang="en-GB" sz="3600" i="0" spc="-15" dirty="0"/>
              <a:t> </a:t>
            </a:r>
            <a:r>
              <a:rPr lang="en-GB" sz="3600" i="0" spc="-20" dirty="0"/>
              <a:t>BABY</a:t>
            </a:r>
            <a:r>
              <a:rPr lang="en-GB" sz="3600" b="0" spc="-10" dirty="0">
                <a:latin typeface="Trebuchet MS"/>
                <a:cs typeface="Trebuchet MS"/>
              </a:rPr>
              <a:t/>
            </a:r>
            <a:br>
              <a:rPr lang="en-GB" sz="3600" b="0" spc="-10" dirty="0">
                <a:latin typeface="Trebuchet MS"/>
                <a:cs typeface="Trebuchet MS"/>
              </a:rPr>
            </a:br>
            <a:r>
              <a:rPr lang="en-GB" sz="3600" b="0" spc="-10" dirty="0">
                <a:latin typeface="Trebuchet MS"/>
                <a:cs typeface="Trebuchet MS"/>
              </a:rPr>
              <a:t>                                              </a:t>
            </a:r>
            <a:r>
              <a:rPr lang="en-GB" sz="2000" b="0" i="0" spc="-10" dirty="0">
                <a:latin typeface="Trebuchet MS"/>
                <a:cs typeface="Trebuchet MS"/>
              </a:rPr>
              <a:t>CORE/VERTICAL CONCEPT</a:t>
            </a:r>
            <a:endParaRPr sz="3600" i="0" dirty="0">
              <a:latin typeface="Trebuchet MS"/>
              <a:cs typeface="Trebuchet MS"/>
            </a:endParaRPr>
          </a:p>
        </p:txBody>
      </p:sp>
      <p:sp>
        <p:nvSpPr>
          <p:cNvPr id="3" name="object 3"/>
          <p:cNvSpPr txBox="1"/>
          <p:nvPr/>
        </p:nvSpPr>
        <p:spPr>
          <a:xfrm>
            <a:off x="304800" y="1905000"/>
            <a:ext cx="5867400" cy="4448654"/>
          </a:xfrm>
          <a:prstGeom prst="rect">
            <a:avLst/>
          </a:prstGeom>
        </p:spPr>
        <p:txBody>
          <a:bodyPr vert="horz" wrap="square" lIns="0" tIns="138430" rIns="0" bIns="0" rtlCol="0">
            <a:spAutoFit/>
          </a:bodyPr>
          <a:lstStyle/>
          <a:p>
            <a:pPr marL="12700">
              <a:lnSpc>
                <a:spcPct val="100000"/>
              </a:lnSpc>
              <a:spcBef>
                <a:spcPts val="1090"/>
              </a:spcBef>
            </a:pPr>
            <a:r>
              <a:rPr sz="2000" b="1" u="sng" dirty="0">
                <a:solidFill>
                  <a:srgbClr val="404040"/>
                </a:solidFill>
                <a:uFill>
                  <a:solidFill>
                    <a:srgbClr val="404040"/>
                  </a:solidFill>
                </a:uFill>
                <a:latin typeface="+mj-lt"/>
                <a:cs typeface="Trebuchet MS"/>
              </a:rPr>
              <a:t>JUVENILE</a:t>
            </a:r>
            <a:r>
              <a:rPr sz="2000" b="1" u="sng" spc="-30" dirty="0">
                <a:solidFill>
                  <a:srgbClr val="404040"/>
                </a:solidFill>
                <a:uFill>
                  <a:solidFill>
                    <a:srgbClr val="404040"/>
                  </a:solidFill>
                </a:uFill>
                <a:latin typeface="+mj-lt"/>
                <a:cs typeface="Trebuchet MS"/>
              </a:rPr>
              <a:t> </a:t>
            </a:r>
            <a:r>
              <a:rPr sz="2000" b="1" u="sng" dirty="0">
                <a:solidFill>
                  <a:srgbClr val="404040"/>
                </a:solidFill>
                <a:uFill>
                  <a:solidFill>
                    <a:srgbClr val="404040"/>
                  </a:solidFill>
                </a:uFill>
                <a:latin typeface="+mj-lt"/>
                <a:cs typeface="Trebuchet MS"/>
              </a:rPr>
              <a:t>MYOCLONIC</a:t>
            </a:r>
            <a:r>
              <a:rPr sz="2000" b="1" u="sng" spc="-70" dirty="0">
                <a:solidFill>
                  <a:srgbClr val="404040"/>
                </a:solidFill>
                <a:uFill>
                  <a:solidFill>
                    <a:srgbClr val="404040"/>
                  </a:solidFill>
                </a:uFill>
                <a:latin typeface="+mj-lt"/>
                <a:cs typeface="Trebuchet MS"/>
              </a:rPr>
              <a:t> </a:t>
            </a:r>
            <a:r>
              <a:rPr sz="2000" b="1" u="sng" spc="-10" dirty="0">
                <a:solidFill>
                  <a:srgbClr val="404040"/>
                </a:solidFill>
                <a:uFill>
                  <a:solidFill>
                    <a:srgbClr val="404040"/>
                  </a:solidFill>
                </a:uFill>
                <a:latin typeface="+mj-lt"/>
                <a:cs typeface="Trebuchet MS"/>
              </a:rPr>
              <a:t>EPILEPSY:</a:t>
            </a:r>
            <a:endParaRPr sz="2000" dirty="0">
              <a:latin typeface="+mj-lt"/>
              <a:cs typeface="Trebuchet MS"/>
            </a:endParaRPr>
          </a:p>
          <a:p>
            <a:pPr marL="12700">
              <a:lnSpc>
                <a:spcPct val="100000"/>
              </a:lnSpc>
              <a:spcBef>
                <a:spcPts val="994"/>
              </a:spcBef>
            </a:pPr>
            <a:r>
              <a:rPr sz="2000" b="1" spc="-10" dirty="0">
                <a:solidFill>
                  <a:srgbClr val="404040"/>
                </a:solidFill>
                <a:latin typeface="+mj-lt"/>
                <a:cs typeface="Trebuchet MS"/>
              </a:rPr>
              <a:t>PRESENTATION:</a:t>
            </a:r>
            <a:endParaRPr sz="2000" dirty="0">
              <a:latin typeface="+mj-lt"/>
              <a:cs typeface="Trebuchet MS"/>
            </a:endParaRPr>
          </a:p>
          <a:p>
            <a:pPr marL="12700" marR="2301240">
              <a:lnSpc>
                <a:spcPts val="3170"/>
              </a:lnSpc>
              <a:spcBef>
                <a:spcPts val="265"/>
              </a:spcBef>
            </a:pPr>
            <a:r>
              <a:rPr sz="2000" dirty="0">
                <a:solidFill>
                  <a:srgbClr val="404040"/>
                </a:solidFill>
                <a:latin typeface="+mj-lt"/>
                <a:cs typeface="Trebuchet MS"/>
              </a:rPr>
              <a:t>Myoclonic</a:t>
            </a:r>
            <a:r>
              <a:rPr sz="2000" spc="-55" dirty="0">
                <a:solidFill>
                  <a:srgbClr val="404040"/>
                </a:solidFill>
                <a:latin typeface="+mj-lt"/>
                <a:cs typeface="Trebuchet MS"/>
              </a:rPr>
              <a:t> </a:t>
            </a:r>
            <a:r>
              <a:rPr sz="2000" dirty="0">
                <a:solidFill>
                  <a:srgbClr val="404040"/>
                </a:solidFill>
                <a:latin typeface="+mj-lt"/>
                <a:cs typeface="Trebuchet MS"/>
              </a:rPr>
              <a:t>jerks</a:t>
            </a:r>
            <a:r>
              <a:rPr sz="2000" spc="-45" dirty="0">
                <a:solidFill>
                  <a:srgbClr val="404040"/>
                </a:solidFill>
                <a:latin typeface="+mj-lt"/>
                <a:cs typeface="Trebuchet MS"/>
              </a:rPr>
              <a:t> </a:t>
            </a:r>
            <a:r>
              <a:rPr sz="2000" dirty="0">
                <a:solidFill>
                  <a:srgbClr val="404040"/>
                </a:solidFill>
                <a:latin typeface="+mj-lt"/>
                <a:cs typeface="Trebuchet MS"/>
              </a:rPr>
              <a:t>(</a:t>
            </a:r>
            <a:r>
              <a:rPr sz="2000" dirty="0" smtClean="0">
                <a:solidFill>
                  <a:srgbClr val="404040"/>
                </a:solidFill>
                <a:latin typeface="+mj-lt"/>
                <a:cs typeface="Trebuchet MS"/>
              </a:rPr>
              <a:t>sudden</a:t>
            </a:r>
            <a:r>
              <a:rPr lang="en-GB" sz="2000" spc="-60" dirty="0">
                <a:solidFill>
                  <a:srgbClr val="404040"/>
                </a:solidFill>
                <a:latin typeface="+mj-lt"/>
                <a:cs typeface="Trebuchet MS"/>
              </a:rPr>
              <a:t> </a:t>
            </a:r>
            <a:r>
              <a:rPr lang="en-GB" sz="2000" spc="-60" dirty="0" smtClean="0">
                <a:solidFill>
                  <a:srgbClr val="404040"/>
                </a:solidFill>
                <a:latin typeface="+mj-lt"/>
                <a:cs typeface="Trebuchet MS"/>
              </a:rPr>
              <a:t> </a:t>
            </a:r>
            <a:r>
              <a:rPr sz="2000" spc="-10" dirty="0" smtClean="0">
                <a:solidFill>
                  <a:srgbClr val="404040"/>
                </a:solidFill>
                <a:latin typeface="+mj-lt"/>
                <a:cs typeface="Trebuchet MS"/>
              </a:rPr>
              <a:t>unpredictable</a:t>
            </a:r>
            <a:r>
              <a:rPr sz="2000" spc="-65" dirty="0" smtClean="0">
                <a:solidFill>
                  <a:srgbClr val="404040"/>
                </a:solidFill>
                <a:latin typeface="+mj-lt"/>
                <a:cs typeface="Trebuchet MS"/>
              </a:rPr>
              <a:t> </a:t>
            </a:r>
            <a:r>
              <a:rPr sz="2000" dirty="0">
                <a:solidFill>
                  <a:srgbClr val="404040"/>
                </a:solidFill>
                <a:latin typeface="+mj-lt"/>
                <a:cs typeface="Trebuchet MS"/>
              </a:rPr>
              <a:t>movements)</a:t>
            </a:r>
            <a:r>
              <a:rPr sz="2000" spc="-30" dirty="0">
                <a:solidFill>
                  <a:srgbClr val="404040"/>
                </a:solidFill>
                <a:latin typeface="+mj-lt"/>
                <a:cs typeface="Trebuchet MS"/>
              </a:rPr>
              <a:t> </a:t>
            </a:r>
            <a:r>
              <a:rPr sz="2000" spc="-10" dirty="0">
                <a:solidFill>
                  <a:srgbClr val="404040"/>
                </a:solidFill>
                <a:latin typeface="+mj-lt"/>
                <a:cs typeface="Trebuchet MS"/>
              </a:rPr>
              <a:t>often </a:t>
            </a:r>
            <a:r>
              <a:rPr sz="2000" dirty="0">
                <a:solidFill>
                  <a:srgbClr val="404040"/>
                </a:solidFill>
                <a:latin typeface="+mj-lt"/>
                <a:cs typeface="Trebuchet MS"/>
              </a:rPr>
              <a:t>precede</a:t>
            </a:r>
            <a:r>
              <a:rPr sz="2000" spc="-60" dirty="0">
                <a:solidFill>
                  <a:srgbClr val="404040"/>
                </a:solidFill>
                <a:latin typeface="+mj-lt"/>
                <a:cs typeface="Trebuchet MS"/>
              </a:rPr>
              <a:t> </a:t>
            </a:r>
            <a:r>
              <a:rPr sz="2000" dirty="0">
                <a:solidFill>
                  <a:srgbClr val="404040"/>
                </a:solidFill>
                <a:latin typeface="+mj-lt"/>
                <a:cs typeface="Trebuchet MS"/>
              </a:rPr>
              <a:t>a</a:t>
            </a:r>
            <a:r>
              <a:rPr sz="2000" spc="-55" dirty="0">
                <a:solidFill>
                  <a:srgbClr val="404040"/>
                </a:solidFill>
                <a:latin typeface="+mj-lt"/>
                <a:cs typeface="Trebuchet MS"/>
              </a:rPr>
              <a:t> </a:t>
            </a:r>
            <a:r>
              <a:rPr sz="2000" dirty="0" err="1">
                <a:solidFill>
                  <a:srgbClr val="404040"/>
                </a:solidFill>
                <a:latin typeface="+mj-lt"/>
                <a:cs typeface="Trebuchet MS"/>
              </a:rPr>
              <a:t>generalised</a:t>
            </a:r>
            <a:r>
              <a:rPr sz="2000" spc="-60" dirty="0">
                <a:solidFill>
                  <a:srgbClr val="404040"/>
                </a:solidFill>
                <a:latin typeface="+mj-lt"/>
                <a:cs typeface="Trebuchet MS"/>
              </a:rPr>
              <a:t> </a:t>
            </a:r>
            <a:r>
              <a:rPr sz="2000" spc="-10" dirty="0" smtClean="0">
                <a:solidFill>
                  <a:srgbClr val="404040"/>
                </a:solidFill>
                <a:latin typeface="+mj-lt"/>
                <a:cs typeface="Trebuchet MS"/>
              </a:rPr>
              <a:t>tonic</a:t>
            </a:r>
            <a:r>
              <a:rPr lang="en-GB" sz="2000" spc="-10" dirty="0" smtClean="0">
                <a:solidFill>
                  <a:srgbClr val="404040"/>
                </a:solidFill>
                <a:latin typeface="+mj-lt"/>
                <a:cs typeface="Trebuchet MS"/>
              </a:rPr>
              <a:t>  </a:t>
            </a:r>
            <a:r>
              <a:rPr lang="en-GB" sz="2000" dirty="0" smtClean="0">
                <a:solidFill>
                  <a:srgbClr val="404040"/>
                </a:solidFill>
                <a:latin typeface="+mj-lt"/>
                <a:cs typeface="Trebuchet MS"/>
              </a:rPr>
              <a:t>c</a:t>
            </a:r>
            <a:r>
              <a:rPr sz="2000" dirty="0" err="1" smtClean="0">
                <a:solidFill>
                  <a:srgbClr val="404040"/>
                </a:solidFill>
                <a:latin typeface="+mj-lt"/>
                <a:cs typeface="Trebuchet MS"/>
              </a:rPr>
              <a:t>lonic</a:t>
            </a:r>
            <a:r>
              <a:rPr sz="2000" spc="-50" dirty="0" smtClean="0">
                <a:solidFill>
                  <a:srgbClr val="404040"/>
                </a:solidFill>
                <a:latin typeface="+mj-lt"/>
                <a:cs typeface="Trebuchet MS"/>
              </a:rPr>
              <a:t> </a:t>
            </a:r>
            <a:r>
              <a:rPr sz="2000" spc="-10" dirty="0">
                <a:solidFill>
                  <a:srgbClr val="404040"/>
                </a:solidFill>
                <a:latin typeface="+mj-lt"/>
                <a:cs typeface="Trebuchet MS"/>
              </a:rPr>
              <a:t>convulsion.</a:t>
            </a:r>
            <a:endParaRPr sz="2000" dirty="0">
              <a:latin typeface="+mj-lt"/>
              <a:cs typeface="Trebuchet MS"/>
            </a:endParaRPr>
          </a:p>
          <a:p>
            <a:pPr marL="12700">
              <a:lnSpc>
                <a:spcPct val="100000"/>
              </a:lnSpc>
              <a:spcBef>
                <a:spcPts val="720"/>
              </a:spcBef>
            </a:pPr>
            <a:r>
              <a:rPr sz="2000" b="1" dirty="0" smtClean="0">
                <a:solidFill>
                  <a:srgbClr val="404040"/>
                </a:solidFill>
                <a:latin typeface="+mj-lt"/>
                <a:cs typeface="Trebuchet MS"/>
              </a:rPr>
              <a:t>EFFECTS</a:t>
            </a:r>
            <a:r>
              <a:rPr sz="2000" b="1" spc="-65" dirty="0" smtClean="0">
                <a:solidFill>
                  <a:srgbClr val="404040"/>
                </a:solidFill>
                <a:latin typeface="+mj-lt"/>
                <a:cs typeface="Trebuchet MS"/>
              </a:rPr>
              <a:t> </a:t>
            </a:r>
            <a:r>
              <a:rPr sz="2000" b="1" dirty="0">
                <a:solidFill>
                  <a:srgbClr val="404040"/>
                </a:solidFill>
                <a:latin typeface="+mj-lt"/>
                <a:cs typeface="Trebuchet MS"/>
              </a:rPr>
              <a:t>ON</a:t>
            </a:r>
            <a:r>
              <a:rPr sz="2000" b="1" spc="-40" dirty="0">
                <a:solidFill>
                  <a:srgbClr val="404040"/>
                </a:solidFill>
                <a:latin typeface="+mj-lt"/>
                <a:cs typeface="Trebuchet MS"/>
              </a:rPr>
              <a:t> </a:t>
            </a:r>
            <a:r>
              <a:rPr sz="2000" b="1" dirty="0">
                <a:solidFill>
                  <a:srgbClr val="404040"/>
                </a:solidFill>
                <a:latin typeface="+mj-lt"/>
                <a:cs typeface="Trebuchet MS"/>
              </a:rPr>
              <a:t>MOTHER</a:t>
            </a:r>
            <a:r>
              <a:rPr sz="2000" b="1" spc="-135" dirty="0">
                <a:solidFill>
                  <a:srgbClr val="404040"/>
                </a:solidFill>
                <a:latin typeface="+mj-lt"/>
                <a:cs typeface="Trebuchet MS"/>
              </a:rPr>
              <a:t> </a:t>
            </a:r>
            <a:r>
              <a:rPr sz="2000" b="1" dirty="0">
                <a:solidFill>
                  <a:srgbClr val="404040"/>
                </a:solidFill>
                <a:latin typeface="+mj-lt"/>
                <a:cs typeface="Trebuchet MS"/>
              </a:rPr>
              <a:t>AND</a:t>
            </a:r>
            <a:r>
              <a:rPr sz="2000" b="1" spc="-35" dirty="0">
                <a:solidFill>
                  <a:srgbClr val="404040"/>
                </a:solidFill>
                <a:latin typeface="+mj-lt"/>
                <a:cs typeface="Trebuchet MS"/>
              </a:rPr>
              <a:t> </a:t>
            </a:r>
            <a:r>
              <a:rPr sz="2000" b="1" spc="-10" dirty="0">
                <a:solidFill>
                  <a:srgbClr val="404040"/>
                </a:solidFill>
                <a:latin typeface="+mj-lt"/>
                <a:cs typeface="Trebuchet MS"/>
              </a:rPr>
              <a:t>BABY</a:t>
            </a:r>
            <a:r>
              <a:rPr sz="2000" b="1" spc="-10" dirty="0" smtClean="0">
                <a:solidFill>
                  <a:srgbClr val="404040"/>
                </a:solidFill>
                <a:latin typeface="+mj-lt"/>
                <a:cs typeface="Trebuchet MS"/>
              </a:rPr>
              <a:t>:</a:t>
            </a:r>
            <a:endParaRPr sz="2000" dirty="0">
              <a:latin typeface="+mj-lt"/>
              <a:cs typeface="Trebuchet MS"/>
            </a:endParaRPr>
          </a:p>
          <a:p>
            <a:pPr marL="350520" indent="-342900">
              <a:lnSpc>
                <a:spcPct val="100000"/>
              </a:lnSpc>
              <a:spcBef>
                <a:spcPts val="994"/>
              </a:spcBef>
              <a:buClr>
                <a:schemeClr val="tx2"/>
              </a:buClr>
              <a:buSzPct val="94444"/>
              <a:buFont typeface="Wingdings" pitchFamily="2" charset="2"/>
              <a:buChar char="q"/>
              <a:tabLst>
                <a:tab pos="150495" algn="l"/>
              </a:tabLst>
            </a:pPr>
            <a:r>
              <a:rPr sz="2000" dirty="0">
                <a:solidFill>
                  <a:srgbClr val="404040"/>
                </a:solidFill>
                <a:latin typeface="+mj-lt"/>
                <a:cs typeface="Trebuchet MS"/>
              </a:rPr>
              <a:t>Occurs</a:t>
            </a:r>
            <a:r>
              <a:rPr sz="2000" spc="-60" dirty="0">
                <a:solidFill>
                  <a:srgbClr val="404040"/>
                </a:solidFill>
                <a:latin typeface="+mj-lt"/>
                <a:cs typeface="Trebuchet MS"/>
              </a:rPr>
              <a:t> </a:t>
            </a:r>
            <a:r>
              <a:rPr sz="2000" dirty="0">
                <a:solidFill>
                  <a:srgbClr val="404040"/>
                </a:solidFill>
                <a:latin typeface="+mj-lt"/>
                <a:cs typeface="Trebuchet MS"/>
              </a:rPr>
              <a:t>more</a:t>
            </a:r>
            <a:r>
              <a:rPr sz="2000" spc="-40" dirty="0">
                <a:solidFill>
                  <a:srgbClr val="404040"/>
                </a:solidFill>
                <a:latin typeface="+mj-lt"/>
                <a:cs typeface="Trebuchet MS"/>
              </a:rPr>
              <a:t> </a:t>
            </a:r>
            <a:r>
              <a:rPr sz="2000" dirty="0">
                <a:solidFill>
                  <a:srgbClr val="404040"/>
                </a:solidFill>
                <a:latin typeface="+mj-lt"/>
                <a:cs typeface="Trebuchet MS"/>
              </a:rPr>
              <a:t>frequently</a:t>
            </a:r>
            <a:r>
              <a:rPr sz="2000" spc="-40" dirty="0">
                <a:solidFill>
                  <a:srgbClr val="404040"/>
                </a:solidFill>
                <a:latin typeface="+mj-lt"/>
                <a:cs typeface="Trebuchet MS"/>
              </a:rPr>
              <a:t> </a:t>
            </a:r>
            <a:r>
              <a:rPr sz="2000" dirty="0">
                <a:solidFill>
                  <a:srgbClr val="404040"/>
                </a:solidFill>
                <a:latin typeface="+mj-lt"/>
                <a:cs typeface="Trebuchet MS"/>
              </a:rPr>
              <a:t>after</a:t>
            </a:r>
            <a:r>
              <a:rPr sz="2000" spc="-40" dirty="0">
                <a:solidFill>
                  <a:srgbClr val="404040"/>
                </a:solidFill>
                <a:latin typeface="+mj-lt"/>
                <a:cs typeface="Trebuchet MS"/>
              </a:rPr>
              <a:t> </a:t>
            </a:r>
            <a:r>
              <a:rPr sz="2000" dirty="0">
                <a:solidFill>
                  <a:srgbClr val="404040"/>
                </a:solidFill>
                <a:latin typeface="+mj-lt"/>
                <a:cs typeface="Trebuchet MS"/>
              </a:rPr>
              <a:t>sleep</a:t>
            </a:r>
            <a:r>
              <a:rPr sz="2000" spc="-60" dirty="0">
                <a:solidFill>
                  <a:srgbClr val="404040"/>
                </a:solidFill>
                <a:latin typeface="+mj-lt"/>
                <a:cs typeface="Trebuchet MS"/>
              </a:rPr>
              <a:t> </a:t>
            </a:r>
            <a:r>
              <a:rPr sz="2000" dirty="0">
                <a:solidFill>
                  <a:srgbClr val="404040"/>
                </a:solidFill>
                <a:latin typeface="+mj-lt"/>
                <a:cs typeface="Trebuchet MS"/>
              </a:rPr>
              <a:t>deprivation,</a:t>
            </a:r>
            <a:r>
              <a:rPr sz="2000" spc="-40" dirty="0">
                <a:solidFill>
                  <a:srgbClr val="404040"/>
                </a:solidFill>
                <a:latin typeface="+mj-lt"/>
                <a:cs typeface="Trebuchet MS"/>
              </a:rPr>
              <a:t> </a:t>
            </a:r>
            <a:r>
              <a:rPr sz="2000" dirty="0">
                <a:solidFill>
                  <a:srgbClr val="404040"/>
                </a:solidFill>
                <a:latin typeface="+mj-lt"/>
                <a:cs typeface="Trebuchet MS"/>
              </a:rPr>
              <a:t>tiredness</a:t>
            </a:r>
            <a:r>
              <a:rPr sz="2000" spc="-55" dirty="0">
                <a:solidFill>
                  <a:srgbClr val="404040"/>
                </a:solidFill>
                <a:latin typeface="+mj-lt"/>
                <a:cs typeface="Trebuchet MS"/>
              </a:rPr>
              <a:t> </a:t>
            </a:r>
            <a:r>
              <a:rPr sz="2000" dirty="0">
                <a:solidFill>
                  <a:srgbClr val="404040"/>
                </a:solidFill>
                <a:latin typeface="+mj-lt"/>
                <a:cs typeface="Trebuchet MS"/>
              </a:rPr>
              <a:t>and</a:t>
            </a:r>
            <a:r>
              <a:rPr sz="2000" spc="-45" dirty="0">
                <a:solidFill>
                  <a:srgbClr val="404040"/>
                </a:solidFill>
                <a:latin typeface="+mj-lt"/>
                <a:cs typeface="Trebuchet MS"/>
              </a:rPr>
              <a:t> </a:t>
            </a:r>
            <a:r>
              <a:rPr sz="2000" dirty="0">
                <a:solidFill>
                  <a:srgbClr val="404040"/>
                </a:solidFill>
                <a:latin typeface="+mj-lt"/>
                <a:cs typeface="Trebuchet MS"/>
              </a:rPr>
              <a:t>soon</a:t>
            </a:r>
            <a:r>
              <a:rPr sz="2000" spc="-60" dirty="0">
                <a:solidFill>
                  <a:srgbClr val="404040"/>
                </a:solidFill>
                <a:latin typeface="+mj-lt"/>
                <a:cs typeface="Trebuchet MS"/>
              </a:rPr>
              <a:t> </a:t>
            </a:r>
            <a:r>
              <a:rPr sz="2000" spc="-10" dirty="0" smtClean="0">
                <a:solidFill>
                  <a:srgbClr val="404040"/>
                </a:solidFill>
                <a:latin typeface="+mj-lt"/>
                <a:cs typeface="Trebuchet MS"/>
              </a:rPr>
              <a:t>after</a:t>
            </a:r>
            <a:r>
              <a:rPr lang="en-GB" sz="2000" dirty="0">
                <a:latin typeface="+mj-lt"/>
                <a:cs typeface="Trebuchet MS"/>
              </a:rPr>
              <a:t> </a:t>
            </a:r>
            <a:r>
              <a:rPr sz="2000" spc="-10" dirty="0" smtClean="0">
                <a:solidFill>
                  <a:srgbClr val="404040"/>
                </a:solidFill>
                <a:latin typeface="+mj-lt"/>
                <a:cs typeface="Trebuchet MS"/>
              </a:rPr>
              <a:t>awakening</a:t>
            </a:r>
            <a:r>
              <a:rPr sz="2000" spc="-10" dirty="0">
                <a:solidFill>
                  <a:srgbClr val="404040"/>
                </a:solidFill>
                <a:latin typeface="+mj-lt"/>
                <a:cs typeface="Trebuchet MS"/>
              </a:rPr>
              <a:t>.</a:t>
            </a:r>
            <a:endParaRPr sz="2000" dirty="0">
              <a:latin typeface="+mj-lt"/>
              <a:cs typeface="Trebuchet MS"/>
            </a:endParaRPr>
          </a:p>
          <a:p>
            <a:pPr marL="355600" marR="5080" lvl="1" indent="-342900">
              <a:lnSpc>
                <a:spcPct val="100000"/>
              </a:lnSpc>
              <a:spcBef>
                <a:spcPts val="1005"/>
              </a:spcBef>
              <a:buClr>
                <a:schemeClr val="tx2"/>
              </a:buClr>
              <a:buSzPct val="94444"/>
              <a:buFont typeface="Wingdings" pitchFamily="2" charset="2"/>
              <a:buChar char="q"/>
              <a:tabLst>
                <a:tab pos="219075" algn="l"/>
              </a:tabLst>
            </a:pPr>
            <a:r>
              <a:rPr sz="2000" dirty="0">
                <a:solidFill>
                  <a:srgbClr val="404040"/>
                </a:solidFill>
                <a:latin typeface="+mj-lt"/>
                <a:cs typeface="Trebuchet MS"/>
              </a:rPr>
              <a:t>Sudden</a:t>
            </a:r>
            <a:r>
              <a:rPr sz="2000" spc="-50" dirty="0">
                <a:solidFill>
                  <a:srgbClr val="404040"/>
                </a:solidFill>
                <a:latin typeface="+mj-lt"/>
                <a:cs typeface="Trebuchet MS"/>
              </a:rPr>
              <a:t> </a:t>
            </a:r>
            <a:r>
              <a:rPr sz="2000" dirty="0">
                <a:solidFill>
                  <a:srgbClr val="404040"/>
                </a:solidFill>
                <a:latin typeface="+mj-lt"/>
                <a:cs typeface="Trebuchet MS"/>
              </a:rPr>
              <a:t>jerky</a:t>
            </a:r>
            <a:r>
              <a:rPr sz="2000" spc="-35" dirty="0">
                <a:solidFill>
                  <a:srgbClr val="404040"/>
                </a:solidFill>
                <a:latin typeface="+mj-lt"/>
                <a:cs typeface="Trebuchet MS"/>
              </a:rPr>
              <a:t> </a:t>
            </a:r>
            <a:r>
              <a:rPr sz="2000" dirty="0">
                <a:solidFill>
                  <a:srgbClr val="404040"/>
                </a:solidFill>
                <a:latin typeface="+mj-lt"/>
                <a:cs typeface="Trebuchet MS"/>
              </a:rPr>
              <a:t>movements</a:t>
            </a:r>
            <a:r>
              <a:rPr sz="2000" spc="-15" dirty="0">
                <a:solidFill>
                  <a:srgbClr val="404040"/>
                </a:solidFill>
                <a:latin typeface="+mj-lt"/>
                <a:cs typeface="Trebuchet MS"/>
              </a:rPr>
              <a:t> </a:t>
            </a:r>
            <a:r>
              <a:rPr sz="2000" dirty="0">
                <a:solidFill>
                  <a:srgbClr val="404040"/>
                </a:solidFill>
                <a:latin typeface="+mj-lt"/>
                <a:cs typeface="Trebuchet MS"/>
              </a:rPr>
              <a:t>may</a:t>
            </a:r>
            <a:r>
              <a:rPr sz="2000" spc="-40" dirty="0">
                <a:solidFill>
                  <a:srgbClr val="404040"/>
                </a:solidFill>
                <a:latin typeface="+mj-lt"/>
                <a:cs typeface="Trebuchet MS"/>
              </a:rPr>
              <a:t> </a:t>
            </a:r>
            <a:r>
              <a:rPr sz="2000" dirty="0">
                <a:solidFill>
                  <a:srgbClr val="404040"/>
                </a:solidFill>
                <a:latin typeface="+mj-lt"/>
                <a:cs typeface="Trebuchet MS"/>
              </a:rPr>
              <a:t>lead</a:t>
            </a:r>
            <a:r>
              <a:rPr sz="2000" spc="-40" dirty="0">
                <a:solidFill>
                  <a:srgbClr val="404040"/>
                </a:solidFill>
                <a:latin typeface="+mj-lt"/>
                <a:cs typeface="Trebuchet MS"/>
              </a:rPr>
              <a:t> </a:t>
            </a:r>
            <a:r>
              <a:rPr sz="2000" dirty="0">
                <a:solidFill>
                  <a:srgbClr val="404040"/>
                </a:solidFill>
                <a:latin typeface="+mj-lt"/>
                <a:cs typeface="Trebuchet MS"/>
              </a:rPr>
              <a:t>to</a:t>
            </a:r>
            <a:r>
              <a:rPr sz="2000" spc="-40" dirty="0">
                <a:solidFill>
                  <a:srgbClr val="404040"/>
                </a:solidFill>
                <a:latin typeface="+mj-lt"/>
                <a:cs typeface="Trebuchet MS"/>
              </a:rPr>
              <a:t> </a:t>
            </a:r>
            <a:r>
              <a:rPr sz="2000" dirty="0">
                <a:solidFill>
                  <a:srgbClr val="404040"/>
                </a:solidFill>
                <a:latin typeface="+mj-lt"/>
                <a:cs typeface="Trebuchet MS"/>
              </a:rPr>
              <a:t>falls</a:t>
            </a:r>
            <a:r>
              <a:rPr sz="2000" spc="-45" dirty="0">
                <a:solidFill>
                  <a:srgbClr val="404040"/>
                </a:solidFill>
                <a:latin typeface="+mj-lt"/>
                <a:cs typeface="Trebuchet MS"/>
              </a:rPr>
              <a:t> </a:t>
            </a:r>
            <a:r>
              <a:rPr sz="2000" dirty="0">
                <a:solidFill>
                  <a:srgbClr val="404040"/>
                </a:solidFill>
                <a:latin typeface="+mj-lt"/>
                <a:cs typeface="Trebuchet MS"/>
              </a:rPr>
              <a:t>or</a:t>
            </a:r>
            <a:r>
              <a:rPr sz="2000" spc="-45" dirty="0">
                <a:solidFill>
                  <a:srgbClr val="404040"/>
                </a:solidFill>
                <a:latin typeface="+mj-lt"/>
                <a:cs typeface="Trebuchet MS"/>
              </a:rPr>
              <a:t> </a:t>
            </a:r>
            <a:r>
              <a:rPr sz="2000" dirty="0">
                <a:solidFill>
                  <a:srgbClr val="404040"/>
                </a:solidFill>
                <a:latin typeface="+mj-lt"/>
                <a:cs typeface="Trebuchet MS"/>
              </a:rPr>
              <a:t>to</a:t>
            </a:r>
            <a:r>
              <a:rPr sz="2000" spc="-40" dirty="0">
                <a:solidFill>
                  <a:srgbClr val="404040"/>
                </a:solidFill>
                <a:latin typeface="+mj-lt"/>
                <a:cs typeface="Trebuchet MS"/>
              </a:rPr>
              <a:t> </a:t>
            </a:r>
            <a:r>
              <a:rPr sz="2000" dirty="0">
                <a:solidFill>
                  <a:srgbClr val="404040"/>
                </a:solidFill>
                <a:latin typeface="+mj-lt"/>
                <a:cs typeface="Trebuchet MS"/>
              </a:rPr>
              <a:t>dropping</a:t>
            </a:r>
            <a:r>
              <a:rPr sz="2000" spc="-45" dirty="0">
                <a:solidFill>
                  <a:srgbClr val="404040"/>
                </a:solidFill>
                <a:latin typeface="+mj-lt"/>
                <a:cs typeface="Trebuchet MS"/>
              </a:rPr>
              <a:t> </a:t>
            </a:r>
            <a:r>
              <a:rPr sz="2000" dirty="0">
                <a:solidFill>
                  <a:srgbClr val="404040"/>
                </a:solidFill>
                <a:latin typeface="+mj-lt"/>
                <a:cs typeface="Trebuchet MS"/>
              </a:rPr>
              <a:t>of</a:t>
            </a:r>
            <a:r>
              <a:rPr sz="2000" spc="-40" dirty="0">
                <a:solidFill>
                  <a:srgbClr val="404040"/>
                </a:solidFill>
                <a:latin typeface="+mj-lt"/>
                <a:cs typeface="Trebuchet MS"/>
              </a:rPr>
              <a:t> </a:t>
            </a:r>
            <a:r>
              <a:rPr sz="2000" dirty="0">
                <a:solidFill>
                  <a:srgbClr val="404040"/>
                </a:solidFill>
                <a:latin typeface="+mj-lt"/>
                <a:cs typeface="Trebuchet MS"/>
              </a:rPr>
              <a:t>objects</a:t>
            </a:r>
            <a:r>
              <a:rPr sz="2000" spc="-50" dirty="0">
                <a:solidFill>
                  <a:srgbClr val="404040"/>
                </a:solidFill>
                <a:latin typeface="+mj-lt"/>
                <a:cs typeface="Trebuchet MS"/>
              </a:rPr>
              <a:t> </a:t>
            </a:r>
            <a:r>
              <a:rPr sz="2000" spc="-10" dirty="0">
                <a:solidFill>
                  <a:srgbClr val="404040"/>
                </a:solidFill>
                <a:latin typeface="+mj-lt"/>
                <a:cs typeface="Trebuchet MS"/>
              </a:rPr>
              <a:t>including </a:t>
            </a:r>
            <a:r>
              <a:rPr sz="2000" dirty="0">
                <a:solidFill>
                  <a:srgbClr val="404040"/>
                </a:solidFill>
                <a:latin typeface="+mj-lt"/>
                <a:cs typeface="Trebuchet MS"/>
              </a:rPr>
              <a:t>the</a:t>
            </a:r>
            <a:r>
              <a:rPr sz="2000" spc="-35" dirty="0">
                <a:solidFill>
                  <a:srgbClr val="404040"/>
                </a:solidFill>
                <a:latin typeface="+mj-lt"/>
                <a:cs typeface="Trebuchet MS"/>
              </a:rPr>
              <a:t> </a:t>
            </a:r>
            <a:r>
              <a:rPr sz="2000" spc="-20" dirty="0">
                <a:solidFill>
                  <a:srgbClr val="404040"/>
                </a:solidFill>
                <a:latin typeface="+mj-lt"/>
                <a:cs typeface="Trebuchet MS"/>
              </a:rPr>
              <a:t>baby.</a:t>
            </a:r>
            <a:endParaRPr sz="2000" dirty="0">
              <a:latin typeface="+mj-lt"/>
              <a:cs typeface="Trebuchet MS"/>
            </a:endParaRPr>
          </a:p>
        </p:txBody>
      </p:sp>
      <p:pic>
        <p:nvPicPr>
          <p:cNvPr id="4" name="object 4"/>
          <p:cNvPicPr/>
          <p:nvPr/>
        </p:nvPicPr>
        <p:blipFill>
          <a:blip r:embed="rId2" cstate="print"/>
          <a:stretch>
            <a:fillRect/>
          </a:stretch>
        </p:blipFill>
        <p:spPr>
          <a:xfrm>
            <a:off x="10620756" y="0"/>
            <a:ext cx="1571244" cy="1368552"/>
          </a:xfrm>
          <a:prstGeom prst="rect">
            <a:avLst/>
          </a:prstGeom>
        </p:spPr>
      </p:pic>
      <p:sp>
        <p:nvSpPr>
          <p:cNvPr id="5" name="object 3"/>
          <p:cNvSpPr txBox="1"/>
          <p:nvPr/>
        </p:nvSpPr>
        <p:spPr>
          <a:xfrm>
            <a:off x="6400800" y="2743200"/>
            <a:ext cx="5586222" cy="3294492"/>
          </a:xfrm>
          <a:prstGeom prst="rect">
            <a:avLst/>
          </a:prstGeom>
        </p:spPr>
        <p:txBody>
          <a:bodyPr vert="horz" wrap="square" lIns="0" tIns="138430" rIns="0" bIns="0" rtlCol="0">
            <a:spAutoFit/>
          </a:bodyPr>
          <a:lstStyle/>
          <a:p>
            <a:pPr marL="12700">
              <a:lnSpc>
                <a:spcPct val="100000"/>
              </a:lnSpc>
              <a:spcBef>
                <a:spcPts val="1090"/>
              </a:spcBef>
            </a:pPr>
            <a:r>
              <a:rPr sz="2000" b="1" u="sng" dirty="0">
                <a:solidFill>
                  <a:srgbClr val="404040"/>
                </a:solidFill>
                <a:uFill>
                  <a:solidFill>
                    <a:srgbClr val="404040"/>
                  </a:solidFill>
                </a:uFill>
                <a:latin typeface="+mj-lt"/>
                <a:cs typeface="Trebuchet MS"/>
              </a:rPr>
              <a:t>ABSENCE</a:t>
            </a:r>
            <a:r>
              <a:rPr sz="2000" b="1" u="sng" spc="-80" dirty="0">
                <a:solidFill>
                  <a:srgbClr val="404040"/>
                </a:solidFill>
                <a:uFill>
                  <a:solidFill>
                    <a:srgbClr val="404040"/>
                  </a:solidFill>
                </a:uFill>
                <a:latin typeface="+mj-lt"/>
                <a:cs typeface="Trebuchet MS"/>
              </a:rPr>
              <a:t> </a:t>
            </a:r>
            <a:r>
              <a:rPr sz="2000" b="1" u="sng" spc="-10" dirty="0">
                <a:solidFill>
                  <a:srgbClr val="404040"/>
                </a:solidFill>
                <a:uFill>
                  <a:solidFill>
                    <a:srgbClr val="404040"/>
                  </a:solidFill>
                </a:uFill>
                <a:latin typeface="+mj-lt"/>
                <a:cs typeface="Trebuchet MS"/>
              </a:rPr>
              <a:t>SEIZURES:</a:t>
            </a:r>
            <a:endParaRPr sz="2000" dirty="0">
              <a:latin typeface="+mj-lt"/>
              <a:cs typeface="Trebuchet MS"/>
            </a:endParaRPr>
          </a:p>
          <a:p>
            <a:pPr marL="12700">
              <a:lnSpc>
                <a:spcPct val="100000"/>
              </a:lnSpc>
              <a:spcBef>
                <a:spcPts val="994"/>
              </a:spcBef>
            </a:pPr>
            <a:r>
              <a:rPr sz="2000" b="1" spc="-10" dirty="0">
                <a:solidFill>
                  <a:srgbClr val="404040"/>
                </a:solidFill>
                <a:latin typeface="+mj-lt"/>
                <a:cs typeface="Trebuchet MS"/>
              </a:rPr>
              <a:t>PRESENTATION:</a:t>
            </a:r>
            <a:endParaRPr sz="2000" dirty="0">
              <a:latin typeface="+mj-lt"/>
              <a:cs typeface="Trebuchet MS"/>
            </a:endParaRPr>
          </a:p>
          <a:p>
            <a:pPr marL="12700" marR="199390">
              <a:lnSpc>
                <a:spcPts val="3170"/>
              </a:lnSpc>
              <a:spcBef>
                <a:spcPts val="265"/>
              </a:spcBef>
            </a:pPr>
            <a:r>
              <a:rPr sz="2000" dirty="0">
                <a:solidFill>
                  <a:srgbClr val="404040"/>
                </a:solidFill>
                <a:latin typeface="+mj-lt"/>
                <a:cs typeface="Trebuchet MS"/>
              </a:rPr>
              <a:t>Generalised</a:t>
            </a:r>
            <a:r>
              <a:rPr sz="2000" spc="-55" dirty="0">
                <a:solidFill>
                  <a:srgbClr val="404040"/>
                </a:solidFill>
                <a:latin typeface="+mj-lt"/>
                <a:cs typeface="Trebuchet MS"/>
              </a:rPr>
              <a:t> </a:t>
            </a:r>
            <a:r>
              <a:rPr sz="2000" dirty="0">
                <a:solidFill>
                  <a:srgbClr val="404040"/>
                </a:solidFill>
                <a:latin typeface="+mj-lt"/>
                <a:cs typeface="Trebuchet MS"/>
              </a:rPr>
              <a:t>seizures</a:t>
            </a:r>
            <a:r>
              <a:rPr sz="2000" spc="-65" dirty="0">
                <a:solidFill>
                  <a:srgbClr val="404040"/>
                </a:solidFill>
                <a:latin typeface="+mj-lt"/>
                <a:cs typeface="Trebuchet MS"/>
              </a:rPr>
              <a:t> </a:t>
            </a:r>
            <a:r>
              <a:rPr sz="2000" dirty="0">
                <a:solidFill>
                  <a:srgbClr val="404040"/>
                </a:solidFill>
                <a:latin typeface="+mj-lt"/>
                <a:cs typeface="Trebuchet MS"/>
              </a:rPr>
              <a:t>that</a:t>
            </a:r>
            <a:r>
              <a:rPr sz="2000" spc="-55" dirty="0">
                <a:solidFill>
                  <a:srgbClr val="404040"/>
                </a:solidFill>
                <a:latin typeface="+mj-lt"/>
                <a:cs typeface="Trebuchet MS"/>
              </a:rPr>
              <a:t> </a:t>
            </a:r>
            <a:r>
              <a:rPr sz="2000" dirty="0">
                <a:solidFill>
                  <a:srgbClr val="404040"/>
                </a:solidFill>
                <a:latin typeface="+mj-lt"/>
                <a:cs typeface="Trebuchet MS"/>
              </a:rPr>
              <a:t>consist</a:t>
            </a:r>
            <a:r>
              <a:rPr sz="2000" spc="-75" dirty="0">
                <a:solidFill>
                  <a:srgbClr val="404040"/>
                </a:solidFill>
                <a:latin typeface="+mj-lt"/>
                <a:cs typeface="Trebuchet MS"/>
              </a:rPr>
              <a:t> </a:t>
            </a:r>
            <a:r>
              <a:rPr sz="2000" dirty="0">
                <a:solidFill>
                  <a:srgbClr val="404040"/>
                </a:solidFill>
                <a:latin typeface="+mj-lt"/>
                <a:cs typeface="Trebuchet MS"/>
              </a:rPr>
              <a:t>of</a:t>
            </a:r>
            <a:r>
              <a:rPr sz="2000" spc="-65" dirty="0">
                <a:solidFill>
                  <a:srgbClr val="404040"/>
                </a:solidFill>
                <a:latin typeface="+mj-lt"/>
                <a:cs typeface="Trebuchet MS"/>
              </a:rPr>
              <a:t> </a:t>
            </a:r>
            <a:r>
              <a:rPr sz="2000" dirty="0">
                <a:solidFill>
                  <a:srgbClr val="404040"/>
                </a:solidFill>
                <a:latin typeface="+mj-lt"/>
                <a:cs typeface="Trebuchet MS"/>
              </a:rPr>
              <a:t>brief</a:t>
            </a:r>
            <a:r>
              <a:rPr sz="2000" spc="-60" dirty="0">
                <a:solidFill>
                  <a:srgbClr val="404040"/>
                </a:solidFill>
                <a:latin typeface="+mj-lt"/>
                <a:cs typeface="Trebuchet MS"/>
              </a:rPr>
              <a:t> </a:t>
            </a:r>
            <a:r>
              <a:rPr sz="2000" dirty="0">
                <a:solidFill>
                  <a:srgbClr val="404040"/>
                </a:solidFill>
                <a:latin typeface="+mj-lt"/>
                <a:cs typeface="Trebuchet MS"/>
              </a:rPr>
              <a:t>blank</a:t>
            </a:r>
            <a:r>
              <a:rPr sz="2000" spc="-50" dirty="0">
                <a:solidFill>
                  <a:srgbClr val="404040"/>
                </a:solidFill>
                <a:latin typeface="+mj-lt"/>
                <a:cs typeface="Trebuchet MS"/>
              </a:rPr>
              <a:t> </a:t>
            </a:r>
            <a:r>
              <a:rPr sz="2000" dirty="0">
                <a:solidFill>
                  <a:srgbClr val="404040"/>
                </a:solidFill>
                <a:latin typeface="+mj-lt"/>
                <a:cs typeface="Trebuchet MS"/>
              </a:rPr>
              <a:t>spells</a:t>
            </a:r>
            <a:r>
              <a:rPr sz="2000" spc="-90" dirty="0">
                <a:solidFill>
                  <a:srgbClr val="404040"/>
                </a:solidFill>
                <a:latin typeface="+mj-lt"/>
                <a:cs typeface="Trebuchet MS"/>
              </a:rPr>
              <a:t> </a:t>
            </a:r>
            <a:r>
              <a:rPr sz="2000" dirty="0">
                <a:solidFill>
                  <a:srgbClr val="404040"/>
                </a:solidFill>
                <a:latin typeface="+mj-lt"/>
                <a:cs typeface="Trebuchet MS"/>
              </a:rPr>
              <a:t>associated</a:t>
            </a:r>
            <a:r>
              <a:rPr sz="2000" spc="-70" dirty="0">
                <a:solidFill>
                  <a:srgbClr val="404040"/>
                </a:solidFill>
                <a:latin typeface="+mj-lt"/>
                <a:cs typeface="Trebuchet MS"/>
              </a:rPr>
              <a:t> </a:t>
            </a:r>
            <a:r>
              <a:rPr sz="2000" spc="-20" dirty="0">
                <a:solidFill>
                  <a:srgbClr val="404040"/>
                </a:solidFill>
                <a:latin typeface="+mj-lt"/>
                <a:cs typeface="Trebuchet MS"/>
              </a:rPr>
              <a:t>with </a:t>
            </a:r>
            <a:r>
              <a:rPr sz="2000" spc="-10" dirty="0">
                <a:solidFill>
                  <a:srgbClr val="404040"/>
                </a:solidFill>
                <a:latin typeface="+mj-lt"/>
                <a:cs typeface="Trebuchet MS"/>
              </a:rPr>
              <a:t>unresponsiveness,</a:t>
            </a:r>
            <a:r>
              <a:rPr sz="2000" spc="-25" dirty="0">
                <a:solidFill>
                  <a:srgbClr val="404040"/>
                </a:solidFill>
                <a:latin typeface="+mj-lt"/>
                <a:cs typeface="Trebuchet MS"/>
              </a:rPr>
              <a:t> </a:t>
            </a:r>
            <a:r>
              <a:rPr sz="2000" dirty="0">
                <a:solidFill>
                  <a:srgbClr val="404040"/>
                </a:solidFill>
                <a:latin typeface="+mj-lt"/>
                <a:cs typeface="Trebuchet MS"/>
              </a:rPr>
              <a:t>followed</a:t>
            </a:r>
            <a:r>
              <a:rPr sz="2000" spc="-35" dirty="0">
                <a:solidFill>
                  <a:srgbClr val="404040"/>
                </a:solidFill>
                <a:latin typeface="+mj-lt"/>
                <a:cs typeface="Trebuchet MS"/>
              </a:rPr>
              <a:t> </a:t>
            </a:r>
            <a:r>
              <a:rPr sz="2000" dirty="0">
                <a:solidFill>
                  <a:srgbClr val="404040"/>
                </a:solidFill>
                <a:latin typeface="+mj-lt"/>
                <a:cs typeface="Trebuchet MS"/>
              </a:rPr>
              <a:t>by</a:t>
            </a:r>
            <a:r>
              <a:rPr sz="2000" spc="-35" dirty="0">
                <a:solidFill>
                  <a:srgbClr val="404040"/>
                </a:solidFill>
                <a:latin typeface="+mj-lt"/>
                <a:cs typeface="Trebuchet MS"/>
              </a:rPr>
              <a:t> </a:t>
            </a:r>
            <a:r>
              <a:rPr sz="2000" dirty="0">
                <a:solidFill>
                  <a:srgbClr val="404040"/>
                </a:solidFill>
                <a:latin typeface="+mj-lt"/>
                <a:cs typeface="Trebuchet MS"/>
              </a:rPr>
              <a:t>rapid</a:t>
            </a:r>
            <a:r>
              <a:rPr sz="2000" spc="-10" dirty="0">
                <a:solidFill>
                  <a:srgbClr val="404040"/>
                </a:solidFill>
                <a:latin typeface="+mj-lt"/>
                <a:cs typeface="Trebuchet MS"/>
              </a:rPr>
              <a:t> recovery.</a:t>
            </a:r>
            <a:endParaRPr sz="2000" dirty="0">
              <a:latin typeface="+mj-lt"/>
              <a:cs typeface="Trebuchet MS"/>
            </a:endParaRPr>
          </a:p>
          <a:p>
            <a:pPr marL="12700">
              <a:lnSpc>
                <a:spcPct val="100000"/>
              </a:lnSpc>
              <a:spcBef>
                <a:spcPts val="720"/>
              </a:spcBef>
            </a:pPr>
            <a:r>
              <a:rPr sz="2000" b="1" dirty="0">
                <a:solidFill>
                  <a:srgbClr val="404040"/>
                </a:solidFill>
                <a:latin typeface="+mj-lt"/>
                <a:cs typeface="Trebuchet MS"/>
              </a:rPr>
              <a:t>EFFECTS</a:t>
            </a:r>
            <a:r>
              <a:rPr sz="2000" b="1" spc="-65" dirty="0">
                <a:solidFill>
                  <a:srgbClr val="404040"/>
                </a:solidFill>
                <a:latin typeface="+mj-lt"/>
                <a:cs typeface="Trebuchet MS"/>
              </a:rPr>
              <a:t> </a:t>
            </a:r>
            <a:r>
              <a:rPr sz="2000" b="1" dirty="0">
                <a:solidFill>
                  <a:srgbClr val="404040"/>
                </a:solidFill>
                <a:latin typeface="+mj-lt"/>
                <a:cs typeface="Trebuchet MS"/>
              </a:rPr>
              <a:t>ON</a:t>
            </a:r>
            <a:r>
              <a:rPr sz="2000" b="1" spc="-40" dirty="0">
                <a:solidFill>
                  <a:srgbClr val="404040"/>
                </a:solidFill>
                <a:latin typeface="+mj-lt"/>
                <a:cs typeface="Trebuchet MS"/>
              </a:rPr>
              <a:t> </a:t>
            </a:r>
            <a:r>
              <a:rPr sz="2000" b="1" dirty="0">
                <a:solidFill>
                  <a:srgbClr val="404040"/>
                </a:solidFill>
                <a:latin typeface="+mj-lt"/>
                <a:cs typeface="Trebuchet MS"/>
              </a:rPr>
              <a:t>MOTHER</a:t>
            </a:r>
            <a:r>
              <a:rPr sz="2000" b="1" spc="-135" dirty="0">
                <a:solidFill>
                  <a:srgbClr val="404040"/>
                </a:solidFill>
                <a:latin typeface="+mj-lt"/>
                <a:cs typeface="Trebuchet MS"/>
              </a:rPr>
              <a:t> </a:t>
            </a:r>
            <a:r>
              <a:rPr sz="2000" b="1" dirty="0">
                <a:solidFill>
                  <a:srgbClr val="404040"/>
                </a:solidFill>
                <a:latin typeface="+mj-lt"/>
                <a:cs typeface="Trebuchet MS"/>
              </a:rPr>
              <a:t>AND</a:t>
            </a:r>
            <a:r>
              <a:rPr sz="2000" b="1" spc="-35" dirty="0">
                <a:solidFill>
                  <a:srgbClr val="404040"/>
                </a:solidFill>
                <a:latin typeface="+mj-lt"/>
                <a:cs typeface="Trebuchet MS"/>
              </a:rPr>
              <a:t> </a:t>
            </a:r>
            <a:r>
              <a:rPr sz="2000" b="1" spc="-10" dirty="0">
                <a:solidFill>
                  <a:srgbClr val="404040"/>
                </a:solidFill>
                <a:latin typeface="+mj-lt"/>
                <a:cs typeface="Trebuchet MS"/>
              </a:rPr>
              <a:t>BABY:</a:t>
            </a:r>
            <a:endParaRPr sz="2000" dirty="0">
              <a:latin typeface="+mj-lt"/>
              <a:cs typeface="Trebuchet MS"/>
            </a:endParaRPr>
          </a:p>
          <a:p>
            <a:pPr marL="150495" indent="-142875">
              <a:lnSpc>
                <a:spcPct val="100000"/>
              </a:lnSpc>
              <a:spcBef>
                <a:spcPts val="994"/>
              </a:spcBef>
              <a:buSzPct val="94444"/>
              <a:buChar char="●"/>
              <a:tabLst>
                <a:tab pos="150495" algn="l"/>
              </a:tabLst>
            </a:pPr>
            <a:r>
              <a:rPr sz="2000" dirty="0">
                <a:solidFill>
                  <a:srgbClr val="404040"/>
                </a:solidFill>
                <a:latin typeface="+mj-lt"/>
                <a:cs typeface="Trebuchet MS"/>
              </a:rPr>
              <a:t>Effects</a:t>
            </a:r>
            <a:r>
              <a:rPr sz="2000" spc="-40" dirty="0">
                <a:solidFill>
                  <a:srgbClr val="404040"/>
                </a:solidFill>
                <a:latin typeface="+mj-lt"/>
                <a:cs typeface="Trebuchet MS"/>
              </a:rPr>
              <a:t> </a:t>
            </a:r>
            <a:r>
              <a:rPr sz="2000" dirty="0">
                <a:solidFill>
                  <a:srgbClr val="404040"/>
                </a:solidFill>
                <a:latin typeface="+mj-lt"/>
                <a:cs typeface="Trebuchet MS"/>
              </a:rPr>
              <a:t>mediated</a:t>
            </a:r>
            <a:r>
              <a:rPr sz="2000" spc="-50" dirty="0">
                <a:solidFill>
                  <a:srgbClr val="404040"/>
                </a:solidFill>
                <a:latin typeface="+mj-lt"/>
                <a:cs typeface="Trebuchet MS"/>
              </a:rPr>
              <a:t> </a:t>
            </a:r>
            <a:r>
              <a:rPr sz="2000" dirty="0">
                <a:solidFill>
                  <a:srgbClr val="404040"/>
                </a:solidFill>
                <a:latin typeface="+mj-lt"/>
                <a:cs typeface="Trebuchet MS"/>
              </a:rPr>
              <a:t>through</a:t>
            </a:r>
            <a:r>
              <a:rPr sz="2000" spc="-30" dirty="0">
                <a:solidFill>
                  <a:srgbClr val="404040"/>
                </a:solidFill>
                <a:latin typeface="+mj-lt"/>
                <a:cs typeface="Trebuchet MS"/>
              </a:rPr>
              <a:t> </a:t>
            </a:r>
            <a:r>
              <a:rPr sz="2000" dirty="0">
                <a:solidFill>
                  <a:srgbClr val="404040"/>
                </a:solidFill>
                <a:latin typeface="+mj-lt"/>
                <a:cs typeface="Trebuchet MS"/>
              </a:rPr>
              <a:t>brief</a:t>
            </a:r>
            <a:r>
              <a:rPr sz="2000" spc="-45" dirty="0">
                <a:solidFill>
                  <a:srgbClr val="404040"/>
                </a:solidFill>
                <a:latin typeface="+mj-lt"/>
                <a:cs typeface="Trebuchet MS"/>
              </a:rPr>
              <a:t> </a:t>
            </a:r>
            <a:r>
              <a:rPr sz="2000" dirty="0">
                <a:solidFill>
                  <a:srgbClr val="404040"/>
                </a:solidFill>
                <a:latin typeface="+mj-lt"/>
                <a:cs typeface="Trebuchet MS"/>
              </a:rPr>
              <a:t>loss</a:t>
            </a:r>
            <a:r>
              <a:rPr sz="2000" spc="-60" dirty="0">
                <a:solidFill>
                  <a:srgbClr val="404040"/>
                </a:solidFill>
                <a:latin typeface="+mj-lt"/>
                <a:cs typeface="Trebuchet MS"/>
              </a:rPr>
              <a:t> </a:t>
            </a:r>
            <a:r>
              <a:rPr sz="2000" dirty="0">
                <a:solidFill>
                  <a:srgbClr val="404040"/>
                </a:solidFill>
                <a:latin typeface="+mj-lt"/>
                <a:cs typeface="Trebuchet MS"/>
              </a:rPr>
              <a:t>of</a:t>
            </a:r>
            <a:r>
              <a:rPr sz="2000" spc="-45" dirty="0">
                <a:solidFill>
                  <a:srgbClr val="404040"/>
                </a:solidFill>
                <a:latin typeface="+mj-lt"/>
                <a:cs typeface="Trebuchet MS"/>
              </a:rPr>
              <a:t> </a:t>
            </a:r>
            <a:r>
              <a:rPr sz="2000" dirty="0">
                <a:solidFill>
                  <a:srgbClr val="404040"/>
                </a:solidFill>
                <a:latin typeface="+mj-lt"/>
                <a:cs typeface="Trebuchet MS"/>
              </a:rPr>
              <a:t>awareness</a:t>
            </a:r>
            <a:r>
              <a:rPr sz="2000" spc="-35" dirty="0">
                <a:solidFill>
                  <a:srgbClr val="404040"/>
                </a:solidFill>
                <a:latin typeface="+mj-lt"/>
                <a:cs typeface="Trebuchet MS"/>
              </a:rPr>
              <a:t> </a:t>
            </a:r>
            <a:r>
              <a:rPr sz="2000" dirty="0">
                <a:solidFill>
                  <a:srgbClr val="404040"/>
                </a:solidFill>
                <a:latin typeface="+mj-lt"/>
                <a:cs typeface="Trebuchet MS"/>
              </a:rPr>
              <a:t>of</a:t>
            </a:r>
            <a:r>
              <a:rPr sz="2000" spc="-50" dirty="0">
                <a:solidFill>
                  <a:srgbClr val="404040"/>
                </a:solidFill>
                <a:latin typeface="+mj-lt"/>
                <a:cs typeface="Trebuchet MS"/>
              </a:rPr>
              <a:t> </a:t>
            </a:r>
            <a:r>
              <a:rPr sz="2000" dirty="0">
                <a:solidFill>
                  <a:srgbClr val="404040"/>
                </a:solidFill>
                <a:latin typeface="+mj-lt"/>
                <a:cs typeface="Trebuchet MS"/>
              </a:rPr>
              <a:t>surroundings</a:t>
            </a:r>
            <a:r>
              <a:rPr sz="2000" spc="-40" dirty="0">
                <a:solidFill>
                  <a:srgbClr val="404040"/>
                </a:solidFill>
                <a:latin typeface="+mj-lt"/>
                <a:cs typeface="Trebuchet MS"/>
              </a:rPr>
              <a:t> </a:t>
            </a:r>
            <a:r>
              <a:rPr sz="2000" spc="-10" dirty="0">
                <a:solidFill>
                  <a:srgbClr val="404040"/>
                </a:solidFill>
                <a:latin typeface="+mj-lt"/>
                <a:cs typeface="Trebuchet MS"/>
              </a:rPr>
              <a:t>(</a:t>
            </a:r>
            <a:r>
              <a:rPr sz="2000" spc="-10" dirty="0" smtClean="0">
                <a:solidFill>
                  <a:srgbClr val="404040"/>
                </a:solidFill>
                <a:latin typeface="+mj-lt"/>
                <a:cs typeface="Trebuchet MS"/>
              </a:rPr>
              <a:t>like</a:t>
            </a:r>
            <a:r>
              <a:rPr lang="en-GB" sz="2000" dirty="0">
                <a:latin typeface="+mj-lt"/>
                <a:cs typeface="Trebuchet MS"/>
              </a:rPr>
              <a:t> </a:t>
            </a:r>
            <a:r>
              <a:rPr lang="en-GB" sz="2000" dirty="0" smtClean="0">
                <a:latin typeface="+mj-lt"/>
                <a:cs typeface="Trebuchet MS"/>
              </a:rPr>
              <a:t> </a:t>
            </a:r>
            <a:r>
              <a:rPr sz="2000" dirty="0" smtClean="0">
                <a:solidFill>
                  <a:srgbClr val="404040"/>
                </a:solidFill>
                <a:latin typeface="+mj-lt"/>
                <a:cs typeface="Trebuchet MS"/>
              </a:rPr>
              <a:t>a</a:t>
            </a:r>
            <a:r>
              <a:rPr sz="2000" spc="-35" dirty="0" smtClean="0">
                <a:solidFill>
                  <a:srgbClr val="404040"/>
                </a:solidFill>
                <a:latin typeface="+mj-lt"/>
                <a:cs typeface="Trebuchet MS"/>
              </a:rPr>
              <a:t> </a:t>
            </a:r>
            <a:r>
              <a:rPr sz="2000" dirty="0">
                <a:solidFill>
                  <a:srgbClr val="404040"/>
                </a:solidFill>
                <a:latin typeface="+mj-lt"/>
                <a:cs typeface="Trebuchet MS"/>
              </a:rPr>
              <a:t>burning</a:t>
            </a:r>
            <a:r>
              <a:rPr sz="2000" spc="-35" dirty="0">
                <a:solidFill>
                  <a:srgbClr val="404040"/>
                </a:solidFill>
                <a:latin typeface="+mj-lt"/>
                <a:cs typeface="Trebuchet MS"/>
              </a:rPr>
              <a:t> </a:t>
            </a:r>
            <a:r>
              <a:rPr sz="2000" spc="-10" dirty="0">
                <a:solidFill>
                  <a:srgbClr val="404040"/>
                </a:solidFill>
                <a:latin typeface="+mj-lt"/>
                <a:cs typeface="Trebuchet MS"/>
              </a:rPr>
              <a:t>flame).</a:t>
            </a:r>
            <a:endParaRPr sz="2000" dirty="0">
              <a:latin typeface="+mj-lt"/>
              <a:cs typeface="Trebuchet MS"/>
            </a:endParaRPr>
          </a:p>
        </p:txBody>
      </p:sp>
    </p:spTree>
    <p:extLst>
      <p:ext uri="{BB962C8B-B14F-4D97-AF65-F5344CB8AC3E}">
        <p14:creationId xmlns:p14="http://schemas.microsoft.com/office/powerpoint/2010/main" val="139064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2" y="447538"/>
            <a:ext cx="9225888" cy="1121461"/>
          </a:xfrm>
          <a:prstGeom prst="rect">
            <a:avLst/>
          </a:prstGeom>
        </p:spPr>
        <p:txBody>
          <a:bodyPr vert="horz" wrap="square" lIns="0" tIns="13335" rIns="0" bIns="0" rtlCol="0">
            <a:spAutoFit/>
          </a:bodyPr>
          <a:lstStyle/>
          <a:p>
            <a:pPr marL="12700" marR="5080">
              <a:lnSpc>
                <a:spcPct val="100000"/>
              </a:lnSpc>
              <a:spcBef>
                <a:spcPts val="105"/>
              </a:spcBef>
            </a:pPr>
            <a:r>
              <a:rPr sz="3600" i="0" dirty="0"/>
              <a:t>EFFECTS</a:t>
            </a:r>
            <a:r>
              <a:rPr sz="3600" i="0" spc="-35" dirty="0"/>
              <a:t> </a:t>
            </a:r>
            <a:r>
              <a:rPr sz="3600" i="0" dirty="0"/>
              <a:t>OF</a:t>
            </a:r>
            <a:r>
              <a:rPr sz="3600" i="0" spc="-200" dirty="0"/>
              <a:t> </a:t>
            </a:r>
            <a:r>
              <a:rPr sz="3600" i="0" dirty="0"/>
              <a:t>ANTIEPILEPTIC</a:t>
            </a:r>
            <a:r>
              <a:rPr sz="3600" i="0" spc="-45" dirty="0"/>
              <a:t> </a:t>
            </a:r>
            <a:r>
              <a:rPr sz="3600" i="0" spc="-10" dirty="0"/>
              <a:t>DRUGS</a:t>
            </a:r>
            <a:r>
              <a:rPr sz="3600" i="0" u="none" spc="-10" dirty="0"/>
              <a:t> </a:t>
            </a:r>
            <a:r>
              <a:rPr sz="3600" i="0" dirty="0"/>
              <a:t>ON</a:t>
            </a:r>
            <a:r>
              <a:rPr sz="3600" i="0" spc="-10" dirty="0"/>
              <a:t> </a:t>
            </a:r>
            <a:r>
              <a:rPr sz="3600" i="0" spc="-10" dirty="0" smtClean="0"/>
              <a:t>PREGNANCY</a:t>
            </a:r>
            <a:r>
              <a:rPr lang="en-GB" sz="3600" i="0" spc="-10" dirty="0" smtClean="0"/>
              <a:t>                                          </a:t>
            </a:r>
            <a:r>
              <a:rPr lang="en-GB" sz="2000" b="0" i="0" spc="-10" dirty="0" smtClean="0"/>
              <a:t>VERTICAL INTEGRATION</a:t>
            </a:r>
            <a:endParaRPr sz="2000" b="0" i="0" spc="-10" dirty="0"/>
          </a:p>
        </p:txBody>
      </p:sp>
      <p:sp>
        <p:nvSpPr>
          <p:cNvPr id="5" name="object 5"/>
          <p:cNvSpPr txBox="1"/>
          <p:nvPr/>
        </p:nvSpPr>
        <p:spPr>
          <a:xfrm>
            <a:off x="609600" y="1524000"/>
            <a:ext cx="10224135" cy="4667303"/>
          </a:xfrm>
          <a:prstGeom prst="rect">
            <a:avLst/>
          </a:prstGeom>
        </p:spPr>
        <p:txBody>
          <a:bodyPr vert="horz" wrap="square" lIns="0" tIns="139065" rIns="0" bIns="0" rtlCol="0">
            <a:spAutoFit/>
          </a:bodyPr>
          <a:lstStyle/>
          <a:p>
            <a:pPr marL="12700">
              <a:lnSpc>
                <a:spcPct val="100000"/>
              </a:lnSpc>
              <a:spcBef>
                <a:spcPts val="1095"/>
              </a:spcBef>
            </a:pPr>
            <a:r>
              <a:rPr sz="2000" b="1" u="sng" spc="-10" dirty="0">
                <a:solidFill>
                  <a:srgbClr val="404040"/>
                </a:solidFill>
                <a:uFill>
                  <a:solidFill>
                    <a:srgbClr val="404040"/>
                  </a:solidFill>
                </a:uFill>
                <a:latin typeface="+mj-lt"/>
                <a:cs typeface="Trebuchet MS"/>
              </a:rPr>
              <a:t>VAPLROATE:</a:t>
            </a:r>
            <a:endParaRPr sz="2000" dirty="0">
              <a:latin typeface="+mj-lt"/>
              <a:cs typeface="Trebuchet MS"/>
            </a:endParaRPr>
          </a:p>
          <a:p>
            <a:pPr marL="12700" marR="5080" algn="just">
              <a:lnSpc>
                <a:spcPct val="100000"/>
              </a:lnSpc>
              <a:spcBef>
                <a:spcPts val="994"/>
              </a:spcBef>
            </a:pPr>
            <a:r>
              <a:rPr sz="2000" spc="-10" dirty="0">
                <a:solidFill>
                  <a:srgbClr val="222222"/>
                </a:solidFill>
                <a:latin typeface="+mj-lt"/>
                <a:cs typeface="Arial MT"/>
              </a:rPr>
              <a:t>Valproate</a:t>
            </a:r>
            <a:r>
              <a:rPr sz="2000" spc="-25" dirty="0">
                <a:solidFill>
                  <a:srgbClr val="222222"/>
                </a:solidFill>
                <a:latin typeface="+mj-lt"/>
                <a:cs typeface="Arial MT"/>
              </a:rPr>
              <a:t> </a:t>
            </a:r>
            <a:r>
              <a:rPr sz="2000" dirty="0">
                <a:solidFill>
                  <a:srgbClr val="222222"/>
                </a:solidFill>
                <a:latin typeface="+mj-lt"/>
                <a:cs typeface="Arial MT"/>
              </a:rPr>
              <a:t>exposure</a:t>
            </a:r>
            <a:r>
              <a:rPr sz="2000" spc="-5" dirty="0">
                <a:solidFill>
                  <a:srgbClr val="222222"/>
                </a:solidFill>
                <a:latin typeface="+mj-lt"/>
                <a:cs typeface="Arial MT"/>
              </a:rPr>
              <a:t> </a:t>
            </a:r>
            <a:r>
              <a:rPr sz="2000" dirty="0">
                <a:solidFill>
                  <a:srgbClr val="222222"/>
                </a:solidFill>
                <a:latin typeface="+mj-lt"/>
                <a:cs typeface="Arial MT"/>
              </a:rPr>
              <a:t>in</a:t>
            </a:r>
            <a:r>
              <a:rPr sz="2000" spc="-35" dirty="0">
                <a:solidFill>
                  <a:srgbClr val="222222"/>
                </a:solidFill>
                <a:latin typeface="+mj-lt"/>
                <a:cs typeface="Arial MT"/>
              </a:rPr>
              <a:t> </a:t>
            </a:r>
            <a:r>
              <a:rPr sz="2000" dirty="0">
                <a:solidFill>
                  <a:srgbClr val="222222"/>
                </a:solidFill>
                <a:latin typeface="+mj-lt"/>
                <a:cs typeface="Arial MT"/>
              </a:rPr>
              <a:t>utero</a:t>
            </a:r>
            <a:r>
              <a:rPr sz="2000" spc="-35" dirty="0">
                <a:solidFill>
                  <a:srgbClr val="222222"/>
                </a:solidFill>
                <a:latin typeface="+mj-lt"/>
                <a:cs typeface="Arial MT"/>
              </a:rPr>
              <a:t> </a:t>
            </a:r>
            <a:r>
              <a:rPr sz="2000" dirty="0">
                <a:solidFill>
                  <a:srgbClr val="222222"/>
                </a:solidFill>
                <a:latin typeface="+mj-lt"/>
                <a:cs typeface="Arial MT"/>
              </a:rPr>
              <a:t>is</a:t>
            </a:r>
            <a:r>
              <a:rPr sz="2000" spc="-30" dirty="0">
                <a:solidFill>
                  <a:srgbClr val="222222"/>
                </a:solidFill>
                <a:latin typeface="+mj-lt"/>
                <a:cs typeface="Arial MT"/>
              </a:rPr>
              <a:t> </a:t>
            </a:r>
            <a:r>
              <a:rPr sz="2000" dirty="0">
                <a:solidFill>
                  <a:srgbClr val="222222"/>
                </a:solidFill>
                <a:latin typeface="+mj-lt"/>
                <a:cs typeface="Arial MT"/>
              </a:rPr>
              <a:t>associated</a:t>
            </a:r>
            <a:r>
              <a:rPr sz="2000" spc="-10" dirty="0">
                <a:solidFill>
                  <a:srgbClr val="222222"/>
                </a:solidFill>
                <a:latin typeface="+mj-lt"/>
                <a:cs typeface="Arial MT"/>
              </a:rPr>
              <a:t> </a:t>
            </a:r>
            <a:r>
              <a:rPr sz="2000" dirty="0">
                <a:solidFill>
                  <a:srgbClr val="222222"/>
                </a:solidFill>
                <a:latin typeface="+mj-lt"/>
                <a:cs typeface="Arial MT"/>
              </a:rPr>
              <a:t>with the</a:t>
            </a:r>
            <a:r>
              <a:rPr sz="2000" spc="-35" dirty="0">
                <a:solidFill>
                  <a:srgbClr val="222222"/>
                </a:solidFill>
                <a:latin typeface="+mj-lt"/>
                <a:cs typeface="Arial MT"/>
              </a:rPr>
              <a:t> </a:t>
            </a:r>
            <a:r>
              <a:rPr sz="2000" dirty="0">
                <a:solidFill>
                  <a:srgbClr val="222222"/>
                </a:solidFill>
                <a:latin typeface="+mj-lt"/>
                <a:cs typeface="Arial MT"/>
              </a:rPr>
              <a:t>development</a:t>
            </a:r>
            <a:r>
              <a:rPr sz="2000" spc="-5" dirty="0">
                <a:solidFill>
                  <a:srgbClr val="222222"/>
                </a:solidFill>
                <a:latin typeface="+mj-lt"/>
                <a:cs typeface="Arial MT"/>
              </a:rPr>
              <a:t> </a:t>
            </a:r>
            <a:r>
              <a:rPr sz="2000" dirty="0">
                <a:solidFill>
                  <a:srgbClr val="222222"/>
                </a:solidFill>
                <a:latin typeface="+mj-lt"/>
                <a:cs typeface="Arial MT"/>
              </a:rPr>
              <a:t>of</a:t>
            </a:r>
            <a:r>
              <a:rPr sz="2000" spc="-25" dirty="0">
                <a:solidFill>
                  <a:srgbClr val="222222"/>
                </a:solidFill>
                <a:latin typeface="+mj-lt"/>
                <a:cs typeface="Arial MT"/>
              </a:rPr>
              <a:t> </a:t>
            </a:r>
            <a:r>
              <a:rPr sz="2000" dirty="0">
                <a:solidFill>
                  <a:srgbClr val="222222"/>
                </a:solidFill>
                <a:latin typeface="+mj-lt"/>
                <a:cs typeface="Arial MT"/>
              </a:rPr>
              <a:t>neural</a:t>
            </a:r>
            <a:r>
              <a:rPr sz="2000" spc="-20" dirty="0">
                <a:solidFill>
                  <a:srgbClr val="222222"/>
                </a:solidFill>
                <a:latin typeface="+mj-lt"/>
                <a:cs typeface="Arial MT"/>
              </a:rPr>
              <a:t> </a:t>
            </a:r>
            <a:r>
              <a:rPr sz="2000" spc="-10" dirty="0">
                <a:solidFill>
                  <a:srgbClr val="222222"/>
                </a:solidFill>
                <a:latin typeface="+mj-lt"/>
                <a:cs typeface="Arial MT"/>
              </a:rPr>
              <a:t>tube-</a:t>
            </a:r>
            <a:r>
              <a:rPr sz="2000" dirty="0">
                <a:solidFill>
                  <a:srgbClr val="222222"/>
                </a:solidFill>
                <a:latin typeface="+mj-lt"/>
                <a:cs typeface="Arial MT"/>
              </a:rPr>
              <a:t>like</a:t>
            </a:r>
            <a:r>
              <a:rPr sz="2000" spc="-15" dirty="0">
                <a:solidFill>
                  <a:srgbClr val="222222"/>
                </a:solidFill>
                <a:latin typeface="+mj-lt"/>
                <a:cs typeface="Arial MT"/>
              </a:rPr>
              <a:t> </a:t>
            </a:r>
            <a:r>
              <a:rPr sz="2000" dirty="0">
                <a:solidFill>
                  <a:srgbClr val="222222"/>
                </a:solidFill>
                <a:latin typeface="+mj-lt"/>
                <a:cs typeface="Arial MT"/>
              </a:rPr>
              <a:t>defects</a:t>
            </a:r>
            <a:r>
              <a:rPr sz="2000" spc="-25" dirty="0">
                <a:solidFill>
                  <a:srgbClr val="222222"/>
                </a:solidFill>
                <a:latin typeface="+mj-lt"/>
                <a:cs typeface="Arial MT"/>
              </a:rPr>
              <a:t> </a:t>
            </a:r>
            <a:r>
              <a:rPr sz="2000" dirty="0">
                <a:solidFill>
                  <a:srgbClr val="222222"/>
                </a:solidFill>
                <a:latin typeface="+mj-lt"/>
                <a:cs typeface="Arial MT"/>
              </a:rPr>
              <a:t>(eg,</a:t>
            </a:r>
            <a:r>
              <a:rPr sz="2000" spc="-25" dirty="0">
                <a:solidFill>
                  <a:srgbClr val="222222"/>
                </a:solidFill>
                <a:latin typeface="+mj-lt"/>
                <a:cs typeface="Arial MT"/>
              </a:rPr>
              <a:t> </a:t>
            </a:r>
            <a:r>
              <a:rPr sz="2000" spc="-10" dirty="0">
                <a:solidFill>
                  <a:srgbClr val="222222"/>
                </a:solidFill>
                <a:latin typeface="+mj-lt"/>
                <a:cs typeface="Arial MT"/>
              </a:rPr>
              <a:t>spina </a:t>
            </a:r>
            <a:r>
              <a:rPr sz="2000" dirty="0">
                <a:solidFill>
                  <a:srgbClr val="222222"/>
                </a:solidFill>
                <a:latin typeface="+mj-lt"/>
                <a:cs typeface="Arial MT"/>
              </a:rPr>
              <a:t>bifida</a:t>
            </a:r>
            <a:r>
              <a:rPr sz="2000" spc="-25" dirty="0">
                <a:solidFill>
                  <a:srgbClr val="222222"/>
                </a:solidFill>
                <a:latin typeface="+mj-lt"/>
                <a:cs typeface="Arial MT"/>
              </a:rPr>
              <a:t> </a:t>
            </a:r>
            <a:r>
              <a:rPr sz="2000" dirty="0">
                <a:solidFill>
                  <a:srgbClr val="222222"/>
                </a:solidFill>
                <a:latin typeface="+mj-lt"/>
                <a:cs typeface="Arial MT"/>
              </a:rPr>
              <a:t>aperta,</a:t>
            </a:r>
            <a:r>
              <a:rPr sz="2000" spc="-20" dirty="0">
                <a:solidFill>
                  <a:srgbClr val="222222"/>
                </a:solidFill>
                <a:latin typeface="+mj-lt"/>
                <a:cs typeface="Arial MT"/>
              </a:rPr>
              <a:t> </a:t>
            </a:r>
            <a:r>
              <a:rPr sz="2000" dirty="0">
                <a:solidFill>
                  <a:srgbClr val="222222"/>
                </a:solidFill>
                <a:latin typeface="+mj-lt"/>
                <a:cs typeface="Arial MT"/>
              </a:rPr>
              <a:t>open</a:t>
            </a:r>
            <a:r>
              <a:rPr sz="2000" spc="-20" dirty="0">
                <a:solidFill>
                  <a:srgbClr val="222222"/>
                </a:solidFill>
                <a:latin typeface="+mj-lt"/>
                <a:cs typeface="Arial MT"/>
              </a:rPr>
              <a:t> </a:t>
            </a:r>
            <a:r>
              <a:rPr sz="2000" dirty="0">
                <a:solidFill>
                  <a:srgbClr val="222222"/>
                </a:solidFill>
                <a:latin typeface="+mj-lt"/>
                <a:cs typeface="Arial MT"/>
              </a:rPr>
              <a:t>lumbosacral</a:t>
            </a:r>
            <a:r>
              <a:rPr sz="2000" spc="-5" dirty="0">
                <a:solidFill>
                  <a:srgbClr val="222222"/>
                </a:solidFill>
                <a:latin typeface="+mj-lt"/>
                <a:cs typeface="Arial MT"/>
              </a:rPr>
              <a:t> </a:t>
            </a:r>
            <a:r>
              <a:rPr sz="2000" dirty="0">
                <a:solidFill>
                  <a:srgbClr val="222222"/>
                </a:solidFill>
                <a:latin typeface="+mj-lt"/>
                <a:cs typeface="Arial MT"/>
              </a:rPr>
              <a:t>myelocele)</a:t>
            </a:r>
            <a:r>
              <a:rPr sz="2000" spc="20" dirty="0">
                <a:solidFill>
                  <a:srgbClr val="222222"/>
                </a:solidFill>
                <a:latin typeface="+mj-lt"/>
                <a:cs typeface="Arial MT"/>
              </a:rPr>
              <a:t> </a:t>
            </a:r>
            <a:r>
              <a:rPr sz="2000" dirty="0">
                <a:solidFill>
                  <a:srgbClr val="222222"/>
                </a:solidFill>
                <a:latin typeface="+mj-lt"/>
                <a:cs typeface="Arial MT"/>
              </a:rPr>
              <a:t>in</a:t>
            </a:r>
            <a:r>
              <a:rPr sz="2000" spc="-35" dirty="0">
                <a:solidFill>
                  <a:srgbClr val="222222"/>
                </a:solidFill>
                <a:latin typeface="+mj-lt"/>
                <a:cs typeface="Arial MT"/>
              </a:rPr>
              <a:t> </a:t>
            </a:r>
            <a:r>
              <a:rPr sz="2000" dirty="0">
                <a:solidFill>
                  <a:srgbClr val="222222"/>
                </a:solidFill>
                <a:latin typeface="+mj-lt"/>
                <a:cs typeface="Arial MT"/>
              </a:rPr>
              <a:t>1</a:t>
            </a:r>
            <a:r>
              <a:rPr sz="2000" spc="-25" dirty="0">
                <a:solidFill>
                  <a:srgbClr val="222222"/>
                </a:solidFill>
                <a:latin typeface="+mj-lt"/>
                <a:cs typeface="Arial MT"/>
              </a:rPr>
              <a:t> </a:t>
            </a:r>
            <a:r>
              <a:rPr sz="2000" dirty="0">
                <a:solidFill>
                  <a:srgbClr val="222222"/>
                </a:solidFill>
                <a:latin typeface="+mj-lt"/>
                <a:cs typeface="Arial MT"/>
              </a:rPr>
              <a:t>to</a:t>
            </a:r>
            <a:r>
              <a:rPr sz="2000" spc="-30" dirty="0">
                <a:solidFill>
                  <a:srgbClr val="222222"/>
                </a:solidFill>
                <a:latin typeface="+mj-lt"/>
                <a:cs typeface="Arial MT"/>
              </a:rPr>
              <a:t> </a:t>
            </a:r>
            <a:r>
              <a:rPr sz="2000" dirty="0">
                <a:solidFill>
                  <a:srgbClr val="222222"/>
                </a:solidFill>
                <a:latin typeface="+mj-lt"/>
                <a:cs typeface="Arial MT"/>
              </a:rPr>
              <a:t>2</a:t>
            </a:r>
            <a:r>
              <a:rPr sz="2000" spc="-35" dirty="0">
                <a:solidFill>
                  <a:srgbClr val="222222"/>
                </a:solidFill>
                <a:latin typeface="+mj-lt"/>
                <a:cs typeface="Arial MT"/>
              </a:rPr>
              <a:t> </a:t>
            </a:r>
            <a:r>
              <a:rPr sz="2000" dirty="0">
                <a:solidFill>
                  <a:srgbClr val="222222"/>
                </a:solidFill>
                <a:latin typeface="+mj-lt"/>
                <a:cs typeface="Arial MT"/>
              </a:rPr>
              <a:t>percent</a:t>
            </a:r>
            <a:r>
              <a:rPr sz="2000" spc="-10"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fetuses,</a:t>
            </a:r>
            <a:r>
              <a:rPr sz="2000" spc="-20" dirty="0">
                <a:solidFill>
                  <a:srgbClr val="222222"/>
                </a:solidFill>
                <a:latin typeface="+mj-lt"/>
                <a:cs typeface="Arial MT"/>
              </a:rPr>
              <a:t> </a:t>
            </a:r>
            <a:r>
              <a:rPr sz="2000" dirty="0">
                <a:solidFill>
                  <a:srgbClr val="222222"/>
                </a:solidFill>
                <a:latin typeface="+mj-lt"/>
                <a:cs typeface="Arial MT"/>
              </a:rPr>
              <a:t>which</a:t>
            </a:r>
            <a:r>
              <a:rPr sz="2000" spc="15" dirty="0">
                <a:solidFill>
                  <a:srgbClr val="222222"/>
                </a:solidFill>
                <a:latin typeface="+mj-lt"/>
                <a:cs typeface="Arial MT"/>
              </a:rPr>
              <a:t> </a:t>
            </a:r>
            <a:r>
              <a:rPr sz="2000" dirty="0">
                <a:solidFill>
                  <a:srgbClr val="222222"/>
                </a:solidFill>
                <a:latin typeface="+mj-lt"/>
                <a:cs typeface="Arial MT"/>
              </a:rPr>
              <a:t>represents</a:t>
            </a:r>
            <a:r>
              <a:rPr sz="2000" spc="-15" dirty="0">
                <a:solidFill>
                  <a:srgbClr val="222222"/>
                </a:solidFill>
                <a:latin typeface="+mj-lt"/>
                <a:cs typeface="Arial MT"/>
              </a:rPr>
              <a:t> </a:t>
            </a:r>
            <a:r>
              <a:rPr sz="2000" dirty="0">
                <a:solidFill>
                  <a:srgbClr val="222222"/>
                </a:solidFill>
                <a:latin typeface="+mj-lt"/>
                <a:cs typeface="Arial MT"/>
              </a:rPr>
              <a:t>a</a:t>
            </a:r>
            <a:r>
              <a:rPr sz="2000" spc="-25" dirty="0">
                <a:solidFill>
                  <a:srgbClr val="222222"/>
                </a:solidFill>
                <a:latin typeface="+mj-lt"/>
                <a:cs typeface="Arial MT"/>
              </a:rPr>
              <a:t> </a:t>
            </a:r>
            <a:r>
              <a:rPr sz="2000" dirty="0">
                <a:solidFill>
                  <a:srgbClr val="222222"/>
                </a:solidFill>
                <a:latin typeface="+mj-lt"/>
                <a:cs typeface="Arial MT"/>
              </a:rPr>
              <a:t>10-</a:t>
            </a:r>
            <a:r>
              <a:rPr sz="2000" spc="-25"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20- </a:t>
            </a:r>
            <a:r>
              <a:rPr sz="2000" dirty="0">
                <a:solidFill>
                  <a:srgbClr val="222222"/>
                </a:solidFill>
                <a:latin typeface="+mj-lt"/>
                <a:cs typeface="Arial MT"/>
              </a:rPr>
              <a:t>fold</a:t>
            </a:r>
            <a:r>
              <a:rPr sz="2000" spc="-40" dirty="0">
                <a:solidFill>
                  <a:srgbClr val="222222"/>
                </a:solidFill>
                <a:latin typeface="+mj-lt"/>
                <a:cs typeface="Arial MT"/>
              </a:rPr>
              <a:t> </a:t>
            </a:r>
            <a:r>
              <a:rPr sz="2000" dirty="0">
                <a:solidFill>
                  <a:srgbClr val="222222"/>
                </a:solidFill>
                <a:latin typeface="+mj-lt"/>
                <a:cs typeface="Arial MT"/>
              </a:rPr>
              <a:t>increase</a:t>
            </a:r>
            <a:r>
              <a:rPr sz="2000" spc="-15" dirty="0">
                <a:solidFill>
                  <a:srgbClr val="222222"/>
                </a:solidFill>
                <a:latin typeface="+mj-lt"/>
                <a:cs typeface="Arial MT"/>
              </a:rPr>
              <a:t> </a:t>
            </a:r>
            <a:r>
              <a:rPr sz="2000" dirty="0" smtClean="0">
                <a:solidFill>
                  <a:srgbClr val="222222"/>
                </a:solidFill>
                <a:latin typeface="+mj-lt"/>
                <a:cs typeface="Arial MT"/>
              </a:rPr>
              <a:t>over</a:t>
            </a:r>
            <a:r>
              <a:rPr sz="2000" spc="-30" dirty="0" smtClean="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general</a:t>
            </a:r>
            <a:r>
              <a:rPr sz="2000" spc="-25" dirty="0">
                <a:solidFill>
                  <a:srgbClr val="222222"/>
                </a:solidFill>
                <a:latin typeface="+mj-lt"/>
                <a:cs typeface="Arial MT"/>
              </a:rPr>
              <a:t> </a:t>
            </a:r>
            <a:r>
              <a:rPr sz="2000" spc="-10" dirty="0">
                <a:solidFill>
                  <a:srgbClr val="222222"/>
                </a:solidFill>
                <a:latin typeface="+mj-lt"/>
                <a:cs typeface="Arial MT"/>
              </a:rPr>
              <a:t>population</a:t>
            </a:r>
            <a:endParaRPr sz="2000" dirty="0">
              <a:latin typeface="+mj-lt"/>
              <a:cs typeface="Arial MT"/>
            </a:endParaRPr>
          </a:p>
          <a:p>
            <a:pPr marL="76200">
              <a:lnSpc>
                <a:spcPct val="100000"/>
              </a:lnSpc>
              <a:spcBef>
                <a:spcPts val="705"/>
              </a:spcBef>
            </a:pPr>
            <a:r>
              <a:rPr lang="en-GB" sz="2000" dirty="0">
                <a:solidFill>
                  <a:srgbClr val="222222"/>
                </a:solidFill>
                <a:cs typeface="Arial MT"/>
              </a:rPr>
              <a:t>Percentage</a:t>
            </a:r>
            <a:r>
              <a:rPr lang="en-GB" sz="2000" spc="-40" dirty="0">
                <a:solidFill>
                  <a:srgbClr val="222222"/>
                </a:solidFill>
                <a:cs typeface="Arial MT"/>
              </a:rPr>
              <a:t> </a:t>
            </a:r>
            <a:r>
              <a:rPr lang="en-GB" sz="2000" dirty="0">
                <a:solidFill>
                  <a:srgbClr val="222222"/>
                </a:solidFill>
                <a:cs typeface="Arial MT"/>
              </a:rPr>
              <a:t>of</a:t>
            </a:r>
            <a:r>
              <a:rPr lang="en-GB" sz="2000" spc="-45" dirty="0">
                <a:solidFill>
                  <a:srgbClr val="222222"/>
                </a:solidFill>
                <a:cs typeface="Arial MT"/>
              </a:rPr>
              <a:t> </a:t>
            </a:r>
            <a:r>
              <a:rPr lang="en-GB" sz="2000" dirty="0">
                <a:solidFill>
                  <a:srgbClr val="222222"/>
                </a:solidFill>
                <a:cs typeface="Arial MT"/>
              </a:rPr>
              <a:t>specific</a:t>
            </a:r>
            <a:r>
              <a:rPr lang="en-GB" sz="2000" spc="-50" dirty="0">
                <a:solidFill>
                  <a:srgbClr val="222222"/>
                </a:solidFill>
                <a:cs typeface="Arial MT"/>
              </a:rPr>
              <a:t> </a:t>
            </a:r>
            <a:r>
              <a:rPr lang="en-GB" sz="2000" dirty="0">
                <a:solidFill>
                  <a:srgbClr val="222222"/>
                </a:solidFill>
                <a:cs typeface="Arial MT"/>
              </a:rPr>
              <a:t>malformations</a:t>
            </a:r>
            <a:r>
              <a:rPr lang="en-GB" sz="2000" spc="-25" dirty="0">
                <a:solidFill>
                  <a:srgbClr val="222222"/>
                </a:solidFill>
                <a:cs typeface="Arial MT"/>
              </a:rPr>
              <a:t> </a:t>
            </a:r>
            <a:r>
              <a:rPr lang="en-GB" sz="2000" spc="-10" dirty="0">
                <a:solidFill>
                  <a:srgbClr val="222222"/>
                </a:solidFill>
                <a:cs typeface="Arial MT"/>
              </a:rPr>
              <a:t>are:</a:t>
            </a:r>
            <a:endParaRPr lang="en-GB" sz="2000" dirty="0">
              <a:cs typeface="Arial MT"/>
            </a:endParaRPr>
          </a:p>
          <a:p>
            <a:pPr marL="347345" indent="-342900">
              <a:lnSpc>
                <a:spcPct val="100000"/>
              </a:lnSpc>
              <a:spcBef>
                <a:spcPts val="785"/>
              </a:spcBef>
              <a:buClr>
                <a:schemeClr val="accent1"/>
              </a:buClr>
              <a:buSzPct val="86111"/>
              <a:buFont typeface="Wingdings" pitchFamily="2" charset="2"/>
              <a:buChar char="q"/>
              <a:tabLst>
                <a:tab pos="213995" algn="l"/>
              </a:tabLst>
            </a:pPr>
            <a:r>
              <a:rPr lang="en-GB" sz="2000" dirty="0" err="1">
                <a:solidFill>
                  <a:srgbClr val="222222"/>
                </a:solidFill>
                <a:cs typeface="Arial MT"/>
              </a:rPr>
              <a:t>Spina</a:t>
            </a:r>
            <a:r>
              <a:rPr lang="en-GB" sz="2000" spc="-35" dirty="0">
                <a:solidFill>
                  <a:srgbClr val="222222"/>
                </a:solidFill>
                <a:cs typeface="Arial MT"/>
              </a:rPr>
              <a:t> </a:t>
            </a:r>
            <a:r>
              <a:rPr lang="en-GB" sz="2000" dirty="0">
                <a:solidFill>
                  <a:srgbClr val="222222"/>
                </a:solidFill>
                <a:cs typeface="Arial MT"/>
              </a:rPr>
              <a:t>bifida</a:t>
            </a:r>
            <a:r>
              <a:rPr lang="en-GB" sz="2000" spc="-20" dirty="0">
                <a:solidFill>
                  <a:srgbClr val="222222"/>
                </a:solidFill>
                <a:cs typeface="Arial MT"/>
              </a:rPr>
              <a:t> </a:t>
            </a:r>
            <a:r>
              <a:rPr lang="en-GB" sz="2000" spc="-10" dirty="0">
                <a:solidFill>
                  <a:srgbClr val="222222"/>
                </a:solidFill>
                <a:cs typeface="Arial MT"/>
              </a:rPr>
              <a:t>(12.7)</a:t>
            </a:r>
            <a:endParaRPr lang="en-GB" sz="2000" dirty="0">
              <a:cs typeface="Arial MT"/>
            </a:endParaRPr>
          </a:p>
          <a:p>
            <a:pPr marL="347345" indent="-342900">
              <a:lnSpc>
                <a:spcPct val="100000"/>
              </a:lnSpc>
              <a:spcBef>
                <a:spcPts val="790"/>
              </a:spcBef>
              <a:buClr>
                <a:schemeClr val="accent1"/>
              </a:buClr>
              <a:buSzPct val="58333"/>
              <a:buFont typeface="Wingdings" pitchFamily="2" charset="2"/>
              <a:buChar char="q"/>
              <a:tabLst>
                <a:tab pos="150495" algn="l"/>
              </a:tabLst>
            </a:pPr>
            <a:r>
              <a:rPr lang="en-GB" sz="2000" dirty="0">
                <a:solidFill>
                  <a:srgbClr val="222222"/>
                </a:solidFill>
                <a:cs typeface="Arial MT"/>
              </a:rPr>
              <a:t> Atrial</a:t>
            </a:r>
            <a:r>
              <a:rPr lang="en-GB" sz="2000" spc="-30" dirty="0">
                <a:solidFill>
                  <a:srgbClr val="222222"/>
                </a:solidFill>
                <a:cs typeface="Arial MT"/>
              </a:rPr>
              <a:t> </a:t>
            </a:r>
            <a:r>
              <a:rPr lang="en-GB" sz="2000" dirty="0" err="1">
                <a:solidFill>
                  <a:srgbClr val="222222"/>
                </a:solidFill>
                <a:cs typeface="Arial MT"/>
              </a:rPr>
              <a:t>septal</a:t>
            </a:r>
            <a:r>
              <a:rPr lang="en-GB" sz="2000" spc="-20" dirty="0">
                <a:solidFill>
                  <a:srgbClr val="222222"/>
                </a:solidFill>
                <a:cs typeface="Arial MT"/>
              </a:rPr>
              <a:t> </a:t>
            </a:r>
            <a:r>
              <a:rPr lang="en-GB" sz="2000" dirty="0">
                <a:solidFill>
                  <a:srgbClr val="222222"/>
                </a:solidFill>
                <a:cs typeface="Arial MT"/>
              </a:rPr>
              <a:t>defect</a:t>
            </a:r>
            <a:r>
              <a:rPr lang="en-GB" sz="2000" spc="-25" dirty="0">
                <a:solidFill>
                  <a:srgbClr val="222222"/>
                </a:solidFill>
                <a:cs typeface="Arial MT"/>
              </a:rPr>
              <a:t> </a:t>
            </a:r>
            <a:r>
              <a:rPr lang="en-GB" sz="2000" spc="-10" dirty="0">
                <a:solidFill>
                  <a:srgbClr val="222222"/>
                </a:solidFill>
                <a:cs typeface="Arial MT"/>
              </a:rPr>
              <a:t>(2.5)</a:t>
            </a:r>
            <a:endParaRPr lang="en-GB" sz="2000" dirty="0">
              <a:cs typeface="Arial MT"/>
            </a:endParaRPr>
          </a:p>
          <a:p>
            <a:pPr marL="355600" indent="-342900">
              <a:lnSpc>
                <a:spcPct val="100000"/>
              </a:lnSpc>
              <a:spcBef>
                <a:spcPts val="780"/>
              </a:spcBef>
              <a:buClr>
                <a:schemeClr val="accent1"/>
              </a:buClr>
              <a:buSzPct val="58333"/>
              <a:buFont typeface="Wingdings" pitchFamily="2" charset="2"/>
              <a:buChar char="q"/>
              <a:tabLst>
                <a:tab pos="213360" algn="l"/>
              </a:tabLst>
            </a:pPr>
            <a:r>
              <a:rPr lang="en-GB" sz="2000" dirty="0">
                <a:solidFill>
                  <a:srgbClr val="222222"/>
                </a:solidFill>
                <a:cs typeface="Arial MT"/>
              </a:rPr>
              <a:t>Cleft</a:t>
            </a:r>
            <a:r>
              <a:rPr lang="en-GB" sz="2000" spc="-25" dirty="0">
                <a:solidFill>
                  <a:srgbClr val="222222"/>
                </a:solidFill>
                <a:cs typeface="Arial MT"/>
              </a:rPr>
              <a:t> </a:t>
            </a:r>
            <a:r>
              <a:rPr lang="en-GB" sz="2000" dirty="0">
                <a:solidFill>
                  <a:srgbClr val="222222"/>
                </a:solidFill>
                <a:cs typeface="Arial MT"/>
              </a:rPr>
              <a:t>palate</a:t>
            </a:r>
            <a:r>
              <a:rPr lang="en-GB" sz="2000" spc="-15" dirty="0">
                <a:solidFill>
                  <a:srgbClr val="222222"/>
                </a:solidFill>
                <a:cs typeface="Arial MT"/>
              </a:rPr>
              <a:t> </a:t>
            </a:r>
            <a:r>
              <a:rPr lang="en-GB" sz="2000" spc="-10" dirty="0">
                <a:solidFill>
                  <a:srgbClr val="222222"/>
                </a:solidFill>
                <a:cs typeface="Arial MT"/>
              </a:rPr>
              <a:t>(5.2)</a:t>
            </a:r>
            <a:endParaRPr lang="en-GB" sz="2000" dirty="0">
              <a:cs typeface="Arial MT"/>
            </a:endParaRPr>
          </a:p>
          <a:p>
            <a:pPr marL="355600" indent="-342900">
              <a:lnSpc>
                <a:spcPct val="100000"/>
              </a:lnSpc>
              <a:spcBef>
                <a:spcPts val="780"/>
              </a:spcBef>
              <a:buClr>
                <a:schemeClr val="accent1"/>
              </a:buClr>
              <a:buSzPct val="58333"/>
              <a:buFont typeface="Wingdings" pitchFamily="2" charset="2"/>
              <a:buChar char="q"/>
              <a:tabLst>
                <a:tab pos="213360" algn="l"/>
              </a:tabLst>
            </a:pPr>
            <a:r>
              <a:rPr lang="en-GB" sz="2000" dirty="0">
                <a:solidFill>
                  <a:srgbClr val="222222"/>
                </a:solidFill>
                <a:cs typeface="Arial MT"/>
              </a:rPr>
              <a:t>Hypospadias</a:t>
            </a:r>
            <a:r>
              <a:rPr lang="en-GB" sz="2000" spc="-25" dirty="0">
                <a:solidFill>
                  <a:srgbClr val="222222"/>
                </a:solidFill>
                <a:cs typeface="Arial MT"/>
              </a:rPr>
              <a:t> </a:t>
            </a:r>
            <a:r>
              <a:rPr lang="en-GB" sz="2000" spc="-10" dirty="0">
                <a:solidFill>
                  <a:srgbClr val="222222"/>
                </a:solidFill>
                <a:cs typeface="Arial MT"/>
              </a:rPr>
              <a:t>(4.8)</a:t>
            </a:r>
            <a:endParaRPr lang="en-GB" sz="2000" dirty="0">
              <a:cs typeface="Arial MT"/>
            </a:endParaRPr>
          </a:p>
          <a:p>
            <a:pPr marL="347345" indent="-342900">
              <a:lnSpc>
                <a:spcPct val="100000"/>
              </a:lnSpc>
              <a:spcBef>
                <a:spcPts val="795"/>
              </a:spcBef>
              <a:buClr>
                <a:schemeClr val="accent1"/>
              </a:buClr>
              <a:buSzPct val="58333"/>
              <a:buFont typeface="Wingdings" pitchFamily="2" charset="2"/>
              <a:buChar char="q"/>
              <a:tabLst>
                <a:tab pos="150495" algn="l"/>
              </a:tabLst>
            </a:pPr>
            <a:r>
              <a:rPr lang="en-GB" sz="2000" dirty="0" err="1">
                <a:solidFill>
                  <a:srgbClr val="222222"/>
                </a:solidFill>
                <a:cs typeface="Arial MT"/>
              </a:rPr>
              <a:t>Polydactyly</a:t>
            </a:r>
            <a:r>
              <a:rPr lang="en-GB" sz="2000" spc="-40" dirty="0">
                <a:solidFill>
                  <a:srgbClr val="222222"/>
                </a:solidFill>
                <a:cs typeface="Arial MT"/>
              </a:rPr>
              <a:t> </a:t>
            </a:r>
            <a:r>
              <a:rPr lang="en-GB" sz="2000" spc="-10" dirty="0">
                <a:solidFill>
                  <a:srgbClr val="222222"/>
                </a:solidFill>
                <a:cs typeface="Arial MT"/>
              </a:rPr>
              <a:t>(2.2)</a:t>
            </a:r>
            <a:endParaRPr lang="en-GB" sz="2000" dirty="0">
              <a:cs typeface="Arial MT"/>
            </a:endParaRPr>
          </a:p>
          <a:p>
            <a:pPr marL="355600" indent="-342900">
              <a:lnSpc>
                <a:spcPct val="100000"/>
              </a:lnSpc>
              <a:spcBef>
                <a:spcPts val="780"/>
              </a:spcBef>
              <a:buClr>
                <a:schemeClr val="accent1"/>
              </a:buClr>
              <a:buSzPct val="58333"/>
              <a:buFont typeface="Wingdings" pitchFamily="2" charset="2"/>
              <a:buChar char="q"/>
              <a:tabLst>
                <a:tab pos="213360" algn="l"/>
              </a:tabLst>
            </a:pPr>
            <a:r>
              <a:rPr lang="en-GB" sz="2000" dirty="0" err="1">
                <a:solidFill>
                  <a:srgbClr val="222222"/>
                </a:solidFill>
                <a:cs typeface="Arial MT"/>
              </a:rPr>
              <a:t>Craniosynostosis</a:t>
            </a:r>
            <a:r>
              <a:rPr lang="en-GB" sz="2000" spc="-45" dirty="0">
                <a:solidFill>
                  <a:srgbClr val="222222"/>
                </a:solidFill>
                <a:cs typeface="Arial MT"/>
              </a:rPr>
              <a:t> </a:t>
            </a:r>
            <a:r>
              <a:rPr lang="en-GB" sz="2000" spc="-10" dirty="0">
                <a:solidFill>
                  <a:srgbClr val="222222"/>
                </a:solidFill>
                <a:cs typeface="Arial MT"/>
              </a:rPr>
              <a:t>(6.8).</a:t>
            </a:r>
            <a:endParaRPr lang="en-GB" sz="2000" dirty="0">
              <a:cs typeface="Arial MT"/>
            </a:endParaRPr>
          </a:p>
          <a:p>
            <a:pPr>
              <a:lnSpc>
                <a:spcPct val="100000"/>
              </a:lnSpc>
            </a:pPr>
            <a:endParaRPr sz="2000" dirty="0">
              <a:latin typeface="+mj-lt"/>
              <a:cs typeface="Arial MT"/>
            </a:endParaRPr>
          </a:p>
        </p:txBody>
      </p:sp>
      <p:pic>
        <p:nvPicPr>
          <p:cNvPr id="6" name="object 6"/>
          <p:cNvPicPr/>
          <p:nvPr/>
        </p:nvPicPr>
        <p:blipFill>
          <a:blip r:embed="rId2" cstate="print"/>
          <a:stretch>
            <a:fillRect/>
          </a:stretch>
        </p:blipFill>
        <p:spPr>
          <a:xfrm>
            <a:off x="10620756" y="11575"/>
            <a:ext cx="1571244" cy="1368552"/>
          </a:xfrm>
          <a:prstGeom prst="rect">
            <a:avLst/>
          </a:prstGeom>
        </p:spPr>
      </p:pic>
    </p:spTree>
    <p:extLst>
      <p:ext uri="{BB962C8B-B14F-4D97-AF65-F5344CB8AC3E}">
        <p14:creationId xmlns:p14="http://schemas.microsoft.com/office/powerpoint/2010/main" val="269743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79998"/>
            <a:ext cx="7849743" cy="1018226"/>
          </a:xfrm>
          <a:prstGeom prst="rect">
            <a:avLst/>
          </a:prstGeom>
        </p:spPr>
        <p:txBody>
          <a:bodyPr vert="horz" wrap="square" lIns="0" tIns="33019" rIns="0" bIns="0" rtlCol="0">
            <a:spAutoFit/>
          </a:bodyPr>
          <a:lstStyle/>
          <a:p>
            <a:pPr marL="690245" algn="ctr">
              <a:lnSpc>
                <a:spcPct val="100000"/>
              </a:lnSpc>
              <a:spcBef>
                <a:spcPts val="259"/>
              </a:spcBef>
            </a:pPr>
            <a:r>
              <a:rPr lang="en-GB" sz="3200" i="0" dirty="0"/>
              <a:t>EFFECTS</a:t>
            </a:r>
            <a:r>
              <a:rPr lang="en-GB" sz="3200" i="0" spc="-35" dirty="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PREGNANCY                    </a:t>
            </a:r>
            <a:r>
              <a:rPr lang="en-GB" sz="2000" b="0" i="0" spc="-10" dirty="0"/>
              <a:t>VERTICAL INTEGRATION</a:t>
            </a:r>
            <a:endParaRPr sz="3600" dirty="0">
              <a:latin typeface="Trebuchet MS"/>
              <a:cs typeface="Trebuchet MS"/>
            </a:endParaRPr>
          </a:p>
        </p:txBody>
      </p:sp>
      <p:sp>
        <p:nvSpPr>
          <p:cNvPr id="3" name="object 3"/>
          <p:cNvSpPr txBox="1"/>
          <p:nvPr/>
        </p:nvSpPr>
        <p:spPr>
          <a:xfrm>
            <a:off x="304800" y="2362200"/>
            <a:ext cx="10820400" cy="3264996"/>
          </a:xfrm>
          <a:prstGeom prst="rect">
            <a:avLst/>
          </a:prstGeom>
        </p:spPr>
        <p:txBody>
          <a:bodyPr vert="horz" wrap="square" lIns="0" tIns="12700" rIns="0" bIns="0" rtlCol="0">
            <a:spAutoFit/>
          </a:bodyPr>
          <a:lstStyle/>
          <a:p>
            <a:pPr marL="12700">
              <a:lnSpc>
                <a:spcPct val="100000"/>
              </a:lnSpc>
              <a:spcBef>
                <a:spcPts val="100"/>
              </a:spcBef>
            </a:pPr>
            <a:endParaRPr lang="en-GB" sz="2400" b="1" u="sng" spc="-10" dirty="0" smtClean="0">
              <a:solidFill>
                <a:srgbClr val="404040"/>
              </a:solidFill>
              <a:uFill>
                <a:solidFill>
                  <a:srgbClr val="404040"/>
                </a:solidFill>
              </a:uFill>
              <a:latin typeface="+mn-lt"/>
              <a:cs typeface="Trebuchet MS"/>
            </a:endParaRPr>
          </a:p>
          <a:p>
            <a:pPr marL="12700">
              <a:lnSpc>
                <a:spcPct val="100000"/>
              </a:lnSpc>
              <a:spcBef>
                <a:spcPts val="100"/>
              </a:spcBef>
            </a:pPr>
            <a:r>
              <a:rPr lang="en-GB" sz="2400" b="1" u="sng" spc="-10" dirty="0" smtClean="0">
                <a:solidFill>
                  <a:srgbClr val="404040"/>
                </a:solidFill>
                <a:uFill>
                  <a:solidFill>
                    <a:srgbClr val="404040"/>
                  </a:solidFill>
                </a:uFill>
                <a:latin typeface="+mn-lt"/>
                <a:cs typeface="Trebuchet MS"/>
              </a:rPr>
              <a:t>PHENYTOIN:</a:t>
            </a:r>
            <a:endParaRPr lang="en-GB" sz="2400" b="1" dirty="0" smtClean="0">
              <a:latin typeface="+mn-lt"/>
              <a:cs typeface="Trebuchet MS"/>
            </a:endParaRPr>
          </a:p>
          <a:p>
            <a:pPr>
              <a:lnSpc>
                <a:spcPct val="100000"/>
              </a:lnSpc>
              <a:spcBef>
                <a:spcPts val="2070"/>
              </a:spcBef>
            </a:pPr>
            <a:endParaRPr sz="2000" dirty="0">
              <a:latin typeface="Trebuchet MS"/>
              <a:cs typeface="Trebuchet MS"/>
            </a:endParaRPr>
          </a:p>
          <a:p>
            <a:pPr marL="12700">
              <a:lnSpc>
                <a:spcPct val="100000"/>
              </a:lnSpc>
            </a:pPr>
            <a:r>
              <a:rPr sz="2000" dirty="0">
                <a:solidFill>
                  <a:srgbClr val="222222"/>
                </a:solidFill>
                <a:latin typeface="+mn-lt"/>
                <a:cs typeface="Arial MT"/>
              </a:rPr>
              <a:t>The</a:t>
            </a:r>
            <a:r>
              <a:rPr sz="2000" spc="-50" dirty="0">
                <a:solidFill>
                  <a:srgbClr val="222222"/>
                </a:solidFill>
                <a:latin typeface="+mn-lt"/>
                <a:cs typeface="Arial MT"/>
              </a:rPr>
              <a:t> </a:t>
            </a:r>
            <a:r>
              <a:rPr sz="2000" dirty="0">
                <a:solidFill>
                  <a:srgbClr val="222222"/>
                </a:solidFill>
                <a:latin typeface="+mn-lt"/>
                <a:cs typeface="Arial MT"/>
              </a:rPr>
              <a:t>overall</a:t>
            </a:r>
            <a:r>
              <a:rPr sz="2000" spc="-25" dirty="0">
                <a:solidFill>
                  <a:srgbClr val="222222"/>
                </a:solidFill>
                <a:latin typeface="+mn-lt"/>
                <a:cs typeface="Arial MT"/>
              </a:rPr>
              <a:t> </a:t>
            </a:r>
            <a:r>
              <a:rPr sz="2000" dirty="0">
                <a:solidFill>
                  <a:srgbClr val="222222"/>
                </a:solidFill>
                <a:latin typeface="+mn-lt"/>
                <a:cs typeface="Arial MT"/>
              </a:rPr>
              <a:t>rates</a:t>
            </a:r>
            <a:r>
              <a:rPr sz="2000" spc="-30" dirty="0">
                <a:solidFill>
                  <a:srgbClr val="222222"/>
                </a:solidFill>
                <a:latin typeface="+mn-lt"/>
                <a:cs typeface="Arial MT"/>
              </a:rPr>
              <a:t> </a:t>
            </a:r>
            <a:r>
              <a:rPr sz="2000" dirty="0">
                <a:solidFill>
                  <a:srgbClr val="222222"/>
                </a:solidFill>
                <a:latin typeface="+mn-lt"/>
                <a:cs typeface="Arial MT"/>
              </a:rPr>
              <a:t>of</a:t>
            </a:r>
            <a:r>
              <a:rPr sz="2000" spc="-35" dirty="0">
                <a:solidFill>
                  <a:srgbClr val="222222"/>
                </a:solidFill>
                <a:latin typeface="+mn-lt"/>
                <a:cs typeface="Arial MT"/>
              </a:rPr>
              <a:t> </a:t>
            </a:r>
            <a:r>
              <a:rPr sz="2000" dirty="0">
                <a:solidFill>
                  <a:srgbClr val="222222"/>
                </a:solidFill>
                <a:latin typeface="+mn-lt"/>
                <a:cs typeface="Arial MT"/>
              </a:rPr>
              <a:t>major</a:t>
            </a:r>
            <a:r>
              <a:rPr sz="2000" spc="-25" dirty="0">
                <a:solidFill>
                  <a:srgbClr val="222222"/>
                </a:solidFill>
                <a:latin typeface="+mn-lt"/>
                <a:cs typeface="Arial MT"/>
              </a:rPr>
              <a:t> </a:t>
            </a:r>
            <a:r>
              <a:rPr sz="2000" dirty="0">
                <a:solidFill>
                  <a:srgbClr val="222222"/>
                </a:solidFill>
                <a:latin typeface="+mn-lt"/>
                <a:cs typeface="Arial MT"/>
              </a:rPr>
              <a:t>congenital</a:t>
            </a:r>
            <a:r>
              <a:rPr sz="2000" spc="-15" dirty="0">
                <a:solidFill>
                  <a:srgbClr val="222222"/>
                </a:solidFill>
                <a:latin typeface="+mn-lt"/>
                <a:cs typeface="Arial MT"/>
              </a:rPr>
              <a:t> </a:t>
            </a:r>
            <a:r>
              <a:rPr sz="2000" dirty="0">
                <a:solidFill>
                  <a:srgbClr val="222222"/>
                </a:solidFill>
                <a:latin typeface="+mn-lt"/>
                <a:cs typeface="Arial MT"/>
              </a:rPr>
              <a:t>malformations</a:t>
            </a:r>
            <a:r>
              <a:rPr sz="2000" spc="-30" dirty="0">
                <a:solidFill>
                  <a:srgbClr val="222222"/>
                </a:solidFill>
                <a:latin typeface="+mn-lt"/>
                <a:cs typeface="Arial MT"/>
              </a:rPr>
              <a:t> </a:t>
            </a:r>
            <a:r>
              <a:rPr sz="2000" dirty="0">
                <a:solidFill>
                  <a:srgbClr val="222222"/>
                </a:solidFill>
                <a:latin typeface="+mn-lt"/>
                <a:cs typeface="Arial MT"/>
              </a:rPr>
              <a:t>among</a:t>
            </a:r>
            <a:r>
              <a:rPr sz="2000" spc="-25" dirty="0">
                <a:solidFill>
                  <a:srgbClr val="222222"/>
                </a:solidFill>
                <a:latin typeface="+mn-lt"/>
                <a:cs typeface="Arial MT"/>
              </a:rPr>
              <a:t> </a:t>
            </a:r>
            <a:r>
              <a:rPr sz="2000" dirty="0">
                <a:solidFill>
                  <a:srgbClr val="222222"/>
                </a:solidFill>
                <a:latin typeface="+mn-lt"/>
                <a:cs typeface="Arial MT"/>
              </a:rPr>
              <a:t>pregnancies</a:t>
            </a:r>
            <a:r>
              <a:rPr sz="2000" spc="-10" dirty="0">
                <a:solidFill>
                  <a:srgbClr val="222222"/>
                </a:solidFill>
                <a:latin typeface="+mn-lt"/>
                <a:cs typeface="Arial MT"/>
              </a:rPr>
              <a:t> </a:t>
            </a:r>
            <a:r>
              <a:rPr sz="2000" spc="-10" dirty="0" smtClean="0">
                <a:solidFill>
                  <a:srgbClr val="222222"/>
                </a:solidFill>
                <a:latin typeface="+mn-lt"/>
                <a:cs typeface="Arial MT"/>
              </a:rPr>
              <a:t>exposed</a:t>
            </a:r>
            <a:r>
              <a:rPr lang="en-GB" sz="2000" dirty="0">
                <a:latin typeface="+mn-lt"/>
                <a:cs typeface="Arial MT"/>
              </a:rPr>
              <a:t> </a:t>
            </a:r>
            <a:r>
              <a:rPr lang="en-GB" sz="2000" dirty="0" smtClean="0">
                <a:solidFill>
                  <a:srgbClr val="222222"/>
                </a:solidFill>
                <a:latin typeface="+mn-lt"/>
                <a:cs typeface="Arial MT"/>
              </a:rPr>
              <a:t>to phenytoin</a:t>
            </a:r>
            <a:r>
              <a:rPr lang="en-GB" sz="2000" spc="-10" dirty="0" smtClean="0">
                <a:solidFill>
                  <a:srgbClr val="005B92"/>
                </a:solidFill>
                <a:latin typeface="+mn-lt"/>
                <a:cs typeface="Arial MT"/>
              </a:rPr>
              <a:t> </a:t>
            </a:r>
            <a:r>
              <a:rPr sz="2000" dirty="0" err="1" smtClean="0">
                <a:solidFill>
                  <a:srgbClr val="222222"/>
                </a:solidFill>
                <a:latin typeface="+mn-lt"/>
                <a:cs typeface="Arial MT"/>
              </a:rPr>
              <a:t>monotherapy</a:t>
            </a:r>
            <a:r>
              <a:rPr sz="2000" spc="-15" dirty="0" smtClean="0">
                <a:solidFill>
                  <a:srgbClr val="222222"/>
                </a:solidFill>
                <a:latin typeface="+mn-lt"/>
                <a:cs typeface="Arial MT"/>
              </a:rPr>
              <a:t> </a:t>
            </a:r>
            <a:r>
              <a:rPr lang="en-GB" sz="2000" dirty="0">
                <a:solidFill>
                  <a:srgbClr val="222222"/>
                </a:solidFill>
                <a:latin typeface="+mn-lt"/>
                <a:cs typeface="Arial MT"/>
              </a:rPr>
              <a:t>a</a:t>
            </a:r>
            <a:r>
              <a:rPr sz="2000" dirty="0" smtClean="0">
                <a:solidFill>
                  <a:srgbClr val="222222"/>
                </a:solidFill>
                <a:latin typeface="+mn-lt"/>
                <a:cs typeface="Arial MT"/>
              </a:rPr>
              <a:t>re</a:t>
            </a:r>
            <a:r>
              <a:rPr sz="2000" spc="10" dirty="0" smtClean="0">
                <a:solidFill>
                  <a:srgbClr val="222222"/>
                </a:solidFill>
                <a:latin typeface="+mn-lt"/>
                <a:cs typeface="Arial MT"/>
              </a:rPr>
              <a:t> </a:t>
            </a:r>
            <a:r>
              <a:rPr sz="2000" dirty="0">
                <a:solidFill>
                  <a:srgbClr val="222222"/>
                </a:solidFill>
                <a:latin typeface="+mn-lt"/>
                <a:cs typeface="Arial MT"/>
              </a:rPr>
              <a:t>2.9</a:t>
            </a:r>
            <a:r>
              <a:rPr sz="2000" spc="-35" dirty="0">
                <a:solidFill>
                  <a:srgbClr val="222222"/>
                </a:solidFill>
                <a:latin typeface="+mn-lt"/>
                <a:cs typeface="Arial MT"/>
              </a:rPr>
              <a:t> </a:t>
            </a:r>
            <a:r>
              <a:rPr sz="2000" dirty="0">
                <a:solidFill>
                  <a:srgbClr val="222222"/>
                </a:solidFill>
                <a:latin typeface="+mn-lt"/>
                <a:cs typeface="Arial MT"/>
              </a:rPr>
              <a:t>to</a:t>
            </a:r>
            <a:r>
              <a:rPr sz="2000" spc="-50" dirty="0">
                <a:solidFill>
                  <a:srgbClr val="222222"/>
                </a:solidFill>
                <a:latin typeface="+mn-lt"/>
                <a:cs typeface="Arial MT"/>
              </a:rPr>
              <a:t> </a:t>
            </a:r>
            <a:r>
              <a:rPr sz="2000" dirty="0">
                <a:solidFill>
                  <a:srgbClr val="222222"/>
                </a:solidFill>
                <a:latin typeface="+mn-lt"/>
                <a:cs typeface="Arial MT"/>
              </a:rPr>
              <a:t>7</a:t>
            </a:r>
            <a:r>
              <a:rPr sz="2000" spc="-35" dirty="0">
                <a:solidFill>
                  <a:srgbClr val="222222"/>
                </a:solidFill>
                <a:latin typeface="+mn-lt"/>
                <a:cs typeface="Arial MT"/>
              </a:rPr>
              <a:t> </a:t>
            </a:r>
            <a:r>
              <a:rPr sz="2000" spc="-10" dirty="0" smtClean="0">
                <a:solidFill>
                  <a:srgbClr val="222222"/>
                </a:solidFill>
                <a:latin typeface="+mn-lt"/>
                <a:cs typeface="Arial MT"/>
              </a:rPr>
              <a:t>percent</a:t>
            </a:r>
            <a:r>
              <a:rPr lang="en-GB" sz="2000" dirty="0">
                <a:solidFill>
                  <a:srgbClr val="222222"/>
                </a:solidFill>
                <a:latin typeface="+mn-lt"/>
                <a:cs typeface="Arial MT"/>
              </a:rPr>
              <a:t>.</a:t>
            </a:r>
            <a:endParaRPr sz="2000" dirty="0">
              <a:latin typeface="+mn-lt"/>
              <a:cs typeface="Arial MT"/>
            </a:endParaRPr>
          </a:p>
          <a:p>
            <a:pPr marL="347345" indent="-342900">
              <a:lnSpc>
                <a:spcPct val="100000"/>
              </a:lnSpc>
              <a:spcBef>
                <a:spcPts val="1000"/>
              </a:spcBef>
              <a:buClr>
                <a:schemeClr val="accent1"/>
              </a:buClr>
              <a:buSzPct val="58333"/>
              <a:buFont typeface="Wingdings" pitchFamily="2" charset="2"/>
              <a:buChar char="q"/>
              <a:tabLst>
                <a:tab pos="150495" algn="l"/>
              </a:tabLst>
            </a:pPr>
            <a:r>
              <a:rPr sz="2000" dirty="0">
                <a:solidFill>
                  <a:srgbClr val="222222"/>
                </a:solidFill>
                <a:latin typeface="+mn-lt"/>
                <a:cs typeface="Arial MT"/>
              </a:rPr>
              <a:t>Orofacial</a:t>
            </a:r>
            <a:r>
              <a:rPr sz="2000" spc="-45" dirty="0">
                <a:solidFill>
                  <a:srgbClr val="222222"/>
                </a:solidFill>
                <a:latin typeface="+mn-lt"/>
                <a:cs typeface="Arial MT"/>
              </a:rPr>
              <a:t> </a:t>
            </a:r>
            <a:r>
              <a:rPr sz="2000" spc="-10" dirty="0">
                <a:solidFill>
                  <a:srgbClr val="222222"/>
                </a:solidFill>
                <a:latin typeface="+mn-lt"/>
                <a:cs typeface="Arial MT"/>
              </a:rPr>
              <a:t>clefts</a:t>
            </a:r>
            <a:endParaRPr sz="2000" dirty="0">
              <a:latin typeface="+mn-lt"/>
              <a:cs typeface="Arial MT"/>
            </a:endParaRPr>
          </a:p>
          <a:p>
            <a:pPr marL="355600" indent="-342900">
              <a:lnSpc>
                <a:spcPct val="100000"/>
              </a:lnSpc>
              <a:spcBef>
                <a:spcPts val="994"/>
              </a:spcBef>
              <a:buClr>
                <a:schemeClr val="accent1"/>
              </a:buClr>
              <a:buSzPct val="58333"/>
              <a:buFont typeface="Wingdings" pitchFamily="2" charset="2"/>
              <a:buChar char="q"/>
              <a:tabLst>
                <a:tab pos="213360" algn="l"/>
              </a:tabLst>
            </a:pPr>
            <a:r>
              <a:rPr lang="en-GB" sz="2000" dirty="0">
                <a:solidFill>
                  <a:srgbClr val="222222"/>
                </a:solidFill>
                <a:latin typeface="+mn-lt"/>
                <a:cs typeface="Arial MT"/>
              </a:rPr>
              <a:t>C</a:t>
            </a:r>
            <a:r>
              <a:rPr sz="2000" dirty="0" err="1" smtClean="0">
                <a:solidFill>
                  <a:srgbClr val="222222"/>
                </a:solidFill>
                <a:latin typeface="+mn-lt"/>
                <a:cs typeface="Arial MT"/>
              </a:rPr>
              <a:t>ardiac</a:t>
            </a:r>
            <a:r>
              <a:rPr sz="2000" spc="-30" dirty="0" smtClean="0">
                <a:solidFill>
                  <a:srgbClr val="222222"/>
                </a:solidFill>
                <a:latin typeface="+mn-lt"/>
                <a:cs typeface="Arial MT"/>
              </a:rPr>
              <a:t> </a:t>
            </a:r>
            <a:r>
              <a:rPr sz="2000" spc="-10" dirty="0">
                <a:solidFill>
                  <a:srgbClr val="222222"/>
                </a:solidFill>
                <a:latin typeface="+mn-lt"/>
                <a:cs typeface="Arial MT"/>
              </a:rPr>
              <a:t>malformations</a:t>
            </a:r>
            <a:endParaRPr sz="2000" dirty="0">
              <a:latin typeface="+mn-lt"/>
              <a:cs typeface="Arial MT"/>
            </a:endParaRPr>
          </a:p>
          <a:p>
            <a:pPr marL="347979" lvl="1" indent="-342900">
              <a:lnSpc>
                <a:spcPct val="100000"/>
              </a:lnSpc>
              <a:spcBef>
                <a:spcPts val="1000"/>
              </a:spcBef>
              <a:buClr>
                <a:schemeClr val="accent1"/>
              </a:buClr>
              <a:buSzPct val="86111"/>
              <a:buFont typeface="Wingdings" pitchFamily="2" charset="2"/>
              <a:buChar char="q"/>
              <a:tabLst>
                <a:tab pos="214629" algn="l"/>
              </a:tabLst>
            </a:pPr>
            <a:r>
              <a:rPr lang="en-GB" sz="2000" dirty="0">
                <a:solidFill>
                  <a:srgbClr val="222222"/>
                </a:solidFill>
                <a:latin typeface="+mn-lt"/>
                <a:cs typeface="Arial MT"/>
              </a:rPr>
              <a:t>G</a:t>
            </a:r>
            <a:r>
              <a:rPr sz="2000" dirty="0" err="1" smtClean="0">
                <a:solidFill>
                  <a:srgbClr val="222222"/>
                </a:solidFill>
                <a:latin typeface="+mn-lt"/>
                <a:cs typeface="Arial MT"/>
              </a:rPr>
              <a:t>enitourinary</a:t>
            </a:r>
            <a:r>
              <a:rPr sz="2000" spc="-20" dirty="0" smtClean="0">
                <a:solidFill>
                  <a:srgbClr val="222222"/>
                </a:solidFill>
                <a:latin typeface="+mn-lt"/>
                <a:cs typeface="Arial MT"/>
              </a:rPr>
              <a:t> </a:t>
            </a:r>
            <a:r>
              <a:rPr sz="2000" dirty="0">
                <a:solidFill>
                  <a:srgbClr val="222222"/>
                </a:solidFill>
                <a:latin typeface="+mn-lt"/>
                <a:cs typeface="Arial MT"/>
              </a:rPr>
              <a:t>defects</a:t>
            </a:r>
            <a:r>
              <a:rPr sz="2000" spc="-35" dirty="0">
                <a:solidFill>
                  <a:srgbClr val="222222"/>
                </a:solidFill>
                <a:latin typeface="+mn-lt"/>
                <a:cs typeface="Arial MT"/>
              </a:rPr>
              <a:t> </a:t>
            </a:r>
            <a:r>
              <a:rPr sz="2000" dirty="0">
                <a:solidFill>
                  <a:srgbClr val="222222"/>
                </a:solidFill>
                <a:latin typeface="+mn-lt"/>
                <a:cs typeface="Arial MT"/>
              </a:rPr>
              <a:t>are</a:t>
            </a:r>
            <a:r>
              <a:rPr sz="2000" spc="-45" dirty="0">
                <a:solidFill>
                  <a:srgbClr val="222222"/>
                </a:solidFill>
                <a:latin typeface="+mn-lt"/>
                <a:cs typeface="Arial MT"/>
              </a:rPr>
              <a:t> </a:t>
            </a:r>
            <a:r>
              <a:rPr sz="2000" dirty="0">
                <a:solidFill>
                  <a:srgbClr val="222222"/>
                </a:solidFill>
                <a:latin typeface="+mn-lt"/>
                <a:cs typeface="Arial MT"/>
              </a:rPr>
              <a:t>the</a:t>
            </a:r>
            <a:r>
              <a:rPr sz="2000" spc="-45" dirty="0">
                <a:solidFill>
                  <a:srgbClr val="222222"/>
                </a:solidFill>
                <a:latin typeface="+mn-lt"/>
                <a:cs typeface="Arial MT"/>
              </a:rPr>
              <a:t> </a:t>
            </a:r>
            <a:r>
              <a:rPr sz="2000" dirty="0">
                <a:solidFill>
                  <a:srgbClr val="222222"/>
                </a:solidFill>
                <a:latin typeface="+mn-lt"/>
                <a:cs typeface="Arial MT"/>
              </a:rPr>
              <a:t>major</a:t>
            </a:r>
            <a:r>
              <a:rPr sz="2000" spc="-25" dirty="0">
                <a:solidFill>
                  <a:srgbClr val="222222"/>
                </a:solidFill>
                <a:latin typeface="+mn-lt"/>
                <a:cs typeface="Arial MT"/>
              </a:rPr>
              <a:t> </a:t>
            </a:r>
            <a:r>
              <a:rPr sz="2000" dirty="0">
                <a:solidFill>
                  <a:srgbClr val="222222"/>
                </a:solidFill>
                <a:latin typeface="+mn-lt"/>
                <a:cs typeface="Arial MT"/>
              </a:rPr>
              <a:t>malformations</a:t>
            </a:r>
            <a:r>
              <a:rPr sz="2000" spc="-35" dirty="0">
                <a:solidFill>
                  <a:srgbClr val="222222"/>
                </a:solidFill>
                <a:latin typeface="+mn-lt"/>
                <a:cs typeface="Arial MT"/>
              </a:rPr>
              <a:t> </a:t>
            </a:r>
            <a:r>
              <a:rPr sz="2000" dirty="0">
                <a:solidFill>
                  <a:srgbClr val="222222"/>
                </a:solidFill>
                <a:latin typeface="+mn-lt"/>
                <a:cs typeface="Arial MT"/>
              </a:rPr>
              <a:t>described</a:t>
            </a:r>
            <a:r>
              <a:rPr sz="2000" spc="-20" dirty="0">
                <a:solidFill>
                  <a:srgbClr val="222222"/>
                </a:solidFill>
                <a:latin typeface="+mn-lt"/>
                <a:cs typeface="Arial MT"/>
              </a:rPr>
              <a:t> </a:t>
            </a:r>
            <a:r>
              <a:rPr sz="2000" dirty="0">
                <a:solidFill>
                  <a:srgbClr val="222222"/>
                </a:solidFill>
                <a:latin typeface="+mn-lt"/>
                <a:cs typeface="Arial MT"/>
              </a:rPr>
              <a:t>with</a:t>
            </a:r>
            <a:r>
              <a:rPr sz="2000" spc="-10" dirty="0">
                <a:solidFill>
                  <a:srgbClr val="222222"/>
                </a:solidFill>
                <a:latin typeface="+mn-lt"/>
                <a:cs typeface="Arial MT"/>
              </a:rPr>
              <a:t> phenytoin</a:t>
            </a:r>
            <a:endParaRPr sz="2000" dirty="0">
              <a:latin typeface="+mn-lt"/>
              <a:cs typeface="Arial MT"/>
            </a:endParaRPr>
          </a:p>
        </p:txBody>
      </p:sp>
      <p:pic>
        <p:nvPicPr>
          <p:cNvPr id="4" name="object 4"/>
          <p:cNvPicPr/>
          <p:nvPr/>
        </p:nvPicPr>
        <p:blipFill>
          <a:blip r:embed="rId2" cstate="print"/>
          <a:stretch>
            <a:fillRect/>
          </a:stretch>
        </p:blipFill>
        <p:spPr>
          <a:xfrm>
            <a:off x="8610600" y="0"/>
            <a:ext cx="3581400" cy="2209800"/>
          </a:xfrm>
          <a:prstGeom prst="rect">
            <a:avLst/>
          </a:prstGeom>
        </p:spPr>
      </p:pic>
    </p:spTree>
    <p:extLst>
      <p:ext uri="{BB962C8B-B14F-4D97-AF65-F5344CB8AC3E}">
        <p14:creationId xmlns:p14="http://schemas.microsoft.com/office/powerpoint/2010/main" val="975633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33331"/>
            <a:ext cx="10011156" cy="756617"/>
          </a:xfrm>
          <a:prstGeom prst="rect">
            <a:avLst/>
          </a:prstGeom>
        </p:spPr>
        <p:txBody>
          <a:bodyPr vert="horz" wrap="square" lIns="0" tIns="12700" rIns="0" bIns="0" rtlCol="0">
            <a:spAutoFit/>
          </a:bodyPr>
          <a:lstStyle/>
          <a:p>
            <a:pPr marL="105410" algn="l">
              <a:lnSpc>
                <a:spcPts val="2860"/>
              </a:lnSpc>
              <a:spcBef>
                <a:spcPts val="100"/>
              </a:spcBef>
            </a:pPr>
            <a:r>
              <a:rPr lang="en-GB" sz="3200" i="0" dirty="0"/>
              <a:t>EFFECTS</a:t>
            </a:r>
            <a:r>
              <a:rPr lang="en-GB" sz="3200" i="0" spc="-35" dirty="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PREGNANCY</a:t>
            </a:r>
            <a:br>
              <a:rPr lang="en-GB" sz="3200" i="0" spc="-10" dirty="0"/>
            </a:br>
            <a:r>
              <a:rPr lang="en-GB" sz="2000" i="0" spc="-10" dirty="0"/>
              <a:t>                                                                               </a:t>
            </a:r>
            <a:r>
              <a:rPr lang="en-GB" sz="2000" i="0" spc="-10" dirty="0" smtClean="0"/>
              <a:t>                                                  </a:t>
            </a:r>
            <a:r>
              <a:rPr lang="en-GB" sz="2000" b="0" i="0" spc="-10" dirty="0"/>
              <a:t>VERTICAL INTEGRATION</a:t>
            </a:r>
            <a:endParaRPr sz="3600" dirty="0">
              <a:latin typeface="Trebuchet MS"/>
              <a:cs typeface="Trebuchet MS"/>
            </a:endParaRPr>
          </a:p>
        </p:txBody>
      </p:sp>
      <p:sp>
        <p:nvSpPr>
          <p:cNvPr id="3" name="object 3"/>
          <p:cNvSpPr txBox="1"/>
          <p:nvPr/>
        </p:nvSpPr>
        <p:spPr>
          <a:xfrm>
            <a:off x="685799" y="1981200"/>
            <a:ext cx="10363201" cy="4283224"/>
          </a:xfrm>
          <a:prstGeom prst="rect">
            <a:avLst/>
          </a:prstGeom>
        </p:spPr>
        <p:txBody>
          <a:bodyPr vert="horz" wrap="square" lIns="0" tIns="12700" rIns="0" bIns="0" rtlCol="0">
            <a:spAutoFit/>
          </a:bodyPr>
          <a:lstStyle/>
          <a:p>
            <a:pPr marL="12700">
              <a:lnSpc>
                <a:spcPct val="100000"/>
              </a:lnSpc>
              <a:spcBef>
                <a:spcPts val="100"/>
              </a:spcBef>
            </a:pPr>
            <a:r>
              <a:rPr sz="2000" b="1" u="sng" spc="-10" dirty="0">
                <a:solidFill>
                  <a:srgbClr val="404040"/>
                </a:solidFill>
                <a:uFill>
                  <a:solidFill>
                    <a:srgbClr val="404040"/>
                  </a:solidFill>
                </a:uFill>
                <a:latin typeface="+mj-lt"/>
                <a:cs typeface="Trebuchet MS"/>
              </a:rPr>
              <a:t>CARBAMAZEPINE:</a:t>
            </a:r>
            <a:endParaRPr sz="2000" dirty="0">
              <a:latin typeface="+mj-lt"/>
              <a:cs typeface="Trebuchet MS"/>
            </a:endParaRPr>
          </a:p>
          <a:p>
            <a:pPr>
              <a:lnSpc>
                <a:spcPct val="100000"/>
              </a:lnSpc>
              <a:spcBef>
                <a:spcPts val="2075"/>
              </a:spcBef>
            </a:pPr>
            <a:endParaRPr sz="2000" dirty="0">
              <a:latin typeface="+mj-lt"/>
              <a:cs typeface="Trebuchet MS"/>
            </a:endParaRPr>
          </a:p>
          <a:p>
            <a:pPr marL="12700" marR="68580">
              <a:lnSpc>
                <a:spcPct val="100000"/>
              </a:lnSpc>
            </a:pPr>
            <a:r>
              <a:rPr sz="2000" dirty="0">
                <a:solidFill>
                  <a:srgbClr val="222222"/>
                </a:solidFill>
                <a:latin typeface="+mj-lt"/>
                <a:cs typeface="Arial MT"/>
              </a:rPr>
              <a:t>Carbamazepine</a:t>
            </a:r>
            <a:r>
              <a:rPr sz="2000" spc="-5" dirty="0">
                <a:solidFill>
                  <a:srgbClr val="222222"/>
                </a:solidFill>
                <a:latin typeface="+mj-lt"/>
                <a:cs typeface="Arial MT"/>
              </a:rPr>
              <a:t> </a:t>
            </a:r>
            <a:r>
              <a:rPr sz="2000" dirty="0">
                <a:solidFill>
                  <a:srgbClr val="222222"/>
                </a:solidFill>
                <a:latin typeface="+mj-lt"/>
                <a:cs typeface="Arial MT"/>
              </a:rPr>
              <a:t>is</a:t>
            </a:r>
            <a:r>
              <a:rPr sz="2000" spc="-30" dirty="0">
                <a:solidFill>
                  <a:srgbClr val="222222"/>
                </a:solidFill>
                <a:latin typeface="+mj-lt"/>
                <a:cs typeface="Arial MT"/>
              </a:rPr>
              <a:t> </a:t>
            </a:r>
            <a:r>
              <a:rPr sz="2000" dirty="0">
                <a:solidFill>
                  <a:srgbClr val="222222"/>
                </a:solidFill>
                <a:latin typeface="+mj-lt"/>
                <a:cs typeface="Arial MT"/>
              </a:rPr>
              <a:t>associated</a:t>
            </a:r>
            <a:r>
              <a:rPr sz="2000" spc="-25" dirty="0">
                <a:solidFill>
                  <a:srgbClr val="222222"/>
                </a:solidFill>
                <a:latin typeface="+mj-lt"/>
                <a:cs typeface="Arial MT"/>
              </a:rPr>
              <a:t> </a:t>
            </a:r>
            <a:r>
              <a:rPr sz="2000" dirty="0">
                <a:solidFill>
                  <a:srgbClr val="222222"/>
                </a:solidFill>
                <a:latin typeface="+mj-lt"/>
                <a:cs typeface="Arial MT"/>
              </a:rPr>
              <a:t>with</a:t>
            </a:r>
            <a:r>
              <a:rPr sz="2000" spc="10" dirty="0">
                <a:solidFill>
                  <a:srgbClr val="222222"/>
                </a:solidFill>
                <a:latin typeface="+mj-lt"/>
                <a:cs typeface="Arial MT"/>
              </a:rPr>
              <a:t> </a:t>
            </a:r>
            <a:r>
              <a:rPr sz="2000" dirty="0">
                <a:solidFill>
                  <a:srgbClr val="222222"/>
                </a:solidFill>
                <a:latin typeface="+mj-lt"/>
                <a:cs typeface="Arial MT"/>
              </a:rPr>
              <a:t>a</a:t>
            </a:r>
            <a:r>
              <a:rPr sz="2000" spc="-30" dirty="0">
                <a:solidFill>
                  <a:srgbClr val="222222"/>
                </a:solidFill>
                <a:latin typeface="+mj-lt"/>
                <a:cs typeface="Arial MT"/>
              </a:rPr>
              <a:t> </a:t>
            </a:r>
            <a:r>
              <a:rPr sz="2000" dirty="0">
                <a:solidFill>
                  <a:srgbClr val="222222"/>
                </a:solidFill>
                <a:latin typeface="+mj-lt"/>
                <a:cs typeface="Arial MT"/>
              </a:rPr>
              <a:t>relatively</a:t>
            </a:r>
            <a:r>
              <a:rPr sz="2000" spc="-20" dirty="0">
                <a:solidFill>
                  <a:srgbClr val="222222"/>
                </a:solidFill>
                <a:latin typeface="+mj-lt"/>
                <a:cs typeface="Arial MT"/>
              </a:rPr>
              <a:t> </a:t>
            </a:r>
            <a:r>
              <a:rPr sz="2000" dirty="0">
                <a:solidFill>
                  <a:srgbClr val="222222"/>
                </a:solidFill>
                <a:latin typeface="+mj-lt"/>
                <a:cs typeface="Arial MT"/>
              </a:rPr>
              <a:t>modest</a:t>
            </a:r>
            <a:r>
              <a:rPr sz="2000" spc="-30" dirty="0">
                <a:solidFill>
                  <a:srgbClr val="222222"/>
                </a:solidFill>
                <a:latin typeface="+mj-lt"/>
                <a:cs typeface="Arial MT"/>
              </a:rPr>
              <a:t> </a:t>
            </a:r>
            <a:r>
              <a:rPr sz="2000" dirty="0">
                <a:solidFill>
                  <a:srgbClr val="222222"/>
                </a:solidFill>
                <a:latin typeface="+mj-lt"/>
                <a:cs typeface="Arial MT"/>
              </a:rPr>
              <a:t>rate</a:t>
            </a:r>
            <a:r>
              <a:rPr sz="2000" spc="-30" dirty="0">
                <a:solidFill>
                  <a:srgbClr val="222222"/>
                </a:solidFill>
                <a:latin typeface="+mj-lt"/>
                <a:cs typeface="Arial MT"/>
              </a:rPr>
              <a:t> </a:t>
            </a:r>
            <a:r>
              <a:rPr sz="2000" dirty="0">
                <a:solidFill>
                  <a:srgbClr val="222222"/>
                </a:solidFill>
                <a:latin typeface="+mj-lt"/>
                <a:cs typeface="Arial MT"/>
              </a:rPr>
              <a:t>of</a:t>
            </a:r>
            <a:r>
              <a:rPr sz="2000" spc="-30" dirty="0">
                <a:solidFill>
                  <a:srgbClr val="222222"/>
                </a:solidFill>
                <a:latin typeface="+mj-lt"/>
                <a:cs typeface="Arial MT"/>
              </a:rPr>
              <a:t> </a:t>
            </a:r>
            <a:r>
              <a:rPr sz="2000" dirty="0">
                <a:solidFill>
                  <a:srgbClr val="222222"/>
                </a:solidFill>
                <a:latin typeface="+mj-lt"/>
                <a:cs typeface="Arial MT"/>
              </a:rPr>
              <a:t>major</a:t>
            </a:r>
            <a:r>
              <a:rPr sz="2000" spc="-25" dirty="0">
                <a:solidFill>
                  <a:srgbClr val="222222"/>
                </a:solidFill>
                <a:latin typeface="+mj-lt"/>
                <a:cs typeface="Arial MT"/>
              </a:rPr>
              <a:t> </a:t>
            </a:r>
            <a:r>
              <a:rPr sz="2000" spc="-10" dirty="0">
                <a:solidFill>
                  <a:srgbClr val="222222"/>
                </a:solidFill>
                <a:latin typeface="+mj-lt"/>
                <a:cs typeface="Arial MT"/>
              </a:rPr>
              <a:t>malformations </a:t>
            </a:r>
            <a:r>
              <a:rPr sz="2000" dirty="0" smtClean="0">
                <a:solidFill>
                  <a:srgbClr val="222222"/>
                </a:solidFill>
                <a:latin typeface="+mj-lt"/>
                <a:cs typeface="Arial MT"/>
              </a:rPr>
              <a:t>overall</a:t>
            </a:r>
            <a:r>
              <a:rPr sz="2000" spc="-25" dirty="0" smtClean="0">
                <a:solidFill>
                  <a:srgbClr val="222222"/>
                </a:solidFill>
                <a:latin typeface="+mj-lt"/>
                <a:cs typeface="Arial MT"/>
              </a:rPr>
              <a:t> </a:t>
            </a:r>
            <a:r>
              <a:rPr sz="2000" dirty="0">
                <a:solidFill>
                  <a:srgbClr val="222222"/>
                </a:solidFill>
                <a:latin typeface="+mj-lt"/>
                <a:cs typeface="Arial MT"/>
              </a:rPr>
              <a:t>but</a:t>
            </a:r>
            <a:r>
              <a:rPr sz="2000" spc="-20"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increased</a:t>
            </a:r>
            <a:r>
              <a:rPr sz="2000" spc="-10" dirty="0">
                <a:solidFill>
                  <a:srgbClr val="222222"/>
                </a:solidFill>
                <a:latin typeface="+mj-lt"/>
                <a:cs typeface="Arial MT"/>
              </a:rPr>
              <a:t> </a:t>
            </a:r>
            <a:r>
              <a:rPr sz="2000" dirty="0">
                <a:solidFill>
                  <a:srgbClr val="222222"/>
                </a:solidFill>
                <a:latin typeface="+mj-lt"/>
                <a:cs typeface="Arial MT"/>
              </a:rPr>
              <a:t>rates</a:t>
            </a:r>
            <a:r>
              <a:rPr sz="2000" spc="-30" dirty="0">
                <a:solidFill>
                  <a:srgbClr val="222222"/>
                </a:solidFill>
                <a:latin typeface="+mj-lt"/>
                <a:cs typeface="Arial MT"/>
              </a:rPr>
              <a:t> </a:t>
            </a:r>
            <a:r>
              <a:rPr sz="2000" dirty="0">
                <a:solidFill>
                  <a:srgbClr val="222222"/>
                </a:solidFill>
                <a:latin typeface="+mj-lt"/>
                <a:cs typeface="Arial MT"/>
              </a:rPr>
              <a:t>include</a:t>
            </a:r>
            <a:r>
              <a:rPr sz="2000" spc="-25" dirty="0">
                <a:solidFill>
                  <a:srgbClr val="222222"/>
                </a:solidFill>
                <a:latin typeface="+mj-lt"/>
                <a:cs typeface="Arial MT"/>
              </a:rPr>
              <a:t> </a:t>
            </a:r>
            <a:r>
              <a:rPr sz="2000" dirty="0">
                <a:solidFill>
                  <a:srgbClr val="222222"/>
                </a:solidFill>
                <a:latin typeface="+mj-lt"/>
                <a:cs typeface="Arial MT"/>
              </a:rPr>
              <a:t>neural</a:t>
            </a:r>
            <a:r>
              <a:rPr sz="2000" spc="-10" dirty="0">
                <a:solidFill>
                  <a:srgbClr val="222222"/>
                </a:solidFill>
                <a:latin typeface="+mj-lt"/>
                <a:cs typeface="Arial MT"/>
              </a:rPr>
              <a:t> </a:t>
            </a:r>
            <a:r>
              <a:rPr sz="2000" dirty="0">
                <a:solidFill>
                  <a:srgbClr val="222222"/>
                </a:solidFill>
                <a:latin typeface="+mj-lt"/>
                <a:cs typeface="Arial MT"/>
              </a:rPr>
              <a:t>tube</a:t>
            </a:r>
            <a:r>
              <a:rPr sz="2000" spc="-30" dirty="0">
                <a:solidFill>
                  <a:srgbClr val="222222"/>
                </a:solidFill>
                <a:latin typeface="+mj-lt"/>
                <a:cs typeface="Arial MT"/>
              </a:rPr>
              <a:t> </a:t>
            </a:r>
            <a:r>
              <a:rPr sz="2000" dirty="0">
                <a:solidFill>
                  <a:srgbClr val="222222"/>
                </a:solidFill>
                <a:latin typeface="+mj-lt"/>
                <a:cs typeface="Arial MT"/>
              </a:rPr>
              <a:t>defects</a:t>
            </a:r>
            <a:r>
              <a:rPr sz="2000" spc="-25" dirty="0">
                <a:solidFill>
                  <a:srgbClr val="222222"/>
                </a:solidFill>
                <a:latin typeface="+mj-lt"/>
                <a:cs typeface="Arial MT"/>
              </a:rPr>
              <a:t> </a:t>
            </a:r>
            <a:r>
              <a:rPr sz="2000" spc="-50" dirty="0">
                <a:solidFill>
                  <a:srgbClr val="222222"/>
                </a:solidFill>
                <a:latin typeface="+mj-lt"/>
                <a:cs typeface="Arial MT"/>
              </a:rPr>
              <a:t>.</a:t>
            </a:r>
            <a:endParaRPr sz="2000" dirty="0">
              <a:latin typeface="+mj-lt"/>
              <a:cs typeface="Arial MT"/>
            </a:endParaRPr>
          </a:p>
          <a:p>
            <a:pPr>
              <a:lnSpc>
                <a:spcPct val="100000"/>
              </a:lnSpc>
            </a:pPr>
            <a:endParaRPr sz="2000" dirty="0">
              <a:latin typeface="+mj-lt"/>
              <a:cs typeface="Arial MT"/>
            </a:endParaRPr>
          </a:p>
          <a:p>
            <a:pPr>
              <a:lnSpc>
                <a:spcPct val="100000"/>
              </a:lnSpc>
              <a:spcBef>
                <a:spcPts val="10"/>
              </a:spcBef>
            </a:pPr>
            <a:endParaRPr sz="2000" dirty="0">
              <a:latin typeface="+mj-lt"/>
              <a:cs typeface="Arial MT"/>
            </a:endParaRPr>
          </a:p>
          <a:p>
            <a:pPr marL="12700" marR="5080">
              <a:lnSpc>
                <a:spcPct val="100000"/>
              </a:lnSpc>
            </a:pPr>
            <a:r>
              <a:rPr sz="2000" dirty="0">
                <a:solidFill>
                  <a:srgbClr val="222222"/>
                </a:solidFill>
                <a:latin typeface="+mj-lt"/>
                <a:cs typeface="Arial MT"/>
              </a:rPr>
              <a:t>As</a:t>
            </a:r>
            <a:r>
              <a:rPr sz="2000" spc="-30" dirty="0">
                <a:solidFill>
                  <a:srgbClr val="222222"/>
                </a:solidFill>
                <a:latin typeface="+mj-lt"/>
                <a:cs typeface="Arial MT"/>
              </a:rPr>
              <a:t> </a:t>
            </a:r>
            <a:r>
              <a:rPr sz="2000" dirty="0">
                <a:solidFill>
                  <a:srgbClr val="222222"/>
                </a:solidFill>
                <a:latin typeface="+mj-lt"/>
                <a:cs typeface="Arial MT"/>
              </a:rPr>
              <a:t>much</a:t>
            </a:r>
            <a:r>
              <a:rPr sz="2000" spc="-30" dirty="0">
                <a:solidFill>
                  <a:srgbClr val="222222"/>
                </a:solidFill>
                <a:latin typeface="+mj-lt"/>
                <a:cs typeface="Arial MT"/>
              </a:rPr>
              <a:t> </a:t>
            </a:r>
            <a:r>
              <a:rPr sz="2000" dirty="0">
                <a:solidFill>
                  <a:srgbClr val="222222"/>
                </a:solidFill>
                <a:latin typeface="+mj-lt"/>
                <a:cs typeface="Arial MT"/>
              </a:rPr>
              <a:t>as</a:t>
            </a:r>
            <a:r>
              <a:rPr sz="2000" spc="-20" dirty="0">
                <a:solidFill>
                  <a:srgbClr val="222222"/>
                </a:solidFill>
                <a:latin typeface="+mj-lt"/>
                <a:cs typeface="Arial MT"/>
              </a:rPr>
              <a:t> </a:t>
            </a:r>
            <a:r>
              <a:rPr sz="2000" b="1" dirty="0">
                <a:solidFill>
                  <a:srgbClr val="222222"/>
                </a:solidFill>
                <a:latin typeface="+mj-lt"/>
                <a:cs typeface="Arial"/>
              </a:rPr>
              <a:t>0.9</a:t>
            </a:r>
            <a:r>
              <a:rPr sz="2000" b="1" spc="-25" dirty="0">
                <a:solidFill>
                  <a:srgbClr val="222222"/>
                </a:solidFill>
                <a:latin typeface="+mj-lt"/>
                <a:cs typeface="Arial"/>
              </a:rPr>
              <a:t> </a:t>
            </a:r>
            <a:r>
              <a:rPr sz="2000" dirty="0">
                <a:solidFill>
                  <a:srgbClr val="222222"/>
                </a:solidFill>
                <a:latin typeface="+mj-lt"/>
                <a:cs typeface="Arial MT"/>
              </a:rPr>
              <a:t>percent</a:t>
            </a:r>
            <a:r>
              <a:rPr sz="2000" spc="-5" dirty="0">
                <a:solidFill>
                  <a:srgbClr val="222222"/>
                </a:solidFill>
                <a:latin typeface="+mj-lt"/>
                <a:cs typeface="Arial MT"/>
              </a:rPr>
              <a:t> </a:t>
            </a:r>
            <a:r>
              <a:rPr sz="2000" dirty="0">
                <a:solidFill>
                  <a:srgbClr val="222222"/>
                </a:solidFill>
                <a:latin typeface="+mj-lt"/>
                <a:cs typeface="Arial MT"/>
              </a:rPr>
              <a:t>of</a:t>
            </a:r>
            <a:r>
              <a:rPr sz="2000" spc="-30" dirty="0">
                <a:solidFill>
                  <a:srgbClr val="222222"/>
                </a:solidFill>
                <a:latin typeface="+mj-lt"/>
                <a:cs typeface="Arial MT"/>
              </a:rPr>
              <a:t> </a:t>
            </a:r>
            <a:r>
              <a:rPr sz="2000" dirty="0">
                <a:solidFill>
                  <a:srgbClr val="222222"/>
                </a:solidFill>
                <a:latin typeface="+mj-lt"/>
                <a:cs typeface="Arial MT"/>
              </a:rPr>
              <a:t>fetuses</a:t>
            </a:r>
            <a:r>
              <a:rPr sz="2000" spc="-15" dirty="0">
                <a:solidFill>
                  <a:srgbClr val="222222"/>
                </a:solidFill>
                <a:latin typeface="+mj-lt"/>
                <a:cs typeface="Arial MT"/>
              </a:rPr>
              <a:t> </a:t>
            </a:r>
            <a:r>
              <a:rPr sz="2000" dirty="0">
                <a:solidFill>
                  <a:srgbClr val="222222"/>
                </a:solidFill>
                <a:latin typeface="+mj-lt"/>
                <a:cs typeface="Arial MT"/>
              </a:rPr>
              <a:t>exposed</a:t>
            </a:r>
            <a:r>
              <a:rPr sz="2000" spc="5" dirty="0">
                <a:solidFill>
                  <a:srgbClr val="222222"/>
                </a:solidFill>
                <a:latin typeface="+mj-lt"/>
                <a:cs typeface="Arial MT"/>
              </a:rPr>
              <a:t> </a:t>
            </a:r>
            <a:r>
              <a:rPr sz="2000" dirty="0">
                <a:solidFill>
                  <a:srgbClr val="222222"/>
                </a:solidFill>
                <a:latin typeface="+mj-lt"/>
                <a:cs typeface="Arial MT"/>
              </a:rPr>
              <a:t>in</a:t>
            </a:r>
            <a:r>
              <a:rPr sz="2000" spc="-30" dirty="0">
                <a:solidFill>
                  <a:srgbClr val="222222"/>
                </a:solidFill>
                <a:latin typeface="+mj-lt"/>
                <a:cs typeface="Arial MT"/>
              </a:rPr>
              <a:t> </a:t>
            </a:r>
            <a:r>
              <a:rPr sz="2000" dirty="0">
                <a:solidFill>
                  <a:srgbClr val="222222"/>
                </a:solidFill>
                <a:latin typeface="+mj-lt"/>
                <a:cs typeface="Arial MT"/>
              </a:rPr>
              <a:t>utero</a:t>
            </a:r>
            <a:r>
              <a:rPr sz="2000" spc="-30" dirty="0">
                <a:solidFill>
                  <a:srgbClr val="222222"/>
                </a:solidFill>
                <a:latin typeface="+mj-lt"/>
                <a:cs typeface="Arial MT"/>
              </a:rPr>
              <a:t> </a:t>
            </a:r>
            <a:r>
              <a:rPr sz="2000" dirty="0">
                <a:solidFill>
                  <a:srgbClr val="222222"/>
                </a:solidFill>
                <a:latin typeface="+mj-lt"/>
                <a:cs typeface="Arial MT"/>
              </a:rPr>
              <a:t>to</a:t>
            </a:r>
            <a:r>
              <a:rPr sz="2000" spc="-15" dirty="0">
                <a:solidFill>
                  <a:srgbClr val="222222"/>
                </a:solidFill>
                <a:latin typeface="+mj-lt"/>
                <a:cs typeface="Arial MT"/>
              </a:rPr>
              <a:t> </a:t>
            </a:r>
            <a:r>
              <a:rPr sz="2000" dirty="0">
                <a:solidFill>
                  <a:srgbClr val="222222"/>
                </a:solidFill>
                <a:latin typeface="+mj-lt"/>
                <a:cs typeface="Arial MT"/>
              </a:rPr>
              <a:t>carbamazepine have</a:t>
            </a:r>
            <a:r>
              <a:rPr sz="2000" spc="-15" dirty="0">
                <a:solidFill>
                  <a:srgbClr val="222222"/>
                </a:solidFill>
                <a:latin typeface="+mj-lt"/>
                <a:cs typeface="Arial MT"/>
              </a:rPr>
              <a:t> </a:t>
            </a:r>
            <a:r>
              <a:rPr sz="2000" spc="-10" dirty="0">
                <a:solidFill>
                  <a:srgbClr val="222222"/>
                </a:solidFill>
                <a:latin typeface="+mj-lt"/>
                <a:cs typeface="Arial MT"/>
              </a:rPr>
              <a:t>neural </a:t>
            </a:r>
            <a:r>
              <a:rPr sz="2000" dirty="0">
                <a:solidFill>
                  <a:srgbClr val="222222"/>
                </a:solidFill>
                <a:latin typeface="+mj-lt"/>
                <a:cs typeface="Arial MT"/>
              </a:rPr>
              <a:t>tube</a:t>
            </a:r>
            <a:r>
              <a:rPr sz="2000" spc="-45" dirty="0">
                <a:solidFill>
                  <a:srgbClr val="222222"/>
                </a:solidFill>
                <a:latin typeface="+mj-lt"/>
                <a:cs typeface="Arial MT"/>
              </a:rPr>
              <a:t> </a:t>
            </a:r>
            <a:r>
              <a:rPr sz="2000" dirty="0">
                <a:solidFill>
                  <a:srgbClr val="222222"/>
                </a:solidFill>
                <a:latin typeface="+mj-lt"/>
                <a:cs typeface="Arial MT"/>
              </a:rPr>
              <a:t>defects</a:t>
            </a:r>
            <a:r>
              <a:rPr sz="2000" spc="-30" dirty="0">
                <a:solidFill>
                  <a:srgbClr val="222222"/>
                </a:solidFill>
                <a:latin typeface="+mj-lt"/>
                <a:cs typeface="Arial MT"/>
              </a:rPr>
              <a:t> </a:t>
            </a:r>
            <a:r>
              <a:rPr sz="2000" dirty="0">
                <a:solidFill>
                  <a:srgbClr val="222222"/>
                </a:solidFill>
                <a:latin typeface="+mj-lt"/>
                <a:cs typeface="Arial MT"/>
              </a:rPr>
              <a:t>(</a:t>
            </a:r>
            <a:r>
              <a:rPr sz="2000" b="1" dirty="0">
                <a:solidFill>
                  <a:srgbClr val="222222"/>
                </a:solidFill>
                <a:latin typeface="+mj-lt"/>
                <a:cs typeface="Arial"/>
              </a:rPr>
              <a:t>a</a:t>
            </a:r>
            <a:r>
              <a:rPr sz="2000" b="1" spc="-35" dirty="0">
                <a:solidFill>
                  <a:srgbClr val="222222"/>
                </a:solidFill>
                <a:latin typeface="+mj-lt"/>
                <a:cs typeface="Arial"/>
              </a:rPr>
              <a:t> </a:t>
            </a:r>
            <a:r>
              <a:rPr sz="2000" b="1" dirty="0">
                <a:solidFill>
                  <a:srgbClr val="222222"/>
                </a:solidFill>
                <a:latin typeface="+mj-lt"/>
                <a:cs typeface="Arial"/>
              </a:rPr>
              <a:t>sevenfold increase</a:t>
            </a:r>
            <a:r>
              <a:rPr sz="2000" b="1" spc="-25" dirty="0">
                <a:solidFill>
                  <a:srgbClr val="222222"/>
                </a:solidFill>
                <a:latin typeface="+mj-lt"/>
                <a:cs typeface="Arial"/>
              </a:rPr>
              <a:t> </a:t>
            </a:r>
            <a:r>
              <a:rPr sz="2000" b="1" dirty="0">
                <a:solidFill>
                  <a:srgbClr val="222222"/>
                </a:solidFill>
                <a:latin typeface="+mj-lt"/>
                <a:cs typeface="Arial"/>
              </a:rPr>
              <a:t>compared</a:t>
            </a:r>
            <a:r>
              <a:rPr sz="2000" b="1" spc="-30" dirty="0">
                <a:solidFill>
                  <a:srgbClr val="222222"/>
                </a:solidFill>
                <a:latin typeface="+mj-lt"/>
                <a:cs typeface="Arial"/>
              </a:rPr>
              <a:t> </a:t>
            </a:r>
            <a:r>
              <a:rPr sz="2000" b="1" dirty="0">
                <a:solidFill>
                  <a:srgbClr val="222222"/>
                </a:solidFill>
                <a:latin typeface="+mj-lt"/>
                <a:cs typeface="Arial"/>
              </a:rPr>
              <a:t>with</a:t>
            </a:r>
            <a:r>
              <a:rPr sz="2000" b="1" spc="-75" dirty="0">
                <a:solidFill>
                  <a:srgbClr val="222222"/>
                </a:solidFill>
                <a:latin typeface="+mj-lt"/>
                <a:cs typeface="Arial"/>
              </a:rPr>
              <a:t> </a:t>
            </a:r>
            <a:r>
              <a:rPr sz="2000" b="1" dirty="0">
                <a:solidFill>
                  <a:srgbClr val="222222"/>
                </a:solidFill>
                <a:latin typeface="+mj-lt"/>
                <a:cs typeface="Arial"/>
              </a:rPr>
              <a:t>the</a:t>
            </a:r>
            <a:r>
              <a:rPr sz="2000" b="1" spc="-35" dirty="0">
                <a:solidFill>
                  <a:srgbClr val="222222"/>
                </a:solidFill>
                <a:latin typeface="+mj-lt"/>
                <a:cs typeface="Arial"/>
              </a:rPr>
              <a:t> </a:t>
            </a:r>
            <a:r>
              <a:rPr sz="2000" b="1" dirty="0">
                <a:solidFill>
                  <a:srgbClr val="222222"/>
                </a:solidFill>
                <a:latin typeface="+mj-lt"/>
                <a:cs typeface="Arial"/>
              </a:rPr>
              <a:t>general</a:t>
            </a:r>
            <a:r>
              <a:rPr sz="2000" b="1" spc="-25" dirty="0">
                <a:solidFill>
                  <a:srgbClr val="222222"/>
                </a:solidFill>
                <a:latin typeface="+mj-lt"/>
                <a:cs typeface="Arial"/>
              </a:rPr>
              <a:t> </a:t>
            </a:r>
            <a:r>
              <a:rPr sz="2000" b="1" spc="-10" dirty="0">
                <a:solidFill>
                  <a:srgbClr val="222222"/>
                </a:solidFill>
                <a:latin typeface="+mj-lt"/>
                <a:cs typeface="Arial"/>
              </a:rPr>
              <a:t>population).</a:t>
            </a:r>
            <a:endParaRPr sz="2000" dirty="0">
              <a:latin typeface="+mj-lt"/>
              <a:cs typeface="Arial"/>
            </a:endParaRPr>
          </a:p>
          <a:p>
            <a:pPr>
              <a:lnSpc>
                <a:spcPct val="100000"/>
              </a:lnSpc>
            </a:pPr>
            <a:endParaRPr sz="2000" dirty="0">
              <a:latin typeface="+mj-lt"/>
              <a:cs typeface="Arial"/>
            </a:endParaRPr>
          </a:p>
          <a:p>
            <a:pPr>
              <a:lnSpc>
                <a:spcPct val="100000"/>
              </a:lnSpc>
              <a:spcBef>
                <a:spcPts val="30"/>
              </a:spcBef>
            </a:pPr>
            <a:endParaRPr sz="2000" dirty="0">
              <a:latin typeface="+mj-lt"/>
              <a:cs typeface="Arial"/>
            </a:endParaRPr>
          </a:p>
          <a:p>
            <a:pPr marL="12700" marR="135255">
              <a:lnSpc>
                <a:spcPct val="100000"/>
              </a:lnSpc>
            </a:pPr>
            <a:r>
              <a:rPr lang="en-GB" sz="2000" dirty="0">
                <a:solidFill>
                  <a:srgbClr val="222222"/>
                </a:solidFill>
                <a:latin typeface="+mj-lt"/>
                <a:cs typeface="Arial MT"/>
              </a:rPr>
              <a:t>I</a:t>
            </a:r>
            <a:r>
              <a:rPr sz="2000" dirty="0" smtClean="0">
                <a:solidFill>
                  <a:srgbClr val="222222"/>
                </a:solidFill>
                <a:latin typeface="+mj-lt"/>
                <a:cs typeface="Arial MT"/>
              </a:rPr>
              <a:t>n</a:t>
            </a:r>
            <a:r>
              <a:rPr sz="2000" spc="-55" dirty="0" smtClean="0">
                <a:solidFill>
                  <a:srgbClr val="222222"/>
                </a:solidFill>
                <a:latin typeface="+mj-lt"/>
                <a:cs typeface="Arial MT"/>
              </a:rPr>
              <a:t> </a:t>
            </a:r>
            <a:r>
              <a:rPr sz="2000" dirty="0">
                <a:solidFill>
                  <a:srgbClr val="222222"/>
                </a:solidFill>
                <a:latin typeface="+mj-lt"/>
                <a:cs typeface="Arial MT"/>
              </a:rPr>
              <a:t>the</a:t>
            </a:r>
            <a:r>
              <a:rPr sz="2000" spc="-50" dirty="0">
                <a:solidFill>
                  <a:srgbClr val="222222"/>
                </a:solidFill>
                <a:latin typeface="+mj-lt"/>
                <a:cs typeface="Arial MT"/>
              </a:rPr>
              <a:t> </a:t>
            </a:r>
            <a:r>
              <a:rPr sz="2000" b="1" dirty="0">
                <a:solidFill>
                  <a:srgbClr val="222222"/>
                </a:solidFill>
                <a:latin typeface="+mj-lt"/>
                <a:cs typeface="Arial"/>
              </a:rPr>
              <a:t>United</a:t>
            </a:r>
            <a:r>
              <a:rPr sz="2000" b="1" spc="-45" dirty="0">
                <a:solidFill>
                  <a:srgbClr val="222222"/>
                </a:solidFill>
                <a:latin typeface="+mj-lt"/>
                <a:cs typeface="Arial"/>
              </a:rPr>
              <a:t> </a:t>
            </a:r>
            <a:r>
              <a:rPr sz="2000" b="1" dirty="0">
                <a:solidFill>
                  <a:srgbClr val="222222"/>
                </a:solidFill>
                <a:latin typeface="+mj-lt"/>
                <a:cs typeface="Arial"/>
              </a:rPr>
              <a:t>Kingdom</a:t>
            </a:r>
            <a:r>
              <a:rPr sz="2000" b="1" spc="-55" dirty="0">
                <a:solidFill>
                  <a:srgbClr val="222222"/>
                </a:solidFill>
                <a:latin typeface="+mj-lt"/>
                <a:cs typeface="Arial"/>
              </a:rPr>
              <a:t> </a:t>
            </a:r>
            <a:r>
              <a:rPr sz="2000" b="1" dirty="0">
                <a:solidFill>
                  <a:srgbClr val="222222"/>
                </a:solidFill>
                <a:latin typeface="+mj-lt"/>
                <a:cs typeface="Arial"/>
              </a:rPr>
              <a:t>Epilepsy</a:t>
            </a:r>
            <a:r>
              <a:rPr sz="2000" b="1" spc="-65" dirty="0">
                <a:solidFill>
                  <a:srgbClr val="222222"/>
                </a:solidFill>
                <a:latin typeface="+mj-lt"/>
                <a:cs typeface="Arial"/>
              </a:rPr>
              <a:t> </a:t>
            </a:r>
            <a:r>
              <a:rPr sz="2000" b="1" dirty="0">
                <a:solidFill>
                  <a:srgbClr val="222222"/>
                </a:solidFill>
                <a:latin typeface="+mj-lt"/>
                <a:cs typeface="Arial"/>
              </a:rPr>
              <a:t>and</a:t>
            </a:r>
            <a:r>
              <a:rPr sz="2000" b="1" spc="-40" dirty="0">
                <a:solidFill>
                  <a:srgbClr val="222222"/>
                </a:solidFill>
                <a:latin typeface="+mj-lt"/>
                <a:cs typeface="Arial"/>
              </a:rPr>
              <a:t> </a:t>
            </a:r>
            <a:r>
              <a:rPr sz="2000" b="1" dirty="0">
                <a:solidFill>
                  <a:srgbClr val="222222"/>
                </a:solidFill>
                <a:latin typeface="+mj-lt"/>
                <a:cs typeface="Arial"/>
              </a:rPr>
              <a:t>Pregnancy</a:t>
            </a:r>
            <a:r>
              <a:rPr sz="2000" b="1" spc="-50" dirty="0">
                <a:solidFill>
                  <a:srgbClr val="222222"/>
                </a:solidFill>
                <a:latin typeface="+mj-lt"/>
                <a:cs typeface="Arial"/>
              </a:rPr>
              <a:t> </a:t>
            </a:r>
            <a:r>
              <a:rPr sz="2000" b="1" spc="-10" dirty="0" smtClean="0">
                <a:solidFill>
                  <a:srgbClr val="222222"/>
                </a:solidFill>
                <a:latin typeface="+mj-lt"/>
                <a:cs typeface="Arial"/>
              </a:rPr>
              <a:t>Registry</a:t>
            </a:r>
            <a:r>
              <a:rPr lang="en-GB" sz="2000" b="1" spc="-10" dirty="0" smtClean="0">
                <a:solidFill>
                  <a:srgbClr val="222222"/>
                </a:solidFill>
                <a:latin typeface="+mj-lt"/>
                <a:cs typeface="Arial"/>
              </a:rPr>
              <a:t> </a:t>
            </a:r>
            <a:r>
              <a:rPr sz="2000" spc="-10" dirty="0" smtClean="0">
                <a:solidFill>
                  <a:srgbClr val="222222"/>
                </a:solidFill>
                <a:latin typeface="+mj-lt"/>
                <a:cs typeface="Arial MT"/>
              </a:rPr>
              <a:t>compared </a:t>
            </a:r>
            <a:r>
              <a:rPr sz="2000" dirty="0">
                <a:solidFill>
                  <a:srgbClr val="222222"/>
                </a:solidFill>
                <a:latin typeface="+mj-lt"/>
                <a:cs typeface="Arial MT"/>
              </a:rPr>
              <a:t>with</a:t>
            </a:r>
            <a:r>
              <a:rPr sz="2000" spc="-15" dirty="0">
                <a:solidFill>
                  <a:srgbClr val="222222"/>
                </a:solidFill>
                <a:latin typeface="+mj-lt"/>
                <a:cs typeface="Arial MT"/>
              </a:rPr>
              <a:t> </a:t>
            </a:r>
            <a:r>
              <a:rPr sz="2000" dirty="0">
                <a:solidFill>
                  <a:srgbClr val="222222"/>
                </a:solidFill>
                <a:latin typeface="+mj-lt"/>
                <a:cs typeface="Arial MT"/>
              </a:rPr>
              <a:t>other</a:t>
            </a:r>
            <a:r>
              <a:rPr sz="2000" spc="-125" dirty="0">
                <a:solidFill>
                  <a:srgbClr val="222222"/>
                </a:solidFill>
                <a:latin typeface="+mj-lt"/>
                <a:cs typeface="Arial MT"/>
              </a:rPr>
              <a:t> </a:t>
            </a:r>
            <a:r>
              <a:rPr sz="2000" dirty="0" smtClean="0">
                <a:solidFill>
                  <a:srgbClr val="222222"/>
                </a:solidFill>
                <a:latin typeface="+mj-lt"/>
                <a:cs typeface="Arial MT"/>
              </a:rPr>
              <a:t>AEDs</a:t>
            </a:r>
            <a:r>
              <a:rPr lang="en-GB" sz="2000" dirty="0" smtClean="0">
                <a:solidFill>
                  <a:srgbClr val="222222"/>
                </a:solidFill>
                <a:latin typeface="+mj-lt"/>
                <a:cs typeface="Arial MT"/>
              </a:rPr>
              <a:t> </a:t>
            </a:r>
            <a:r>
              <a:rPr sz="2000" spc="-35" dirty="0" smtClean="0">
                <a:solidFill>
                  <a:srgbClr val="222222"/>
                </a:solidFill>
                <a:latin typeface="+mj-lt"/>
                <a:cs typeface="Arial MT"/>
              </a:rPr>
              <a:t> </a:t>
            </a:r>
            <a:r>
              <a:rPr sz="2000" dirty="0">
                <a:solidFill>
                  <a:srgbClr val="222222"/>
                </a:solidFill>
                <a:latin typeface="+mj-lt"/>
                <a:cs typeface="Arial MT"/>
              </a:rPr>
              <a:t>carbamazepine</a:t>
            </a:r>
            <a:r>
              <a:rPr sz="2000" spc="-5" dirty="0">
                <a:solidFill>
                  <a:srgbClr val="222222"/>
                </a:solidFill>
                <a:latin typeface="+mj-lt"/>
                <a:cs typeface="Arial MT"/>
              </a:rPr>
              <a:t> </a:t>
            </a:r>
            <a:r>
              <a:rPr sz="2000" dirty="0">
                <a:solidFill>
                  <a:srgbClr val="222222"/>
                </a:solidFill>
                <a:latin typeface="+mj-lt"/>
                <a:cs typeface="Arial MT"/>
              </a:rPr>
              <a:t>was</a:t>
            </a:r>
            <a:r>
              <a:rPr sz="2000" spc="-10" dirty="0">
                <a:solidFill>
                  <a:srgbClr val="222222"/>
                </a:solidFill>
                <a:latin typeface="+mj-lt"/>
                <a:cs typeface="Arial MT"/>
              </a:rPr>
              <a:t> </a:t>
            </a:r>
            <a:r>
              <a:rPr sz="2000" dirty="0">
                <a:solidFill>
                  <a:srgbClr val="222222"/>
                </a:solidFill>
                <a:latin typeface="+mj-lt"/>
                <a:cs typeface="Arial MT"/>
              </a:rPr>
              <a:t>associated</a:t>
            </a:r>
            <a:r>
              <a:rPr sz="2000" spc="-30"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dirty="0">
                <a:solidFill>
                  <a:srgbClr val="222222"/>
                </a:solidFill>
                <a:latin typeface="+mj-lt"/>
                <a:cs typeface="Arial MT"/>
              </a:rPr>
              <a:t>the</a:t>
            </a:r>
            <a:r>
              <a:rPr sz="2000" spc="-45" dirty="0">
                <a:solidFill>
                  <a:srgbClr val="222222"/>
                </a:solidFill>
                <a:latin typeface="+mj-lt"/>
                <a:cs typeface="Arial MT"/>
              </a:rPr>
              <a:t> </a:t>
            </a:r>
            <a:r>
              <a:rPr sz="2000" dirty="0">
                <a:solidFill>
                  <a:srgbClr val="222222"/>
                </a:solidFill>
                <a:latin typeface="+mj-lt"/>
                <a:cs typeface="Arial MT"/>
              </a:rPr>
              <a:t>lowest rate</a:t>
            </a:r>
            <a:r>
              <a:rPr sz="2000" spc="-45"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spc="-10" dirty="0">
                <a:solidFill>
                  <a:srgbClr val="222222"/>
                </a:solidFill>
                <a:latin typeface="+mj-lt"/>
                <a:cs typeface="Arial MT"/>
              </a:rPr>
              <a:t>major </a:t>
            </a:r>
            <a:r>
              <a:rPr sz="2000" dirty="0" smtClean="0">
                <a:solidFill>
                  <a:srgbClr val="222222"/>
                </a:solidFill>
                <a:latin typeface="+mj-lt"/>
                <a:cs typeface="Arial MT"/>
              </a:rPr>
              <a:t>malformations</a:t>
            </a:r>
            <a:r>
              <a:rPr sz="2000" spc="-35" dirty="0" smtClean="0">
                <a:solidFill>
                  <a:srgbClr val="222222"/>
                </a:solidFill>
                <a:latin typeface="+mj-lt"/>
                <a:cs typeface="Arial MT"/>
              </a:rPr>
              <a:t> </a:t>
            </a:r>
            <a:r>
              <a:rPr sz="2000" dirty="0">
                <a:solidFill>
                  <a:srgbClr val="222222"/>
                </a:solidFill>
                <a:latin typeface="+mj-lt"/>
                <a:cs typeface="Arial MT"/>
              </a:rPr>
              <a:t>2.2</a:t>
            </a:r>
            <a:r>
              <a:rPr sz="2000" spc="-35" dirty="0">
                <a:solidFill>
                  <a:srgbClr val="222222"/>
                </a:solidFill>
                <a:latin typeface="+mj-lt"/>
                <a:cs typeface="Arial MT"/>
              </a:rPr>
              <a:t> </a:t>
            </a:r>
            <a:r>
              <a:rPr sz="2000" dirty="0">
                <a:solidFill>
                  <a:srgbClr val="222222"/>
                </a:solidFill>
                <a:latin typeface="+mj-lt"/>
                <a:cs typeface="Arial MT"/>
              </a:rPr>
              <a:t>percent</a:t>
            </a:r>
            <a:r>
              <a:rPr sz="2000" spc="-20" dirty="0">
                <a:solidFill>
                  <a:srgbClr val="222222"/>
                </a:solidFill>
                <a:latin typeface="+mj-lt"/>
                <a:cs typeface="Arial MT"/>
              </a:rPr>
              <a:t> </a:t>
            </a:r>
            <a:r>
              <a:rPr sz="2000" dirty="0">
                <a:solidFill>
                  <a:srgbClr val="222222"/>
                </a:solidFill>
                <a:latin typeface="+mj-lt"/>
                <a:cs typeface="Arial MT"/>
              </a:rPr>
              <a:t>of</a:t>
            </a:r>
            <a:r>
              <a:rPr sz="2000" spc="-40" dirty="0">
                <a:solidFill>
                  <a:srgbClr val="222222"/>
                </a:solidFill>
                <a:latin typeface="+mj-lt"/>
                <a:cs typeface="Arial MT"/>
              </a:rPr>
              <a:t> </a:t>
            </a:r>
            <a:r>
              <a:rPr sz="2000" dirty="0">
                <a:solidFill>
                  <a:srgbClr val="222222"/>
                </a:solidFill>
                <a:latin typeface="+mj-lt"/>
                <a:cs typeface="Arial MT"/>
              </a:rPr>
              <a:t>900</a:t>
            </a:r>
            <a:r>
              <a:rPr sz="2000" spc="-25" dirty="0">
                <a:solidFill>
                  <a:srgbClr val="222222"/>
                </a:solidFill>
                <a:latin typeface="+mj-lt"/>
                <a:cs typeface="Arial MT"/>
              </a:rPr>
              <a:t> </a:t>
            </a:r>
            <a:r>
              <a:rPr sz="2000" spc="-10" dirty="0" smtClean="0">
                <a:solidFill>
                  <a:srgbClr val="222222"/>
                </a:solidFill>
                <a:latin typeface="+mj-lt"/>
                <a:cs typeface="Arial MT"/>
              </a:rPr>
              <a:t>pregnancies</a:t>
            </a:r>
            <a:r>
              <a:rPr lang="en-GB" sz="2000" spc="-10" dirty="0" smtClean="0">
                <a:solidFill>
                  <a:srgbClr val="222222"/>
                </a:solidFill>
                <a:latin typeface="+mj-lt"/>
                <a:cs typeface="Arial MT"/>
              </a:rPr>
              <a:t>.</a:t>
            </a:r>
            <a:endParaRPr sz="2000" dirty="0">
              <a:latin typeface="+mj-lt"/>
              <a:cs typeface="Arial M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848889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62727"/>
            <a:ext cx="10972800" cy="1305486"/>
          </a:xfrm>
          <a:prstGeom prst="rect">
            <a:avLst/>
          </a:prstGeom>
        </p:spPr>
        <p:txBody>
          <a:bodyPr vert="horz" wrap="square" lIns="0" tIns="12700" rIns="0" bIns="0" rtlCol="0">
            <a:spAutoFit/>
          </a:bodyPr>
          <a:lstStyle/>
          <a:p>
            <a:pPr marL="288290">
              <a:lnSpc>
                <a:spcPct val="100000"/>
              </a:lnSpc>
              <a:spcBef>
                <a:spcPts val="100"/>
              </a:spcBef>
            </a:pPr>
            <a:r>
              <a:rPr lang="en-GB" sz="3200" i="0" dirty="0" smtClean="0"/>
              <a:t/>
            </a:r>
            <a:br>
              <a:rPr lang="en-GB" sz="3200" i="0" dirty="0" smtClean="0"/>
            </a:br>
            <a:r>
              <a:rPr lang="en-GB" sz="3200" i="0" dirty="0" smtClean="0"/>
              <a:t>EFFECTS</a:t>
            </a:r>
            <a:r>
              <a:rPr lang="en-GB" sz="3200" i="0" spc="-35" dirty="0" smtClean="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PREGNANCY</a:t>
            </a:r>
            <a:br>
              <a:rPr lang="en-GB" sz="3200" i="0" spc="-10" dirty="0"/>
            </a:br>
            <a:r>
              <a:rPr lang="en-GB" sz="2000" i="0" spc="-10" dirty="0"/>
              <a:t>                                                                                                                                 </a:t>
            </a:r>
            <a:r>
              <a:rPr lang="en-GB" sz="2000" b="0" i="0" spc="-10" dirty="0"/>
              <a:t>VERTICAL INTEGRATION</a:t>
            </a:r>
            <a:endParaRPr sz="3600" dirty="0">
              <a:latin typeface="Trebuchet MS"/>
              <a:cs typeface="Trebuchet MS"/>
            </a:endParaRPr>
          </a:p>
        </p:txBody>
      </p:sp>
      <p:sp>
        <p:nvSpPr>
          <p:cNvPr id="4" name="object 4"/>
          <p:cNvSpPr txBox="1"/>
          <p:nvPr/>
        </p:nvSpPr>
        <p:spPr>
          <a:xfrm>
            <a:off x="152400" y="2514600"/>
            <a:ext cx="7010400" cy="3662541"/>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404040"/>
                </a:solidFill>
                <a:latin typeface="+mj-lt"/>
                <a:cs typeface="Trebuchet MS"/>
              </a:rPr>
              <a:t>TOPIRAMATE:</a:t>
            </a:r>
            <a:endParaRPr sz="2400" dirty="0">
              <a:latin typeface="+mj-lt"/>
              <a:cs typeface="Trebuchet MS"/>
            </a:endParaRPr>
          </a:p>
          <a:p>
            <a:pPr marL="355600" marR="5080" indent="-342900">
              <a:lnSpc>
                <a:spcPct val="100000"/>
              </a:lnSpc>
              <a:buFont typeface="Wingdings" pitchFamily="2" charset="2"/>
              <a:buChar char="§"/>
            </a:pPr>
            <a:r>
              <a:rPr sz="2000" dirty="0" smtClean="0">
                <a:solidFill>
                  <a:srgbClr val="222222"/>
                </a:solidFill>
                <a:latin typeface="+mj-lt"/>
                <a:cs typeface="Arial MT"/>
              </a:rPr>
              <a:t>Across</a:t>
            </a:r>
            <a:r>
              <a:rPr sz="2000" spc="-20" dirty="0" smtClean="0">
                <a:solidFill>
                  <a:srgbClr val="222222"/>
                </a:solidFill>
                <a:latin typeface="+mj-lt"/>
                <a:cs typeface="Arial MT"/>
              </a:rPr>
              <a:t> </a:t>
            </a:r>
            <a:r>
              <a:rPr sz="2000" dirty="0">
                <a:solidFill>
                  <a:srgbClr val="222222"/>
                </a:solidFill>
                <a:latin typeface="+mj-lt"/>
                <a:cs typeface="Arial MT"/>
              </a:rPr>
              <a:t>multiple</a:t>
            </a:r>
            <a:r>
              <a:rPr sz="2000" spc="-10" dirty="0">
                <a:solidFill>
                  <a:srgbClr val="222222"/>
                </a:solidFill>
                <a:latin typeface="+mj-lt"/>
                <a:cs typeface="Arial MT"/>
              </a:rPr>
              <a:t> </a:t>
            </a:r>
            <a:r>
              <a:rPr sz="2000" dirty="0">
                <a:solidFill>
                  <a:srgbClr val="222222"/>
                </a:solidFill>
                <a:latin typeface="+mj-lt"/>
                <a:cs typeface="Arial MT"/>
              </a:rPr>
              <a:t>studies,</a:t>
            </a:r>
            <a:r>
              <a:rPr sz="2000" spc="-5" dirty="0">
                <a:solidFill>
                  <a:srgbClr val="222222"/>
                </a:solidFill>
                <a:latin typeface="+mj-lt"/>
                <a:cs typeface="Arial MT"/>
              </a:rPr>
              <a:t> </a:t>
            </a:r>
            <a:r>
              <a:rPr sz="2000" dirty="0">
                <a:solidFill>
                  <a:srgbClr val="222222"/>
                </a:solidFill>
                <a:latin typeface="+mj-lt"/>
                <a:cs typeface="Arial MT"/>
              </a:rPr>
              <a:t>the</a:t>
            </a:r>
            <a:r>
              <a:rPr sz="2000" spc="-25" dirty="0">
                <a:solidFill>
                  <a:srgbClr val="222222"/>
                </a:solidFill>
                <a:latin typeface="+mj-lt"/>
                <a:cs typeface="Arial MT"/>
              </a:rPr>
              <a:t> </a:t>
            </a:r>
            <a:r>
              <a:rPr sz="2000" dirty="0">
                <a:solidFill>
                  <a:srgbClr val="222222"/>
                </a:solidFill>
                <a:latin typeface="+mj-lt"/>
                <a:cs typeface="Arial MT"/>
              </a:rPr>
              <a:t>estimated</a:t>
            </a:r>
            <a:r>
              <a:rPr sz="2000" spc="-30" dirty="0">
                <a:solidFill>
                  <a:srgbClr val="222222"/>
                </a:solidFill>
                <a:latin typeface="+mj-lt"/>
                <a:cs typeface="Arial MT"/>
              </a:rPr>
              <a:t> </a:t>
            </a:r>
            <a:r>
              <a:rPr sz="2000" dirty="0">
                <a:solidFill>
                  <a:srgbClr val="222222"/>
                </a:solidFill>
                <a:latin typeface="+mj-lt"/>
                <a:cs typeface="Arial MT"/>
              </a:rPr>
              <a:t>absolute risk</a:t>
            </a:r>
            <a:r>
              <a:rPr sz="2000" spc="-20" dirty="0">
                <a:solidFill>
                  <a:srgbClr val="222222"/>
                </a:solidFill>
                <a:latin typeface="+mj-lt"/>
                <a:cs typeface="Arial MT"/>
              </a:rPr>
              <a:t> </a:t>
            </a:r>
            <a:r>
              <a:rPr sz="2000" dirty="0">
                <a:solidFill>
                  <a:srgbClr val="222222"/>
                </a:solidFill>
                <a:latin typeface="+mj-lt"/>
                <a:cs typeface="Arial MT"/>
              </a:rPr>
              <a:t>of</a:t>
            </a:r>
            <a:r>
              <a:rPr sz="2000" spc="-25" dirty="0">
                <a:solidFill>
                  <a:srgbClr val="222222"/>
                </a:solidFill>
                <a:latin typeface="+mj-lt"/>
                <a:cs typeface="Arial MT"/>
              </a:rPr>
              <a:t> </a:t>
            </a:r>
            <a:r>
              <a:rPr sz="2000" dirty="0">
                <a:solidFill>
                  <a:srgbClr val="222222"/>
                </a:solidFill>
                <a:latin typeface="+mj-lt"/>
                <a:cs typeface="Arial MT"/>
              </a:rPr>
              <a:t>oral</a:t>
            </a:r>
            <a:r>
              <a:rPr sz="2000" spc="-10" dirty="0">
                <a:solidFill>
                  <a:srgbClr val="222222"/>
                </a:solidFill>
                <a:latin typeface="+mj-lt"/>
                <a:cs typeface="Arial MT"/>
              </a:rPr>
              <a:t> </a:t>
            </a:r>
            <a:r>
              <a:rPr sz="2000" dirty="0">
                <a:solidFill>
                  <a:srgbClr val="222222"/>
                </a:solidFill>
                <a:latin typeface="+mj-lt"/>
                <a:cs typeface="Arial MT"/>
              </a:rPr>
              <a:t>clefts</a:t>
            </a:r>
            <a:r>
              <a:rPr sz="2000" spc="-15" dirty="0">
                <a:solidFill>
                  <a:srgbClr val="222222"/>
                </a:solidFill>
                <a:latin typeface="+mj-lt"/>
                <a:cs typeface="Arial MT"/>
              </a:rPr>
              <a:t> </a:t>
            </a:r>
            <a:r>
              <a:rPr sz="2000" dirty="0">
                <a:solidFill>
                  <a:srgbClr val="222222"/>
                </a:solidFill>
                <a:latin typeface="+mj-lt"/>
                <a:cs typeface="Arial MT"/>
              </a:rPr>
              <a:t>in</a:t>
            </a:r>
            <a:r>
              <a:rPr sz="2000" spc="-20" dirty="0">
                <a:solidFill>
                  <a:srgbClr val="222222"/>
                </a:solidFill>
                <a:latin typeface="+mj-lt"/>
                <a:cs typeface="Arial MT"/>
              </a:rPr>
              <a:t> </a:t>
            </a:r>
            <a:r>
              <a:rPr sz="2000" dirty="0">
                <a:solidFill>
                  <a:srgbClr val="222222"/>
                </a:solidFill>
                <a:latin typeface="+mj-lt"/>
                <a:cs typeface="Arial MT"/>
              </a:rPr>
              <a:t>a</a:t>
            </a:r>
            <a:r>
              <a:rPr sz="2000" spc="-25" dirty="0">
                <a:solidFill>
                  <a:srgbClr val="222222"/>
                </a:solidFill>
                <a:latin typeface="+mj-lt"/>
                <a:cs typeface="Arial MT"/>
              </a:rPr>
              <a:t> </a:t>
            </a:r>
            <a:r>
              <a:rPr sz="2000" spc="-10" dirty="0">
                <a:solidFill>
                  <a:srgbClr val="222222"/>
                </a:solidFill>
                <a:latin typeface="+mj-lt"/>
                <a:cs typeface="Arial MT"/>
              </a:rPr>
              <a:t>topiramate-</a:t>
            </a:r>
            <a:r>
              <a:rPr sz="2000" dirty="0">
                <a:solidFill>
                  <a:srgbClr val="222222"/>
                </a:solidFill>
                <a:latin typeface="+mj-lt"/>
                <a:cs typeface="Arial MT"/>
              </a:rPr>
              <a:t>exposed</a:t>
            </a:r>
            <a:r>
              <a:rPr sz="2000" spc="20" dirty="0">
                <a:solidFill>
                  <a:srgbClr val="222222"/>
                </a:solidFill>
                <a:latin typeface="+mj-lt"/>
                <a:cs typeface="Arial MT"/>
              </a:rPr>
              <a:t> </a:t>
            </a:r>
            <a:r>
              <a:rPr sz="2000" spc="-10" dirty="0">
                <a:solidFill>
                  <a:srgbClr val="222222"/>
                </a:solidFill>
                <a:latin typeface="+mj-lt"/>
                <a:cs typeface="Arial MT"/>
              </a:rPr>
              <a:t>pregnancy </a:t>
            </a:r>
            <a:r>
              <a:rPr sz="2000" dirty="0">
                <a:solidFill>
                  <a:srgbClr val="222222"/>
                </a:solidFill>
                <a:latin typeface="+mj-lt"/>
                <a:cs typeface="Arial MT"/>
              </a:rPr>
              <a:t>has</a:t>
            </a:r>
            <a:r>
              <a:rPr sz="2000" spc="-30" dirty="0">
                <a:solidFill>
                  <a:srgbClr val="222222"/>
                </a:solidFill>
                <a:latin typeface="+mj-lt"/>
                <a:cs typeface="Arial MT"/>
              </a:rPr>
              <a:t> </a:t>
            </a:r>
            <a:r>
              <a:rPr sz="2000" dirty="0">
                <a:solidFill>
                  <a:srgbClr val="222222"/>
                </a:solidFill>
                <a:latin typeface="+mj-lt"/>
                <a:cs typeface="Arial MT"/>
              </a:rPr>
              <a:t>ranged</a:t>
            </a:r>
            <a:r>
              <a:rPr sz="2000" spc="-5" dirty="0">
                <a:solidFill>
                  <a:srgbClr val="222222"/>
                </a:solidFill>
                <a:latin typeface="+mj-lt"/>
                <a:cs typeface="Arial MT"/>
              </a:rPr>
              <a:t> </a:t>
            </a:r>
            <a:r>
              <a:rPr sz="2000" dirty="0">
                <a:solidFill>
                  <a:srgbClr val="222222"/>
                </a:solidFill>
                <a:latin typeface="+mj-lt"/>
                <a:cs typeface="Arial MT"/>
              </a:rPr>
              <a:t>from</a:t>
            </a:r>
            <a:r>
              <a:rPr sz="2000" spc="-35" dirty="0">
                <a:solidFill>
                  <a:srgbClr val="222222"/>
                </a:solidFill>
                <a:latin typeface="+mj-lt"/>
                <a:cs typeface="Arial MT"/>
              </a:rPr>
              <a:t> </a:t>
            </a:r>
            <a:r>
              <a:rPr sz="2000" dirty="0">
                <a:solidFill>
                  <a:srgbClr val="222222"/>
                </a:solidFill>
                <a:latin typeface="+mj-lt"/>
                <a:cs typeface="Arial MT"/>
              </a:rPr>
              <a:t>approximately 4</a:t>
            </a:r>
            <a:r>
              <a:rPr sz="2000" spc="-25"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a:t>
            </a:r>
            <a:r>
              <a:rPr sz="2000" dirty="0">
                <a:solidFill>
                  <a:srgbClr val="222222"/>
                </a:solidFill>
                <a:latin typeface="+mj-lt"/>
                <a:cs typeface="Arial MT"/>
              </a:rPr>
              <a:t>29</a:t>
            </a:r>
            <a:r>
              <a:rPr sz="2000" spc="-35" dirty="0">
                <a:solidFill>
                  <a:srgbClr val="222222"/>
                </a:solidFill>
                <a:latin typeface="+mj-lt"/>
                <a:cs typeface="Arial MT"/>
              </a:rPr>
              <a:t> </a:t>
            </a:r>
            <a:r>
              <a:rPr sz="2000" dirty="0">
                <a:solidFill>
                  <a:srgbClr val="222222"/>
                </a:solidFill>
                <a:latin typeface="+mj-lt"/>
                <a:cs typeface="Arial MT"/>
              </a:rPr>
              <a:t>per</a:t>
            </a:r>
            <a:r>
              <a:rPr sz="2000" spc="-20" dirty="0">
                <a:solidFill>
                  <a:srgbClr val="222222"/>
                </a:solidFill>
                <a:latin typeface="+mj-lt"/>
                <a:cs typeface="Arial MT"/>
              </a:rPr>
              <a:t> </a:t>
            </a:r>
            <a:r>
              <a:rPr sz="2000" dirty="0">
                <a:solidFill>
                  <a:srgbClr val="222222"/>
                </a:solidFill>
                <a:latin typeface="+mj-lt"/>
                <a:cs typeface="Arial MT"/>
              </a:rPr>
              <a:t>1000</a:t>
            </a:r>
            <a:r>
              <a:rPr sz="2000" spc="-20" dirty="0">
                <a:solidFill>
                  <a:srgbClr val="222222"/>
                </a:solidFill>
                <a:latin typeface="+mj-lt"/>
                <a:cs typeface="Arial MT"/>
              </a:rPr>
              <a:t> </a:t>
            </a:r>
            <a:r>
              <a:rPr sz="2000" dirty="0" smtClean="0">
                <a:solidFill>
                  <a:srgbClr val="222222"/>
                </a:solidFill>
                <a:latin typeface="+mj-lt"/>
                <a:cs typeface="Arial MT"/>
              </a:rPr>
              <a:t>births</a:t>
            </a:r>
            <a:r>
              <a:rPr lang="en-GB" sz="2000" dirty="0" smtClean="0">
                <a:solidFill>
                  <a:srgbClr val="222222"/>
                </a:solidFill>
                <a:latin typeface="+mj-lt"/>
                <a:cs typeface="Arial MT"/>
              </a:rPr>
              <a:t> </a:t>
            </a:r>
            <a:r>
              <a:rPr sz="2000" dirty="0" smtClean="0">
                <a:solidFill>
                  <a:srgbClr val="222222"/>
                </a:solidFill>
                <a:latin typeface="+mj-lt"/>
                <a:cs typeface="Arial MT"/>
              </a:rPr>
              <a:t>compared</a:t>
            </a:r>
            <a:r>
              <a:rPr sz="2000" spc="-20" dirty="0" smtClean="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dirty="0">
                <a:solidFill>
                  <a:srgbClr val="222222"/>
                </a:solidFill>
                <a:latin typeface="+mj-lt"/>
                <a:cs typeface="Arial MT"/>
              </a:rPr>
              <a:t>an</a:t>
            </a:r>
            <a:r>
              <a:rPr sz="2000" spc="-25" dirty="0">
                <a:solidFill>
                  <a:srgbClr val="222222"/>
                </a:solidFill>
                <a:latin typeface="+mj-lt"/>
                <a:cs typeface="Arial MT"/>
              </a:rPr>
              <a:t> </a:t>
            </a:r>
            <a:r>
              <a:rPr sz="2000" dirty="0">
                <a:solidFill>
                  <a:srgbClr val="222222"/>
                </a:solidFill>
                <a:latin typeface="+mj-lt"/>
                <a:cs typeface="Arial MT"/>
              </a:rPr>
              <a:t>expected</a:t>
            </a:r>
            <a:r>
              <a:rPr sz="2000" spc="-10" dirty="0">
                <a:solidFill>
                  <a:srgbClr val="222222"/>
                </a:solidFill>
                <a:latin typeface="+mj-lt"/>
                <a:cs typeface="Arial MT"/>
              </a:rPr>
              <a:t> </a:t>
            </a:r>
            <a:r>
              <a:rPr sz="2000" dirty="0">
                <a:solidFill>
                  <a:srgbClr val="222222"/>
                </a:solidFill>
                <a:latin typeface="+mj-lt"/>
                <a:cs typeface="Arial MT"/>
              </a:rPr>
              <a:t>unexposed risk</a:t>
            </a:r>
            <a:r>
              <a:rPr sz="2000" spc="-25" dirty="0">
                <a:solidFill>
                  <a:srgbClr val="222222"/>
                </a:solidFill>
                <a:latin typeface="+mj-lt"/>
                <a:cs typeface="Arial MT"/>
              </a:rPr>
              <a:t> in </a:t>
            </a:r>
            <a:r>
              <a:rPr sz="2000" dirty="0">
                <a:solidFill>
                  <a:srgbClr val="222222"/>
                </a:solidFill>
                <a:latin typeface="+mj-lt"/>
                <a:cs typeface="Arial MT"/>
              </a:rPr>
              <a:t>the</a:t>
            </a:r>
            <a:r>
              <a:rPr sz="2000" spc="-30" dirty="0">
                <a:solidFill>
                  <a:srgbClr val="222222"/>
                </a:solidFill>
                <a:latin typeface="+mj-lt"/>
                <a:cs typeface="Arial MT"/>
              </a:rPr>
              <a:t> </a:t>
            </a:r>
            <a:r>
              <a:rPr sz="2000" dirty="0">
                <a:solidFill>
                  <a:srgbClr val="222222"/>
                </a:solidFill>
                <a:latin typeface="+mj-lt"/>
                <a:cs typeface="Arial MT"/>
              </a:rPr>
              <a:t>background population</a:t>
            </a:r>
            <a:r>
              <a:rPr sz="2000" spc="-5" dirty="0">
                <a:solidFill>
                  <a:srgbClr val="222222"/>
                </a:solidFill>
                <a:latin typeface="+mj-lt"/>
                <a:cs typeface="Arial MT"/>
              </a:rPr>
              <a:t> </a:t>
            </a:r>
            <a:r>
              <a:rPr sz="2000" dirty="0">
                <a:solidFill>
                  <a:srgbClr val="222222"/>
                </a:solidFill>
                <a:latin typeface="+mj-lt"/>
                <a:cs typeface="Arial MT"/>
              </a:rPr>
              <a:t>of</a:t>
            </a:r>
            <a:r>
              <a:rPr sz="2000" spc="-15" dirty="0">
                <a:solidFill>
                  <a:srgbClr val="222222"/>
                </a:solidFill>
                <a:latin typeface="+mj-lt"/>
                <a:cs typeface="Arial MT"/>
              </a:rPr>
              <a:t> </a:t>
            </a:r>
            <a:r>
              <a:rPr sz="2000" dirty="0">
                <a:solidFill>
                  <a:srgbClr val="222222"/>
                </a:solidFill>
                <a:latin typeface="+mj-lt"/>
                <a:cs typeface="Arial MT"/>
              </a:rPr>
              <a:t>1</a:t>
            </a:r>
            <a:r>
              <a:rPr sz="2000" spc="-20" dirty="0">
                <a:solidFill>
                  <a:srgbClr val="222222"/>
                </a:solidFill>
                <a:latin typeface="+mj-lt"/>
                <a:cs typeface="Arial MT"/>
              </a:rPr>
              <a:t> </a:t>
            </a:r>
            <a:r>
              <a:rPr sz="2000" dirty="0">
                <a:solidFill>
                  <a:srgbClr val="222222"/>
                </a:solidFill>
                <a:latin typeface="+mj-lt"/>
                <a:cs typeface="Arial MT"/>
              </a:rPr>
              <a:t>to</a:t>
            </a:r>
            <a:r>
              <a:rPr sz="2000" spc="-20" dirty="0">
                <a:solidFill>
                  <a:srgbClr val="222222"/>
                </a:solidFill>
                <a:latin typeface="+mj-lt"/>
                <a:cs typeface="Arial MT"/>
              </a:rPr>
              <a:t> </a:t>
            </a:r>
            <a:r>
              <a:rPr sz="2000" dirty="0">
                <a:solidFill>
                  <a:srgbClr val="222222"/>
                </a:solidFill>
                <a:latin typeface="+mj-lt"/>
                <a:cs typeface="Arial MT"/>
              </a:rPr>
              <a:t>2</a:t>
            </a:r>
            <a:r>
              <a:rPr sz="2000" spc="-15" dirty="0">
                <a:solidFill>
                  <a:srgbClr val="222222"/>
                </a:solidFill>
                <a:latin typeface="+mj-lt"/>
                <a:cs typeface="Arial MT"/>
              </a:rPr>
              <a:t> </a:t>
            </a:r>
            <a:r>
              <a:rPr sz="2000" dirty="0">
                <a:solidFill>
                  <a:srgbClr val="222222"/>
                </a:solidFill>
                <a:latin typeface="+mj-lt"/>
                <a:cs typeface="Arial MT"/>
              </a:rPr>
              <a:t>per</a:t>
            </a:r>
            <a:r>
              <a:rPr sz="2000" spc="-20" dirty="0">
                <a:solidFill>
                  <a:srgbClr val="222222"/>
                </a:solidFill>
                <a:latin typeface="+mj-lt"/>
                <a:cs typeface="Arial MT"/>
              </a:rPr>
              <a:t> </a:t>
            </a:r>
            <a:r>
              <a:rPr sz="2000" dirty="0">
                <a:solidFill>
                  <a:srgbClr val="222222"/>
                </a:solidFill>
                <a:latin typeface="+mj-lt"/>
                <a:cs typeface="Arial MT"/>
              </a:rPr>
              <a:t>1000</a:t>
            </a:r>
            <a:r>
              <a:rPr sz="2000" spc="-15" dirty="0">
                <a:solidFill>
                  <a:srgbClr val="222222"/>
                </a:solidFill>
                <a:latin typeface="+mj-lt"/>
                <a:cs typeface="Arial MT"/>
              </a:rPr>
              <a:t> </a:t>
            </a:r>
            <a:r>
              <a:rPr sz="2000" spc="-10" dirty="0">
                <a:solidFill>
                  <a:srgbClr val="222222"/>
                </a:solidFill>
                <a:latin typeface="+mj-lt"/>
                <a:cs typeface="Arial MT"/>
              </a:rPr>
              <a:t>births</a:t>
            </a:r>
            <a:r>
              <a:rPr sz="2000" spc="-10" dirty="0" smtClean="0">
                <a:solidFill>
                  <a:srgbClr val="222222"/>
                </a:solidFill>
                <a:latin typeface="+mj-lt"/>
                <a:cs typeface="Arial MT"/>
              </a:rPr>
              <a:t>.</a:t>
            </a:r>
            <a:endParaRPr lang="en-GB" sz="2000" spc="-10" dirty="0" smtClean="0">
              <a:solidFill>
                <a:srgbClr val="222222"/>
              </a:solidFill>
              <a:latin typeface="+mj-lt"/>
              <a:cs typeface="Arial MT"/>
            </a:endParaRPr>
          </a:p>
          <a:p>
            <a:pPr marL="355600" marR="0" lvl="0" indent="-342900" defTabSz="914400" eaLnBrk="1" fontAlgn="auto" latinLnBrk="0" hangingPunct="1">
              <a:lnSpc>
                <a:spcPct val="100000"/>
              </a:lnSpc>
              <a:spcBef>
                <a:spcPts val="1095"/>
              </a:spcBef>
              <a:spcAft>
                <a:spcPts val="0"/>
              </a:spcAft>
              <a:buClrTx/>
              <a:buSzTx/>
              <a:buFont typeface="Wingdings" pitchFamily="2" charset="2"/>
              <a:buChar char="§"/>
              <a:tabLst/>
              <a:defRPr/>
            </a:pPr>
            <a:r>
              <a:rPr kumimoji="0" lang="en-GB" sz="2000" b="0" i="0" u="none" strike="noStrike" kern="0" cap="none" spc="0" normalizeH="0" baseline="0" noProof="0" dirty="0" smtClean="0">
                <a:ln>
                  <a:noFill/>
                </a:ln>
                <a:solidFill>
                  <a:srgbClr val="222222"/>
                </a:solidFill>
                <a:effectLst/>
                <a:uLnTx/>
                <a:uFillTx/>
                <a:latin typeface="+mj-lt"/>
                <a:ea typeface="+mn-ea"/>
                <a:cs typeface="Arial MT"/>
              </a:rPr>
              <a:t>The</a:t>
            </a:r>
            <a:r>
              <a:rPr kumimoji="0" lang="en-GB" sz="2000" b="0" i="0" u="none" strike="noStrike" kern="0" cap="none" spc="-5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increased</a:t>
            </a:r>
            <a:r>
              <a:rPr kumimoji="0" lang="en-GB" sz="2000" b="0" i="0" u="none" strike="noStrike" kern="0" cap="none" spc="-1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risk</a:t>
            </a:r>
            <a:r>
              <a:rPr kumimoji="0" lang="en-GB" sz="2000" b="0" i="0" u="none" strike="noStrike" kern="0" cap="none" spc="-3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of</a:t>
            </a:r>
            <a:r>
              <a:rPr kumimoji="0" lang="en-GB" sz="2000" b="0" i="0" u="none" strike="noStrike" kern="0" cap="none" spc="-3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oral</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clefts</a:t>
            </a:r>
            <a:r>
              <a:rPr kumimoji="0" lang="en-GB" sz="2000" b="0" i="0" u="none" strike="noStrike" kern="0" cap="none" spc="-3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associated</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with use</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of</a:t>
            </a:r>
            <a:r>
              <a:rPr kumimoji="0" lang="en-GB" sz="2000" b="0" i="0" u="none" strike="noStrike" kern="0" cap="none" spc="-2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err="1" smtClean="0">
                <a:ln>
                  <a:noFill/>
                </a:ln>
                <a:solidFill>
                  <a:srgbClr val="222222"/>
                </a:solidFill>
                <a:effectLst/>
                <a:uLnTx/>
                <a:uFillTx/>
                <a:latin typeface="+mj-lt"/>
                <a:ea typeface="+mn-ea"/>
                <a:cs typeface="Arial MT"/>
              </a:rPr>
              <a:t>topiramate</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early</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25" normalizeH="0" baseline="0" noProof="0" dirty="0" smtClean="0">
                <a:ln>
                  <a:noFill/>
                </a:ln>
                <a:solidFill>
                  <a:srgbClr val="222222"/>
                </a:solidFill>
                <a:effectLst/>
                <a:uLnTx/>
                <a:uFillTx/>
                <a:latin typeface="+mj-lt"/>
                <a:ea typeface="+mn-ea"/>
                <a:cs typeface="Arial MT"/>
              </a:rPr>
              <a:t>in</a:t>
            </a:r>
            <a:r>
              <a:rPr kumimoji="0" lang="en-GB" sz="2000" b="0" i="0" u="none" strike="noStrike" kern="0" cap="none" spc="-25" normalizeH="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pregnancy</a:t>
            </a:r>
            <a:r>
              <a:rPr kumimoji="0" lang="en-GB" sz="2000" b="0" i="0" u="none" strike="noStrike" kern="0" cap="none" spc="-35" normalizeH="0" baseline="0" noProof="0" dirty="0" smtClean="0">
                <a:ln>
                  <a:noFill/>
                </a:ln>
                <a:solidFill>
                  <a:srgbClr val="222222"/>
                </a:solidFill>
                <a:effectLst/>
                <a:uLnTx/>
                <a:uFillTx/>
                <a:latin typeface="+mj-lt"/>
                <a:ea typeface="+mn-ea"/>
                <a:cs typeface="Arial MT"/>
              </a:rPr>
              <a:t> </a:t>
            </a:r>
            <a:r>
              <a:rPr lang="en-GB" sz="2000" dirty="0">
                <a:solidFill>
                  <a:srgbClr val="222222"/>
                </a:solidFill>
                <a:latin typeface="+mj-lt"/>
                <a:ea typeface="+mn-ea"/>
                <a:cs typeface="Arial MT"/>
              </a:rPr>
              <a:t>I</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s</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more</a:t>
            </a:r>
            <a:r>
              <a:rPr kumimoji="0" lang="en-GB" sz="2000" b="0" i="0" u="none" strike="noStrike" kern="0" cap="none" spc="-5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pronounced</a:t>
            </a:r>
            <a:r>
              <a:rPr kumimoji="0" lang="en-GB" sz="2000" b="0" i="0" u="none" strike="noStrike" kern="0" cap="none" spc="-2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in</a:t>
            </a:r>
            <a:r>
              <a:rPr kumimoji="0" lang="en-GB" sz="2000" b="0" i="0" u="none" strike="noStrike" kern="0" cap="none" spc="-5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women</a:t>
            </a:r>
            <a:r>
              <a:rPr kumimoji="0" lang="en-GB" sz="2000" b="0" i="0" u="none" strike="noStrike" kern="0" cap="none" spc="-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with</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10" normalizeH="0" baseline="0" noProof="0" dirty="0" smtClean="0">
                <a:ln>
                  <a:noFill/>
                </a:ln>
                <a:solidFill>
                  <a:srgbClr val="222222"/>
                </a:solidFill>
                <a:effectLst/>
                <a:uLnTx/>
                <a:uFillTx/>
                <a:latin typeface="+mj-lt"/>
                <a:ea typeface="+mn-ea"/>
                <a:cs typeface="Arial MT"/>
              </a:rPr>
              <a:t>epilepsy</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1" i="1" u="none" strike="noStrike" kern="0" cap="none" spc="0" normalizeH="0" baseline="0" noProof="0" dirty="0" smtClean="0">
                <a:ln>
                  <a:noFill/>
                </a:ln>
                <a:solidFill>
                  <a:srgbClr val="222222"/>
                </a:solidFill>
                <a:effectLst/>
                <a:uLnTx/>
                <a:uFillTx/>
                <a:latin typeface="+mj-lt"/>
                <a:ea typeface="+mn-ea"/>
                <a:cs typeface="Arial"/>
              </a:rPr>
              <a:t>who</a:t>
            </a:r>
            <a:r>
              <a:rPr kumimoji="0" lang="en-GB" sz="2000" b="1" i="1" u="none" strike="noStrike" kern="0" cap="none" spc="-60" normalizeH="0" baseline="0" noProof="0" dirty="0" smtClean="0">
                <a:ln>
                  <a:noFill/>
                </a:ln>
                <a:solidFill>
                  <a:srgbClr val="222222"/>
                </a:solidFill>
                <a:effectLst/>
                <a:uLnTx/>
                <a:uFillTx/>
                <a:latin typeface="+mj-lt"/>
                <a:ea typeface="+mn-ea"/>
                <a:cs typeface="Arial"/>
              </a:rPr>
              <a:t> </a:t>
            </a:r>
            <a:r>
              <a:rPr kumimoji="0" lang="en-GB" sz="2000" b="1" i="1" u="none" strike="noStrike" kern="0" cap="none" spc="0" normalizeH="0" baseline="0" noProof="0" dirty="0" smtClean="0">
                <a:ln>
                  <a:noFill/>
                </a:ln>
                <a:solidFill>
                  <a:srgbClr val="222222"/>
                </a:solidFill>
                <a:effectLst/>
                <a:uLnTx/>
                <a:uFillTx/>
                <a:latin typeface="+mj-lt"/>
                <a:ea typeface="+mn-ea"/>
                <a:cs typeface="Arial"/>
              </a:rPr>
              <a:t>used</a:t>
            </a:r>
            <a:r>
              <a:rPr kumimoji="0" lang="en-GB" sz="2000" b="1" i="1" u="none" strike="noStrike" kern="0" cap="none" spc="-40" normalizeH="0" baseline="0" noProof="0" dirty="0" smtClean="0">
                <a:ln>
                  <a:noFill/>
                </a:ln>
                <a:solidFill>
                  <a:srgbClr val="222222"/>
                </a:solidFill>
                <a:effectLst/>
                <a:uLnTx/>
                <a:uFillTx/>
                <a:latin typeface="+mj-lt"/>
                <a:ea typeface="+mn-ea"/>
                <a:cs typeface="Arial"/>
              </a:rPr>
              <a:t> </a:t>
            </a:r>
            <a:r>
              <a:rPr kumimoji="0" lang="en-GB" sz="2000" b="1" i="1" u="none" strike="noStrike" kern="0" cap="none" spc="-10" normalizeH="0" baseline="0" noProof="0" dirty="0" smtClean="0">
                <a:ln>
                  <a:noFill/>
                </a:ln>
                <a:solidFill>
                  <a:srgbClr val="222222"/>
                </a:solidFill>
                <a:effectLst/>
                <a:uLnTx/>
                <a:uFillTx/>
                <a:latin typeface="+mj-lt"/>
                <a:ea typeface="+mn-ea"/>
                <a:cs typeface="Arial"/>
              </a:rPr>
              <a:t>higher </a:t>
            </a:r>
            <a:r>
              <a:rPr kumimoji="0" lang="en-GB" sz="2000" b="1" i="1" u="none" strike="noStrike" kern="0" cap="none" spc="0" normalizeH="0" baseline="0" noProof="0" dirty="0" smtClean="0">
                <a:ln>
                  <a:noFill/>
                </a:ln>
                <a:solidFill>
                  <a:srgbClr val="222222"/>
                </a:solidFill>
                <a:effectLst/>
                <a:uLnTx/>
                <a:uFillTx/>
                <a:latin typeface="+mj-lt"/>
                <a:ea typeface="+mn-ea"/>
                <a:cs typeface="Arial"/>
              </a:rPr>
              <a:t>doses</a:t>
            </a:r>
            <a:r>
              <a:rPr kumimoji="0" lang="en-GB" sz="2000" b="1" i="1" u="none" strike="noStrike" kern="0" cap="none" spc="0" normalizeH="0" noProof="0" dirty="0" smtClean="0">
                <a:ln>
                  <a:noFill/>
                </a:ln>
                <a:solidFill>
                  <a:srgbClr val="222222"/>
                </a:solidFill>
                <a:effectLst/>
                <a:uLnTx/>
                <a:uFillTx/>
                <a:latin typeface="+mj-lt"/>
                <a:ea typeface="+mn-ea"/>
                <a:cs typeface="Arial"/>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and</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is</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1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another</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example</a:t>
            </a:r>
            <a:r>
              <a:rPr kumimoji="0" lang="en-GB" sz="2000" b="0" i="0" u="none" strike="noStrike" kern="0" cap="none" spc="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of</a:t>
            </a:r>
            <a:r>
              <a:rPr kumimoji="0" lang="en-GB" sz="2000" b="0" i="0" u="none" strike="noStrike" kern="0" cap="none" spc="-3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a</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10" normalizeH="0" baseline="0" noProof="0" dirty="0" smtClean="0">
                <a:ln>
                  <a:noFill/>
                </a:ln>
                <a:solidFill>
                  <a:srgbClr val="222222"/>
                </a:solidFill>
                <a:effectLst/>
                <a:uLnTx/>
                <a:uFillTx/>
                <a:latin typeface="+mj-lt"/>
                <a:ea typeface="+mn-ea"/>
                <a:cs typeface="Arial MT"/>
              </a:rPr>
              <a:t>dose-</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dependent</a:t>
            </a:r>
            <a:r>
              <a:rPr kumimoji="0" lang="en-GB" sz="2000" b="0" i="0" u="none" strike="noStrike" kern="0" cap="none" spc="1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risk</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for</a:t>
            </a:r>
            <a:r>
              <a:rPr kumimoji="0" lang="en-GB" sz="2000" b="0" i="0" u="none" strike="noStrike" kern="0" cap="none" spc="-20"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0" normalizeH="0" baseline="0" noProof="0" dirty="0" smtClean="0">
                <a:ln>
                  <a:noFill/>
                </a:ln>
                <a:solidFill>
                  <a:srgbClr val="222222"/>
                </a:solidFill>
                <a:effectLst/>
                <a:uLnTx/>
                <a:uFillTx/>
                <a:latin typeface="+mj-lt"/>
                <a:ea typeface="+mn-ea"/>
                <a:cs typeface="Arial MT"/>
              </a:rPr>
              <a:t>a</a:t>
            </a:r>
            <a:r>
              <a:rPr kumimoji="0" lang="en-GB" sz="2000" b="0" i="0" u="none" strike="noStrike" kern="0" cap="none" spc="-25" normalizeH="0" baseline="0" noProof="0" dirty="0" smtClean="0">
                <a:ln>
                  <a:noFill/>
                </a:ln>
                <a:solidFill>
                  <a:srgbClr val="222222"/>
                </a:solidFill>
                <a:effectLst/>
                <a:uLnTx/>
                <a:uFillTx/>
                <a:latin typeface="+mj-lt"/>
                <a:ea typeface="+mn-ea"/>
                <a:cs typeface="Arial MT"/>
              </a:rPr>
              <a:t> </a:t>
            </a:r>
            <a:r>
              <a:rPr kumimoji="0" lang="en-GB" sz="2000" b="0" i="0" u="none" strike="noStrike" kern="0" cap="none" spc="-10" normalizeH="0" baseline="0" noProof="0" dirty="0" smtClean="0">
                <a:ln>
                  <a:noFill/>
                </a:ln>
                <a:solidFill>
                  <a:srgbClr val="222222"/>
                </a:solidFill>
                <a:effectLst/>
                <a:uLnTx/>
                <a:uFillTx/>
                <a:latin typeface="+mj-lt"/>
                <a:ea typeface="+mn-ea"/>
                <a:cs typeface="Arial MT"/>
              </a:rPr>
              <a:t>major malformation</a:t>
            </a:r>
            <a:endParaRPr lang="en-GB" sz="2000" spc="-10" dirty="0">
              <a:solidFill>
                <a:srgbClr val="222222"/>
              </a:solidFill>
              <a:latin typeface="+mj-lt"/>
              <a:cs typeface="Arial MT"/>
            </a:endParaRPr>
          </a:p>
          <a:p>
            <a:pPr marL="12700" marR="5080">
              <a:lnSpc>
                <a:spcPct val="100000"/>
              </a:lnSpc>
            </a:pPr>
            <a:endParaRPr sz="2400" dirty="0">
              <a:latin typeface="Arial MT"/>
              <a:cs typeface="Arial MT"/>
            </a:endParaRPr>
          </a:p>
        </p:txBody>
      </p:sp>
      <p:pic>
        <p:nvPicPr>
          <p:cNvPr id="5" name="object 5"/>
          <p:cNvPicPr/>
          <p:nvPr/>
        </p:nvPicPr>
        <p:blipFill>
          <a:blip r:embed="rId2" cstate="print"/>
          <a:stretch>
            <a:fillRect/>
          </a:stretch>
        </p:blipFill>
        <p:spPr>
          <a:xfrm>
            <a:off x="7531079" y="3792210"/>
            <a:ext cx="4634484" cy="3090672"/>
          </a:xfrm>
          <a:prstGeom prst="rect">
            <a:avLst/>
          </a:prstGeom>
        </p:spPr>
      </p:pic>
    </p:spTree>
    <p:extLst>
      <p:ext uri="{BB962C8B-B14F-4D97-AF65-F5344CB8AC3E}">
        <p14:creationId xmlns:p14="http://schemas.microsoft.com/office/powerpoint/2010/main" val="5324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00851"/>
            <a:ext cx="10972800" cy="1306127"/>
          </a:xfrm>
          <a:prstGeom prst="rect">
            <a:avLst/>
          </a:prstGeom>
        </p:spPr>
        <p:txBody>
          <a:bodyPr vert="horz" wrap="square" lIns="0" tIns="13335" rIns="0" bIns="0" rtlCol="0">
            <a:spAutoFit/>
          </a:bodyPr>
          <a:lstStyle/>
          <a:p>
            <a:pPr marL="1112520">
              <a:lnSpc>
                <a:spcPct val="100000"/>
              </a:lnSpc>
              <a:spcBef>
                <a:spcPts val="105"/>
              </a:spcBef>
            </a:pPr>
            <a:r>
              <a:rPr lang="en-GB" sz="3200" i="0" dirty="0"/>
              <a:t/>
            </a:r>
            <a:br>
              <a:rPr lang="en-GB" sz="3200" i="0" dirty="0"/>
            </a:br>
            <a:r>
              <a:rPr lang="en-GB" sz="3200" i="0" dirty="0"/>
              <a:t>EFFECTS</a:t>
            </a:r>
            <a:r>
              <a:rPr lang="en-GB" sz="3200" i="0" spc="-35" dirty="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PREGNANCY</a:t>
            </a:r>
            <a:br>
              <a:rPr lang="en-GB" sz="3200" i="0" spc="-10" dirty="0"/>
            </a:br>
            <a:r>
              <a:rPr lang="en-GB" sz="2000" i="0" spc="-10" dirty="0"/>
              <a:t>                                                                                                                                 </a:t>
            </a:r>
            <a:r>
              <a:rPr lang="en-GB" sz="2000" b="0" i="0" spc="-10" dirty="0"/>
              <a:t>VERTICAL INTEGRATION</a:t>
            </a:r>
            <a:endParaRPr b="0" u="none" spc="-10" dirty="0">
              <a:latin typeface="Trebuchet MS"/>
              <a:cs typeface="Trebuchet MS"/>
            </a:endParaRPr>
          </a:p>
        </p:txBody>
      </p:sp>
      <p:sp>
        <p:nvSpPr>
          <p:cNvPr id="4" name="object 4"/>
          <p:cNvSpPr txBox="1"/>
          <p:nvPr/>
        </p:nvSpPr>
        <p:spPr>
          <a:xfrm>
            <a:off x="756310" y="2187956"/>
            <a:ext cx="10521290" cy="4013919"/>
          </a:xfrm>
          <a:prstGeom prst="rect">
            <a:avLst/>
          </a:prstGeom>
        </p:spPr>
        <p:txBody>
          <a:bodyPr vert="horz" wrap="square" lIns="0" tIns="12700" rIns="0" bIns="0" rtlCol="0">
            <a:spAutoFit/>
          </a:bodyPr>
          <a:lstStyle/>
          <a:p>
            <a:pPr marL="12700">
              <a:lnSpc>
                <a:spcPct val="100000"/>
              </a:lnSpc>
              <a:spcBef>
                <a:spcPts val="100"/>
              </a:spcBef>
            </a:pPr>
            <a:r>
              <a:rPr sz="2000" b="1" u="sng" spc="-10" dirty="0">
                <a:solidFill>
                  <a:srgbClr val="404040"/>
                </a:solidFill>
                <a:uFill>
                  <a:solidFill>
                    <a:srgbClr val="404040"/>
                  </a:solidFill>
                </a:uFill>
                <a:latin typeface="+mj-lt"/>
                <a:cs typeface="Trebuchet MS"/>
              </a:rPr>
              <a:t>LAMOTRIGINE:</a:t>
            </a:r>
            <a:endParaRPr sz="2000" dirty="0">
              <a:latin typeface="+mj-lt"/>
              <a:cs typeface="Trebuchet MS"/>
            </a:endParaRPr>
          </a:p>
          <a:p>
            <a:pPr marL="12700" marR="5080">
              <a:lnSpc>
                <a:spcPct val="100000"/>
              </a:lnSpc>
            </a:pPr>
            <a:r>
              <a:rPr sz="2000" dirty="0" smtClean="0">
                <a:solidFill>
                  <a:srgbClr val="222222"/>
                </a:solidFill>
                <a:latin typeface="+mj-lt"/>
                <a:cs typeface="Arial MT"/>
              </a:rPr>
              <a:t>Data</a:t>
            </a:r>
            <a:r>
              <a:rPr sz="2000" spc="-25" dirty="0" smtClean="0">
                <a:solidFill>
                  <a:srgbClr val="222222"/>
                </a:solidFill>
                <a:latin typeface="+mj-lt"/>
                <a:cs typeface="Arial MT"/>
              </a:rPr>
              <a:t> </a:t>
            </a:r>
            <a:r>
              <a:rPr lang="en-GB" sz="2000" dirty="0" smtClean="0">
                <a:solidFill>
                  <a:srgbClr val="222222"/>
                </a:solidFill>
                <a:latin typeface="+mj-lt"/>
                <a:cs typeface="Arial MT"/>
              </a:rPr>
              <a:t>on </a:t>
            </a:r>
            <a:r>
              <a:rPr lang="en-GB" sz="2000" dirty="0" err="1" smtClean="0">
                <a:solidFill>
                  <a:srgbClr val="222222"/>
                </a:solidFill>
                <a:latin typeface="+mj-lt"/>
                <a:cs typeface="Arial MT"/>
              </a:rPr>
              <a:t>lamotrigine</a:t>
            </a:r>
            <a:r>
              <a:rPr sz="2000" dirty="0" smtClean="0">
                <a:solidFill>
                  <a:srgbClr val="005B92"/>
                </a:solidFill>
                <a:latin typeface="+mj-lt"/>
                <a:cs typeface="Arial MT"/>
              </a:rPr>
              <a:t> </a:t>
            </a:r>
            <a:r>
              <a:rPr sz="2000" dirty="0">
                <a:solidFill>
                  <a:srgbClr val="222222"/>
                </a:solidFill>
                <a:latin typeface="+mj-lt"/>
                <a:cs typeface="Arial MT"/>
              </a:rPr>
              <a:t>exposure are</a:t>
            </a:r>
            <a:r>
              <a:rPr sz="2000" spc="-20" dirty="0">
                <a:solidFill>
                  <a:srgbClr val="222222"/>
                </a:solidFill>
                <a:latin typeface="+mj-lt"/>
                <a:cs typeface="Arial MT"/>
              </a:rPr>
              <a:t> </a:t>
            </a:r>
            <a:r>
              <a:rPr sz="2000" dirty="0">
                <a:solidFill>
                  <a:srgbClr val="222222"/>
                </a:solidFill>
                <a:latin typeface="+mj-lt"/>
                <a:cs typeface="Arial MT"/>
              </a:rPr>
              <a:t>mostly</a:t>
            </a:r>
            <a:r>
              <a:rPr sz="2000" spc="-25" dirty="0">
                <a:solidFill>
                  <a:srgbClr val="222222"/>
                </a:solidFill>
                <a:latin typeface="+mj-lt"/>
                <a:cs typeface="Arial MT"/>
              </a:rPr>
              <a:t> </a:t>
            </a:r>
            <a:r>
              <a:rPr sz="2000" dirty="0" smtClean="0">
                <a:solidFill>
                  <a:srgbClr val="222222"/>
                </a:solidFill>
                <a:latin typeface="+mj-lt"/>
                <a:cs typeface="Arial MT"/>
              </a:rPr>
              <a:t>reassuring</a:t>
            </a:r>
            <a:r>
              <a:rPr lang="en-GB" sz="2000" dirty="0" smtClean="0">
                <a:solidFill>
                  <a:srgbClr val="222222"/>
                </a:solidFill>
                <a:latin typeface="+mj-lt"/>
                <a:cs typeface="Arial MT"/>
              </a:rPr>
              <a:t> </a:t>
            </a:r>
            <a:r>
              <a:rPr sz="2000" dirty="0" smtClean="0">
                <a:solidFill>
                  <a:srgbClr val="222222"/>
                </a:solidFill>
                <a:latin typeface="+mj-lt"/>
                <a:cs typeface="Arial MT"/>
              </a:rPr>
              <a:t> </a:t>
            </a:r>
            <a:r>
              <a:rPr sz="2000" dirty="0">
                <a:solidFill>
                  <a:srgbClr val="222222"/>
                </a:solidFill>
                <a:latin typeface="+mj-lt"/>
                <a:cs typeface="Arial MT"/>
              </a:rPr>
              <a:t>with</a:t>
            </a:r>
            <a:r>
              <a:rPr sz="2000" spc="15" dirty="0">
                <a:solidFill>
                  <a:srgbClr val="222222"/>
                </a:solidFill>
                <a:latin typeface="+mj-lt"/>
                <a:cs typeface="Arial MT"/>
              </a:rPr>
              <a:t> </a:t>
            </a:r>
            <a:r>
              <a:rPr sz="2000" dirty="0">
                <a:solidFill>
                  <a:srgbClr val="222222"/>
                </a:solidFill>
                <a:latin typeface="+mj-lt"/>
                <a:cs typeface="Arial MT"/>
              </a:rPr>
              <a:t>fairly</a:t>
            </a:r>
            <a:r>
              <a:rPr sz="2000" spc="-25" dirty="0">
                <a:solidFill>
                  <a:srgbClr val="222222"/>
                </a:solidFill>
                <a:latin typeface="+mj-lt"/>
                <a:cs typeface="Arial MT"/>
              </a:rPr>
              <a:t> </a:t>
            </a:r>
            <a:r>
              <a:rPr sz="2000" dirty="0">
                <a:solidFill>
                  <a:srgbClr val="222222"/>
                </a:solidFill>
                <a:latin typeface="+mj-lt"/>
                <a:cs typeface="Arial MT"/>
              </a:rPr>
              <a:t>good</a:t>
            </a:r>
            <a:r>
              <a:rPr sz="2000" spc="-10" dirty="0">
                <a:solidFill>
                  <a:srgbClr val="222222"/>
                </a:solidFill>
                <a:latin typeface="+mj-lt"/>
                <a:cs typeface="Arial MT"/>
              </a:rPr>
              <a:t> consistency </a:t>
            </a:r>
            <a:r>
              <a:rPr sz="2000" dirty="0">
                <a:solidFill>
                  <a:srgbClr val="222222"/>
                </a:solidFill>
                <a:latin typeface="+mj-lt"/>
                <a:cs typeface="Arial MT"/>
              </a:rPr>
              <a:t>across</a:t>
            </a:r>
            <a:r>
              <a:rPr sz="2000" spc="-35" dirty="0">
                <a:solidFill>
                  <a:srgbClr val="222222"/>
                </a:solidFill>
                <a:latin typeface="+mj-lt"/>
                <a:cs typeface="Arial MT"/>
              </a:rPr>
              <a:t> </a:t>
            </a:r>
            <a:r>
              <a:rPr sz="2000" dirty="0">
                <a:solidFill>
                  <a:srgbClr val="222222"/>
                </a:solidFill>
                <a:latin typeface="+mj-lt"/>
                <a:cs typeface="Arial MT"/>
              </a:rPr>
              <a:t>studies</a:t>
            </a:r>
            <a:r>
              <a:rPr sz="2000" spc="-10" dirty="0">
                <a:solidFill>
                  <a:srgbClr val="222222"/>
                </a:solidFill>
                <a:latin typeface="+mj-lt"/>
                <a:cs typeface="Arial MT"/>
              </a:rPr>
              <a:t> </a:t>
            </a:r>
            <a:r>
              <a:rPr sz="2000" dirty="0">
                <a:solidFill>
                  <a:srgbClr val="222222"/>
                </a:solidFill>
                <a:latin typeface="+mj-lt"/>
                <a:cs typeface="Arial MT"/>
              </a:rPr>
              <a:t>from</a:t>
            </a:r>
            <a:r>
              <a:rPr sz="2000" spc="-25" dirty="0">
                <a:solidFill>
                  <a:srgbClr val="222222"/>
                </a:solidFill>
                <a:latin typeface="+mj-lt"/>
                <a:cs typeface="Arial MT"/>
              </a:rPr>
              <a:t> </a:t>
            </a:r>
            <a:r>
              <a:rPr sz="2000" dirty="0">
                <a:solidFill>
                  <a:srgbClr val="222222"/>
                </a:solidFill>
                <a:latin typeface="+mj-lt"/>
                <a:cs typeface="Arial MT"/>
              </a:rPr>
              <a:t>different</a:t>
            </a:r>
            <a:r>
              <a:rPr sz="2000" spc="-20" dirty="0">
                <a:solidFill>
                  <a:srgbClr val="222222"/>
                </a:solidFill>
                <a:latin typeface="+mj-lt"/>
                <a:cs typeface="Arial MT"/>
              </a:rPr>
              <a:t> </a:t>
            </a:r>
            <a:r>
              <a:rPr sz="2000" dirty="0">
                <a:solidFill>
                  <a:srgbClr val="222222"/>
                </a:solidFill>
                <a:latin typeface="+mj-lt"/>
                <a:cs typeface="Arial MT"/>
              </a:rPr>
              <a:t>parts</a:t>
            </a:r>
            <a:r>
              <a:rPr sz="2000" spc="-20" dirty="0">
                <a:solidFill>
                  <a:srgbClr val="222222"/>
                </a:solidFill>
                <a:latin typeface="+mj-lt"/>
                <a:cs typeface="Arial MT"/>
              </a:rPr>
              <a:t> </a:t>
            </a:r>
            <a:r>
              <a:rPr sz="2000" dirty="0">
                <a:solidFill>
                  <a:srgbClr val="222222"/>
                </a:solidFill>
                <a:latin typeface="+mj-lt"/>
                <a:cs typeface="Arial MT"/>
              </a:rPr>
              <a:t>of</a:t>
            </a:r>
            <a:r>
              <a:rPr sz="2000" spc="-20" dirty="0">
                <a:solidFill>
                  <a:srgbClr val="222222"/>
                </a:solidFill>
                <a:latin typeface="+mj-lt"/>
                <a:cs typeface="Arial MT"/>
              </a:rPr>
              <a:t> </a:t>
            </a:r>
            <a:r>
              <a:rPr sz="2000" dirty="0">
                <a:solidFill>
                  <a:srgbClr val="222222"/>
                </a:solidFill>
                <a:latin typeface="+mj-lt"/>
                <a:cs typeface="Arial MT"/>
              </a:rPr>
              <a:t>the</a:t>
            </a:r>
            <a:r>
              <a:rPr sz="2000" spc="-30" dirty="0">
                <a:solidFill>
                  <a:srgbClr val="222222"/>
                </a:solidFill>
                <a:latin typeface="+mj-lt"/>
                <a:cs typeface="Arial MT"/>
              </a:rPr>
              <a:t> </a:t>
            </a:r>
            <a:r>
              <a:rPr sz="2000" spc="-10" dirty="0" smtClean="0">
                <a:solidFill>
                  <a:srgbClr val="222222"/>
                </a:solidFill>
                <a:latin typeface="+mj-lt"/>
                <a:cs typeface="Arial MT"/>
              </a:rPr>
              <a:t>world</a:t>
            </a:r>
            <a:r>
              <a:rPr lang="en-GB" sz="2000" spc="-10" dirty="0" smtClean="0">
                <a:solidFill>
                  <a:srgbClr val="222222"/>
                </a:solidFill>
                <a:latin typeface="+mj-lt"/>
                <a:cs typeface="Arial MT"/>
              </a:rPr>
              <a:t>.</a:t>
            </a:r>
          </a:p>
          <a:p>
            <a:pPr marL="12700" marR="5080">
              <a:lnSpc>
                <a:spcPct val="100000"/>
              </a:lnSpc>
            </a:pPr>
            <a:endParaRPr lang="en-GB" sz="2000" dirty="0">
              <a:latin typeface="+mj-lt"/>
              <a:cs typeface="Arial MT"/>
            </a:endParaRPr>
          </a:p>
          <a:p>
            <a:pPr marL="12700" marR="5080">
              <a:lnSpc>
                <a:spcPct val="100000"/>
              </a:lnSpc>
            </a:pPr>
            <a:r>
              <a:rPr sz="2000" dirty="0" smtClean="0">
                <a:solidFill>
                  <a:srgbClr val="222222"/>
                </a:solidFill>
                <a:latin typeface="+mj-lt"/>
                <a:cs typeface="Arial MT"/>
              </a:rPr>
              <a:t>Three</a:t>
            </a:r>
            <a:r>
              <a:rPr sz="2000" spc="-55" dirty="0" smtClean="0">
                <a:solidFill>
                  <a:srgbClr val="222222"/>
                </a:solidFill>
                <a:latin typeface="+mj-lt"/>
                <a:cs typeface="Arial MT"/>
              </a:rPr>
              <a:t> </a:t>
            </a:r>
            <a:r>
              <a:rPr sz="2000" dirty="0">
                <a:solidFill>
                  <a:srgbClr val="222222"/>
                </a:solidFill>
                <a:latin typeface="+mj-lt"/>
                <a:cs typeface="Arial MT"/>
              </a:rPr>
              <a:t>registries</a:t>
            </a:r>
            <a:r>
              <a:rPr sz="2000" spc="-10" dirty="0">
                <a:solidFill>
                  <a:srgbClr val="222222"/>
                </a:solidFill>
                <a:latin typeface="+mj-lt"/>
                <a:cs typeface="Arial MT"/>
              </a:rPr>
              <a:t> </a:t>
            </a:r>
            <a:r>
              <a:rPr sz="2000" dirty="0">
                <a:solidFill>
                  <a:srgbClr val="222222"/>
                </a:solidFill>
                <a:latin typeface="+mj-lt"/>
                <a:cs typeface="Arial MT"/>
              </a:rPr>
              <a:t>reported</a:t>
            </a:r>
            <a:r>
              <a:rPr sz="2000" spc="-15" dirty="0">
                <a:solidFill>
                  <a:srgbClr val="222222"/>
                </a:solidFill>
                <a:latin typeface="+mj-lt"/>
                <a:cs typeface="Arial MT"/>
              </a:rPr>
              <a:t> </a:t>
            </a:r>
            <a:r>
              <a:rPr sz="2000" dirty="0">
                <a:solidFill>
                  <a:srgbClr val="222222"/>
                </a:solidFill>
                <a:latin typeface="+mj-lt"/>
                <a:cs typeface="Arial MT"/>
              </a:rPr>
              <a:t>a</a:t>
            </a:r>
            <a:r>
              <a:rPr sz="2000" spc="-20" dirty="0">
                <a:solidFill>
                  <a:srgbClr val="222222"/>
                </a:solidFill>
                <a:latin typeface="+mj-lt"/>
                <a:cs typeface="Arial MT"/>
              </a:rPr>
              <a:t> </a:t>
            </a:r>
            <a:r>
              <a:rPr sz="2000" dirty="0">
                <a:solidFill>
                  <a:srgbClr val="222222"/>
                </a:solidFill>
                <a:latin typeface="+mj-lt"/>
                <a:cs typeface="Arial MT"/>
              </a:rPr>
              <a:t>1.9</a:t>
            </a:r>
            <a:r>
              <a:rPr sz="2000" spc="-25" dirty="0">
                <a:solidFill>
                  <a:srgbClr val="222222"/>
                </a:solidFill>
                <a:latin typeface="+mj-lt"/>
                <a:cs typeface="Arial MT"/>
              </a:rPr>
              <a:t> </a:t>
            </a:r>
            <a:r>
              <a:rPr sz="2000" dirty="0">
                <a:solidFill>
                  <a:srgbClr val="222222"/>
                </a:solidFill>
                <a:latin typeface="+mj-lt"/>
                <a:cs typeface="Arial MT"/>
              </a:rPr>
              <a:t>to</a:t>
            </a:r>
            <a:r>
              <a:rPr sz="2000" spc="-20" dirty="0">
                <a:solidFill>
                  <a:srgbClr val="222222"/>
                </a:solidFill>
                <a:latin typeface="+mj-lt"/>
                <a:cs typeface="Arial MT"/>
              </a:rPr>
              <a:t> </a:t>
            </a:r>
            <a:r>
              <a:rPr sz="2000" dirty="0">
                <a:solidFill>
                  <a:srgbClr val="222222"/>
                </a:solidFill>
                <a:latin typeface="+mj-lt"/>
                <a:cs typeface="Arial MT"/>
              </a:rPr>
              <a:t>3.2</a:t>
            </a:r>
            <a:r>
              <a:rPr sz="2000" spc="-20" dirty="0">
                <a:solidFill>
                  <a:srgbClr val="222222"/>
                </a:solidFill>
                <a:latin typeface="+mj-lt"/>
                <a:cs typeface="Arial MT"/>
              </a:rPr>
              <a:t> </a:t>
            </a:r>
            <a:r>
              <a:rPr sz="2000" dirty="0">
                <a:solidFill>
                  <a:srgbClr val="222222"/>
                </a:solidFill>
                <a:latin typeface="+mj-lt"/>
                <a:cs typeface="Arial MT"/>
              </a:rPr>
              <a:t>percent</a:t>
            </a:r>
            <a:r>
              <a:rPr sz="2000" spc="-10" dirty="0">
                <a:solidFill>
                  <a:srgbClr val="222222"/>
                </a:solidFill>
                <a:latin typeface="+mj-lt"/>
                <a:cs typeface="Arial MT"/>
              </a:rPr>
              <a:t> </a:t>
            </a:r>
            <a:r>
              <a:rPr sz="2000" dirty="0">
                <a:solidFill>
                  <a:srgbClr val="222222"/>
                </a:solidFill>
                <a:latin typeface="+mj-lt"/>
                <a:cs typeface="Arial MT"/>
              </a:rPr>
              <a:t>incidence of</a:t>
            </a:r>
            <a:r>
              <a:rPr sz="2000" spc="-30" dirty="0">
                <a:solidFill>
                  <a:srgbClr val="222222"/>
                </a:solidFill>
                <a:latin typeface="+mj-lt"/>
                <a:cs typeface="Arial MT"/>
              </a:rPr>
              <a:t> </a:t>
            </a:r>
            <a:r>
              <a:rPr sz="2000" dirty="0">
                <a:solidFill>
                  <a:srgbClr val="222222"/>
                </a:solidFill>
                <a:latin typeface="+mj-lt"/>
                <a:cs typeface="Arial MT"/>
              </a:rPr>
              <a:t>major</a:t>
            </a:r>
            <a:r>
              <a:rPr sz="2000" spc="-15" dirty="0">
                <a:solidFill>
                  <a:srgbClr val="222222"/>
                </a:solidFill>
                <a:latin typeface="+mj-lt"/>
                <a:cs typeface="Arial MT"/>
              </a:rPr>
              <a:t> </a:t>
            </a:r>
            <a:r>
              <a:rPr sz="2000" spc="-10" dirty="0">
                <a:solidFill>
                  <a:srgbClr val="222222"/>
                </a:solidFill>
                <a:latin typeface="+mj-lt"/>
                <a:cs typeface="Arial MT"/>
              </a:rPr>
              <a:t>malformations </a:t>
            </a:r>
            <a:r>
              <a:rPr sz="2000" dirty="0">
                <a:solidFill>
                  <a:srgbClr val="222222"/>
                </a:solidFill>
                <a:latin typeface="+mj-lt"/>
                <a:cs typeface="Arial MT"/>
              </a:rPr>
              <a:t>after</a:t>
            </a:r>
            <a:r>
              <a:rPr sz="2000" spc="-30" dirty="0">
                <a:solidFill>
                  <a:srgbClr val="222222"/>
                </a:solidFill>
                <a:latin typeface="+mj-lt"/>
                <a:cs typeface="Arial MT"/>
              </a:rPr>
              <a:t> </a:t>
            </a:r>
            <a:r>
              <a:rPr sz="2000" spc="-10" dirty="0">
                <a:solidFill>
                  <a:srgbClr val="222222"/>
                </a:solidFill>
                <a:latin typeface="+mj-lt"/>
                <a:cs typeface="Arial MT"/>
              </a:rPr>
              <a:t>first-</a:t>
            </a:r>
            <a:r>
              <a:rPr sz="2000" dirty="0">
                <a:solidFill>
                  <a:srgbClr val="222222"/>
                </a:solidFill>
                <a:latin typeface="+mj-lt"/>
                <a:cs typeface="Arial MT"/>
              </a:rPr>
              <a:t>trimester</a:t>
            </a:r>
            <a:r>
              <a:rPr sz="2000" spc="-35" dirty="0">
                <a:solidFill>
                  <a:srgbClr val="222222"/>
                </a:solidFill>
                <a:latin typeface="+mj-lt"/>
                <a:cs typeface="Arial MT"/>
              </a:rPr>
              <a:t> </a:t>
            </a:r>
            <a:r>
              <a:rPr sz="2000" dirty="0">
                <a:solidFill>
                  <a:srgbClr val="222222"/>
                </a:solidFill>
                <a:latin typeface="+mj-lt"/>
                <a:cs typeface="Arial MT"/>
              </a:rPr>
              <a:t>exposure</a:t>
            </a:r>
            <a:r>
              <a:rPr sz="2000" spc="-5" dirty="0">
                <a:solidFill>
                  <a:srgbClr val="222222"/>
                </a:solidFill>
                <a:latin typeface="+mj-lt"/>
                <a:cs typeface="Arial MT"/>
              </a:rPr>
              <a:t> </a:t>
            </a:r>
            <a:r>
              <a:rPr sz="2000" dirty="0">
                <a:solidFill>
                  <a:srgbClr val="222222"/>
                </a:solidFill>
                <a:latin typeface="+mj-lt"/>
                <a:cs typeface="Arial MT"/>
              </a:rPr>
              <a:t>to</a:t>
            </a:r>
            <a:r>
              <a:rPr sz="2000" spc="-35" dirty="0">
                <a:solidFill>
                  <a:srgbClr val="222222"/>
                </a:solidFill>
                <a:latin typeface="+mj-lt"/>
                <a:cs typeface="Arial MT"/>
              </a:rPr>
              <a:t> </a:t>
            </a:r>
            <a:r>
              <a:rPr sz="2000" dirty="0">
                <a:solidFill>
                  <a:srgbClr val="222222"/>
                </a:solidFill>
                <a:latin typeface="+mj-lt"/>
                <a:cs typeface="Arial MT"/>
              </a:rPr>
              <a:t>lamotrigine </a:t>
            </a:r>
            <a:r>
              <a:rPr sz="2000" dirty="0" err="1">
                <a:solidFill>
                  <a:srgbClr val="222222"/>
                </a:solidFill>
                <a:latin typeface="+mj-lt"/>
                <a:cs typeface="Arial MT"/>
              </a:rPr>
              <a:t>monotherapy</a:t>
            </a:r>
            <a:r>
              <a:rPr sz="2000" dirty="0">
                <a:solidFill>
                  <a:srgbClr val="222222"/>
                </a:solidFill>
                <a:latin typeface="+mj-lt"/>
                <a:cs typeface="Arial MT"/>
              </a:rPr>
              <a:t> </a:t>
            </a:r>
            <a:r>
              <a:rPr sz="2000" dirty="0" smtClean="0">
                <a:solidFill>
                  <a:srgbClr val="222222"/>
                </a:solidFill>
                <a:latin typeface="+mj-lt"/>
                <a:cs typeface="Arial MT"/>
              </a:rPr>
              <a:t>.</a:t>
            </a:r>
            <a:endParaRPr lang="en-GB" sz="2000" dirty="0" smtClean="0">
              <a:solidFill>
                <a:srgbClr val="222222"/>
              </a:solidFill>
              <a:latin typeface="+mj-lt"/>
              <a:cs typeface="Arial MT"/>
            </a:endParaRPr>
          </a:p>
          <a:p>
            <a:pPr marL="12700" marR="5080">
              <a:lnSpc>
                <a:spcPct val="100000"/>
              </a:lnSpc>
            </a:pPr>
            <a:endParaRPr lang="en-GB" sz="2000" dirty="0" smtClean="0">
              <a:solidFill>
                <a:srgbClr val="222222"/>
              </a:solidFill>
              <a:latin typeface="+mj-lt"/>
              <a:cs typeface="Arial MT"/>
            </a:endParaRPr>
          </a:p>
          <a:p>
            <a:pPr marL="12700" marR="5080" indent="63500">
              <a:lnSpc>
                <a:spcPct val="100000"/>
              </a:lnSpc>
            </a:pPr>
            <a:r>
              <a:rPr lang="en-GB" sz="2000" dirty="0" smtClean="0">
                <a:solidFill>
                  <a:srgbClr val="222222"/>
                </a:solidFill>
                <a:latin typeface="+mj-lt"/>
                <a:cs typeface="Arial MT"/>
              </a:rPr>
              <a:t>The</a:t>
            </a:r>
            <a:r>
              <a:rPr lang="en-GB" sz="2000" spc="-35" dirty="0" smtClean="0">
                <a:solidFill>
                  <a:srgbClr val="222222"/>
                </a:solidFill>
                <a:latin typeface="+mj-lt"/>
                <a:cs typeface="Arial MT"/>
              </a:rPr>
              <a:t> </a:t>
            </a:r>
            <a:r>
              <a:rPr lang="en-GB" sz="2000" b="1" dirty="0" smtClean="0">
                <a:solidFill>
                  <a:srgbClr val="222222"/>
                </a:solidFill>
                <a:latin typeface="+mj-lt"/>
                <a:cs typeface="Arial"/>
              </a:rPr>
              <a:t>International</a:t>
            </a:r>
            <a:r>
              <a:rPr lang="en-GB" sz="2000" b="1" spc="-25" dirty="0" smtClean="0">
                <a:solidFill>
                  <a:srgbClr val="222222"/>
                </a:solidFill>
                <a:latin typeface="+mj-lt"/>
                <a:cs typeface="Arial"/>
              </a:rPr>
              <a:t> </a:t>
            </a:r>
            <a:r>
              <a:rPr lang="en-GB" sz="2000" b="1" dirty="0" err="1" smtClean="0">
                <a:solidFill>
                  <a:srgbClr val="222222"/>
                </a:solidFill>
                <a:latin typeface="+mj-lt"/>
                <a:cs typeface="Arial"/>
              </a:rPr>
              <a:t>Lamotrigine</a:t>
            </a:r>
            <a:r>
              <a:rPr lang="en-GB" sz="2000" b="1" spc="-35" dirty="0" smtClean="0">
                <a:solidFill>
                  <a:srgbClr val="222222"/>
                </a:solidFill>
                <a:latin typeface="+mj-lt"/>
                <a:cs typeface="Arial"/>
              </a:rPr>
              <a:t> </a:t>
            </a:r>
            <a:r>
              <a:rPr lang="en-GB" sz="2000" b="1" dirty="0" smtClean="0">
                <a:solidFill>
                  <a:srgbClr val="222222"/>
                </a:solidFill>
                <a:latin typeface="+mj-lt"/>
                <a:cs typeface="Arial"/>
              </a:rPr>
              <a:t>Pregnancy</a:t>
            </a:r>
            <a:r>
              <a:rPr lang="en-GB" sz="2000" b="1" spc="-30" dirty="0" smtClean="0">
                <a:solidFill>
                  <a:srgbClr val="222222"/>
                </a:solidFill>
                <a:latin typeface="+mj-lt"/>
                <a:cs typeface="Arial"/>
              </a:rPr>
              <a:t> </a:t>
            </a:r>
            <a:r>
              <a:rPr lang="en-GB" sz="2000" b="1" dirty="0" smtClean="0">
                <a:solidFill>
                  <a:srgbClr val="222222"/>
                </a:solidFill>
                <a:latin typeface="+mj-lt"/>
                <a:cs typeface="Arial"/>
              </a:rPr>
              <a:t>Registry</a:t>
            </a:r>
            <a:r>
              <a:rPr lang="en-GB" sz="2000" b="1" spc="-15" dirty="0" smtClean="0">
                <a:solidFill>
                  <a:srgbClr val="222222"/>
                </a:solidFill>
                <a:latin typeface="+mj-lt"/>
                <a:cs typeface="Arial"/>
              </a:rPr>
              <a:t> </a:t>
            </a:r>
            <a:r>
              <a:rPr lang="en-GB" sz="2000" dirty="0" smtClean="0">
                <a:solidFill>
                  <a:srgbClr val="222222"/>
                </a:solidFill>
                <a:latin typeface="+mj-lt"/>
                <a:cs typeface="Arial MT"/>
              </a:rPr>
              <a:t>found</a:t>
            </a:r>
            <a:r>
              <a:rPr lang="en-GB" sz="2000" spc="-20" dirty="0" smtClean="0">
                <a:solidFill>
                  <a:srgbClr val="222222"/>
                </a:solidFill>
                <a:latin typeface="+mj-lt"/>
                <a:cs typeface="Arial MT"/>
              </a:rPr>
              <a:t> </a:t>
            </a:r>
            <a:r>
              <a:rPr lang="en-GB" sz="2000" dirty="0" smtClean="0">
                <a:solidFill>
                  <a:srgbClr val="222222"/>
                </a:solidFill>
                <a:latin typeface="+mj-lt"/>
                <a:cs typeface="Arial MT"/>
              </a:rPr>
              <a:t>no</a:t>
            </a:r>
            <a:r>
              <a:rPr lang="en-GB" sz="2000" spc="-35" dirty="0" smtClean="0">
                <a:solidFill>
                  <a:srgbClr val="222222"/>
                </a:solidFill>
                <a:latin typeface="+mj-lt"/>
                <a:cs typeface="Arial MT"/>
              </a:rPr>
              <a:t> </a:t>
            </a:r>
            <a:r>
              <a:rPr lang="en-GB" sz="2000" dirty="0" smtClean="0">
                <a:solidFill>
                  <a:srgbClr val="222222"/>
                </a:solidFill>
                <a:latin typeface="+mj-lt"/>
                <a:cs typeface="Arial MT"/>
              </a:rPr>
              <a:t>effect</a:t>
            </a:r>
            <a:r>
              <a:rPr lang="en-GB" sz="2000" spc="-25" dirty="0" smtClean="0">
                <a:solidFill>
                  <a:srgbClr val="222222"/>
                </a:solidFill>
                <a:latin typeface="+mj-lt"/>
                <a:cs typeface="Arial MT"/>
              </a:rPr>
              <a:t> </a:t>
            </a:r>
            <a:r>
              <a:rPr lang="en-GB" sz="2000" dirty="0" smtClean="0">
                <a:solidFill>
                  <a:srgbClr val="222222"/>
                </a:solidFill>
                <a:latin typeface="+mj-lt"/>
                <a:cs typeface="Arial MT"/>
              </a:rPr>
              <a:t>of</a:t>
            </a:r>
            <a:r>
              <a:rPr lang="en-GB" sz="2000" spc="-35" dirty="0" smtClean="0">
                <a:solidFill>
                  <a:srgbClr val="222222"/>
                </a:solidFill>
                <a:latin typeface="+mj-lt"/>
                <a:cs typeface="Arial MT"/>
              </a:rPr>
              <a:t> </a:t>
            </a:r>
            <a:r>
              <a:rPr lang="en-GB" sz="2000" dirty="0" err="1" smtClean="0">
                <a:solidFill>
                  <a:srgbClr val="222222"/>
                </a:solidFill>
                <a:latin typeface="+mj-lt"/>
                <a:cs typeface="Arial MT"/>
              </a:rPr>
              <a:t>lamotrigine</a:t>
            </a:r>
            <a:r>
              <a:rPr lang="en-GB" sz="2000" spc="-5" dirty="0" smtClean="0">
                <a:solidFill>
                  <a:srgbClr val="222222"/>
                </a:solidFill>
                <a:latin typeface="+mj-lt"/>
                <a:cs typeface="Arial MT"/>
              </a:rPr>
              <a:t> </a:t>
            </a:r>
            <a:r>
              <a:rPr lang="en-GB" sz="2000" dirty="0" smtClean="0">
                <a:solidFill>
                  <a:srgbClr val="222222"/>
                </a:solidFill>
                <a:latin typeface="+mj-lt"/>
                <a:cs typeface="Arial MT"/>
              </a:rPr>
              <a:t>dose</a:t>
            </a:r>
            <a:r>
              <a:rPr lang="en-GB" sz="2000" spc="-15" dirty="0" smtClean="0">
                <a:solidFill>
                  <a:srgbClr val="222222"/>
                </a:solidFill>
                <a:latin typeface="+mj-lt"/>
                <a:cs typeface="Arial MT"/>
              </a:rPr>
              <a:t> </a:t>
            </a:r>
            <a:r>
              <a:rPr lang="en-GB" sz="2000" dirty="0" smtClean="0">
                <a:solidFill>
                  <a:srgbClr val="222222"/>
                </a:solidFill>
                <a:latin typeface="+mj-lt"/>
                <a:cs typeface="Arial MT"/>
              </a:rPr>
              <a:t>up</a:t>
            </a:r>
            <a:r>
              <a:rPr lang="en-GB" sz="2000" spc="-35" dirty="0" smtClean="0">
                <a:solidFill>
                  <a:srgbClr val="222222"/>
                </a:solidFill>
                <a:latin typeface="+mj-lt"/>
                <a:cs typeface="Arial MT"/>
              </a:rPr>
              <a:t> </a:t>
            </a:r>
            <a:r>
              <a:rPr lang="en-GB" sz="2000" spc="-25" dirty="0" smtClean="0">
                <a:solidFill>
                  <a:srgbClr val="222222"/>
                </a:solidFill>
                <a:latin typeface="+mj-lt"/>
                <a:cs typeface="Arial MT"/>
              </a:rPr>
              <a:t>to </a:t>
            </a:r>
            <a:r>
              <a:rPr lang="en-GB" sz="2000" dirty="0" smtClean="0">
                <a:solidFill>
                  <a:srgbClr val="222222"/>
                </a:solidFill>
                <a:latin typeface="+mj-lt"/>
                <a:cs typeface="Arial MT"/>
              </a:rPr>
              <a:t>400</a:t>
            </a:r>
            <a:r>
              <a:rPr lang="en-GB" sz="2000" spc="-30" dirty="0" smtClean="0">
                <a:solidFill>
                  <a:srgbClr val="222222"/>
                </a:solidFill>
                <a:latin typeface="+mj-lt"/>
                <a:cs typeface="Arial MT"/>
              </a:rPr>
              <a:t> </a:t>
            </a:r>
            <a:r>
              <a:rPr lang="en-GB" sz="2000" spc="-10" dirty="0" smtClean="0">
                <a:solidFill>
                  <a:srgbClr val="222222"/>
                </a:solidFill>
                <a:latin typeface="+mj-lt"/>
                <a:cs typeface="Arial MT"/>
              </a:rPr>
              <a:t>mg/day</a:t>
            </a:r>
            <a:r>
              <a:rPr lang="en-GB" sz="2000" dirty="0" smtClean="0">
                <a:solidFill>
                  <a:srgbClr val="222222"/>
                </a:solidFill>
                <a:latin typeface="+mj-lt"/>
                <a:cs typeface="Arial MT"/>
              </a:rPr>
              <a:t> on</a:t>
            </a:r>
            <a:r>
              <a:rPr lang="en-GB" sz="2000" spc="-20" dirty="0" smtClean="0">
                <a:solidFill>
                  <a:srgbClr val="222222"/>
                </a:solidFill>
                <a:latin typeface="+mj-lt"/>
                <a:cs typeface="Arial MT"/>
              </a:rPr>
              <a:t> </a:t>
            </a:r>
            <a:r>
              <a:rPr lang="en-GB" sz="2000" dirty="0" smtClean="0">
                <a:solidFill>
                  <a:srgbClr val="222222"/>
                </a:solidFill>
                <a:latin typeface="+mj-lt"/>
                <a:cs typeface="Arial MT"/>
              </a:rPr>
              <a:t>the</a:t>
            </a:r>
            <a:r>
              <a:rPr lang="en-GB" sz="2000" spc="-25" dirty="0" smtClean="0">
                <a:solidFill>
                  <a:srgbClr val="222222"/>
                </a:solidFill>
                <a:latin typeface="+mj-lt"/>
                <a:cs typeface="Arial MT"/>
              </a:rPr>
              <a:t> </a:t>
            </a:r>
            <a:r>
              <a:rPr lang="en-GB" sz="2000" dirty="0" smtClean="0">
                <a:solidFill>
                  <a:srgbClr val="222222"/>
                </a:solidFill>
                <a:latin typeface="+mj-lt"/>
                <a:cs typeface="Arial MT"/>
              </a:rPr>
              <a:t>incidence of</a:t>
            </a:r>
            <a:r>
              <a:rPr lang="en-GB" sz="2000" spc="-20" dirty="0" smtClean="0">
                <a:solidFill>
                  <a:srgbClr val="222222"/>
                </a:solidFill>
                <a:latin typeface="+mj-lt"/>
                <a:cs typeface="Arial MT"/>
              </a:rPr>
              <a:t> </a:t>
            </a:r>
            <a:r>
              <a:rPr lang="en-GB" sz="2000" dirty="0" smtClean="0">
                <a:solidFill>
                  <a:srgbClr val="222222"/>
                </a:solidFill>
                <a:latin typeface="+mj-lt"/>
                <a:cs typeface="Arial MT"/>
              </a:rPr>
              <a:t>major</a:t>
            </a:r>
            <a:r>
              <a:rPr lang="en-GB" sz="2000" spc="-25" dirty="0" smtClean="0">
                <a:solidFill>
                  <a:srgbClr val="222222"/>
                </a:solidFill>
                <a:latin typeface="+mj-lt"/>
                <a:cs typeface="Arial MT"/>
              </a:rPr>
              <a:t> </a:t>
            </a:r>
            <a:r>
              <a:rPr lang="en-GB" sz="2000" dirty="0" smtClean="0">
                <a:solidFill>
                  <a:srgbClr val="222222"/>
                </a:solidFill>
                <a:latin typeface="+mj-lt"/>
                <a:cs typeface="Arial MT"/>
              </a:rPr>
              <a:t>malformations</a:t>
            </a:r>
            <a:r>
              <a:rPr lang="en-GB" sz="2000" spc="5" dirty="0" smtClean="0">
                <a:solidFill>
                  <a:srgbClr val="222222"/>
                </a:solidFill>
                <a:latin typeface="+mj-lt"/>
                <a:cs typeface="Arial MT"/>
              </a:rPr>
              <a:t>.</a:t>
            </a:r>
          </a:p>
          <a:p>
            <a:pPr marL="12700" marR="5080" indent="63500">
              <a:lnSpc>
                <a:spcPct val="100000"/>
              </a:lnSpc>
            </a:pPr>
            <a:endParaRPr lang="en-GB" sz="2000" dirty="0" smtClean="0">
              <a:solidFill>
                <a:srgbClr val="222222"/>
              </a:solidFill>
              <a:latin typeface="+mj-lt"/>
              <a:cs typeface="Arial MT"/>
            </a:endParaRPr>
          </a:p>
          <a:p>
            <a:pPr marL="12700" marR="5080" indent="63500">
              <a:lnSpc>
                <a:spcPct val="100000"/>
              </a:lnSpc>
            </a:pPr>
            <a:r>
              <a:rPr lang="en-GB" sz="2000" dirty="0" smtClean="0">
                <a:solidFill>
                  <a:srgbClr val="222222"/>
                </a:solidFill>
                <a:latin typeface="+mj-lt"/>
                <a:cs typeface="Arial MT"/>
              </a:rPr>
              <a:t>The</a:t>
            </a:r>
            <a:r>
              <a:rPr lang="en-GB" sz="2000" spc="-30" dirty="0" smtClean="0">
                <a:solidFill>
                  <a:srgbClr val="222222"/>
                </a:solidFill>
                <a:latin typeface="+mj-lt"/>
                <a:cs typeface="Arial MT"/>
              </a:rPr>
              <a:t> </a:t>
            </a:r>
            <a:r>
              <a:rPr lang="en-GB" sz="2000" dirty="0" smtClean="0">
                <a:solidFill>
                  <a:srgbClr val="222222"/>
                </a:solidFill>
                <a:latin typeface="+mj-lt"/>
                <a:cs typeface="Arial MT"/>
              </a:rPr>
              <a:t>United</a:t>
            </a:r>
            <a:r>
              <a:rPr lang="en-GB" sz="2000" spc="-20" dirty="0" smtClean="0">
                <a:solidFill>
                  <a:srgbClr val="222222"/>
                </a:solidFill>
                <a:latin typeface="+mj-lt"/>
                <a:cs typeface="Arial MT"/>
              </a:rPr>
              <a:t> </a:t>
            </a:r>
            <a:r>
              <a:rPr lang="en-GB" sz="2000" dirty="0" smtClean="0">
                <a:solidFill>
                  <a:srgbClr val="222222"/>
                </a:solidFill>
                <a:latin typeface="+mj-lt"/>
                <a:cs typeface="Arial MT"/>
              </a:rPr>
              <a:t>Kingdom</a:t>
            </a:r>
            <a:r>
              <a:rPr lang="en-GB" sz="2000" spc="-10" dirty="0" smtClean="0">
                <a:solidFill>
                  <a:srgbClr val="222222"/>
                </a:solidFill>
                <a:latin typeface="+mj-lt"/>
                <a:cs typeface="Arial MT"/>
              </a:rPr>
              <a:t> </a:t>
            </a:r>
            <a:r>
              <a:rPr lang="en-GB" sz="2000" dirty="0" smtClean="0">
                <a:solidFill>
                  <a:srgbClr val="222222"/>
                </a:solidFill>
                <a:latin typeface="+mj-lt"/>
                <a:cs typeface="Arial MT"/>
              </a:rPr>
              <a:t>Epilepsy and</a:t>
            </a:r>
            <a:r>
              <a:rPr lang="en-GB" sz="2000" spc="-30" dirty="0" smtClean="0">
                <a:solidFill>
                  <a:srgbClr val="222222"/>
                </a:solidFill>
                <a:latin typeface="+mj-lt"/>
                <a:cs typeface="Arial MT"/>
              </a:rPr>
              <a:t> </a:t>
            </a:r>
            <a:r>
              <a:rPr lang="en-GB" sz="2000" spc="-10" dirty="0" smtClean="0">
                <a:solidFill>
                  <a:srgbClr val="222222"/>
                </a:solidFill>
                <a:latin typeface="+mj-lt"/>
                <a:cs typeface="Arial MT"/>
              </a:rPr>
              <a:t>Pregnancy </a:t>
            </a:r>
            <a:r>
              <a:rPr lang="en-GB" sz="2000" dirty="0" smtClean="0">
                <a:solidFill>
                  <a:srgbClr val="222222"/>
                </a:solidFill>
                <a:latin typeface="+mj-lt"/>
                <a:cs typeface="Arial MT"/>
              </a:rPr>
              <a:t>Registry</a:t>
            </a:r>
            <a:r>
              <a:rPr lang="en-GB" sz="2000" spc="-15" dirty="0" smtClean="0">
                <a:solidFill>
                  <a:srgbClr val="222222"/>
                </a:solidFill>
                <a:latin typeface="+mj-lt"/>
                <a:cs typeface="Arial MT"/>
              </a:rPr>
              <a:t> </a:t>
            </a:r>
            <a:r>
              <a:rPr lang="en-GB" sz="2000" dirty="0" smtClean="0">
                <a:solidFill>
                  <a:srgbClr val="222222"/>
                </a:solidFill>
                <a:latin typeface="+mj-lt"/>
                <a:cs typeface="Arial MT"/>
              </a:rPr>
              <a:t>observe</a:t>
            </a:r>
            <a:r>
              <a:rPr lang="en-GB" sz="2000" spc="-10" dirty="0" smtClean="0">
                <a:solidFill>
                  <a:srgbClr val="222222"/>
                </a:solidFill>
                <a:latin typeface="+mj-lt"/>
                <a:cs typeface="Arial MT"/>
              </a:rPr>
              <a:t> </a:t>
            </a:r>
            <a:r>
              <a:rPr lang="en-GB" sz="2000" dirty="0" smtClean="0">
                <a:solidFill>
                  <a:srgbClr val="222222"/>
                </a:solidFill>
                <a:latin typeface="+mj-lt"/>
                <a:cs typeface="Arial MT"/>
              </a:rPr>
              <a:t>a</a:t>
            </a:r>
            <a:r>
              <a:rPr lang="en-GB" sz="2000" spc="-20" dirty="0" smtClean="0">
                <a:solidFill>
                  <a:srgbClr val="222222"/>
                </a:solidFill>
                <a:latin typeface="+mj-lt"/>
                <a:cs typeface="Arial MT"/>
              </a:rPr>
              <a:t> </a:t>
            </a:r>
            <a:r>
              <a:rPr lang="en-GB" sz="2000" dirty="0" smtClean="0">
                <a:solidFill>
                  <a:srgbClr val="222222"/>
                </a:solidFill>
                <a:latin typeface="+mj-lt"/>
                <a:cs typeface="Arial MT"/>
              </a:rPr>
              <a:t>dose</a:t>
            </a:r>
            <a:r>
              <a:rPr lang="en-GB" sz="2000" spc="-10" dirty="0" smtClean="0">
                <a:solidFill>
                  <a:srgbClr val="222222"/>
                </a:solidFill>
                <a:latin typeface="+mj-lt"/>
                <a:cs typeface="Arial MT"/>
              </a:rPr>
              <a:t> </a:t>
            </a:r>
            <a:r>
              <a:rPr lang="en-GB" sz="2000" dirty="0" smtClean="0">
                <a:solidFill>
                  <a:srgbClr val="222222"/>
                </a:solidFill>
                <a:latin typeface="+mj-lt"/>
                <a:cs typeface="Arial MT"/>
              </a:rPr>
              <a:t>relationship and</a:t>
            </a:r>
            <a:r>
              <a:rPr lang="en-GB" sz="2000" spc="-15" dirty="0" smtClean="0">
                <a:solidFill>
                  <a:srgbClr val="222222"/>
                </a:solidFill>
                <a:latin typeface="+mj-lt"/>
                <a:cs typeface="Arial MT"/>
              </a:rPr>
              <a:t> </a:t>
            </a:r>
            <a:r>
              <a:rPr lang="en-GB" sz="2000" dirty="0" smtClean="0">
                <a:solidFill>
                  <a:srgbClr val="222222"/>
                </a:solidFill>
                <a:latin typeface="+mj-lt"/>
                <a:cs typeface="Arial MT"/>
              </a:rPr>
              <a:t>suggested</a:t>
            </a:r>
            <a:r>
              <a:rPr lang="en-GB" sz="2000" spc="-10" dirty="0" smtClean="0">
                <a:solidFill>
                  <a:srgbClr val="222222"/>
                </a:solidFill>
                <a:latin typeface="+mj-lt"/>
                <a:cs typeface="Arial MT"/>
              </a:rPr>
              <a:t> </a:t>
            </a:r>
            <a:r>
              <a:rPr lang="en-GB" sz="2000" dirty="0" smtClean="0">
                <a:solidFill>
                  <a:srgbClr val="222222"/>
                </a:solidFill>
                <a:latin typeface="+mj-lt"/>
                <a:cs typeface="Arial MT"/>
              </a:rPr>
              <a:t>that</a:t>
            </a:r>
            <a:r>
              <a:rPr lang="en-GB" sz="2000" spc="-20" dirty="0" smtClean="0">
                <a:solidFill>
                  <a:srgbClr val="222222"/>
                </a:solidFill>
                <a:latin typeface="+mj-lt"/>
                <a:cs typeface="Arial MT"/>
              </a:rPr>
              <a:t> </a:t>
            </a:r>
            <a:r>
              <a:rPr lang="en-GB" sz="2000" dirty="0" smtClean="0">
                <a:solidFill>
                  <a:srgbClr val="222222"/>
                </a:solidFill>
                <a:latin typeface="+mj-lt"/>
                <a:cs typeface="Arial MT"/>
              </a:rPr>
              <a:t>doses</a:t>
            </a:r>
            <a:r>
              <a:rPr lang="en-GB" sz="2000" spc="-10" dirty="0" smtClean="0">
                <a:solidFill>
                  <a:srgbClr val="222222"/>
                </a:solidFill>
                <a:latin typeface="+mj-lt"/>
                <a:cs typeface="Arial MT"/>
              </a:rPr>
              <a:t> </a:t>
            </a:r>
            <a:r>
              <a:rPr lang="en-GB" sz="2000" dirty="0" smtClean="0">
                <a:solidFill>
                  <a:srgbClr val="222222"/>
                </a:solidFill>
                <a:latin typeface="+mj-lt"/>
                <a:cs typeface="Arial MT"/>
              </a:rPr>
              <a:t>higher</a:t>
            </a:r>
            <a:r>
              <a:rPr lang="en-GB" sz="2000" spc="-5" dirty="0" smtClean="0">
                <a:solidFill>
                  <a:srgbClr val="222222"/>
                </a:solidFill>
                <a:latin typeface="+mj-lt"/>
                <a:cs typeface="Arial MT"/>
              </a:rPr>
              <a:t> </a:t>
            </a:r>
            <a:r>
              <a:rPr lang="en-GB" sz="2000" dirty="0" smtClean="0">
                <a:solidFill>
                  <a:srgbClr val="222222"/>
                </a:solidFill>
                <a:latin typeface="+mj-lt"/>
                <a:cs typeface="Arial MT"/>
              </a:rPr>
              <a:t>than</a:t>
            </a:r>
            <a:r>
              <a:rPr lang="en-GB" sz="2000" spc="-20" dirty="0" smtClean="0">
                <a:solidFill>
                  <a:srgbClr val="222222"/>
                </a:solidFill>
                <a:latin typeface="+mj-lt"/>
                <a:cs typeface="Arial MT"/>
              </a:rPr>
              <a:t> </a:t>
            </a:r>
            <a:r>
              <a:rPr lang="en-GB" sz="2000" dirty="0" smtClean="0">
                <a:solidFill>
                  <a:srgbClr val="222222"/>
                </a:solidFill>
                <a:latin typeface="+mj-lt"/>
                <a:cs typeface="Arial MT"/>
              </a:rPr>
              <a:t>200</a:t>
            </a:r>
            <a:r>
              <a:rPr lang="en-GB" sz="2000" spc="-15" dirty="0" smtClean="0">
                <a:solidFill>
                  <a:srgbClr val="222222"/>
                </a:solidFill>
                <a:latin typeface="+mj-lt"/>
                <a:cs typeface="Arial MT"/>
              </a:rPr>
              <a:t> </a:t>
            </a:r>
            <a:r>
              <a:rPr lang="en-GB" sz="2000" dirty="0" smtClean="0">
                <a:solidFill>
                  <a:srgbClr val="222222"/>
                </a:solidFill>
                <a:latin typeface="+mj-lt"/>
                <a:cs typeface="Arial MT"/>
              </a:rPr>
              <a:t>mg/day</a:t>
            </a:r>
            <a:r>
              <a:rPr lang="en-GB" sz="2000" spc="-15" dirty="0" smtClean="0">
                <a:solidFill>
                  <a:srgbClr val="222222"/>
                </a:solidFill>
                <a:latin typeface="+mj-lt"/>
                <a:cs typeface="Arial MT"/>
              </a:rPr>
              <a:t> </a:t>
            </a:r>
            <a:r>
              <a:rPr lang="en-GB" sz="2000" spc="-10" dirty="0" smtClean="0">
                <a:solidFill>
                  <a:srgbClr val="222222"/>
                </a:solidFill>
                <a:latin typeface="+mj-lt"/>
                <a:cs typeface="Arial MT"/>
              </a:rPr>
              <a:t>might </a:t>
            </a:r>
            <a:r>
              <a:rPr lang="en-GB" sz="2000" dirty="0" smtClean="0">
                <a:solidFill>
                  <a:srgbClr val="222222"/>
                </a:solidFill>
                <a:latin typeface="+mj-lt"/>
                <a:cs typeface="Arial MT"/>
              </a:rPr>
              <a:t>present</a:t>
            </a:r>
            <a:r>
              <a:rPr lang="en-GB" sz="2000" spc="-15" dirty="0" smtClean="0">
                <a:solidFill>
                  <a:srgbClr val="222222"/>
                </a:solidFill>
                <a:latin typeface="+mj-lt"/>
                <a:cs typeface="Arial MT"/>
              </a:rPr>
              <a:t> </a:t>
            </a:r>
            <a:r>
              <a:rPr lang="en-GB" sz="2000" dirty="0" smtClean="0">
                <a:solidFill>
                  <a:srgbClr val="222222"/>
                </a:solidFill>
                <a:latin typeface="+mj-lt"/>
                <a:cs typeface="Arial MT"/>
              </a:rPr>
              <a:t>a</a:t>
            </a:r>
            <a:r>
              <a:rPr lang="en-GB" sz="2000" spc="-10" dirty="0" smtClean="0">
                <a:solidFill>
                  <a:srgbClr val="222222"/>
                </a:solidFill>
                <a:latin typeface="+mj-lt"/>
                <a:cs typeface="Arial MT"/>
              </a:rPr>
              <a:t> </a:t>
            </a:r>
            <a:r>
              <a:rPr lang="en-GB" sz="2000" dirty="0" smtClean="0">
                <a:solidFill>
                  <a:srgbClr val="222222"/>
                </a:solidFill>
                <a:latin typeface="+mj-lt"/>
                <a:cs typeface="Arial MT"/>
              </a:rPr>
              <a:t>risk</a:t>
            </a:r>
            <a:r>
              <a:rPr lang="en-GB" sz="2000" spc="-15" dirty="0" smtClean="0">
                <a:solidFill>
                  <a:srgbClr val="222222"/>
                </a:solidFill>
                <a:latin typeface="+mj-lt"/>
                <a:cs typeface="Arial MT"/>
              </a:rPr>
              <a:t> </a:t>
            </a:r>
            <a:r>
              <a:rPr lang="en-GB" sz="2000" dirty="0" smtClean="0">
                <a:solidFill>
                  <a:srgbClr val="222222"/>
                </a:solidFill>
                <a:latin typeface="+mj-lt"/>
                <a:cs typeface="Arial MT"/>
              </a:rPr>
              <a:t>similar to</a:t>
            </a:r>
            <a:r>
              <a:rPr lang="en-GB" sz="2000" spc="-25" dirty="0" smtClean="0">
                <a:solidFill>
                  <a:srgbClr val="222222"/>
                </a:solidFill>
                <a:latin typeface="+mj-lt"/>
                <a:cs typeface="Arial MT"/>
              </a:rPr>
              <a:t> </a:t>
            </a:r>
            <a:r>
              <a:rPr lang="en-GB" sz="2000" dirty="0" smtClean="0">
                <a:solidFill>
                  <a:srgbClr val="222222"/>
                </a:solidFill>
                <a:latin typeface="+mj-lt"/>
                <a:cs typeface="Arial MT"/>
              </a:rPr>
              <a:t>that</a:t>
            </a:r>
            <a:r>
              <a:rPr lang="en-GB" sz="2000" spc="-10" dirty="0" smtClean="0">
                <a:solidFill>
                  <a:srgbClr val="222222"/>
                </a:solidFill>
                <a:latin typeface="+mj-lt"/>
                <a:cs typeface="Arial MT"/>
              </a:rPr>
              <a:t> </a:t>
            </a:r>
            <a:r>
              <a:rPr lang="en-GB" sz="2000" dirty="0" smtClean="0">
                <a:solidFill>
                  <a:srgbClr val="222222"/>
                </a:solidFill>
                <a:latin typeface="+mj-lt"/>
                <a:cs typeface="Arial MT"/>
              </a:rPr>
              <a:t>of </a:t>
            </a:r>
            <a:r>
              <a:rPr lang="en-GB" sz="2000" dirty="0" err="1" smtClean="0">
                <a:solidFill>
                  <a:srgbClr val="222222"/>
                </a:solidFill>
                <a:latin typeface="+mj-lt"/>
                <a:cs typeface="Arial MT"/>
              </a:rPr>
              <a:t>valporate</a:t>
            </a:r>
            <a:r>
              <a:rPr lang="en-GB" sz="2000" dirty="0" smtClean="0">
                <a:solidFill>
                  <a:srgbClr val="222222"/>
                </a:solidFill>
                <a:latin typeface="+mj-lt"/>
                <a:cs typeface="Arial MT"/>
              </a:rPr>
              <a:t>.</a:t>
            </a:r>
            <a:endParaRPr lang="en-GB" sz="2000" dirty="0" smtClean="0">
              <a:latin typeface="+mj-lt"/>
              <a:cs typeface="Arial MT"/>
            </a:endParaRPr>
          </a:p>
          <a:p>
            <a:pPr marL="12700" marR="5080">
              <a:lnSpc>
                <a:spcPct val="100000"/>
              </a:lnSpc>
            </a:pPr>
            <a:endParaRPr sz="2000" dirty="0">
              <a:latin typeface="Arial MT"/>
              <a:cs typeface="Arial MT"/>
            </a:endParaRPr>
          </a:p>
        </p:txBody>
      </p:sp>
      <p:pic>
        <p:nvPicPr>
          <p:cNvPr id="5" name="object 5"/>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151625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00851"/>
            <a:ext cx="10972800" cy="1306127"/>
          </a:xfrm>
          <a:prstGeom prst="rect">
            <a:avLst/>
          </a:prstGeom>
        </p:spPr>
        <p:txBody>
          <a:bodyPr vert="horz" wrap="square" lIns="0" tIns="13335" rIns="0" bIns="0" rtlCol="0">
            <a:spAutoFit/>
          </a:bodyPr>
          <a:lstStyle/>
          <a:p>
            <a:pPr marL="1112520">
              <a:lnSpc>
                <a:spcPct val="100000"/>
              </a:lnSpc>
              <a:spcBef>
                <a:spcPts val="105"/>
              </a:spcBef>
            </a:pPr>
            <a:r>
              <a:rPr lang="en-GB" sz="3200" i="0" dirty="0"/>
              <a:t/>
            </a:r>
            <a:br>
              <a:rPr lang="en-GB" sz="3200" i="0" dirty="0"/>
            </a:br>
            <a:r>
              <a:rPr lang="en-GB" sz="3200" i="0" dirty="0"/>
              <a:t>EFFECTS</a:t>
            </a:r>
            <a:r>
              <a:rPr lang="en-GB" sz="3200" i="0" spc="-35" dirty="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PREGNANCY</a:t>
            </a:r>
            <a:br>
              <a:rPr lang="en-GB" sz="3200" i="0" spc="-10" dirty="0"/>
            </a:br>
            <a:r>
              <a:rPr lang="en-GB" sz="2000" i="0" spc="-10" dirty="0"/>
              <a:t>                                                                                                                                 </a:t>
            </a:r>
            <a:r>
              <a:rPr lang="en-GB" sz="2000" b="0" i="0" spc="-10" dirty="0"/>
              <a:t>VERTICAL INTEGRATION</a:t>
            </a:r>
            <a:endParaRPr b="0" u="none" spc="-10" dirty="0">
              <a:latin typeface="Trebuchet MS"/>
              <a:cs typeface="Trebuchet MS"/>
            </a:endParaRPr>
          </a:p>
        </p:txBody>
      </p:sp>
      <p:sp>
        <p:nvSpPr>
          <p:cNvPr id="4" name="object 4"/>
          <p:cNvSpPr txBox="1"/>
          <p:nvPr/>
        </p:nvSpPr>
        <p:spPr>
          <a:xfrm>
            <a:off x="756310" y="2187956"/>
            <a:ext cx="10521290" cy="43601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95"/>
              </a:spcBef>
              <a:spcAft>
                <a:spcPts val="0"/>
              </a:spcAft>
              <a:buClrTx/>
              <a:buSzTx/>
              <a:buFontTx/>
              <a:buNone/>
              <a:tabLst/>
              <a:defRPr/>
            </a:pPr>
            <a:r>
              <a:rPr kumimoji="0" lang="en-GB" sz="2000" b="1" i="0" u="sng" strike="noStrike" kern="0" cap="none" spc="-10" normalizeH="0" baseline="0" noProof="0" dirty="0" smtClean="0">
                <a:ln>
                  <a:noFill/>
                </a:ln>
                <a:solidFill>
                  <a:srgbClr val="404040"/>
                </a:solidFill>
                <a:effectLst/>
                <a:uLnTx/>
                <a:uFill>
                  <a:solidFill>
                    <a:srgbClr val="404040"/>
                  </a:solidFill>
                </a:uFill>
                <a:latin typeface="+mj-lt"/>
                <a:cs typeface="Trebuchet MS"/>
              </a:rPr>
              <a:t>LEVETIRACETAM:</a:t>
            </a:r>
            <a:endParaRPr lang="en-GB" sz="2000" dirty="0">
              <a:latin typeface="+mj-lt"/>
              <a:cs typeface="Trebuchet MS"/>
            </a:endParaRPr>
          </a:p>
          <a:p>
            <a:pPr marL="12700" marR="0" lvl="0" indent="0" defTabSz="914400" eaLnBrk="1" fontAlgn="auto" latinLnBrk="0" hangingPunct="1">
              <a:lnSpc>
                <a:spcPct val="100000"/>
              </a:lnSpc>
              <a:spcBef>
                <a:spcPts val="1095"/>
              </a:spcBef>
              <a:spcAft>
                <a:spcPts val="0"/>
              </a:spcAft>
              <a:buClrTx/>
              <a:buSzTx/>
              <a:buFontTx/>
              <a:buNone/>
              <a:tabLst/>
              <a:defRPr/>
            </a:pPr>
            <a:r>
              <a:rPr kumimoji="0" lang="en-GB" sz="2000" b="0" i="0" u="none" strike="noStrike" kern="0" cap="none" spc="-15" normalizeH="0" baseline="0" noProof="0" dirty="0" smtClean="0">
                <a:ln>
                  <a:noFill/>
                </a:ln>
                <a:solidFill>
                  <a:schemeClr val="tx1"/>
                </a:solidFill>
                <a:effectLst/>
                <a:uLnTx/>
                <a:uFillTx/>
                <a:latin typeface="+mj-lt"/>
                <a:cs typeface="Arial MT"/>
              </a:rPr>
              <a:t>Its </a:t>
            </a:r>
            <a:r>
              <a:rPr kumimoji="0" lang="en-GB" sz="2000" b="0" i="0" u="none" strike="noStrike" kern="0" cap="none" spc="0" normalizeH="0" baseline="0" noProof="0" dirty="0" smtClean="0">
                <a:ln>
                  <a:noFill/>
                </a:ln>
                <a:solidFill>
                  <a:srgbClr val="222222"/>
                </a:solidFill>
                <a:effectLst/>
                <a:uLnTx/>
                <a:uFillTx/>
                <a:latin typeface="+mj-lt"/>
                <a:cs typeface="Arial MT"/>
              </a:rPr>
              <a:t>use</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in</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pregnancy</a:t>
            </a:r>
            <a:r>
              <a:rPr kumimoji="0" lang="en-GB" sz="2000" b="0" i="0" u="none" strike="noStrike" kern="0" cap="none" spc="-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appears</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to</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be</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associated</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with</a:t>
            </a:r>
            <a:r>
              <a:rPr kumimoji="0" lang="en-GB" sz="2000" b="0" i="0" u="none" strike="noStrike" kern="0" cap="none" spc="1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low</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risk</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of</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major</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10" normalizeH="0" baseline="0" noProof="0" dirty="0" smtClean="0">
                <a:ln>
                  <a:noFill/>
                </a:ln>
                <a:solidFill>
                  <a:srgbClr val="222222"/>
                </a:solidFill>
                <a:effectLst/>
                <a:uLnTx/>
                <a:uFillTx/>
                <a:latin typeface="+mj-lt"/>
                <a:cs typeface="Arial MT"/>
              </a:rPr>
              <a:t>malformations </a:t>
            </a:r>
            <a:r>
              <a:rPr kumimoji="0" lang="en-GB" sz="2000" b="0" i="0" u="none" strike="noStrike" kern="0" cap="none" spc="0" normalizeH="0" baseline="0" noProof="0" dirty="0" smtClean="0">
                <a:ln>
                  <a:noFill/>
                </a:ln>
                <a:solidFill>
                  <a:srgbClr val="222222"/>
                </a:solidFill>
                <a:effectLst/>
                <a:uLnTx/>
                <a:uFillTx/>
                <a:latin typeface="+mj-lt"/>
                <a:cs typeface="Arial MT"/>
              </a:rPr>
              <a:t>when</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used</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as</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10" normalizeH="0" baseline="0" noProof="0" dirty="0" err="1" smtClean="0">
                <a:ln>
                  <a:noFill/>
                </a:ln>
                <a:solidFill>
                  <a:srgbClr val="222222"/>
                </a:solidFill>
                <a:effectLst/>
                <a:uLnTx/>
                <a:uFillTx/>
                <a:latin typeface="+mj-lt"/>
                <a:cs typeface="Arial MT"/>
              </a:rPr>
              <a:t>monotherapy</a:t>
            </a:r>
            <a:r>
              <a:rPr kumimoji="0" lang="en-GB" sz="2000" b="0" i="0" u="none" strike="noStrike" kern="0" cap="none" spc="-10" normalizeH="0" baseline="0" noProof="0" dirty="0" smtClean="0">
                <a:ln>
                  <a:noFill/>
                </a:ln>
                <a:solidFill>
                  <a:srgbClr val="222222"/>
                </a:solidFill>
                <a:effectLst/>
                <a:uLnTx/>
                <a:uFillTx/>
                <a:latin typeface="+mj-lt"/>
                <a:cs typeface="Arial MT"/>
              </a:rPr>
              <a:t>.</a:t>
            </a: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12700" marR="5080" lvl="0" indent="0" defTabSz="914400" eaLnBrk="1" fontAlgn="auto" latinLnBrk="0" hangingPunct="1">
              <a:lnSpc>
                <a:spcPct val="100000"/>
              </a:lnSpc>
              <a:spcBef>
                <a:spcPts val="5"/>
              </a:spcBef>
              <a:spcAft>
                <a:spcPts val="0"/>
              </a:spcAft>
              <a:buClrTx/>
              <a:buSzTx/>
              <a:buFontTx/>
              <a:buNone/>
              <a:tabLst/>
              <a:defRPr/>
            </a:pPr>
            <a:r>
              <a:rPr kumimoji="0" lang="en-GB" sz="2000" b="0" i="0" u="none" strike="noStrike" kern="0" cap="none" spc="0" normalizeH="0" baseline="0" noProof="0" dirty="0" smtClean="0">
                <a:ln>
                  <a:noFill/>
                </a:ln>
                <a:solidFill>
                  <a:srgbClr val="222222"/>
                </a:solidFill>
                <a:effectLst/>
                <a:uLnTx/>
                <a:uFillTx/>
                <a:latin typeface="+mj-lt"/>
                <a:cs typeface="Arial MT"/>
              </a:rPr>
              <a:t>The</a:t>
            </a:r>
            <a:r>
              <a:rPr kumimoji="0" lang="en-GB" sz="2000" b="0" i="0" u="none" strike="noStrike" kern="0" cap="none" spc="-5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largest</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body</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of</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data</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is</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from</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1" i="0" u="none" strike="noStrike" kern="0" cap="none" spc="0" normalizeH="0" baseline="0" noProof="0" dirty="0" smtClean="0">
                <a:ln>
                  <a:noFill/>
                </a:ln>
                <a:solidFill>
                  <a:srgbClr val="222222"/>
                </a:solidFill>
                <a:effectLst/>
                <a:uLnTx/>
                <a:uFillTx/>
                <a:latin typeface="+mj-lt"/>
                <a:cs typeface="Arial"/>
              </a:rPr>
              <a:t>EURAP</a:t>
            </a:r>
            <a:r>
              <a:rPr lang="en-GB" sz="2000" dirty="0">
                <a:solidFill>
                  <a:srgbClr val="222222"/>
                </a:solidFill>
                <a:latin typeface="+mj-lt"/>
                <a:cs typeface="Arial"/>
              </a:rPr>
              <a:t> </a:t>
            </a:r>
            <a:r>
              <a:rPr lang="en-GB" sz="2000" dirty="0" smtClean="0">
                <a:solidFill>
                  <a:srgbClr val="222222"/>
                </a:solidFill>
                <a:latin typeface="+mj-lt"/>
                <a:cs typeface="Arial"/>
              </a:rPr>
              <a:t>(</a:t>
            </a:r>
            <a:r>
              <a:rPr kumimoji="0" lang="en-GB" sz="2000" b="0" i="0" u="none" strike="noStrike" kern="0" cap="none" spc="1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the</a:t>
            </a:r>
            <a:r>
              <a:rPr kumimoji="0" lang="en-GB" sz="2000" b="0" i="0" u="none" strike="noStrike" kern="0" cap="none" spc="-4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prevalence</a:t>
            </a:r>
            <a:r>
              <a:rPr kumimoji="0" lang="en-GB" sz="2000" b="0" i="0" u="none" strike="noStrike" kern="0" cap="none" spc="-1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of</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major</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congenital</a:t>
            </a:r>
            <a:r>
              <a:rPr kumimoji="0" lang="en-GB" sz="2000" b="0" i="0" u="none" strike="noStrike" kern="0" cap="none" spc="-1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malformations</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10" normalizeH="0" baseline="0" noProof="0" dirty="0" smtClean="0">
                <a:ln>
                  <a:noFill/>
                </a:ln>
                <a:solidFill>
                  <a:srgbClr val="222222"/>
                </a:solidFill>
                <a:effectLst/>
                <a:uLnTx/>
                <a:uFillTx/>
                <a:latin typeface="+mj-lt"/>
                <a:cs typeface="Arial MT"/>
              </a:rPr>
              <a:t>among </a:t>
            </a:r>
            <a:r>
              <a:rPr kumimoji="0" lang="en-GB" sz="2000" b="0" i="0" u="none" strike="noStrike" kern="0" cap="none" spc="0" normalizeH="0" baseline="0" noProof="0" dirty="0" smtClean="0">
                <a:ln>
                  <a:noFill/>
                </a:ln>
                <a:solidFill>
                  <a:srgbClr val="222222"/>
                </a:solidFill>
                <a:effectLst/>
                <a:uLnTx/>
                <a:uFillTx/>
                <a:latin typeface="+mj-lt"/>
                <a:cs typeface="Arial MT"/>
              </a:rPr>
              <a:t>599</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pregnancies</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exposed</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to</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err="1" smtClean="0">
                <a:ln>
                  <a:noFill/>
                </a:ln>
                <a:solidFill>
                  <a:srgbClr val="222222"/>
                </a:solidFill>
                <a:effectLst/>
                <a:uLnTx/>
                <a:uFillTx/>
                <a:latin typeface="+mj-lt"/>
                <a:cs typeface="Arial MT"/>
              </a:rPr>
              <a:t>levetiracetam</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err="1" smtClean="0">
                <a:ln>
                  <a:noFill/>
                </a:ln>
                <a:solidFill>
                  <a:srgbClr val="222222"/>
                </a:solidFill>
                <a:effectLst/>
                <a:uLnTx/>
                <a:uFillTx/>
                <a:latin typeface="+mj-lt"/>
                <a:cs typeface="Arial MT"/>
              </a:rPr>
              <a:t>monotherapy</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was</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t>
            </a:r>
            <a:r>
              <a:rPr kumimoji="0" lang="en-GB" sz="2000" b="1" i="0" u="none" strike="noStrike" kern="0" cap="none" spc="0" normalizeH="0" baseline="0" noProof="0" dirty="0" smtClean="0">
                <a:ln>
                  <a:noFill/>
                </a:ln>
                <a:solidFill>
                  <a:srgbClr val="222222"/>
                </a:solidFill>
                <a:effectLst/>
                <a:uLnTx/>
                <a:uFillTx/>
                <a:latin typeface="+mj-lt"/>
                <a:cs typeface="Arial"/>
              </a:rPr>
              <a:t>2.8</a:t>
            </a:r>
            <a:r>
              <a:rPr kumimoji="0" lang="en-GB" sz="2000" b="1" i="0" u="none" strike="noStrike" kern="0" cap="none" spc="-45" normalizeH="0" baseline="0" noProof="0" dirty="0" smtClean="0">
                <a:ln>
                  <a:noFill/>
                </a:ln>
                <a:solidFill>
                  <a:srgbClr val="222222"/>
                </a:solidFill>
                <a:effectLst/>
                <a:uLnTx/>
                <a:uFillTx/>
                <a:latin typeface="+mj-lt"/>
                <a:cs typeface="Arial"/>
              </a:rPr>
              <a:t> </a:t>
            </a:r>
            <a:r>
              <a:rPr kumimoji="0" lang="en-GB" sz="2000" b="1" i="0" u="none" strike="noStrike" kern="0" cap="none" spc="-10" normalizeH="0" baseline="0" noProof="0" dirty="0" err="1" smtClean="0">
                <a:ln>
                  <a:noFill/>
                </a:ln>
                <a:solidFill>
                  <a:srgbClr val="222222"/>
                </a:solidFill>
                <a:effectLst/>
                <a:uLnTx/>
                <a:uFillTx/>
                <a:latin typeface="+mj-lt"/>
                <a:cs typeface="Arial"/>
              </a:rPr>
              <a:t>percent</a:t>
            </a:r>
            <a:r>
              <a:rPr kumimoji="0" lang="en-GB" sz="2000" b="0" i="0" u="none" strike="noStrike" kern="0" cap="none" spc="-10" normalizeH="0" baseline="0" noProof="0" dirty="0" smtClean="0">
                <a:ln>
                  <a:noFill/>
                </a:ln>
                <a:solidFill>
                  <a:srgbClr val="222222"/>
                </a:solidFill>
                <a:effectLst/>
                <a:uLnTx/>
                <a:uFillTx/>
                <a:latin typeface="+mj-lt"/>
                <a:cs typeface="Arial MT"/>
              </a:rPr>
              <a:t>).</a:t>
            </a: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12700" marR="0" lvl="0" indent="0" defTabSz="914400" eaLnBrk="1" fontAlgn="auto" latinLnBrk="0" hangingPunct="1">
              <a:lnSpc>
                <a:spcPts val="2155"/>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val="222222"/>
                </a:solidFill>
                <a:effectLst/>
                <a:uLnTx/>
                <a:uFillTx/>
                <a:latin typeface="+mj-lt"/>
                <a:cs typeface="Arial MT"/>
              </a:rPr>
              <a:t>Higher</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rates</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have</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been</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reported</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in</a:t>
            </a:r>
            <a:r>
              <a:rPr kumimoji="0" lang="en-GB" sz="2000" b="0" i="0" u="none" strike="noStrike" kern="0" cap="none" spc="-4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pregnancies exposed</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to</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err="1" smtClean="0">
                <a:ln>
                  <a:noFill/>
                </a:ln>
                <a:solidFill>
                  <a:srgbClr val="222222"/>
                </a:solidFill>
                <a:effectLst/>
                <a:uLnTx/>
                <a:uFillTx/>
                <a:latin typeface="+mj-lt"/>
                <a:cs typeface="Arial MT"/>
              </a:rPr>
              <a:t>levetiracetam</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as</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part</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of</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a:t>
            </a:r>
            <a:r>
              <a:rPr kumimoji="0" lang="en-GB" sz="2000" b="0" i="0" u="none" strike="noStrike" kern="0" cap="none" spc="-40" normalizeH="0" baseline="0" noProof="0" dirty="0" smtClean="0">
                <a:ln>
                  <a:noFill/>
                </a:ln>
                <a:solidFill>
                  <a:srgbClr val="222222"/>
                </a:solidFill>
                <a:effectLst/>
                <a:uLnTx/>
                <a:uFillTx/>
                <a:latin typeface="+mj-lt"/>
                <a:cs typeface="Arial MT"/>
              </a:rPr>
              <a:t> </a:t>
            </a:r>
            <a:r>
              <a:rPr kumimoji="0" lang="en-GB" sz="2000" b="0" i="0" u="none" strike="noStrike" kern="0" cap="none" spc="-10" normalizeH="0" baseline="0" noProof="0" dirty="0" err="1" smtClean="0">
                <a:ln>
                  <a:noFill/>
                </a:ln>
                <a:solidFill>
                  <a:srgbClr val="222222"/>
                </a:solidFill>
                <a:effectLst/>
                <a:uLnTx/>
                <a:uFillTx/>
                <a:latin typeface="+mj-lt"/>
                <a:cs typeface="Arial MT"/>
              </a:rPr>
              <a:t>polytherapy</a:t>
            </a:r>
            <a:r>
              <a:rPr lang="en-GB" sz="2000" dirty="0">
                <a:latin typeface="+mj-lt"/>
                <a:cs typeface="Arial MT"/>
              </a:rPr>
              <a:t> </a:t>
            </a:r>
            <a:r>
              <a:rPr lang="en-GB" sz="2000" spc="-10" dirty="0">
                <a:solidFill>
                  <a:srgbClr val="222222"/>
                </a:solidFill>
                <a:latin typeface="+mj-lt"/>
                <a:cs typeface="Arial MT"/>
              </a:rPr>
              <a:t>r</a:t>
            </a:r>
            <a:r>
              <a:rPr kumimoji="0" lang="en-GB" sz="2000" b="0" i="0" u="none" strike="noStrike" kern="0" cap="none" spc="-10" normalizeH="0" baseline="0" noProof="0" dirty="0" err="1" smtClean="0">
                <a:ln>
                  <a:noFill/>
                </a:ln>
                <a:solidFill>
                  <a:srgbClr val="222222"/>
                </a:solidFill>
                <a:effectLst/>
                <a:uLnTx/>
                <a:uFillTx/>
                <a:latin typeface="+mj-lt"/>
                <a:cs typeface="Arial MT"/>
              </a:rPr>
              <a:t>egimen</a:t>
            </a:r>
            <a:r>
              <a:rPr kumimoji="0" lang="en-GB" sz="2000" b="0" i="0" u="none" strike="noStrike" kern="0" cap="none" spc="-10" normalizeH="0" baseline="0" noProof="0" dirty="0" smtClean="0">
                <a:ln>
                  <a:noFill/>
                </a:ln>
                <a:solidFill>
                  <a:srgbClr val="222222"/>
                </a:solidFill>
                <a:effectLst/>
                <a:uLnTx/>
                <a:uFillTx/>
                <a:latin typeface="+mj-lt"/>
                <a:cs typeface="Arial MT"/>
              </a:rPr>
              <a:t>.</a:t>
            </a:r>
          </a:p>
          <a:p>
            <a:pPr marL="12700" marR="0" lvl="0" indent="0" defTabSz="914400" eaLnBrk="1" fontAlgn="auto" latinLnBrk="0" hangingPunct="1">
              <a:lnSpc>
                <a:spcPts val="2155"/>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ysClr val="windowText" lastClr="000000"/>
              </a:solidFill>
              <a:effectLst/>
              <a:uLnTx/>
              <a:uFillTx/>
              <a:latin typeface="+mj-lt"/>
              <a:cs typeface="Arial MT"/>
            </a:endParaRPr>
          </a:p>
          <a:p>
            <a:pPr marL="12700" marR="5080" lvl="0" indent="0" defTabSz="914400" eaLnBrk="1" fontAlgn="auto" latinLnBrk="0" hangingPunct="1">
              <a:lnSpc>
                <a:spcPts val="2150"/>
              </a:lnSpc>
              <a:spcBef>
                <a:spcPts val="180"/>
              </a:spcBef>
              <a:spcAft>
                <a:spcPts val="0"/>
              </a:spcAft>
              <a:buClrTx/>
              <a:buSzTx/>
              <a:buFontTx/>
              <a:buNone/>
              <a:tabLst/>
              <a:defRPr/>
            </a:pPr>
            <a:r>
              <a:rPr kumimoji="0" lang="en-GB" sz="2000" b="0" i="0" u="none" strike="noStrike" kern="0" cap="none" spc="0" normalizeH="0" baseline="0" noProof="0" dirty="0" smtClean="0">
                <a:ln>
                  <a:noFill/>
                </a:ln>
                <a:solidFill>
                  <a:srgbClr val="222222"/>
                </a:solidFill>
                <a:effectLst/>
                <a:uLnTx/>
                <a:uFillTx/>
                <a:latin typeface="+mj-lt"/>
                <a:cs typeface="Arial MT"/>
              </a:rPr>
              <a:t>Limited</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data</a:t>
            </a:r>
            <a:r>
              <a:rPr kumimoji="0" lang="en-GB" sz="2000" b="0" i="0" u="none" strike="noStrike" kern="0" cap="none" spc="-4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suggest</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that</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intrauterine</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exposure</a:t>
            </a:r>
            <a:r>
              <a:rPr kumimoji="0" lang="en-GB" sz="2000" b="0" i="0" u="none" strike="noStrike" kern="0" cap="none" spc="-2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to</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strike="noStrike" kern="0" cap="none" spc="0" normalizeH="0" baseline="0" noProof="0" dirty="0" err="1" smtClean="0">
                <a:ln>
                  <a:noFill/>
                </a:ln>
                <a:solidFill>
                  <a:schemeClr val="tx1"/>
                </a:solidFill>
                <a:effectLst/>
                <a:uLnTx/>
                <a:uFill>
                  <a:solidFill>
                    <a:srgbClr val="005B92"/>
                  </a:solidFill>
                </a:uFill>
                <a:latin typeface="+mj-lt"/>
                <a:cs typeface="Arial MT"/>
              </a:rPr>
              <a:t>levetiracetam</a:t>
            </a:r>
            <a:r>
              <a:rPr kumimoji="0" lang="en-GB" sz="2000" b="0" i="0" strike="noStrike" kern="0" cap="none" spc="-10" normalizeH="0" baseline="0" noProof="0" dirty="0" smtClean="0">
                <a:ln>
                  <a:noFill/>
                </a:ln>
                <a:solidFill>
                  <a:schemeClr val="tx1"/>
                </a:solidFill>
                <a:effectLst/>
                <a:uLnTx/>
                <a:uFillTx/>
                <a:latin typeface="+mj-lt"/>
                <a:cs typeface="Arial MT"/>
              </a:rPr>
              <a:t> </a:t>
            </a:r>
            <a:r>
              <a:rPr kumimoji="0" lang="en-GB" sz="2000" b="0" i="0" u="none" strike="noStrike" kern="0" cap="none" spc="0" normalizeH="0" baseline="0" noProof="0" dirty="0" err="1" smtClean="0">
                <a:ln>
                  <a:noFill/>
                </a:ln>
                <a:solidFill>
                  <a:srgbClr val="222222"/>
                </a:solidFill>
                <a:effectLst/>
                <a:uLnTx/>
                <a:uFillTx/>
                <a:latin typeface="+mj-lt"/>
                <a:cs typeface="Arial MT"/>
              </a:rPr>
              <a:t>monotherapy</a:t>
            </a:r>
            <a:r>
              <a:rPr kumimoji="0" lang="en-GB" sz="2000" b="0" i="0" u="none" strike="noStrike" kern="0" cap="none" spc="-30" normalizeH="0" baseline="0" noProof="0" dirty="0" smtClean="0">
                <a:ln>
                  <a:noFill/>
                </a:ln>
                <a:solidFill>
                  <a:srgbClr val="222222"/>
                </a:solidFill>
                <a:effectLst/>
                <a:uLnTx/>
                <a:uFillTx/>
                <a:latin typeface="+mj-lt"/>
                <a:cs typeface="Arial MT"/>
              </a:rPr>
              <a:t> </a:t>
            </a:r>
            <a:r>
              <a:rPr kumimoji="0" lang="en-GB" sz="2000" b="1" i="0" u="none" strike="noStrike" kern="0" cap="none" spc="0" normalizeH="0" baseline="0" noProof="0" dirty="0" smtClean="0">
                <a:ln>
                  <a:noFill/>
                </a:ln>
                <a:solidFill>
                  <a:srgbClr val="222222"/>
                </a:solidFill>
                <a:effectLst/>
                <a:uLnTx/>
                <a:uFillTx/>
                <a:latin typeface="+mj-lt"/>
                <a:cs typeface="Arial"/>
              </a:rPr>
              <a:t>does</a:t>
            </a:r>
            <a:r>
              <a:rPr kumimoji="0" lang="en-GB" sz="2000" b="1" i="0" u="none" strike="noStrike" kern="0" cap="none" spc="-50" normalizeH="0" baseline="0" noProof="0" dirty="0" smtClean="0">
                <a:ln>
                  <a:noFill/>
                </a:ln>
                <a:solidFill>
                  <a:srgbClr val="222222"/>
                </a:solidFill>
                <a:effectLst/>
                <a:uLnTx/>
                <a:uFillTx/>
                <a:latin typeface="+mj-lt"/>
                <a:cs typeface="Arial"/>
              </a:rPr>
              <a:t> </a:t>
            </a:r>
            <a:r>
              <a:rPr kumimoji="0" lang="en-GB" sz="2000" b="1" i="0" u="none" strike="noStrike" kern="0" cap="none" spc="0" normalizeH="0" baseline="0" noProof="0" dirty="0" smtClean="0">
                <a:ln>
                  <a:noFill/>
                </a:ln>
                <a:solidFill>
                  <a:srgbClr val="222222"/>
                </a:solidFill>
                <a:effectLst/>
                <a:uLnTx/>
                <a:uFillTx/>
                <a:latin typeface="+mj-lt"/>
                <a:cs typeface="Arial"/>
              </a:rPr>
              <a:t>not</a:t>
            </a:r>
            <a:r>
              <a:rPr kumimoji="0" lang="en-GB" sz="2000" b="1" i="0" u="none" strike="noStrike" kern="0" cap="none" spc="-35" normalizeH="0" baseline="0" noProof="0" dirty="0" smtClean="0">
                <a:ln>
                  <a:noFill/>
                </a:ln>
                <a:solidFill>
                  <a:srgbClr val="222222"/>
                </a:solidFill>
                <a:effectLst/>
                <a:uLnTx/>
                <a:uFillTx/>
                <a:latin typeface="+mj-lt"/>
                <a:cs typeface="Arial"/>
              </a:rPr>
              <a:t> </a:t>
            </a:r>
            <a:r>
              <a:rPr kumimoji="0" lang="en-GB" sz="2000" b="0" i="0" u="none" strike="noStrike" kern="0" cap="none" spc="-10" normalizeH="0" baseline="0" noProof="0" dirty="0" smtClean="0">
                <a:ln>
                  <a:noFill/>
                </a:ln>
                <a:solidFill>
                  <a:srgbClr val="222222"/>
                </a:solidFill>
                <a:effectLst/>
                <a:uLnTx/>
                <a:uFillTx/>
                <a:latin typeface="+mj-lt"/>
                <a:cs typeface="Arial MT"/>
              </a:rPr>
              <a:t>adversely </a:t>
            </a:r>
            <a:r>
              <a:rPr kumimoji="0" lang="en-GB" sz="2000" b="0" i="0" u="none" strike="noStrike" kern="0" cap="none" spc="0" normalizeH="0" baseline="0" noProof="0" dirty="0" smtClean="0">
                <a:ln>
                  <a:noFill/>
                </a:ln>
                <a:solidFill>
                  <a:srgbClr val="222222"/>
                </a:solidFill>
                <a:effectLst/>
                <a:uLnTx/>
                <a:uFillTx/>
                <a:latin typeface="+mj-lt"/>
                <a:cs typeface="Arial MT"/>
              </a:rPr>
              <a:t>affect</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early</a:t>
            </a:r>
            <a:r>
              <a:rPr kumimoji="0" lang="en-GB" sz="2000" b="0" i="0" u="none" strike="noStrike" kern="0" cap="none" spc="-3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developmental outcomes</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in</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contrast</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with</a:t>
            </a:r>
            <a:r>
              <a:rPr kumimoji="0" lang="en-GB" sz="2000" b="0" i="0" u="none" strike="noStrike" kern="0" cap="none" spc="-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drugs</a:t>
            </a:r>
            <a:r>
              <a:rPr kumimoji="0" lang="en-GB" sz="2000" b="0" i="0" u="none" strike="noStrike" kern="0" cap="none" spc="-25"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such</a:t>
            </a:r>
            <a:r>
              <a:rPr kumimoji="0" lang="en-GB" sz="2000" b="0" i="0" u="none" strike="noStrike" kern="0" cap="none" spc="-40" normalizeH="0" baseline="0" noProof="0" dirty="0" smtClean="0">
                <a:ln>
                  <a:noFill/>
                </a:ln>
                <a:solidFill>
                  <a:srgbClr val="222222"/>
                </a:solidFill>
                <a:effectLst/>
                <a:uLnTx/>
                <a:uFillTx/>
                <a:latin typeface="+mj-lt"/>
                <a:cs typeface="Arial MT"/>
              </a:rPr>
              <a:t> </a:t>
            </a:r>
            <a:r>
              <a:rPr kumimoji="0" lang="en-GB" sz="2000" b="0" i="0" u="none" strike="noStrike" kern="0" cap="none" spc="0" normalizeH="0" baseline="0" noProof="0" dirty="0" smtClean="0">
                <a:ln>
                  <a:noFill/>
                </a:ln>
                <a:solidFill>
                  <a:srgbClr val="222222"/>
                </a:solidFill>
                <a:effectLst/>
                <a:uLnTx/>
                <a:uFillTx/>
                <a:latin typeface="+mj-lt"/>
                <a:cs typeface="Arial MT"/>
              </a:rPr>
              <a:t>as</a:t>
            </a:r>
            <a:r>
              <a:rPr kumimoji="0" lang="en-GB" sz="2000" b="0" i="0" u="none" strike="noStrike" kern="0" cap="none" spc="-10" normalizeH="0" baseline="0" noProof="0" dirty="0" smtClean="0">
                <a:ln>
                  <a:noFill/>
                </a:ln>
                <a:solidFill>
                  <a:srgbClr val="222222"/>
                </a:solidFill>
                <a:effectLst/>
                <a:uLnTx/>
                <a:uFillTx/>
                <a:latin typeface="+mj-lt"/>
                <a:cs typeface="Arial MT"/>
              </a:rPr>
              <a:t> </a:t>
            </a:r>
            <a:r>
              <a:rPr kumimoji="0" lang="en-GB" sz="2000" b="0" i="0" strike="noStrike" kern="0" cap="none" spc="-10" normalizeH="0" baseline="0" noProof="0" dirty="0" smtClean="0">
                <a:ln>
                  <a:noFill/>
                </a:ln>
                <a:solidFill>
                  <a:schemeClr val="tx1"/>
                </a:solidFill>
                <a:effectLst/>
                <a:uLnTx/>
                <a:uFill>
                  <a:solidFill>
                    <a:srgbClr val="005B92"/>
                  </a:solidFill>
                </a:uFill>
                <a:latin typeface="+mj-lt"/>
                <a:cs typeface="Arial MT"/>
              </a:rPr>
              <a:t>valproate</a:t>
            </a:r>
            <a:endParaRPr kumimoji="0" lang="en-GB" sz="2000" b="0" i="0" strike="noStrike" kern="0" cap="none" spc="0" normalizeH="0" baseline="0" noProof="0" dirty="0" smtClean="0">
              <a:ln>
                <a:noFill/>
              </a:ln>
              <a:solidFill>
                <a:schemeClr val="tx1"/>
              </a:solidFill>
              <a:effectLst/>
              <a:uLnTx/>
              <a:uFillTx/>
              <a:latin typeface="+mj-lt"/>
              <a:cs typeface="Arial MT"/>
            </a:endParaRPr>
          </a:p>
          <a:p>
            <a:pPr marL="12700" marR="5080">
              <a:lnSpc>
                <a:spcPct val="100000"/>
              </a:lnSpc>
            </a:pPr>
            <a:endParaRPr sz="2000" dirty="0">
              <a:latin typeface="Arial MT"/>
              <a:cs typeface="Arial MT"/>
            </a:endParaRPr>
          </a:p>
        </p:txBody>
      </p:sp>
      <p:pic>
        <p:nvPicPr>
          <p:cNvPr id="5" name="object 5"/>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820344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608" y="592767"/>
            <a:ext cx="9906000" cy="813043"/>
          </a:xfrm>
          <a:prstGeom prst="rect">
            <a:avLst/>
          </a:prstGeom>
        </p:spPr>
        <p:txBody>
          <a:bodyPr vert="horz" wrap="square" lIns="0" tIns="12700" rIns="0" bIns="0" rtlCol="0">
            <a:spAutoFit/>
          </a:bodyPr>
          <a:lstStyle/>
          <a:p>
            <a:pPr marL="426720" marR="5080" indent="-414655" algn="r">
              <a:lnSpc>
                <a:spcPct val="100000"/>
              </a:lnSpc>
              <a:spcBef>
                <a:spcPts val="100"/>
              </a:spcBef>
            </a:pPr>
            <a:r>
              <a:rPr lang="en-GB" sz="3200" i="0" dirty="0"/>
              <a:t>EFFECTS</a:t>
            </a:r>
            <a:r>
              <a:rPr lang="en-GB" sz="3200" i="0" spc="-35" dirty="0"/>
              <a:t> </a:t>
            </a:r>
            <a:r>
              <a:rPr lang="en-GB" sz="3200" i="0" dirty="0"/>
              <a:t>OF</a:t>
            </a:r>
            <a:r>
              <a:rPr lang="en-GB" sz="3200" i="0" spc="-200" dirty="0"/>
              <a:t> </a:t>
            </a:r>
            <a:r>
              <a:rPr lang="en-GB" sz="3200" i="0" dirty="0"/>
              <a:t>ANTIEPILEPTIC</a:t>
            </a:r>
            <a:r>
              <a:rPr lang="en-GB" sz="3200" i="0" spc="-45" dirty="0"/>
              <a:t> </a:t>
            </a:r>
            <a:r>
              <a:rPr lang="en-GB" sz="3200" i="0" spc="-10" dirty="0"/>
              <a:t>DRUGS </a:t>
            </a:r>
            <a:r>
              <a:rPr lang="en-GB" sz="3200" i="0" dirty="0"/>
              <a:t>ON</a:t>
            </a:r>
            <a:r>
              <a:rPr lang="en-GB" sz="3200" i="0" spc="-10" dirty="0"/>
              <a:t> </a:t>
            </a:r>
            <a:r>
              <a:rPr lang="en-GB" sz="3200" i="0" spc="-10" dirty="0" smtClean="0"/>
              <a:t>PREGNANCY</a:t>
            </a:r>
            <a:br>
              <a:rPr lang="en-GB" sz="3200" i="0" spc="-10" dirty="0" smtClean="0"/>
            </a:br>
            <a:r>
              <a:rPr lang="en-GB" sz="2000" i="0" spc="-10" dirty="0"/>
              <a:t> </a:t>
            </a:r>
            <a:r>
              <a:rPr lang="en-GB" sz="2000" i="0" spc="-10" dirty="0" smtClean="0"/>
              <a:t>                                                                                  </a:t>
            </a:r>
            <a:r>
              <a:rPr lang="en-GB" sz="2000" b="0" i="0" spc="-10" dirty="0" smtClean="0"/>
              <a:t>VERTICAL INTEGRATION</a:t>
            </a:r>
            <a:endParaRPr sz="2000" b="0" dirty="0">
              <a:latin typeface="Trebuchet MS"/>
              <a:cs typeface="Trebuchet MS"/>
            </a:endParaRPr>
          </a:p>
        </p:txBody>
      </p:sp>
      <p:sp>
        <p:nvSpPr>
          <p:cNvPr id="3" name="object 3"/>
          <p:cNvSpPr txBox="1">
            <a:spLocks noGrp="1"/>
          </p:cNvSpPr>
          <p:nvPr>
            <p:ph type="body" idx="1"/>
          </p:nvPr>
        </p:nvSpPr>
        <p:spPr>
          <a:xfrm>
            <a:off x="609600" y="1600206"/>
            <a:ext cx="10972800" cy="5227072"/>
          </a:xfrm>
          <a:prstGeom prst="rect">
            <a:avLst/>
          </a:prstGeom>
        </p:spPr>
        <p:txBody>
          <a:bodyPr vert="horz" wrap="square" lIns="0" tIns="12700" rIns="0" bIns="0" rtlCol="0">
            <a:spAutoFit/>
          </a:bodyPr>
          <a:lstStyle/>
          <a:p>
            <a:pPr marL="12700">
              <a:lnSpc>
                <a:spcPct val="100000"/>
              </a:lnSpc>
              <a:spcBef>
                <a:spcPts val="100"/>
              </a:spcBef>
            </a:pPr>
            <a:r>
              <a:rPr lang="en-GB" b="1" spc="-10" dirty="0" smtClean="0">
                <a:uFill>
                  <a:solidFill>
                    <a:srgbClr val="404040"/>
                  </a:solidFill>
                </a:uFill>
                <a:latin typeface="Trebuchet MS"/>
                <a:cs typeface="Trebuchet MS"/>
              </a:rPr>
              <a:t>   </a:t>
            </a:r>
            <a:r>
              <a:rPr sz="2000" b="1" spc="-10" dirty="0" smtClean="0">
                <a:uFill>
                  <a:solidFill>
                    <a:srgbClr val="404040"/>
                  </a:solidFill>
                </a:uFill>
                <a:latin typeface="+mj-lt"/>
                <a:cs typeface="Trebuchet MS"/>
              </a:rPr>
              <a:t>PHENOBARBITAL</a:t>
            </a:r>
            <a:r>
              <a:rPr sz="2000" b="1" spc="-10" dirty="0">
                <a:uFill>
                  <a:solidFill>
                    <a:srgbClr val="404040"/>
                  </a:solidFill>
                </a:uFill>
                <a:latin typeface="+mj-lt"/>
                <a:cs typeface="Trebuchet MS"/>
              </a:rPr>
              <a:t>:</a:t>
            </a:r>
          </a:p>
          <a:p>
            <a:pPr marL="457200" indent="-457200">
              <a:lnSpc>
                <a:spcPct val="100000"/>
              </a:lnSpc>
              <a:spcBef>
                <a:spcPts val="2075"/>
              </a:spcBef>
              <a:buClr>
                <a:schemeClr val="accent1"/>
              </a:buClr>
              <a:buFont typeface="Wingdings" pitchFamily="2" charset="2"/>
              <a:buChar char="q"/>
            </a:pPr>
            <a:endParaRPr sz="2000" b="1" u="sng" spc="-10" dirty="0">
              <a:uFill>
                <a:solidFill>
                  <a:srgbClr val="404040"/>
                </a:solidFill>
              </a:uFill>
              <a:latin typeface="+mj-lt"/>
              <a:cs typeface="Trebuchet MS"/>
            </a:endParaRPr>
          </a:p>
          <a:p>
            <a:pPr marL="355600" marR="807085" indent="-342900">
              <a:lnSpc>
                <a:spcPct val="100000"/>
              </a:lnSpc>
              <a:buClr>
                <a:schemeClr val="accent1"/>
              </a:buClr>
              <a:buFont typeface="Wingdings" pitchFamily="2" charset="2"/>
              <a:buChar char="q"/>
            </a:pPr>
            <a:r>
              <a:rPr sz="2000" dirty="0">
                <a:solidFill>
                  <a:srgbClr val="222222"/>
                </a:solidFill>
                <a:latin typeface="+mj-lt"/>
                <a:cs typeface="Arial MT"/>
              </a:rPr>
              <a:t>Malformations</a:t>
            </a:r>
            <a:r>
              <a:rPr sz="2000" spc="-40"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heart,</a:t>
            </a:r>
            <a:r>
              <a:rPr sz="2000" spc="-25" dirty="0">
                <a:solidFill>
                  <a:srgbClr val="222222"/>
                </a:solidFill>
                <a:latin typeface="+mj-lt"/>
                <a:cs typeface="Arial MT"/>
              </a:rPr>
              <a:t> </a:t>
            </a:r>
            <a:r>
              <a:rPr sz="2000" dirty="0">
                <a:solidFill>
                  <a:srgbClr val="222222"/>
                </a:solidFill>
                <a:latin typeface="+mj-lt"/>
                <a:cs typeface="Arial MT"/>
              </a:rPr>
              <a:t>orofacial,</a:t>
            </a:r>
            <a:r>
              <a:rPr sz="2000" spc="-20" dirty="0">
                <a:solidFill>
                  <a:srgbClr val="222222"/>
                </a:solidFill>
                <a:latin typeface="+mj-lt"/>
                <a:cs typeface="Arial MT"/>
              </a:rPr>
              <a:t> </a:t>
            </a:r>
            <a:r>
              <a:rPr sz="2000" dirty="0">
                <a:solidFill>
                  <a:srgbClr val="222222"/>
                </a:solidFill>
                <a:latin typeface="+mj-lt"/>
                <a:cs typeface="Arial MT"/>
              </a:rPr>
              <a:t>and</a:t>
            </a:r>
            <a:r>
              <a:rPr sz="2000" spc="-25" dirty="0">
                <a:solidFill>
                  <a:srgbClr val="222222"/>
                </a:solidFill>
                <a:latin typeface="+mj-lt"/>
                <a:cs typeface="Arial MT"/>
              </a:rPr>
              <a:t> </a:t>
            </a:r>
            <a:r>
              <a:rPr sz="2000" dirty="0">
                <a:solidFill>
                  <a:srgbClr val="222222"/>
                </a:solidFill>
                <a:latin typeface="+mj-lt"/>
                <a:cs typeface="Arial MT"/>
              </a:rPr>
              <a:t>urogenital</a:t>
            </a:r>
            <a:r>
              <a:rPr sz="2000" spc="-15" dirty="0">
                <a:solidFill>
                  <a:srgbClr val="222222"/>
                </a:solidFill>
                <a:latin typeface="+mj-lt"/>
                <a:cs typeface="Arial MT"/>
              </a:rPr>
              <a:t> </a:t>
            </a:r>
            <a:r>
              <a:rPr sz="2000" dirty="0">
                <a:solidFill>
                  <a:srgbClr val="222222"/>
                </a:solidFill>
                <a:latin typeface="+mj-lt"/>
                <a:cs typeface="Arial MT"/>
              </a:rPr>
              <a:t>structures</a:t>
            </a:r>
            <a:r>
              <a:rPr sz="2000" spc="-35" dirty="0">
                <a:solidFill>
                  <a:srgbClr val="222222"/>
                </a:solidFill>
                <a:latin typeface="+mj-lt"/>
                <a:cs typeface="Arial MT"/>
              </a:rPr>
              <a:t> </a:t>
            </a:r>
            <a:r>
              <a:rPr sz="2000" dirty="0">
                <a:solidFill>
                  <a:srgbClr val="222222"/>
                </a:solidFill>
                <a:latin typeface="+mj-lt"/>
                <a:cs typeface="Arial MT"/>
              </a:rPr>
              <a:t>occur</a:t>
            </a:r>
            <a:r>
              <a:rPr sz="2000" spc="-30" dirty="0">
                <a:solidFill>
                  <a:srgbClr val="222222"/>
                </a:solidFill>
                <a:latin typeface="+mj-lt"/>
                <a:cs typeface="Arial MT"/>
              </a:rPr>
              <a:t> </a:t>
            </a:r>
            <a:r>
              <a:rPr sz="2000" spc="-20" dirty="0">
                <a:solidFill>
                  <a:srgbClr val="222222"/>
                </a:solidFill>
                <a:latin typeface="+mj-lt"/>
                <a:cs typeface="Arial MT"/>
              </a:rPr>
              <a:t>with </a:t>
            </a:r>
            <a:r>
              <a:rPr sz="2000" dirty="0">
                <a:solidFill>
                  <a:srgbClr val="222222"/>
                </a:solidFill>
                <a:latin typeface="+mj-lt"/>
                <a:cs typeface="Arial MT"/>
              </a:rPr>
              <a:t>increased</a:t>
            </a:r>
            <a:r>
              <a:rPr sz="2000" spc="-45" dirty="0">
                <a:solidFill>
                  <a:srgbClr val="222222"/>
                </a:solidFill>
                <a:latin typeface="+mj-lt"/>
                <a:cs typeface="Arial MT"/>
              </a:rPr>
              <a:t> </a:t>
            </a:r>
            <a:r>
              <a:rPr sz="2000" dirty="0">
                <a:solidFill>
                  <a:srgbClr val="222222"/>
                </a:solidFill>
                <a:latin typeface="+mj-lt"/>
                <a:cs typeface="Arial MT"/>
              </a:rPr>
              <a:t>frequency</a:t>
            </a:r>
            <a:r>
              <a:rPr sz="2000" spc="-40"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spc="-10" dirty="0">
                <a:solidFill>
                  <a:srgbClr val="222222"/>
                </a:solidFill>
                <a:latin typeface="+mj-lt"/>
                <a:cs typeface="Arial MT"/>
              </a:rPr>
              <a:t>phenobarbital.</a:t>
            </a:r>
          </a:p>
          <a:p>
            <a:pPr marL="347345" marR="5080" indent="-342900">
              <a:lnSpc>
                <a:spcPct val="100000"/>
              </a:lnSpc>
              <a:spcBef>
                <a:spcPts val="994"/>
              </a:spcBef>
              <a:buClr>
                <a:schemeClr val="accent1"/>
              </a:buClr>
              <a:buSzPct val="58333"/>
              <a:buFont typeface="Wingdings" pitchFamily="2" charset="2"/>
              <a:buChar char="q"/>
              <a:tabLst>
                <a:tab pos="150495" algn="l"/>
              </a:tabLst>
            </a:pPr>
            <a:r>
              <a:rPr sz="2000" dirty="0" smtClean="0">
                <a:solidFill>
                  <a:srgbClr val="222222"/>
                </a:solidFill>
                <a:latin typeface="+mj-lt"/>
                <a:cs typeface="Arial MT"/>
              </a:rPr>
              <a:t>A</a:t>
            </a:r>
            <a:r>
              <a:rPr sz="2000" spc="-135" dirty="0" smtClean="0">
                <a:solidFill>
                  <a:srgbClr val="222222"/>
                </a:solidFill>
                <a:latin typeface="+mj-lt"/>
                <a:cs typeface="Arial MT"/>
              </a:rPr>
              <a:t> </a:t>
            </a:r>
            <a:r>
              <a:rPr sz="2000" dirty="0">
                <a:solidFill>
                  <a:srgbClr val="222222"/>
                </a:solidFill>
                <a:latin typeface="+mj-lt"/>
                <a:cs typeface="Arial MT"/>
              </a:rPr>
              <a:t>study</a:t>
            </a:r>
            <a:r>
              <a:rPr sz="2000" spc="-65" dirty="0">
                <a:solidFill>
                  <a:srgbClr val="222222"/>
                </a:solidFill>
                <a:latin typeface="+mj-lt"/>
                <a:cs typeface="Arial MT"/>
              </a:rPr>
              <a:t> </a:t>
            </a:r>
            <a:r>
              <a:rPr sz="2000" dirty="0">
                <a:solidFill>
                  <a:srgbClr val="222222"/>
                </a:solidFill>
                <a:latin typeface="+mj-lt"/>
                <a:cs typeface="Arial MT"/>
              </a:rPr>
              <a:t>from</a:t>
            </a:r>
            <a:r>
              <a:rPr sz="2000" spc="-40" dirty="0">
                <a:solidFill>
                  <a:srgbClr val="222222"/>
                </a:solidFill>
                <a:latin typeface="+mj-lt"/>
                <a:cs typeface="Arial MT"/>
              </a:rPr>
              <a:t> </a:t>
            </a:r>
            <a:r>
              <a:rPr sz="2000" dirty="0">
                <a:solidFill>
                  <a:srgbClr val="222222"/>
                </a:solidFill>
                <a:latin typeface="+mj-lt"/>
                <a:cs typeface="Arial MT"/>
              </a:rPr>
              <a:t>the</a:t>
            </a:r>
            <a:r>
              <a:rPr sz="2000" spc="-50" dirty="0">
                <a:solidFill>
                  <a:srgbClr val="222222"/>
                </a:solidFill>
                <a:latin typeface="+mj-lt"/>
                <a:cs typeface="Arial MT"/>
              </a:rPr>
              <a:t> </a:t>
            </a:r>
            <a:r>
              <a:rPr sz="2000" b="1" dirty="0">
                <a:solidFill>
                  <a:srgbClr val="222222"/>
                </a:solidFill>
                <a:latin typeface="+mj-lt"/>
                <a:cs typeface="Arial"/>
              </a:rPr>
              <a:t>North</a:t>
            </a:r>
            <a:r>
              <a:rPr sz="2000" b="1" spc="-105" dirty="0">
                <a:solidFill>
                  <a:srgbClr val="222222"/>
                </a:solidFill>
                <a:latin typeface="+mj-lt"/>
                <a:cs typeface="Arial"/>
              </a:rPr>
              <a:t> </a:t>
            </a:r>
            <a:r>
              <a:rPr sz="2000" b="1" dirty="0">
                <a:solidFill>
                  <a:srgbClr val="222222"/>
                </a:solidFill>
                <a:latin typeface="+mj-lt"/>
                <a:cs typeface="Arial"/>
              </a:rPr>
              <a:t>American</a:t>
            </a:r>
            <a:r>
              <a:rPr sz="2000" b="1" spc="-50" dirty="0">
                <a:solidFill>
                  <a:srgbClr val="222222"/>
                </a:solidFill>
                <a:latin typeface="+mj-lt"/>
                <a:cs typeface="Arial"/>
              </a:rPr>
              <a:t> </a:t>
            </a:r>
            <a:r>
              <a:rPr sz="2000" b="1" dirty="0">
                <a:solidFill>
                  <a:srgbClr val="222222"/>
                </a:solidFill>
                <a:latin typeface="+mj-lt"/>
                <a:cs typeface="Arial"/>
              </a:rPr>
              <a:t>Antiepileptic</a:t>
            </a:r>
            <a:r>
              <a:rPr sz="2000" b="1" spc="-10" dirty="0">
                <a:solidFill>
                  <a:srgbClr val="222222"/>
                </a:solidFill>
                <a:latin typeface="+mj-lt"/>
                <a:cs typeface="Arial"/>
              </a:rPr>
              <a:t> </a:t>
            </a:r>
            <a:r>
              <a:rPr sz="2000" b="1" dirty="0">
                <a:solidFill>
                  <a:srgbClr val="222222"/>
                </a:solidFill>
                <a:latin typeface="+mj-lt"/>
                <a:cs typeface="Arial"/>
              </a:rPr>
              <a:t>Drug</a:t>
            </a:r>
            <a:r>
              <a:rPr sz="2000" b="1" spc="-40" dirty="0">
                <a:solidFill>
                  <a:srgbClr val="222222"/>
                </a:solidFill>
                <a:latin typeface="+mj-lt"/>
                <a:cs typeface="Arial"/>
              </a:rPr>
              <a:t> </a:t>
            </a:r>
            <a:r>
              <a:rPr sz="2000" b="1" dirty="0">
                <a:solidFill>
                  <a:srgbClr val="222222"/>
                </a:solidFill>
                <a:latin typeface="+mj-lt"/>
                <a:cs typeface="Arial"/>
              </a:rPr>
              <a:t>Pregnancy</a:t>
            </a:r>
            <a:r>
              <a:rPr sz="2000" b="1" spc="-45" dirty="0">
                <a:solidFill>
                  <a:srgbClr val="222222"/>
                </a:solidFill>
                <a:latin typeface="+mj-lt"/>
                <a:cs typeface="Arial"/>
              </a:rPr>
              <a:t> </a:t>
            </a:r>
            <a:r>
              <a:rPr sz="2000" b="1" spc="-10" dirty="0">
                <a:solidFill>
                  <a:srgbClr val="222222"/>
                </a:solidFill>
                <a:latin typeface="+mj-lt"/>
                <a:cs typeface="Arial"/>
              </a:rPr>
              <a:t>Registry </a:t>
            </a:r>
            <a:r>
              <a:rPr sz="2000" dirty="0">
                <a:solidFill>
                  <a:srgbClr val="222222"/>
                </a:solidFill>
                <a:latin typeface="+mj-lt"/>
                <a:cs typeface="Arial MT"/>
              </a:rPr>
              <a:t>reported</a:t>
            </a:r>
            <a:r>
              <a:rPr sz="2000" spc="-35" dirty="0">
                <a:solidFill>
                  <a:srgbClr val="222222"/>
                </a:solidFill>
                <a:latin typeface="+mj-lt"/>
                <a:cs typeface="Arial MT"/>
              </a:rPr>
              <a:t> </a:t>
            </a:r>
            <a:r>
              <a:rPr sz="2000" dirty="0">
                <a:solidFill>
                  <a:srgbClr val="222222"/>
                </a:solidFill>
                <a:latin typeface="+mj-lt"/>
                <a:cs typeface="Arial MT"/>
              </a:rPr>
              <a:t>a</a:t>
            </a:r>
            <a:r>
              <a:rPr sz="2000" spc="-25" dirty="0">
                <a:solidFill>
                  <a:srgbClr val="222222"/>
                </a:solidFill>
                <a:latin typeface="+mj-lt"/>
                <a:cs typeface="Arial MT"/>
              </a:rPr>
              <a:t> </a:t>
            </a:r>
            <a:r>
              <a:rPr sz="2000" b="1" dirty="0">
                <a:solidFill>
                  <a:srgbClr val="222222"/>
                </a:solidFill>
                <a:latin typeface="+mj-lt"/>
                <a:cs typeface="Arial"/>
              </a:rPr>
              <a:t>5.5</a:t>
            </a:r>
            <a:r>
              <a:rPr sz="2000" b="1" spc="-30" dirty="0">
                <a:solidFill>
                  <a:srgbClr val="222222"/>
                </a:solidFill>
                <a:latin typeface="+mj-lt"/>
                <a:cs typeface="Arial"/>
              </a:rPr>
              <a:t> </a:t>
            </a:r>
            <a:r>
              <a:rPr sz="2000" dirty="0">
                <a:solidFill>
                  <a:srgbClr val="222222"/>
                </a:solidFill>
                <a:latin typeface="+mj-lt"/>
                <a:cs typeface="Arial MT"/>
              </a:rPr>
              <a:t>percent</a:t>
            </a:r>
            <a:r>
              <a:rPr sz="2000" spc="-10" dirty="0">
                <a:solidFill>
                  <a:srgbClr val="222222"/>
                </a:solidFill>
                <a:latin typeface="+mj-lt"/>
                <a:cs typeface="Arial MT"/>
              </a:rPr>
              <a:t> </a:t>
            </a:r>
            <a:r>
              <a:rPr sz="2000" dirty="0">
                <a:solidFill>
                  <a:srgbClr val="222222"/>
                </a:solidFill>
                <a:latin typeface="+mj-lt"/>
                <a:cs typeface="Arial MT"/>
              </a:rPr>
              <a:t>incidence</a:t>
            </a:r>
            <a:r>
              <a:rPr sz="2000" spc="-10"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major</a:t>
            </a:r>
            <a:r>
              <a:rPr sz="2000" spc="-20" dirty="0">
                <a:solidFill>
                  <a:srgbClr val="222222"/>
                </a:solidFill>
                <a:latin typeface="+mj-lt"/>
                <a:cs typeface="Arial MT"/>
              </a:rPr>
              <a:t> </a:t>
            </a:r>
            <a:r>
              <a:rPr sz="2000" dirty="0">
                <a:solidFill>
                  <a:srgbClr val="222222"/>
                </a:solidFill>
                <a:latin typeface="+mj-lt"/>
                <a:cs typeface="Arial MT"/>
              </a:rPr>
              <a:t>malformations</a:t>
            </a:r>
            <a:r>
              <a:rPr sz="2000" spc="-20" dirty="0">
                <a:solidFill>
                  <a:srgbClr val="222222"/>
                </a:solidFill>
                <a:latin typeface="+mj-lt"/>
                <a:cs typeface="Arial MT"/>
              </a:rPr>
              <a:t> </a:t>
            </a:r>
            <a:r>
              <a:rPr sz="2000" dirty="0">
                <a:solidFill>
                  <a:srgbClr val="222222"/>
                </a:solidFill>
                <a:latin typeface="+mj-lt"/>
                <a:cs typeface="Arial MT"/>
              </a:rPr>
              <a:t>among</a:t>
            </a:r>
            <a:r>
              <a:rPr sz="2000" spc="-10" dirty="0">
                <a:solidFill>
                  <a:srgbClr val="222222"/>
                </a:solidFill>
                <a:latin typeface="+mj-lt"/>
                <a:cs typeface="Arial MT"/>
              </a:rPr>
              <a:t> </a:t>
            </a:r>
            <a:r>
              <a:rPr sz="2000" b="1" dirty="0">
                <a:solidFill>
                  <a:srgbClr val="222222"/>
                </a:solidFill>
                <a:latin typeface="+mj-lt"/>
                <a:cs typeface="Arial"/>
              </a:rPr>
              <a:t>199</a:t>
            </a:r>
            <a:r>
              <a:rPr sz="2000" b="1" spc="-15" dirty="0">
                <a:solidFill>
                  <a:srgbClr val="222222"/>
                </a:solidFill>
                <a:latin typeface="+mj-lt"/>
                <a:cs typeface="Arial"/>
              </a:rPr>
              <a:t> </a:t>
            </a:r>
            <a:r>
              <a:rPr sz="2000" spc="-10" dirty="0">
                <a:solidFill>
                  <a:srgbClr val="222222"/>
                </a:solidFill>
                <a:latin typeface="+mj-lt"/>
                <a:cs typeface="Arial MT"/>
              </a:rPr>
              <a:t>pregnancies </a:t>
            </a:r>
            <a:r>
              <a:rPr sz="2000" dirty="0">
                <a:solidFill>
                  <a:srgbClr val="222222"/>
                </a:solidFill>
                <a:latin typeface="+mj-lt"/>
                <a:cs typeface="Arial MT"/>
              </a:rPr>
              <a:t>associated</a:t>
            </a:r>
            <a:r>
              <a:rPr sz="2000" spc="-45" dirty="0">
                <a:solidFill>
                  <a:srgbClr val="222222"/>
                </a:solidFill>
                <a:latin typeface="+mj-lt"/>
                <a:cs typeface="Arial MT"/>
              </a:rPr>
              <a:t> </a:t>
            </a:r>
            <a:r>
              <a:rPr sz="2000" dirty="0">
                <a:solidFill>
                  <a:srgbClr val="222222"/>
                </a:solidFill>
                <a:latin typeface="+mj-lt"/>
                <a:cs typeface="Arial MT"/>
              </a:rPr>
              <a:t>with</a:t>
            </a:r>
            <a:r>
              <a:rPr sz="2000" spc="-10" dirty="0">
                <a:solidFill>
                  <a:srgbClr val="222222"/>
                </a:solidFill>
                <a:latin typeface="+mj-lt"/>
                <a:cs typeface="Arial MT"/>
              </a:rPr>
              <a:t> </a:t>
            </a:r>
            <a:r>
              <a:rPr sz="2000" dirty="0">
                <a:solidFill>
                  <a:srgbClr val="222222"/>
                </a:solidFill>
                <a:latin typeface="+mj-lt"/>
                <a:cs typeface="Arial MT"/>
              </a:rPr>
              <a:t>phenobarbital</a:t>
            </a:r>
            <a:r>
              <a:rPr sz="2000" spc="-20" dirty="0">
                <a:solidFill>
                  <a:srgbClr val="222222"/>
                </a:solidFill>
                <a:latin typeface="+mj-lt"/>
                <a:cs typeface="Arial MT"/>
              </a:rPr>
              <a:t> </a:t>
            </a:r>
            <a:r>
              <a:rPr sz="2000" dirty="0" smtClean="0">
                <a:solidFill>
                  <a:srgbClr val="222222"/>
                </a:solidFill>
                <a:latin typeface="+mj-lt"/>
                <a:cs typeface="Arial MT"/>
              </a:rPr>
              <a:t>use</a:t>
            </a:r>
            <a:r>
              <a:rPr lang="en-GB" sz="2000" dirty="0" smtClean="0">
                <a:solidFill>
                  <a:srgbClr val="222222"/>
                </a:solidFill>
                <a:latin typeface="+mj-lt"/>
                <a:cs typeface="Arial MT"/>
              </a:rPr>
              <a:t>.</a:t>
            </a:r>
          </a:p>
          <a:p>
            <a:pPr marL="347345" marR="5080" indent="-342900">
              <a:lnSpc>
                <a:spcPct val="100000"/>
              </a:lnSpc>
              <a:spcBef>
                <a:spcPts val="994"/>
              </a:spcBef>
              <a:buClr>
                <a:schemeClr val="accent1"/>
              </a:buClr>
              <a:buSzPct val="58333"/>
              <a:buFont typeface="Wingdings" pitchFamily="2" charset="2"/>
              <a:buChar char="q"/>
              <a:tabLst>
                <a:tab pos="150495" algn="l"/>
              </a:tabLst>
            </a:pPr>
            <a:r>
              <a:rPr lang="en-GB" sz="2000" dirty="0" smtClean="0">
                <a:solidFill>
                  <a:srgbClr val="222222"/>
                </a:solidFill>
                <a:latin typeface="+mj-lt"/>
                <a:cs typeface="Arial MT"/>
              </a:rPr>
              <a:t>This</a:t>
            </a:r>
            <a:r>
              <a:rPr sz="2000" spc="-50" dirty="0" smtClean="0">
                <a:solidFill>
                  <a:srgbClr val="222222"/>
                </a:solidFill>
                <a:latin typeface="+mj-lt"/>
                <a:cs typeface="Arial MT"/>
              </a:rPr>
              <a:t> </a:t>
            </a:r>
            <a:r>
              <a:rPr sz="2000" dirty="0">
                <a:solidFill>
                  <a:srgbClr val="222222"/>
                </a:solidFill>
                <a:latin typeface="+mj-lt"/>
                <a:cs typeface="Arial MT"/>
              </a:rPr>
              <a:t>rate</a:t>
            </a:r>
            <a:r>
              <a:rPr sz="2000" spc="-55" dirty="0">
                <a:solidFill>
                  <a:srgbClr val="222222"/>
                </a:solidFill>
                <a:latin typeface="+mj-lt"/>
                <a:cs typeface="Arial MT"/>
              </a:rPr>
              <a:t> </a:t>
            </a:r>
            <a:r>
              <a:rPr lang="en-GB" sz="2000" dirty="0" smtClean="0">
                <a:solidFill>
                  <a:srgbClr val="222222"/>
                </a:solidFill>
                <a:latin typeface="+mj-lt"/>
                <a:cs typeface="Arial MT"/>
              </a:rPr>
              <a:t>is</a:t>
            </a:r>
            <a:r>
              <a:rPr sz="2000" spc="-5" dirty="0" smtClean="0">
                <a:solidFill>
                  <a:srgbClr val="222222"/>
                </a:solidFill>
                <a:latin typeface="+mj-lt"/>
                <a:cs typeface="Arial MT"/>
              </a:rPr>
              <a:t> </a:t>
            </a:r>
            <a:r>
              <a:rPr sz="2000" dirty="0">
                <a:solidFill>
                  <a:srgbClr val="222222"/>
                </a:solidFill>
                <a:latin typeface="+mj-lt"/>
                <a:cs typeface="Arial MT"/>
              </a:rPr>
              <a:t>somewhat higher</a:t>
            </a:r>
            <a:r>
              <a:rPr sz="2000" spc="-35" dirty="0">
                <a:solidFill>
                  <a:srgbClr val="222222"/>
                </a:solidFill>
                <a:latin typeface="+mj-lt"/>
                <a:cs typeface="Arial MT"/>
              </a:rPr>
              <a:t> </a:t>
            </a:r>
            <a:r>
              <a:rPr sz="2000" dirty="0">
                <a:solidFill>
                  <a:srgbClr val="222222"/>
                </a:solidFill>
                <a:latin typeface="+mj-lt"/>
                <a:cs typeface="Arial MT"/>
              </a:rPr>
              <a:t>than</a:t>
            </a:r>
            <a:r>
              <a:rPr sz="2000" spc="-45" dirty="0">
                <a:solidFill>
                  <a:srgbClr val="222222"/>
                </a:solidFill>
                <a:latin typeface="+mj-lt"/>
                <a:cs typeface="Arial MT"/>
              </a:rPr>
              <a:t> </a:t>
            </a:r>
            <a:r>
              <a:rPr sz="2000" spc="-25" dirty="0">
                <a:solidFill>
                  <a:srgbClr val="222222"/>
                </a:solidFill>
                <a:latin typeface="+mj-lt"/>
                <a:cs typeface="Arial MT"/>
              </a:rPr>
              <a:t>for </a:t>
            </a:r>
            <a:r>
              <a:rPr sz="2000" dirty="0">
                <a:solidFill>
                  <a:srgbClr val="222222"/>
                </a:solidFill>
                <a:latin typeface="+mj-lt"/>
                <a:cs typeface="Arial MT"/>
              </a:rPr>
              <a:t>unexposed</a:t>
            </a:r>
            <a:r>
              <a:rPr sz="2000" spc="-20" dirty="0">
                <a:solidFill>
                  <a:srgbClr val="222222"/>
                </a:solidFill>
                <a:latin typeface="+mj-lt"/>
                <a:cs typeface="Arial MT"/>
              </a:rPr>
              <a:t> </a:t>
            </a:r>
            <a:r>
              <a:rPr sz="2000" dirty="0">
                <a:solidFill>
                  <a:srgbClr val="222222"/>
                </a:solidFill>
                <a:latin typeface="+mj-lt"/>
                <a:cs typeface="Arial MT"/>
              </a:rPr>
              <a:t>pregnancies</a:t>
            </a:r>
            <a:r>
              <a:rPr sz="2000" spc="-5" dirty="0">
                <a:solidFill>
                  <a:srgbClr val="222222"/>
                </a:solidFill>
                <a:latin typeface="+mj-lt"/>
                <a:cs typeface="Arial MT"/>
              </a:rPr>
              <a:t> </a:t>
            </a:r>
            <a:r>
              <a:rPr sz="2000" dirty="0">
                <a:solidFill>
                  <a:srgbClr val="222222"/>
                </a:solidFill>
                <a:latin typeface="+mj-lt"/>
                <a:cs typeface="Arial MT"/>
              </a:rPr>
              <a:t>and</a:t>
            </a:r>
            <a:r>
              <a:rPr sz="2000" spc="-25" dirty="0">
                <a:solidFill>
                  <a:srgbClr val="222222"/>
                </a:solidFill>
                <a:latin typeface="+mj-lt"/>
                <a:cs typeface="Arial MT"/>
              </a:rPr>
              <a:t> </a:t>
            </a:r>
            <a:r>
              <a:rPr sz="2000" dirty="0">
                <a:solidFill>
                  <a:srgbClr val="222222"/>
                </a:solidFill>
                <a:latin typeface="+mj-lt"/>
                <a:cs typeface="Arial MT"/>
              </a:rPr>
              <a:t>for</a:t>
            </a:r>
            <a:r>
              <a:rPr sz="2000" spc="-30" dirty="0">
                <a:solidFill>
                  <a:srgbClr val="222222"/>
                </a:solidFill>
                <a:latin typeface="+mj-lt"/>
                <a:cs typeface="Arial MT"/>
              </a:rPr>
              <a:t> </a:t>
            </a:r>
            <a:r>
              <a:rPr sz="2000" dirty="0">
                <a:solidFill>
                  <a:srgbClr val="222222"/>
                </a:solidFill>
                <a:latin typeface="+mj-lt"/>
                <a:cs typeface="Arial MT"/>
              </a:rPr>
              <a:t>those</a:t>
            </a:r>
            <a:r>
              <a:rPr sz="2000" spc="-30" dirty="0">
                <a:solidFill>
                  <a:srgbClr val="222222"/>
                </a:solidFill>
                <a:latin typeface="+mj-lt"/>
                <a:cs typeface="Arial MT"/>
              </a:rPr>
              <a:t> </a:t>
            </a:r>
            <a:r>
              <a:rPr sz="2000" dirty="0">
                <a:solidFill>
                  <a:srgbClr val="222222"/>
                </a:solidFill>
                <a:latin typeface="+mj-lt"/>
                <a:cs typeface="Arial MT"/>
              </a:rPr>
              <a:t>exposed</a:t>
            </a:r>
            <a:r>
              <a:rPr sz="2000" spc="-15" dirty="0">
                <a:solidFill>
                  <a:srgbClr val="222222"/>
                </a:solidFill>
                <a:latin typeface="+mj-lt"/>
                <a:cs typeface="Arial MT"/>
              </a:rPr>
              <a:t> </a:t>
            </a:r>
            <a:r>
              <a:rPr sz="2000" dirty="0">
                <a:solidFill>
                  <a:srgbClr val="222222"/>
                </a:solidFill>
                <a:latin typeface="+mj-lt"/>
                <a:cs typeface="Arial MT"/>
              </a:rPr>
              <a:t>to</a:t>
            </a:r>
            <a:r>
              <a:rPr sz="2000" spc="-20" dirty="0">
                <a:solidFill>
                  <a:srgbClr val="222222"/>
                </a:solidFill>
                <a:latin typeface="+mj-lt"/>
                <a:cs typeface="Arial MT"/>
              </a:rPr>
              <a:t> </a:t>
            </a:r>
            <a:r>
              <a:rPr sz="2000" spc="-10" dirty="0" err="1">
                <a:solidFill>
                  <a:srgbClr val="222222"/>
                </a:solidFill>
                <a:latin typeface="+mj-lt"/>
                <a:cs typeface="Arial MT"/>
              </a:rPr>
              <a:t>Lamotrigine</a:t>
            </a:r>
            <a:r>
              <a:rPr sz="2000" spc="-10" dirty="0" smtClean="0">
                <a:solidFill>
                  <a:srgbClr val="222222"/>
                </a:solidFill>
                <a:latin typeface="+mj-lt"/>
                <a:cs typeface="Arial MT"/>
              </a:rPr>
              <a:t>.</a:t>
            </a:r>
            <a:endParaRPr lang="en-GB" sz="2000" spc="-10" dirty="0" smtClean="0">
              <a:solidFill>
                <a:srgbClr val="222222"/>
              </a:solidFill>
              <a:latin typeface="+mj-lt"/>
              <a:cs typeface="Arial MT"/>
            </a:endParaRPr>
          </a:p>
          <a:p>
            <a:pPr marL="347345" marR="5080" indent="-342900">
              <a:lnSpc>
                <a:spcPct val="100000"/>
              </a:lnSpc>
              <a:spcBef>
                <a:spcPts val="994"/>
              </a:spcBef>
              <a:buClr>
                <a:schemeClr val="accent1"/>
              </a:buClr>
              <a:buSzPct val="58333"/>
              <a:buFont typeface="Wingdings" pitchFamily="2" charset="2"/>
              <a:buChar char="q"/>
              <a:tabLst>
                <a:tab pos="150495" algn="l"/>
              </a:tabLst>
            </a:pPr>
            <a:endParaRPr lang="en-GB" sz="2000" spc="-10" dirty="0" smtClean="0">
              <a:solidFill>
                <a:srgbClr val="222222"/>
              </a:solidFill>
              <a:latin typeface="+mj-lt"/>
              <a:cs typeface="Arial MT"/>
            </a:endParaRPr>
          </a:p>
          <a:p>
            <a:pPr marL="3556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q"/>
              <a:tabLst/>
              <a:defRPr/>
            </a:pPr>
            <a:r>
              <a:rPr lang="en-GB" sz="2000" dirty="0" smtClean="0">
                <a:solidFill>
                  <a:srgbClr val="404040"/>
                </a:solidFill>
                <a:latin typeface="+mj-lt"/>
                <a:cs typeface="Trebuchet MS"/>
              </a:rPr>
              <a:t>The</a:t>
            </a:r>
            <a:r>
              <a:rPr lang="en-GB" sz="2000" spc="-50" dirty="0" smtClean="0">
                <a:solidFill>
                  <a:srgbClr val="404040"/>
                </a:solidFill>
                <a:latin typeface="+mj-lt"/>
                <a:cs typeface="Trebuchet MS"/>
              </a:rPr>
              <a:t> </a:t>
            </a:r>
            <a:r>
              <a:rPr lang="en-GB" sz="2000" dirty="0" smtClean="0">
                <a:solidFill>
                  <a:srgbClr val="404040"/>
                </a:solidFill>
                <a:latin typeface="+mj-lt"/>
                <a:cs typeface="Trebuchet MS"/>
              </a:rPr>
              <a:t>use</a:t>
            </a:r>
            <a:r>
              <a:rPr lang="en-GB" sz="2000" spc="-35" dirty="0" smtClean="0">
                <a:solidFill>
                  <a:srgbClr val="404040"/>
                </a:solidFill>
                <a:latin typeface="+mj-lt"/>
                <a:cs typeface="Trebuchet MS"/>
              </a:rPr>
              <a:t> </a:t>
            </a:r>
            <a:r>
              <a:rPr lang="en-GB" sz="2000" dirty="0" smtClean="0">
                <a:solidFill>
                  <a:srgbClr val="404040"/>
                </a:solidFill>
                <a:latin typeface="+mj-lt"/>
                <a:cs typeface="Trebuchet MS"/>
              </a:rPr>
              <a:t>of</a:t>
            </a:r>
            <a:r>
              <a:rPr lang="en-GB" sz="2000" spc="-35" dirty="0" smtClean="0">
                <a:solidFill>
                  <a:srgbClr val="404040"/>
                </a:solidFill>
                <a:latin typeface="+mj-lt"/>
                <a:cs typeface="Trebuchet MS"/>
              </a:rPr>
              <a:t> </a:t>
            </a:r>
            <a:r>
              <a:rPr lang="en-GB" sz="2000" b="1" dirty="0" smtClean="0">
                <a:latin typeface="+mj-lt"/>
                <a:cs typeface="Trebuchet MS"/>
              </a:rPr>
              <a:t>PREGABALIN</a:t>
            </a:r>
            <a:r>
              <a:rPr lang="en-GB" sz="2000" spc="-20" dirty="0" smtClean="0">
                <a:latin typeface="+mj-lt"/>
                <a:cs typeface="Trebuchet MS"/>
              </a:rPr>
              <a:t> </a:t>
            </a:r>
            <a:r>
              <a:rPr lang="en-GB" sz="2000" spc="-70" dirty="0" smtClean="0">
                <a:solidFill>
                  <a:srgbClr val="404040"/>
                </a:solidFill>
                <a:latin typeface="+mj-lt"/>
                <a:cs typeface="Trebuchet MS"/>
              </a:rPr>
              <a:t>was</a:t>
            </a:r>
            <a:r>
              <a:rPr lang="en-GB" sz="2000" spc="-100" dirty="0" smtClean="0">
                <a:solidFill>
                  <a:srgbClr val="404040"/>
                </a:solidFill>
                <a:latin typeface="+mj-lt"/>
                <a:cs typeface="Trebuchet MS"/>
              </a:rPr>
              <a:t> </a:t>
            </a:r>
            <a:r>
              <a:rPr lang="en-GB" sz="2000" spc="-20" dirty="0" smtClean="0">
                <a:solidFill>
                  <a:srgbClr val="404040"/>
                </a:solidFill>
                <a:latin typeface="+mj-lt"/>
                <a:cs typeface="Trebuchet MS"/>
              </a:rPr>
              <a:t>associated</a:t>
            </a:r>
            <a:r>
              <a:rPr lang="en-GB" sz="2000" spc="-25" dirty="0" smtClean="0">
                <a:solidFill>
                  <a:srgbClr val="404040"/>
                </a:solidFill>
                <a:latin typeface="+mj-lt"/>
                <a:cs typeface="Trebuchet MS"/>
              </a:rPr>
              <a:t> </a:t>
            </a:r>
            <a:r>
              <a:rPr lang="en-GB" sz="2000" dirty="0" smtClean="0">
                <a:solidFill>
                  <a:srgbClr val="404040"/>
                </a:solidFill>
                <a:latin typeface="+mj-lt"/>
                <a:cs typeface="Trebuchet MS"/>
              </a:rPr>
              <a:t>with</a:t>
            </a:r>
            <a:r>
              <a:rPr lang="en-GB" sz="2000" spc="-30" dirty="0" smtClean="0">
                <a:solidFill>
                  <a:srgbClr val="404040"/>
                </a:solidFill>
                <a:latin typeface="+mj-lt"/>
                <a:cs typeface="Trebuchet MS"/>
              </a:rPr>
              <a:t> </a:t>
            </a:r>
            <a:r>
              <a:rPr lang="en-GB" sz="2000" spc="-10" dirty="0" smtClean="0">
                <a:solidFill>
                  <a:srgbClr val="404040"/>
                </a:solidFill>
                <a:latin typeface="+mj-lt"/>
                <a:cs typeface="Trebuchet MS"/>
              </a:rPr>
              <a:t>major</a:t>
            </a:r>
            <a:r>
              <a:rPr lang="en-GB" sz="2000" dirty="0" smtClean="0">
                <a:latin typeface="+mj-lt"/>
                <a:cs typeface="Trebuchet MS"/>
              </a:rPr>
              <a:t> </a:t>
            </a:r>
            <a:r>
              <a:rPr lang="en-GB" sz="2000" spc="-30" dirty="0" smtClean="0">
                <a:solidFill>
                  <a:srgbClr val="404040"/>
                </a:solidFill>
                <a:latin typeface="+mj-lt"/>
                <a:cs typeface="Trebuchet MS"/>
              </a:rPr>
              <a:t>congenital</a:t>
            </a:r>
            <a:r>
              <a:rPr lang="en-GB" sz="2000" spc="-160" dirty="0" smtClean="0">
                <a:solidFill>
                  <a:srgbClr val="404040"/>
                </a:solidFill>
                <a:latin typeface="+mj-lt"/>
                <a:cs typeface="Trebuchet MS"/>
              </a:rPr>
              <a:t> </a:t>
            </a:r>
            <a:r>
              <a:rPr lang="en-GB" sz="2000" dirty="0" smtClean="0">
                <a:solidFill>
                  <a:srgbClr val="404040"/>
                </a:solidFill>
                <a:latin typeface="+mj-lt"/>
                <a:cs typeface="Trebuchet MS"/>
              </a:rPr>
              <a:t>anomalies</a:t>
            </a:r>
            <a:r>
              <a:rPr lang="en-GB" sz="2000" spc="-30" dirty="0" smtClean="0">
                <a:solidFill>
                  <a:srgbClr val="404040"/>
                </a:solidFill>
                <a:latin typeface="+mj-lt"/>
                <a:cs typeface="Trebuchet MS"/>
              </a:rPr>
              <a:t> </a:t>
            </a:r>
            <a:r>
              <a:rPr lang="en-GB" sz="2000" dirty="0" smtClean="0">
                <a:solidFill>
                  <a:srgbClr val="404040"/>
                </a:solidFill>
                <a:latin typeface="+mj-lt"/>
                <a:cs typeface="Trebuchet MS"/>
              </a:rPr>
              <a:t>when</a:t>
            </a:r>
            <a:r>
              <a:rPr lang="en-GB" sz="2000" spc="-20" dirty="0" smtClean="0">
                <a:solidFill>
                  <a:srgbClr val="404040"/>
                </a:solidFill>
                <a:latin typeface="+mj-lt"/>
                <a:cs typeface="Trebuchet MS"/>
              </a:rPr>
              <a:t> </a:t>
            </a:r>
            <a:r>
              <a:rPr lang="en-GB" sz="2000" dirty="0" smtClean="0">
                <a:solidFill>
                  <a:srgbClr val="404040"/>
                </a:solidFill>
                <a:latin typeface="+mj-lt"/>
                <a:cs typeface="Trebuchet MS"/>
              </a:rPr>
              <a:t>used</a:t>
            </a:r>
            <a:r>
              <a:rPr lang="en-GB" sz="2000" spc="-15" dirty="0" smtClean="0">
                <a:solidFill>
                  <a:srgbClr val="404040"/>
                </a:solidFill>
                <a:latin typeface="+mj-lt"/>
                <a:cs typeface="Trebuchet MS"/>
              </a:rPr>
              <a:t> </a:t>
            </a:r>
            <a:r>
              <a:rPr lang="en-GB" sz="2000" dirty="0" smtClean="0">
                <a:solidFill>
                  <a:srgbClr val="404040"/>
                </a:solidFill>
                <a:latin typeface="+mj-lt"/>
                <a:cs typeface="Trebuchet MS"/>
              </a:rPr>
              <a:t>during</a:t>
            </a:r>
            <a:r>
              <a:rPr lang="en-GB" sz="2000" spc="-70" dirty="0" smtClean="0">
                <a:solidFill>
                  <a:srgbClr val="404040"/>
                </a:solidFill>
                <a:latin typeface="+mj-lt"/>
                <a:cs typeface="Trebuchet MS"/>
              </a:rPr>
              <a:t> </a:t>
            </a:r>
            <a:r>
              <a:rPr lang="en-GB" sz="2000" dirty="0" smtClean="0">
                <a:solidFill>
                  <a:srgbClr val="404040"/>
                </a:solidFill>
                <a:latin typeface="+mj-lt"/>
                <a:cs typeface="Trebuchet MS"/>
              </a:rPr>
              <a:t>the</a:t>
            </a:r>
            <a:r>
              <a:rPr lang="en-GB" sz="2000" spc="-10" dirty="0" smtClean="0">
                <a:solidFill>
                  <a:srgbClr val="404040"/>
                </a:solidFill>
                <a:latin typeface="+mj-lt"/>
                <a:cs typeface="Trebuchet MS"/>
              </a:rPr>
              <a:t> </a:t>
            </a:r>
            <a:r>
              <a:rPr lang="en-GB" sz="2000" dirty="0" smtClean="0">
                <a:solidFill>
                  <a:srgbClr val="404040"/>
                </a:solidFill>
                <a:latin typeface="+mj-lt"/>
                <a:cs typeface="Trebuchet MS"/>
              </a:rPr>
              <a:t>first</a:t>
            </a:r>
            <a:r>
              <a:rPr lang="en-GB" sz="2000" spc="-80" dirty="0" smtClean="0">
                <a:solidFill>
                  <a:srgbClr val="404040"/>
                </a:solidFill>
                <a:latin typeface="+mj-lt"/>
                <a:cs typeface="Trebuchet MS"/>
              </a:rPr>
              <a:t> </a:t>
            </a:r>
            <a:r>
              <a:rPr lang="en-GB" sz="2000" spc="-10" dirty="0" smtClean="0">
                <a:solidFill>
                  <a:srgbClr val="404040"/>
                </a:solidFill>
                <a:latin typeface="+mj-lt"/>
                <a:cs typeface="Trebuchet MS"/>
              </a:rPr>
              <a:t>trimester.</a:t>
            </a:r>
          </a:p>
          <a:p>
            <a:pPr marL="3556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q"/>
              <a:tabLst/>
              <a:defRPr/>
            </a:pPr>
            <a:endParaRPr lang="en-GB" sz="2000" dirty="0" smtClean="0">
              <a:solidFill>
                <a:sysClr val="windowText" lastClr="000000"/>
              </a:solidFill>
              <a:latin typeface="+mj-lt"/>
              <a:cs typeface="Trebuchet MS"/>
            </a:endParaRPr>
          </a:p>
          <a:p>
            <a:pPr marL="3556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q"/>
              <a:tabLst/>
              <a:defRPr/>
            </a:pPr>
            <a:endParaRPr lang="en-GB" sz="2000" dirty="0" smtClean="0">
              <a:solidFill>
                <a:srgbClr val="222222"/>
              </a:solidFill>
              <a:latin typeface="+mj-lt"/>
              <a:cs typeface="Arial MT"/>
            </a:endParaRPr>
          </a:p>
          <a:p>
            <a:pPr marL="355600" marR="0" lvl="0" indent="-342900" defTabSz="914400" eaLnBrk="1" fontAlgn="auto" latinLnBrk="0" hangingPunct="1">
              <a:lnSpc>
                <a:spcPct val="100000"/>
              </a:lnSpc>
              <a:spcBef>
                <a:spcPts val="0"/>
              </a:spcBef>
              <a:spcAft>
                <a:spcPts val="0"/>
              </a:spcAft>
              <a:buClr>
                <a:schemeClr val="accent1"/>
              </a:buClr>
              <a:buSzTx/>
              <a:buFont typeface="Wingdings" pitchFamily="2" charset="2"/>
              <a:buChar char="q"/>
              <a:tabLst/>
              <a:defRPr/>
            </a:pPr>
            <a:r>
              <a:rPr lang="en-GB" sz="2000" dirty="0">
                <a:solidFill>
                  <a:srgbClr val="222222"/>
                </a:solidFill>
                <a:latin typeface="+mj-lt"/>
                <a:cs typeface="Arial MT"/>
              </a:rPr>
              <a:t>T</a:t>
            </a:r>
            <a:r>
              <a:rPr lang="en-GB" sz="2000" dirty="0" smtClean="0">
                <a:solidFill>
                  <a:srgbClr val="222222"/>
                </a:solidFill>
                <a:latin typeface="+mj-lt"/>
                <a:cs typeface="Arial MT"/>
              </a:rPr>
              <a:t>he</a:t>
            </a:r>
            <a:r>
              <a:rPr lang="en-GB" sz="2000" spc="-30" dirty="0" smtClean="0">
                <a:solidFill>
                  <a:srgbClr val="222222"/>
                </a:solidFill>
                <a:latin typeface="+mj-lt"/>
                <a:cs typeface="Arial MT"/>
              </a:rPr>
              <a:t> </a:t>
            </a:r>
            <a:r>
              <a:rPr lang="en-GB" sz="2000" spc="-10" dirty="0" smtClean="0">
                <a:latin typeface="+mj-lt"/>
                <a:cs typeface="Arial MT"/>
              </a:rPr>
              <a:t>gabapentin-</a:t>
            </a:r>
            <a:r>
              <a:rPr lang="en-GB" sz="2000" dirty="0" smtClean="0">
                <a:latin typeface="+mj-lt"/>
                <a:cs typeface="Arial MT"/>
              </a:rPr>
              <a:t>exposed</a:t>
            </a:r>
            <a:r>
              <a:rPr lang="en-GB" sz="2000" spc="25" dirty="0" smtClean="0">
                <a:latin typeface="+mj-lt"/>
                <a:cs typeface="Arial MT"/>
              </a:rPr>
              <a:t> </a:t>
            </a:r>
            <a:r>
              <a:rPr lang="en-GB" sz="2000" dirty="0" smtClean="0">
                <a:latin typeface="+mj-lt"/>
                <a:cs typeface="Trebuchet MS"/>
              </a:rPr>
              <a:t>group</a:t>
            </a:r>
            <a:r>
              <a:rPr lang="en-GB" sz="2000" spc="-60" dirty="0" smtClean="0">
                <a:latin typeface="+mj-lt"/>
                <a:cs typeface="Trebuchet MS"/>
              </a:rPr>
              <a:t> </a:t>
            </a:r>
            <a:r>
              <a:rPr lang="en-GB" sz="2000" dirty="0" smtClean="0">
                <a:solidFill>
                  <a:srgbClr val="222222"/>
                </a:solidFill>
                <a:latin typeface="+mj-lt"/>
                <a:cs typeface="Arial MT"/>
              </a:rPr>
              <a:t>had</a:t>
            </a:r>
            <a:r>
              <a:rPr lang="en-GB" sz="2000" spc="-25" dirty="0" smtClean="0">
                <a:solidFill>
                  <a:srgbClr val="222222"/>
                </a:solidFill>
                <a:latin typeface="+mj-lt"/>
                <a:cs typeface="Arial MT"/>
              </a:rPr>
              <a:t> </a:t>
            </a:r>
            <a:r>
              <a:rPr lang="en-GB" sz="2000" dirty="0" smtClean="0">
                <a:solidFill>
                  <a:srgbClr val="222222"/>
                </a:solidFill>
                <a:latin typeface="+mj-lt"/>
                <a:cs typeface="Arial MT"/>
              </a:rPr>
              <a:t>higher</a:t>
            </a:r>
            <a:r>
              <a:rPr lang="en-GB" sz="2000" spc="-5" dirty="0" smtClean="0">
                <a:solidFill>
                  <a:srgbClr val="222222"/>
                </a:solidFill>
                <a:latin typeface="+mj-lt"/>
                <a:cs typeface="Arial MT"/>
              </a:rPr>
              <a:t> </a:t>
            </a:r>
            <a:r>
              <a:rPr lang="en-GB" sz="2000" dirty="0" smtClean="0">
                <a:solidFill>
                  <a:srgbClr val="222222"/>
                </a:solidFill>
                <a:latin typeface="+mj-lt"/>
                <a:cs typeface="Arial MT"/>
              </a:rPr>
              <a:t>rates</a:t>
            </a:r>
            <a:r>
              <a:rPr lang="en-GB" sz="2000" spc="-25" dirty="0" smtClean="0">
                <a:solidFill>
                  <a:srgbClr val="222222"/>
                </a:solidFill>
                <a:latin typeface="+mj-lt"/>
                <a:cs typeface="Arial MT"/>
              </a:rPr>
              <a:t> </a:t>
            </a:r>
            <a:r>
              <a:rPr lang="en-GB" sz="2000" dirty="0" smtClean="0">
                <a:solidFill>
                  <a:srgbClr val="222222"/>
                </a:solidFill>
                <a:latin typeface="+mj-lt"/>
                <a:cs typeface="Arial MT"/>
              </a:rPr>
              <a:t>of</a:t>
            </a:r>
            <a:r>
              <a:rPr lang="en-GB" sz="2000" spc="-30" dirty="0" smtClean="0">
                <a:solidFill>
                  <a:srgbClr val="222222"/>
                </a:solidFill>
                <a:latin typeface="+mj-lt"/>
                <a:cs typeface="Arial MT"/>
              </a:rPr>
              <a:t> </a:t>
            </a:r>
            <a:r>
              <a:rPr lang="en-GB" sz="2000" dirty="0" smtClean="0">
                <a:solidFill>
                  <a:srgbClr val="222222"/>
                </a:solidFill>
                <a:latin typeface="+mj-lt"/>
                <a:cs typeface="Arial MT"/>
              </a:rPr>
              <a:t>preterm</a:t>
            </a:r>
            <a:r>
              <a:rPr lang="en-GB" sz="2000" spc="-20" dirty="0" smtClean="0">
                <a:solidFill>
                  <a:srgbClr val="222222"/>
                </a:solidFill>
                <a:latin typeface="+mj-lt"/>
                <a:cs typeface="Arial MT"/>
              </a:rPr>
              <a:t> </a:t>
            </a:r>
            <a:r>
              <a:rPr lang="en-GB" sz="2000" dirty="0" smtClean="0">
                <a:solidFill>
                  <a:srgbClr val="222222"/>
                </a:solidFill>
                <a:latin typeface="+mj-lt"/>
                <a:cs typeface="Arial MT"/>
              </a:rPr>
              <a:t>births</a:t>
            </a:r>
            <a:r>
              <a:rPr lang="en-GB" sz="2000" spc="-25" dirty="0" smtClean="0">
                <a:solidFill>
                  <a:srgbClr val="222222"/>
                </a:solidFill>
                <a:latin typeface="+mj-lt"/>
                <a:cs typeface="Arial MT"/>
              </a:rPr>
              <a:t> </a:t>
            </a:r>
            <a:r>
              <a:rPr lang="en-GB" sz="2000" dirty="0" smtClean="0">
                <a:solidFill>
                  <a:srgbClr val="222222"/>
                </a:solidFill>
                <a:latin typeface="+mj-lt"/>
                <a:cs typeface="Arial MT"/>
              </a:rPr>
              <a:t>and</a:t>
            </a:r>
            <a:r>
              <a:rPr lang="en-GB" sz="2000" spc="-25" dirty="0" smtClean="0">
                <a:solidFill>
                  <a:srgbClr val="222222"/>
                </a:solidFill>
                <a:latin typeface="+mj-lt"/>
                <a:cs typeface="Arial MT"/>
              </a:rPr>
              <a:t> </a:t>
            </a:r>
            <a:r>
              <a:rPr lang="en-GB" sz="2000" dirty="0" smtClean="0">
                <a:solidFill>
                  <a:srgbClr val="222222"/>
                </a:solidFill>
                <a:latin typeface="+mj-lt"/>
                <a:cs typeface="Arial MT"/>
              </a:rPr>
              <a:t>low</a:t>
            </a:r>
            <a:r>
              <a:rPr lang="en-GB" sz="2000" spc="-35" dirty="0" smtClean="0">
                <a:solidFill>
                  <a:srgbClr val="222222"/>
                </a:solidFill>
                <a:latin typeface="+mj-lt"/>
                <a:cs typeface="Arial MT"/>
              </a:rPr>
              <a:t> </a:t>
            </a:r>
            <a:r>
              <a:rPr lang="en-GB" sz="2000" dirty="0" smtClean="0">
                <a:solidFill>
                  <a:srgbClr val="222222"/>
                </a:solidFill>
                <a:latin typeface="+mj-lt"/>
                <a:cs typeface="Arial MT"/>
              </a:rPr>
              <a:t>birth</a:t>
            </a:r>
            <a:r>
              <a:rPr lang="en-GB" sz="2000" spc="-15" dirty="0" smtClean="0">
                <a:solidFill>
                  <a:srgbClr val="222222"/>
                </a:solidFill>
                <a:latin typeface="+mj-lt"/>
                <a:cs typeface="Arial MT"/>
              </a:rPr>
              <a:t> </a:t>
            </a:r>
            <a:r>
              <a:rPr lang="en-GB" sz="2000" spc="-10" dirty="0" smtClean="0">
                <a:solidFill>
                  <a:srgbClr val="222222"/>
                </a:solidFill>
                <a:latin typeface="+mj-lt"/>
                <a:cs typeface="Arial MT"/>
              </a:rPr>
              <a:t>weight</a:t>
            </a:r>
            <a:r>
              <a:rPr lang="en-GB" sz="2000" dirty="0">
                <a:solidFill>
                  <a:sysClr val="windowText" lastClr="000000"/>
                </a:solidFill>
                <a:latin typeface="+mj-lt"/>
                <a:cs typeface="Arial MT"/>
              </a:rPr>
              <a:t> </a:t>
            </a:r>
            <a:r>
              <a:rPr lang="en-GB" sz="2000" dirty="0" smtClean="0">
                <a:solidFill>
                  <a:sysClr val="windowText" lastClr="000000"/>
                </a:solidFill>
                <a:latin typeface="+mj-lt"/>
                <a:cs typeface="Arial MT"/>
              </a:rPr>
              <a:t> </a:t>
            </a:r>
            <a:r>
              <a:rPr lang="en-GB" sz="2000" dirty="0" smtClean="0">
                <a:solidFill>
                  <a:srgbClr val="222222"/>
                </a:solidFill>
                <a:latin typeface="+mj-lt"/>
                <a:cs typeface="Arial MT"/>
              </a:rPr>
              <a:t>&lt;2500</a:t>
            </a:r>
            <a:r>
              <a:rPr lang="en-GB" sz="2000" spc="-10" dirty="0" smtClean="0">
                <a:solidFill>
                  <a:srgbClr val="222222"/>
                </a:solidFill>
                <a:latin typeface="+mj-lt"/>
                <a:cs typeface="Arial MT"/>
              </a:rPr>
              <a:t> </a:t>
            </a:r>
            <a:r>
              <a:rPr lang="en-GB" sz="2000" spc="-50" dirty="0" smtClean="0">
                <a:solidFill>
                  <a:srgbClr val="222222"/>
                </a:solidFill>
                <a:latin typeface="+mj-lt"/>
                <a:cs typeface="Arial MT"/>
              </a:rPr>
              <a:t>g.</a:t>
            </a:r>
            <a:endParaRPr lang="en-GB" sz="2000" dirty="0" smtClean="0">
              <a:solidFill>
                <a:sysClr val="windowText" lastClr="000000"/>
              </a:solidFill>
              <a:latin typeface="+mj-lt"/>
              <a:cs typeface="Arial MT"/>
            </a:endParaRPr>
          </a:p>
          <a:p>
            <a:pPr marL="347345" marR="5080" indent="-342900">
              <a:lnSpc>
                <a:spcPct val="100000"/>
              </a:lnSpc>
              <a:spcBef>
                <a:spcPts val="994"/>
              </a:spcBef>
              <a:buSzPct val="58333"/>
              <a:buFont typeface="Arial" pitchFamily="34" charset="0"/>
              <a:buChar char="•"/>
              <a:tabLst>
                <a:tab pos="150495" algn="l"/>
              </a:tabLst>
            </a:pPr>
            <a:endParaRPr sz="2000" spc="-10" dirty="0">
              <a:solidFill>
                <a:srgbClr val="222222"/>
              </a:solidFill>
              <a:latin typeface="+mj-lt"/>
              <a:cs typeface="Arial MT"/>
            </a:endParaRPr>
          </a:p>
        </p:txBody>
      </p:sp>
      <p:pic>
        <p:nvPicPr>
          <p:cNvPr id="4" name="object 4"/>
          <p:cNvPicPr/>
          <p:nvPr/>
        </p:nvPicPr>
        <p:blipFill>
          <a:blip r:embed="rId3"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11101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1" y="-177543"/>
            <a:ext cx="9454489" cy="1490793"/>
          </a:xfrm>
          <a:prstGeom prst="rect">
            <a:avLst/>
          </a:prstGeom>
        </p:spPr>
        <p:txBody>
          <a:bodyPr vert="horz" wrap="square" lIns="0" tIns="13335" rIns="0" bIns="0" rtlCol="0">
            <a:spAutoFit/>
          </a:bodyPr>
          <a:lstStyle/>
          <a:p>
            <a:pPr marL="12700">
              <a:lnSpc>
                <a:spcPct val="100000"/>
              </a:lnSpc>
              <a:spcBef>
                <a:spcPts val="105"/>
              </a:spcBef>
            </a:pPr>
            <a:r>
              <a:rPr lang="en-GB" sz="3200" dirty="0" smtClean="0"/>
              <a:t/>
            </a:r>
            <a:br>
              <a:rPr lang="en-GB" sz="3200" dirty="0" smtClean="0"/>
            </a:br>
            <a:r>
              <a:rPr sz="3200" dirty="0" smtClean="0"/>
              <a:t>MANAGEMENT</a:t>
            </a:r>
            <a:r>
              <a:rPr sz="3200" spc="-95" dirty="0" smtClean="0"/>
              <a:t> </a:t>
            </a:r>
            <a:r>
              <a:rPr sz="3200" dirty="0"/>
              <a:t>OF</a:t>
            </a:r>
            <a:r>
              <a:rPr sz="3200" spc="-35" dirty="0"/>
              <a:t> </a:t>
            </a:r>
            <a:r>
              <a:rPr sz="3200" dirty="0"/>
              <a:t>EPILEPSY</a:t>
            </a:r>
            <a:r>
              <a:rPr sz="3200" spc="-105" dirty="0"/>
              <a:t> </a:t>
            </a:r>
            <a:r>
              <a:rPr sz="3200" dirty="0"/>
              <a:t>IN</a:t>
            </a:r>
            <a:r>
              <a:rPr sz="3200" spc="-30" dirty="0"/>
              <a:t> </a:t>
            </a:r>
            <a:r>
              <a:rPr sz="3200" spc="-10" dirty="0" smtClean="0"/>
              <a:t>PREGNANCY</a:t>
            </a:r>
            <a:r>
              <a:rPr lang="en-GB" sz="3200" spc="-10" dirty="0" smtClean="0"/>
              <a:t>   </a:t>
            </a:r>
            <a:br>
              <a:rPr lang="en-GB" sz="3200" spc="-10" dirty="0" smtClean="0"/>
            </a:br>
            <a:r>
              <a:rPr lang="en-GB" sz="3200" spc="-10" dirty="0" smtClean="0"/>
              <a:t>                                                                                 </a:t>
            </a:r>
            <a:r>
              <a:rPr lang="en-GB" sz="2000" b="0" i="0" spc="-10" dirty="0" smtClean="0"/>
              <a:t>CORE CONCEPT</a:t>
            </a:r>
            <a:endParaRPr sz="3200" b="0" i="0" spc="-10" dirty="0"/>
          </a:p>
        </p:txBody>
      </p:sp>
      <p:sp>
        <p:nvSpPr>
          <p:cNvPr id="4" name="object 4"/>
          <p:cNvSpPr txBox="1"/>
          <p:nvPr/>
        </p:nvSpPr>
        <p:spPr>
          <a:xfrm>
            <a:off x="533400" y="1981200"/>
            <a:ext cx="10439399" cy="4103688"/>
          </a:xfrm>
          <a:prstGeom prst="rect">
            <a:avLst/>
          </a:prstGeom>
        </p:spPr>
        <p:txBody>
          <a:bodyPr vert="horz" wrap="square" lIns="0" tIns="12700" rIns="0" bIns="0" rtlCol="0">
            <a:spAutoFit/>
          </a:bodyPr>
          <a:lstStyle/>
          <a:p>
            <a:pPr marL="298450" marR="5080" indent="-285750" algn="just">
              <a:lnSpc>
                <a:spcPct val="100000"/>
              </a:lnSpc>
              <a:spcBef>
                <a:spcPts val="100"/>
              </a:spcBef>
              <a:buClr>
                <a:schemeClr val="accent5">
                  <a:lumMod val="75000"/>
                </a:schemeClr>
              </a:buClr>
              <a:buFont typeface="Wingdings" pitchFamily="2" charset="2"/>
              <a:buChar char="q"/>
            </a:pPr>
            <a:r>
              <a:rPr sz="2000" dirty="0">
                <a:solidFill>
                  <a:srgbClr val="222222"/>
                </a:solidFill>
                <a:latin typeface="+mj-lt"/>
                <a:cs typeface="Arial MT"/>
              </a:rPr>
              <a:t>Women</a:t>
            </a:r>
            <a:r>
              <a:rPr sz="2000" spc="-45" dirty="0">
                <a:solidFill>
                  <a:srgbClr val="222222"/>
                </a:solidFill>
                <a:latin typeface="+mj-lt"/>
                <a:cs typeface="Arial MT"/>
              </a:rPr>
              <a:t> </a:t>
            </a:r>
            <a:r>
              <a:rPr sz="2000" dirty="0">
                <a:solidFill>
                  <a:srgbClr val="222222"/>
                </a:solidFill>
                <a:latin typeface="+mj-lt"/>
                <a:cs typeface="Arial MT"/>
              </a:rPr>
              <a:t>with</a:t>
            </a:r>
            <a:r>
              <a:rPr sz="2000" spc="-10" dirty="0">
                <a:solidFill>
                  <a:srgbClr val="222222"/>
                </a:solidFill>
                <a:latin typeface="+mj-lt"/>
                <a:cs typeface="Arial MT"/>
              </a:rPr>
              <a:t> </a:t>
            </a:r>
            <a:r>
              <a:rPr sz="2000" dirty="0">
                <a:solidFill>
                  <a:srgbClr val="222222"/>
                </a:solidFill>
                <a:latin typeface="+mj-lt"/>
                <a:cs typeface="Arial MT"/>
              </a:rPr>
              <a:t>epilepsy</a:t>
            </a:r>
            <a:r>
              <a:rPr sz="2000" spc="-10" dirty="0">
                <a:solidFill>
                  <a:srgbClr val="222222"/>
                </a:solidFill>
                <a:latin typeface="+mj-lt"/>
                <a:cs typeface="Arial MT"/>
              </a:rPr>
              <a:t> </a:t>
            </a:r>
            <a:r>
              <a:rPr sz="2000" dirty="0">
                <a:solidFill>
                  <a:srgbClr val="222222"/>
                </a:solidFill>
                <a:latin typeface="+mj-lt"/>
                <a:cs typeface="Arial MT"/>
              </a:rPr>
              <a:t>were</a:t>
            </a:r>
            <a:r>
              <a:rPr sz="2000" spc="-15" dirty="0">
                <a:solidFill>
                  <a:srgbClr val="222222"/>
                </a:solidFill>
                <a:latin typeface="+mj-lt"/>
                <a:cs typeface="Arial MT"/>
              </a:rPr>
              <a:t> </a:t>
            </a:r>
            <a:r>
              <a:rPr sz="2000" dirty="0">
                <a:solidFill>
                  <a:srgbClr val="222222"/>
                </a:solidFill>
                <a:latin typeface="+mj-lt"/>
                <a:cs typeface="Arial MT"/>
              </a:rPr>
              <a:t>once</a:t>
            </a:r>
            <a:r>
              <a:rPr sz="2000" spc="-20" dirty="0">
                <a:solidFill>
                  <a:srgbClr val="222222"/>
                </a:solidFill>
                <a:latin typeface="+mj-lt"/>
                <a:cs typeface="Arial MT"/>
              </a:rPr>
              <a:t> </a:t>
            </a:r>
            <a:r>
              <a:rPr sz="2000" dirty="0">
                <a:solidFill>
                  <a:srgbClr val="222222"/>
                </a:solidFill>
                <a:latin typeface="+mj-lt"/>
                <a:cs typeface="Arial MT"/>
              </a:rPr>
              <a:t>counseled</a:t>
            </a:r>
            <a:r>
              <a:rPr sz="2000" spc="-20" dirty="0">
                <a:solidFill>
                  <a:srgbClr val="222222"/>
                </a:solidFill>
                <a:latin typeface="+mj-lt"/>
                <a:cs typeface="Arial MT"/>
              </a:rPr>
              <a:t> </a:t>
            </a:r>
            <a:r>
              <a:rPr sz="2000" dirty="0">
                <a:solidFill>
                  <a:srgbClr val="222222"/>
                </a:solidFill>
                <a:latin typeface="+mj-lt"/>
                <a:cs typeface="Arial MT"/>
              </a:rPr>
              <a:t>to</a:t>
            </a:r>
            <a:r>
              <a:rPr sz="2000" spc="-35" dirty="0">
                <a:solidFill>
                  <a:srgbClr val="222222"/>
                </a:solidFill>
                <a:latin typeface="+mj-lt"/>
                <a:cs typeface="Arial MT"/>
              </a:rPr>
              <a:t> </a:t>
            </a:r>
            <a:r>
              <a:rPr sz="2000" dirty="0">
                <a:solidFill>
                  <a:srgbClr val="222222"/>
                </a:solidFill>
                <a:latin typeface="+mj-lt"/>
                <a:cs typeface="Arial MT"/>
              </a:rPr>
              <a:t>avoid</a:t>
            </a:r>
            <a:r>
              <a:rPr sz="2000" spc="-25" dirty="0">
                <a:solidFill>
                  <a:srgbClr val="222222"/>
                </a:solidFill>
                <a:latin typeface="+mj-lt"/>
                <a:cs typeface="Arial MT"/>
              </a:rPr>
              <a:t> </a:t>
            </a:r>
            <a:r>
              <a:rPr sz="2000" spc="-10" dirty="0" smtClean="0">
                <a:solidFill>
                  <a:srgbClr val="222222"/>
                </a:solidFill>
                <a:latin typeface="+mj-lt"/>
                <a:cs typeface="Arial MT"/>
              </a:rPr>
              <a:t>pregnancy</a:t>
            </a:r>
            <a:r>
              <a:rPr sz="2000" dirty="0" smtClean="0">
                <a:solidFill>
                  <a:srgbClr val="222222"/>
                </a:solidFill>
                <a:latin typeface="+mj-lt"/>
                <a:cs typeface="Arial MT"/>
              </a:rPr>
              <a:t> </a:t>
            </a:r>
            <a:r>
              <a:rPr sz="2000" dirty="0">
                <a:solidFill>
                  <a:srgbClr val="222222"/>
                </a:solidFill>
                <a:latin typeface="+mj-lt"/>
                <a:cs typeface="Arial MT"/>
              </a:rPr>
              <a:t>but</a:t>
            </a:r>
            <a:r>
              <a:rPr sz="2000" spc="-40" dirty="0">
                <a:solidFill>
                  <a:srgbClr val="222222"/>
                </a:solidFill>
                <a:latin typeface="+mj-lt"/>
                <a:cs typeface="Arial MT"/>
              </a:rPr>
              <a:t> </a:t>
            </a:r>
            <a:r>
              <a:rPr sz="2000" dirty="0">
                <a:solidFill>
                  <a:srgbClr val="222222"/>
                </a:solidFill>
                <a:latin typeface="+mj-lt"/>
                <a:cs typeface="Arial MT"/>
              </a:rPr>
              <a:t>epilepsy</a:t>
            </a:r>
            <a:r>
              <a:rPr sz="2000" spc="-10" dirty="0">
                <a:solidFill>
                  <a:srgbClr val="222222"/>
                </a:solidFill>
                <a:latin typeface="+mj-lt"/>
                <a:cs typeface="Arial MT"/>
              </a:rPr>
              <a:t> </a:t>
            </a:r>
            <a:r>
              <a:rPr sz="2000" dirty="0">
                <a:solidFill>
                  <a:srgbClr val="222222"/>
                </a:solidFill>
                <a:latin typeface="+mj-lt"/>
                <a:cs typeface="Arial MT"/>
              </a:rPr>
              <a:t>is</a:t>
            </a:r>
            <a:r>
              <a:rPr sz="2000" spc="-35" dirty="0">
                <a:solidFill>
                  <a:srgbClr val="222222"/>
                </a:solidFill>
                <a:latin typeface="+mj-lt"/>
                <a:cs typeface="Arial MT"/>
              </a:rPr>
              <a:t> </a:t>
            </a:r>
            <a:r>
              <a:rPr sz="2000" spc="-25" dirty="0">
                <a:solidFill>
                  <a:srgbClr val="222222"/>
                </a:solidFill>
                <a:latin typeface="+mj-lt"/>
                <a:cs typeface="Arial MT"/>
              </a:rPr>
              <a:t>no </a:t>
            </a:r>
            <a:r>
              <a:rPr sz="2000" dirty="0">
                <a:solidFill>
                  <a:srgbClr val="222222"/>
                </a:solidFill>
                <a:latin typeface="+mj-lt"/>
                <a:cs typeface="Arial MT"/>
              </a:rPr>
              <a:t>longer</a:t>
            </a:r>
            <a:r>
              <a:rPr sz="2000" spc="-50" dirty="0">
                <a:solidFill>
                  <a:srgbClr val="222222"/>
                </a:solidFill>
                <a:latin typeface="+mj-lt"/>
                <a:cs typeface="Arial MT"/>
              </a:rPr>
              <a:t> </a:t>
            </a:r>
            <a:r>
              <a:rPr sz="2000" dirty="0">
                <a:solidFill>
                  <a:srgbClr val="222222"/>
                </a:solidFill>
                <a:latin typeface="+mj-lt"/>
                <a:cs typeface="Arial MT"/>
              </a:rPr>
              <a:t>considered</a:t>
            </a:r>
            <a:r>
              <a:rPr sz="2000" spc="-25" dirty="0">
                <a:solidFill>
                  <a:srgbClr val="222222"/>
                </a:solidFill>
                <a:latin typeface="+mj-lt"/>
                <a:cs typeface="Arial MT"/>
              </a:rPr>
              <a:t> </a:t>
            </a:r>
            <a:r>
              <a:rPr sz="2000" dirty="0">
                <a:solidFill>
                  <a:srgbClr val="222222"/>
                </a:solidFill>
                <a:latin typeface="+mj-lt"/>
                <a:cs typeface="Arial MT"/>
              </a:rPr>
              <a:t>a</a:t>
            </a:r>
            <a:r>
              <a:rPr sz="2000" spc="-50" dirty="0">
                <a:solidFill>
                  <a:srgbClr val="222222"/>
                </a:solidFill>
                <a:latin typeface="+mj-lt"/>
                <a:cs typeface="Arial MT"/>
              </a:rPr>
              <a:t> </a:t>
            </a:r>
            <a:r>
              <a:rPr sz="2000" dirty="0">
                <a:solidFill>
                  <a:srgbClr val="222222"/>
                </a:solidFill>
                <a:latin typeface="+mj-lt"/>
                <a:cs typeface="Arial MT"/>
              </a:rPr>
              <a:t>contraindication</a:t>
            </a:r>
            <a:r>
              <a:rPr sz="2000" spc="-20" dirty="0">
                <a:solidFill>
                  <a:srgbClr val="222222"/>
                </a:solidFill>
                <a:latin typeface="+mj-lt"/>
                <a:cs typeface="Arial MT"/>
              </a:rPr>
              <a:t> </a:t>
            </a:r>
            <a:r>
              <a:rPr sz="2000" dirty="0">
                <a:solidFill>
                  <a:srgbClr val="222222"/>
                </a:solidFill>
                <a:latin typeface="+mj-lt"/>
                <a:cs typeface="Arial MT"/>
              </a:rPr>
              <a:t>to</a:t>
            </a:r>
            <a:r>
              <a:rPr sz="2000" spc="-45" dirty="0">
                <a:solidFill>
                  <a:srgbClr val="222222"/>
                </a:solidFill>
                <a:latin typeface="+mj-lt"/>
                <a:cs typeface="Arial MT"/>
              </a:rPr>
              <a:t> </a:t>
            </a:r>
            <a:r>
              <a:rPr sz="2000" spc="-10" dirty="0">
                <a:solidFill>
                  <a:srgbClr val="222222"/>
                </a:solidFill>
                <a:latin typeface="+mj-lt"/>
                <a:cs typeface="Arial MT"/>
              </a:rPr>
              <a:t>pregnancy. </a:t>
            </a:r>
            <a:endParaRPr lang="en-GB" sz="2000" spc="-10" dirty="0" smtClean="0">
              <a:solidFill>
                <a:srgbClr val="222222"/>
              </a:solidFill>
              <a:latin typeface="+mj-lt"/>
              <a:cs typeface="Arial MT"/>
            </a:endParaRPr>
          </a:p>
          <a:p>
            <a:pPr marL="298450" marR="5080" indent="-285750" algn="just">
              <a:lnSpc>
                <a:spcPct val="100000"/>
              </a:lnSpc>
              <a:spcBef>
                <a:spcPts val="100"/>
              </a:spcBef>
              <a:buClr>
                <a:schemeClr val="accent5">
                  <a:lumMod val="75000"/>
                </a:schemeClr>
              </a:buClr>
              <a:buFont typeface="Wingdings" pitchFamily="2" charset="2"/>
              <a:buChar char="q"/>
            </a:pPr>
            <a:r>
              <a:rPr sz="2000" dirty="0" smtClean="0">
                <a:solidFill>
                  <a:srgbClr val="222222"/>
                </a:solidFill>
                <a:latin typeface="+mj-lt"/>
                <a:cs typeface="Arial MT"/>
              </a:rPr>
              <a:t>Over</a:t>
            </a:r>
            <a:r>
              <a:rPr sz="2000" spc="-45" dirty="0" smtClean="0">
                <a:solidFill>
                  <a:srgbClr val="222222"/>
                </a:solidFill>
                <a:latin typeface="+mj-lt"/>
                <a:cs typeface="Arial MT"/>
              </a:rPr>
              <a:t> </a:t>
            </a:r>
            <a:r>
              <a:rPr sz="2000" dirty="0">
                <a:solidFill>
                  <a:srgbClr val="222222"/>
                </a:solidFill>
                <a:latin typeface="+mj-lt"/>
                <a:cs typeface="Arial MT"/>
              </a:rPr>
              <a:t>90</a:t>
            </a:r>
            <a:r>
              <a:rPr sz="2000" spc="-55" dirty="0">
                <a:solidFill>
                  <a:srgbClr val="222222"/>
                </a:solidFill>
                <a:latin typeface="+mj-lt"/>
                <a:cs typeface="Arial MT"/>
              </a:rPr>
              <a:t> </a:t>
            </a:r>
            <a:r>
              <a:rPr sz="2000" dirty="0">
                <a:solidFill>
                  <a:srgbClr val="222222"/>
                </a:solidFill>
                <a:latin typeface="+mj-lt"/>
                <a:cs typeface="Arial MT"/>
              </a:rPr>
              <a:t>percent</a:t>
            </a:r>
            <a:r>
              <a:rPr sz="2000" spc="-35" dirty="0">
                <a:solidFill>
                  <a:srgbClr val="222222"/>
                </a:solidFill>
                <a:latin typeface="+mj-lt"/>
                <a:cs typeface="Arial MT"/>
              </a:rPr>
              <a:t> </a:t>
            </a:r>
            <a:r>
              <a:rPr sz="2000" dirty="0">
                <a:solidFill>
                  <a:srgbClr val="222222"/>
                </a:solidFill>
                <a:latin typeface="+mj-lt"/>
                <a:cs typeface="Arial MT"/>
              </a:rPr>
              <a:t>of</a:t>
            </a:r>
            <a:r>
              <a:rPr sz="2000" spc="-50" dirty="0">
                <a:solidFill>
                  <a:srgbClr val="222222"/>
                </a:solidFill>
                <a:latin typeface="+mj-lt"/>
                <a:cs typeface="Arial MT"/>
              </a:rPr>
              <a:t> </a:t>
            </a:r>
            <a:r>
              <a:rPr sz="2000" dirty="0">
                <a:solidFill>
                  <a:srgbClr val="222222"/>
                </a:solidFill>
                <a:latin typeface="+mj-lt"/>
                <a:cs typeface="Arial MT"/>
              </a:rPr>
              <a:t>women</a:t>
            </a:r>
            <a:r>
              <a:rPr sz="2000" spc="-5" dirty="0">
                <a:solidFill>
                  <a:srgbClr val="222222"/>
                </a:solidFill>
                <a:latin typeface="+mj-lt"/>
                <a:cs typeface="Arial MT"/>
              </a:rPr>
              <a:t> </a:t>
            </a:r>
            <a:r>
              <a:rPr sz="2000" spc="-20" dirty="0">
                <a:solidFill>
                  <a:srgbClr val="222222"/>
                </a:solidFill>
                <a:latin typeface="+mj-lt"/>
                <a:cs typeface="Arial MT"/>
              </a:rPr>
              <a:t>with </a:t>
            </a:r>
            <a:r>
              <a:rPr sz="2000" dirty="0">
                <a:solidFill>
                  <a:srgbClr val="222222"/>
                </a:solidFill>
                <a:latin typeface="+mj-lt"/>
                <a:cs typeface="Arial MT"/>
              </a:rPr>
              <a:t>epilepsy</a:t>
            </a:r>
            <a:r>
              <a:rPr sz="2000" spc="-30" dirty="0">
                <a:solidFill>
                  <a:srgbClr val="222222"/>
                </a:solidFill>
                <a:latin typeface="+mj-lt"/>
                <a:cs typeface="Arial MT"/>
              </a:rPr>
              <a:t> </a:t>
            </a:r>
            <a:r>
              <a:rPr sz="2000" dirty="0">
                <a:solidFill>
                  <a:srgbClr val="222222"/>
                </a:solidFill>
                <a:latin typeface="+mj-lt"/>
                <a:cs typeface="Arial MT"/>
              </a:rPr>
              <a:t>will have</a:t>
            </a:r>
            <a:r>
              <a:rPr sz="2000" spc="-35" dirty="0">
                <a:solidFill>
                  <a:srgbClr val="222222"/>
                </a:solidFill>
                <a:latin typeface="+mj-lt"/>
                <a:cs typeface="Arial MT"/>
              </a:rPr>
              <a:t> </a:t>
            </a:r>
            <a:r>
              <a:rPr sz="2000" dirty="0">
                <a:solidFill>
                  <a:srgbClr val="222222"/>
                </a:solidFill>
                <a:latin typeface="+mj-lt"/>
                <a:cs typeface="Arial MT"/>
              </a:rPr>
              <a:t>good</a:t>
            </a:r>
            <a:r>
              <a:rPr sz="2000" spc="-35" dirty="0">
                <a:solidFill>
                  <a:srgbClr val="222222"/>
                </a:solidFill>
                <a:latin typeface="+mj-lt"/>
                <a:cs typeface="Arial MT"/>
              </a:rPr>
              <a:t> </a:t>
            </a:r>
            <a:r>
              <a:rPr sz="2000" spc="-10" dirty="0" smtClean="0">
                <a:solidFill>
                  <a:srgbClr val="222222"/>
                </a:solidFill>
                <a:latin typeface="+mj-lt"/>
                <a:cs typeface="Arial MT"/>
              </a:rPr>
              <a:t>outcomes</a:t>
            </a:r>
            <a:r>
              <a:rPr lang="en-GB" sz="2000" spc="-10" dirty="0" smtClean="0">
                <a:solidFill>
                  <a:srgbClr val="222222"/>
                </a:solidFill>
                <a:latin typeface="+mj-lt"/>
                <a:cs typeface="Arial MT"/>
              </a:rPr>
              <a:t>.</a:t>
            </a:r>
          </a:p>
          <a:p>
            <a:pPr marL="298450" marR="5080" indent="-285750" algn="just">
              <a:lnSpc>
                <a:spcPct val="100000"/>
              </a:lnSpc>
              <a:spcBef>
                <a:spcPts val="100"/>
              </a:spcBef>
              <a:buClr>
                <a:schemeClr val="accent5">
                  <a:lumMod val="75000"/>
                </a:schemeClr>
              </a:buClr>
              <a:buFont typeface="Wingdings" pitchFamily="2" charset="2"/>
              <a:buChar char="q"/>
            </a:pPr>
            <a:endParaRPr lang="en-GB" sz="2000" spc="-10" dirty="0" smtClean="0">
              <a:solidFill>
                <a:srgbClr val="222222"/>
              </a:solidFill>
              <a:latin typeface="+mj-lt"/>
              <a:cs typeface="Arial MT"/>
            </a:endParaRPr>
          </a:p>
          <a:p>
            <a:pPr marL="298450" marR="5080" indent="-285750" algn="just">
              <a:lnSpc>
                <a:spcPct val="100000"/>
              </a:lnSpc>
              <a:spcBef>
                <a:spcPts val="100"/>
              </a:spcBef>
              <a:buClr>
                <a:schemeClr val="accent5">
                  <a:lumMod val="75000"/>
                </a:schemeClr>
              </a:buClr>
              <a:buFont typeface="Wingdings" pitchFamily="2" charset="2"/>
              <a:buChar char="q"/>
            </a:pPr>
            <a:r>
              <a:rPr lang="en-GB" sz="2000" dirty="0" smtClean="0">
                <a:latin typeface="+mj-lt"/>
              </a:rPr>
              <a:t>WWE who are planning their pregnancy should have a clinician competent in the management of epilepsy take responsibility for sharing decisions around choice and dose of AEDs based on the risk to the </a:t>
            </a:r>
            <a:r>
              <a:rPr lang="en-GB" sz="2000" dirty="0" err="1" smtClean="0">
                <a:latin typeface="+mj-lt"/>
              </a:rPr>
              <a:t>fetus</a:t>
            </a:r>
            <a:r>
              <a:rPr lang="en-GB" sz="2000" dirty="0" smtClean="0">
                <a:latin typeface="+mj-lt"/>
              </a:rPr>
              <a:t> and control of seizures.</a:t>
            </a:r>
          </a:p>
          <a:p>
            <a:pPr marL="12700" marR="5080" algn="just">
              <a:lnSpc>
                <a:spcPct val="100000"/>
              </a:lnSpc>
              <a:spcBef>
                <a:spcPts val="100"/>
              </a:spcBef>
              <a:buClr>
                <a:schemeClr val="accent5">
                  <a:lumMod val="75000"/>
                </a:schemeClr>
              </a:buClr>
            </a:pPr>
            <a:endParaRPr lang="en-GB" sz="2000" dirty="0" smtClean="0">
              <a:latin typeface="+mj-lt"/>
            </a:endParaRPr>
          </a:p>
          <a:p>
            <a:pPr marL="298450" marR="5080" indent="-285750" algn="just">
              <a:lnSpc>
                <a:spcPct val="100000"/>
              </a:lnSpc>
              <a:spcBef>
                <a:spcPts val="100"/>
              </a:spcBef>
              <a:buClr>
                <a:schemeClr val="accent5">
                  <a:lumMod val="75000"/>
                </a:schemeClr>
              </a:buClr>
              <a:buFont typeface="Wingdings" pitchFamily="2" charset="2"/>
              <a:buChar char="q"/>
            </a:pPr>
            <a:r>
              <a:rPr lang="en-GB" sz="2000" dirty="0" smtClean="0">
                <a:latin typeface="+mj-lt"/>
              </a:rPr>
              <a:t> WWE should be reassured that most mothers have normal healthy babies and the risk of congenital malformations is low if they are not exposed to AEDs in the </a:t>
            </a:r>
            <a:r>
              <a:rPr lang="en-GB" sz="2000" dirty="0" err="1" smtClean="0">
                <a:latin typeface="+mj-lt"/>
              </a:rPr>
              <a:t>periconception</a:t>
            </a:r>
            <a:r>
              <a:rPr lang="en-GB" sz="2000" dirty="0" smtClean="0">
                <a:latin typeface="+mj-lt"/>
              </a:rPr>
              <a:t> period.</a:t>
            </a:r>
          </a:p>
          <a:p>
            <a:pPr marL="12700" marR="5080" algn="just">
              <a:lnSpc>
                <a:spcPct val="100000"/>
              </a:lnSpc>
              <a:spcBef>
                <a:spcPts val="100"/>
              </a:spcBef>
              <a:buClr>
                <a:schemeClr val="accent5">
                  <a:lumMod val="75000"/>
                </a:schemeClr>
              </a:buClr>
            </a:pPr>
            <a:endParaRPr lang="en-GB" sz="2000" dirty="0" smtClean="0">
              <a:latin typeface="+mj-lt"/>
            </a:endParaRPr>
          </a:p>
          <a:p>
            <a:pPr marL="298450" marR="5080" indent="-285750" algn="just">
              <a:lnSpc>
                <a:spcPct val="100000"/>
              </a:lnSpc>
              <a:spcBef>
                <a:spcPts val="100"/>
              </a:spcBef>
              <a:buClr>
                <a:schemeClr val="accent5">
                  <a:lumMod val="75000"/>
                </a:schemeClr>
              </a:buClr>
              <a:buFont typeface="Wingdings" pitchFamily="2" charset="2"/>
              <a:buChar char="q"/>
            </a:pPr>
            <a:r>
              <a:rPr lang="en-GB" sz="2000" dirty="0" smtClean="0">
                <a:latin typeface="+mj-lt"/>
              </a:rPr>
              <a:t> Women should be informed that the risk of congenital abnormalities in the </a:t>
            </a:r>
            <a:r>
              <a:rPr lang="en-GB" sz="2000" dirty="0" err="1" smtClean="0">
                <a:latin typeface="+mj-lt"/>
              </a:rPr>
              <a:t>fetus</a:t>
            </a:r>
            <a:r>
              <a:rPr lang="en-GB" sz="2000" dirty="0" smtClean="0">
                <a:latin typeface="+mj-lt"/>
              </a:rPr>
              <a:t> is dependent on the type number and dose of AEDs.</a:t>
            </a:r>
            <a:endParaRPr sz="2000" dirty="0">
              <a:latin typeface="+mj-lt"/>
              <a:cs typeface="Arial MT"/>
            </a:endParaRPr>
          </a:p>
        </p:txBody>
      </p:sp>
      <p:pic>
        <p:nvPicPr>
          <p:cNvPr id="5" name="object 5"/>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03776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r>
              <a:rPr lang="en-GB" dirty="0" smtClean="0"/>
              <a:t/>
            </a:r>
            <a:br>
              <a:rPr lang="en-GB" dirty="0" smtClean="0"/>
            </a:br>
            <a:r>
              <a:rPr lang="en-GB" dirty="0" smtClean="0"/>
              <a:t/>
            </a:r>
            <a:br>
              <a:rPr lang="en-GB" dirty="0" smtClean="0"/>
            </a:br>
            <a:r>
              <a:rPr lang="en-GB" dirty="0" smtClean="0"/>
              <a:t/>
            </a:r>
            <a:br>
              <a:rPr lang="en-GB" dirty="0" smtClean="0"/>
            </a:br>
            <a:r>
              <a:rPr lang="en-GB" sz="2400" dirty="0" smtClean="0">
                <a:latin typeface="+mj-lt"/>
              </a:rPr>
              <a:t>Mission Statement:  </a:t>
            </a:r>
            <a:r>
              <a:rPr lang="en-GB" sz="2400" b="0" i="0" dirty="0" smtClean="0">
                <a:solidFill>
                  <a:schemeClr val="tx1">
                    <a:lumMod val="75000"/>
                    <a:lumOff val="25000"/>
                  </a:schemeClr>
                </a:solidFill>
                <a:latin typeface="+mj-lt"/>
              </a:rPr>
              <a:t>To </a:t>
            </a:r>
            <a:r>
              <a:rPr lang="en-GB" sz="2400" b="0" i="0" dirty="0">
                <a:solidFill>
                  <a:schemeClr val="tx1">
                    <a:lumMod val="75000"/>
                    <a:lumOff val="25000"/>
                  </a:schemeClr>
                </a:solidFill>
                <a:latin typeface="+mj-lt"/>
              </a:rPr>
              <a:t>impart evidence based research oriented health professional education in order to provide best possible patient care and inculcate the values of mutual respect, ethical practice of healthcare and social accountability</a:t>
            </a:r>
            <a:r>
              <a:rPr lang="en-GB" sz="2400" b="0" i="0" dirty="0" smtClean="0">
                <a:solidFill>
                  <a:schemeClr val="tx1">
                    <a:lumMod val="75000"/>
                    <a:lumOff val="25000"/>
                  </a:schemeClr>
                </a:solidFill>
                <a:latin typeface="+mj-lt"/>
              </a:rPr>
              <a:t>.</a:t>
            </a:r>
            <a:br>
              <a:rPr lang="en-GB" sz="2400" b="0" i="0" dirty="0" smtClean="0">
                <a:solidFill>
                  <a:schemeClr val="tx1">
                    <a:lumMod val="75000"/>
                    <a:lumOff val="25000"/>
                  </a:schemeClr>
                </a:solidFill>
                <a:latin typeface="+mj-lt"/>
              </a:rPr>
            </a:br>
            <a:r>
              <a:rPr lang="en-GB" sz="2400" b="0" i="0" dirty="0">
                <a:solidFill>
                  <a:schemeClr val="tx1">
                    <a:lumMod val="75000"/>
                    <a:lumOff val="25000"/>
                  </a:schemeClr>
                </a:solidFill>
                <a:latin typeface="+mj-lt"/>
              </a:rPr>
              <a:t/>
            </a:r>
            <a:br>
              <a:rPr lang="en-GB" sz="2400" b="0" i="0" dirty="0">
                <a:solidFill>
                  <a:schemeClr val="tx1">
                    <a:lumMod val="75000"/>
                    <a:lumOff val="25000"/>
                  </a:schemeClr>
                </a:solidFill>
                <a:latin typeface="+mj-lt"/>
              </a:rPr>
            </a:br>
            <a:r>
              <a:rPr lang="en-GB" sz="2400" dirty="0" smtClean="0">
                <a:latin typeface="+mj-lt"/>
              </a:rPr>
              <a:t>Vision: </a:t>
            </a:r>
            <a:r>
              <a:rPr lang="en-GB" sz="2400" b="0" i="0" dirty="0">
                <a:solidFill>
                  <a:schemeClr val="tx1">
                    <a:lumMod val="75000"/>
                    <a:lumOff val="25000"/>
                  </a:schemeClr>
                </a:solidFill>
                <a:latin typeface="+mj-lt"/>
              </a:rPr>
              <a:t>Highly recognized and accredited centre of excellence in Medical Education, using evidence-based training techniques for development of highly competent health professionals, who are lifelong experiential learner and are socially accountable.</a:t>
            </a:r>
            <a:r>
              <a:rPr lang="en-GB" sz="2400" b="0" i="0" dirty="0">
                <a:latin typeface="+mj-lt"/>
              </a:rPr>
              <a:t/>
            </a:r>
            <a:br>
              <a:rPr lang="en-GB" sz="2400" b="0" i="0" dirty="0">
                <a:latin typeface="+mj-lt"/>
              </a:rPr>
            </a:br>
            <a:r>
              <a:rPr lang="en-GB" sz="2400" b="0" i="0" dirty="0" smtClean="0">
                <a:solidFill>
                  <a:schemeClr val="tx1">
                    <a:lumMod val="75000"/>
                    <a:lumOff val="25000"/>
                  </a:schemeClr>
                </a:solidFill>
                <a:latin typeface="+mj-lt"/>
              </a:rPr>
              <a:t/>
            </a:r>
            <a:br>
              <a:rPr lang="en-GB" sz="2400" b="0" i="0" dirty="0" smtClean="0">
                <a:solidFill>
                  <a:schemeClr val="tx1">
                    <a:lumMod val="75000"/>
                    <a:lumOff val="25000"/>
                  </a:schemeClr>
                </a:solidFill>
                <a:latin typeface="+mj-lt"/>
              </a:rPr>
            </a:br>
            <a:r>
              <a:rPr lang="en-GB" sz="2400" dirty="0" smtClean="0">
                <a:latin typeface="+mj-lt"/>
              </a:rPr>
              <a:t>Values:</a:t>
            </a:r>
            <a:r>
              <a:rPr lang="en-GB" sz="2400" b="0" dirty="0">
                <a:latin typeface="+mj-lt"/>
              </a:rPr>
              <a:t> </a:t>
            </a:r>
            <a:r>
              <a:rPr lang="en-GB" sz="2400" b="0" i="0" dirty="0" smtClean="0">
                <a:solidFill>
                  <a:schemeClr val="tx1">
                    <a:lumMod val="75000"/>
                    <a:lumOff val="25000"/>
                  </a:schemeClr>
                </a:solidFill>
                <a:latin typeface="+mj-lt"/>
              </a:rPr>
              <a:t>Merit</a:t>
            </a:r>
            <a:r>
              <a:rPr lang="en-GB" sz="2400" i="0" dirty="0" smtClean="0">
                <a:solidFill>
                  <a:schemeClr val="tx1">
                    <a:lumMod val="75000"/>
                    <a:lumOff val="25000"/>
                  </a:schemeClr>
                </a:solidFill>
                <a:latin typeface="+mj-lt"/>
              </a:rPr>
              <a:t> ,</a:t>
            </a:r>
            <a:r>
              <a:rPr lang="en-GB" sz="2400" b="0" i="0" dirty="0" smtClean="0">
                <a:solidFill>
                  <a:schemeClr val="tx1">
                    <a:lumMod val="75000"/>
                    <a:lumOff val="25000"/>
                  </a:schemeClr>
                </a:solidFill>
                <a:latin typeface="+mj-lt"/>
              </a:rPr>
              <a:t>Pursuit </a:t>
            </a:r>
            <a:r>
              <a:rPr lang="en-GB" sz="2400" b="0" i="0" dirty="0">
                <a:solidFill>
                  <a:schemeClr val="tx1">
                    <a:lumMod val="75000"/>
                    <a:lumOff val="25000"/>
                  </a:schemeClr>
                </a:solidFill>
                <a:latin typeface="+mj-lt"/>
              </a:rPr>
              <a:t>of </a:t>
            </a:r>
            <a:r>
              <a:rPr lang="en-GB" sz="2400" b="0" i="0" dirty="0" smtClean="0">
                <a:solidFill>
                  <a:schemeClr val="tx1">
                    <a:lumMod val="75000"/>
                    <a:lumOff val="25000"/>
                  </a:schemeClr>
                </a:solidFill>
                <a:latin typeface="+mj-lt"/>
              </a:rPr>
              <a:t>Excellence</a:t>
            </a:r>
            <a:r>
              <a:rPr lang="en-GB" sz="2400" i="0" dirty="0" smtClean="0">
                <a:solidFill>
                  <a:schemeClr val="tx1">
                    <a:lumMod val="75000"/>
                    <a:lumOff val="25000"/>
                  </a:schemeClr>
                </a:solidFill>
                <a:latin typeface="+mj-lt"/>
              </a:rPr>
              <a:t>, </a:t>
            </a:r>
            <a:r>
              <a:rPr lang="en-GB" sz="2400" b="0" i="0" dirty="0" smtClean="0">
                <a:solidFill>
                  <a:schemeClr val="tx1">
                    <a:lumMod val="75000"/>
                    <a:lumOff val="25000"/>
                  </a:schemeClr>
                </a:solidFill>
                <a:latin typeface="+mj-lt"/>
              </a:rPr>
              <a:t>Integrity</a:t>
            </a:r>
            <a:r>
              <a:rPr lang="en-GB" sz="2400" i="0" dirty="0" smtClean="0">
                <a:solidFill>
                  <a:schemeClr val="tx1">
                    <a:lumMod val="75000"/>
                    <a:lumOff val="25000"/>
                  </a:schemeClr>
                </a:solidFill>
                <a:latin typeface="+mj-lt"/>
              </a:rPr>
              <a:t> ,</a:t>
            </a:r>
            <a:r>
              <a:rPr lang="en-GB" sz="2400" b="0" i="0" dirty="0" smtClean="0">
                <a:solidFill>
                  <a:schemeClr val="tx1">
                    <a:lumMod val="75000"/>
                    <a:lumOff val="25000"/>
                  </a:schemeClr>
                </a:solidFill>
                <a:latin typeface="+mj-lt"/>
              </a:rPr>
              <a:t>Diversity </a:t>
            </a:r>
            <a:r>
              <a:rPr lang="en-GB" sz="2400" b="0" i="0" dirty="0">
                <a:solidFill>
                  <a:schemeClr val="tx1">
                    <a:lumMod val="75000"/>
                    <a:lumOff val="25000"/>
                  </a:schemeClr>
                </a:solidFill>
                <a:latin typeface="+mj-lt"/>
              </a:rPr>
              <a:t>&amp; </a:t>
            </a:r>
            <a:r>
              <a:rPr lang="en-GB" sz="2400" b="0" i="0" dirty="0" smtClean="0">
                <a:solidFill>
                  <a:schemeClr val="tx1">
                    <a:lumMod val="75000"/>
                    <a:lumOff val="25000"/>
                  </a:schemeClr>
                </a:solidFill>
                <a:latin typeface="+mj-lt"/>
              </a:rPr>
              <a:t>Inclusivity</a:t>
            </a:r>
            <a:r>
              <a:rPr lang="en-GB" sz="2400" i="0" dirty="0" smtClean="0">
                <a:solidFill>
                  <a:schemeClr val="tx1">
                    <a:lumMod val="75000"/>
                    <a:lumOff val="25000"/>
                  </a:schemeClr>
                </a:solidFill>
                <a:latin typeface="+mj-lt"/>
              </a:rPr>
              <a:t> ,</a:t>
            </a:r>
            <a:r>
              <a:rPr lang="en-GB" sz="2400" b="0" i="0" dirty="0" smtClean="0">
                <a:solidFill>
                  <a:schemeClr val="tx1">
                    <a:lumMod val="75000"/>
                    <a:lumOff val="25000"/>
                  </a:schemeClr>
                </a:solidFill>
                <a:latin typeface="+mj-lt"/>
              </a:rPr>
              <a:t>Social Impact</a:t>
            </a:r>
            <a:br>
              <a:rPr lang="en-GB" sz="2400" b="0" i="0" dirty="0" smtClean="0">
                <a:solidFill>
                  <a:schemeClr val="tx1">
                    <a:lumMod val="75000"/>
                    <a:lumOff val="25000"/>
                  </a:schemeClr>
                </a:solidFill>
                <a:latin typeface="+mj-lt"/>
              </a:rPr>
            </a:br>
            <a:r>
              <a:rPr lang="en-GB" sz="2400" b="0" i="0" dirty="0">
                <a:solidFill>
                  <a:schemeClr val="tx1">
                    <a:lumMod val="75000"/>
                    <a:lumOff val="25000"/>
                  </a:schemeClr>
                </a:solidFill>
                <a:latin typeface="+mj-lt"/>
              </a:rPr>
              <a:t/>
            </a:r>
            <a:br>
              <a:rPr lang="en-GB" sz="2400" b="0" i="0" dirty="0">
                <a:solidFill>
                  <a:schemeClr val="tx1">
                    <a:lumMod val="75000"/>
                    <a:lumOff val="25000"/>
                  </a:schemeClr>
                </a:solidFill>
                <a:latin typeface="+mj-lt"/>
              </a:rPr>
            </a:br>
            <a:r>
              <a:rPr lang="en-GB" sz="2400" dirty="0" smtClean="0">
                <a:latin typeface="+mj-lt"/>
              </a:rPr>
              <a:t>MOTO</a:t>
            </a:r>
            <a:r>
              <a:rPr lang="en-GB" sz="2400" dirty="0" smtClean="0">
                <a:solidFill>
                  <a:schemeClr val="tx1">
                    <a:lumMod val="75000"/>
                    <a:lumOff val="25000"/>
                  </a:schemeClr>
                </a:solidFill>
                <a:latin typeface="+mj-lt"/>
              </a:rPr>
              <a:t>:                                </a:t>
            </a:r>
            <a:r>
              <a:rPr lang="en-GB" sz="2400" b="0" i="0" dirty="0" smtClean="0">
                <a:solidFill>
                  <a:schemeClr val="tx1">
                    <a:lumMod val="75000"/>
                    <a:lumOff val="25000"/>
                  </a:schemeClr>
                </a:solidFill>
                <a:latin typeface="+mj-lt"/>
              </a:rPr>
              <a:t>Service                   Truth              Wisdom</a:t>
            </a:r>
            <a:r>
              <a:rPr lang="en-GB" sz="2400" dirty="0"/>
              <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7577" y="-205686"/>
            <a:ext cx="8177023" cy="936154"/>
          </a:xfrm>
          <a:prstGeom prst="rect">
            <a:avLst/>
          </a:prstGeom>
        </p:spPr>
        <p:txBody>
          <a:bodyPr vert="horz" wrap="square" lIns="0" tIns="12700" rIns="0" bIns="0" rtlCol="0">
            <a:spAutoFit/>
          </a:bodyPr>
          <a:lstStyle/>
          <a:p>
            <a:pPr marL="12700">
              <a:lnSpc>
                <a:spcPct val="100000"/>
              </a:lnSpc>
              <a:spcBef>
                <a:spcPts val="100"/>
              </a:spcBef>
            </a:pPr>
            <a:r>
              <a:rPr lang="en-GB" sz="2000" b="0" u="none" spc="-40" dirty="0" smtClean="0">
                <a:latin typeface="Trebuchet MS"/>
                <a:cs typeface="Trebuchet MS"/>
              </a:rPr>
              <a:t/>
            </a:r>
            <a:br>
              <a:rPr lang="en-GB" sz="2000" b="0" u="none" spc="-40" dirty="0" smtClean="0">
                <a:latin typeface="Trebuchet MS"/>
                <a:cs typeface="Trebuchet MS"/>
              </a:rPr>
            </a:br>
            <a:r>
              <a:rPr lang="en-GB" sz="2000" b="0" spc="-40" dirty="0">
                <a:latin typeface="Trebuchet MS"/>
                <a:cs typeface="Trebuchet MS"/>
              </a:rPr>
              <a:t/>
            </a:r>
            <a:br>
              <a:rPr lang="en-GB" sz="2000" b="0" spc="-40" dirty="0">
                <a:latin typeface="Trebuchet MS"/>
                <a:cs typeface="Trebuchet MS"/>
              </a:rPr>
            </a:br>
            <a:r>
              <a:rPr lang="en-GB" sz="2000" b="0" spc="-40" dirty="0" smtClean="0">
                <a:latin typeface="Trebuchet MS"/>
                <a:cs typeface="Trebuchet MS"/>
              </a:rPr>
              <a:t>                                                                       </a:t>
            </a:r>
            <a:r>
              <a:rPr sz="2000" b="0" i="0" u="none" spc="-40" dirty="0" smtClean="0">
                <a:latin typeface="Trebuchet MS"/>
                <a:cs typeface="Trebuchet MS"/>
              </a:rPr>
              <a:t>HORIZONTAL</a:t>
            </a:r>
            <a:r>
              <a:rPr sz="2000" b="0" i="0" u="none" spc="-180" dirty="0" smtClean="0">
                <a:latin typeface="Trebuchet MS"/>
                <a:cs typeface="Trebuchet MS"/>
              </a:rPr>
              <a:t> </a:t>
            </a:r>
            <a:r>
              <a:rPr sz="2000" b="0" i="0" u="none" spc="-25" dirty="0">
                <a:latin typeface="Trebuchet MS"/>
                <a:cs typeface="Trebuchet MS"/>
              </a:rPr>
              <a:t>INTEGRATION</a:t>
            </a:r>
            <a:endParaRPr sz="2000" i="0" dirty="0">
              <a:latin typeface="Trebuchet MS"/>
              <a:cs typeface="Trebuchet MS"/>
            </a:endParaRPr>
          </a:p>
        </p:txBody>
      </p:sp>
      <p:sp>
        <p:nvSpPr>
          <p:cNvPr id="3" name="object 3"/>
          <p:cNvSpPr txBox="1"/>
          <p:nvPr/>
        </p:nvSpPr>
        <p:spPr>
          <a:xfrm>
            <a:off x="991313" y="1350645"/>
            <a:ext cx="10039985" cy="4674998"/>
          </a:xfrm>
          <a:prstGeom prst="rect">
            <a:avLst/>
          </a:prstGeom>
        </p:spPr>
        <p:txBody>
          <a:bodyPr vert="horz" wrap="square" lIns="0" tIns="139065" rIns="0" bIns="0" rtlCol="0">
            <a:spAutoFit/>
          </a:bodyPr>
          <a:lstStyle/>
          <a:p>
            <a:pPr marL="12700">
              <a:lnSpc>
                <a:spcPct val="100000"/>
              </a:lnSpc>
              <a:spcBef>
                <a:spcPts val="1095"/>
              </a:spcBef>
            </a:pPr>
            <a:r>
              <a:rPr sz="2400" b="1" dirty="0">
                <a:solidFill>
                  <a:srgbClr val="C00000"/>
                </a:solidFill>
                <a:latin typeface="Arial"/>
                <a:cs typeface="Arial"/>
              </a:rPr>
              <a:t>W</a:t>
            </a:r>
            <a:r>
              <a:rPr sz="2400" b="1" dirty="0">
                <a:solidFill>
                  <a:srgbClr val="C00000"/>
                </a:solidFill>
                <a:latin typeface="+mj-lt"/>
                <a:cs typeface="Arial"/>
              </a:rPr>
              <a:t>hat</a:t>
            </a:r>
            <a:r>
              <a:rPr sz="2400" b="1" spc="-40" dirty="0">
                <a:solidFill>
                  <a:srgbClr val="C00000"/>
                </a:solidFill>
                <a:latin typeface="+mj-lt"/>
                <a:cs typeface="Arial"/>
              </a:rPr>
              <a:t> </a:t>
            </a:r>
            <a:r>
              <a:rPr sz="2400" b="1" dirty="0">
                <a:solidFill>
                  <a:srgbClr val="C00000"/>
                </a:solidFill>
                <a:latin typeface="+mj-lt"/>
                <a:cs typeface="Arial"/>
              </a:rPr>
              <a:t>effect</a:t>
            </a:r>
            <a:r>
              <a:rPr sz="2400" b="1" spc="-20" dirty="0">
                <a:solidFill>
                  <a:srgbClr val="C00000"/>
                </a:solidFill>
                <a:latin typeface="+mj-lt"/>
                <a:cs typeface="Arial"/>
              </a:rPr>
              <a:t> </a:t>
            </a:r>
            <a:r>
              <a:rPr sz="2400" b="1" dirty="0">
                <a:solidFill>
                  <a:srgbClr val="C00000"/>
                </a:solidFill>
                <a:latin typeface="+mj-lt"/>
                <a:cs typeface="Arial"/>
              </a:rPr>
              <a:t>do</a:t>
            </a:r>
            <a:r>
              <a:rPr sz="2400" b="1" spc="-30" dirty="0">
                <a:solidFill>
                  <a:srgbClr val="C00000"/>
                </a:solidFill>
                <a:latin typeface="+mj-lt"/>
                <a:cs typeface="Arial"/>
              </a:rPr>
              <a:t> </a:t>
            </a:r>
            <a:r>
              <a:rPr sz="2400" b="1" dirty="0">
                <a:solidFill>
                  <a:srgbClr val="C00000"/>
                </a:solidFill>
                <a:latin typeface="+mj-lt"/>
                <a:cs typeface="Arial"/>
              </a:rPr>
              <a:t>maternal</a:t>
            </a:r>
            <a:r>
              <a:rPr sz="2400" b="1" spc="-15" dirty="0">
                <a:solidFill>
                  <a:srgbClr val="C00000"/>
                </a:solidFill>
                <a:latin typeface="+mj-lt"/>
                <a:cs typeface="Arial"/>
              </a:rPr>
              <a:t> </a:t>
            </a:r>
            <a:r>
              <a:rPr sz="2400" b="1" dirty="0">
                <a:solidFill>
                  <a:srgbClr val="C00000"/>
                </a:solidFill>
                <a:latin typeface="+mj-lt"/>
                <a:cs typeface="Arial"/>
              </a:rPr>
              <a:t>epilepsy</a:t>
            </a:r>
            <a:r>
              <a:rPr sz="2400" b="1" spc="-45" dirty="0">
                <a:solidFill>
                  <a:srgbClr val="C00000"/>
                </a:solidFill>
                <a:latin typeface="+mj-lt"/>
                <a:cs typeface="Arial"/>
              </a:rPr>
              <a:t> </a:t>
            </a:r>
            <a:r>
              <a:rPr sz="2400" b="1" dirty="0">
                <a:solidFill>
                  <a:srgbClr val="C00000"/>
                </a:solidFill>
                <a:latin typeface="+mj-lt"/>
                <a:cs typeface="Arial"/>
              </a:rPr>
              <a:t>and</a:t>
            </a:r>
            <a:r>
              <a:rPr sz="2400" b="1" spc="-20" dirty="0">
                <a:solidFill>
                  <a:srgbClr val="C00000"/>
                </a:solidFill>
                <a:latin typeface="+mj-lt"/>
                <a:cs typeface="Arial"/>
              </a:rPr>
              <a:t> </a:t>
            </a:r>
            <a:r>
              <a:rPr sz="2400" b="1" dirty="0">
                <a:solidFill>
                  <a:srgbClr val="C00000"/>
                </a:solidFill>
                <a:latin typeface="+mj-lt"/>
                <a:cs typeface="Arial"/>
              </a:rPr>
              <a:t>seizures</a:t>
            </a:r>
            <a:r>
              <a:rPr sz="2400" b="1" spc="-25" dirty="0">
                <a:solidFill>
                  <a:srgbClr val="C00000"/>
                </a:solidFill>
                <a:latin typeface="+mj-lt"/>
                <a:cs typeface="Arial"/>
              </a:rPr>
              <a:t> </a:t>
            </a:r>
            <a:r>
              <a:rPr sz="2400" b="1" dirty="0">
                <a:solidFill>
                  <a:srgbClr val="C00000"/>
                </a:solidFill>
                <a:latin typeface="+mj-lt"/>
                <a:cs typeface="Arial"/>
              </a:rPr>
              <a:t>have</a:t>
            </a:r>
            <a:r>
              <a:rPr sz="2400" b="1" spc="20" dirty="0">
                <a:solidFill>
                  <a:srgbClr val="C00000"/>
                </a:solidFill>
                <a:latin typeface="+mj-lt"/>
                <a:cs typeface="Arial"/>
              </a:rPr>
              <a:t> </a:t>
            </a:r>
            <a:r>
              <a:rPr sz="2400" b="1" dirty="0">
                <a:solidFill>
                  <a:srgbClr val="C00000"/>
                </a:solidFill>
                <a:latin typeface="+mj-lt"/>
                <a:cs typeface="Arial"/>
              </a:rPr>
              <a:t>on</a:t>
            </a:r>
            <a:r>
              <a:rPr sz="2400" b="1" spc="-30" dirty="0">
                <a:solidFill>
                  <a:srgbClr val="C00000"/>
                </a:solidFill>
                <a:latin typeface="+mj-lt"/>
                <a:cs typeface="Arial"/>
              </a:rPr>
              <a:t> </a:t>
            </a:r>
            <a:r>
              <a:rPr sz="2400" b="1" dirty="0">
                <a:solidFill>
                  <a:srgbClr val="C00000"/>
                </a:solidFill>
                <a:latin typeface="+mj-lt"/>
                <a:cs typeface="Arial"/>
              </a:rPr>
              <a:t>the</a:t>
            </a:r>
            <a:r>
              <a:rPr sz="2400" b="1" spc="-35" dirty="0">
                <a:solidFill>
                  <a:srgbClr val="C00000"/>
                </a:solidFill>
                <a:latin typeface="+mj-lt"/>
                <a:cs typeface="Arial"/>
              </a:rPr>
              <a:t> </a:t>
            </a:r>
            <a:r>
              <a:rPr sz="2400" b="1" dirty="0">
                <a:solidFill>
                  <a:srgbClr val="C00000"/>
                </a:solidFill>
                <a:latin typeface="+mj-lt"/>
                <a:cs typeface="Arial"/>
              </a:rPr>
              <a:t>course</a:t>
            </a:r>
            <a:r>
              <a:rPr sz="2400" b="1" spc="-20" dirty="0">
                <a:solidFill>
                  <a:srgbClr val="C00000"/>
                </a:solidFill>
                <a:latin typeface="+mj-lt"/>
                <a:cs typeface="Arial"/>
              </a:rPr>
              <a:t> </a:t>
            </a:r>
            <a:r>
              <a:rPr sz="2400" b="1" dirty="0">
                <a:solidFill>
                  <a:srgbClr val="C00000"/>
                </a:solidFill>
                <a:latin typeface="+mj-lt"/>
                <a:cs typeface="Arial"/>
              </a:rPr>
              <a:t>of</a:t>
            </a:r>
            <a:r>
              <a:rPr sz="2400" b="1" spc="-25" dirty="0">
                <a:solidFill>
                  <a:srgbClr val="C00000"/>
                </a:solidFill>
                <a:latin typeface="+mj-lt"/>
                <a:cs typeface="Arial"/>
              </a:rPr>
              <a:t> </a:t>
            </a:r>
            <a:r>
              <a:rPr sz="2400" b="1" spc="-10" dirty="0">
                <a:solidFill>
                  <a:srgbClr val="C00000"/>
                </a:solidFill>
                <a:latin typeface="+mj-lt"/>
                <a:cs typeface="Arial"/>
              </a:rPr>
              <a:t>pregnancy?</a:t>
            </a:r>
            <a:endParaRPr sz="2400" dirty="0">
              <a:latin typeface="+mj-lt"/>
              <a:cs typeface="Arial"/>
            </a:endParaRPr>
          </a:p>
          <a:p>
            <a:pPr marL="12700" marR="5080">
              <a:lnSpc>
                <a:spcPct val="100000"/>
              </a:lnSpc>
              <a:spcBef>
                <a:spcPts val="994"/>
              </a:spcBef>
            </a:pPr>
            <a:r>
              <a:rPr sz="2000" dirty="0">
                <a:solidFill>
                  <a:srgbClr val="222222"/>
                </a:solidFill>
                <a:latin typeface="+mj-lt"/>
                <a:cs typeface="Arial MT"/>
              </a:rPr>
              <a:t>Women</a:t>
            </a:r>
            <a:r>
              <a:rPr sz="2000" spc="-40" dirty="0">
                <a:solidFill>
                  <a:srgbClr val="222222"/>
                </a:solidFill>
                <a:latin typeface="+mj-lt"/>
                <a:cs typeface="Arial MT"/>
              </a:rPr>
              <a:t> </a:t>
            </a:r>
            <a:r>
              <a:rPr sz="2000" dirty="0">
                <a:solidFill>
                  <a:srgbClr val="222222"/>
                </a:solidFill>
                <a:latin typeface="+mj-lt"/>
                <a:cs typeface="Arial MT"/>
              </a:rPr>
              <a:t>with</a:t>
            </a:r>
            <a:r>
              <a:rPr sz="2000" spc="-10" dirty="0">
                <a:solidFill>
                  <a:srgbClr val="222222"/>
                </a:solidFill>
                <a:latin typeface="+mj-lt"/>
                <a:cs typeface="Arial MT"/>
              </a:rPr>
              <a:t> </a:t>
            </a:r>
            <a:r>
              <a:rPr sz="2000" dirty="0">
                <a:solidFill>
                  <a:srgbClr val="222222"/>
                </a:solidFill>
                <a:latin typeface="+mj-lt"/>
                <a:cs typeface="Arial MT"/>
              </a:rPr>
              <a:t>epilepsy</a:t>
            </a:r>
            <a:r>
              <a:rPr sz="2000" spc="-10" dirty="0">
                <a:solidFill>
                  <a:srgbClr val="222222"/>
                </a:solidFill>
                <a:latin typeface="+mj-lt"/>
                <a:cs typeface="Arial MT"/>
              </a:rPr>
              <a:t> </a:t>
            </a:r>
            <a:r>
              <a:rPr sz="2000" dirty="0">
                <a:solidFill>
                  <a:srgbClr val="222222"/>
                </a:solidFill>
                <a:latin typeface="+mj-lt"/>
                <a:cs typeface="Arial MT"/>
              </a:rPr>
              <a:t>are</a:t>
            </a:r>
            <a:r>
              <a:rPr sz="2000" spc="-40" dirty="0">
                <a:solidFill>
                  <a:srgbClr val="222222"/>
                </a:solidFill>
                <a:latin typeface="+mj-lt"/>
                <a:cs typeface="Arial MT"/>
              </a:rPr>
              <a:t> </a:t>
            </a:r>
            <a:r>
              <a:rPr sz="2000" dirty="0">
                <a:solidFill>
                  <a:srgbClr val="222222"/>
                </a:solidFill>
                <a:latin typeface="+mj-lt"/>
                <a:cs typeface="Arial MT"/>
              </a:rPr>
              <a:t>at</a:t>
            </a:r>
            <a:r>
              <a:rPr sz="2000" spc="-35" dirty="0">
                <a:solidFill>
                  <a:srgbClr val="222222"/>
                </a:solidFill>
                <a:latin typeface="+mj-lt"/>
                <a:cs typeface="Arial MT"/>
              </a:rPr>
              <a:t> </a:t>
            </a:r>
            <a:r>
              <a:rPr sz="2000" dirty="0">
                <a:solidFill>
                  <a:srgbClr val="222222"/>
                </a:solidFill>
                <a:latin typeface="+mj-lt"/>
                <a:cs typeface="Arial MT"/>
              </a:rPr>
              <a:t>increased</a:t>
            </a:r>
            <a:r>
              <a:rPr sz="2000" spc="-30" dirty="0">
                <a:solidFill>
                  <a:srgbClr val="222222"/>
                </a:solidFill>
                <a:latin typeface="+mj-lt"/>
                <a:cs typeface="Arial MT"/>
              </a:rPr>
              <a:t> </a:t>
            </a:r>
            <a:r>
              <a:rPr sz="2000" dirty="0">
                <a:solidFill>
                  <a:srgbClr val="222222"/>
                </a:solidFill>
                <a:latin typeface="+mj-lt"/>
                <a:cs typeface="Arial MT"/>
              </a:rPr>
              <a:t>risk</a:t>
            </a:r>
            <a:r>
              <a:rPr sz="2000" spc="-35" dirty="0">
                <a:solidFill>
                  <a:srgbClr val="222222"/>
                </a:solidFill>
                <a:latin typeface="+mj-lt"/>
                <a:cs typeface="Arial MT"/>
              </a:rPr>
              <a:t> </a:t>
            </a:r>
            <a:r>
              <a:rPr sz="2000" dirty="0">
                <a:solidFill>
                  <a:srgbClr val="222222"/>
                </a:solidFill>
                <a:latin typeface="+mj-lt"/>
                <a:cs typeface="Arial MT"/>
              </a:rPr>
              <a:t>for</a:t>
            </a:r>
            <a:r>
              <a:rPr sz="2000" spc="-35" dirty="0">
                <a:solidFill>
                  <a:srgbClr val="222222"/>
                </a:solidFill>
                <a:latin typeface="+mj-lt"/>
                <a:cs typeface="Arial MT"/>
              </a:rPr>
              <a:t> </a:t>
            </a:r>
            <a:r>
              <a:rPr sz="2000" dirty="0">
                <a:solidFill>
                  <a:srgbClr val="222222"/>
                </a:solidFill>
                <a:latin typeface="+mj-lt"/>
                <a:cs typeface="Arial MT"/>
              </a:rPr>
              <a:t>a</a:t>
            </a:r>
            <a:r>
              <a:rPr sz="2000" spc="-30" dirty="0">
                <a:solidFill>
                  <a:srgbClr val="222222"/>
                </a:solidFill>
                <a:latin typeface="+mj-lt"/>
                <a:cs typeface="Arial MT"/>
              </a:rPr>
              <a:t> </a:t>
            </a:r>
            <a:r>
              <a:rPr sz="2000" dirty="0">
                <a:solidFill>
                  <a:srgbClr val="222222"/>
                </a:solidFill>
                <a:latin typeface="+mj-lt"/>
                <a:cs typeface="Arial MT"/>
              </a:rPr>
              <a:t>range</a:t>
            </a:r>
            <a:r>
              <a:rPr sz="2000" spc="-30"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perinatal</a:t>
            </a:r>
            <a:r>
              <a:rPr sz="2000" spc="-25" dirty="0">
                <a:solidFill>
                  <a:srgbClr val="222222"/>
                </a:solidFill>
                <a:latin typeface="+mj-lt"/>
                <a:cs typeface="Arial MT"/>
              </a:rPr>
              <a:t> </a:t>
            </a:r>
            <a:r>
              <a:rPr sz="2000" dirty="0">
                <a:solidFill>
                  <a:srgbClr val="222222"/>
                </a:solidFill>
                <a:latin typeface="+mj-lt"/>
                <a:cs typeface="Arial MT"/>
              </a:rPr>
              <a:t>complications</a:t>
            </a:r>
            <a:r>
              <a:rPr sz="2000" spc="-15" dirty="0">
                <a:solidFill>
                  <a:srgbClr val="222222"/>
                </a:solidFill>
                <a:latin typeface="+mj-lt"/>
                <a:cs typeface="Arial MT"/>
              </a:rPr>
              <a:t> </a:t>
            </a:r>
            <a:r>
              <a:rPr sz="2000" dirty="0">
                <a:solidFill>
                  <a:srgbClr val="222222"/>
                </a:solidFill>
                <a:latin typeface="+mj-lt"/>
                <a:cs typeface="Arial MT"/>
              </a:rPr>
              <a:t>compared</a:t>
            </a:r>
            <a:r>
              <a:rPr sz="2000" spc="-15"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spc="-25" dirty="0">
                <a:solidFill>
                  <a:srgbClr val="222222"/>
                </a:solidFill>
                <a:latin typeface="+mj-lt"/>
                <a:cs typeface="Arial MT"/>
              </a:rPr>
              <a:t>the </a:t>
            </a:r>
            <a:r>
              <a:rPr sz="2000" dirty="0">
                <a:solidFill>
                  <a:srgbClr val="222222"/>
                </a:solidFill>
                <a:latin typeface="+mj-lt"/>
                <a:cs typeface="Arial MT"/>
              </a:rPr>
              <a:t>general</a:t>
            </a:r>
            <a:r>
              <a:rPr sz="2000" spc="-40" dirty="0">
                <a:solidFill>
                  <a:srgbClr val="222222"/>
                </a:solidFill>
                <a:latin typeface="+mj-lt"/>
                <a:cs typeface="Arial MT"/>
              </a:rPr>
              <a:t> </a:t>
            </a:r>
            <a:r>
              <a:rPr sz="2000" dirty="0" smtClean="0">
                <a:solidFill>
                  <a:srgbClr val="222222"/>
                </a:solidFill>
                <a:latin typeface="+mj-lt"/>
                <a:cs typeface="Arial MT"/>
              </a:rPr>
              <a:t>population</a:t>
            </a:r>
            <a:r>
              <a:rPr lang="en-GB" sz="2000" dirty="0">
                <a:solidFill>
                  <a:srgbClr val="222222"/>
                </a:solidFill>
                <a:latin typeface="+mj-lt"/>
                <a:cs typeface="Arial MT"/>
              </a:rPr>
              <a:t>.</a:t>
            </a:r>
            <a:endParaRPr sz="2000" dirty="0">
              <a:latin typeface="+mj-lt"/>
              <a:cs typeface="Arial MT"/>
            </a:endParaRPr>
          </a:p>
          <a:p>
            <a:pPr marL="355600" indent="-342900">
              <a:lnSpc>
                <a:spcPct val="100000"/>
              </a:lnSpc>
              <a:spcBef>
                <a:spcPts val="994"/>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spc="-10" dirty="0">
                <a:solidFill>
                  <a:srgbClr val="404040"/>
                </a:solidFill>
                <a:latin typeface="+mj-lt"/>
                <a:cs typeface="Trebuchet MS"/>
              </a:rPr>
              <a:t>Preclampsia</a:t>
            </a:r>
            <a:endParaRPr sz="2000" dirty="0">
              <a:latin typeface="+mj-lt"/>
              <a:cs typeface="Trebuchet MS"/>
            </a:endParaRPr>
          </a:p>
          <a:p>
            <a:pPr marL="355600" indent="-342900">
              <a:lnSpc>
                <a:spcPct val="100000"/>
              </a:lnSpc>
              <a:spcBef>
                <a:spcPts val="1010"/>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404040"/>
                </a:solidFill>
                <a:latin typeface="+mj-lt"/>
                <a:cs typeface="Trebuchet MS"/>
              </a:rPr>
              <a:t>Premature</a:t>
            </a:r>
            <a:r>
              <a:rPr sz="2000" b="1" i="1" spc="-60" dirty="0">
                <a:solidFill>
                  <a:srgbClr val="404040"/>
                </a:solidFill>
                <a:latin typeface="+mj-lt"/>
                <a:cs typeface="Trebuchet MS"/>
              </a:rPr>
              <a:t> </a:t>
            </a:r>
            <a:r>
              <a:rPr sz="2000" b="1" i="1" spc="-10" dirty="0">
                <a:solidFill>
                  <a:srgbClr val="404040"/>
                </a:solidFill>
                <a:latin typeface="+mj-lt"/>
                <a:cs typeface="Trebuchet MS"/>
              </a:rPr>
              <a:t>delivery</a:t>
            </a:r>
            <a:endParaRPr sz="2000" dirty="0">
              <a:latin typeface="+mj-lt"/>
              <a:cs typeface="Trebuchet MS"/>
            </a:endParaRPr>
          </a:p>
          <a:p>
            <a:pPr marL="355600" indent="-342900">
              <a:lnSpc>
                <a:spcPct val="100000"/>
              </a:lnSpc>
              <a:spcBef>
                <a:spcPts val="1000"/>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spc="-10" dirty="0">
                <a:solidFill>
                  <a:srgbClr val="404040"/>
                </a:solidFill>
                <a:latin typeface="+mj-lt"/>
                <a:cs typeface="Trebuchet MS"/>
              </a:rPr>
              <a:t>Hemorrhage</a:t>
            </a:r>
            <a:endParaRPr sz="2000" dirty="0">
              <a:latin typeface="+mj-lt"/>
              <a:cs typeface="Trebuchet MS"/>
            </a:endParaRPr>
          </a:p>
          <a:p>
            <a:pPr marL="355600" indent="-342900">
              <a:lnSpc>
                <a:spcPct val="100000"/>
              </a:lnSpc>
              <a:spcBef>
                <a:spcPts val="994"/>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404040"/>
                </a:solidFill>
                <a:latin typeface="+mj-lt"/>
                <a:cs typeface="Trebuchet MS"/>
              </a:rPr>
              <a:t>Fetal</a:t>
            </a:r>
            <a:r>
              <a:rPr sz="2000" b="1" i="1" spc="-30" dirty="0">
                <a:solidFill>
                  <a:srgbClr val="404040"/>
                </a:solidFill>
                <a:latin typeface="+mj-lt"/>
                <a:cs typeface="Trebuchet MS"/>
              </a:rPr>
              <a:t> </a:t>
            </a:r>
            <a:r>
              <a:rPr sz="2000" b="1" i="1" dirty="0">
                <a:solidFill>
                  <a:srgbClr val="404040"/>
                </a:solidFill>
                <a:latin typeface="+mj-lt"/>
                <a:cs typeface="Trebuchet MS"/>
              </a:rPr>
              <a:t>growth</a:t>
            </a:r>
            <a:r>
              <a:rPr sz="2000" b="1" i="1" spc="-20" dirty="0">
                <a:solidFill>
                  <a:srgbClr val="404040"/>
                </a:solidFill>
                <a:latin typeface="+mj-lt"/>
                <a:cs typeface="Trebuchet MS"/>
              </a:rPr>
              <a:t> </a:t>
            </a:r>
            <a:r>
              <a:rPr sz="2000" b="1" i="1" spc="-10" dirty="0">
                <a:solidFill>
                  <a:srgbClr val="404040"/>
                </a:solidFill>
                <a:latin typeface="+mj-lt"/>
                <a:cs typeface="Trebuchet MS"/>
              </a:rPr>
              <a:t>restriction</a:t>
            </a:r>
            <a:endParaRPr sz="2000" dirty="0">
              <a:latin typeface="+mj-lt"/>
              <a:cs typeface="Trebuchet MS"/>
            </a:endParaRPr>
          </a:p>
          <a:p>
            <a:pPr marL="355600" indent="-342900">
              <a:lnSpc>
                <a:spcPct val="100000"/>
              </a:lnSpc>
              <a:spcBef>
                <a:spcPts val="1005"/>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404040"/>
                </a:solidFill>
                <a:latin typeface="+mj-lt"/>
                <a:cs typeface="Trebuchet MS"/>
              </a:rPr>
              <a:t>Still</a:t>
            </a:r>
            <a:r>
              <a:rPr sz="2000" b="1" i="1" spc="-15" dirty="0">
                <a:solidFill>
                  <a:srgbClr val="404040"/>
                </a:solidFill>
                <a:latin typeface="+mj-lt"/>
                <a:cs typeface="Trebuchet MS"/>
              </a:rPr>
              <a:t> </a:t>
            </a:r>
            <a:r>
              <a:rPr sz="2000" b="1" i="1" spc="-10" dirty="0">
                <a:solidFill>
                  <a:srgbClr val="404040"/>
                </a:solidFill>
                <a:latin typeface="+mj-lt"/>
                <a:cs typeface="Trebuchet MS"/>
              </a:rPr>
              <a:t>birth</a:t>
            </a:r>
            <a:endParaRPr sz="2000" dirty="0">
              <a:latin typeface="+mj-lt"/>
              <a:cs typeface="Trebuchet MS"/>
            </a:endParaRPr>
          </a:p>
          <a:p>
            <a:pPr marL="355600" indent="-342900">
              <a:lnSpc>
                <a:spcPct val="100000"/>
              </a:lnSpc>
              <a:spcBef>
                <a:spcPts val="1000"/>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404040"/>
                </a:solidFill>
                <a:latin typeface="+mj-lt"/>
                <a:cs typeface="Trebuchet MS"/>
              </a:rPr>
              <a:t>Dramatically</a:t>
            </a:r>
            <a:r>
              <a:rPr sz="2000" b="1" i="1" spc="-60" dirty="0">
                <a:solidFill>
                  <a:srgbClr val="404040"/>
                </a:solidFill>
                <a:latin typeface="+mj-lt"/>
                <a:cs typeface="Trebuchet MS"/>
              </a:rPr>
              <a:t> </a:t>
            </a:r>
            <a:r>
              <a:rPr sz="2000" b="1" i="1" dirty="0">
                <a:solidFill>
                  <a:srgbClr val="404040"/>
                </a:solidFill>
                <a:latin typeface="+mj-lt"/>
                <a:cs typeface="Trebuchet MS"/>
              </a:rPr>
              <a:t>increased</a:t>
            </a:r>
            <a:r>
              <a:rPr sz="2000" b="1" i="1" spc="-50" dirty="0">
                <a:solidFill>
                  <a:srgbClr val="404040"/>
                </a:solidFill>
                <a:latin typeface="+mj-lt"/>
                <a:cs typeface="Trebuchet MS"/>
              </a:rPr>
              <a:t> </a:t>
            </a:r>
            <a:r>
              <a:rPr sz="2000" b="1" i="1" dirty="0">
                <a:solidFill>
                  <a:srgbClr val="404040"/>
                </a:solidFill>
                <a:latin typeface="+mj-lt"/>
                <a:cs typeface="Trebuchet MS"/>
              </a:rPr>
              <a:t>risk</a:t>
            </a:r>
            <a:r>
              <a:rPr sz="2000" b="1" i="1" spc="-30" dirty="0">
                <a:solidFill>
                  <a:srgbClr val="404040"/>
                </a:solidFill>
                <a:latin typeface="+mj-lt"/>
                <a:cs typeface="Trebuchet MS"/>
              </a:rPr>
              <a:t> </a:t>
            </a:r>
            <a:r>
              <a:rPr sz="2000" b="1" i="1" dirty="0">
                <a:solidFill>
                  <a:srgbClr val="404040"/>
                </a:solidFill>
                <a:latin typeface="+mj-lt"/>
                <a:cs typeface="Trebuchet MS"/>
              </a:rPr>
              <a:t>Of</a:t>
            </a:r>
            <a:r>
              <a:rPr sz="2000" b="1" i="1" spc="-15" dirty="0">
                <a:solidFill>
                  <a:srgbClr val="404040"/>
                </a:solidFill>
                <a:latin typeface="+mj-lt"/>
                <a:cs typeface="Trebuchet MS"/>
              </a:rPr>
              <a:t> </a:t>
            </a:r>
            <a:r>
              <a:rPr sz="2000" b="1" i="1" dirty="0">
                <a:solidFill>
                  <a:srgbClr val="404040"/>
                </a:solidFill>
                <a:latin typeface="+mj-lt"/>
                <a:cs typeface="Trebuchet MS"/>
              </a:rPr>
              <a:t>maternal</a:t>
            </a:r>
            <a:r>
              <a:rPr sz="2000" b="1" i="1" spc="-55" dirty="0">
                <a:solidFill>
                  <a:srgbClr val="404040"/>
                </a:solidFill>
                <a:latin typeface="+mj-lt"/>
                <a:cs typeface="Trebuchet MS"/>
              </a:rPr>
              <a:t> </a:t>
            </a:r>
            <a:r>
              <a:rPr sz="2000" b="1" i="1" spc="-10" dirty="0">
                <a:solidFill>
                  <a:srgbClr val="404040"/>
                </a:solidFill>
                <a:latin typeface="+mj-lt"/>
                <a:cs typeface="Trebuchet MS"/>
              </a:rPr>
              <a:t>mortality</a:t>
            </a:r>
            <a:endParaRPr sz="2000" dirty="0">
              <a:latin typeface="+mj-lt"/>
              <a:cs typeface="Trebuchet MS"/>
            </a:endParaRPr>
          </a:p>
          <a:p>
            <a:pPr marL="12700">
              <a:lnSpc>
                <a:spcPct val="100000"/>
              </a:lnSpc>
              <a:spcBef>
                <a:spcPts val="994"/>
              </a:spcBef>
            </a:pPr>
            <a:r>
              <a:rPr sz="2000" dirty="0">
                <a:solidFill>
                  <a:srgbClr val="222222"/>
                </a:solidFill>
                <a:latin typeface="+mj-lt"/>
                <a:cs typeface="Arial MT"/>
              </a:rPr>
              <a:t>Cesarean</a:t>
            </a:r>
            <a:r>
              <a:rPr sz="2000" spc="-20" dirty="0">
                <a:solidFill>
                  <a:srgbClr val="222222"/>
                </a:solidFill>
                <a:latin typeface="+mj-lt"/>
                <a:cs typeface="Arial MT"/>
              </a:rPr>
              <a:t> </a:t>
            </a:r>
            <a:r>
              <a:rPr sz="2000" dirty="0">
                <a:solidFill>
                  <a:srgbClr val="222222"/>
                </a:solidFill>
                <a:latin typeface="+mj-lt"/>
                <a:cs typeface="Arial MT"/>
              </a:rPr>
              <a:t>delivery</a:t>
            </a:r>
            <a:r>
              <a:rPr sz="2000" spc="-25" dirty="0">
                <a:solidFill>
                  <a:srgbClr val="222222"/>
                </a:solidFill>
                <a:latin typeface="+mj-lt"/>
                <a:cs typeface="Arial MT"/>
              </a:rPr>
              <a:t> </a:t>
            </a:r>
            <a:r>
              <a:rPr sz="2000" dirty="0">
                <a:solidFill>
                  <a:srgbClr val="222222"/>
                </a:solidFill>
                <a:latin typeface="+mj-lt"/>
                <a:cs typeface="Arial MT"/>
              </a:rPr>
              <a:t>is</a:t>
            </a:r>
            <a:r>
              <a:rPr sz="2000" spc="-30" dirty="0">
                <a:solidFill>
                  <a:srgbClr val="222222"/>
                </a:solidFill>
                <a:latin typeface="+mj-lt"/>
                <a:cs typeface="Arial MT"/>
              </a:rPr>
              <a:t> </a:t>
            </a:r>
            <a:r>
              <a:rPr sz="2000" dirty="0">
                <a:solidFill>
                  <a:srgbClr val="222222"/>
                </a:solidFill>
                <a:latin typeface="+mj-lt"/>
                <a:cs typeface="Arial MT"/>
              </a:rPr>
              <a:t>also</a:t>
            </a:r>
            <a:r>
              <a:rPr sz="2000" spc="-25" dirty="0">
                <a:solidFill>
                  <a:srgbClr val="222222"/>
                </a:solidFill>
                <a:latin typeface="+mj-lt"/>
                <a:cs typeface="Arial MT"/>
              </a:rPr>
              <a:t> </a:t>
            </a:r>
            <a:r>
              <a:rPr sz="2000" dirty="0">
                <a:solidFill>
                  <a:srgbClr val="222222"/>
                </a:solidFill>
                <a:latin typeface="+mj-lt"/>
                <a:cs typeface="Arial MT"/>
              </a:rPr>
              <a:t>more</a:t>
            </a:r>
            <a:r>
              <a:rPr sz="2000" spc="-40" dirty="0">
                <a:solidFill>
                  <a:srgbClr val="222222"/>
                </a:solidFill>
                <a:latin typeface="+mj-lt"/>
                <a:cs typeface="Arial MT"/>
              </a:rPr>
              <a:t> </a:t>
            </a:r>
            <a:r>
              <a:rPr sz="2000" dirty="0">
                <a:solidFill>
                  <a:srgbClr val="222222"/>
                </a:solidFill>
                <a:latin typeface="+mj-lt"/>
                <a:cs typeface="Arial MT"/>
              </a:rPr>
              <a:t>common</a:t>
            </a:r>
            <a:r>
              <a:rPr sz="2000" spc="-25" dirty="0">
                <a:solidFill>
                  <a:srgbClr val="222222"/>
                </a:solidFill>
                <a:latin typeface="+mj-lt"/>
                <a:cs typeface="Arial MT"/>
              </a:rPr>
              <a:t> </a:t>
            </a:r>
            <a:r>
              <a:rPr sz="2000" dirty="0">
                <a:solidFill>
                  <a:srgbClr val="222222"/>
                </a:solidFill>
                <a:latin typeface="+mj-lt"/>
                <a:cs typeface="Arial MT"/>
              </a:rPr>
              <a:t>among</a:t>
            </a:r>
            <a:r>
              <a:rPr sz="2000" spc="-25" dirty="0">
                <a:solidFill>
                  <a:srgbClr val="222222"/>
                </a:solidFill>
                <a:latin typeface="+mj-lt"/>
                <a:cs typeface="Arial MT"/>
              </a:rPr>
              <a:t> </a:t>
            </a:r>
            <a:r>
              <a:rPr sz="2000" dirty="0">
                <a:solidFill>
                  <a:srgbClr val="222222"/>
                </a:solidFill>
                <a:latin typeface="+mj-lt"/>
                <a:cs typeface="Arial MT"/>
              </a:rPr>
              <a:t>women</a:t>
            </a:r>
            <a:r>
              <a:rPr sz="2000" spc="10" dirty="0">
                <a:solidFill>
                  <a:srgbClr val="222222"/>
                </a:solidFill>
                <a:latin typeface="+mj-lt"/>
                <a:cs typeface="Arial MT"/>
              </a:rPr>
              <a:t> </a:t>
            </a:r>
            <a:r>
              <a:rPr sz="2000" dirty="0">
                <a:solidFill>
                  <a:srgbClr val="222222"/>
                </a:solidFill>
                <a:latin typeface="+mj-lt"/>
                <a:cs typeface="Arial MT"/>
              </a:rPr>
              <a:t>with </a:t>
            </a:r>
            <a:r>
              <a:rPr sz="2000" spc="-10" dirty="0">
                <a:solidFill>
                  <a:srgbClr val="222222"/>
                </a:solidFill>
                <a:latin typeface="+mj-lt"/>
                <a:cs typeface="Arial MT"/>
              </a:rPr>
              <a:t>epilepsy.</a:t>
            </a:r>
            <a:endParaRPr sz="2000" dirty="0">
              <a:latin typeface="+mj-lt"/>
              <a:cs typeface="Arial MT"/>
            </a:endParaRPr>
          </a:p>
        </p:txBody>
      </p:sp>
      <p:pic>
        <p:nvPicPr>
          <p:cNvPr id="4" name="object 4"/>
          <p:cNvPicPr/>
          <p:nvPr/>
        </p:nvPicPr>
        <p:blipFill>
          <a:blip r:embed="rId2" cstate="print"/>
          <a:stretch>
            <a:fillRect/>
          </a:stretch>
        </p:blipFill>
        <p:spPr>
          <a:xfrm>
            <a:off x="8877300" y="2606041"/>
            <a:ext cx="3314700" cy="2194559"/>
          </a:xfrm>
          <a:prstGeom prst="rect">
            <a:avLst/>
          </a:prstGeom>
        </p:spPr>
      </p:pic>
    </p:spTree>
    <p:extLst>
      <p:ext uri="{BB962C8B-B14F-4D97-AF65-F5344CB8AC3E}">
        <p14:creationId xmlns:p14="http://schemas.microsoft.com/office/powerpoint/2010/main" val="2178359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455" y="509439"/>
            <a:ext cx="10048545" cy="931024"/>
          </a:xfrm>
          <a:prstGeom prst="rect">
            <a:avLst/>
          </a:prstGeom>
        </p:spPr>
        <p:txBody>
          <a:bodyPr vert="horz" wrap="square" lIns="0" tIns="132080" rIns="0" bIns="0" rtlCol="0">
            <a:spAutoFit/>
          </a:bodyPr>
          <a:lstStyle/>
          <a:p>
            <a:pPr marR="944244" algn="ctr">
              <a:lnSpc>
                <a:spcPct val="100000"/>
              </a:lnSpc>
              <a:spcBef>
                <a:spcPts val="1040"/>
              </a:spcBef>
              <a:tabLst>
                <a:tab pos="2186940" algn="l"/>
              </a:tabLst>
            </a:pPr>
            <a:r>
              <a:rPr lang="en-GB" sz="2000" b="0" u="none" spc="-10" dirty="0" smtClean="0">
                <a:latin typeface="Trebuchet MS"/>
                <a:cs typeface="Trebuchet MS"/>
              </a:rPr>
              <a:t>                                                                                   </a:t>
            </a:r>
            <a:r>
              <a:rPr sz="2000" b="0" u="none" spc="-10" dirty="0" smtClean="0">
                <a:latin typeface="Trebuchet MS"/>
                <a:cs typeface="Trebuchet MS"/>
              </a:rPr>
              <a:t>VERTICAL</a:t>
            </a:r>
            <a:r>
              <a:rPr sz="2000" b="0" u="none" dirty="0">
                <a:latin typeface="Trebuchet MS"/>
                <a:cs typeface="Trebuchet MS"/>
              </a:rPr>
              <a:t>	</a:t>
            </a:r>
            <a:r>
              <a:rPr sz="2000" b="0" u="none" spc="-10" dirty="0">
                <a:latin typeface="Trebuchet MS"/>
                <a:cs typeface="Trebuchet MS"/>
              </a:rPr>
              <a:t>INTEGRATION</a:t>
            </a:r>
            <a:endParaRPr sz="2000" dirty="0">
              <a:latin typeface="Trebuchet MS"/>
              <a:cs typeface="Trebuchet MS"/>
            </a:endParaRPr>
          </a:p>
          <a:p>
            <a:pPr marL="12700">
              <a:lnSpc>
                <a:spcPct val="100000"/>
              </a:lnSpc>
              <a:spcBef>
                <a:spcPts val="685"/>
              </a:spcBef>
            </a:pPr>
            <a:r>
              <a:rPr sz="2600" u="none" dirty="0">
                <a:solidFill>
                  <a:srgbClr val="C00000"/>
                </a:solidFill>
                <a:latin typeface="Arial"/>
                <a:cs typeface="Arial"/>
              </a:rPr>
              <a:t>What</a:t>
            </a:r>
            <a:r>
              <a:rPr sz="2600" u="none" spc="-40" dirty="0">
                <a:solidFill>
                  <a:srgbClr val="C00000"/>
                </a:solidFill>
                <a:latin typeface="Arial"/>
                <a:cs typeface="Arial"/>
              </a:rPr>
              <a:t> </a:t>
            </a:r>
            <a:r>
              <a:rPr sz="2600" u="none" dirty="0">
                <a:solidFill>
                  <a:srgbClr val="C00000"/>
                </a:solidFill>
                <a:latin typeface="Arial"/>
                <a:cs typeface="Arial"/>
              </a:rPr>
              <a:t>effect</a:t>
            </a:r>
            <a:r>
              <a:rPr sz="2600" u="none" spc="-35" dirty="0">
                <a:solidFill>
                  <a:srgbClr val="C00000"/>
                </a:solidFill>
                <a:latin typeface="Arial"/>
                <a:cs typeface="Arial"/>
              </a:rPr>
              <a:t> </a:t>
            </a:r>
            <a:r>
              <a:rPr sz="2600" u="none" dirty="0">
                <a:solidFill>
                  <a:srgbClr val="C00000"/>
                </a:solidFill>
                <a:latin typeface="Arial"/>
                <a:cs typeface="Arial"/>
              </a:rPr>
              <a:t>does</a:t>
            </a:r>
            <a:r>
              <a:rPr sz="2600" u="none" spc="-30" dirty="0">
                <a:solidFill>
                  <a:srgbClr val="C00000"/>
                </a:solidFill>
                <a:latin typeface="Arial"/>
                <a:cs typeface="Arial"/>
              </a:rPr>
              <a:t> </a:t>
            </a:r>
            <a:r>
              <a:rPr sz="2600" u="none" dirty="0">
                <a:solidFill>
                  <a:srgbClr val="C00000"/>
                </a:solidFill>
                <a:latin typeface="Arial"/>
                <a:cs typeface="Arial"/>
              </a:rPr>
              <a:t>pregnancy</a:t>
            </a:r>
            <a:r>
              <a:rPr sz="2600" u="none" spc="-55" dirty="0">
                <a:solidFill>
                  <a:srgbClr val="C00000"/>
                </a:solidFill>
                <a:latin typeface="Arial"/>
                <a:cs typeface="Arial"/>
              </a:rPr>
              <a:t> </a:t>
            </a:r>
            <a:r>
              <a:rPr sz="2600" u="none" dirty="0">
                <a:solidFill>
                  <a:srgbClr val="C00000"/>
                </a:solidFill>
                <a:latin typeface="Arial"/>
                <a:cs typeface="Arial"/>
              </a:rPr>
              <a:t>have</a:t>
            </a:r>
            <a:r>
              <a:rPr sz="2600" u="none" spc="-30" dirty="0">
                <a:solidFill>
                  <a:srgbClr val="C00000"/>
                </a:solidFill>
                <a:latin typeface="Arial"/>
                <a:cs typeface="Arial"/>
              </a:rPr>
              <a:t> </a:t>
            </a:r>
            <a:r>
              <a:rPr sz="2600" u="none" dirty="0">
                <a:solidFill>
                  <a:srgbClr val="C00000"/>
                </a:solidFill>
                <a:latin typeface="Arial"/>
                <a:cs typeface="Arial"/>
              </a:rPr>
              <a:t>on</a:t>
            </a:r>
            <a:r>
              <a:rPr sz="2600" u="none" spc="-30" dirty="0">
                <a:solidFill>
                  <a:srgbClr val="C00000"/>
                </a:solidFill>
                <a:latin typeface="Arial"/>
                <a:cs typeface="Arial"/>
              </a:rPr>
              <a:t> </a:t>
            </a:r>
            <a:r>
              <a:rPr sz="2600" u="none" dirty="0">
                <a:solidFill>
                  <a:srgbClr val="C00000"/>
                </a:solidFill>
                <a:latin typeface="Arial"/>
                <a:cs typeface="Arial"/>
              </a:rPr>
              <a:t>seizure</a:t>
            </a:r>
            <a:r>
              <a:rPr sz="2600" u="none" spc="-20" dirty="0">
                <a:solidFill>
                  <a:srgbClr val="C00000"/>
                </a:solidFill>
                <a:latin typeface="Arial"/>
                <a:cs typeface="Arial"/>
              </a:rPr>
              <a:t> </a:t>
            </a:r>
            <a:r>
              <a:rPr sz="2600" u="none" spc="-10" dirty="0">
                <a:solidFill>
                  <a:srgbClr val="C00000"/>
                </a:solidFill>
                <a:latin typeface="Arial"/>
                <a:cs typeface="Arial"/>
              </a:rPr>
              <a:t>risk?</a:t>
            </a:r>
            <a:endParaRPr sz="2600" dirty="0">
              <a:latin typeface="Arial"/>
              <a:cs typeface="Arial"/>
            </a:endParaRPr>
          </a:p>
        </p:txBody>
      </p:sp>
      <p:sp>
        <p:nvSpPr>
          <p:cNvPr id="3" name="object 3"/>
          <p:cNvSpPr txBox="1"/>
          <p:nvPr/>
        </p:nvSpPr>
        <p:spPr>
          <a:xfrm>
            <a:off x="762000" y="2743199"/>
            <a:ext cx="11048999" cy="3953646"/>
          </a:xfrm>
          <a:prstGeom prst="rect">
            <a:avLst/>
          </a:prstGeom>
          <a:solidFill>
            <a:schemeClr val="bg1"/>
          </a:solidFill>
          <a:ln>
            <a:solidFill>
              <a:schemeClr val="accent1"/>
            </a:solidFill>
          </a:ln>
        </p:spPr>
        <p:txBody>
          <a:bodyPr vert="horz" wrap="square" lIns="0" tIns="41910" rIns="0" bIns="0" rtlCol="0">
            <a:spAutoFit/>
          </a:bodyPr>
          <a:lstStyle/>
          <a:p>
            <a:pPr marL="12700" marR="5080">
              <a:lnSpc>
                <a:spcPts val="1839"/>
              </a:lnSpc>
              <a:spcBef>
                <a:spcPts val="330"/>
              </a:spcBef>
            </a:pPr>
            <a:r>
              <a:rPr sz="2000" dirty="0">
                <a:solidFill>
                  <a:srgbClr val="222222"/>
                </a:solidFill>
                <a:latin typeface="+mj-lt"/>
                <a:cs typeface="Arial MT"/>
              </a:rPr>
              <a:t>At</a:t>
            </a:r>
            <a:r>
              <a:rPr sz="2000" spc="-40" dirty="0">
                <a:solidFill>
                  <a:srgbClr val="222222"/>
                </a:solidFill>
                <a:latin typeface="+mj-lt"/>
                <a:cs typeface="Arial MT"/>
              </a:rPr>
              <a:t> </a:t>
            </a:r>
            <a:r>
              <a:rPr sz="2000" dirty="0">
                <a:solidFill>
                  <a:srgbClr val="222222"/>
                </a:solidFill>
                <a:latin typeface="+mj-lt"/>
                <a:cs typeface="Arial MT"/>
              </a:rPr>
              <a:t>least</a:t>
            </a:r>
            <a:r>
              <a:rPr sz="2000" spc="-35" dirty="0">
                <a:solidFill>
                  <a:srgbClr val="222222"/>
                </a:solidFill>
                <a:latin typeface="+mj-lt"/>
                <a:cs typeface="Arial MT"/>
              </a:rPr>
              <a:t> </a:t>
            </a:r>
            <a:r>
              <a:rPr sz="2000" dirty="0">
                <a:solidFill>
                  <a:srgbClr val="222222"/>
                </a:solidFill>
                <a:latin typeface="+mj-lt"/>
                <a:cs typeface="Arial MT"/>
              </a:rPr>
              <a:t>half</a:t>
            </a:r>
            <a:r>
              <a:rPr sz="2000" spc="-45" dirty="0">
                <a:solidFill>
                  <a:srgbClr val="222222"/>
                </a:solidFill>
                <a:latin typeface="+mj-lt"/>
                <a:cs typeface="Arial MT"/>
              </a:rPr>
              <a:t> </a:t>
            </a:r>
            <a:r>
              <a:rPr sz="2000" dirty="0">
                <a:solidFill>
                  <a:srgbClr val="222222"/>
                </a:solidFill>
                <a:latin typeface="+mj-lt"/>
                <a:cs typeface="Arial MT"/>
              </a:rPr>
              <a:t>of</a:t>
            </a:r>
            <a:r>
              <a:rPr sz="2000" spc="-25" dirty="0">
                <a:solidFill>
                  <a:srgbClr val="222222"/>
                </a:solidFill>
                <a:latin typeface="+mj-lt"/>
                <a:cs typeface="Arial MT"/>
              </a:rPr>
              <a:t> </a:t>
            </a:r>
            <a:r>
              <a:rPr sz="2000" dirty="0">
                <a:solidFill>
                  <a:srgbClr val="222222"/>
                </a:solidFill>
                <a:latin typeface="+mj-lt"/>
                <a:cs typeface="Arial MT"/>
              </a:rPr>
              <a:t>women</a:t>
            </a:r>
            <a:r>
              <a:rPr sz="2000" spc="-20" dirty="0">
                <a:solidFill>
                  <a:srgbClr val="222222"/>
                </a:solidFill>
                <a:latin typeface="+mj-lt"/>
                <a:cs typeface="Arial MT"/>
              </a:rPr>
              <a:t> </a:t>
            </a:r>
            <a:r>
              <a:rPr sz="2000" dirty="0">
                <a:solidFill>
                  <a:srgbClr val="222222"/>
                </a:solidFill>
                <a:latin typeface="+mj-lt"/>
                <a:cs typeface="Arial MT"/>
              </a:rPr>
              <a:t>with</a:t>
            </a:r>
            <a:r>
              <a:rPr sz="2000" spc="-30" dirty="0">
                <a:solidFill>
                  <a:srgbClr val="222222"/>
                </a:solidFill>
                <a:latin typeface="+mj-lt"/>
                <a:cs typeface="Arial MT"/>
              </a:rPr>
              <a:t> </a:t>
            </a:r>
            <a:r>
              <a:rPr sz="2000" dirty="0">
                <a:solidFill>
                  <a:srgbClr val="222222"/>
                </a:solidFill>
                <a:latin typeface="+mj-lt"/>
                <a:cs typeface="Arial MT"/>
              </a:rPr>
              <a:t>epilepsy</a:t>
            </a:r>
            <a:r>
              <a:rPr sz="2000" spc="-40" dirty="0">
                <a:solidFill>
                  <a:srgbClr val="222222"/>
                </a:solidFill>
                <a:latin typeface="+mj-lt"/>
                <a:cs typeface="Arial MT"/>
              </a:rPr>
              <a:t> </a:t>
            </a:r>
            <a:r>
              <a:rPr sz="2000" dirty="0">
                <a:solidFill>
                  <a:srgbClr val="222222"/>
                </a:solidFill>
                <a:latin typeface="+mj-lt"/>
                <a:cs typeface="Arial MT"/>
              </a:rPr>
              <a:t>will</a:t>
            </a:r>
            <a:r>
              <a:rPr sz="2000" spc="-50" dirty="0">
                <a:solidFill>
                  <a:srgbClr val="222222"/>
                </a:solidFill>
                <a:latin typeface="+mj-lt"/>
                <a:cs typeface="Arial MT"/>
              </a:rPr>
              <a:t> </a:t>
            </a:r>
            <a:r>
              <a:rPr sz="2000" dirty="0">
                <a:solidFill>
                  <a:srgbClr val="222222"/>
                </a:solidFill>
                <a:latin typeface="+mj-lt"/>
                <a:cs typeface="Arial MT"/>
              </a:rPr>
              <a:t>have</a:t>
            </a:r>
            <a:r>
              <a:rPr sz="2000" spc="-30" dirty="0">
                <a:solidFill>
                  <a:srgbClr val="222222"/>
                </a:solidFill>
                <a:latin typeface="+mj-lt"/>
                <a:cs typeface="Arial MT"/>
              </a:rPr>
              <a:t> </a:t>
            </a:r>
            <a:r>
              <a:rPr sz="2000" dirty="0">
                <a:solidFill>
                  <a:srgbClr val="222222"/>
                </a:solidFill>
                <a:latin typeface="+mj-lt"/>
                <a:cs typeface="Arial MT"/>
              </a:rPr>
              <a:t>no</a:t>
            </a:r>
            <a:r>
              <a:rPr sz="2000" spc="-30" dirty="0">
                <a:solidFill>
                  <a:srgbClr val="222222"/>
                </a:solidFill>
                <a:latin typeface="+mj-lt"/>
                <a:cs typeface="Arial MT"/>
              </a:rPr>
              <a:t> </a:t>
            </a:r>
            <a:r>
              <a:rPr sz="2000" dirty="0">
                <a:solidFill>
                  <a:srgbClr val="222222"/>
                </a:solidFill>
                <a:latin typeface="+mj-lt"/>
                <a:cs typeface="Arial MT"/>
              </a:rPr>
              <a:t>alteration</a:t>
            </a:r>
            <a:r>
              <a:rPr sz="2000" spc="-35" dirty="0">
                <a:solidFill>
                  <a:srgbClr val="222222"/>
                </a:solidFill>
                <a:latin typeface="+mj-lt"/>
                <a:cs typeface="Arial MT"/>
              </a:rPr>
              <a:t>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their</a:t>
            </a:r>
            <a:r>
              <a:rPr sz="2000" spc="-35" dirty="0">
                <a:solidFill>
                  <a:srgbClr val="222222"/>
                </a:solidFill>
                <a:latin typeface="+mj-lt"/>
                <a:cs typeface="Arial MT"/>
              </a:rPr>
              <a:t> </a:t>
            </a:r>
            <a:r>
              <a:rPr sz="2000" dirty="0">
                <a:solidFill>
                  <a:srgbClr val="222222"/>
                </a:solidFill>
                <a:latin typeface="+mj-lt"/>
                <a:cs typeface="Arial MT"/>
              </a:rPr>
              <a:t>seizure</a:t>
            </a:r>
            <a:r>
              <a:rPr sz="2000" spc="-45" dirty="0">
                <a:solidFill>
                  <a:srgbClr val="222222"/>
                </a:solidFill>
                <a:latin typeface="+mj-lt"/>
                <a:cs typeface="Arial MT"/>
              </a:rPr>
              <a:t> </a:t>
            </a:r>
            <a:r>
              <a:rPr sz="2000" dirty="0">
                <a:solidFill>
                  <a:srgbClr val="222222"/>
                </a:solidFill>
                <a:latin typeface="+mj-lt"/>
                <a:cs typeface="Arial MT"/>
              </a:rPr>
              <a:t>pattern</a:t>
            </a:r>
            <a:r>
              <a:rPr sz="2000" spc="-25" dirty="0">
                <a:solidFill>
                  <a:srgbClr val="222222"/>
                </a:solidFill>
                <a:latin typeface="+mj-lt"/>
                <a:cs typeface="Arial MT"/>
              </a:rPr>
              <a:t> </a:t>
            </a:r>
            <a:r>
              <a:rPr sz="2000" spc="-10" dirty="0">
                <a:solidFill>
                  <a:srgbClr val="222222"/>
                </a:solidFill>
                <a:latin typeface="+mj-lt"/>
                <a:cs typeface="Arial MT"/>
              </a:rPr>
              <a:t>during </a:t>
            </a:r>
            <a:r>
              <a:rPr sz="2000" spc="-10" dirty="0" smtClean="0">
                <a:solidFill>
                  <a:srgbClr val="222222"/>
                </a:solidFill>
                <a:latin typeface="+mj-lt"/>
                <a:cs typeface="Arial MT"/>
              </a:rPr>
              <a:t>pregnancy</a:t>
            </a:r>
            <a:r>
              <a:rPr lang="en-GB" sz="2000" spc="-10" dirty="0" smtClean="0">
                <a:solidFill>
                  <a:srgbClr val="222222"/>
                </a:solidFill>
                <a:latin typeface="+mj-lt"/>
                <a:cs typeface="Arial MT"/>
              </a:rPr>
              <a:t>.</a:t>
            </a:r>
          </a:p>
          <a:p>
            <a:pPr marL="12700" marR="5080">
              <a:lnSpc>
                <a:spcPts val="1839"/>
              </a:lnSpc>
              <a:spcBef>
                <a:spcPts val="330"/>
              </a:spcBef>
            </a:pPr>
            <a:endParaRPr lang="en-GB" sz="2000" spc="-10" dirty="0" smtClean="0">
              <a:solidFill>
                <a:srgbClr val="222222"/>
              </a:solidFill>
              <a:latin typeface="+mj-lt"/>
              <a:cs typeface="Arial MT"/>
            </a:endParaRPr>
          </a:p>
          <a:p>
            <a:pPr marL="12700" marR="5080">
              <a:lnSpc>
                <a:spcPts val="1839"/>
              </a:lnSpc>
              <a:spcBef>
                <a:spcPts val="330"/>
              </a:spcBef>
            </a:pPr>
            <a:r>
              <a:rPr lang="en-GB" sz="2000" spc="-10" dirty="0" smtClean="0">
                <a:solidFill>
                  <a:srgbClr val="222222"/>
                </a:solidFill>
                <a:latin typeface="+mj-lt"/>
                <a:cs typeface="Arial MT"/>
              </a:rPr>
              <a:t> </a:t>
            </a:r>
            <a:r>
              <a:rPr lang="en-GB" sz="2000" dirty="0">
                <a:solidFill>
                  <a:srgbClr val="222222"/>
                </a:solidFill>
                <a:latin typeface="+mj-lt"/>
                <a:cs typeface="Arial MT"/>
              </a:rPr>
              <a:t>S</a:t>
            </a:r>
            <a:r>
              <a:rPr sz="2000" dirty="0" err="1" smtClean="0">
                <a:solidFill>
                  <a:srgbClr val="222222"/>
                </a:solidFill>
                <a:latin typeface="+mj-lt"/>
                <a:cs typeface="Arial MT"/>
              </a:rPr>
              <a:t>ome</a:t>
            </a:r>
            <a:r>
              <a:rPr sz="2000" spc="-55" dirty="0" smtClean="0">
                <a:solidFill>
                  <a:srgbClr val="222222"/>
                </a:solidFill>
                <a:latin typeface="+mj-lt"/>
                <a:cs typeface="Arial MT"/>
              </a:rPr>
              <a:t> </a:t>
            </a:r>
            <a:r>
              <a:rPr sz="2000" dirty="0">
                <a:solidFill>
                  <a:srgbClr val="222222"/>
                </a:solidFill>
                <a:latin typeface="+mj-lt"/>
                <a:cs typeface="Arial MT"/>
              </a:rPr>
              <a:t>women</a:t>
            </a:r>
            <a:r>
              <a:rPr sz="2000" spc="-35" dirty="0">
                <a:solidFill>
                  <a:srgbClr val="222222"/>
                </a:solidFill>
                <a:latin typeface="+mj-lt"/>
                <a:cs typeface="Arial MT"/>
              </a:rPr>
              <a:t> </a:t>
            </a:r>
            <a:r>
              <a:rPr sz="2000" spc="-10" dirty="0">
                <a:solidFill>
                  <a:srgbClr val="222222"/>
                </a:solidFill>
                <a:latin typeface="+mj-lt"/>
                <a:cs typeface="Arial MT"/>
              </a:rPr>
              <a:t>experience</a:t>
            </a:r>
            <a:r>
              <a:rPr sz="2000" spc="-45" dirty="0">
                <a:solidFill>
                  <a:srgbClr val="222222"/>
                </a:solidFill>
                <a:latin typeface="+mj-lt"/>
                <a:cs typeface="Arial MT"/>
              </a:rPr>
              <a:t> </a:t>
            </a:r>
            <a:r>
              <a:rPr sz="2000" dirty="0">
                <a:solidFill>
                  <a:srgbClr val="222222"/>
                </a:solidFill>
                <a:latin typeface="+mj-lt"/>
                <a:cs typeface="Arial MT"/>
              </a:rPr>
              <a:t>seizure</a:t>
            </a:r>
            <a:r>
              <a:rPr sz="2000" spc="-55" dirty="0">
                <a:solidFill>
                  <a:srgbClr val="222222"/>
                </a:solidFill>
                <a:latin typeface="+mj-lt"/>
                <a:cs typeface="Arial MT"/>
              </a:rPr>
              <a:t> </a:t>
            </a:r>
            <a:r>
              <a:rPr sz="2000" dirty="0">
                <a:solidFill>
                  <a:srgbClr val="222222"/>
                </a:solidFill>
                <a:latin typeface="+mj-lt"/>
                <a:cs typeface="Arial MT"/>
              </a:rPr>
              <a:t>worsening</a:t>
            </a:r>
            <a:r>
              <a:rPr sz="2000" spc="-30" dirty="0">
                <a:solidFill>
                  <a:srgbClr val="222222"/>
                </a:solidFill>
                <a:latin typeface="+mj-lt"/>
                <a:cs typeface="Arial MT"/>
              </a:rPr>
              <a:t> </a:t>
            </a:r>
            <a:r>
              <a:rPr sz="2000" dirty="0">
                <a:solidFill>
                  <a:srgbClr val="222222"/>
                </a:solidFill>
                <a:latin typeface="+mj-lt"/>
                <a:cs typeface="Arial MT"/>
              </a:rPr>
              <a:t>compared</a:t>
            </a:r>
            <a:r>
              <a:rPr sz="2000" spc="-45" dirty="0">
                <a:solidFill>
                  <a:srgbClr val="222222"/>
                </a:solidFill>
                <a:latin typeface="+mj-lt"/>
                <a:cs typeface="Arial MT"/>
              </a:rPr>
              <a:t> </a:t>
            </a:r>
            <a:r>
              <a:rPr sz="2000" dirty="0">
                <a:solidFill>
                  <a:srgbClr val="222222"/>
                </a:solidFill>
                <a:latin typeface="+mj-lt"/>
                <a:cs typeface="Arial MT"/>
              </a:rPr>
              <a:t>with</a:t>
            </a:r>
            <a:r>
              <a:rPr sz="2000" spc="-45" dirty="0">
                <a:solidFill>
                  <a:srgbClr val="222222"/>
                </a:solidFill>
                <a:latin typeface="+mj-lt"/>
                <a:cs typeface="Arial MT"/>
              </a:rPr>
              <a:t> </a:t>
            </a:r>
            <a:r>
              <a:rPr sz="2000" dirty="0">
                <a:solidFill>
                  <a:srgbClr val="222222"/>
                </a:solidFill>
                <a:latin typeface="+mj-lt"/>
                <a:cs typeface="Arial MT"/>
              </a:rPr>
              <a:t>their</a:t>
            </a:r>
            <a:r>
              <a:rPr sz="2000" spc="-45" dirty="0">
                <a:solidFill>
                  <a:srgbClr val="222222"/>
                </a:solidFill>
                <a:latin typeface="+mj-lt"/>
                <a:cs typeface="Arial MT"/>
              </a:rPr>
              <a:t> </a:t>
            </a:r>
            <a:r>
              <a:rPr sz="2000" spc="-10" dirty="0">
                <a:solidFill>
                  <a:srgbClr val="222222"/>
                </a:solidFill>
                <a:latin typeface="+mj-lt"/>
                <a:cs typeface="Arial MT"/>
              </a:rPr>
              <a:t>baseline</a:t>
            </a:r>
            <a:r>
              <a:rPr sz="2000" spc="-10" dirty="0" smtClean="0">
                <a:solidFill>
                  <a:srgbClr val="222222"/>
                </a:solidFill>
                <a:latin typeface="+mj-lt"/>
                <a:cs typeface="Arial MT"/>
              </a:rPr>
              <a:t>.</a:t>
            </a:r>
            <a:endParaRPr lang="en-GB" sz="2000" spc="-10" dirty="0" smtClean="0">
              <a:solidFill>
                <a:srgbClr val="222222"/>
              </a:solidFill>
              <a:latin typeface="+mj-lt"/>
              <a:cs typeface="Arial MT"/>
            </a:endParaRPr>
          </a:p>
          <a:p>
            <a:pPr marL="12700" marR="5080">
              <a:lnSpc>
                <a:spcPts val="1839"/>
              </a:lnSpc>
              <a:spcBef>
                <a:spcPts val="330"/>
              </a:spcBef>
            </a:pPr>
            <a:endParaRPr sz="2000" dirty="0">
              <a:latin typeface="+mj-lt"/>
              <a:cs typeface="Arial MT"/>
            </a:endParaRPr>
          </a:p>
          <a:p>
            <a:pPr marL="12700">
              <a:lnSpc>
                <a:spcPct val="100000"/>
              </a:lnSpc>
              <a:spcBef>
                <a:spcPts val="775"/>
              </a:spcBef>
            </a:pPr>
            <a:r>
              <a:rPr sz="2000" dirty="0">
                <a:solidFill>
                  <a:srgbClr val="222222"/>
                </a:solidFill>
                <a:latin typeface="+mj-lt"/>
                <a:cs typeface="Arial MT"/>
              </a:rPr>
              <a:t>Possible</a:t>
            </a:r>
            <a:r>
              <a:rPr sz="2000" spc="-60" dirty="0">
                <a:solidFill>
                  <a:srgbClr val="222222"/>
                </a:solidFill>
                <a:latin typeface="+mj-lt"/>
                <a:cs typeface="Arial MT"/>
              </a:rPr>
              <a:t> </a:t>
            </a:r>
            <a:r>
              <a:rPr sz="2000" dirty="0">
                <a:solidFill>
                  <a:srgbClr val="222222"/>
                </a:solidFill>
                <a:latin typeface="+mj-lt"/>
                <a:cs typeface="Arial MT"/>
              </a:rPr>
              <a:t>riskrisk</a:t>
            </a:r>
            <a:r>
              <a:rPr sz="2000" spc="-65" dirty="0">
                <a:solidFill>
                  <a:srgbClr val="222222"/>
                </a:solidFill>
                <a:latin typeface="+mj-lt"/>
                <a:cs typeface="Arial MT"/>
              </a:rPr>
              <a:t> </a:t>
            </a:r>
            <a:r>
              <a:rPr sz="2000" dirty="0">
                <a:solidFill>
                  <a:srgbClr val="222222"/>
                </a:solidFill>
                <a:latin typeface="+mj-lt"/>
                <a:cs typeface="Arial MT"/>
              </a:rPr>
              <a:t>factors</a:t>
            </a:r>
            <a:r>
              <a:rPr sz="2000" spc="-30" dirty="0">
                <a:solidFill>
                  <a:srgbClr val="222222"/>
                </a:solidFill>
                <a:latin typeface="+mj-lt"/>
                <a:cs typeface="Arial MT"/>
              </a:rPr>
              <a:t> </a:t>
            </a:r>
            <a:r>
              <a:rPr sz="2000" dirty="0">
                <a:solidFill>
                  <a:srgbClr val="222222"/>
                </a:solidFill>
                <a:latin typeface="+mj-lt"/>
                <a:cs typeface="Arial MT"/>
              </a:rPr>
              <a:t>for</a:t>
            </a:r>
            <a:r>
              <a:rPr sz="2000" spc="-40" dirty="0">
                <a:solidFill>
                  <a:srgbClr val="222222"/>
                </a:solidFill>
                <a:latin typeface="+mj-lt"/>
                <a:cs typeface="Arial MT"/>
              </a:rPr>
              <a:t> </a:t>
            </a:r>
            <a:r>
              <a:rPr sz="2000" dirty="0">
                <a:solidFill>
                  <a:srgbClr val="222222"/>
                </a:solidFill>
                <a:latin typeface="+mj-lt"/>
                <a:cs typeface="Arial MT"/>
              </a:rPr>
              <a:t>increased</a:t>
            </a:r>
            <a:r>
              <a:rPr sz="2000" spc="-55" dirty="0">
                <a:solidFill>
                  <a:srgbClr val="222222"/>
                </a:solidFill>
                <a:latin typeface="+mj-lt"/>
                <a:cs typeface="Arial MT"/>
              </a:rPr>
              <a:t> </a:t>
            </a:r>
            <a:r>
              <a:rPr sz="2000" dirty="0">
                <a:solidFill>
                  <a:srgbClr val="222222"/>
                </a:solidFill>
                <a:latin typeface="+mj-lt"/>
                <a:cs typeface="Arial MT"/>
              </a:rPr>
              <a:t>seizures</a:t>
            </a:r>
            <a:r>
              <a:rPr sz="2000" spc="-50" dirty="0">
                <a:solidFill>
                  <a:srgbClr val="222222"/>
                </a:solidFill>
                <a:latin typeface="+mj-lt"/>
                <a:cs typeface="Arial MT"/>
              </a:rPr>
              <a:t> </a:t>
            </a:r>
            <a:r>
              <a:rPr sz="2000" dirty="0">
                <a:solidFill>
                  <a:srgbClr val="222222"/>
                </a:solidFill>
                <a:latin typeface="+mj-lt"/>
                <a:cs typeface="Arial MT"/>
              </a:rPr>
              <a:t>during</a:t>
            </a:r>
            <a:r>
              <a:rPr sz="2000" spc="-45" dirty="0">
                <a:solidFill>
                  <a:srgbClr val="222222"/>
                </a:solidFill>
                <a:latin typeface="+mj-lt"/>
                <a:cs typeface="Arial MT"/>
              </a:rPr>
              <a:t> </a:t>
            </a:r>
            <a:r>
              <a:rPr sz="2000" dirty="0">
                <a:solidFill>
                  <a:srgbClr val="222222"/>
                </a:solidFill>
                <a:latin typeface="+mj-lt"/>
                <a:cs typeface="Arial MT"/>
              </a:rPr>
              <a:t>pregnancy</a:t>
            </a:r>
            <a:r>
              <a:rPr sz="2000" spc="-40" dirty="0">
                <a:solidFill>
                  <a:srgbClr val="222222"/>
                </a:solidFill>
                <a:latin typeface="+mj-lt"/>
                <a:cs typeface="Arial MT"/>
              </a:rPr>
              <a:t> </a:t>
            </a:r>
            <a:r>
              <a:rPr sz="2000" spc="-10" dirty="0" smtClean="0">
                <a:solidFill>
                  <a:srgbClr val="222222"/>
                </a:solidFill>
                <a:latin typeface="+mj-lt"/>
                <a:cs typeface="Arial MT"/>
              </a:rPr>
              <a:t>include</a:t>
            </a:r>
            <a:r>
              <a:rPr lang="en-GB" sz="2000" spc="-10" dirty="0" smtClean="0">
                <a:solidFill>
                  <a:srgbClr val="222222"/>
                </a:solidFill>
                <a:latin typeface="+mj-lt"/>
                <a:cs typeface="Arial MT"/>
              </a:rPr>
              <a:t>:</a:t>
            </a:r>
          </a:p>
          <a:p>
            <a:pPr marL="12700">
              <a:lnSpc>
                <a:spcPct val="100000"/>
              </a:lnSpc>
              <a:spcBef>
                <a:spcPts val="775"/>
              </a:spcBef>
            </a:pPr>
            <a:endParaRPr sz="2000" dirty="0">
              <a:latin typeface="+mj-lt"/>
              <a:cs typeface="Arial MT"/>
            </a:endParaRPr>
          </a:p>
          <a:p>
            <a:pPr marL="355600" indent="-342900">
              <a:lnSpc>
                <a:spcPct val="100000"/>
              </a:lnSpc>
              <a:spcBef>
                <a:spcPts val="790"/>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222222"/>
                </a:solidFill>
                <a:latin typeface="+mj-lt"/>
                <a:cs typeface="Arial"/>
              </a:rPr>
              <a:t>Baseline</a:t>
            </a:r>
            <a:r>
              <a:rPr sz="2000" b="1" i="1" spc="-35" dirty="0">
                <a:solidFill>
                  <a:srgbClr val="222222"/>
                </a:solidFill>
                <a:latin typeface="+mj-lt"/>
                <a:cs typeface="Arial"/>
              </a:rPr>
              <a:t> </a:t>
            </a:r>
            <a:r>
              <a:rPr sz="2000" b="1" i="1" dirty="0">
                <a:solidFill>
                  <a:srgbClr val="222222"/>
                </a:solidFill>
                <a:latin typeface="+mj-lt"/>
                <a:cs typeface="Arial"/>
              </a:rPr>
              <a:t>Seizure</a:t>
            </a:r>
            <a:r>
              <a:rPr sz="2000" b="1" i="1" spc="-35" dirty="0">
                <a:solidFill>
                  <a:srgbClr val="222222"/>
                </a:solidFill>
                <a:latin typeface="+mj-lt"/>
                <a:cs typeface="Arial"/>
              </a:rPr>
              <a:t> </a:t>
            </a:r>
            <a:r>
              <a:rPr sz="2000" b="1" i="1" dirty="0">
                <a:solidFill>
                  <a:srgbClr val="222222"/>
                </a:solidFill>
                <a:latin typeface="+mj-lt"/>
                <a:cs typeface="Arial"/>
              </a:rPr>
              <a:t>frequency</a:t>
            </a:r>
            <a:r>
              <a:rPr sz="2000" b="1" i="1" spc="-55" dirty="0">
                <a:solidFill>
                  <a:srgbClr val="222222"/>
                </a:solidFill>
                <a:latin typeface="+mj-lt"/>
                <a:cs typeface="Arial"/>
              </a:rPr>
              <a:t> </a:t>
            </a:r>
            <a:r>
              <a:rPr sz="2000" b="1" i="1" dirty="0">
                <a:solidFill>
                  <a:srgbClr val="222222"/>
                </a:solidFill>
                <a:latin typeface="+mj-lt"/>
                <a:cs typeface="Arial"/>
              </a:rPr>
              <a:t>before</a:t>
            </a:r>
            <a:r>
              <a:rPr sz="2000" b="1" i="1" spc="-45" dirty="0">
                <a:solidFill>
                  <a:srgbClr val="222222"/>
                </a:solidFill>
                <a:latin typeface="+mj-lt"/>
                <a:cs typeface="Arial"/>
              </a:rPr>
              <a:t> </a:t>
            </a:r>
            <a:r>
              <a:rPr sz="2000" b="1" i="1" spc="-10" dirty="0">
                <a:solidFill>
                  <a:srgbClr val="222222"/>
                </a:solidFill>
                <a:latin typeface="+mj-lt"/>
                <a:cs typeface="Arial"/>
              </a:rPr>
              <a:t>pregnancy</a:t>
            </a:r>
            <a:endParaRPr sz="2000" dirty="0">
              <a:latin typeface="+mj-lt"/>
              <a:cs typeface="Arial"/>
            </a:endParaRPr>
          </a:p>
          <a:p>
            <a:pPr marL="355600" indent="-342900">
              <a:lnSpc>
                <a:spcPct val="100000"/>
              </a:lnSpc>
              <a:spcBef>
                <a:spcPts val="795"/>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222222"/>
                </a:solidFill>
                <a:latin typeface="+mj-lt"/>
                <a:cs typeface="Arial"/>
              </a:rPr>
              <a:t>Underlying</a:t>
            </a:r>
            <a:r>
              <a:rPr sz="2000" b="1" i="1" spc="-60" dirty="0">
                <a:solidFill>
                  <a:srgbClr val="222222"/>
                </a:solidFill>
                <a:latin typeface="+mj-lt"/>
                <a:cs typeface="Arial"/>
              </a:rPr>
              <a:t> </a:t>
            </a:r>
            <a:r>
              <a:rPr sz="2000" b="1" i="1" dirty="0">
                <a:solidFill>
                  <a:srgbClr val="222222"/>
                </a:solidFill>
                <a:latin typeface="+mj-lt"/>
                <a:cs typeface="Arial"/>
              </a:rPr>
              <a:t>Localisation</a:t>
            </a:r>
            <a:r>
              <a:rPr sz="2000" b="1" i="1" spc="-30" dirty="0">
                <a:solidFill>
                  <a:srgbClr val="222222"/>
                </a:solidFill>
                <a:latin typeface="+mj-lt"/>
                <a:cs typeface="Arial"/>
              </a:rPr>
              <a:t> </a:t>
            </a:r>
            <a:r>
              <a:rPr sz="2000" b="1" i="1" dirty="0">
                <a:solidFill>
                  <a:srgbClr val="222222"/>
                </a:solidFill>
                <a:latin typeface="+mj-lt"/>
                <a:cs typeface="Arial"/>
              </a:rPr>
              <a:t>related</a:t>
            </a:r>
            <a:r>
              <a:rPr sz="2000" b="1" i="1" spc="-40" dirty="0">
                <a:solidFill>
                  <a:srgbClr val="222222"/>
                </a:solidFill>
                <a:latin typeface="+mj-lt"/>
                <a:cs typeface="Arial"/>
              </a:rPr>
              <a:t> </a:t>
            </a:r>
            <a:r>
              <a:rPr sz="2000" b="1" i="1" dirty="0">
                <a:solidFill>
                  <a:srgbClr val="222222"/>
                </a:solidFill>
                <a:latin typeface="+mj-lt"/>
                <a:cs typeface="Arial"/>
              </a:rPr>
              <a:t>(focal)</a:t>
            </a:r>
            <a:r>
              <a:rPr sz="2000" b="1" i="1" spc="-25" dirty="0">
                <a:solidFill>
                  <a:srgbClr val="222222"/>
                </a:solidFill>
                <a:latin typeface="+mj-lt"/>
                <a:cs typeface="Arial"/>
              </a:rPr>
              <a:t> </a:t>
            </a:r>
            <a:r>
              <a:rPr sz="2000" b="1" i="1" spc="-10" dirty="0">
                <a:solidFill>
                  <a:srgbClr val="222222"/>
                </a:solidFill>
                <a:latin typeface="+mj-lt"/>
                <a:cs typeface="Arial"/>
              </a:rPr>
              <a:t>Epilespy</a:t>
            </a:r>
            <a:endParaRPr sz="2000" dirty="0">
              <a:latin typeface="+mj-lt"/>
              <a:cs typeface="Arial"/>
            </a:endParaRPr>
          </a:p>
          <a:p>
            <a:pPr marL="355600" indent="-342900">
              <a:lnSpc>
                <a:spcPct val="100000"/>
              </a:lnSpc>
              <a:spcBef>
                <a:spcPts val="805"/>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222222"/>
                </a:solidFill>
                <a:latin typeface="+mj-lt"/>
                <a:cs typeface="Arial"/>
              </a:rPr>
              <a:t>AED</a:t>
            </a:r>
            <a:r>
              <a:rPr sz="2000" b="1" i="1" spc="-5" dirty="0">
                <a:solidFill>
                  <a:srgbClr val="222222"/>
                </a:solidFill>
                <a:latin typeface="+mj-lt"/>
                <a:cs typeface="Arial"/>
              </a:rPr>
              <a:t> </a:t>
            </a:r>
            <a:r>
              <a:rPr sz="2000" b="1" i="1" spc="-10" dirty="0">
                <a:solidFill>
                  <a:srgbClr val="222222"/>
                </a:solidFill>
                <a:latin typeface="+mj-lt"/>
                <a:cs typeface="Arial"/>
              </a:rPr>
              <a:t>polytherapy</a:t>
            </a:r>
            <a:endParaRPr sz="2000" dirty="0">
              <a:latin typeface="+mj-lt"/>
              <a:cs typeface="Arial"/>
            </a:endParaRPr>
          </a:p>
          <a:p>
            <a:pPr marL="355600" indent="-342900">
              <a:lnSpc>
                <a:spcPct val="100000"/>
              </a:lnSpc>
              <a:spcBef>
                <a:spcPts val="790"/>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222222"/>
                </a:solidFill>
                <a:latin typeface="+mj-lt"/>
                <a:cs typeface="Arial"/>
              </a:rPr>
              <a:t>Patient</a:t>
            </a:r>
            <a:r>
              <a:rPr sz="2000" b="1" i="1" spc="-10" dirty="0">
                <a:solidFill>
                  <a:srgbClr val="222222"/>
                </a:solidFill>
                <a:latin typeface="+mj-lt"/>
                <a:cs typeface="Arial"/>
              </a:rPr>
              <a:t> adherence</a:t>
            </a:r>
            <a:endParaRPr sz="2000" dirty="0">
              <a:latin typeface="+mj-lt"/>
              <a:cs typeface="Arial"/>
            </a:endParaRPr>
          </a:p>
          <a:p>
            <a:pPr marL="355600" indent="-342900">
              <a:lnSpc>
                <a:spcPct val="100000"/>
              </a:lnSpc>
              <a:spcBef>
                <a:spcPts val="795"/>
              </a:spcBef>
              <a:buClr>
                <a:schemeClr val="accent1"/>
              </a:buClr>
              <a:buFont typeface="Wingdings" pitchFamily="2" charset="2"/>
              <a:buChar char="q"/>
              <a:tabLst>
                <a:tab pos="354965" algn="l"/>
              </a:tabLst>
            </a:pPr>
            <a:r>
              <a:rPr sz="2000" dirty="0">
                <a:solidFill>
                  <a:srgbClr val="90C225"/>
                </a:solidFill>
                <a:latin typeface="+mj-lt"/>
                <a:cs typeface="Lucida Sans Unicode"/>
              </a:rPr>
              <a:t>	</a:t>
            </a:r>
            <a:r>
              <a:rPr sz="2000" b="1" i="1" dirty="0">
                <a:solidFill>
                  <a:srgbClr val="222222"/>
                </a:solidFill>
                <a:latin typeface="+mj-lt"/>
                <a:cs typeface="Arial"/>
              </a:rPr>
              <a:t>Altered</a:t>
            </a:r>
            <a:r>
              <a:rPr sz="2000" b="1" i="1" spc="-35" dirty="0">
                <a:solidFill>
                  <a:srgbClr val="222222"/>
                </a:solidFill>
                <a:latin typeface="+mj-lt"/>
                <a:cs typeface="Arial"/>
              </a:rPr>
              <a:t> </a:t>
            </a:r>
            <a:r>
              <a:rPr sz="2000" b="1" i="1" dirty="0">
                <a:solidFill>
                  <a:srgbClr val="222222"/>
                </a:solidFill>
                <a:latin typeface="+mj-lt"/>
                <a:cs typeface="Arial"/>
              </a:rPr>
              <a:t>pharmacokinetics</a:t>
            </a:r>
            <a:r>
              <a:rPr sz="2000" b="1" i="1" spc="-30" dirty="0">
                <a:solidFill>
                  <a:srgbClr val="222222"/>
                </a:solidFill>
                <a:latin typeface="+mj-lt"/>
                <a:cs typeface="Arial"/>
              </a:rPr>
              <a:t> </a:t>
            </a:r>
            <a:r>
              <a:rPr sz="2000" b="1" i="1" dirty="0">
                <a:solidFill>
                  <a:srgbClr val="222222"/>
                </a:solidFill>
                <a:latin typeface="+mj-lt"/>
                <a:cs typeface="Arial"/>
              </a:rPr>
              <a:t>of</a:t>
            </a:r>
            <a:r>
              <a:rPr sz="2000" b="1" i="1" spc="-95" dirty="0">
                <a:solidFill>
                  <a:srgbClr val="222222"/>
                </a:solidFill>
                <a:latin typeface="+mj-lt"/>
                <a:cs typeface="Arial"/>
              </a:rPr>
              <a:t> </a:t>
            </a:r>
            <a:r>
              <a:rPr sz="2000" b="1" i="1" dirty="0">
                <a:solidFill>
                  <a:srgbClr val="222222"/>
                </a:solidFill>
                <a:latin typeface="+mj-lt"/>
                <a:cs typeface="Arial"/>
              </a:rPr>
              <a:t>AEDs</a:t>
            </a:r>
            <a:r>
              <a:rPr sz="2000" b="1" i="1" spc="-60" dirty="0">
                <a:solidFill>
                  <a:srgbClr val="222222"/>
                </a:solidFill>
                <a:latin typeface="+mj-lt"/>
                <a:cs typeface="Arial"/>
              </a:rPr>
              <a:t> </a:t>
            </a:r>
            <a:r>
              <a:rPr sz="2000" b="1" i="1" dirty="0">
                <a:solidFill>
                  <a:srgbClr val="222222"/>
                </a:solidFill>
                <a:latin typeface="+mj-lt"/>
                <a:cs typeface="Arial"/>
              </a:rPr>
              <a:t>during</a:t>
            </a:r>
            <a:r>
              <a:rPr sz="2000" b="1" i="1" spc="-30" dirty="0">
                <a:solidFill>
                  <a:srgbClr val="222222"/>
                </a:solidFill>
                <a:latin typeface="+mj-lt"/>
                <a:cs typeface="Arial"/>
              </a:rPr>
              <a:t> </a:t>
            </a:r>
            <a:r>
              <a:rPr sz="2000" b="1" i="1" spc="-10" dirty="0">
                <a:solidFill>
                  <a:srgbClr val="222222"/>
                </a:solidFill>
                <a:latin typeface="+mj-lt"/>
                <a:cs typeface="Arial"/>
              </a:rPr>
              <a:t>pregnancy</a:t>
            </a:r>
            <a:endParaRPr sz="2000" dirty="0">
              <a:latin typeface="+mj-lt"/>
              <a:cs typeface="Arial"/>
            </a:endParaRPr>
          </a:p>
        </p:txBody>
      </p:sp>
      <p:pic>
        <p:nvPicPr>
          <p:cNvPr id="4" name="object 4"/>
          <p:cNvPicPr/>
          <p:nvPr/>
        </p:nvPicPr>
        <p:blipFill>
          <a:blip r:embed="rId3" cstate="print"/>
          <a:stretch>
            <a:fillRect/>
          </a:stretch>
        </p:blipFill>
        <p:spPr>
          <a:xfrm>
            <a:off x="10620756" y="1555"/>
            <a:ext cx="1571244" cy="1368552"/>
          </a:xfrm>
          <a:prstGeom prst="rect">
            <a:avLst/>
          </a:prstGeom>
        </p:spPr>
      </p:pic>
    </p:spTree>
    <p:extLst>
      <p:ext uri="{BB962C8B-B14F-4D97-AF65-F5344CB8AC3E}">
        <p14:creationId xmlns:p14="http://schemas.microsoft.com/office/powerpoint/2010/main" val="2836623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62727"/>
            <a:ext cx="10972800" cy="320601"/>
          </a:xfrm>
          <a:prstGeom prst="rect">
            <a:avLst/>
          </a:prstGeom>
        </p:spPr>
        <p:txBody>
          <a:bodyPr vert="horz" wrap="square" lIns="0" tIns="12700" rIns="0" bIns="0" rtlCol="0">
            <a:spAutoFit/>
          </a:bodyPr>
          <a:lstStyle/>
          <a:p>
            <a:pPr marL="1116965" algn="ctr">
              <a:lnSpc>
                <a:spcPct val="100000"/>
              </a:lnSpc>
              <a:spcBef>
                <a:spcPts val="100"/>
              </a:spcBef>
            </a:pPr>
            <a:r>
              <a:rPr lang="en-GB" sz="2000" b="0" u="none" dirty="0" smtClean="0">
                <a:latin typeface="Trebuchet MS"/>
                <a:cs typeface="Trebuchet MS"/>
              </a:rPr>
              <a:t>                                                                       </a:t>
            </a:r>
            <a:r>
              <a:rPr sz="2000" b="0" u="none" dirty="0" smtClean="0">
                <a:latin typeface="Trebuchet MS"/>
                <a:cs typeface="Trebuchet MS"/>
              </a:rPr>
              <a:t>CORE </a:t>
            </a:r>
            <a:r>
              <a:rPr sz="2000" b="0" u="none" spc="-10" dirty="0">
                <a:latin typeface="Trebuchet MS"/>
                <a:cs typeface="Trebuchet MS"/>
              </a:rPr>
              <a:t>CONCEPT</a:t>
            </a:r>
            <a:endParaRPr sz="2000" dirty="0">
              <a:latin typeface="Trebuchet MS"/>
              <a:cs typeface="Trebuchet MS"/>
            </a:endParaRPr>
          </a:p>
        </p:txBody>
      </p:sp>
      <p:sp>
        <p:nvSpPr>
          <p:cNvPr id="3" name="object 3"/>
          <p:cNvSpPr txBox="1"/>
          <p:nvPr/>
        </p:nvSpPr>
        <p:spPr>
          <a:xfrm>
            <a:off x="685800" y="1524000"/>
            <a:ext cx="10972800" cy="3543919"/>
          </a:xfrm>
          <a:prstGeom prst="rect">
            <a:avLst/>
          </a:prstGeom>
        </p:spPr>
        <p:txBody>
          <a:bodyPr vert="horz" wrap="square" lIns="0" tIns="311785" rIns="0" bIns="0" rtlCol="0">
            <a:spAutoFit/>
          </a:bodyPr>
          <a:lstStyle/>
          <a:p>
            <a:pPr marL="12700">
              <a:lnSpc>
                <a:spcPct val="100000"/>
              </a:lnSpc>
              <a:spcBef>
                <a:spcPts val="2455"/>
              </a:spcBef>
            </a:pPr>
            <a:r>
              <a:rPr sz="4000" b="1" dirty="0">
                <a:solidFill>
                  <a:srgbClr val="222222"/>
                </a:solidFill>
                <a:latin typeface="Arial"/>
                <a:cs typeface="Arial"/>
              </a:rPr>
              <a:t>Necessity</a:t>
            </a:r>
            <a:r>
              <a:rPr sz="4000" b="1" spc="-175" dirty="0">
                <a:solidFill>
                  <a:srgbClr val="222222"/>
                </a:solidFill>
                <a:latin typeface="Arial"/>
                <a:cs typeface="Arial"/>
              </a:rPr>
              <a:t> </a:t>
            </a:r>
            <a:r>
              <a:rPr sz="4000" b="1" dirty="0">
                <a:solidFill>
                  <a:srgbClr val="222222"/>
                </a:solidFill>
                <a:latin typeface="Arial"/>
                <a:cs typeface="Arial"/>
              </a:rPr>
              <a:t>for</a:t>
            </a:r>
            <a:r>
              <a:rPr sz="4000" b="1" spc="-120" dirty="0">
                <a:solidFill>
                  <a:srgbClr val="222222"/>
                </a:solidFill>
                <a:latin typeface="Arial"/>
                <a:cs typeface="Arial"/>
              </a:rPr>
              <a:t> </a:t>
            </a:r>
            <a:r>
              <a:rPr sz="4000" b="1" dirty="0">
                <a:solidFill>
                  <a:srgbClr val="222222"/>
                </a:solidFill>
                <a:latin typeface="Arial"/>
                <a:cs typeface="Arial"/>
              </a:rPr>
              <a:t>antiepileptic</a:t>
            </a:r>
            <a:r>
              <a:rPr sz="4000" b="1" spc="-120" dirty="0">
                <a:solidFill>
                  <a:srgbClr val="222222"/>
                </a:solidFill>
                <a:latin typeface="Arial"/>
                <a:cs typeface="Arial"/>
              </a:rPr>
              <a:t> </a:t>
            </a:r>
            <a:r>
              <a:rPr sz="4000" b="1" spc="-10" dirty="0">
                <a:solidFill>
                  <a:srgbClr val="222222"/>
                </a:solidFill>
                <a:latin typeface="Arial"/>
                <a:cs typeface="Arial"/>
              </a:rPr>
              <a:t>drugs</a:t>
            </a:r>
            <a:r>
              <a:rPr sz="4000" b="1" spc="-575" dirty="0">
                <a:solidFill>
                  <a:srgbClr val="222222"/>
                </a:solidFill>
                <a:latin typeface="Arial"/>
                <a:cs typeface="Arial"/>
              </a:rPr>
              <a:t> </a:t>
            </a:r>
            <a:r>
              <a:rPr sz="1800" spc="-50" dirty="0">
                <a:solidFill>
                  <a:srgbClr val="222222"/>
                </a:solidFill>
                <a:latin typeface="Arial MT"/>
                <a:cs typeface="Arial MT"/>
              </a:rPr>
              <a:t>:</a:t>
            </a:r>
            <a:endParaRPr sz="1800" dirty="0">
              <a:latin typeface="Arial MT"/>
              <a:cs typeface="Arial MT"/>
            </a:endParaRPr>
          </a:p>
          <a:p>
            <a:pPr marL="12700">
              <a:lnSpc>
                <a:spcPct val="100000"/>
              </a:lnSpc>
              <a:spcBef>
                <a:spcPts val="1065"/>
              </a:spcBef>
            </a:pPr>
            <a:r>
              <a:rPr sz="1800" dirty="0">
                <a:solidFill>
                  <a:srgbClr val="404040"/>
                </a:solidFill>
                <a:latin typeface="Trebuchet MS"/>
                <a:cs typeface="Trebuchet MS"/>
              </a:rPr>
              <a:t>We</a:t>
            </a:r>
            <a:r>
              <a:rPr sz="1800" spc="-45" dirty="0">
                <a:solidFill>
                  <a:srgbClr val="404040"/>
                </a:solidFill>
                <a:latin typeface="Trebuchet MS"/>
                <a:cs typeface="Trebuchet MS"/>
              </a:rPr>
              <a:t> </a:t>
            </a:r>
            <a:r>
              <a:rPr sz="1800" dirty="0">
                <a:solidFill>
                  <a:srgbClr val="404040"/>
                </a:solidFill>
                <a:latin typeface="Trebuchet MS"/>
                <a:cs typeface="Trebuchet MS"/>
              </a:rPr>
              <a:t>have</a:t>
            </a:r>
            <a:r>
              <a:rPr sz="1800" spc="-20" dirty="0">
                <a:solidFill>
                  <a:srgbClr val="404040"/>
                </a:solidFill>
                <a:latin typeface="Trebuchet MS"/>
                <a:cs typeface="Trebuchet MS"/>
              </a:rPr>
              <a:t> </a:t>
            </a:r>
            <a:r>
              <a:rPr sz="1800" dirty="0">
                <a:solidFill>
                  <a:srgbClr val="404040"/>
                </a:solidFill>
                <a:latin typeface="Trebuchet MS"/>
                <a:cs typeface="Trebuchet MS"/>
              </a:rPr>
              <a:t>to</a:t>
            </a:r>
            <a:r>
              <a:rPr sz="1800" spc="-55" dirty="0">
                <a:solidFill>
                  <a:srgbClr val="404040"/>
                </a:solidFill>
                <a:latin typeface="Trebuchet MS"/>
                <a:cs typeface="Trebuchet MS"/>
              </a:rPr>
              <a:t> </a:t>
            </a:r>
            <a:r>
              <a:rPr sz="1800" dirty="0">
                <a:solidFill>
                  <a:srgbClr val="404040"/>
                </a:solidFill>
                <a:latin typeface="Trebuchet MS"/>
                <a:cs typeface="Trebuchet MS"/>
              </a:rPr>
              <a:t>see</a:t>
            </a:r>
            <a:r>
              <a:rPr sz="1800" spc="-35" dirty="0">
                <a:solidFill>
                  <a:srgbClr val="404040"/>
                </a:solidFill>
                <a:latin typeface="Trebuchet MS"/>
                <a:cs typeface="Trebuchet MS"/>
              </a:rPr>
              <a:t> </a:t>
            </a:r>
            <a:r>
              <a:rPr sz="1800" dirty="0">
                <a:solidFill>
                  <a:srgbClr val="404040"/>
                </a:solidFill>
                <a:latin typeface="Trebuchet MS"/>
                <a:cs typeface="Trebuchet MS"/>
              </a:rPr>
              <a:t>whether</a:t>
            </a:r>
            <a:r>
              <a:rPr sz="1800" spc="-40" dirty="0">
                <a:solidFill>
                  <a:srgbClr val="404040"/>
                </a:solidFill>
                <a:latin typeface="Trebuchet MS"/>
                <a:cs typeface="Trebuchet MS"/>
              </a:rPr>
              <a:t> </a:t>
            </a:r>
            <a:r>
              <a:rPr sz="1800" dirty="0">
                <a:solidFill>
                  <a:srgbClr val="404040"/>
                </a:solidFill>
                <a:latin typeface="Trebuchet MS"/>
                <a:cs typeface="Trebuchet MS"/>
              </a:rPr>
              <a:t>the</a:t>
            </a:r>
            <a:r>
              <a:rPr sz="1800" spc="-35" dirty="0">
                <a:solidFill>
                  <a:srgbClr val="404040"/>
                </a:solidFill>
                <a:latin typeface="Trebuchet MS"/>
                <a:cs typeface="Trebuchet MS"/>
              </a:rPr>
              <a:t> </a:t>
            </a:r>
            <a:r>
              <a:rPr sz="1800" dirty="0">
                <a:solidFill>
                  <a:srgbClr val="404040"/>
                </a:solidFill>
                <a:latin typeface="Trebuchet MS"/>
                <a:cs typeface="Trebuchet MS"/>
              </a:rPr>
              <a:t>diagnosis</a:t>
            </a:r>
            <a:r>
              <a:rPr sz="1800" spc="-60" dirty="0">
                <a:solidFill>
                  <a:srgbClr val="404040"/>
                </a:solidFill>
                <a:latin typeface="Trebuchet MS"/>
                <a:cs typeface="Trebuchet MS"/>
              </a:rPr>
              <a:t> </a:t>
            </a:r>
            <a:r>
              <a:rPr sz="1800" dirty="0">
                <a:solidFill>
                  <a:srgbClr val="404040"/>
                </a:solidFill>
                <a:latin typeface="Trebuchet MS"/>
                <a:cs typeface="Trebuchet MS"/>
              </a:rPr>
              <a:t>of</a:t>
            </a:r>
            <a:r>
              <a:rPr sz="1800" spc="-35" dirty="0">
                <a:solidFill>
                  <a:srgbClr val="404040"/>
                </a:solidFill>
                <a:latin typeface="Trebuchet MS"/>
                <a:cs typeface="Trebuchet MS"/>
              </a:rPr>
              <a:t> </a:t>
            </a:r>
            <a:r>
              <a:rPr sz="1800" dirty="0">
                <a:solidFill>
                  <a:srgbClr val="404040"/>
                </a:solidFill>
                <a:latin typeface="Trebuchet MS"/>
                <a:cs typeface="Trebuchet MS"/>
              </a:rPr>
              <a:t>eplilepsy</a:t>
            </a:r>
            <a:r>
              <a:rPr sz="1800" spc="-55" dirty="0">
                <a:solidFill>
                  <a:srgbClr val="404040"/>
                </a:solidFill>
                <a:latin typeface="Trebuchet MS"/>
                <a:cs typeface="Trebuchet MS"/>
              </a:rPr>
              <a:t> </a:t>
            </a:r>
            <a:r>
              <a:rPr sz="1800" dirty="0">
                <a:solidFill>
                  <a:srgbClr val="404040"/>
                </a:solidFill>
                <a:latin typeface="Trebuchet MS"/>
                <a:cs typeface="Trebuchet MS"/>
              </a:rPr>
              <a:t>is</a:t>
            </a:r>
            <a:r>
              <a:rPr sz="1800" spc="-50" dirty="0">
                <a:solidFill>
                  <a:srgbClr val="404040"/>
                </a:solidFill>
                <a:latin typeface="Trebuchet MS"/>
                <a:cs typeface="Trebuchet MS"/>
              </a:rPr>
              <a:t> </a:t>
            </a:r>
            <a:r>
              <a:rPr sz="1800" dirty="0">
                <a:solidFill>
                  <a:srgbClr val="404040"/>
                </a:solidFill>
                <a:latin typeface="Trebuchet MS"/>
                <a:cs typeface="Trebuchet MS"/>
              </a:rPr>
              <a:t>well</a:t>
            </a:r>
            <a:r>
              <a:rPr sz="1800" spc="-65" dirty="0">
                <a:solidFill>
                  <a:srgbClr val="404040"/>
                </a:solidFill>
                <a:latin typeface="Trebuchet MS"/>
                <a:cs typeface="Trebuchet MS"/>
              </a:rPr>
              <a:t> </a:t>
            </a:r>
            <a:r>
              <a:rPr sz="1800" spc="-10" dirty="0">
                <a:solidFill>
                  <a:srgbClr val="404040"/>
                </a:solidFill>
                <a:latin typeface="Trebuchet MS"/>
                <a:cs typeface="Trebuchet MS"/>
              </a:rPr>
              <a:t>established.</a:t>
            </a:r>
            <a:endParaRPr sz="1800" dirty="0">
              <a:latin typeface="Trebuchet MS"/>
              <a:cs typeface="Trebuchet MS"/>
            </a:endParaRPr>
          </a:p>
          <a:p>
            <a:pPr marL="12700" marR="190500">
              <a:lnSpc>
                <a:spcPct val="100000"/>
              </a:lnSpc>
              <a:spcBef>
                <a:spcPts val="1005"/>
              </a:spcBef>
            </a:pPr>
            <a:r>
              <a:rPr sz="1800" dirty="0">
                <a:solidFill>
                  <a:srgbClr val="222222"/>
                </a:solidFill>
                <a:latin typeface="Arial MT"/>
                <a:cs typeface="Arial MT"/>
              </a:rPr>
              <a:t>Psychogenic</a:t>
            </a:r>
            <a:r>
              <a:rPr sz="1800" spc="5" dirty="0">
                <a:solidFill>
                  <a:srgbClr val="222222"/>
                </a:solidFill>
                <a:latin typeface="Arial MT"/>
                <a:cs typeface="Arial MT"/>
              </a:rPr>
              <a:t> </a:t>
            </a:r>
            <a:r>
              <a:rPr sz="1800" dirty="0">
                <a:solidFill>
                  <a:srgbClr val="222222"/>
                </a:solidFill>
                <a:latin typeface="Arial MT"/>
                <a:cs typeface="Arial MT"/>
              </a:rPr>
              <a:t>nonepileptic</a:t>
            </a:r>
            <a:r>
              <a:rPr sz="1800" spc="-10" dirty="0">
                <a:solidFill>
                  <a:srgbClr val="222222"/>
                </a:solidFill>
                <a:latin typeface="Arial MT"/>
                <a:cs typeface="Arial MT"/>
              </a:rPr>
              <a:t> </a:t>
            </a:r>
            <a:r>
              <a:rPr sz="1800" b="1" i="1" dirty="0">
                <a:solidFill>
                  <a:srgbClr val="222222"/>
                </a:solidFill>
                <a:latin typeface="Arial"/>
                <a:cs typeface="Arial"/>
              </a:rPr>
              <a:t>seizures</a:t>
            </a:r>
            <a:r>
              <a:rPr sz="1800" b="1" i="1" spc="-25" dirty="0">
                <a:solidFill>
                  <a:srgbClr val="222222"/>
                </a:solidFill>
                <a:latin typeface="Arial"/>
                <a:cs typeface="Arial"/>
              </a:rPr>
              <a:t> </a:t>
            </a:r>
            <a:r>
              <a:rPr sz="1800" b="1" i="1" dirty="0">
                <a:solidFill>
                  <a:srgbClr val="222222"/>
                </a:solidFill>
                <a:latin typeface="Arial"/>
                <a:cs typeface="Arial"/>
              </a:rPr>
              <a:t>(PNES)</a:t>
            </a:r>
            <a:r>
              <a:rPr sz="1800" b="1" i="1" spc="-30" dirty="0">
                <a:solidFill>
                  <a:srgbClr val="222222"/>
                </a:solidFill>
                <a:latin typeface="Arial"/>
                <a:cs typeface="Arial"/>
              </a:rPr>
              <a:t> </a:t>
            </a:r>
            <a:r>
              <a:rPr sz="1800" dirty="0">
                <a:solidFill>
                  <a:srgbClr val="222222"/>
                </a:solidFill>
                <a:latin typeface="Arial MT"/>
                <a:cs typeface="Arial MT"/>
              </a:rPr>
              <a:t>are</a:t>
            </a:r>
            <a:r>
              <a:rPr sz="1800" spc="-30" dirty="0">
                <a:solidFill>
                  <a:srgbClr val="222222"/>
                </a:solidFill>
                <a:latin typeface="Arial MT"/>
                <a:cs typeface="Arial MT"/>
              </a:rPr>
              <a:t> </a:t>
            </a:r>
            <a:r>
              <a:rPr sz="1800" dirty="0">
                <a:solidFill>
                  <a:srgbClr val="222222"/>
                </a:solidFill>
                <a:latin typeface="Arial MT"/>
                <a:cs typeface="Arial MT"/>
              </a:rPr>
              <a:t>commonly</a:t>
            </a:r>
            <a:r>
              <a:rPr sz="1800" spc="-15" dirty="0">
                <a:solidFill>
                  <a:srgbClr val="222222"/>
                </a:solidFill>
                <a:latin typeface="Arial MT"/>
                <a:cs typeface="Arial MT"/>
              </a:rPr>
              <a:t> </a:t>
            </a:r>
            <a:r>
              <a:rPr sz="1800" dirty="0">
                <a:solidFill>
                  <a:srgbClr val="222222"/>
                </a:solidFill>
                <a:latin typeface="Arial MT"/>
                <a:cs typeface="Arial MT"/>
              </a:rPr>
              <a:t>mistaken</a:t>
            </a:r>
            <a:r>
              <a:rPr sz="1800" spc="-20" dirty="0">
                <a:solidFill>
                  <a:srgbClr val="222222"/>
                </a:solidFill>
                <a:latin typeface="Arial MT"/>
                <a:cs typeface="Arial MT"/>
              </a:rPr>
              <a:t> </a:t>
            </a:r>
            <a:r>
              <a:rPr sz="1800" dirty="0">
                <a:solidFill>
                  <a:srgbClr val="222222"/>
                </a:solidFill>
                <a:latin typeface="Arial MT"/>
                <a:cs typeface="Arial MT"/>
              </a:rPr>
              <a:t>for</a:t>
            </a:r>
            <a:r>
              <a:rPr sz="1800" spc="-25" dirty="0">
                <a:solidFill>
                  <a:srgbClr val="222222"/>
                </a:solidFill>
                <a:latin typeface="Arial MT"/>
                <a:cs typeface="Arial MT"/>
              </a:rPr>
              <a:t> </a:t>
            </a:r>
            <a:r>
              <a:rPr sz="1800" spc="-10" dirty="0">
                <a:solidFill>
                  <a:srgbClr val="222222"/>
                </a:solidFill>
                <a:latin typeface="Arial MT"/>
                <a:cs typeface="Arial MT"/>
              </a:rPr>
              <a:t>epilepsy </a:t>
            </a:r>
            <a:r>
              <a:rPr sz="1800" dirty="0">
                <a:solidFill>
                  <a:srgbClr val="222222"/>
                </a:solidFill>
                <a:latin typeface="Arial MT"/>
                <a:cs typeface="Arial MT"/>
              </a:rPr>
              <a:t>seizures</a:t>
            </a:r>
            <a:r>
              <a:rPr sz="1800" dirty="0" smtClean="0">
                <a:solidFill>
                  <a:srgbClr val="222222"/>
                </a:solidFill>
                <a:latin typeface="Arial MT"/>
                <a:cs typeface="Arial MT"/>
              </a:rPr>
              <a:t>.</a:t>
            </a:r>
            <a:endParaRPr lang="en-GB" sz="1800" dirty="0" smtClean="0">
              <a:solidFill>
                <a:srgbClr val="222222"/>
              </a:solidFill>
              <a:latin typeface="Arial MT"/>
              <a:cs typeface="Arial MT"/>
            </a:endParaRPr>
          </a:p>
          <a:p>
            <a:pPr marL="12700" marR="190500">
              <a:lnSpc>
                <a:spcPct val="100000"/>
              </a:lnSpc>
              <a:spcBef>
                <a:spcPts val="1005"/>
              </a:spcBef>
            </a:pPr>
            <a:r>
              <a:rPr sz="1800" spc="-30" dirty="0" smtClean="0">
                <a:solidFill>
                  <a:srgbClr val="222222"/>
                </a:solidFill>
                <a:latin typeface="Arial MT"/>
                <a:cs typeface="Arial MT"/>
              </a:rPr>
              <a:t> </a:t>
            </a:r>
            <a:r>
              <a:rPr sz="1800" dirty="0">
                <a:solidFill>
                  <a:srgbClr val="222222"/>
                </a:solidFill>
                <a:latin typeface="Arial MT"/>
                <a:cs typeface="Arial MT"/>
              </a:rPr>
              <a:t>Other</a:t>
            </a:r>
            <a:r>
              <a:rPr sz="1800" spc="-50" dirty="0">
                <a:solidFill>
                  <a:srgbClr val="222222"/>
                </a:solidFill>
                <a:latin typeface="Arial MT"/>
                <a:cs typeface="Arial MT"/>
              </a:rPr>
              <a:t> </a:t>
            </a:r>
            <a:r>
              <a:rPr sz="1800" dirty="0">
                <a:solidFill>
                  <a:srgbClr val="222222"/>
                </a:solidFill>
                <a:latin typeface="Arial MT"/>
                <a:cs typeface="Arial MT"/>
              </a:rPr>
              <a:t>mimics</a:t>
            </a:r>
            <a:r>
              <a:rPr sz="1800" spc="-35" dirty="0">
                <a:solidFill>
                  <a:srgbClr val="222222"/>
                </a:solidFill>
                <a:latin typeface="Arial MT"/>
                <a:cs typeface="Arial MT"/>
              </a:rPr>
              <a:t> </a:t>
            </a:r>
            <a:r>
              <a:rPr sz="1800" dirty="0">
                <a:solidFill>
                  <a:srgbClr val="222222"/>
                </a:solidFill>
                <a:latin typeface="Arial MT"/>
                <a:cs typeface="Arial MT"/>
              </a:rPr>
              <a:t>include</a:t>
            </a:r>
            <a:r>
              <a:rPr sz="1800" spc="-30" dirty="0">
                <a:solidFill>
                  <a:srgbClr val="222222"/>
                </a:solidFill>
                <a:latin typeface="Arial MT"/>
                <a:cs typeface="Arial MT"/>
              </a:rPr>
              <a:t> </a:t>
            </a:r>
            <a:r>
              <a:rPr sz="1800" b="1" i="1" dirty="0">
                <a:solidFill>
                  <a:srgbClr val="222222"/>
                </a:solidFill>
                <a:latin typeface="Arial"/>
                <a:cs typeface="Arial"/>
              </a:rPr>
              <a:t>syncope</a:t>
            </a:r>
            <a:r>
              <a:rPr sz="1800" b="1" i="1" spc="-40" dirty="0">
                <a:solidFill>
                  <a:srgbClr val="222222"/>
                </a:solidFill>
                <a:latin typeface="Arial"/>
                <a:cs typeface="Arial"/>
              </a:rPr>
              <a:t> </a:t>
            </a:r>
            <a:r>
              <a:rPr sz="1800" dirty="0">
                <a:solidFill>
                  <a:srgbClr val="222222"/>
                </a:solidFill>
                <a:latin typeface="Arial MT"/>
                <a:cs typeface="Arial MT"/>
              </a:rPr>
              <a:t>and</a:t>
            </a:r>
            <a:r>
              <a:rPr sz="1800" spc="-35" dirty="0">
                <a:solidFill>
                  <a:srgbClr val="222222"/>
                </a:solidFill>
                <a:latin typeface="Arial MT"/>
                <a:cs typeface="Arial MT"/>
              </a:rPr>
              <a:t> </a:t>
            </a:r>
            <a:r>
              <a:rPr sz="1800" b="1" i="1" dirty="0">
                <a:solidFill>
                  <a:srgbClr val="222222"/>
                </a:solidFill>
                <a:latin typeface="Arial"/>
                <a:cs typeface="Arial"/>
              </a:rPr>
              <a:t>movement</a:t>
            </a:r>
            <a:r>
              <a:rPr sz="1800" b="1" i="1" spc="-25" dirty="0">
                <a:solidFill>
                  <a:srgbClr val="222222"/>
                </a:solidFill>
                <a:latin typeface="Arial"/>
                <a:cs typeface="Arial"/>
              </a:rPr>
              <a:t> </a:t>
            </a:r>
            <a:r>
              <a:rPr sz="1800" b="1" i="1" spc="-10" dirty="0">
                <a:solidFill>
                  <a:srgbClr val="222222"/>
                </a:solidFill>
                <a:latin typeface="Arial"/>
                <a:cs typeface="Arial"/>
              </a:rPr>
              <a:t>disorders.</a:t>
            </a:r>
            <a:endParaRPr sz="1800" dirty="0">
              <a:latin typeface="Arial"/>
              <a:cs typeface="Arial"/>
            </a:endParaRPr>
          </a:p>
          <a:p>
            <a:pPr>
              <a:lnSpc>
                <a:spcPct val="100000"/>
              </a:lnSpc>
            </a:pPr>
            <a:endParaRPr sz="1800" dirty="0">
              <a:latin typeface="Arial"/>
              <a:cs typeface="Arial"/>
            </a:endParaRPr>
          </a:p>
          <a:p>
            <a:pPr>
              <a:lnSpc>
                <a:spcPct val="100000"/>
              </a:lnSpc>
              <a:spcBef>
                <a:spcPts val="15"/>
              </a:spcBef>
            </a:pPr>
            <a:endParaRPr sz="1800" dirty="0">
              <a:latin typeface="Arial"/>
              <a:cs typeface="Arial"/>
            </a:endParaRPr>
          </a:p>
          <a:p>
            <a:pPr marL="12700" marR="5080">
              <a:lnSpc>
                <a:spcPct val="100000"/>
              </a:lnSpc>
            </a:pPr>
            <a:r>
              <a:rPr sz="1800" b="1" i="1" dirty="0">
                <a:solidFill>
                  <a:schemeClr val="tx1"/>
                </a:solidFill>
                <a:latin typeface="Arial"/>
                <a:cs typeface="Arial"/>
              </a:rPr>
              <a:t>If</a:t>
            </a:r>
            <a:r>
              <a:rPr sz="1800" b="1" i="1" spc="-20" dirty="0">
                <a:solidFill>
                  <a:schemeClr val="tx1"/>
                </a:solidFill>
                <a:latin typeface="Arial"/>
                <a:cs typeface="Arial"/>
              </a:rPr>
              <a:t> </a:t>
            </a:r>
            <a:r>
              <a:rPr sz="1800" b="1" i="1" dirty="0">
                <a:solidFill>
                  <a:schemeClr val="tx1"/>
                </a:solidFill>
                <a:latin typeface="Arial"/>
                <a:cs typeface="Arial"/>
              </a:rPr>
              <a:t>a</a:t>
            </a:r>
            <a:r>
              <a:rPr sz="1800" b="1" i="1" spc="-25" dirty="0">
                <a:solidFill>
                  <a:schemeClr val="tx1"/>
                </a:solidFill>
                <a:latin typeface="Arial"/>
                <a:cs typeface="Arial"/>
              </a:rPr>
              <a:t> </a:t>
            </a:r>
            <a:r>
              <a:rPr sz="1800" b="1" i="1" dirty="0">
                <a:solidFill>
                  <a:schemeClr val="tx1"/>
                </a:solidFill>
                <a:latin typeface="Arial"/>
                <a:cs typeface="Arial"/>
              </a:rPr>
              <a:t>woman</a:t>
            </a:r>
            <a:r>
              <a:rPr sz="1800" b="1" i="1" spc="-20" dirty="0">
                <a:solidFill>
                  <a:schemeClr val="tx1"/>
                </a:solidFill>
                <a:latin typeface="Arial"/>
                <a:cs typeface="Arial"/>
              </a:rPr>
              <a:t> </a:t>
            </a:r>
            <a:r>
              <a:rPr sz="1800" b="1" i="1" dirty="0">
                <a:solidFill>
                  <a:schemeClr val="tx1"/>
                </a:solidFill>
                <a:latin typeface="Arial"/>
                <a:cs typeface="Arial"/>
              </a:rPr>
              <a:t>has</a:t>
            </a:r>
            <a:r>
              <a:rPr sz="1800" b="1" i="1" spc="-25" dirty="0">
                <a:solidFill>
                  <a:schemeClr val="tx1"/>
                </a:solidFill>
                <a:latin typeface="Arial"/>
                <a:cs typeface="Arial"/>
              </a:rPr>
              <a:t> </a:t>
            </a:r>
            <a:r>
              <a:rPr sz="1800" b="1" i="1" dirty="0">
                <a:solidFill>
                  <a:schemeClr val="tx1"/>
                </a:solidFill>
                <a:latin typeface="Arial"/>
                <a:cs typeface="Arial"/>
              </a:rPr>
              <a:t>been</a:t>
            </a:r>
            <a:r>
              <a:rPr sz="1800" b="1" i="1" spc="-15" dirty="0">
                <a:solidFill>
                  <a:schemeClr val="tx1"/>
                </a:solidFill>
                <a:latin typeface="Arial"/>
                <a:cs typeface="Arial"/>
              </a:rPr>
              <a:t> </a:t>
            </a:r>
            <a:r>
              <a:rPr sz="1800" b="1" i="1" dirty="0">
                <a:solidFill>
                  <a:schemeClr val="tx1"/>
                </a:solidFill>
                <a:latin typeface="Arial"/>
                <a:cs typeface="Arial"/>
              </a:rPr>
              <a:t>seizure</a:t>
            </a:r>
            <a:r>
              <a:rPr sz="1800" b="1" i="1" spc="-15" dirty="0">
                <a:solidFill>
                  <a:schemeClr val="tx1"/>
                </a:solidFill>
                <a:latin typeface="Arial"/>
                <a:cs typeface="Arial"/>
              </a:rPr>
              <a:t> </a:t>
            </a:r>
            <a:r>
              <a:rPr sz="1800" b="1" i="1" dirty="0">
                <a:solidFill>
                  <a:schemeClr val="tx1"/>
                </a:solidFill>
                <a:latin typeface="Arial"/>
                <a:cs typeface="Arial"/>
              </a:rPr>
              <a:t>free</a:t>
            </a:r>
            <a:r>
              <a:rPr sz="1800" b="1" i="1" spc="-15" dirty="0">
                <a:solidFill>
                  <a:schemeClr val="tx1"/>
                </a:solidFill>
                <a:latin typeface="Arial"/>
                <a:cs typeface="Arial"/>
              </a:rPr>
              <a:t> </a:t>
            </a:r>
            <a:r>
              <a:rPr sz="1800" b="1" i="1" dirty="0">
                <a:solidFill>
                  <a:schemeClr val="tx1"/>
                </a:solidFill>
                <a:latin typeface="Arial"/>
                <a:cs typeface="Arial"/>
              </a:rPr>
              <a:t>for</a:t>
            </a:r>
            <a:r>
              <a:rPr sz="1800" b="1" i="1" spc="-20" dirty="0">
                <a:solidFill>
                  <a:schemeClr val="tx1"/>
                </a:solidFill>
                <a:latin typeface="Arial"/>
                <a:cs typeface="Arial"/>
              </a:rPr>
              <a:t> </a:t>
            </a:r>
            <a:r>
              <a:rPr sz="1800" b="1" i="1" dirty="0">
                <a:solidFill>
                  <a:schemeClr val="tx1"/>
                </a:solidFill>
                <a:latin typeface="Arial"/>
                <a:cs typeface="Arial"/>
              </a:rPr>
              <a:t>a</a:t>
            </a:r>
            <a:r>
              <a:rPr sz="1800" b="1" i="1" spc="-15" dirty="0">
                <a:solidFill>
                  <a:schemeClr val="tx1"/>
                </a:solidFill>
                <a:latin typeface="Arial"/>
                <a:cs typeface="Arial"/>
              </a:rPr>
              <a:t> </a:t>
            </a:r>
            <a:r>
              <a:rPr sz="1800" b="1" i="1" dirty="0">
                <a:solidFill>
                  <a:schemeClr val="tx1"/>
                </a:solidFill>
                <a:latin typeface="Arial"/>
                <a:cs typeface="Arial"/>
              </a:rPr>
              <a:t>satisfactory</a:t>
            </a:r>
            <a:r>
              <a:rPr sz="1800" b="1" i="1" spc="-10" dirty="0">
                <a:solidFill>
                  <a:schemeClr val="tx1"/>
                </a:solidFill>
                <a:latin typeface="Arial"/>
                <a:cs typeface="Arial"/>
              </a:rPr>
              <a:t> </a:t>
            </a:r>
            <a:r>
              <a:rPr sz="1800" b="1" i="1" dirty="0">
                <a:solidFill>
                  <a:schemeClr val="tx1"/>
                </a:solidFill>
                <a:latin typeface="Arial"/>
                <a:cs typeface="Arial"/>
              </a:rPr>
              <a:t>period</a:t>
            </a:r>
            <a:r>
              <a:rPr sz="1800" b="1" i="1" spc="-25" dirty="0">
                <a:solidFill>
                  <a:schemeClr val="tx1"/>
                </a:solidFill>
                <a:latin typeface="Arial"/>
                <a:cs typeface="Arial"/>
              </a:rPr>
              <a:t> </a:t>
            </a:r>
            <a:r>
              <a:rPr sz="1800" b="1" i="1" dirty="0">
                <a:solidFill>
                  <a:schemeClr val="tx1"/>
                </a:solidFill>
                <a:latin typeface="Arial"/>
                <a:cs typeface="Arial"/>
              </a:rPr>
              <a:t>and</a:t>
            </a:r>
            <a:r>
              <a:rPr sz="1800" b="1" i="1" spc="-10" dirty="0">
                <a:solidFill>
                  <a:schemeClr val="tx1"/>
                </a:solidFill>
                <a:latin typeface="Arial"/>
                <a:cs typeface="Arial"/>
              </a:rPr>
              <a:t> </a:t>
            </a:r>
            <a:r>
              <a:rPr sz="1800" b="1" i="1" dirty="0">
                <a:solidFill>
                  <a:schemeClr val="tx1"/>
                </a:solidFill>
                <a:latin typeface="Arial"/>
                <a:cs typeface="Arial"/>
              </a:rPr>
              <a:t>she</a:t>
            </a:r>
            <a:r>
              <a:rPr sz="1800" b="1" i="1" spc="-30" dirty="0">
                <a:solidFill>
                  <a:schemeClr val="tx1"/>
                </a:solidFill>
                <a:latin typeface="Arial"/>
                <a:cs typeface="Arial"/>
              </a:rPr>
              <a:t> </a:t>
            </a:r>
            <a:r>
              <a:rPr sz="1800" b="1" i="1" dirty="0">
                <a:solidFill>
                  <a:schemeClr val="tx1"/>
                </a:solidFill>
                <a:latin typeface="Arial"/>
                <a:cs typeface="Arial"/>
              </a:rPr>
              <a:t>meets</a:t>
            </a:r>
            <a:r>
              <a:rPr sz="1800" b="1" i="1" spc="-10" dirty="0">
                <a:solidFill>
                  <a:schemeClr val="tx1"/>
                </a:solidFill>
                <a:latin typeface="Arial"/>
                <a:cs typeface="Arial"/>
              </a:rPr>
              <a:t> </a:t>
            </a:r>
            <a:r>
              <a:rPr sz="1800" b="1" i="1" spc="-25" dirty="0">
                <a:solidFill>
                  <a:schemeClr val="tx1"/>
                </a:solidFill>
                <a:latin typeface="Arial"/>
                <a:cs typeface="Arial"/>
              </a:rPr>
              <a:t>the </a:t>
            </a:r>
            <a:r>
              <a:rPr sz="1800" b="1" i="1" dirty="0">
                <a:solidFill>
                  <a:schemeClr val="tx1"/>
                </a:solidFill>
                <a:latin typeface="Arial"/>
                <a:cs typeface="Arial"/>
              </a:rPr>
              <a:t>general</a:t>
            </a:r>
            <a:r>
              <a:rPr sz="1800" b="1" i="1" spc="-50" dirty="0">
                <a:solidFill>
                  <a:schemeClr val="tx1"/>
                </a:solidFill>
                <a:latin typeface="Arial"/>
                <a:cs typeface="Arial"/>
              </a:rPr>
              <a:t> </a:t>
            </a:r>
            <a:r>
              <a:rPr sz="1800" b="1" i="1" dirty="0">
                <a:solidFill>
                  <a:schemeClr val="tx1"/>
                </a:solidFill>
                <a:latin typeface="Arial"/>
                <a:cs typeface="Arial"/>
              </a:rPr>
              <a:t>criteria</a:t>
            </a:r>
            <a:r>
              <a:rPr sz="1800" b="1" i="1" spc="-40" dirty="0">
                <a:solidFill>
                  <a:schemeClr val="tx1"/>
                </a:solidFill>
                <a:latin typeface="Arial"/>
                <a:cs typeface="Arial"/>
              </a:rPr>
              <a:t> </a:t>
            </a:r>
            <a:r>
              <a:rPr sz="1800" b="1" i="1" dirty="0">
                <a:solidFill>
                  <a:schemeClr val="tx1"/>
                </a:solidFill>
                <a:latin typeface="Arial"/>
                <a:cs typeface="Arial"/>
              </a:rPr>
              <a:t>for</a:t>
            </a:r>
            <a:r>
              <a:rPr sz="1800" b="1" i="1" spc="-50" dirty="0">
                <a:solidFill>
                  <a:schemeClr val="tx1"/>
                </a:solidFill>
                <a:latin typeface="Arial"/>
                <a:cs typeface="Arial"/>
              </a:rPr>
              <a:t> </a:t>
            </a:r>
            <a:r>
              <a:rPr sz="1800" b="1" i="1" dirty="0">
                <a:solidFill>
                  <a:schemeClr val="tx1"/>
                </a:solidFill>
                <a:latin typeface="Arial"/>
                <a:cs typeface="Arial"/>
              </a:rPr>
              <a:t>consideration</a:t>
            </a:r>
            <a:r>
              <a:rPr sz="1800" b="1" i="1" spc="-55" dirty="0">
                <a:solidFill>
                  <a:schemeClr val="tx1"/>
                </a:solidFill>
                <a:latin typeface="Arial"/>
                <a:cs typeface="Arial"/>
              </a:rPr>
              <a:t> </a:t>
            </a:r>
            <a:r>
              <a:rPr sz="1800" b="1" i="1" dirty="0">
                <a:solidFill>
                  <a:schemeClr val="tx1"/>
                </a:solidFill>
                <a:latin typeface="Arial"/>
                <a:cs typeface="Arial"/>
              </a:rPr>
              <a:t>of</a:t>
            </a:r>
            <a:r>
              <a:rPr sz="1800" b="1" i="1" spc="-35" dirty="0">
                <a:solidFill>
                  <a:schemeClr val="tx1"/>
                </a:solidFill>
                <a:latin typeface="Arial"/>
                <a:cs typeface="Arial"/>
              </a:rPr>
              <a:t> </a:t>
            </a:r>
            <a:r>
              <a:rPr sz="1800" b="1" i="1" dirty="0">
                <a:solidFill>
                  <a:schemeClr val="tx1"/>
                </a:solidFill>
                <a:latin typeface="Arial"/>
                <a:cs typeface="Arial"/>
              </a:rPr>
              <a:t>discontinuing</a:t>
            </a:r>
            <a:r>
              <a:rPr sz="1800" b="1" i="1" spc="-65" dirty="0">
                <a:solidFill>
                  <a:schemeClr val="tx1"/>
                </a:solidFill>
                <a:latin typeface="Arial"/>
                <a:cs typeface="Arial"/>
              </a:rPr>
              <a:t> </a:t>
            </a:r>
            <a:r>
              <a:rPr sz="1800" b="1" i="1" dirty="0" smtClean="0">
                <a:solidFill>
                  <a:schemeClr val="tx1"/>
                </a:solidFill>
                <a:latin typeface="Arial"/>
                <a:cs typeface="Arial"/>
              </a:rPr>
              <a:t>medications</a:t>
            </a:r>
            <a:r>
              <a:rPr sz="1800" b="1" i="1" spc="-55" dirty="0" smtClean="0">
                <a:solidFill>
                  <a:schemeClr val="tx1"/>
                </a:solidFill>
                <a:latin typeface="Arial"/>
                <a:cs typeface="Arial"/>
              </a:rPr>
              <a:t> </a:t>
            </a:r>
            <a:r>
              <a:rPr lang="en-GB" b="1" i="1" dirty="0" smtClean="0">
                <a:solidFill>
                  <a:schemeClr val="tx1"/>
                </a:solidFill>
                <a:latin typeface="Arial"/>
                <a:cs typeface="Arial"/>
              </a:rPr>
              <a:t>it is</a:t>
            </a:r>
            <a:r>
              <a:rPr sz="1800" b="1" i="1" spc="-40" dirty="0" smtClean="0">
                <a:solidFill>
                  <a:schemeClr val="tx1"/>
                </a:solidFill>
                <a:latin typeface="Arial"/>
                <a:cs typeface="Arial"/>
              </a:rPr>
              <a:t> </a:t>
            </a:r>
            <a:r>
              <a:rPr sz="1800" b="1" i="1" spc="-10" dirty="0">
                <a:solidFill>
                  <a:schemeClr val="tx1"/>
                </a:solidFill>
                <a:latin typeface="Arial"/>
                <a:cs typeface="Arial"/>
              </a:rPr>
              <a:t>suggest </a:t>
            </a:r>
            <a:r>
              <a:rPr sz="1800" b="1" i="1" dirty="0">
                <a:solidFill>
                  <a:schemeClr val="tx1"/>
                </a:solidFill>
                <a:latin typeface="Arial"/>
                <a:cs typeface="Arial"/>
              </a:rPr>
              <a:t>doing</a:t>
            </a:r>
            <a:r>
              <a:rPr sz="1800" b="1" i="1" spc="-45" dirty="0">
                <a:solidFill>
                  <a:schemeClr val="tx1"/>
                </a:solidFill>
                <a:latin typeface="Arial"/>
                <a:cs typeface="Arial"/>
              </a:rPr>
              <a:t> </a:t>
            </a:r>
            <a:r>
              <a:rPr sz="1800" b="1" i="1" dirty="0">
                <a:solidFill>
                  <a:schemeClr val="tx1"/>
                </a:solidFill>
                <a:latin typeface="Arial"/>
                <a:cs typeface="Arial"/>
              </a:rPr>
              <a:t>so</a:t>
            </a:r>
            <a:r>
              <a:rPr sz="1800" b="1" i="1" spc="-20" dirty="0">
                <a:solidFill>
                  <a:schemeClr val="tx1"/>
                </a:solidFill>
                <a:latin typeface="Arial"/>
                <a:cs typeface="Arial"/>
              </a:rPr>
              <a:t> </a:t>
            </a:r>
            <a:r>
              <a:rPr sz="1800" b="1" i="1" dirty="0">
                <a:solidFill>
                  <a:schemeClr val="tx1"/>
                </a:solidFill>
                <a:latin typeface="Arial"/>
                <a:cs typeface="Arial"/>
              </a:rPr>
              <a:t>at</a:t>
            </a:r>
            <a:r>
              <a:rPr sz="1800" b="1" i="1" spc="-20" dirty="0">
                <a:solidFill>
                  <a:schemeClr val="tx1"/>
                </a:solidFill>
                <a:latin typeface="Arial"/>
                <a:cs typeface="Arial"/>
              </a:rPr>
              <a:t> </a:t>
            </a:r>
            <a:r>
              <a:rPr sz="1800" b="1" i="1" dirty="0">
                <a:solidFill>
                  <a:schemeClr val="tx1"/>
                </a:solidFill>
                <a:latin typeface="Arial"/>
                <a:cs typeface="Arial"/>
              </a:rPr>
              <a:t>least</a:t>
            </a:r>
            <a:r>
              <a:rPr sz="1800" b="1" i="1" spc="-20" dirty="0">
                <a:solidFill>
                  <a:schemeClr val="tx1"/>
                </a:solidFill>
                <a:latin typeface="Arial"/>
                <a:cs typeface="Arial"/>
              </a:rPr>
              <a:t> </a:t>
            </a:r>
            <a:r>
              <a:rPr sz="1800" b="1" i="1" dirty="0">
                <a:solidFill>
                  <a:schemeClr val="tx1"/>
                </a:solidFill>
                <a:latin typeface="Arial"/>
                <a:cs typeface="Arial"/>
              </a:rPr>
              <a:t>6</a:t>
            </a:r>
            <a:r>
              <a:rPr sz="1800" b="1" i="1" spc="-35" dirty="0">
                <a:solidFill>
                  <a:schemeClr val="tx1"/>
                </a:solidFill>
                <a:latin typeface="Arial"/>
                <a:cs typeface="Arial"/>
              </a:rPr>
              <a:t> </a:t>
            </a:r>
            <a:r>
              <a:rPr sz="1800" b="1" i="1" dirty="0">
                <a:solidFill>
                  <a:schemeClr val="tx1"/>
                </a:solidFill>
                <a:latin typeface="Arial"/>
                <a:cs typeface="Arial"/>
              </a:rPr>
              <a:t>to12</a:t>
            </a:r>
            <a:r>
              <a:rPr sz="1800" b="1" i="1" spc="-30" dirty="0">
                <a:solidFill>
                  <a:schemeClr val="tx1"/>
                </a:solidFill>
                <a:latin typeface="Arial"/>
                <a:cs typeface="Arial"/>
              </a:rPr>
              <a:t> </a:t>
            </a:r>
            <a:r>
              <a:rPr sz="1800" b="1" i="1" dirty="0">
                <a:solidFill>
                  <a:schemeClr val="tx1"/>
                </a:solidFill>
                <a:latin typeface="Arial"/>
                <a:cs typeface="Arial"/>
              </a:rPr>
              <a:t>months</a:t>
            </a:r>
            <a:r>
              <a:rPr sz="1800" b="1" i="1" spc="-30" dirty="0">
                <a:solidFill>
                  <a:schemeClr val="tx1"/>
                </a:solidFill>
                <a:latin typeface="Arial"/>
                <a:cs typeface="Arial"/>
              </a:rPr>
              <a:t> </a:t>
            </a:r>
            <a:r>
              <a:rPr sz="1800" b="1" i="1" dirty="0">
                <a:solidFill>
                  <a:schemeClr val="tx1"/>
                </a:solidFill>
                <a:latin typeface="Arial"/>
                <a:cs typeface="Arial"/>
              </a:rPr>
              <a:t>prior</a:t>
            </a:r>
            <a:r>
              <a:rPr sz="1800" b="1" i="1" spc="-20" dirty="0">
                <a:solidFill>
                  <a:schemeClr val="tx1"/>
                </a:solidFill>
                <a:latin typeface="Arial"/>
                <a:cs typeface="Arial"/>
              </a:rPr>
              <a:t> </a:t>
            </a:r>
            <a:r>
              <a:rPr sz="1800" b="1" i="1" dirty="0">
                <a:solidFill>
                  <a:schemeClr val="tx1"/>
                </a:solidFill>
                <a:latin typeface="Arial"/>
                <a:cs typeface="Arial"/>
              </a:rPr>
              <a:t>to</a:t>
            </a:r>
            <a:r>
              <a:rPr sz="1800" b="1" i="1" spc="-20" dirty="0">
                <a:solidFill>
                  <a:schemeClr val="tx1"/>
                </a:solidFill>
                <a:latin typeface="Arial"/>
                <a:cs typeface="Arial"/>
              </a:rPr>
              <a:t> </a:t>
            </a:r>
            <a:r>
              <a:rPr sz="1800" b="1" i="1" dirty="0">
                <a:solidFill>
                  <a:schemeClr val="tx1"/>
                </a:solidFill>
                <a:latin typeface="Arial"/>
                <a:cs typeface="Arial"/>
              </a:rPr>
              <a:t>becoming</a:t>
            </a:r>
            <a:r>
              <a:rPr sz="1800" b="1" i="1" spc="-25" dirty="0">
                <a:solidFill>
                  <a:schemeClr val="tx1"/>
                </a:solidFill>
                <a:latin typeface="Arial"/>
                <a:cs typeface="Arial"/>
              </a:rPr>
              <a:t> </a:t>
            </a:r>
            <a:r>
              <a:rPr sz="1800" b="1" i="1" dirty="0" smtClean="0">
                <a:solidFill>
                  <a:schemeClr val="tx1"/>
                </a:solidFill>
                <a:latin typeface="Arial"/>
                <a:cs typeface="Arial"/>
              </a:rPr>
              <a:t>pregnant</a:t>
            </a:r>
            <a:r>
              <a:rPr lang="en-GB" sz="1800" b="1" i="1" dirty="0" smtClean="0">
                <a:solidFill>
                  <a:schemeClr val="tx1"/>
                </a:solidFill>
                <a:latin typeface="Arial"/>
                <a:cs typeface="Arial"/>
              </a:rPr>
              <a:t> </a:t>
            </a:r>
            <a:r>
              <a:rPr sz="1800" b="1" i="1" dirty="0" smtClean="0">
                <a:solidFill>
                  <a:schemeClr val="tx1"/>
                </a:solidFill>
                <a:latin typeface="Arial"/>
                <a:cs typeface="Arial"/>
              </a:rPr>
              <a:t>as</a:t>
            </a:r>
            <a:r>
              <a:rPr sz="1800" b="1" i="1" spc="-20" dirty="0" smtClean="0">
                <a:solidFill>
                  <a:schemeClr val="tx1"/>
                </a:solidFill>
                <a:latin typeface="Arial"/>
                <a:cs typeface="Arial"/>
              </a:rPr>
              <a:t> </a:t>
            </a:r>
            <a:r>
              <a:rPr sz="1800" b="1" i="1" dirty="0">
                <a:solidFill>
                  <a:schemeClr val="tx1"/>
                </a:solidFill>
                <a:latin typeface="Arial"/>
                <a:cs typeface="Arial"/>
              </a:rPr>
              <a:t>the</a:t>
            </a:r>
            <a:r>
              <a:rPr sz="1800" b="1" i="1" spc="-25" dirty="0">
                <a:solidFill>
                  <a:schemeClr val="tx1"/>
                </a:solidFill>
                <a:latin typeface="Arial"/>
                <a:cs typeface="Arial"/>
              </a:rPr>
              <a:t> </a:t>
            </a:r>
            <a:r>
              <a:rPr sz="1800" b="1" i="1" dirty="0">
                <a:solidFill>
                  <a:schemeClr val="tx1"/>
                </a:solidFill>
                <a:latin typeface="Arial"/>
                <a:cs typeface="Arial"/>
              </a:rPr>
              <a:t>risk</a:t>
            </a:r>
            <a:r>
              <a:rPr sz="1800" b="1" i="1" spc="-30" dirty="0">
                <a:solidFill>
                  <a:schemeClr val="tx1"/>
                </a:solidFill>
                <a:latin typeface="Arial"/>
                <a:cs typeface="Arial"/>
              </a:rPr>
              <a:t> </a:t>
            </a:r>
            <a:r>
              <a:rPr sz="1800" b="1" i="1" spc="-25" dirty="0">
                <a:solidFill>
                  <a:schemeClr val="tx1"/>
                </a:solidFill>
                <a:latin typeface="Arial"/>
                <a:cs typeface="Arial"/>
              </a:rPr>
              <a:t>of </a:t>
            </a:r>
            <a:r>
              <a:rPr sz="1800" b="1" i="1" dirty="0">
                <a:solidFill>
                  <a:schemeClr val="tx1"/>
                </a:solidFill>
                <a:latin typeface="Arial"/>
                <a:cs typeface="Arial"/>
              </a:rPr>
              <a:t>seizure</a:t>
            </a:r>
            <a:r>
              <a:rPr sz="1800" b="1" i="1" spc="-45" dirty="0">
                <a:solidFill>
                  <a:schemeClr val="tx1"/>
                </a:solidFill>
                <a:latin typeface="Arial"/>
                <a:cs typeface="Arial"/>
              </a:rPr>
              <a:t> </a:t>
            </a:r>
            <a:r>
              <a:rPr sz="1800" b="1" i="1" dirty="0">
                <a:solidFill>
                  <a:schemeClr val="tx1"/>
                </a:solidFill>
                <a:latin typeface="Arial"/>
                <a:cs typeface="Arial"/>
              </a:rPr>
              <a:t>recurrence</a:t>
            </a:r>
            <a:r>
              <a:rPr sz="1800" b="1" i="1" spc="-15" dirty="0">
                <a:solidFill>
                  <a:schemeClr val="tx1"/>
                </a:solidFill>
                <a:latin typeface="Arial"/>
                <a:cs typeface="Arial"/>
              </a:rPr>
              <a:t> </a:t>
            </a:r>
            <a:r>
              <a:rPr sz="1800" b="1" i="1" dirty="0">
                <a:solidFill>
                  <a:schemeClr val="tx1"/>
                </a:solidFill>
                <a:latin typeface="Arial"/>
                <a:cs typeface="Arial"/>
              </a:rPr>
              <a:t>after</a:t>
            </a:r>
            <a:r>
              <a:rPr sz="1800" b="1" i="1" spc="-30" dirty="0">
                <a:solidFill>
                  <a:schemeClr val="tx1"/>
                </a:solidFill>
                <a:latin typeface="Arial"/>
                <a:cs typeface="Arial"/>
              </a:rPr>
              <a:t> </a:t>
            </a:r>
            <a:r>
              <a:rPr sz="1800" b="1" i="1" dirty="0">
                <a:solidFill>
                  <a:schemeClr val="tx1"/>
                </a:solidFill>
                <a:latin typeface="Arial"/>
                <a:cs typeface="Arial"/>
              </a:rPr>
              <a:t>withdrawal</a:t>
            </a:r>
            <a:r>
              <a:rPr sz="1800" b="1" i="1" spc="-55" dirty="0">
                <a:solidFill>
                  <a:schemeClr val="tx1"/>
                </a:solidFill>
                <a:latin typeface="Arial"/>
                <a:cs typeface="Arial"/>
              </a:rPr>
              <a:t> </a:t>
            </a:r>
            <a:r>
              <a:rPr sz="1800" b="1" i="1" dirty="0">
                <a:solidFill>
                  <a:schemeClr val="tx1"/>
                </a:solidFill>
                <a:latin typeface="Arial"/>
                <a:cs typeface="Arial"/>
              </a:rPr>
              <a:t>is</a:t>
            </a:r>
            <a:r>
              <a:rPr sz="1800" b="1" i="1" spc="-35" dirty="0">
                <a:solidFill>
                  <a:schemeClr val="tx1"/>
                </a:solidFill>
                <a:latin typeface="Arial"/>
                <a:cs typeface="Arial"/>
              </a:rPr>
              <a:t> </a:t>
            </a:r>
            <a:r>
              <a:rPr sz="1800" b="1" i="1" dirty="0">
                <a:solidFill>
                  <a:schemeClr val="tx1"/>
                </a:solidFill>
                <a:latin typeface="Arial"/>
                <a:cs typeface="Arial"/>
              </a:rPr>
              <a:t>highest</a:t>
            </a:r>
            <a:r>
              <a:rPr sz="1800" b="1" i="1" spc="-45" dirty="0">
                <a:solidFill>
                  <a:schemeClr val="tx1"/>
                </a:solidFill>
                <a:latin typeface="Arial"/>
                <a:cs typeface="Arial"/>
              </a:rPr>
              <a:t> </a:t>
            </a:r>
            <a:r>
              <a:rPr sz="1800" b="1" i="1" dirty="0">
                <a:solidFill>
                  <a:schemeClr val="tx1"/>
                </a:solidFill>
                <a:latin typeface="Arial"/>
                <a:cs typeface="Arial"/>
              </a:rPr>
              <a:t>during</a:t>
            </a:r>
            <a:r>
              <a:rPr sz="1800" b="1" i="1" spc="-45" dirty="0">
                <a:solidFill>
                  <a:schemeClr val="tx1"/>
                </a:solidFill>
                <a:latin typeface="Arial"/>
                <a:cs typeface="Arial"/>
              </a:rPr>
              <a:t> </a:t>
            </a:r>
            <a:r>
              <a:rPr sz="1800" b="1" i="1" dirty="0">
                <a:solidFill>
                  <a:schemeClr val="tx1"/>
                </a:solidFill>
                <a:latin typeface="Arial"/>
                <a:cs typeface="Arial"/>
              </a:rPr>
              <a:t>this</a:t>
            </a:r>
            <a:r>
              <a:rPr sz="1800" b="1" i="1" spc="-35" dirty="0">
                <a:solidFill>
                  <a:schemeClr val="tx1"/>
                </a:solidFill>
                <a:latin typeface="Arial"/>
                <a:cs typeface="Arial"/>
              </a:rPr>
              <a:t> </a:t>
            </a:r>
            <a:r>
              <a:rPr sz="1800" b="1" i="1" spc="-10" dirty="0">
                <a:solidFill>
                  <a:schemeClr val="tx1"/>
                </a:solidFill>
                <a:latin typeface="Arial"/>
                <a:cs typeface="Arial"/>
              </a:rPr>
              <a:t>period.</a:t>
            </a:r>
            <a:endParaRPr sz="1800" dirty="0">
              <a:solidFill>
                <a:schemeClr val="tx1"/>
              </a:solidFill>
              <a:latin typeface="Arial"/>
              <a:cs typeface="Arial"/>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919304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6658" y="630089"/>
            <a:ext cx="8992742" cy="566822"/>
          </a:xfrm>
          <a:prstGeom prst="rect">
            <a:avLst/>
          </a:prstGeom>
        </p:spPr>
        <p:txBody>
          <a:bodyPr vert="horz" wrap="square" lIns="0" tIns="12700" rIns="0" bIns="0" rtlCol="0">
            <a:spAutoFit/>
          </a:bodyPr>
          <a:lstStyle/>
          <a:p>
            <a:pPr marL="12700" marR="5080" indent="414020">
              <a:lnSpc>
                <a:spcPct val="100000"/>
              </a:lnSpc>
              <a:spcBef>
                <a:spcPts val="100"/>
              </a:spcBef>
            </a:pPr>
            <a:r>
              <a:rPr sz="3600" b="0" u="none" dirty="0">
                <a:latin typeface="Trebuchet MS"/>
                <a:cs typeface="Trebuchet MS"/>
              </a:rPr>
              <a:t>CHOICE</a:t>
            </a:r>
            <a:r>
              <a:rPr sz="3600" b="0" u="none" spc="-20" dirty="0">
                <a:latin typeface="Trebuchet MS"/>
                <a:cs typeface="Trebuchet MS"/>
              </a:rPr>
              <a:t> </a:t>
            </a:r>
            <a:r>
              <a:rPr sz="3600" b="0" u="none" dirty="0">
                <a:latin typeface="Trebuchet MS"/>
                <a:cs typeface="Trebuchet MS"/>
              </a:rPr>
              <a:t>OF</a:t>
            </a:r>
            <a:r>
              <a:rPr sz="3600" b="0" u="none" spc="-215" dirty="0">
                <a:latin typeface="Trebuchet MS"/>
                <a:cs typeface="Trebuchet MS"/>
              </a:rPr>
              <a:t> </a:t>
            </a:r>
            <a:r>
              <a:rPr sz="3600" b="0" u="none" spc="-25" dirty="0">
                <a:latin typeface="Trebuchet MS"/>
                <a:cs typeface="Trebuchet MS"/>
              </a:rPr>
              <a:t>AED </a:t>
            </a:r>
            <a:r>
              <a:rPr lang="en-GB" sz="3600" b="0" u="none" spc="-25" dirty="0" smtClean="0">
                <a:latin typeface="Trebuchet MS"/>
                <a:cs typeface="Trebuchet MS"/>
              </a:rPr>
              <a:t>                   </a:t>
            </a:r>
            <a:r>
              <a:rPr sz="2000" b="0" i="0" u="none" spc="-20" dirty="0" smtClean="0">
                <a:latin typeface="Trebuchet MS"/>
                <a:cs typeface="Trebuchet MS"/>
              </a:rPr>
              <a:t>VERTICAL</a:t>
            </a:r>
            <a:r>
              <a:rPr sz="2000" b="0" i="0" u="none" spc="-220" dirty="0" smtClean="0">
                <a:latin typeface="Trebuchet MS"/>
                <a:cs typeface="Trebuchet MS"/>
              </a:rPr>
              <a:t> </a:t>
            </a:r>
            <a:r>
              <a:rPr sz="2000" b="0" i="0" u="none" spc="-35" dirty="0">
                <a:latin typeface="Trebuchet MS"/>
                <a:cs typeface="Trebuchet MS"/>
              </a:rPr>
              <a:t>INTEGRATION</a:t>
            </a:r>
            <a:endParaRPr sz="2000" i="0" dirty="0">
              <a:latin typeface="Trebuchet MS"/>
              <a:cs typeface="Trebuchet MS"/>
            </a:endParaRPr>
          </a:p>
        </p:txBody>
      </p:sp>
      <p:sp>
        <p:nvSpPr>
          <p:cNvPr id="3" name="object 3"/>
          <p:cNvSpPr txBox="1"/>
          <p:nvPr/>
        </p:nvSpPr>
        <p:spPr>
          <a:xfrm>
            <a:off x="756312" y="2061464"/>
            <a:ext cx="11054688" cy="4983416"/>
          </a:xfrm>
          <a:prstGeom prst="rect">
            <a:avLst/>
          </a:prstGeom>
        </p:spPr>
        <p:txBody>
          <a:bodyPr vert="horz" wrap="square" lIns="0" tIns="111760" rIns="0" bIns="0" rtlCol="0">
            <a:spAutoFit/>
          </a:bodyPr>
          <a:lstStyle/>
          <a:p>
            <a:pPr marL="12700">
              <a:lnSpc>
                <a:spcPct val="100000"/>
              </a:lnSpc>
              <a:spcBef>
                <a:spcPts val="880"/>
              </a:spcBef>
            </a:pPr>
            <a:r>
              <a:rPr sz="2000" b="1" dirty="0">
                <a:solidFill>
                  <a:srgbClr val="222222"/>
                </a:solidFill>
                <a:latin typeface="+mj-lt"/>
                <a:cs typeface="Arial"/>
              </a:rPr>
              <a:t>Choice</a:t>
            </a:r>
            <a:r>
              <a:rPr sz="2000" b="1" spc="-25" dirty="0">
                <a:solidFill>
                  <a:srgbClr val="222222"/>
                </a:solidFill>
                <a:latin typeface="+mj-lt"/>
                <a:cs typeface="Arial"/>
              </a:rPr>
              <a:t> </a:t>
            </a:r>
            <a:r>
              <a:rPr sz="2000" b="1" dirty="0">
                <a:solidFill>
                  <a:srgbClr val="222222"/>
                </a:solidFill>
                <a:latin typeface="+mj-lt"/>
                <a:cs typeface="Arial"/>
              </a:rPr>
              <a:t>of</a:t>
            </a:r>
            <a:r>
              <a:rPr sz="2000" b="1" spc="-25" dirty="0">
                <a:solidFill>
                  <a:srgbClr val="222222"/>
                </a:solidFill>
                <a:latin typeface="+mj-lt"/>
                <a:cs typeface="Arial"/>
              </a:rPr>
              <a:t> </a:t>
            </a:r>
            <a:r>
              <a:rPr sz="2000" b="1" dirty="0">
                <a:solidFill>
                  <a:srgbClr val="222222"/>
                </a:solidFill>
                <a:latin typeface="+mj-lt"/>
                <a:cs typeface="Arial"/>
              </a:rPr>
              <a:t>antiepileptic</a:t>
            </a:r>
            <a:r>
              <a:rPr sz="2000" b="1" spc="-30" dirty="0">
                <a:solidFill>
                  <a:srgbClr val="222222"/>
                </a:solidFill>
                <a:latin typeface="+mj-lt"/>
                <a:cs typeface="Arial"/>
              </a:rPr>
              <a:t> </a:t>
            </a:r>
            <a:r>
              <a:rPr sz="2000" b="1" spc="-20" dirty="0">
                <a:solidFill>
                  <a:srgbClr val="222222"/>
                </a:solidFill>
                <a:latin typeface="+mj-lt"/>
                <a:cs typeface="Arial"/>
              </a:rPr>
              <a:t>drug</a:t>
            </a:r>
            <a:r>
              <a:rPr sz="2000" b="1" spc="-20" dirty="0" smtClean="0">
                <a:solidFill>
                  <a:srgbClr val="222222"/>
                </a:solidFill>
                <a:latin typeface="+mj-lt"/>
                <a:cs typeface="Arial"/>
              </a:rPr>
              <a:t>:</a:t>
            </a:r>
            <a:endParaRPr lang="en-GB" sz="2000" b="1" spc="-20" dirty="0" smtClean="0">
              <a:solidFill>
                <a:srgbClr val="222222"/>
              </a:solidFill>
              <a:latin typeface="+mj-lt"/>
              <a:cs typeface="Arial"/>
            </a:endParaRPr>
          </a:p>
          <a:p>
            <a:pPr marL="12700">
              <a:lnSpc>
                <a:spcPct val="100000"/>
              </a:lnSpc>
              <a:spcBef>
                <a:spcPts val="880"/>
              </a:spcBef>
            </a:pPr>
            <a:endParaRPr sz="2000" dirty="0">
              <a:latin typeface="+mj-lt"/>
              <a:cs typeface="Arial"/>
            </a:endParaRPr>
          </a:p>
          <a:p>
            <a:pPr marL="12700">
              <a:lnSpc>
                <a:spcPts val="2055"/>
              </a:lnSpc>
              <a:spcBef>
                <a:spcPts val="780"/>
              </a:spcBef>
            </a:pPr>
            <a:r>
              <a:rPr sz="2000" dirty="0">
                <a:solidFill>
                  <a:srgbClr val="222222"/>
                </a:solidFill>
                <a:latin typeface="+mj-lt"/>
                <a:cs typeface="Arial MT"/>
              </a:rPr>
              <a:t>For</a:t>
            </a:r>
            <a:r>
              <a:rPr sz="2000" spc="-35" dirty="0">
                <a:solidFill>
                  <a:srgbClr val="222222"/>
                </a:solidFill>
                <a:latin typeface="+mj-lt"/>
                <a:cs typeface="Arial MT"/>
              </a:rPr>
              <a:t> </a:t>
            </a:r>
            <a:r>
              <a:rPr sz="2000" dirty="0">
                <a:solidFill>
                  <a:srgbClr val="222222"/>
                </a:solidFill>
                <a:latin typeface="+mj-lt"/>
                <a:cs typeface="Arial MT"/>
              </a:rPr>
              <a:t>women</a:t>
            </a:r>
            <a:r>
              <a:rPr sz="2000" spc="10"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dirty="0">
                <a:solidFill>
                  <a:srgbClr val="222222"/>
                </a:solidFill>
                <a:latin typeface="+mj-lt"/>
                <a:cs typeface="Arial MT"/>
              </a:rPr>
              <a:t>epilepsy</a:t>
            </a:r>
            <a:r>
              <a:rPr sz="2000" spc="-10" dirty="0">
                <a:solidFill>
                  <a:srgbClr val="222222"/>
                </a:solidFill>
                <a:latin typeface="+mj-lt"/>
                <a:cs typeface="Arial MT"/>
              </a:rPr>
              <a:t> </a:t>
            </a:r>
            <a:r>
              <a:rPr sz="2000" dirty="0">
                <a:solidFill>
                  <a:srgbClr val="222222"/>
                </a:solidFill>
                <a:latin typeface="+mj-lt"/>
                <a:cs typeface="Arial MT"/>
              </a:rPr>
              <a:t>of</a:t>
            </a:r>
            <a:r>
              <a:rPr sz="2000" spc="-45" dirty="0">
                <a:solidFill>
                  <a:srgbClr val="222222"/>
                </a:solidFill>
                <a:latin typeface="+mj-lt"/>
                <a:cs typeface="Arial MT"/>
              </a:rPr>
              <a:t> </a:t>
            </a:r>
            <a:r>
              <a:rPr sz="2000" dirty="0">
                <a:solidFill>
                  <a:srgbClr val="222222"/>
                </a:solidFill>
                <a:latin typeface="+mj-lt"/>
                <a:cs typeface="Arial MT"/>
              </a:rPr>
              <a:t>childbearing</a:t>
            </a:r>
            <a:r>
              <a:rPr sz="2000" spc="-10" dirty="0">
                <a:solidFill>
                  <a:srgbClr val="222222"/>
                </a:solidFill>
                <a:latin typeface="+mj-lt"/>
                <a:cs typeface="Arial MT"/>
              </a:rPr>
              <a:t> </a:t>
            </a:r>
            <a:r>
              <a:rPr sz="2000" dirty="0">
                <a:solidFill>
                  <a:srgbClr val="222222"/>
                </a:solidFill>
                <a:latin typeface="+mj-lt"/>
                <a:cs typeface="Arial MT"/>
              </a:rPr>
              <a:t>age</a:t>
            </a:r>
            <a:r>
              <a:rPr sz="2000" spc="-25" dirty="0">
                <a:solidFill>
                  <a:srgbClr val="222222"/>
                </a:solidFill>
                <a:latin typeface="+mj-lt"/>
                <a:cs typeface="Arial MT"/>
              </a:rPr>
              <a:t> </a:t>
            </a:r>
            <a:r>
              <a:rPr sz="2000" dirty="0">
                <a:solidFill>
                  <a:srgbClr val="222222"/>
                </a:solidFill>
                <a:latin typeface="+mj-lt"/>
                <a:cs typeface="Arial MT"/>
              </a:rPr>
              <a:t>who are</a:t>
            </a:r>
            <a:r>
              <a:rPr sz="2000" spc="-40" dirty="0">
                <a:solidFill>
                  <a:srgbClr val="222222"/>
                </a:solidFill>
                <a:latin typeface="+mj-lt"/>
                <a:cs typeface="Arial MT"/>
              </a:rPr>
              <a:t> </a:t>
            </a:r>
            <a:r>
              <a:rPr sz="2000" spc="-10" dirty="0" smtClean="0">
                <a:solidFill>
                  <a:srgbClr val="222222"/>
                </a:solidFill>
                <a:latin typeface="+mj-lt"/>
                <a:cs typeface="Arial MT"/>
              </a:rPr>
              <a:t>planning</a:t>
            </a:r>
            <a:r>
              <a:rPr lang="en-GB" sz="2000" dirty="0">
                <a:latin typeface="+mj-lt"/>
                <a:cs typeface="Arial MT"/>
              </a:rPr>
              <a:t> </a:t>
            </a:r>
            <a:r>
              <a:rPr lang="en-GB" sz="2000" dirty="0" smtClean="0">
                <a:latin typeface="+mj-lt"/>
                <a:cs typeface="Arial MT"/>
              </a:rPr>
              <a:t> </a:t>
            </a:r>
            <a:r>
              <a:rPr sz="2000" spc="-10" dirty="0" smtClean="0">
                <a:solidFill>
                  <a:srgbClr val="222222"/>
                </a:solidFill>
                <a:latin typeface="+mj-lt"/>
                <a:cs typeface="Arial MT"/>
              </a:rPr>
              <a:t>pregnancy </a:t>
            </a:r>
            <a:r>
              <a:rPr sz="2000" b="1" u="sng" dirty="0">
                <a:solidFill>
                  <a:schemeClr val="tx1"/>
                </a:solidFill>
                <a:uFill>
                  <a:solidFill>
                    <a:srgbClr val="005B92"/>
                  </a:solidFill>
                </a:uFill>
                <a:latin typeface="+mj-lt"/>
                <a:cs typeface="Arial MT"/>
              </a:rPr>
              <a:t>lamotrigine</a:t>
            </a:r>
            <a:r>
              <a:rPr sz="2000" b="1" spc="-25" dirty="0">
                <a:solidFill>
                  <a:schemeClr val="tx1"/>
                </a:solidFill>
                <a:latin typeface="+mj-lt"/>
                <a:cs typeface="Arial MT"/>
              </a:rPr>
              <a:t> </a:t>
            </a:r>
            <a:r>
              <a:rPr sz="2000" dirty="0">
                <a:solidFill>
                  <a:srgbClr val="222222"/>
                </a:solidFill>
                <a:latin typeface="+mj-lt"/>
                <a:cs typeface="Arial MT"/>
              </a:rPr>
              <a:t>or</a:t>
            </a:r>
            <a:r>
              <a:rPr sz="2000" b="1" spc="-45" dirty="0">
                <a:solidFill>
                  <a:schemeClr val="tx1"/>
                </a:solidFill>
                <a:latin typeface="+mj-lt"/>
                <a:cs typeface="Arial MT"/>
              </a:rPr>
              <a:t> </a:t>
            </a:r>
            <a:r>
              <a:rPr sz="2000" b="1" u="sng" dirty="0">
                <a:solidFill>
                  <a:schemeClr val="tx1"/>
                </a:solidFill>
                <a:uFill>
                  <a:solidFill>
                    <a:srgbClr val="005B92"/>
                  </a:solidFill>
                </a:uFill>
                <a:latin typeface="+mj-lt"/>
                <a:cs typeface="Arial MT"/>
              </a:rPr>
              <a:t>levetiracetam</a:t>
            </a:r>
            <a:r>
              <a:rPr sz="2000" b="1" spc="-15" dirty="0">
                <a:solidFill>
                  <a:schemeClr val="tx1"/>
                </a:solidFill>
                <a:latin typeface="+mj-lt"/>
                <a:cs typeface="Arial MT"/>
              </a:rPr>
              <a:t> </a:t>
            </a:r>
            <a:r>
              <a:rPr sz="2000" dirty="0">
                <a:solidFill>
                  <a:srgbClr val="222222"/>
                </a:solidFill>
                <a:latin typeface="+mj-lt"/>
                <a:cs typeface="Arial MT"/>
              </a:rPr>
              <a:t>monotherapy</a:t>
            </a:r>
            <a:r>
              <a:rPr sz="2000" spc="-35" dirty="0">
                <a:solidFill>
                  <a:srgbClr val="222222"/>
                </a:solidFill>
                <a:latin typeface="+mj-lt"/>
                <a:cs typeface="Arial MT"/>
              </a:rPr>
              <a:t> </a:t>
            </a:r>
            <a:r>
              <a:rPr sz="2000" dirty="0">
                <a:solidFill>
                  <a:srgbClr val="222222"/>
                </a:solidFill>
                <a:latin typeface="+mj-lt"/>
                <a:cs typeface="Arial MT"/>
              </a:rPr>
              <a:t>are</a:t>
            </a:r>
            <a:r>
              <a:rPr sz="2000" spc="-40" dirty="0">
                <a:solidFill>
                  <a:srgbClr val="222222"/>
                </a:solidFill>
                <a:latin typeface="+mj-lt"/>
                <a:cs typeface="Arial MT"/>
              </a:rPr>
              <a:t> </a:t>
            </a:r>
            <a:r>
              <a:rPr sz="2000" dirty="0">
                <a:solidFill>
                  <a:srgbClr val="222222"/>
                </a:solidFill>
                <a:latin typeface="+mj-lt"/>
                <a:cs typeface="Arial MT"/>
              </a:rPr>
              <a:t>preferred</a:t>
            </a:r>
            <a:r>
              <a:rPr sz="2000" spc="-40" dirty="0">
                <a:solidFill>
                  <a:srgbClr val="222222"/>
                </a:solidFill>
                <a:latin typeface="+mj-lt"/>
                <a:cs typeface="Arial MT"/>
              </a:rPr>
              <a:t> </a:t>
            </a:r>
            <a:r>
              <a:rPr sz="2000" dirty="0">
                <a:solidFill>
                  <a:srgbClr val="222222"/>
                </a:solidFill>
                <a:latin typeface="+mj-lt"/>
                <a:cs typeface="Arial MT"/>
              </a:rPr>
              <a:t>as</a:t>
            </a:r>
            <a:r>
              <a:rPr sz="2000" spc="-45" dirty="0">
                <a:solidFill>
                  <a:srgbClr val="222222"/>
                </a:solidFill>
                <a:latin typeface="+mj-lt"/>
                <a:cs typeface="Arial MT"/>
              </a:rPr>
              <a:t> </a:t>
            </a:r>
            <a:r>
              <a:rPr sz="2000" dirty="0">
                <a:solidFill>
                  <a:srgbClr val="222222"/>
                </a:solidFill>
                <a:latin typeface="+mj-lt"/>
                <a:cs typeface="Arial MT"/>
              </a:rPr>
              <a:t>first</a:t>
            </a:r>
            <a:r>
              <a:rPr sz="2000" spc="-50" dirty="0">
                <a:solidFill>
                  <a:srgbClr val="222222"/>
                </a:solidFill>
                <a:latin typeface="+mj-lt"/>
                <a:cs typeface="Arial MT"/>
              </a:rPr>
              <a:t> </a:t>
            </a:r>
            <a:r>
              <a:rPr sz="2000" spc="-20" dirty="0">
                <a:solidFill>
                  <a:srgbClr val="222222"/>
                </a:solidFill>
                <a:latin typeface="+mj-lt"/>
                <a:cs typeface="Arial MT"/>
              </a:rPr>
              <a:t>line </a:t>
            </a:r>
            <a:r>
              <a:rPr sz="2000" dirty="0" smtClean="0">
                <a:solidFill>
                  <a:srgbClr val="222222"/>
                </a:solidFill>
                <a:latin typeface="+mj-lt"/>
                <a:cs typeface="Arial MT"/>
              </a:rPr>
              <a:t>treatment</a:t>
            </a:r>
            <a:r>
              <a:rPr lang="en-GB" sz="2000" spc="-35" dirty="0" smtClean="0">
                <a:solidFill>
                  <a:srgbClr val="222222"/>
                </a:solidFill>
                <a:latin typeface="+mj-lt"/>
                <a:cs typeface="Arial MT"/>
              </a:rPr>
              <a:t>.</a:t>
            </a:r>
          </a:p>
          <a:p>
            <a:pPr marL="12700">
              <a:lnSpc>
                <a:spcPts val="2055"/>
              </a:lnSpc>
              <a:spcBef>
                <a:spcPts val="780"/>
              </a:spcBef>
            </a:pPr>
            <a:endParaRPr sz="2000" dirty="0">
              <a:latin typeface="+mj-lt"/>
              <a:cs typeface="Arial MT"/>
            </a:endParaRPr>
          </a:p>
          <a:p>
            <a:pPr marL="12700" marR="78105">
              <a:lnSpc>
                <a:spcPct val="90100"/>
              </a:lnSpc>
            </a:pPr>
            <a:r>
              <a:rPr sz="2000" b="1" u="sng" spc="-10" dirty="0">
                <a:solidFill>
                  <a:schemeClr val="tx1"/>
                </a:solidFill>
                <a:uFill>
                  <a:solidFill>
                    <a:srgbClr val="005B92"/>
                  </a:solidFill>
                </a:uFill>
                <a:latin typeface="+mj-lt"/>
                <a:cs typeface="Arial MT"/>
              </a:rPr>
              <a:t>Valproate</a:t>
            </a:r>
            <a:r>
              <a:rPr sz="2000" b="1" spc="-20" dirty="0">
                <a:solidFill>
                  <a:schemeClr val="tx1"/>
                </a:solidFill>
                <a:latin typeface="+mj-lt"/>
                <a:cs typeface="Arial MT"/>
              </a:rPr>
              <a:t> </a:t>
            </a:r>
            <a:r>
              <a:rPr lang="en-GB" sz="2000" b="1" spc="-20" dirty="0" smtClean="0">
                <a:solidFill>
                  <a:schemeClr val="tx1"/>
                </a:solidFill>
                <a:latin typeface="+mj-lt"/>
                <a:cs typeface="Arial MT"/>
              </a:rPr>
              <a:t> </a:t>
            </a:r>
            <a:r>
              <a:rPr sz="2000" dirty="0" smtClean="0">
                <a:solidFill>
                  <a:srgbClr val="222222"/>
                </a:solidFill>
                <a:latin typeface="+mj-lt"/>
                <a:cs typeface="Arial MT"/>
              </a:rPr>
              <a:t>should</a:t>
            </a:r>
            <a:r>
              <a:rPr sz="2000" spc="-10" dirty="0" smtClean="0">
                <a:solidFill>
                  <a:srgbClr val="222222"/>
                </a:solidFill>
                <a:latin typeface="+mj-lt"/>
                <a:cs typeface="Arial MT"/>
              </a:rPr>
              <a:t> </a:t>
            </a:r>
            <a:r>
              <a:rPr sz="2000" dirty="0">
                <a:solidFill>
                  <a:srgbClr val="222222"/>
                </a:solidFill>
                <a:latin typeface="+mj-lt"/>
                <a:cs typeface="Arial MT"/>
              </a:rPr>
              <a:t>be</a:t>
            </a:r>
            <a:r>
              <a:rPr sz="2000" spc="-40" dirty="0">
                <a:solidFill>
                  <a:srgbClr val="222222"/>
                </a:solidFill>
                <a:latin typeface="+mj-lt"/>
                <a:cs typeface="Arial MT"/>
              </a:rPr>
              <a:t> </a:t>
            </a:r>
            <a:r>
              <a:rPr sz="2000" dirty="0">
                <a:solidFill>
                  <a:srgbClr val="222222"/>
                </a:solidFill>
                <a:latin typeface="+mj-lt"/>
                <a:cs typeface="Arial MT"/>
              </a:rPr>
              <a:t>avoided</a:t>
            </a:r>
            <a:r>
              <a:rPr sz="2000" spc="-10" dirty="0">
                <a:solidFill>
                  <a:srgbClr val="222222"/>
                </a:solidFill>
                <a:latin typeface="+mj-lt"/>
                <a:cs typeface="Arial MT"/>
              </a:rPr>
              <a:t> </a:t>
            </a:r>
            <a:r>
              <a:rPr sz="2000" dirty="0">
                <a:solidFill>
                  <a:srgbClr val="222222"/>
                </a:solidFill>
                <a:latin typeface="+mj-lt"/>
                <a:cs typeface="Arial MT"/>
              </a:rPr>
              <a:t>in</a:t>
            </a:r>
            <a:r>
              <a:rPr sz="2000" spc="-40" dirty="0">
                <a:solidFill>
                  <a:srgbClr val="222222"/>
                </a:solidFill>
                <a:latin typeface="+mj-lt"/>
                <a:cs typeface="Arial MT"/>
              </a:rPr>
              <a:t> </a:t>
            </a:r>
            <a:r>
              <a:rPr sz="2000" dirty="0">
                <a:solidFill>
                  <a:srgbClr val="222222"/>
                </a:solidFill>
                <a:latin typeface="+mj-lt"/>
                <a:cs typeface="Arial MT"/>
              </a:rPr>
              <a:t>all</a:t>
            </a:r>
            <a:r>
              <a:rPr sz="2000" spc="-25" dirty="0">
                <a:solidFill>
                  <a:srgbClr val="222222"/>
                </a:solidFill>
                <a:latin typeface="+mj-lt"/>
                <a:cs typeface="Arial MT"/>
              </a:rPr>
              <a:t> </a:t>
            </a:r>
            <a:r>
              <a:rPr sz="2000" dirty="0" smtClean="0">
                <a:solidFill>
                  <a:srgbClr val="222222"/>
                </a:solidFill>
                <a:latin typeface="+mj-lt"/>
                <a:cs typeface="Arial MT"/>
              </a:rPr>
              <a:t>situations</a:t>
            </a:r>
            <a:r>
              <a:rPr sz="2000" spc="-20" dirty="0" smtClean="0">
                <a:solidFill>
                  <a:srgbClr val="222222"/>
                </a:solidFill>
                <a:latin typeface="+mj-lt"/>
                <a:cs typeface="Arial MT"/>
              </a:rPr>
              <a:t> </a:t>
            </a:r>
            <a:r>
              <a:rPr sz="2000" dirty="0">
                <a:solidFill>
                  <a:srgbClr val="222222"/>
                </a:solidFill>
                <a:latin typeface="+mj-lt"/>
                <a:cs typeface="Arial MT"/>
              </a:rPr>
              <a:t>with</a:t>
            </a:r>
            <a:r>
              <a:rPr sz="2000" spc="15"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rare</a:t>
            </a:r>
            <a:r>
              <a:rPr sz="2000" spc="-30" dirty="0">
                <a:solidFill>
                  <a:srgbClr val="222222"/>
                </a:solidFill>
                <a:latin typeface="+mj-lt"/>
                <a:cs typeface="Arial MT"/>
              </a:rPr>
              <a:t> </a:t>
            </a:r>
            <a:r>
              <a:rPr sz="2000" dirty="0">
                <a:solidFill>
                  <a:srgbClr val="222222"/>
                </a:solidFill>
                <a:latin typeface="+mj-lt"/>
                <a:cs typeface="Arial MT"/>
              </a:rPr>
              <a:t>exception</a:t>
            </a:r>
            <a:r>
              <a:rPr sz="2000" spc="-10" dirty="0">
                <a:solidFill>
                  <a:srgbClr val="222222"/>
                </a:solidFill>
                <a:latin typeface="+mj-lt"/>
                <a:cs typeface="Arial MT"/>
              </a:rPr>
              <a:t> </a:t>
            </a:r>
            <a:r>
              <a:rPr sz="2000" dirty="0">
                <a:solidFill>
                  <a:srgbClr val="222222"/>
                </a:solidFill>
                <a:latin typeface="+mj-lt"/>
                <a:cs typeface="Arial MT"/>
              </a:rPr>
              <a:t>that</a:t>
            </a:r>
            <a:r>
              <a:rPr sz="2000" spc="-25" dirty="0">
                <a:solidFill>
                  <a:srgbClr val="222222"/>
                </a:solidFill>
                <a:latin typeface="+mj-lt"/>
                <a:cs typeface="Arial MT"/>
              </a:rPr>
              <a:t> </a:t>
            </a:r>
            <a:r>
              <a:rPr sz="2000" dirty="0">
                <a:solidFill>
                  <a:srgbClr val="222222"/>
                </a:solidFill>
                <a:latin typeface="+mj-lt"/>
                <a:cs typeface="Arial MT"/>
              </a:rPr>
              <a:t>it</a:t>
            </a:r>
            <a:r>
              <a:rPr sz="2000" spc="-30" dirty="0">
                <a:solidFill>
                  <a:srgbClr val="222222"/>
                </a:solidFill>
                <a:latin typeface="+mj-lt"/>
                <a:cs typeface="Arial MT"/>
              </a:rPr>
              <a:t> </a:t>
            </a:r>
            <a:r>
              <a:rPr sz="2000" dirty="0">
                <a:solidFill>
                  <a:srgbClr val="222222"/>
                </a:solidFill>
                <a:latin typeface="+mj-lt"/>
                <a:cs typeface="Arial MT"/>
              </a:rPr>
              <a:t>may</a:t>
            </a:r>
            <a:r>
              <a:rPr sz="2000" spc="-25" dirty="0">
                <a:solidFill>
                  <a:srgbClr val="222222"/>
                </a:solidFill>
                <a:latin typeface="+mj-lt"/>
                <a:cs typeface="Arial MT"/>
              </a:rPr>
              <a:t> be </a:t>
            </a:r>
            <a:r>
              <a:rPr sz="2000" dirty="0">
                <a:solidFill>
                  <a:srgbClr val="222222"/>
                </a:solidFill>
                <a:latin typeface="+mj-lt"/>
                <a:cs typeface="Arial MT"/>
              </a:rPr>
              <a:t>used</a:t>
            </a:r>
            <a:r>
              <a:rPr sz="2000" spc="-20" dirty="0">
                <a:solidFill>
                  <a:srgbClr val="222222"/>
                </a:solidFill>
                <a:latin typeface="+mj-lt"/>
                <a:cs typeface="Arial MT"/>
              </a:rPr>
              <a:t> </a:t>
            </a:r>
            <a:r>
              <a:rPr sz="2000" dirty="0">
                <a:solidFill>
                  <a:srgbClr val="222222"/>
                </a:solidFill>
                <a:latin typeface="+mj-lt"/>
                <a:cs typeface="Arial MT"/>
              </a:rPr>
              <a:t>as</a:t>
            </a:r>
            <a:r>
              <a:rPr sz="2000" spc="-25" dirty="0">
                <a:solidFill>
                  <a:srgbClr val="222222"/>
                </a:solidFill>
                <a:latin typeface="+mj-lt"/>
                <a:cs typeface="Arial MT"/>
              </a:rPr>
              <a:t> </a:t>
            </a:r>
            <a:r>
              <a:rPr sz="2000" dirty="0">
                <a:solidFill>
                  <a:srgbClr val="222222"/>
                </a:solidFill>
                <a:latin typeface="+mj-lt"/>
                <a:cs typeface="Arial MT"/>
              </a:rPr>
              <a:t>a</a:t>
            </a:r>
            <a:r>
              <a:rPr sz="2000" spc="-20" dirty="0">
                <a:solidFill>
                  <a:srgbClr val="222222"/>
                </a:solidFill>
                <a:latin typeface="+mj-lt"/>
                <a:cs typeface="Arial MT"/>
              </a:rPr>
              <a:t> </a:t>
            </a:r>
            <a:r>
              <a:rPr sz="2000" dirty="0">
                <a:solidFill>
                  <a:srgbClr val="222222"/>
                </a:solidFill>
                <a:latin typeface="+mj-lt"/>
                <a:cs typeface="Arial MT"/>
              </a:rPr>
              <a:t>last</a:t>
            </a:r>
            <a:r>
              <a:rPr sz="2000" spc="-25" dirty="0">
                <a:solidFill>
                  <a:srgbClr val="222222"/>
                </a:solidFill>
                <a:latin typeface="+mj-lt"/>
                <a:cs typeface="Arial MT"/>
              </a:rPr>
              <a:t> </a:t>
            </a:r>
            <a:r>
              <a:rPr sz="2000" dirty="0">
                <a:solidFill>
                  <a:srgbClr val="222222"/>
                </a:solidFill>
                <a:latin typeface="+mj-lt"/>
                <a:cs typeface="Arial MT"/>
              </a:rPr>
              <a:t>resort</a:t>
            </a:r>
            <a:r>
              <a:rPr sz="2000" spc="-25" dirty="0">
                <a:solidFill>
                  <a:srgbClr val="222222"/>
                </a:solidFill>
                <a:latin typeface="+mj-lt"/>
                <a:cs typeface="Arial MT"/>
              </a:rPr>
              <a:t> </a:t>
            </a:r>
            <a:r>
              <a:rPr sz="2000" dirty="0">
                <a:solidFill>
                  <a:srgbClr val="222222"/>
                </a:solidFill>
                <a:latin typeface="+mj-lt"/>
                <a:cs typeface="Arial MT"/>
              </a:rPr>
              <a:t>when</a:t>
            </a:r>
            <a:r>
              <a:rPr sz="2000" spc="15" dirty="0">
                <a:solidFill>
                  <a:srgbClr val="222222"/>
                </a:solidFill>
                <a:latin typeface="+mj-lt"/>
                <a:cs typeface="Arial MT"/>
              </a:rPr>
              <a:t> </a:t>
            </a:r>
            <a:r>
              <a:rPr sz="2000" dirty="0">
                <a:solidFill>
                  <a:srgbClr val="222222"/>
                </a:solidFill>
                <a:latin typeface="+mj-lt"/>
                <a:cs typeface="Arial MT"/>
              </a:rPr>
              <a:t>other</a:t>
            </a:r>
            <a:r>
              <a:rPr sz="2000" spc="-110" dirty="0">
                <a:solidFill>
                  <a:srgbClr val="222222"/>
                </a:solidFill>
                <a:latin typeface="+mj-lt"/>
                <a:cs typeface="Arial MT"/>
              </a:rPr>
              <a:t> </a:t>
            </a:r>
            <a:r>
              <a:rPr sz="2000" dirty="0">
                <a:solidFill>
                  <a:srgbClr val="222222"/>
                </a:solidFill>
                <a:latin typeface="+mj-lt"/>
                <a:cs typeface="Arial MT"/>
              </a:rPr>
              <a:t>AEDs</a:t>
            </a:r>
            <a:r>
              <a:rPr sz="2000" spc="-25" dirty="0">
                <a:solidFill>
                  <a:srgbClr val="222222"/>
                </a:solidFill>
                <a:latin typeface="+mj-lt"/>
                <a:cs typeface="Arial MT"/>
              </a:rPr>
              <a:t> </a:t>
            </a:r>
            <a:r>
              <a:rPr sz="2000" dirty="0">
                <a:solidFill>
                  <a:srgbClr val="222222"/>
                </a:solidFill>
                <a:latin typeface="+mj-lt"/>
                <a:cs typeface="Arial MT"/>
              </a:rPr>
              <a:t>have</a:t>
            </a:r>
            <a:r>
              <a:rPr sz="2000" spc="-35" dirty="0">
                <a:solidFill>
                  <a:srgbClr val="222222"/>
                </a:solidFill>
                <a:latin typeface="+mj-lt"/>
                <a:cs typeface="Arial MT"/>
              </a:rPr>
              <a:t> </a:t>
            </a:r>
            <a:r>
              <a:rPr sz="2000" dirty="0">
                <a:solidFill>
                  <a:srgbClr val="222222"/>
                </a:solidFill>
                <a:latin typeface="+mj-lt"/>
                <a:cs typeface="Arial MT"/>
              </a:rPr>
              <a:t>been</a:t>
            </a:r>
            <a:r>
              <a:rPr sz="2000" spc="-15" dirty="0">
                <a:solidFill>
                  <a:srgbClr val="222222"/>
                </a:solidFill>
                <a:latin typeface="+mj-lt"/>
                <a:cs typeface="Arial MT"/>
              </a:rPr>
              <a:t> </a:t>
            </a:r>
            <a:r>
              <a:rPr sz="2000" dirty="0">
                <a:solidFill>
                  <a:srgbClr val="222222"/>
                </a:solidFill>
                <a:latin typeface="+mj-lt"/>
                <a:cs typeface="Arial MT"/>
              </a:rPr>
              <a:t>tried</a:t>
            </a:r>
            <a:r>
              <a:rPr sz="2000" spc="-20" dirty="0">
                <a:solidFill>
                  <a:srgbClr val="222222"/>
                </a:solidFill>
                <a:latin typeface="+mj-lt"/>
                <a:cs typeface="Arial MT"/>
              </a:rPr>
              <a:t> </a:t>
            </a:r>
            <a:r>
              <a:rPr sz="2000" dirty="0">
                <a:solidFill>
                  <a:srgbClr val="222222"/>
                </a:solidFill>
                <a:latin typeface="+mj-lt"/>
                <a:cs typeface="Arial MT"/>
              </a:rPr>
              <a:t>and</a:t>
            </a:r>
            <a:r>
              <a:rPr sz="2000" spc="-30" dirty="0">
                <a:solidFill>
                  <a:srgbClr val="222222"/>
                </a:solidFill>
                <a:latin typeface="+mj-lt"/>
                <a:cs typeface="Arial MT"/>
              </a:rPr>
              <a:t> </a:t>
            </a:r>
            <a:r>
              <a:rPr sz="2000" dirty="0">
                <a:solidFill>
                  <a:srgbClr val="222222"/>
                </a:solidFill>
                <a:latin typeface="+mj-lt"/>
                <a:cs typeface="Arial MT"/>
              </a:rPr>
              <a:t>have</a:t>
            </a:r>
            <a:r>
              <a:rPr sz="2000" spc="-15" dirty="0">
                <a:solidFill>
                  <a:srgbClr val="222222"/>
                </a:solidFill>
                <a:latin typeface="+mj-lt"/>
                <a:cs typeface="Arial MT"/>
              </a:rPr>
              <a:t> </a:t>
            </a:r>
            <a:r>
              <a:rPr sz="2000" dirty="0">
                <a:solidFill>
                  <a:srgbClr val="222222"/>
                </a:solidFill>
                <a:latin typeface="+mj-lt"/>
                <a:cs typeface="Arial MT"/>
              </a:rPr>
              <a:t>failed</a:t>
            </a:r>
            <a:r>
              <a:rPr sz="2000" spc="-20" dirty="0">
                <a:solidFill>
                  <a:srgbClr val="222222"/>
                </a:solidFill>
                <a:latin typeface="+mj-lt"/>
                <a:cs typeface="Arial MT"/>
              </a:rPr>
              <a:t> </a:t>
            </a:r>
            <a:r>
              <a:rPr sz="2000" dirty="0">
                <a:solidFill>
                  <a:srgbClr val="222222"/>
                </a:solidFill>
                <a:latin typeface="+mj-lt"/>
                <a:cs typeface="Arial MT"/>
              </a:rPr>
              <a:t>to</a:t>
            </a:r>
            <a:r>
              <a:rPr sz="2000" spc="-20" dirty="0">
                <a:solidFill>
                  <a:srgbClr val="222222"/>
                </a:solidFill>
                <a:latin typeface="+mj-lt"/>
                <a:cs typeface="Arial MT"/>
              </a:rPr>
              <a:t> </a:t>
            </a:r>
            <a:r>
              <a:rPr sz="2000" spc="-10" dirty="0">
                <a:solidFill>
                  <a:srgbClr val="222222"/>
                </a:solidFill>
                <a:latin typeface="+mj-lt"/>
                <a:cs typeface="Arial MT"/>
              </a:rPr>
              <a:t>provide </a:t>
            </a:r>
            <a:r>
              <a:rPr sz="2000" dirty="0">
                <a:solidFill>
                  <a:srgbClr val="222222"/>
                </a:solidFill>
                <a:latin typeface="+mj-lt"/>
                <a:cs typeface="Arial MT"/>
              </a:rPr>
              <a:t>adequate</a:t>
            </a:r>
            <a:r>
              <a:rPr sz="2000" spc="-10" dirty="0">
                <a:solidFill>
                  <a:srgbClr val="222222"/>
                </a:solidFill>
                <a:latin typeface="+mj-lt"/>
                <a:cs typeface="Arial MT"/>
              </a:rPr>
              <a:t> </a:t>
            </a:r>
            <a:r>
              <a:rPr sz="2000" dirty="0">
                <a:solidFill>
                  <a:srgbClr val="222222"/>
                </a:solidFill>
                <a:latin typeface="+mj-lt"/>
                <a:cs typeface="Arial MT"/>
              </a:rPr>
              <a:t>control</a:t>
            </a:r>
            <a:r>
              <a:rPr sz="2000" spc="-30" dirty="0">
                <a:solidFill>
                  <a:srgbClr val="222222"/>
                </a:solidFill>
                <a:latin typeface="+mj-lt"/>
                <a:cs typeface="Arial MT"/>
              </a:rPr>
              <a:t> </a:t>
            </a:r>
            <a:r>
              <a:rPr sz="2000" dirty="0">
                <a:solidFill>
                  <a:srgbClr val="222222"/>
                </a:solidFill>
                <a:latin typeface="+mj-lt"/>
                <a:cs typeface="Arial MT"/>
              </a:rPr>
              <a:t>of</a:t>
            </a:r>
            <a:r>
              <a:rPr sz="2000" spc="-25" dirty="0">
                <a:solidFill>
                  <a:srgbClr val="222222"/>
                </a:solidFill>
                <a:latin typeface="+mj-lt"/>
                <a:cs typeface="Arial MT"/>
              </a:rPr>
              <a:t> </a:t>
            </a:r>
            <a:r>
              <a:rPr sz="2000" spc="-10" dirty="0">
                <a:solidFill>
                  <a:srgbClr val="222222"/>
                </a:solidFill>
                <a:latin typeface="+mj-lt"/>
                <a:cs typeface="Arial MT"/>
              </a:rPr>
              <a:t>seizures</a:t>
            </a:r>
            <a:r>
              <a:rPr sz="2000" spc="-10" dirty="0" smtClean="0">
                <a:solidFill>
                  <a:srgbClr val="222222"/>
                </a:solidFill>
                <a:latin typeface="+mj-lt"/>
                <a:cs typeface="Arial MT"/>
              </a:rPr>
              <a:t>.</a:t>
            </a:r>
            <a:endParaRPr lang="en-GB" sz="2000" spc="-10" dirty="0" smtClean="0">
              <a:solidFill>
                <a:srgbClr val="222222"/>
              </a:solidFill>
              <a:latin typeface="+mj-lt"/>
              <a:cs typeface="Arial MT"/>
            </a:endParaRPr>
          </a:p>
          <a:p>
            <a:pPr>
              <a:lnSpc>
                <a:spcPct val="100000"/>
              </a:lnSpc>
              <a:spcBef>
                <a:spcPts val="1085"/>
              </a:spcBef>
            </a:pPr>
            <a:endParaRPr lang="en-GB" sz="2000" dirty="0" smtClean="0">
              <a:latin typeface="+mj-lt"/>
              <a:cs typeface="Trebuchet MS"/>
            </a:endParaRPr>
          </a:p>
          <a:p>
            <a:pPr marL="12700" marR="73660">
              <a:lnSpc>
                <a:spcPct val="100000"/>
              </a:lnSpc>
            </a:pPr>
            <a:r>
              <a:rPr lang="en-GB" sz="2000" dirty="0" smtClean="0">
                <a:solidFill>
                  <a:srgbClr val="222222"/>
                </a:solidFill>
                <a:latin typeface="+mj-lt"/>
                <a:cs typeface="Arial MT"/>
              </a:rPr>
              <a:t>Some</a:t>
            </a:r>
            <a:r>
              <a:rPr lang="en-GB" sz="2000" spc="-125" dirty="0" smtClean="0">
                <a:solidFill>
                  <a:srgbClr val="222222"/>
                </a:solidFill>
                <a:latin typeface="+mj-lt"/>
                <a:cs typeface="Arial MT"/>
              </a:rPr>
              <a:t> </a:t>
            </a:r>
            <a:r>
              <a:rPr lang="en-GB" sz="2000" dirty="0" smtClean="0">
                <a:solidFill>
                  <a:srgbClr val="222222"/>
                </a:solidFill>
                <a:latin typeface="+mj-lt"/>
                <a:cs typeface="Arial MT"/>
              </a:rPr>
              <a:t>AEDs</a:t>
            </a:r>
            <a:r>
              <a:rPr lang="en-GB" sz="2000" spc="-35" dirty="0" smtClean="0">
                <a:solidFill>
                  <a:srgbClr val="222222"/>
                </a:solidFill>
                <a:latin typeface="+mj-lt"/>
                <a:cs typeface="Arial MT"/>
              </a:rPr>
              <a:t> </a:t>
            </a:r>
            <a:r>
              <a:rPr lang="en-GB" sz="2000" dirty="0" smtClean="0">
                <a:solidFill>
                  <a:srgbClr val="222222"/>
                </a:solidFill>
                <a:latin typeface="+mj-lt"/>
                <a:cs typeface="Arial MT"/>
              </a:rPr>
              <a:t>have</a:t>
            </a:r>
            <a:r>
              <a:rPr lang="en-GB" sz="2000" spc="-30" dirty="0" smtClean="0">
                <a:solidFill>
                  <a:srgbClr val="222222"/>
                </a:solidFill>
                <a:latin typeface="+mj-lt"/>
                <a:cs typeface="Arial MT"/>
              </a:rPr>
              <a:t> </a:t>
            </a:r>
            <a:r>
              <a:rPr lang="en-GB" sz="2000" dirty="0" smtClean="0">
                <a:solidFill>
                  <a:srgbClr val="222222"/>
                </a:solidFill>
                <a:latin typeface="+mj-lt"/>
                <a:cs typeface="Arial MT"/>
              </a:rPr>
              <a:t>moderately</a:t>
            </a:r>
            <a:r>
              <a:rPr lang="en-GB" sz="2000" spc="-30" dirty="0" smtClean="0">
                <a:solidFill>
                  <a:srgbClr val="222222"/>
                </a:solidFill>
                <a:latin typeface="+mj-lt"/>
                <a:cs typeface="Arial MT"/>
              </a:rPr>
              <a:t> </a:t>
            </a:r>
            <a:r>
              <a:rPr lang="en-GB" sz="2000" dirty="0" smtClean="0">
                <a:solidFill>
                  <a:srgbClr val="222222"/>
                </a:solidFill>
                <a:latin typeface="+mj-lt"/>
                <a:cs typeface="Arial MT"/>
              </a:rPr>
              <a:t>elevated</a:t>
            </a:r>
            <a:r>
              <a:rPr lang="en-GB" sz="2000" spc="-25" dirty="0" smtClean="0">
                <a:solidFill>
                  <a:srgbClr val="222222"/>
                </a:solidFill>
                <a:latin typeface="+mj-lt"/>
                <a:cs typeface="Arial MT"/>
              </a:rPr>
              <a:t> </a:t>
            </a:r>
            <a:r>
              <a:rPr lang="en-GB" sz="2000" dirty="0" smtClean="0">
                <a:solidFill>
                  <a:srgbClr val="222222"/>
                </a:solidFill>
                <a:latin typeface="+mj-lt"/>
                <a:cs typeface="Arial MT"/>
              </a:rPr>
              <a:t>risk</a:t>
            </a:r>
            <a:r>
              <a:rPr lang="en-GB" sz="2000" spc="-35" dirty="0" smtClean="0">
                <a:solidFill>
                  <a:srgbClr val="222222"/>
                </a:solidFill>
                <a:latin typeface="+mj-lt"/>
                <a:cs typeface="Arial MT"/>
              </a:rPr>
              <a:t> </a:t>
            </a:r>
            <a:r>
              <a:rPr lang="en-GB" sz="2000" dirty="0" smtClean="0">
                <a:solidFill>
                  <a:srgbClr val="222222"/>
                </a:solidFill>
                <a:latin typeface="+mj-lt"/>
                <a:cs typeface="Arial MT"/>
              </a:rPr>
              <a:t>for</a:t>
            </a:r>
            <a:r>
              <a:rPr lang="en-GB" sz="2000" spc="-30" dirty="0" smtClean="0">
                <a:solidFill>
                  <a:srgbClr val="222222"/>
                </a:solidFill>
                <a:latin typeface="+mj-lt"/>
                <a:cs typeface="Arial MT"/>
              </a:rPr>
              <a:t> </a:t>
            </a:r>
            <a:r>
              <a:rPr lang="en-GB" sz="2000" dirty="0" smtClean="0">
                <a:solidFill>
                  <a:srgbClr val="222222"/>
                </a:solidFill>
                <a:latin typeface="+mj-lt"/>
                <a:cs typeface="Arial MT"/>
              </a:rPr>
              <a:t>malformations,</a:t>
            </a:r>
            <a:r>
              <a:rPr lang="en-GB" sz="2000" spc="-20" dirty="0" smtClean="0">
                <a:solidFill>
                  <a:srgbClr val="222222"/>
                </a:solidFill>
                <a:latin typeface="+mj-lt"/>
                <a:cs typeface="Arial MT"/>
              </a:rPr>
              <a:t> </a:t>
            </a:r>
            <a:r>
              <a:rPr lang="en-GB" sz="2000" dirty="0" smtClean="0">
                <a:solidFill>
                  <a:srgbClr val="222222"/>
                </a:solidFill>
                <a:latin typeface="+mj-lt"/>
                <a:cs typeface="Arial MT"/>
              </a:rPr>
              <a:t>intrauterine</a:t>
            </a:r>
            <a:r>
              <a:rPr lang="en-GB" sz="2000" spc="-15" dirty="0" smtClean="0">
                <a:solidFill>
                  <a:srgbClr val="222222"/>
                </a:solidFill>
                <a:latin typeface="+mj-lt"/>
                <a:cs typeface="Arial MT"/>
              </a:rPr>
              <a:t> </a:t>
            </a:r>
            <a:r>
              <a:rPr lang="en-GB" sz="2000" spc="-10" dirty="0" smtClean="0">
                <a:solidFill>
                  <a:srgbClr val="222222"/>
                </a:solidFill>
                <a:latin typeface="+mj-lt"/>
                <a:cs typeface="Arial MT"/>
              </a:rPr>
              <a:t>growth </a:t>
            </a:r>
            <a:r>
              <a:rPr lang="en-GB" sz="2000" dirty="0" smtClean="0">
                <a:solidFill>
                  <a:srgbClr val="222222"/>
                </a:solidFill>
                <a:latin typeface="+mj-lt"/>
                <a:cs typeface="Arial MT"/>
              </a:rPr>
              <a:t>retardation,</a:t>
            </a:r>
            <a:r>
              <a:rPr lang="en-GB" sz="2000" spc="-50" dirty="0" smtClean="0">
                <a:solidFill>
                  <a:srgbClr val="222222"/>
                </a:solidFill>
                <a:latin typeface="+mj-lt"/>
                <a:cs typeface="Arial MT"/>
              </a:rPr>
              <a:t> </a:t>
            </a:r>
            <a:r>
              <a:rPr lang="en-GB" sz="2000" dirty="0" smtClean="0">
                <a:solidFill>
                  <a:srgbClr val="222222"/>
                </a:solidFill>
                <a:latin typeface="+mj-lt"/>
                <a:cs typeface="Arial MT"/>
              </a:rPr>
              <a:t>and/or</a:t>
            </a:r>
            <a:r>
              <a:rPr lang="en-GB" sz="2000" spc="-55" dirty="0" smtClean="0">
                <a:solidFill>
                  <a:srgbClr val="222222"/>
                </a:solidFill>
                <a:latin typeface="+mj-lt"/>
                <a:cs typeface="Arial MT"/>
              </a:rPr>
              <a:t> </a:t>
            </a:r>
            <a:r>
              <a:rPr lang="en-GB" sz="2000" dirty="0" smtClean="0">
                <a:solidFill>
                  <a:srgbClr val="222222"/>
                </a:solidFill>
                <a:latin typeface="+mj-lt"/>
                <a:cs typeface="Arial MT"/>
              </a:rPr>
              <a:t>adverse</a:t>
            </a:r>
            <a:r>
              <a:rPr lang="en-GB" sz="2000" spc="-60" dirty="0" smtClean="0">
                <a:solidFill>
                  <a:srgbClr val="222222"/>
                </a:solidFill>
                <a:latin typeface="+mj-lt"/>
                <a:cs typeface="Arial MT"/>
              </a:rPr>
              <a:t> </a:t>
            </a:r>
            <a:r>
              <a:rPr lang="en-GB" sz="2000" dirty="0" smtClean="0">
                <a:solidFill>
                  <a:srgbClr val="222222"/>
                </a:solidFill>
                <a:latin typeface="+mj-lt"/>
                <a:cs typeface="Arial MT"/>
              </a:rPr>
              <a:t>neurodevelopmental</a:t>
            </a:r>
            <a:r>
              <a:rPr lang="en-GB" sz="2000" spc="-25" dirty="0" smtClean="0">
                <a:solidFill>
                  <a:srgbClr val="222222"/>
                </a:solidFill>
                <a:latin typeface="+mj-lt"/>
                <a:cs typeface="Arial MT"/>
              </a:rPr>
              <a:t> </a:t>
            </a:r>
            <a:r>
              <a:rPr lang="en-GB" sz="2000" spc="-10" dirty="0" smtClean="0">
                <a:solidFill>
                  <a:srgbClr val="222222"/>
                </a:solidFill>
                <a:latin typeface="+mj-lt"/>
                <a:cs typeface="Arial MT"/>
              </a:rPr>
              <a:t>effects</a:t>
            </a:r>
            <a:r>
              <a:rPr lang="en-GB" sz="2000" b="1" dirty="0" smtClean="0">
                <a:solidFill>
                  <a:schemeClr val="tx1"/>
                </a:solidFill>
                <a:latin typeface="+mj-lt"/>
                <a:cs typeface="Arial MT"/>
              </a:rPr>
              <a:t> (</a:t>
            </a:r>
            <a:r>
              <a:rPr lang="en-GB" sz="2000" b="1" u="sng" dirty="0" smtClean="0">
                <a:solidFill>
                  <a:schemeClr val="tx1"/>
                </a:solidFill>
                <a:uFill>
                  <a:solidFill>
                    <a:srgbClr val="005B92"/>
                  </a:solidFill>
                </a:uFill>
                <a:latin typeface="+mj-lt"/>
                <a:cs typeface="Arial MT"/>
              </a:rPr>
              <a:t>phenytoin</a:t>
            </a:r>
            <a:r>
              <a:rPr lang="en-GB" sz="2000" b="1" dirty="0" smtClean="0">
                <a:solidFill>
                  <a:schemeClr val="tx1"/>
                </a:solidFill>
                <a:latin typeface="+mj-lt"/>
                <a:cs typeface="Arial MT"/>
              </a:rPr>
              <a:t>,</a:t>
            </a:r>
            <a:r>
              <a:rPr lang="en-GB" sz="2000" b="1" spc="-35" dirty="0" smtClean="0">
                <a:solidFill>
                  <a:schemeClr val="tx1"/>
                </a:solidFill>
                <a:latin typeface="+mj-lt"/>
                <a:cs typeface="Arial MT"/>
              </a:rPr>
              <a:t> </a:t>
            </a:r>
            <a:r>
              <a:rPr lang="en-GB" sz="2000" b="1" u="sng" dirty="0" smtClean="0">
                <a:solidFill>
                  <a:schemeClr val="tx1"/>
                </a:solidFill>
                <a:uFill>
                  <a:solidFill>
                    <a:srgbClr val="005B92"/>
                  </a:solidFill>
                </a:uFill>
                <a:latin typeface="+mj-lt"/>
                <a:cs typeface="Arial MT"/>
              </a:rPr>
              <a:t>phenobarbital</a:t>
            </a:r>
            <a:r>
              <a:rPr lang="en-GB" sz="2000" b="1" dirty="0" smtClean="0">
                <a:solidFill>
                  <a:schemeClr val="tx1"/>
                </a:solidFill>
                <a:latin typeface="+mj-lt"/>
                <a:cs typeface="Arial MT"/>
              </a:rPr>
              <a:t>,</a:t>
            </a:r>
            <a:r>
              <a:rPr lang="en-GB" sz="2000" b="1" spc="-25" dirty="0" smtClean="0">
                <a:solidFill>
                  <a:schemeClr val="tx1"/>
                </a:solidFill>
                <a:latin typeface="+mj-lt"/>
                <a:cs typeface="Arial MT"/>
              </a:rPr>
              <a:t> </a:t>
            </a:r>
            <a:r>
              <a:rPr lang="en-GB" sz="2000" b="1" u="sng" dirty="0" err="1" smtClean="0">
                <a:solidFill>
                  <a:schemeClr val="tx1"/>
                </a:solidFill>
                <a:uFill>
                  <a:solidFill>
                    <a:srgbClr val="005B92"/>
                  </a:solidFill>
                </a:uFill>
                <a:latin typeface="+mj-lt"/>
                <a:cs typeface="Arial MT"/>
              </a:rPr>
              <a:t>topiramate</a:t>
            </a:r>
            <a:r>
              <a:rPr lang="en-GB" sz="2000" b="1" dirty="0" smtClean="0">
                <a:solidFill>
                  <a:schemeClr val="tx1"/>
                </a:solidFill>
                <a:latin typeface="+mj-lt"/>
                <a:cs typeface="Arial MT"/>
              </a:rPr>
              <a:t>).</a:t>
            </a:r>
          </a:p>
          <a:p>
            <a:pPr marL="12700" marR="73660">
              <a:lnSpc>
                <a:spcPct val="100000"/>
              </a:lnSpc>
            </a:pPr>
            <a:endParaRPr lang="en-GB" sz="2000" b="1" dirty="0" smtClean="0">
              <a:solidFill>
                <a:schemeClr val="tx1"/>
              </a:solidFill>
              <a:latin typeface="+mj-lt"/>
              <a:cs typeface="Arial MT"/>
            </a:endParaRPr>
          </a:p>
          <a:p>
            <a:pPr marL="12700" marR="73660">
              <a:lnSpc>
                <a:spcPct val="100000"/>
              </a:lnSpc>
            </a:pPr>
            <a:endParaRPr lang="en-GB" sz="2000" b="1" dirty="0" smtClean="0">
              <a:solidFill>
                <a:schemeClr val="tx1"/>
              </a:solidFill>
              <a:latin typeface="+mj-lt"/>
              <a:cs typeface="Arial MT"/>
            </a:endParaRPr>
          </a:p>
          <a:p>
            <a:pPr marL="12700" marR="73660">
              <a:lnSpc>
                <a:spcPct val="100000"/>
              </a:lnSpc>
            </a:pPr>
            <a:r>
              <a:rPr lang="en-GB" sz="2000" dirty="0" smtClean="0">
                <a:solidFill>
                  <a:schemeClr val="tx1"/>
                </a:solidFill>
                <a:latin typeface="+mj-lt"/>
                <a:cs typeface="Arial MT"/>
              </a:rPr>
              <a:t>Others</a:t>
            </a:r>
            <a:r>
              <a:rPr lang="en-GB" sz="2000" b="1" spc="-60" dirty="0" smtClean="0">
                <a:solidFill>
                  <a:schemeClr val="tx1"/>
                </a:solidFill>
                <a:latin typeface="+mj-lt"/>
                <a:cs typeface="Arial MT"/>
              </a:rPr>
              <a:t> </a:t>
            </a:r>
            <a:r>
              <a:rPr lang="en-GB" sz="2000" dirty="0" smtClean="0">
                <a:solidFill>
                  <a:srgbClr val="222222"/>
                </a:solidFill>
                <a:latin typeface="+mj-lt"/>
                <a:cs typeface="Arial MT"/>
              </a:rPr>
              <a:t>have</a:t>
            </a:r>
            <a:r>
              <a:rPr lang="en-GB" sz="2000" spc="-55" dirty="0" smtClean="0">
                <a:solidFill>
                  <a:srgbClr val="222222"/>
                </a:solidFill>
                <a:latin typeface="+mj-lt"/>
                <a:cs typeface="Arial MT"/>
              </a:rPr>
              <a:t> </a:t>
            </a:r>
            <a:r>
              <a:rPr lang="en-GB" sz="2000" dirty="0" smtClean="0">
                <a:solidFill>
                  <a:srgbClr val="222222"/>
                </a:solidFill>
                <a:latin typeface="+mj-lt"/>
                <a:cs typeface="Arial MT"/>
              </a:rPr>
              <a:t>modestly</a:t>
            </a:r>
            <a:r>
              <a:rPr lang="en-GB" sz="2000" spc="-65" dirty="0" smtClean="0">
                <a:solidFill>
                  <a:srgbClr val="222222"/>
                </a:solidFill>
                <a:latin typeface="+mj-lt"/>
                <a:cs typeface="Arial MT"/>
              </a:rPr>
              <a:t> </a:t>
            </a:r>
            <a:r>
              <a:rPr lang="en-GB" sz="2000" dirty="0" smtClean="0">
                <a:solidFill>
                  <a:srgbClr val="222222"/>
                </a:solidFill>
                <a:latin typeface="+mj-lt"/>
                <a:cs typeface="Arial MT"/>
              </a:rPr>
              <a:t>elevated</a:t>
            </a:r>
            <a:r>
              <a:rPr lang="en-GB" sz="2000" spc="-45" dirty="0" smtClean="0">
                <a:solidFill>
                  <a:srgbClr val="222222"/>
                </a:solidFill>
                <a:latin typeface="+mj-lt"/>
                <a:cs typeface="Arial MT"/>
              </a:rPr>
              <a:t> </a:t>
            </a:r>
            <a:r>
              <a:rPr lang="en-GB" sz="2000" spc="-20" dirty="0" smtClean="0">
                <a:solidFill>
                  <a:srgbClr val="222222"/>
                </a:solidFill>
                <a:latin typeface="+mj-lt"/>
                <a:cs typeface="Arial MT"/>
              </a:rPr>
              <a:t>risk </a:t>
            </a:r>
            <a:r>
              <a:rPr lang="en-GB" sz="2000" b="1" dirty="0" smtClean="0">
                <a:solidFill>
                  <a:schemeClr val="tx1"/>
                </a:solidFill>
                <a:latin typeface="+mj-lt"/>
                <a:cs typeface="Arial MT"/>
              </a:rPr>
              <a:t>(</a:t>
            </a:r>
            <a:r>
              <a:rPr lang="en-GB" sz="2000" b="1" u="sng" dirty="0" smtClean="0">
                <a:solidFill>
                  <a:schemeClr val="tx1"/>
                </a:solidFill>
                <a:uFill>
                  <a:solidFill>
                    <a:srgbClr val="005B92"/>
                  </a:solidFill>
                </a:uFill>
                <a:latin typeface="+mj-lt"/>
                <a:cs typeface="Arial MT"/>
              </a:rPr>
              <a:t>carbamazepine</a:t>
            </a:r>
            <a:r>
              <a:rPr lang="en-GB" sz="2000" b="1" dirty="0" smtClean="0">
                <a:solidFill>
                  <a:schemeClr val="tx1"/>
                </a:solidFill>
                <a:latin typeface="+mj-lt"/>
                <a:cs typeface="Arial MT"/>
              </a:rPr>
              <a:t>,</a:t>
            </a:r>
            <a:r>
              <a:rPr lang="en-GB" sz="2000" b="1" spc="-30" dirty="0" smtClean="0">
                <a:solidFill>
                  <a:schemeClr val="tx1"/>
                </a:solidFill>
                <a:latin typeface="+mj-lt"/>
                <a:cs typeface="Arial MT"/>
              </a:rPr>
              <a:t> </a:t>
            </a:r>
            <a:r>
              <a:rPr lang="en-GB" sz="2000" b="1" u="sng" dirty="0" err="1" smtClean="0">
                <a:solidFill>
                  <a:schemeClr val="tx1"/>
                </a:solidFill>
                <a:uFill>
                  <a:solidFill>
                    <a:srgbClr val="005B92"/>
                  </a:solidFill>
                </a:uFill>
                <a:latin typeface="+mj-lt"/>
                <a:cs typeface="Arial MT"/>
              </a:rPr>
              <a:t>oxcarbazepine</a:t>
            </a:r>
            <a:r>
              <a:rPr lang="en-GB" sz="2000" b="1" dirty="0" smtClean="0">
                <a:solidFill>
                  <a:schemeClr val="tx1"/>
                </a:solidFill>
                <a:latin typeface="+mj-lt"/>
                <a:cs typeface="Arial MT"/>
              </a:rPr>
              <a:t>, </a:t>
            </a:r>
            <a:r>
              <a:rPr lang="en-GB" sz="2000" b="1" u="sng" dirty="0" err="1" smtClean="0">
                <a:solidFill>
                  <a:schemeClr val="tx1"/>
                </a:solidFill>
                <a:uFill>
                  <a:solidFill>
                    <a:srgbClr val="005B92"/>
                  </a:solidFill>
                </a:uFill>
                <a:latin typeface="+mj-lt"/>
                <a:cs typeface="Arial MT"/>
              </a:rPr>
              <a:t>zonisamide</a:t>
            </a:r>
            <a:r>
              <a:rPr lang="en-GB" sz="2000" b="1" dirty="0" smtClean="0">
                <a:solidFill>
                  <a:schemeClr val="tx1"/>
                </a:solidFill>
                <a:latin typeface="+mj-lt"/>
                <a:cs typeface="Arial MT"/>
              </a:rPr>
              <a:t>)</a:t>
            </a:r>
            <a:r>
              <a:rPr lang="en-GB" sz="2000" b="1" spc="-30" dirty="0" smtClean="0">
                <a:solidFill>
                  <a:schemeClr val="tx1"/>
                </a:solidFill>
                <a:latin typeface="+mj-lt"/>
                <a:cs typeface="Arial MT"/>
              </a:rPr>
              <a:t> </a:t>
            </a:r>
          </a:p>
          <a:p>
            <a:pPr marL="12700" marR="78105">
              <a:lnSpc>
                <a:spcPct val="90100"/>
              </a:lnSpc>
            </a:pPr>
            <a:endParaRPr lang="en-GB" sz="2000" spc="-10" dirty="0" smtClean="0">
              <a:solidFill>
                <a:srgbClr val="222222"/>
              </a:solidFill>
              <a:latin typeface="Arial MT"/>
              <a:cs typeface="Arial MT"/>
            </a:endParaRPr>
          </a:p>
          <a:p>
            <a:pPr marL="12700" marR="78105">
              <a:lnSpc>
                <a:spcPct val="90100"/>
              </a:lnSpc>
            </a:pPr>
            <a:endParaRPr sz="2000" dirty="0">
              <a:latin typeface="Arial MT"/>
              <a:cs typeface="Arial MT"/>
            </a:endParaRPr>
          </a:p>
        </p:txBody>
      </p:sp>
      <p:pic>
        <p:nvPicPr>
          <p:cNvPr id="4" name="object 4"/>
          <p:cNvPicPr/>
          <p:nvPr/>
        </p:nvPicPr>
        <p:blipFill>
          <a:blip r:embed="rId2" cstate="print"/>
          <a:stretch>
            <a:fillRect/>
          </a:stretch>
        </p:blipFill>
        <p:spPr>
          <a:xfrm>
            <a:off x="10606760" y="0"/>
            <a:ext cx="1571244" cy="1368552"/>
          </a:xfrm>
          <a:prstGeom prst="rect">
            <a:avLst/>
          </a:prstGeom>
        </p:spPr>
      </p:pic>
    </p:spTree>
    <p:extLst>
      <p:ext uri="{BB962C8B-B14F-4D97-AF65-F5344CB8AC3E}">
        <p14:creationId xmlns:p14="http://schemas.microsoft.com/office/powerpoint/2010/main" val="4180252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1" y="2053210"/>
            <a:ext cx="11503659" cy="4285789"/>
          </a:xfrm>
          <a:prstGeom prst="rect">
            <a:avLst/>
          </a:prstGeom>
        </p:spPr>
        <p:txBody>
          <a:bodyPr vert="horz" wrap="square" lIns="0" tIns="12700" rIns="0" bIns="0" rtlCol="0">
            <a:spAutoFit/>
          </a:bodyPr>
          <a:lstStyle/>
          <a:p>
            <a:pPr marL="12700" marR="5080">
              <a:lnSpc>
                <a:spcPct val="100000"/>
              </a:lnSpc>
              <a:spcBef>
                <a:spcPts val="1045"/>
              </a:spcBef>
            </a:pPr>
            <a:r>
              <a:rPr sz="2000" dirty="0" smtClean="0">
                <a:solidFill>
                  <a:srgbClr val="222222"/>
                </a:solidFill>
                <a:latin typeface="+mj-lt"/>
                <a:cs typeface="Arial MT"/>
              </a:rPr>
              <a:t>AEDs</a:t>
            </a:r>
            <a:r>
              <a:rPr sz="2000" spc="-40" dirty="0" smtClean="0">
                <a:solidFill>
                  <a:srgbClr val="222222"/>
                </a:solidFill>
                <a:latin typeface="+mj-lt"/>
                <a:cs typeface="Arial MT"/>
              </a:rPr>
              <a:t> </a:t>
            </a:r>
            <a:r>
              <a:rPr sz="2000" dirty="0">
                <a:solidFill>
                  <a:srgbClr val="222222"/>
                </a:solidFill>
                <a:latin typeface="+mj-lt"/>
                <a:cs typeface="Arial MT"/>
              </a:rPr>
              <a:t>should</a:t>
            </a:r>
            <a:r>
              <a:rPr sz="2000" spc="-20" dirty="0">
                <a:solidFill>
                  <a:srgbClr val="222222"/>
                </a:solidFill>
                <a:latin typeface="+mj-lt"/>
                <a:cs typeface="Arial MT"/>
              </a:rPr>
              <a:t> </a:t>
            </a:r>
            <a:r>
              <a:rPr sz="2000" dirty="0">
                <a:solidFill>
                  <a:srgbClr val="222222"/>
                </a:solidFill>
                <a:latin typeface="+mj-lt"/>
                <a:cs typeface="Arial MT"/>
              </a:rPr>
              <a:t>be</a:t>
            </a:r>
            <a:r>
              <a:rPr sz="2000" spc="-25" dirty="0">
                <a:solidFill>
                  <a:srgbClr val="222222"/>
                </a:solidFill>
                <a:latin typeface="+mj-lt"/>
                <a:cs typeface="Arial MT"/>
              </a:rPr>
              <a:t> </a:t>
            </a:r>
            <a:r>
              <a:rPr sz="2000" dirty="0">
                <a:solidFill>
                  <a:srgbClr val="222222"/>
                </a:solidFill>
                <a:latin typeface="+mj-lt"/>
                <a:cs typeface="Arial MT"/>
              </a:rPr>
              <a:t>administered</a:t>
            </a:r>
            <a:r>
              <a:rPr sz="2000" spc="-5" dirty="0">
                <a:solidFill>
                  <a:srgbClr val="222222"/>
                </a:solidFill>
                <a:latin typeface="+mj-lt"/>
                <a:cs typeface="Arial MT"/>
              </a:rPr>
              <a:t> </a:t>
            </a:r>
            <a:r>
              <a:rPr sz="2000" dirty="0">
                <a:solidFill>
                  <a:srgbClr val="222222"/>
                </a:solidFill>
                <a:latin typeface="+mj-lt"/>
                <a:cs typeface="Arial MT"/>
              </a:rPr>
              <a:t>at</a:t>
            </a:r>
            <a:r>
              <a:rPr sz="2000" spc="-35"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lowest</a:t>
            </a:r>
            <a:r>
              <a:rPr sz="2000" spc="20" dirty="0">
                <a:solidFill>
                  <a:srgbClr val="222222"/>
                </a:solidFill>
                <a:latin typeface="+mj-lt"/>
                <a:cs typeface="Arial MT"/>
              </a:rPr>
              <a:t> </a:t>
            </a:r>
            <a:r>
              <a:rPr sz="2000" dirty="0">
                <a:solidFill>
                  <a:srgbClr val="222222"/>
                </a:solidFill>
                <a:latin typeface="+mj-lt"/>
                <a:cs typeface="Arial MT"/>
              </a:rPr>
              <a:t>effective</a:t>
            </a:r>
            <a:r>
              <a:rPr sz="2000" spc="-40" dirty="0">
                <a:solidFill>
                  <a:srgbClr val="222222"/>
                </a:solidFill>
                <a:latin typeface="+mj-lt"/>
                <a:cs typeface="Arial MT"/>
              </a:rPr>
              <a:t> </a:t>
            </a:r>
            <a:r>
              <a:rPr sz="2000" dirty="0">
                <a:solidFill>
                  <a:srgbClr val="222222"/>
                </a:solidFill>
                <a:latin typeface="+mj-lt"/>
                <a:cs typeface="Arial MT"/>
              </a:rPr>
              <a:t>dose</a:t>
            </a:r>
            <a:r>
              <a:rPr sz="2000" spc="-20"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a:t>
            </a:r>
            <a:r>
              <a:rPr sz="2000" dirty="0">
                <a:solidFill>
                  <a:srgbClr val="222222"/>
                </a:solidFill>
                <a:latin typeface="+mj-lt"/>
                <a:cs typeface="Arial MT"/>
              </a:rPr>
              <a:t>control</a:t>
            </a:r>
            <a:r>
              <a:rPr sz="2000" spc="-30" dirty="0">
                <a:solidFill>
                  <a:srgbClr val="222222"/>
                </a:solidFill>
                <a:latin typeface="+mj-lt"/>
                <a:cs typeface="Arial MT"/>
              </a:rPr>
              <a:t> </a:t>
            </a:r>
            <a:r>
              <a:rPr sz="2000" dirty="0">
                <a:solidFill>
                  <a:srgbClr val="222222"/>
                </a:solidFill>
                <a:latin typeface="+mj-lt"/>
                <a:cs typeface="Arial MT"/>
              </a:rPr>
              <a:t>seizures</a:t>
            </a:r>
            <a:r>
              <a:rPr sz="2000" spc="-20"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the </a:t>
            </a:r>
            <a:r>
              <a:rPr sz="2000" dirty="0">
                <a:solidFill>
                  <a:srgbClr val="222222"/>
                </a:solidFill>
                <a:latin typeface="+mj-lt"/>
                <a:cs typeface="Arial MT"/>
              </a:rPr>
              <a:t>optimal</a:t>
            </a:r>
            <a:r>
              <a:rPr sz="2000" spc="-25" dirty="0">
                <a:solidFill>
                  <a:srgbClr val="222222"/>
                </a:solidFill>
                <a:latin typeface="+mj-lt"/>
                <a:cs typeface="Arial MT"/>
              </a:rPr>
              <a:t> </a:t>
            </a:r>
            <a:r>
              <a:rPr sz="2000" dirty="0">
                <a:solidFill>
                  <a:srgbClr val="222222"/>
                </a:solidFill>
                <a:latin typeface="+mj-lt"/>
                <a:cs typeface="Arial MT"/>
              </a:rPr>
              <a:t>level</a:t>
            </a:r>
            <a:r>
              <a:rPr sz="2000" spc="-25" dirty="0">
                <a:solidFill>
                  <a:srgbClr val="222222"/>
                </a:solidFill>
                <a:latin typeface="+mj-lt"/>
                <a:cs typeface="Arial MT"/>
              </a:rPr>
              <a:t> </a:t>
            </a:r>
            <a:r>
              <a:rPr sz="2000" dirty="0">
                <a:solidFill>
                  <a:srgbClr val="222222"/>
                </a:solidFill>
                <a:latin typeface="+mj-lt"/>
                <a:cs typeface="Arial MT"/>
              </a:rPr>
              <a:t>for</a:t>
            </a:r>
            <a:r>
              <a:rPr sz="2000" spc="-30" dirty="0">
                <a:solidFill>
                  <a:srgbClr val="222222"/>
                </a:solidFill>
                <a:latin typeface="+mj-lt"/>
                <a:cs typeface="Arial MT"/>
              </a:rPr>
              <a:t> </a:t>
            </a:r>
            <a:r>
              <a:rPr sz="2000" dirty="0">
                <a:solidFill>
                  <a:srgbClr val="222222"/>
                </a:solidFill>
                <a:latin typeface="+mj-lt"/>
                <a:cs typeface="Arial MT"/>
              </a:rPr>
              <a:t>each</a:t>
            </a:r>
            <a:r>
              <a:rPr sz="2000" spc="-30" dirty="0">
                <a:solidFill>
                  <a:srgbClr val="222222"/>
                </a:solidFill>
                <a:latin typeface="+mj-lt"/>
                <a:cs typeface="Arial MT"/>
              </a:rPr>
              <a:t> </a:t>
            </a:r>
            <a:r>
              <a:rPr sz="2000" dirty="0">
                <a:solidFill>
                  <a:srgbClr val="222222"/>
                </a:solidFill>
                <a:latin typeface="+mj-lt"/>
                <a:cs typeface="Arial MT"/>
              </a:rPr>
              <a:t>individual </a:t>
            </a:r>
            <a:r>
              <a:rPr sz="2000" spc="-10" dirty="0" smtClean="0">
                <a:solidFill>
                  <a:srgbClr val="222222"/>
                </a:solidFill>
                <a:latin typeface="+mj-lt"/>
                <a:cs typeface="Arial MT"/>
              </a:rPr>
              <a:t>woman</a:t>
            </a:r>
            <a:r>
              <a:rPr lang="en-GB" sz="2000" spc="-10" dirty="0" smtClean="0">
                <a:solidFill>
                  <a:srgbClr val="222222"/>
                </a:solidFill>
                <a:latin typeface="+mj-lt"/>
                <a:cs typeface="Arial MT"/>
              </a:rPr>
              <a:t>.</a:t>
            </a:r>
            <a:endParaRPr sz="2000" dirty="0">
              <a:latin typeface="+mj-lt"/>
              <a:cs typeface="Arial MT"/>
            </a:endParaRPr>
          </a:p>
          <a:p>
            <a:pPr>
              <a:lnSpc>
                <a:spcPct val="100000"/>
              </a:lnSpc>
            </a:pPr>
            <a:endParaRPr sz="2000" dirty="0">
              <a:latin typeface="+mj-lt"/>
              <a:cs typeface="Arial MT"/>
            </a:endParaRPr>
          </a:p>
          <a:p>
            <a:pPr marL="12700" marR="354330">
              <a:lnSpc>
                <a:spcPct val="100000"/>
              </a:lnSpc>
            </a:pPr>
            <a:r>
              <a:rPr sz="2000" dirty="0" smtClean="0">
                <a:solidFill>
                  <a:srgbClr val="222222"/>
                </a:solidFill>
                <a:latin typeface="+mj-lt"/>
                <a:cs typeface="Arial MT"/>
              </a:rPr>
              <a:t>Data</a:t>
            </a:r>
            <a:r>
              <a:rPr sz="2000" spc="-35" dirty="0" smtClean="0">
                <a:solidFill>
                  <a:srgbClr val="222222"/>
                </a:solidFill>
                <a:latin typeface="+mj-lt"/>
                <a:cs typeface="Arial MT"/>
              </a:rPr>
              <a:t> </a:t>
            </a:r>
            <a:r>
              <a:rPr sz="2000" dirty="0">
                <a:solidFill>
                  <a:srgbClr val="222222"/>
                </a:solidFill>
                <a:latin typeface="+mj-lt"/>
                <a:cs typeface="Arial MT"/>
              </a:rPr>
              <a:t>from</a:t>
            </a:r>
            <a:r>
              <a:rPr sz="2000" spc="-40"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International</a:t>
            </a:r>
            <a:r>
              <a:rPr sz="2000" spc="-20" dirty="0">
                <a:solidFill>
                  <a:srgbClr val="222222"/>
                </a:solidFill>
                <a:latin typeface="+mj-lt"/>
                <a:cs typeface="Arial MT"/>
              </a:rPr>
              <a:t> </a:t>
            </a:r>
            <a:r>
              <a:rPr sz="2000" dirty="0">
                <a:solidFill>
                  <a:srgbClr val="222222"/>
                </a:solidFill>
                <a:latin typeface="+mj-lt"/>
                <a:cs typeface="Arial MT"/>
              </a:rPr>
              <a:t>Registry</a:t>
            </a:r>
            <a:r>
              <a:rPr sz="2000" spc="-30" dirty="0">
                <a:solidFill>
                  <a:srgbClr val="222222"/>
                </a:solidFill>
                <a:latin typeface="+mj-lt"/>
                <a:cs typeface="Arial MT"/>
              </a:rPr>
              <a:t> </a:t>
            </a:r>
            <a:r>
              <a:rPr sz="2000" dirty="0">
                <a:solidFill>
                  <a:srgbClr val="222222"/>
                </a:solidFill>
                <a:latin typeface="+mj-lt"/>
                <a:cs typeface="Arial MT"/>
              </a:rPr>
              <a:t>of</a:t>
            </a:r>
            <a:r>
              <a:rPr sz="2000" spc="-125" dirty="0">
                <a:solidFill>
                  <a:srgbClr val="222222"/>
                </a:solidFill>
                <a:latin typeface="+mj-lt"/>
                <a:cs typeface="Arial MT"/>
              </a:rPr>
              <a:t> </a:t>
            </a:r>
            <a:r>
              <a:rPr sz="2000" dirty="0">
                <a:solidFill>
                  <a:srgbClr val="222222"/>
                </a:solidFill>
                <a:latin typeface="+mj-lt"/>
                <a:cs typeface="Arial MT"/>
              </a:rPr>
              <a:t>Antiepileptic</a:t>
            </a:r>
            <a:r>
              <a:rPr sz="2000" spc="-10" dirty="0">
                <a:solidFill>
                  <a:srgbClr val="222222"/>
                </a:solidFill>
                <a:latin typeface="+mj-lt"/>
                <a:cs typeface="Arial MT"/>
              </a:rPr>
              <a:t> </a:t>
            </a:r>
            <a:r>
              <a:rPr sz="2000" dirty="0">
                <a:solidFill>
                  <a:srgbClr val="222222"/>
                </a:solidFill>
                <a:latin typeface="+mj-lt"/>
                <a:cs typeface="Arial MT"/>
              </a:rPr>
              <a:t>Drugs</a:t>
            </a:r>
            <a:r>
              <a:rPr sz="2000" spc="-30" dirty="0">
                <a:solidFill>
                  <a:srgbClr val="222222"/>
                </a:solidFill>
                <a:latin typeface="+mj-lt"/>
                <a:cs typeface="Arial MT"/>
              </a:rPr>
              <a:t> </a:t>
            </a:r>
            <a:r>
              <a:rPr sz="2000" dirty="0">
                <a:solidFill>
                  <a:srgbClr val="222222"/>
                </a:solidFill>
                <a:latin typeface="+mj-lt"/>
                <a:cs typeface="Arial MT"/>
              </a:rPr>
              <a:t>and</a:t>
            </a:r>
            <a:r>
              <a:rPr sz="2000" spc="-30" dirty="0">
                <a:solidFill>
                  <a:srgbClr val="222222"/>
                </a:solidFill>
                <a:latin typeface="+mj-lt"/>
                <a:cs typeface="Arial MT"/>
              </a:rPr>
              <a:t> </a:t>
            </a:r>
            <a:r>
              <a:rPr sz="2000" spc="-10" dirty="0">
                <a:solidFill>
                  <a:srgbClr val="222222"/>
                </a:solidFill>
                <a:latin typeface="+mj-lt"/>
                <a:cs typeface="Arial MT"/>
              </a:rPr>
              <a:t>Pregnancy </a:t>
            </a:r>
            <a:r>
              <a:rPr sz="2000" dirty="0">
                <a:solidFill>
                  <a:srgbClr val="222222"/>
                </a:solidFill>
                <a:latin typeface="+mj-lt"/>
                <a:cs typeface="Arial MT"/>
              </a:rPr>
              <a:t>(EURAP)</a:t>
            </a:r>
            <a:r>
              <a:rPr sz="2000" spc="-40" dirty="0">
                <a:solidFill>
                  <a:srgbClr val="222222"/>
                </a:solidFill>
                <a:latin typeface="+mj-lt"/>
                <a:cs typeface="Arial MT"/>
              </a:rPr>
              <a:t> </a:t>
            </a:r>
            <a:r>
              <a:rPr sz="2000" dirty="0">
                <a:solidFill>
                  <a:srgbClr val="222222"/>
                </a:solidFill>
                <a:latin typeface="+mj-lt"/>
                <a:cs typeface="Arial MT"/>
              </a:rPr>
              <a:t>show</a:t>
            </a:r>
            <a:r>
              <a:rPr sz="2000" spc="-25" dirty="0">
                <a:solidFill>
                  <a:srgbClr val="222222"/>
                </a:solidFill>
                <a:latin typeface="+mj-lt"/>
                <a:cs typeface="Arial MT"/>
              </a:rPr>
              <a:t> </a:t>
            </a:r>
            <a:r>
              <a:rPr sz="2000" dirty="0">
                <a:solidFill>
                  <a:srgbClr val="222222"/>
                </a:solidFill>
                <a:latin typeface="+mj-lt"/>
                <a:cs typeface="Arial MT"/>
              </a:rPr>
              <a:t>that</a:t>
            </a:r>
            <a:r>
              <a:rPr sz="2000" spc="-30"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risk</a:t>
            </a:r>
            <a:r>
              <a:rPr sz="2000" spc="-30" dirty="0">
                <a:solidFill>
                  <a:srgbClr val="222222"/>
                </a:solidFill>
                <a:latin typeface="+mj-lt"/>
                <a:cs typeface="Arial MT"/>
              </a:rPr>
              <a:t> </a:t>
            </a:r>
            <a:r>
              <a:rPr sz="2000" dirty="0">
                <a:solidFill>
                  <a:srgbClr val="222222"/>
                </a:solidFill>
                <a:latin typeface="+mj-lt"/>
                <a:cs typeface="Arial MT"/>
              </a:rPr>
              <a:t>for</a:t>
            </a:r>
            <a:r>
              <a:rPr sz="2000" spc="-45" dirty="0">
                <a:solidFill>
                  <a:srgbClr val="222222"/>
                </a:solidFill>
                <a:latin typeface="+mj-lt"/>
                <a:cs typeface="Arial MT"/>
              </a:rPr>
              <a:t> </a:t>
            </a:r>
            <a:r>
              <a:rPr sz="2000" dirty="0">
                <a:solidFill>
                  <a:srgbClr val="222222"/>
                </a:solidFill>
                <a:latin typeface="+mj-lt"/>
                <a:cs typeface="Arial MT"/>
              </a:rPr>
              <a:t>major</a:t>
            </a:r>
            <a:r>
              <a:rPr sz="2000" spc="-20" dirty="0">
                <a:solidFill>
                  <a:srgbClr val="222222"/>
                </a:solidFill>
                <a:latin typeface="+mj-lt"/>
                <a:cs typeface="Arial MT"/>
              </a:rPr>
              <a:t> </a:t>
            </a:r>
            <a:r>
              <a:rPr sz="2000" dirty="0">
                <a:solidFill>
                  <a:srgbClr val="222222"/>
                </a:solidFill>
                <a:latin typeface="+mj-lt"/>
                <a:cs typeface="Arial MT"/>
              </a:rPr>
              <a:t>congenital</a:t>
            </a:r>
            <a:r>
              <a:rPr sz="2000" spc="-10" dirty="0">
                <a:solidFill>
                  <a:srgbClr val="222222"/>
                </a:solidFill>
                <a:latin typeface="+mj-lt"/>
                <a:cs typeface="Arial MT"/>
              </a:rPr>
              <a:t> </a:t>
            </a:r>
            <a:r>
              <a:rPr sz="2000" dirty="0">
                <a:solidFill>
                  <a:srgbClr val="222222"/>
                </a:solidFill>
                <a:latin typeface="+mj-lt"/>
                <a:cs typeface="Arial MT"/>
              </a:rPr>
              <a:t>malformations</a:t>
            </a:r>
            <a:r>
              <a:rPr sz="2000" spc="-20" dirty="0">
                <a:solidFill>
                  <a:srgbClr val="222222"/>
                </a:solidFill>
                <a:latin typeface="+mj-lt"/>
                <a:cs typeface="Arial MT"/>
              </a:rPr>
              <a:t> </a:t>
            </a:r>
            <a:r>
              <a:rPr sz="2000" dirty="0">
                <a:solidFill>
                  <a:srgbClr val="222222"/>
                </a:solidFill>
                <a:latin typeface="+mj-lt"/>
                <a:cs typeface="Arial MT"/>
              </a:rPr>
              <a:t>varies</a:t>
            </a:r>
            <a:r>
              <a:rPr sz="2000" spc="-25" dirty="0">
                <a:solidFill>
                  <a:srgbClr val="222222"/>
                </a:solidFill>
                <a:latin typeface="+mj-lt"/>
                <a:cs typeface="Arial MT"/>
              </a:rPr>
              <a:t> </a:t>
            </a:r>
            <a:r>
              <a:rPr lang="en-GB" sz="2000" dirty="0" smtClean="0">
                <a:solidFill>
                  <a:srgbClr val="222222"/>
                </a:solidFill>
                <a:latin typeface="+mj-lt"/>
                <a:cs typeface="Arial MT"/>
              </a:rPr>
              <a:t>with the type and </a:t>
            </a:r>
            <a:r>
              <a:rPr sz="2000" dirty="0" smtClean="0">
                <a:solidFill>
                  <a:srgbClr val="222222"/>
                </a:solidFill>
                <a:latin typeface="+mj-lt"/>
                <a:cs typeface="Arial MT"/>
              </a:rPr>
              <a:t>daily</a:t>
            </a:r>
            <a:r>
              <a:rPr sz="2000" spc="-15" dirty="0" smtClean="0">
                <a:solidFill>
                  <a:srgbClr val="222222"/>
                </a:solidFill>
                <a:latin typeface="+mj-lt"/>
                <a:cs typeface="Arial MT"/>
              </a:rPr>
              <a:t> </a:t>
            </a:r>
            <a:r>
              <a:rPr sz="2000" dirty="0">
                <a:solidFill>
                  <a:srgbClr val="222222"/>
                </a:solidFill>
                <a:latin typeface="+mj-lt"/>
                <a:cs typeface="Arial MT"/>
              </a:rPr>
              <a:t>dose</a:t>
            </a:r>
            <a:r>
              <a:rPr sz="2000" spc="-25" dirty="0">
                <a:solidFill>
                  <a:srgbClr val="222222"/>
                </a:solidFill>
                <a:latin typeface="+mj-lt"/>
                <a:cs typeface="Arial MT"/>
              </a:rPr>
              <a:t> </a:t>
            </a:r>
            <a:r>
              <a:rPr sz="2000" dirty="0">
                <a:solidFill>
                  <a:srgbClr val="222222"/>
                </a:solidFill>
                <a:latin typeface="+mj-lt"/>
                <a:cs typeface="Arial MT"/>
              </a:rPr>
              <a:t>at</a:t>
            </a:r>
            <a:r>
              <a:rPr sz="2000" spc="-35" dirty="0">
                <a:solidFill>
                  <a:srgbClr val="222222"/>
                </a:solidFill>
                <a:latin typeface="+mj-lt"/>
                <a:cs typeface="Arial MT"/>
              </a:rPr>
              <a:t> </a:t>
            </a:r>
            <a:r>
              <a:rPr sz="2000" dirty="0">
                <a:solidFill>
                  <a:srgbClr val="222222"/>
                </a:solidFill>
                <a:latin typeface="+mj-lt"/>
                <a:cs typeface="Arial MT"/>
              </a:rPr>
              <a:t>conception</a:t>
            </a:r>
            <a:r>
              <a:rPr sz="2000" spc="5" dirty="0">
                <a:solidFill>
                  <a:srgbClr val="222222"/>
                </a:solidFill>
                <a:latin typeface="+mj-lt"/>
                <a:cs typeface="Arial MT"/>
              </a:rPr>
              <a:t> </a:t>
            </a:r>
            <a:r>
              <a:rPr sz="2000" spc="-50" dirty="0" smtClean="0">
                <a:solidFill>
                  <a:srgbClr val="222222"/>
                </a:solidFill>
                <a:latin typeface="+mj-lt"/>
                <a:cs typeface="Arial MT"/>
              </a:rPr>
              <a:t>.</a:t>
            </a:r>
            <a:endParaRPr lang="en-GB" sz="2000" spc="-50" dirty="0" smtClean="0">
              <a:solidFill>
                <a:srgbClr val="222222"/>
              </a:solidFill>
              <a:latin typeface="+mj-lt"/>
              <a:cs typeface="Arial MT"/>
            </a:endParaRPr>
          </a:p>
          <a:p>
            <a:pPr marL="12700">
              <a:lnSpc>
                <a:spcPct val="100000"/>
              </a:lnSpc>
              <a:spcBef>
                <a:spcPts val="1960"/>
              </a:spcBef>
            </a:pPr>
            <a:r>
              <a:rPr lang="en-GB" sz="2000" b="1" dirty="0" smtClean="0">
                <a:solidFill>
                  <a:schemeClr val="accent1"/>
                </a:solidFill>
                <a:latin typeface="+mj-lt"/>
                <a:cs typeface="Arial"/>
              </a:rPr>
              <a:t>Folic</a:t>
            </a:r>
            <a:r>
              <a:rPr lang="en-GB" sz="2000" b="1" spc="-55" dirty="0" smtClean="0">
                <a:solidFill>
                  <a:schemeClr val="accent1"/>
                </a:solidFill>
                <a:latin typeface="+mj-lt"/>
                <a:cs typeface="Arial"/>
              </a:rPr>
              <a:t> </a:t>
            </a:r>
            <a:r>
              <a:rPr lang="en-GB" sz="2000" b="1" dirty="0" smtClean="0">
                <a:solidFill>
                  <a:schemeClr val="accent1"/>
                </a:solidFill>
                <a:latin typeface="+mj-lt"/>
                <a:cs typeface="Arial"/>
              </a:rPr>
              <a:t>acid</a:t>
            </a:r>
            <a:r>
              <a:rPr lang="en-GB" sz="2000" b="1" spc="-35" dirty="0" smtClean="0">
                <a:solidFill>
                  <a:schemeClr val="accent1"/>
                </a:solidFill>
                <a:latin typeface="+mj-lt"/>
                <a:cs typeface="Arial"/>
              </a:rPr>
              <a:t> </a:t>
            </a:r>
            <a:r>
              <a:rPr lang="en-GB" sz="2000" b="1" spc="-10" dirty="0" smtClean="0">
                <a:solidFill>
                  <a:schemeClr val="accent1"/>
                </a:solidFill>
                <a:latin typeface="+mj-lt"/>
                <a:cs typeface="Arial"/>
              </a:rPr>
              <a:t>supplementation:</a:t>
            </a:r>
            <a:r>
              <a:rPr lang="en-GB" sz="2000" b="1" dirty="0">
                <a:solidFill>
                  <a:schemeClr val="accent1"/>
                </a:solidFill>
                <a:latin typeface="+mj-lt"/>
                <a:cs typeface="Arial"/>
              </a:rPr>
              <a:t> </a:t>
            </a:r>
            <a:endParaRPr lang="en-GB" sz="2000" b="1" dirty="0" smtClean="0">
              <a:solidFill>
                <a:schemeClr val="accent1"/>
              </a:solidFill>
              <a:latin typeface="+mj-lt"/>
              <a:cs typeface="Arial"/>
            </a:endParaRPr>
          </a:p>
          <a:p>
            <a:pPr marL="12700">
              <a:lnSpc>
                <a:spcPct val="100000"/>
              </a:lnSpc>
              <a:spcBef>
                <a:spcPts val="1960"/>
              </a:spcBef>
            </a:pPr>
            <a:r>
              <a:rPr lang="en-GB" sz="2000" dirty="0" smtClean="0">
                <a:solidFill>
                  <a:srgbClr val="222222"/>
                </a:solidFill>
                <a:latin typeface="+mj-lt"/>
                <a:cs typeface="Arial MT"/>
              </a:rPr>
              <a:t>Folic</a:t>
            </a:r>
            <a:r>
              <a:rPr lang="en-GB" sz="2000" spc="-25" dirty="0" smtClean="0">
                <a:solidFill>
                  <a:srgbClr val="222222"/>
                </a:solidFill>
                <a:latin typeface="+mj-lt"/>
                <a:cs typeface="Arial MT"/>
              </a:rPr>
              <a:t> </a:t>
            </a:r>
            <a:r>
              <a:rPr lang="en-GB" sz="2000" dirty="0" smtClean="0">
                <a:solidFill>
                  <a:srgbClr val="222222"/>
                </a:solidFill>
                <a:latin typeface="+mj-lt"/>
                <a:cs typeface="Arial MT"/>
              </a:rPr>
              <a:t>acid</a:t>
            </a:r>
            <a:r>
              <a:rPr lang="en-GB" sz="2000" spc="-20" dirty="0" smtClean="0">
                <a:solidFill>
                  <a:srgbClr val="222222"/>
                </a:solidFill>
                <a:latin typeface="+mj-lt"/>
                <a:cs typeface="Arial MT"/>
              </a:rPr>
              <a:t> </a:t>
            </a:r>
            <a:r>
              <a:rPr lang="en-GB" sz="2000" dirty="0" smtClean="0">
                <a:solidFill>
                  <a:schemeClr val="accent1"/>
                </a:solidFill>
                <a:latin typeface="+mj-lt"/>
                <a:cs typeface="Arial MT"/>
              </a:rPr>
              <a:t>1mg</a:t>
            </a:r>
            <a:r>
              <a:rPr lang="en-GB" sz="2000" spc="-30" dirty="0" smtClean="0">
                <a:solidFill>
                  <a:schemeClr val="accent1"/>
                </a:solidFill>
                <a:latin typeface="+mj-lt"/>
                <a:cs typeface="Arial MT"/>
              </a:rPr>
              <a:t> </a:t>
            </a:r>
            <a:r>
              <a:rPr lang="en-GB" sz="2000" dirty="0" smtClean="0">
                <a:solidFill>
                  <a:srgbClr val="222222"/>
                </a:solidFill>
                <a:latin typeface="+mj-lt"/>
                <a:cs typeface="Arial MT"/>
              </a:rPr>
              <a:t>is</a:t>
            </a:r>
            <a:r>
              <a:rPr lang="en-GB" sz="2000" spc="-25" dirty="0" smtClean="0">
                <a:solidFill>
                  <a:srgbClr val="222222"/>
                </a:solidFill>
                <a:latin typeface="+mj-lt"/>
                <a:cs typeface="Arial MT"/>
              </a:rPr>
              <a:t> </a:t>
            </a:r>
            <a:r>
              <a:rPr lang="en-GB" sz="2000" dirty="0" smtClean="0">
                <a:solidFill>
                  <a:srgbClr val="222222"/>
                </a:solidFill>
                <a:latin typeface="+mj-lt"/>
                <a:cs typeface="Arial MT"/>
              </a:rPr>
              <a:t>used</a:t>
            </a:r>
            <a:r>
              <a:rPr lang="en-GB" sz="2000" spc="-15" dirty="0" smtClean="0">
                <a:solidFill>
                  <a:srgbClr val="222222"/>
                </a:solidFill>
                <a:latin typeface="+mj-lt"/>
                <a:cs typeface="Arial MT"/>
              </a:rPr>
              <a:t> </a:t>
            </a:r>
            <a:r>
              <a:rPr lang="en-GB" sz="2000" dirty="0" smtClean="0">
                <a:solidFill>
                  <a:srgbClr val="222222"/>
                </a:solidFill>
                <a:latin typeface="+mj-lt"/>
                <a:cs typeface="Arial MT"/>
              </a:rPr>
              <a:t>for</a:t>
            </a:r>
            <a:r>
              <a:rPr lang="en-GB" sz="2000" spc="-35" dirty="0" smtClean="0">
                <a:solidFill>
                  <a:srgbClr val="222222"/>
                </a:solidFill>
                <a:latin typeface="+mj-lt"/>
                <a:cs typeface="Arial MT"/>
              </a:rPr>
              <a:t> </a:t>
            </a:r>
            <a:r>
              <a:rPr lang="en-GB" sz="2000" dirty="0" smtClean="0">
                <a:solidFill>
                  <a:srgbClr val="222222"/>
                </a:solidFill>
                <a:latin typeface="+mj-lt"/>
                <a:cs typeface="Arial MT"/>
              </a:rPr>
              <a:t>all</a:t>
            </a:r>
            <a:r>
              <a:rPr lang="en-GB" sz="2000" spc="-15" dirty="0" smtClean="0">
                <a:solidFill>
                  <a:srgbClr val="222222"/>
                </a:solidFill>
                <a:latin typeface="+mj-lt"/>
                <a:cs typeface="Arial MT"/>
              </a:rPr>
              <a:t> </a:t>
            </a:r>
            <a:r>
              <a:rPr lang="en-GB" sz="2000" dirty="0" smtClean="0">
                <a:solidFill>
                  <a:srgbClr val="222222"/>
                </a:solidFill>
                <a:latin typeface="+mj-lt"/>
                <a:cs typeface="Arial MT"/>
              </a:rPr>
              <a:t>women</a:t>
            </a:r>
            <a:r>
              <a:rPr lang="en-GB" sz="2000" spc="15" dirty="0" smtClean="0">
                <a:solidFill>
                  <a:srgbClr val="222222"/>
                </a:solidFill>
                <a:latin typeface="+mj-lt"/>
                <a:cs typeface="Arial MT"/>
              </a:rPr>
              <a:t> </a:t>
            </a:r>
            <a:r>
              <a:rPr lang="en-GB" sz="2000" dirty="0" smtClean="0">
                <a:solidFill>
                  <a:srgbClr val="222222"/>
                </a:solidFill>
                <a:latin typeface="+mj-lt"/>
                <a:cs typeface="Arial MT"/>
              </a:rPr>
              <a:t>of</a:t>
            </a:r>
            <a:r>
              <a:rPr lang="en-GB" sz="2000" spc="-25" dirty="0" smtClean="0">
                <a:solidFill>
                  <a:srgbClr val="222222"/>
                </a:solidFill>
                <a:latin typeface="+mj-lt"/>
                <a:cs typeface="Arial MT"/>
              </a:rPr>
              <a:t> </a:t>
            </a:r>
            <a:r>
              <a:rPr lang="en-GB" sz="2000" dirty="0" smtClean="0">
                <a:solidFill>
                  <a:srgbClr val="222222"/>
                </a:solidFill>
                <a:latin typeface="+mj-lt"/>
                <a:cs typeface="Arial MT"/>
              </a:rPr>
              <a:t>childbearing potential</a:t>
            </a:r>
            <a:r>
              <a:rPr lang="en-GB" sz="2000" spc="-20" dirty="0" smtClean="0">
                <a:solidFill>
                  <a:srgbClr val="222222"/>
                </a:solidFill>
                <a:latin typeface="+mj-lt"/>
                <a:cs typeface="Arial MT"/>
              </a:rPr>
              <a:t> </a:t>
            </a:r>
            <a:r>
              <a:rPr lang="en-GB" sz="2000" dirty="0" smtClean="0">
                <a:solidFill>
                  <a:srgbClr val="222222"/>
                </a:solidFill>
                <a:latin typeface="+mj-lt"/>
                <a:cs typeface="Arial MT"/>
              </a:rPr>
              <a:t>who</a:t>
            </a:r>
            <a:r>
              <a:rPr lang="en-GB" sz="2000" spc="15" dirty="0" smtClean="0">
                <a:solidFill>
                  <a:srgbClr val="222222"/>
                </a:solidFill>
                <a:latin typeface="+mj-lt"/>
                <a:cs typeface="Arial MT"/>
              </a:rPr>
              <a:t> </a:t>
            </a:r>
            <a:r>
              <a:rPr lang="en-GB" sz="2000" dirty="0" smtClean="0">
                <a:solidFill>
                  <a:srgbClr val="222222"/>
                </a:solidFill>
                <a:latin typeface="+mj-lt"/>
                <a:cs typeface="Arial MT"/>
              </a:rPr>
              <a:t>are</a:t>
            </a:r>
            <a:r>
              <a:rPr lang="en-GB" sz="2000" spc="-35" dirty="0" smtClean="0">
                <a:solidFill>
                  <a:srgbClr val="222222"/>
                </a:solidFill>
                <a:latin typeface="+mj-lt"/>
                <a:cs typeface="Arial MT"/>
              </a:rPr>
              <a:t> </a:t>
            </a:r>
            <a:r>
              <a:rPr lang="en-GB" sz="2000" spc="-10" dirty="0" smtClean="0">
                <a:solidFill>
                  <a:srgbClr val="222222"/>
                </a:solidFill>
                <a:latin typeface="+mj-lt"/>
                <a:cs typeface="Arial MT"/>
              </a:rPr>
              <a:t>taking </a:t>
            </a:r>
            <a:r>
              <a:rPr lang="en-GB" sz="2000" dirty="0" smtClean="0">
                <a:solidFill>
                  <a:srgbClr val="222222"/>
                </a:solidFill>
                <a:latin typeface="+mj-lt"/>
                <a:cs typeface="Arial MT"/>
              </a:rPr>
              <a:t>AEDs</a:t>
            </a:r>
            <a:r>
              <a:rPr lang="en-GB" sz="2000" spc="-45" dirty="0" smtClean="0">
                <a:solidFill>
                  <a:srgbClr val="222222"/>
                </a:solidFill>
                <a:latin typeface="+mj-lt"/>
                <a:cs typeface="Arial MT"/>
              </a:rPr>
              <a:t> </a:t>
            </a:r>
            <a:r>
              <a:rPr lang="en-GB" sz="2000" dirty="0" smtClean="0">
                <a:solidFill>
                  <a:srgbClr val="222222"/>
                </a:solidFill>
                <a:latin typeface="+mj-lt"/>
                <a:cs typeface="Arial MT"/>
              </a:rPr>
              <a:t>beginning</a:t>
            </a:r>
            <a:r>
              <a:rPr lang="en-GB" sz="2000" spc="-10" dirty="0" smtClean="0">
                <a:solidFill>
                  <a:srgbClr val="222222"/>
                </a:solidFill>
                <a:latin typeface="+mj-lt"/>
                <a:cs typeface="Arial MT"/>
              </a:rPr>
              <a:t> </a:t>
            </a:r>
            <a:r>
              <a:rPr lang="en-GB" sz="2000" dirty="0" smtClean="0">
                <a:solidFill>
                  <a:srgbClr val="222222"/>
                </a:solidFill>
                <a:latin typeface="+mj-lt"/>
                <a:cs typeface="Arial MT"/>
              </a:rPr>
              <a:t>prior</a:t>
            </a:r>
            <a:r>
              <a:rPr lang="en-GB" sz="2000" spc="-25" dirty="0" smtClean="0">
                <a:solidFill>
                  <a:srgbClr val="222222"/>
                </a:solidFill>
                <a:latin typeface="+mj-lt"/>
                <a:cs typeface="Arial MT"/>
              </a:rPr>
              <a:t> </a:t>
            </a:r>
            <a:r>
              <a:rPr lang="en-GB" sz="2000" dirty="0" smtClean="0">
                <a:solidFill>
                  <a:srgbClr val="222222"/>
                </a:solidFill>
                <a:latin typeface="+mj-lt"/>
                <a:cs typeface="Arial MT"/>
              </a:rPr>
              <a:t>to</a:t>
            </a:r>
            <a:r>
              <a:rPr lang="en-GB" sz="2000" spc="-30" dirty="0" smtClean="0">
                <a:solidFill>
                  <a:srgbClr val="222222"/>
                </a:solidFill>
                <a:latin typeface="+mj-lt"/>
                <a:cs typeface="Arial MT"/>
              </a:rPr>
              <a:t> </a:t>
            </a:r>
            <a:r>
              <a:rPr lang="en-GB" sz="2000" dirty="0" smtClean="0">
                <a:solidFill>
                  <a:srgbClr val="222222"/>
                </a:solidFill>
                <a:latin typeface="+mj-lt"/>
                <a:cs typeface="Arial MT"/>
              </a:rPr>
              <a:t>conception</a:t>
            </a:r>
            <a:r>
              <a:rPr lang="en-GB" sz="2000" spc="-25" dirty="0" smtClean="0">
                <a:solidFill>
                  <a:srgbClr val="222222"/>
                </a:solidFill>
                <a:latin typeface="+mj-lt"/>
                <a:cs typeface="Arial MT"/>
              </a:rPr>
              <a:t> </a:t>
            </a:r>
            <a:r>
              <a:rPr lang="en-GB" sz="2000" dirty="0" smtClean="0">
                <a:solidFill>
                  <a:srgbClr val="222222"/>
                </a:solidFill>
                <a:latin typeface="+mj-lt"/>
                <a:cs typeface="Arial MT"/>
              </a:rPr>
              <a:t>and</a:t>
            </a:r>
            <a:r>
              <a:rPr lang="en-GB" sz="2000" spc="-25" dirty="0" smtClean="0">
                <a:solidFill>
                  <a:srgbClr val="222222"/>
                </a:solidFill>
                <a:latin typeface="+mj-lt"/>
                <a:cs typeface="Arial MT"/>
              </a:rPr>
              <a:t> </a:t>
            </a:r>
            <a:r>
              <a:rPr lang="en-GB" sz="2000" dirty="0" smtClean="0">
                <a:solidFill>
                  <a:srgbClr val="222222"/>
                </a:solidFill>
                <a:latin typeface="+mj-lt"/>
                <a:cs typeface="Arial MT"/>
              </a:rPr>
              <a:t>continued</a:t>
            </a:r>
            <a:r>
              <a:rPr lang="en-GB" sz="2000" spc="-15" dirty="0" smtClean="0">
                <a:solidFill>
                  <a:srgbClr val="222222"/>
                </a:solidFill>
                <a:latin typeface="+mj-lt"/>
                <a:cs typeface="Arial MT"/>
              </a:rPr>
              <a:t> </a:t>
            </a:r>
            <a:r>
              <a:rPr lang="en-GB" sz="2000" dirty="0" smtClean="0">
                <a:solidFill>
                  <a:srgbClr val="222222"/>
                </a:solidFill>
                <a:latin typeface="+mj-lt"/>
                <a:cs typeface="Arial MT"/>
              </a:rPr>
              <a:t>through</a:t>
            </a:r>
            <a:r>
              <a:rPr lang="en-GB" sz="2000" spc="-25" dirty="0" smtClean="0">
                <a:solidFill>
                  <a:srgbClr val="222222"/>
                </a:solidFill>
                <a:latin typeface="+mj-lt"/>
                <a:cs typeface="Arial MT"/>
              </a:rPr>
              <a:t> </a:t>
            </a:r>
            <a:r>
              <a:rPr lang="en-GB" sz="2000" spc="-10" dirty="0" smtClean="0">
                <a:solidFill>
                  <a:srgbClr val="222222"/>
                </a:solidFill>
                <a:latin typeface="+mj-lt"/>
                <a:cs typeface="Arial MT"/>
              </a:rPr>
              <a:t>pregnancy.</a:t>
            </a:r>
            <a:endParaRPr lang="en-GB" sz="2000" dirty="0" smtClean="0">
              <a:latin typeface="+mj-lt"/>
              <a:cs typeface="Arial MT"/>
            </a:endParaRPr>
          </a:p>
          <a:p>
            <a:pPr marL="635" marR="5080">
              <a:lnSpc>
                <a:spcPct val="100000"/>
              </a:lnSpc>
              <a:spcBef>
                <a:spcPts val="994"/>
              </a:spcBef>
              <a:tabLst>
                <a:tab pos="92710" algn="l"/>
              </a:tabLst>
            </a:pPr>
            <a:r>
              <a:rPr lang="en-GB" sz="2000" dirty="0" smtClean="0">
                <a:solidFill>
                  <a:srgbClr val="222222"/>
                </a:solidFill>
                <a:latin typeface="+mj-lt"/>
                <a:cs typeface="Arial MT"/>
              </a:rPr>
              <a:t>For</a:t>
            </a:r>
            <a:r>
              <a:rPr lang="en-GB" sz="2000" spc="-50" dirty="0" smtClean="0">
                <a:solidFill>
                  <a:srgbClr val="222222"/>
                </a:solidFill>
                <a:latin typeface="+mj-lt"/>
                <a:cs typeface="Arial MT"/>
              </a:rPr>
              <a:t> </a:t>
            </a:r>
            <a:r>
              <a:rPr lang="en-GB" sz="2000" dirty="0" smtClean="0">
                <a:solidFill>
                  <a:srgbClr val="222222"/>
                </a:solidFill>
                <a:latin typeface="+mj-lt"/>
                <a:cs typeface="Arial MT"/>
              </a:rPr>
              <a:t>women</a:t>
            </a:r>
            <a:r>
              <a:rPr lang="en-GB" sz="2000" spc="10" dirty="0" smtClean="0">
                <a:solidFill>
                  <a:srgbClr val="222222"/>
                </a:solidFill>
                <a:latin typeface="+mj-lt"/>
                <a:cs typeface="Arial MT"/>
              </a:rPr>
              <a:t> </a:t>
            </a:r>
            <a:r>
              <a:rPr lang="en-GB" sz="2000" dirty="0" smtClean="0">
                <a:solidFill>
                  <a:srgbClr val="222222"/>
                </a:solidFill>
                <a:latin typeface="+mj-lt"/>
                <a:cs typeface="Arial MT"/>
              </a:rPr>
              <a:t>taking</a:t>
            </a:r>
            <a:r>
              <a:rPr lang="en-GB" sz="2000" spc="-30" dirty="0" smtClean="0">
                <a:solidFill>
                  <a:srgbClr val="222222"/>
                </a:solidFill>
                <a:latin typeface="+mj-lt"/>
                <a:cs typeface="Arial MT"/>
              </a:rPr>
              <a:t> </a:t>
            </a:r>
            <a:r>
              <a:rPr lang="en-GB" sz="2000" u="sng" dirty="0" smtClean="0">
                <a:solidFill>
                  <a:srgbClr val="005B92"/>
                </a:solidFill>
                <a:uFill>
                  <a:solidFill>
                    <a:srgbClr val="005B92"/>
                  </a:solidFill>
                </a:uFill>
                <a:latin typeface="+mj-lt"/>
                <a:cs typeface="Arial MT"/>
              </a:rPr>
              <a:t>carbamazepine</a:t>
            </a:r>
            <a:r>
              <a:rPr lang="en-GB" sz="2000" dirty="0" smtClean="0">
                <a:solidFill>
                  <a:srgbClr val="005B92"/>
                </a:solidFill>
                <a:latin typeface="+mj-lt"/>
                <a:cs typeface="Arial MT"/>
              </a:rPr>
              <a:t> </a:t>
            </a:r>
            <a:r>
              <a:rPr lang="en-GB" sz="2000" dirty="0" smtClean="0">
                <a:solidFill>
                  <a:srgbClr val="222222"/>
                </a:solidFill>
                <a:latin typeface="+mj-lt"/>
                <a:cs typeface="Arial MT"/>
              </a:rPr>
              <a:t>or</a:t>
            </a:r>
            <a:r>
              <a:rPr lang="en-GB" sz="2000" spc="-30" dirty="0" smtClean="0">
                <a:solidFill>
                  <a:srgbClr val="222222"/>
                </a:solidFill>
                <a:latin typeface="+mj-lt"/>
                <a:cs typeface="Arial MT"/>
              </a:rPr>
              <a:t> </a:t>
            </a:r>
            <a:r>
              <a:rPr lang="en-GB" sz="2000" u="sng" dirty="0" smtClean="0">
                <a:solidFill>
                  <a:srgbClr val="005B92"/>
                </a:solidFill>
                <a:uFill>
                  <a:solidFill>
                    <a:srgbClr val="005B92"/>
                  </a:solidFill>
                </a:uFill>
                <a:latin typeface="+mj-lt"/>
                <a:cs typeface="Arial MT"/>
              </a:rPr>
              <a:t>valproate</a:t>
            </a:r>
            <a:r>
              <a:rPr lang="en-GB" sz="2000" spc="-15" dirty="0" smtClean="0">
                <a:solidFill>
                  <a:srgbClr val="222222"/>
                </a:solidFill>
                <a:latin typeface="+mj-lt"/>
                <a:cs typeface="Arial MT"/>
              </a:rPr>
              <a:t> </a:t>
            </a:r>
            <a:r>
              <a:rPr lang="en-GB" sz="2000" dirty="0" smtClean="0">
                <a:solidFill>
                  <a:srgbClr val="222222"/>
                </a:solidFill>
                <a:latin typeface="+mj-lt"/>
                <a:cs typeface="Arial MT"/>
              </a:rPr>
              <a:t>or</a:t>
            </a:r>
            <a:r>
              <a:rPr lang="en-GB" sz="2000" spc="-30" dirty="0" smtClean="0">
                <a:solidFill>
                  <a:srgbClr val="222222"/>
                </a:solidFill>
                <a:latin typeface="+mj-lt"/>
                <a:cs typeface="Arial MT"/>
              </a:rPr>
              <a:t> </a:t>
            </a:r>
            <a:r>
              <a:rPr lang="en-GB" sz="2000" dirty="0" smtClean="0">
                <a:solidFill>
                  <a:srgbClr val="222222"/>
                </a:solidFill>
                <a:latin typeface="+mj-lt"/>
                <a:cs typeface="Arial MT"/>
              </a:rPr>
              <a:t>those</a:t>
            </a:r>
            <a:r>
              <a:rPr lang="en-GB" sz="2000" spc="-30" dirty="0" smtClean="0">
                <a:solidFill>
                  <a:srgbClr val="222222"/>
                </a:solidFill>
                <a:latin typeface="+mj-lt"/>
                <a:cs typeface="Arial MT"/>
              </a:rPr>
              <a:t> </a:t>
            </a:r>
            <a:r>
              <a:rPr lang="en-GB" sz="2000" dirty="0" smtClean="0">
                <a:solidFill>
                  <a:srgbClr val="222222"/>
                </a:solidFill>
                <a:latin typeface="+mj-lt"/>
                <a:cs typeface="Arial MT"/>
              </a:rPr>
              <a:t>with</a:t>
            </a:r>
            <a:r>
              <a:rPr lang="en-GB" sz="2000" spc="15" dirty="0" smtClean="0">
                <a:solidFill>
                  <a:srgbClr val="222222"/>
                </a:solidFill>
                <a:latin typeface="+mj-lt"/>
                <a:cs typeface="Arial MT"/>
              </a:rPr>
              <a:t> </a:t>
            </a:r>
            <a:r>
              <a:rPr lang="en-GB" sz="2000" dirty="0" smtClean="0">
                <a:solidFill>
                  <a:srgbClr val="222222"/>
                </a:solidFill>
                <a:latin typeface="+mj-lt"/>
                <a:cs typeface="Arial MT"/>
              </a:rPr>
              <a:t>a</a:t>
            </a:r>
            <a:r>
              <a:rPr lang="en-GB" sz="2000" spc="-30" dirty="0" smtClean="0">
                <a:solidFill>
                  <a:srgbClr val="222222"/>
                </a:solidFill>
                <a:latin typeface="+mj-lt"/>
                <a:cs typeface="Arial MT"/>
              </a:rPr>
              <a:t> </a:t>
            </a:r>
            <a:r>
              <a:rPr lang="en-GB" sz="2000" spc="-10" dirty="0" smtClean="0">
                <a:solidFill>
                  <a:srgbClr val="222222"/>
                </a:solidFill>
                <a:latin typeface="+mj-lt"/>
                <a:cs typeface="Arial MT"/>
              </a:rPr>
              <a:t>previous </a:t>
            </a:r>
            <a:r>
              <a:rPr lang="en-GB" sz="2000" dirty="0" smtClean="0">
                <a:solidFill>
                  <a:srgbClr val="222222"/>
                </a:solidFill>
                <a:latin typeface="+mj-lt"/>
                <a:cs typeface="Arial MT"/>
              </a:rPr>
              <a:t>pregnancy</a:t>
            </a:r>
            <a:r>
              <a:rPr lang="en-GB" sz="2000" spc="-20" dirty="0" smtClean="0">
                <a:solidFill>
                  <a:srgbClr val="222222"/>
                </a:solidFill>
                <a:latin typeface="+mj-lt"/>
                <a:cs typeface="Arial MT"/>
              </a:rPr>
              <a:t> </a:t>
            </a:r>
            <a:r>
              <a:rPr lang="en-GB" sz="2000" dirty="0" smtClean="0">
                <a:solidFill>
                  <a:srgbClr val="222222"/>
                </a:solidFill>
                <a:latin typeface="+mj-lt"/>
                <a:cs typeface="Arial MT"/>
              </a:rPr>
              <a:t>affected</a:t>
            </a:r>
            <a:r>
              <a:rPr lang="en-GB" sz="2000" spc="-30" dirty="0" smtClean="0">
                <a:solidFill>
                  <a:srgbClr val="222222"/>
                </a:solidFill>
                <a:latin typeface="+mj-lt"/>
                <a:cs typeface="Arial MT"/>
              </a:rPr>
              <a:t> </a:t>
            </a:r>
            <a:r>
              <a:rPr lang="en-GB" sz="2000" dirty="0" smtClean="0">
                <a:solidFill>
                  <a:srgbClr val="222222"/>
                </a:solidFill>
                <a:latin typeface="+mj-lt"/>
                <a:cs typeface="Arial MT"/>
              </a:rPr>
              <a:t>by</a:t>
            </a:r>
            <a:r>
              <a:rPr lang="en-GB" sz="2000" spc="-35" dirty="0" smtClean="0">
                <a:solidFill>
                  <a:srgbClr val="222222"/>
                </a:solidFill>
                <a:latin typeface="+mj-lt"/>
                <a:cs typeface="Arial MT"/>
              </a:rPr>
              <a:t> </a:t>
            </a:r>
            <a:r>
              <a:rPr lang="en-GB" sz="2000" dirty="0" smtClean="0">
                <a:solidFill>
                  <a:srgbClr val="222222"/>
                </a:solidFill>
                <a:latin typeface="+mj-lt"/>
                <a:cs typeface="Arial MT"/>
              </a:rPr>
              <a:t>a</a:t>
            </a:r>
            <a:r>
              <a:rPr lang="en-GB" sz="2000" spc="-30" dirty="0" smtClean="0">
                <a:solidFill>
                  <a:srgbClr val="222222"/>
                </a:solidFill>
                <a:latin typeface="+mj-lt"/>
                <a:cs typeface="Arial MT"/>
              </a:rPr>
              <a:t> </a:t>
            </a:r>
            <a:r>
              <a:rPr lang="en-GB" sz="2000" dirty="0" smtClean="0">
                <a:solidFill>
                  <a:srgbClr val="222222"/>
                </a:solidFill>
                <a:latin typeface="+mj-lt"/>
                <a:cs typeface="Arial MT"/>
              </a:rPr>
              <a:t>neural</a:t>
            </a:r>
            <a:r>
              <a:rPr lang="en-GB" sz="2000" spc="-25" dirty="0" smtClean="0">
                <a:solidFill>
                  <a:srgbClr val="222222"/>
                </a:solidFill>
                <a:latin typeface="+mj-lt"/>
                <a:cs typeface="Arial MT"/>
              </a:rPr>
              <a:t> </a:t>
            </a:r>
            <a:r>
              <a:rPr lang="en-GB" sz="2000" dirty="0" smtClean="0">
                <a:solidFill>
                  <a:srgbClr val="222222"/>
                </a:solidFill>
                <a:latin typeface="+mj-lt"/>
                <a:cs typeface="Arial MT"/>
              </a:rPr>
              <a:t>tube</a:t>
            </a:r>
            <a:r>
              <a:rPr lang="en-GB" sz="2000" spc="-20" dirty="0" smtClean="0">
                <a:solidFill>
                  <a:srgbClr val="222222"/>
                </a:solidFill>
                <a:latin typeface="+mj-lt"/>
                <a:cs typeface="Arial MT"/>
              </a:rPr>
              <a:t> </a:t>
            </a:r>
            <a:r>
              <a:rPr lang="en-GB" sz="2000" dirty="0" smtClean="0">
                <a:solidFill>
                  <a:srgbClr val="222222"/>
                </a:solidFill>
                <a:latin typeface="+mj-lt"/>
                <a:cs typeface="Arial MT"/>
              </a:rPr>
              <a:t>defect</a:t>
            </a:r>
            <a:r>
              <a:rPr lang="en-GB" sz="2000" spc="-30" dirty="0" smtClean="0">
                <a:solidFill>
                  <a:srgbClr val="222222"/>
                </a:solidFill>
                <a:latin typeface="+mj-lt"/>
                <a:cs typeface="Arial MT"/>
              </a:rPr>
              <a:t> </a:t>
            </a:r>
            <a:r>
              <a:rPr lang="en-GB" sz="2000" dirty="0" smtClean="0">
                <a:solidFill>
                  <a:srgbClr val="222222"/>
                </a:solidFill>
                <a:latin typeface="+mj-lt"/>
                <a:cs typeface="Arial MT"/>
              </a:rPr>
              <a:t>or</a:t>
            </a:r>
            <a:r>
              <a:rPr lang="en-GB" sz="2000" spc="-25" dirty="0" smtClean="0">
                <a:solidFill>
                  <a:srgbClr val="222222"/>
                </a:solidFill>
                <a:latin typeface="+mj-lt"/>
                <a:cs typeface="Arial MT"/>
              </a:rPr>
              <a:t> </a:t>
            </a:r>
            <a:r>
              <a:rPr lang="en-GB" sz="2000" dirty="0" smtClean="0">
                <a:solidFill>
                  <a:srgbClr val="222222"/>
                </a:solidFill>
                <a:latin typeface="+mj-lt"/>
                <a:cs typeface="Arial MT"/>
              </a:rPr>
              <a:t>with a</a:t>
            </a:r>
            <a:r>
              <a:rPr lang="en-GB" sz="2000" spc="-30" dirty="0" smtClean="0">
                <a:solidFill>
                  <a:srgbClr val="222222"/>
                </a:solidFill>
                <a:latin typeface="+mj-lt"/>
                <a:cs typeface="Arial MT"/>
              </a:rPr>
              <a:t> </a:t>
            </a:r>
            <a:r>
              <a:rPr lang="en-GB" sz="2000" dirty="0" smtClean="0">
                <a:solidFill>
                  <a:srgbClr val="222222"/>
                </a:solidFill>
                <a:latin typeface="+mj-lt"/>
                <a:cs typeface="Arial MT"/>
              </a:rPr>
              <a:t>neural</a:t>
            </a:r>
            <a:r>
              <a:rPr lang="en-GB" sz="2000" spc="-25" dirty="0" smtClean="0">
                <a:solidFill>
                  <a:srgbClr val="222222"/>
                </a:solidFill>
                <a:latin typeface="+mj-lt"/>
                <a:cs typeface="Arial MT"/>
              </a:rPr>
              <a:t> </a:t>
            </a:r>
            <a:r>
              <a:rPr lang="en-GB" sz="2000" dirty="0" smtClean="0">
                <a:solidFill>
                  <a:srgbClr val="222222"/>
                </a:solidFill>
                <a:latin typeface="+mj-lt"/>
                <a:cs typeface="Arial MT"/>
              </a:rPr>
              <a:t>tube</a:t>
            </a:r>
            <a:r>
              <a:rPr lang="en-GB" sz="2000" spc="-20" dirty="0" smtClean="0">
                <a:solidFill>
                  <a:srgbClr val="222222"/>
                </a:solidFill>
                <a:latin typeface="+mj-lt"/>
                <a:cs typeface="Arial MT"/>
              </a:rPr>
              <a:t> </a:t>
            </a:r>
            <a:r>
              <a:rPr lang="en-GB" sz="2000" dirty="0" smtClean="0">
                <a:solidFill>
                  <a:srgbClr val="222222"/>
                </a:solidFill>
                <a:latin typeface="+mj-lt"/>
                <a:cs typeface="Arial MT"/>
              </a:rPr>
              <a:t>defect</a:t>
            </a:r>
            <a:r>
              <a:rPr lang="en-GB" sz="2000" spc="-25" dirty="0" smtClean="0">
                <a:solidFill>
                  <a:srgbClr val="222222"/>
                </a:solidFill>
                <a:latin typeface="+mj-lt"/>
                <a:cs typeface="Arial MT"/>
              </a:rPr>
              <a:t> </a:t>
            </a:r>
            <a:r>
              <a:rPr lang="en-GB" sz="2000" spc="-10" dirty="0" smtClean="0">
                <a:solidFill>
                  <a:srgbClr val="222222"/>
                </a:solidFill>
                <a:latin typeface="+mj-lt"/>
                <a:cs typeface="Arial MT"/>
              </a:rPr>
              <a:t>affecting </a:t>
            </a:r>
            <a:r>
              <a:rPr lang="en-GB" sz="2000" dirty="0" smtClean="0">
                <a:solidFill>
                  <a:srgbClr val="222222"/>
                </a:solidFill>
                <a:latin typeface="+mj-lt"/>
                <a:cs typeface="Arial MT"/>
              </a:rPr>
              <a:t>either</a:t>
            </a:r>
            <a:r>
              <a:rPr lang="en-GB" sz="2000" spc="-15" dirty="0" smtClean="0">
                <a:solidFill>
                  <a:srgbClr val="222222"/>
                </a:solidFill>
                <a:latin typeface="+mj-lt"/>
                <a:cs typeface="Arial MT"/>
              </a:rPr>
              <a:t> </a:t>
            </a:r>
            <a:r>
              <a:rPr lang="en-GB" sz="2000" dirty="0" smtClean="0">
                <a:solidFill>
                  <a:srgbClr val="222222"/>
                </a:solidFill>
                <a:latin typeface="+mj-lt"/>
                <a:cs typeface="Arial MT"/>
              </a:rPr>
              <a:t>parent </a:t>
            </a:r>
            <a:r>
              <a:rPr lang="en-GB" sz="2000" spc="-5" dirty="0" smtClean="0">
                <a:solidFill>
                  <a:srgbClr val="222222"/>
                </a:solidFill>
                <a:latin typeface="+mj-lt"/>
                <a:cs typeface="Arial MT"/>
              </a:rPr>
              <a:t>start </a:t>
            </a:r>
            <a:r>
              <a:rPr lang="en-GB" sz="2000" dirty="0" smtClean="0">
                <a:solidFill>
                  <a:srgbClr val="222222"/>
                </a:solidFill>
                <a:latin typeface="+mj-lt"/>
                <a:cs typeface="Arial MT"/>
              </a:rPr>
              <a:t>at</a:t>
            </a:r>
            <a:r>
              <a:rPr lang="en-GB" sz="2000" spc="-25" dirty="0" smtClean="0">
                <a:solidFill>
                  <a:srgbClr val="222222"/>
                </a:solidFill>
                <a:latin typeface="+mj-lt"/>
                <a:cs typeface="Arial MT"/>
              </a:rPr>
              <a:t> </a:t>
            </a:r>
            <a:r>
              <a:rPr lang="en-GB" sz="2000" dirty="0" smtClean="0">
                <a:solidFill>
                  <a:srgbClr val="222222"/>
                </a:solidFill>
                <a:latin typeface="+mj-lt"/>
                <a:cs typeface="Arial MT"/>
              </a:rPr>
              <a:t>higher</a:t>
            </a:r>
            <a:r>
              <a:rPr lang="en-GB" sz="2000" spc="5" dirty="0" smtClean="0">
                <a:solidFill>
                  <a:srgbClr val="222222"/>
                </a:solidFill>
                <a:latin typeface="+mj-lt"/>
                <a:cs typeface="Arial MT"/>
              </a:rPr>
              <a:t> </a:t>
            </a:r>
            <a:r>
              <a:rPr lang="en-GB" sz="2000" u="sng" dirty="0" smtClean="0">
                <a:solidFill>
                  <a:srgbClr val="005B92"/>
                </a:solidFill>
                <a:uFill>
                  <a:solidFill>
                    <a:srgbClr val="005B92"/>
                  </a:solidFill>
                </a:uFill>
                <a:latin typeface="+mj-lt"/>
                <a:cs typeface="Arial MT"/>
              </a:rPr>
              <a:t>folic</a:t>
            </a:r>
            <a:r>
              <a:rPr lang="en-GB" sz="2000" u="sng" spc="-10" dirty="0" smtClean="0">
                <a:solidFill>
                  <a:srgbClr val="005B92"/>
                </a:solidFill>
                <a:uFill>
                  <a:solidFill>
                    <a:srgbClr val="005B92"/>
                  </a:solidFill>
                </a:uFill>
                <a:latin typeface="+mj-lt"/>
                <a:cs typeface="Arial MT"/>
              </a:rPr>
              <a:t> </a:t>
            </a:r>
            <a:r>
              <a:rPr lang="en-GB" sz="2000" u="sng" dirty="0" smtClean="0">
                <a:solidFill>
                  <a:srgbClr val="005B92"/>
                </a:solidFill>
                <a:uFill>
                  <a:solidFill>
                    <a:srgbClr val="005B92"/>
                  </a:solidFill>
                </a:uFill>
                <a:latin typeface="+mj-lt"/>
                <a:cs typeface="Arial MT"/>
              </a:rPr>
              <a:t>acid</a:t>
            </a:r>
            <a:r>
              <a:rPr lang="en-GB" sz="2000" spc="-25" dirty="0" smtClean="0">
                <a:solidFill>
                  <a:srgbClr val="005B92"/>
                </a:solidFill>
                <a:latin typeface="+mj-lt"/>
                <a:cs typeface="Arial MT"/>
              </a:rPr>
              <a:t> </a:t>
            </a:r>
            <a:r>
              <a:rPr lang="en-GB" sz="2000" dirty="0" smtClean="0">
                <a:solidFill>
                  <a:srgbClr val="222222"/>
                </a:solidFill>
                <a:latin typeface="+mj-lt"/>
                <a:cs typeface="Arial MT"/>
              </a:rPr>
              <a:t>dose</a:t>
            </a:r>
            <a:r>
              <a:rPr lang="en-GB" sz="2000" spc="-15" dirty="0" smtClean="0">
                <a:solidFill>
                  <a:srgbClr val="222222"/>
                </a:solidFill>
                <a:latin typeface="+mj-lt"/>
                <a:cs typeface="Arial MT"/>
              </a:rPr>
              <a:t> </a:t>
            </a:r>
            <a:r>
              <a:rPr lang="en-GB" sz="2000" dirty="0" smtClean="0">
                <a:solidFill>
                  <a:srgbClr val="222222"/>
                </a:solidFill>
                <a:latin typeface="+mj-lt"/>
                <a:cs typeface="Arial MT"/>
              </a:rPr>
              <a:t>of</a:t>
            </a:r>
            <a:r>
              <a:rPr lang="en-GB" sz="2000" spc="-25" dirty="0" smtClean="0">
                <a:solidFill>
                  <a:srgbClr val="222222"/>
                </a:solidFill>
                <a:latin typeface="+mj-lt"/>
                <a:cs typeface="Arial MT"/>
              </a:rPr>
              <a:t> </a:t>
            </a:r>
            <a:r>
              <a:rPr lang="en-GB" sz="2000" dirty="0" smtClean="0">
                <a:solidFill>
                  <a:schemeClr val="accent1"/>
                </a:solidFill>
                <a:latin typeface="+mj-lt"/>
                <a:cs typeface="Arial MT"/>
              </a:rPr>
              <a:t>4</a:t>
            </a:r>
            <a:r>
              <a:rPr lang="en-GB" sz="2000" spc="-25" dirty="0" smtClean="0">
                <a:solidFill>
                  <a:schemeClr val="accent1"/>
                </a:solidFill>
                <a:latin typeface="+mj-lt"/>
                <a:cs typeface="Arial MT"/>
              </a:rPr>
              <a:t> </a:t>
            </a:r>
            <a:r>
              <a:rPr lang="en-GB" sz="2000" dirty="0" smtClean="0">
                <a:solidFill>
                  <a:schemeClr val="accent1"/>
                </a:solidFill>
                <a:latin typeface="+mj-lt"/>
                <a:cs typeface="Arial MT"/>
              </a:rPr>
              <a:t>mg</a:t>
            </a:r>
            <a:r>
              <a:rPr lang="en-GB" sz="2000" spc="-30" dirty="0" smtClean="0">
                <a:solidFill>
                  <a:schemeClr val="accent1"/>
                </a:solidFill>
                <a:latin typeface="+mj-lt"/>
                <a:cs typeface="Arial MT"/>
              </a:rPr>
              <a:t> </a:t>
            </a:r>
            <a:r>
              <a:rPr lang="en-GB" sz="2000" spc="-10" dirty="0" smtClean="0">
                <a:solidFill>
                  <a:schemeClr val="accent1"/>
                </a:solidFill>
                <a:latin typeface="+mj-lt"/>
                <a:cs typeface="Arial MT"/>
              </a:rPr>
              <a:t>daily.</a:t>
            </a:r>
            <a:endParaRPr lang="en-GB" sz="2000" dirty="0" smtClean="0">
              <a:solidFill>
                <a:schemeClr val="accent1"/>
              </a:solidFill>
              <a:latin typeface="+mj-lt"/>
              <a:cs typeface="Arial MT"/>
            </a:endParaRPr>
          </a:p>
          <a:p>
            <a:pPr marL="12700" marR="354330">
              <a:lnSpc>
                <a:spcPct val="100000"/>
              </a:lnSpc>
            </a:pPr>
            <a:endParaRPr lang="en-GB" spc="-50" dirty="0">
              <a:solidFill>
                <a:srgbClr val="222222"/>
              </a:solidFill>
              <a:latin typeface="Arial MT"/>
              <a:cs typeface="Arial MT"/>
            </a:endParaRPr>
          </a:p>
          <a:p>
            <a:pPr marL="12700" marR="354330">
              <a:lnSpc>
                <a:spcPct val="100000"/>
              </a:lnSpc>
            </a:pPr>
            <a:endParaRPr sz="1800" dirty="0">
              <a:latin typeface="Arial MT"/>
              <a:cs typeface="Arial MT"/>
            </a:endParaRPr>
          </a:p>
        </p:txBody>
      </p:sp>
      <p:pic>
        <p:nvPicPr>
          <p:cNvPr id="3" name="object 3"/>
          <p:cNvPicPr/>
          <p:nvPr/>
        </p:nvPicPr>
        <p:blipFill>
          <a:blip r:embed="rId2" cstate="print"/>
          <a:stretch>
            <a:fillRect/>
          </a:stretch>
        </p:blipFill>
        <p:spPr>
          <a:xfrm>
            <a:off x="10620756" y="1555"/>
            <a:ext cx="1571244" cy="1368552"/>
          </a:xfrm>
          <a:prstGeom prst="rect">
            <a:avLst/>
          </a:prstGeom>
        </p:spPr>
      </p:pic>
      <p:sp>
        <p:nvSpPr>
          <p:cNvPr id="4" name="object 4"/>
          <p:cNvSpPr txBox="1">
            <a:spLocks noGrp="1"/>
          </p:cNvSpPr>
          <p:nvPr>
            <p:ph type="title"/>
          </p:nvPr>
        </p:nvSpPr>
        <p:spPr>
          <a:xfrm>
            <a:off x="152401" y="156877"/>
            <a:ext cx="10058400" cy="1429237"/>
          </a:xfrm>
          <a:prstGeom prst="rect">
            <a:avLst/>
          </a:prstGeom>
        </p:spPr>
        <p:txBody>
          <a:bodyPr vert="horz" wrap="square" lIns="0" tIns="13335" rIns="0" bIns="0" rtlCol="0">
            <a:spAutoFit/>
          </a:bodyPr>
          <a:lstStyle/>
          <a:p>
            <a:pPr marL="12700" algn="l">
              <a:spcBef>
                <a:spcPts val="105"/>
              </a:spcBef>
              <a:tabLst>
                <a:tab pos="1955800" algn="l"/>
              </a:tabLst>
            </a:pPr>
            <a:r>
              <a:rPr lang="en-GB" sz="2000" dirty="0" smtClean="0">
                <a:solidFill>
                  <a:schemeClr val="accent1"/>
                </a:solidFill>
                <a:latin typeface="Arial"/>
                <a:cs typeface="Arial"/>
              </a:rPr>
              <a:t/>
            </a:r>
            <a:br>
              <a:rPr lang="en-GB" sz="2000" dirty="0" smtClean="0">
                <a:solidFill>
                  <a:schemeClr val="accent1"/>
                </a:solidFill>
                <a:latin typeface="Arial"/>
                <a:cs typeface="Arial"/>
              </a:rPr>
            </a:br>
            <a:r>
              <a:rPr lang="en-GB" sz="3200" i="0" dirty="0" smtClean="0">
                <a:solidFill>
                  <a:schemeClr val="accent1"/>
                </a:solidFill>
                <a:latin typeface="+mj-lt"/>
                <a:cs typeface="Arial"/>
              </a:rPr>
              <a:t>Antiepileptic</a:t>
            </a:r>
            <a:r>
              <a:rPr lang="en-GB" sz="3200" i="0" spc="-95" dirty="0" smtClean="0">
                <a:solidFill>
                  <a:schemeClr val="accent1"/>
                </a:solidFill>
                <a:latin typeface="+mj-lt"/>
                <a:cs typeface="Arial"/>
              </a:rPr>
              <a:t> </a:t>
            </a:r>
            <a:r>
              <a:rPr lang="en-GB" sz="3200" i="0" dirty="0">
                <a:solidFill>
                  <a:schemeClr val="accent1"/>
                </a:solidFill>
                <a:latin typeface="+mj-lt"/>
                <a:cs typeface="Arial"/>
              </a:rPr>
              <a:t>Drug</a:t>
            </a:r>
            <a:r>
              <a:rPr lang="en-GB" sz="3200" i="0" spc="-95" dirty="0">
                <a:solidFill>
                  <a:schemeClr val="accent1"/>
                </a:solidFill>
                <a:latin typeface="+mj-lt"/>
                <a:cs typeface="Arial"/>
              </a:rPr>
              <a:t> </a:t>
            </a:r>
            <a:r>
              <a:rPr lang="en-GB" sz="3200" i="0" spc="-10" dirty="0">
                <a:solidFill>
                  <a:schemeClr val="accent1"/>
                </a:solidFill>
                <a:latin typeface="+mj-lt"/>
                <a:cs typeface="Arial"/>
              </a:rPr>
              <a:t>Dosing</a:t>
            </a:r>
            <a:r>
              <a:rPr lang="en-GB" sz="3200" i="0" spc="-215" dirty="0">
                <a:solidFill>
                  <a:schemeClr val="accent1"/>
                </a:solidFill>
                <a:latin typeface="+mj-lt"/>
                <a:cs typeface="Arial"/>
              </a:rPr>
              <a:t> </a:t>
            </a:r>
            <a:r>
              <a:rPr lang="en-GB" sz="3200" i="0" spc="-25" dirty="0">
                <a:solidFill>
                  <a:schemeClr val="accent1"/>
                </a:solidFill>
                <a:latin typeface="+mj-lt"/>
                <a:cs typeface="Arial"/>
              </a:rPr>
              <a:t>At </a:t>
            </a:r>
            <a:r>
              <a:rPr lang="en-GB" sz="3200" i="0" dirty="0">
                <a:solidFill>
                  <a:schemeClr val="accent1"/>
                </a:solidFill>
                <a:latin typeface="+mj-lt"/>
                <a:cs typeface="Arial"/>
              </a:rPr>
              <a:t>Conception</a:t>
            </a:r>
            <a:r>
              <a:rPr lang="en-GB" sz="3200" i="0" spc="-30" dirty="0">
                <a:solidFill>
                  <a:schemeClr val="accent1"/>
                </a:solidFill>
                <a:latin typeface="+mj-lt"/>
                <a:cs typeface="Arial"/>
              </a:rPr>
              <a:t> </a:t>
            </a:r>
            <a:r>
              <a:rPr lang="en-GB" sz="2000" dirty="0">
                <a:latin typeface="Arial"/>
                <a:cs typeface="Arial"/>
              </a:rPr>
              <a:t/>
            </a:r>
            <a:br>
              <a:rPr lang="en-GB" sz="2000" dirty="0">
                <a:latin typeface="Arial"/>
                <a:cs typeface="Arial"/>
              </a:rPr>
            </a:br>
            <a:r>
              <a:rPr lang="en-GB" sz="2000" b="0" spc="-30" dirty="0">
                <a:solidFill>
                  <a:schemeClr val="tx2">
                    <a:lumMod val="60000"/>
                    <a:lumOff val="40000"/>
                  </a:schemeClr>
                </a:solidFill>
                <a:latin typeface="Trebuchet MS"/>
                <a:cs typeface="Trebuchet MS"/>
              </a:rPr>
              <a:t/>
            </a:r>
            <a:br>
              <a:rPr lang="en-GB" sz="2000" b="0" spc="-30" dirty="0">
                <a:solidFill>
                  <a:schemeClr val="tx2">
                    <a:lumMod val="60000"/>
                    <a:lumOff val="40000"/>
                  </a:schemeClr>
                </a:solidFill>
                <a:latin typeface="Trebuchet MS"/>
                <a:cs typeface="Trebuchet MS"/>
              </a:rPr>
            </a:br>
            <a:r>
              <a:rPr lang="en-GB" sz="2000" b="0" spc="-30" dirty="0" smtClean="0">
                <a:solidFill>
                  <a:schemeClr val="tx2">
                    <a:lumMod val="60000"/>
                    <a:lumOff val="40000"/>
                  </a:schemeClr>
                </a:solidFill>
                <a:latin typeface="Trebuchet MS"/>
                <a:cs typeface="Trebuchet MS"/>
              </a:rPr>
              <a:t>                                                                                                                 </a:t>
            </a:r>
            <a:r>
              <a:rPr lang="en-GB" sz="2000" b="0" i="0" spc="-30" dirty="0" smtClean="0">
                <a:solidFill>
                  <a:schemeClr val="tx2">
                    <a:lumMod val="60000"/>
                    <a:lumOff val="40000"/>
                  </a:schemeClr>
                </a:solidFill>
                <a:latin typeface="Trebuchet MS"/>
                <a:cs typeface="Trebuchet MS"/>
              </a:rPr>
              <a:t>CORE CONCEPT</a:t>
            </a:r>
            <a:endParaRPr sz="2000" b="0" i="0" u="none" spc="-30" dirty="0">
              <a:solidFill>
                <a:schemeClr val="tx2">
                  <a:lumMod val="60000"/>
                  <a:lumOff val="40000"/>
                </a:schemeClr>
              </a:solidFill>
              <a:latin typeface="Trebuchet MS"/>
              <a:cs typeface="Trebuchet MS"/>
            </a:endParaRPr>
          </a:p>
        </p:txBody>
      </p:sp>
    </p:spTree>
    <p:extLst>
      <p:ext uri="{BB962C8B-B14F-4D97-AF65-F5344CB8AC3E}">
        <p14:creationId xmlns:p14="http://schemas.microsoft.com/office/powerpoint/2010/main" val="4243819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1" y="-195834"/>
            <a:ext cx="10064089" cy="1908856"/>
          </a:xfrm>
          <a:prstGeom prst="rect">
            <a:avLst/>
          </a:prstGeom>
        </p:spPr>
        <p:txBody>
          <a:bodyPr vert="horz" wrap="square" lIns="0" tIns="71755" rIns="0" bIns="0" rtlCol="0">
            <a:spAutoFit/>
          </a:bodyPr>
          <a:lstStyle/>
          <a:p>
            <a:pPr algn="ctr">
              <a:lnSpc>
                <a:spcPct val="100000"/>
              </a:lnSpc>
              <a:spcBef>
                <a:spcPts val="565"/>
              </a:spcBef>
              <a:tabLst>
                <a:tab pos="5012690" algn="l"/>
              </a:tabLst>
            </a:pPr>
            <a:r>
              <a:rPr lang="en-GB" sz="3200" b="0" i="0" u="none" dirty="0" smtClean="0">
                <a:solidFill>
                  <a:schemeClr val="tx2">
                    <a:lumMod val="60000"/>
                    <a:lumOff val="40000"/>
                  </a:schemeClr>
                </a:solidFill>
                <a:latin typeface="Arial"/>
                <a:cs typeface="Arial"/>
              </a:rPr>
              <a:t/>
            </a:r>
            <a:br>
              <a:rPr lang="en-GB" sz="3200" b="0" i="0" u="none" dirty="0" smtClean="0">
                <a:solidFill>
                  <a:schemeClr val="tx2">
                    <a:lumMod val="60000"/>
                    <a:lumOff val="40000"/>
                  </a:schemeClr>
                </a:solidFill>
                <a:latin typeface="Arial"/>
                <a:cs typeface="Arial"/>
              </a:rPr>
            </a:br>
            <a:r>
              <a:rPr lang="en-GB" sz="3200" b="0" i="0" dirty="0">
                <a:solidFill>
                  <a:schemeClr val="tx2">
                    <a:lumMod val="60000"/>
                    <a:lumOff val="40000"/>
                  </a:schemeClr>
                </a:solidFill>
                <a:latin typeface="Arial"/>
                <a:cs typeface="Arial"/>
              </a:rPr>
              <a:t/>
            </a:r>
            <a:br>
              <a:rPr lang="en-GB" sz="3200" b="0" i="0" dirty="0">
                <a:solidFill>
                  <a:schemeClr val="tx2">
                    <a:lumMod val="60000"/>
                    <a:lumOff val="40000"/>
                  </a:schemeClr>
                </a:solidFill>
                <a:latin typeface="Arial"/>
                <a:cs typeface="Arial"/>
              </a:rPr>
            </a:br>
            <a:r>
              <a:rPr sz="3200" b="0" i="0" u="none" dirty="0" smtClean="0">
                <a:solidFill>
                  <a:schemeClr val="tx2">
                    <a:lumMod val="60000"/>
                    <a:lumOff val="40000"/>
                  </a:schemeClr>
                </a:solidFill>
                <a:latin typeface="Arial"/>
                <a:cs typeface="Arial"/>
              </a:rPr>
              <a:t>MANAGEMENT</a:t>
            </a:r>
            <a:r>
              <a:rPr sz="3200" b="0" i="0" u="none" spc="-25" dirty="0" smtClean="0">
                <a:solidFill>
                  <a:schemeClr val="tx2">
                    <a:lumMod val="60000"/>
                    <a:lumOff val="40000"/>
                  </a:schemeClr>
                </a:solidFill>
                <a:latin typeface="Arial"/>
                <a:cs typeface="Arial"/>
              </a:rPr>
              <a:t> </a:t>
            </a:r>
            <a:r>
              <a:rPr sz="3200" b="0" i="0" u="none" spc="-10" dirty="0" smtClean="0">
                <a:solidFill>
                  <a:schemeClr val="tx2">
                    <a:lumMod val="60000"/>
                    <a:lumOff val="40000"/>
                  </a:schemeClr>
                </a:solidFill>
                <a:latin typeface="Arial"/>
                <a:cs typeface="Arial"/>
              </a:rPr>
              <a:t>DURINGPREGNANCY</a:t>
            </a:r>
            <a:r>
              <a:rPr sz="3200" b="0" i="0" u="none" spc="-10" dirty="0">
                <a:solidFill>
                  <a:schemeClr val="tx2">
                    <a:lumMod val="60000"/>
                    <a:lumOff val="40000"/>
                  </a:schemeClr>
                </a:solidFill>
                <a:latin typeface="Arial"/>
                <a:cs typeface="Arial"/>
              </a:rPr>
              <a:t>:</a:t>
            </a:r>
          </a:p>
          <a:p>
            <a:pPr marR="694055" algn="r">
              <a:lnSpc>
                <a:spcPct val="100000"/>
              </a:lnSpc>
              <a:spcBef>
                <a:spcPts val="400"/>
              </a:spcBef>
            </a:pPr>
            <a:r>
              <a:rPr sz="2000" b="0" i="0" u="none" spc="-10" dirty="0">
                <a:solidFill>
                  <a:schemeClr val="tx2">
                    <a:lumMod val="60000"/>
                    <a:lumOff val="40000"/>
                  </a:schemeClr>
                </a:solidFill>
                <a:latin typeface="Arial"/>
                <a:cs typeface="Arial"/>
              </a:rPr>
              <a:t>VERTICAL</a:t>
            </a:r>
            <a:r>
              <a:rPr sz="2000" b="0" i="0" u="none" spc="-120" dirty="0">
                <a:solidFill>
                  <a:schemeClr val="tx2">
                    <a:lumMod val="60000"/>
                    <a:lumOff val="40000"/>
                  </a:schemeClr>
                </a:solidFill>
                <a:latin typeface="Arial"/>
                <a:cs typeface="Arial"/>
              </a:rPr>
              <a:t> </a:t>
            </a:r>
            <a:r>
              <a:rPr sz="2000" b="0" i="0" u="none" spc="-10" dirty="0">
                <a:solidFill>
                  <a:schemeClr val="tx2">
                    <a:lumMod val="60000"/>
                    <a:lumOff val="40000"/>
                  </a:schemeClr>
                </a:solidFill>
                <a:latin typeface="Arial"/>
                <a:cs typeface="Arial"/>
              </a:rPr>
              <a:t>INTEGRATION</a:t>
            </a:r>
            <a:endParaRPr sz="2000" b="0" i="0" dirty="0">
              <a:solidFill>
                <a:schemeClr val="tx2">
                  <a:lumMod val="60000"/>
                  <a:lumOff val="40000"/>
                </a:schemeClr>
              </a:solidFill>
              <a:latin typeface="Arial"/>
              <a:cs typeface="Arial"/>
            </a:endParaRPr>
          </a:p>
        </p:txBody>
      </p:sp>
      <p:sp>
        <p:nvSpPr>
          <p:cNvPr id="3" name="object 3"/>
          <p:cNvSpPr txBox="1"/>
          <p:nvPr/>
        </p:nvSpPr>
        <p:spPr>
          <a:xfrm>
            <a:off x="525309" y="2819400"/>
            <a:ext cx="10902289" cy="3090590"/>
          </a:xfrm>
          <a:prstGeom prst="rect">
            <a:avLst/>
          </a:prstGeom>
        </p:spPr>
        <p:txBody>
          <a:bodyPr vert="horz" wrap="square" lIns="0" tIns="63500" rIns="0" bIns="0" rtlCol="0">
            <a:spAutoFit/>
          </a:bodyPr>
          <a:lstStyle/>
          <a:p>
            <a:pPr marL="12700" marR="152400">
              <a:lnSpc>
                <a:spcPts val="1630"/>
              </a:lnSpc>
              <a:spcBef>
                <a:spcPts val="500"/>
              </a:spcBef>
            </a:pPr>
            <a:r>
              <a:rPr sz="2000" dirty="0">
                <a:solidFill>
                  <a:srgbClr val="222222"/>
                </a:solidFill>
                <a:latin typeface="+mj-lt"/>
                <a:cs typeface="Arial MT"/>
              </a:rPr>
              <a:t>During</a:t>
            </a:r>
            <a:r>
              <a:rPr sz="2000" spc="-55" dirty="0">
                <a:solidFill>
                  <a:srgbClr val="222222"/>
                </a:solidFill>
                <a:latin typeface="+mj-lt"/>
                <a:cs typeface="Arial MT"/>
              </a:rPr>
              <a:t> </a:t>
            </a:r>
            <a:r>
              <a:rPr sz="2000" dirty="0">
                <a:solidFill>
                  <a:srgbClr val="222222"/>
                </a:solidFill>
                <a:latin typeface="+mj-lt"/>
                <a:cs typeface="Arial MT"/>
              </a:rPr>
              <a:t>pregnancy</a:t>
            </a:r>
            <a:r>
              <a:rPr sz="2000" spc="-30" dirty="0">
                <a:solidFill>
                  <a:srgbClr val="222222"/>
                </a:solidFill>
                <a:latin typeface="+mj-lt"/>
                <a:cs typeface="Arial MT"/>
              </a:rPr>
              <a:t> </a:t>
            </a:r>
            <a:r>
              <a:rPr sz="2000" dirty="0">
                <a:solidFill>
                  <a:srgbClr val="222222"/>
                </a:solidFill>
                <a:latin typeface="+mj-lt"/>
                <a:cs typeface="Arial MT"/>
              </a:rPr>
              <a:t>and</a:t>
            </a:r>
            <a:r>
              <a:rPr sz="2000" spc="-20" dirty="0">
                <a:solidFill>
                  <a:srgbClr val="222222"/>
                </a:solidFill>
                <a:latin typeface="+mj-lt"/>
                <a:cs typeface="Arial MT"/>
              </a:rPr>
              <a:t> </a:t>
            </a:r>
            <a:r>
              <a:rPr sz="2000" dirty="0">
                <a:solidFill>
                  <a:srgbClr val="222222"/>
                </a:solidFill>
                <a:latin typeface="+mj-lt"/>
                <a:cs typeface="Arial MT"/>
              </a:rPr>
              <a:t>the</a:t>
            </a:r>
            <a:r>
              <a:rPr sz="2000" spc="-30" dirty="0">
                <a:solidFill>
                  <a:srgbClr val="222222"/>
                </a:solidFill>
                <a:latin typeface="+mj-lt"/>
                <a:cs typeface="Arial MT"/>
              </a:rPr>
              <a:t> </a:t>
            </a:r>
            <a:r>
              <a:rPr sz="2000" dirty="0" err="1">
                <a:solidFill>
                  <a:srgbClr val="222222"/>
                </a:solidFill>
                <a:latin typeface="+mj-lt"/>
                <a:cs typeface="Arial MT"/>
              </a:rPr>
              <a:t>intrapartum</a:t>
            </a:r>
            <a:r>
              <a:rPr sz="2000" spc="-35" dirty="0">
                <a:solidFill>
                  <a:srgbClr val="222222"/>
                </a:solidFill>
                <a:latin typeface="+mj-lt"/>
                <a:cs typeface="Arial MT"/>
              </a:rPr>
              <a:t> </a:t>
            </a:r>
            <a:r>
              <a:rPr sz="2000" dirty="0" smtClean="0">
                <a:solidFill>
                  <a:srgbClr val="222222"/>
                </a:solidFill>
                <a:latin typeface="+mj-lt"/>
                <a:cs typeface="Arial MT"/>
              </a:rPr>
              <a:t>period</a:t>
            </a:r>
            <a:r>
              <a:rPr sz="2000" spc="-35" dirty="0" smtClean="0">
                <a:solidFill>
                  <a:srgbClr val="222222"/>
                </a:solidFill>
                <a:latin typeface="+mj-lt"/>
                <a:cs typeface="Arial MT"/>
              </a:rPr>
              <a:t> </a:t>
            </a:r>
            <a:r>
              <a:rPr sz="2000" dirty="0">
                <a:solidFill>
                  <a:srgbClr val="222222"/>
                </a:solidFill>
                <a:latin typeface="+mj-lt"/>
                <a:cs typeface="Arial MT"/>
              </a:rPr>
              <a:t>women</a:t>
            </a:r>
            <a:r>
              <a:rPr sz="2000" spc="-25" dirty="0">
                <a:solidFill>
                  <a:srgbClr val="222222"/>
                </a:solidFill>
                <a:latin typeface="+mj-lt"/>
                <a:cs typeface="Arial MT"/>
              </a:rPr>
              <a:t> </a:t>
            </a:r>
            <a:r>
              <a:rPr sz="2000" dirty="0">
                <a:solidFill>
                  <a:srgbClr val="222222"/>
                </a:solidFill>
                <a:latin typeface="+mj-lt"/>
                <a:cs typeface="Arial MT"/>
              </a:rPr>
              <a:t>are</a:t>
            </a:r>
            <a:r>
              <a:rPr sz="2000" spc="-35" dirty="0">
                <a:solidFill>
                  <a:srgbClr val="222222"/>
                </a:solidFill>
                <a:latin typeface="+mj-lt"/>
                <a:cs typeface="Arial MT"/>
              </a:rPr>
              <a:t> </a:t>
            </a:r>
            <a:r>
              <a:rPr sz="2000" dirty="0">
                <a:solidFill>
                  <a:srgbClr val="222222"/>
                </a:solidFill>
                <a:latin typeface="+mj-lt"/>
                <a:cs typeface="Arial MT"/>
              </a:rPr>
              <a:t>more</a:t>
            </a:r>
            <a:r>
              <a:rPr sz="2000" spc="-45" dirty="0">
                <a:solidFill>
                  <a:srgbClr val="222222"/>
                </a:solidFill>
                <a:latin typeface="+mj-lt"/>
                <a:cs typeface="Arial MT"/>
              </a:rPr>
              <a:t> </a:t>
            </a:r>
            <a:r>
              <a:rPr sz="2000" dirty="0">
                <a:solidFill>
                  <a:srgbClr val="222222"/>
                </a:solidFill>
                <a:latin typeface="+mj-lt"/>
                <a:cs typeface="Arial MT"/>
              </a:rPr>
              <a:t>likely</a:t>
            </a:r>
            <a:r>
              <a:rPr sz="2000" spc="-55" dirty="0">
                <a:solidFill>
                  <a:srgbClr val="222222"/>
                </a:solidFill>
                <a:latin typeface="+mj-lt"/>
                <a:cs typeface="Arial MT"/>
              </a:rPr>
              <a:t> </a:t>
            </a:r>
            <a:r>
              <a:rPr sz="2000" dirty="0">
                <a:solidFill>
                  <a:srgbClr val="222222"/>
                </a:solidFill>
                <a:latin typeface="+mj-lt"/>
                <a:cs typeface="Arial MT"/>
              </a:rPr>
              <a:t>to</a:t>
            </a:r>
            <a:r>
              <a:rPr sz="2000" spc="-35" dirty="0">
                <a:solidFill>
                  <a:srgbClr val="222222"/>
                </a:solidFill>
                <a:latin typeface="+mj-lt"/>
                <a:cs typeface="Arial MT"/>
              </a:rPr>
              <a:t> </a:t>
            </a:r>
            <a:r>
              <a:rPr sz="2000" dirty="0">
                <a:solidFill>
                  <a:srgbClr val="222222"/>
                </a:solidFill>
                <a:latin typeface="+mj-lt"/>
                <a:cs typeface="Arial MT"/>
              </a:rPr>
              <a:t>be</a:t>
            </a:r>
            <a:r>
              <a:rPr sz="2000" spc="-30" dirty="0">
                <a:solidFill>
                  <a:srgbClr val="222222"/>
                </a:solidFill>
                <a:latin typeface="+mj-lt"/>
                <a:cs typeface="Arial MT"/>
              </a:rPr>
              <a:t> </a:t>
            </a:r>
            <a:r>
              <a:rPr sz="2000" dirty="0">
                <a:solidFill>
                  <a:srgbClr val="222222"/>
                </a:solidFill>
                <a:latin typeface="+mj-lt"/>
                <a:cs typeface="Arial MT"/>
              </a:rPr>
              <a:t>exposed</a:t>
            </a:r>
            <a:r>
              <a:rPr sz="2000" spc="-25" dirty="0">
                <a:solidFill>
                  <a:srgbClr val="222222"/>
                </a:solidFill>
                <a:latin typeface="+mj-lt"/>
                <a:cs typeface="Arial MT"/>
              </a:rPr>
              <a:t> to </a:t>
            </a:r>
            <a:r>
              <a:rPr sz="2000" dirty="0">
                <a:solidFill>
                  <a:srgbClr val="222222"/>
                </a:solidFill>
                <a:latin typeface="+mj-lt"/>
                <a:cs typeface="Arial MT"/>
              </a:rPr>
              <a:t>potential</a:t>
            </a:r>
            <a:r>
              <a:rPr sz="2000" spc="-25" dirty="0">
                <a:solidFill>
                  <a:srgbClr val="222222"/>
                </a:solidFill>
                <a:latin typeface="+mj-lt"/>
                <a:cs typeface="Arial MT"/>
              </a:rPr>
              <a:t> </a:t>
            </a:r>
            <a:r>
              <a:rPr sz="2000" dirty="0">
                <a:solidFill>
                  <a:srgbClr val="222222"/>
                </a:solidFill>
                <a:latin typeface="+mj-lt"/>
                <a:cs typeface="Arial MT"/>
              </a:rPr>
              <a:t>seizure</a:t>
            </a:r>
            <a:r>
              <a:rPr sz="2000" spc="-40" dirty="0">
                <a:solidFill>
                  <a:srgbClr val="222222"/>
                </a:solidFill>
                <a:latin typeface="+mj-lt"/>
                <a:cs typeface="Arial MT"/>
              </a:rPr>
              <a:t> </a:t>
            </a:r>
            <a:r>
              <a:rPr sz="2000" dirty="0">
                <a:solidFill>
                  <a:srgbClr val="222222"/>
                </a:solidFill>
                <a:latin typeface="+mj-lt"/>
                <a:cs typeface="Arial MT"/>
              </a:rPr>
              <a:t>triggers</a:t>
            </a:r>
            <a:r>
              <a:rPr sz="2000" spc="-40" dirty="0">
                <a:solidFill>
                  <a:srgbClr val="222222"/>
                </a:solidFill>
                <a:latin typeface="+mj-lt"/>
                <a:cs typeface="Arial MT"/>
              </a:rPr>
              <a:t> </a:t>
            </a:r>
            <a:r>
              <a:rPr sz="2000" dirty="0">
                <a:solidFill>
                  <a:srgbClr val="222222"/>
                </a:solidFill>
                <a:latin typeface="+mj-lt"/>
                <a:cs typeface="Arial MT"/>
              </a:rPr>
              <a:t>that</a:t>
            </a:r>
            <a:r>
              <a:rPr sz="2000" spc="-10" dirty="0">
                <a:solidFill>
                  <a:srgbClr val="222222"/>
                </a:solidFill>
                <a:latin typeface="+mj-lt"/>
                <a:cs typeface="Arial MT"/>
              </a:rPr>
              <a:t> include</a:t>
            </a:r>
            <a:endParaRPr sz="2000" dirty="0">
              <a:latin typeface="+mj-lt"/>
              <a:cs typeface="Arial MT"/>
            </a:endParaRPr>
          </a:p>
          <a:p>
            <a:pPr marL="344170" indent="-342900">
              <a:lnSpc>
                <a:spcPct val="100000"/>
              </a:lnSpc>
              <a:spcBef>
                <a:spcPts val="605"/>
              </a:spcBef>
              <a:buClr>
                <a:schemeClr val="accent1"/>
              </a:buClr>
              <a:buSzPct val="88235"/>
              <a:buFont typeface="Wingdings" pitchFamily="2" charset="2"/>
              <a:buChar char="q"/>
              <a:tabLst>
                <a:tab pos="204470" algn="l"/>
              </a:tabLst>
            </a:pPr>
            <a:r>
              <a:rPr lang="en-GB" sz="2000" dirty="0">
                <a:solidFill>
                  <a:srgbClr val="222222"/>
                </a:solidFill>
                <a:latin typeface="+mj-lt"/>
                <a:cs typeface="Arial MT"/>
              </a:rPr>
              <a:t>S</a:t>
            </a:r>
            <a:r>
              <a:rPr sz="2000" dirty="0" err="1" smtClean="0">
                <a:solidFill>
                  <a:srgbClr val="222222"/>
                </a:solidFill>
                <a:latin typeface="+mj-lt"/>
                <a:cs typeface="Arial MT"/>
              </a:rPr>
              <a:t>leep</a:t>
            </a:r>
            <a:r>
              <a:rPr sz="2000" spc="-40" dirty="0" smtClean="0">
                <a:solidFill>
                  <a:srgbClr val="222222"/>
                </a:solidFill>
                <a:latin typeface="+mj-lt"/>
                <a:cs typeface="Arial MT"/>
              </a:rPr>
              <a:t> </a:t>
            </a:r>
            <a:r>
              <a:rPr sz="2000" spc="-10" dirty="0">
                <a:solidFill>
                  <a:srgbClr val="222222"/>
                </a:solidFill>
                <a:latin typeface="+mj-lt"/>
                <a:cs typeface="Arial MT"/>
              </a:rPr>
              <a:t>deprivation</a:t>
            </a:r>
            <a:endParaRPr sz="2000" dirty="0">
              <a:latin typeface="+mj-lt"/>
              <a:cs typeface="Arial MT"/>
            </a:endParaRPr>
          </a:p>
          <a:p>
            <a:pPr marL="346075" indent="-342900">
              <a:lnSpc>
                <a:spcPct val="100000"/>
              </a:lnSpc>
              <a:spcBef>
                <a:spcPts val="590"/>
              </a:spcBef>
              <a:buClr>
                <a:schemeClr val="accent1"/>
              </a:buClr>
              <a:buSzPct val="58823"/>
              <a:buFont typeface="Wingdings" pitchFamily="2" charset="2"/>
              <a:buChar char="q"/>
              <a:tabLst>
                <a:tab pos="142875" algn="l"/>
              </a:tabLst>
            </a:pPr>
            <a:r>
              <a:rPr lang="en-GB" sz="2000" dirty="0">
                <a:solidFill>
                  <a:srgbClr val="222222"/>
                </a:solidFill>
                <a:latin typeface="+mj-lt"/>
                <a:cs typeface="Arial MT"/>
              </a:rPr>
              <a:t>I</a:t>
            </a:r>
            <a:r>
              <a:rPr sz="2000" dirty="0" err="1" smtClean="0">
                <a:solidFill>
                  <a:srgbClr val="222222"/>
                </a:solidFill>
                <a:latin typeface="+mj-lt"/>
                <a:cs typeface="Arial MT"/>
              </a:rPr>
              <a:t>ncreased</a:t>
            </a:r>
            <a:r>
              <a:rPr sz="2000" spc="-95" dirty="0" smtClean="0">
                <a:solidFill>
                  <a:srgbClr val="222222"/>
                </a:solidFill>
                <a:latin typeface="+mj-lt"/>
                <a:cs typeface="Arial MT"/>
              </a:rPr>
              <a:t> </a:t>
            </a:r>
            <a:r>
              <a:rPr sz="2000" dirty="0">
                <a:solidFill>
                  <a:srgbClr val="222222"/>
                </a:solidFill>
                <a:latin typeface="+mj-lt"/>
                <a:cs typeface="Arial MT"/>
              </a:rPr>
              <a:t>emotional</a:t>
            </a:r>
            <a:r>
              <a:rPr sz="2000" spc="-80" dirty="0">
                <a:solidFill>
                  <a:srgbClr val="222222"/>
                </a:solidFill>
                <a:latin typeface="+mj-lt"/>
                <a:cs typeface="Arial MT"/>
              </a:rPr>
              <a:t> </a:t>
            </a:r>
            <a:r>
              <a:rPr sz="2000" spc="-10" dirty="0">
                <a:solidFill>
                  <a:srgbClr val="222222"/>
                </a:solidFill>
                <a:latin typeface="+mj-lt"/>
                <a:cs typeface="Arial MT"/>
              </a:rPr>
              <a:t>stress</a:t>
            </a:r>
            <a:endParaRPr sz="2000" dirty="0">
              <a:latin typeface="+mj-lt"/>
              <a:cs typeface="Arial MT"/>
            </a:endParaRPr>
          </a:p>
          <a:p>
            <a:pPr marL="355600" indent="-342900">
              <a:lnSpc>
                <a:spcPct val="100000"/>
              </a:lnSpc>
              <a:spcBef>
                <a:spcPts val="600"/>
              </a:spcBef>
              <a:buClr>
                <a:schemeClr val="accent1"/>
              </a:buClr>
              <a:buSzPct val="58823"/>
              <a:buFont typeface="Wingdings" pitchFamily="2" charset="2"/>
              <a:buChar char="q"/>
              <a:tabLst>
                <a:tab pos="202565" algn="l"/>
              </a:tabLst>
            </a:pPr>
            <a:r>
              <a:rPr lang="en-GB" sz="2000" dirty="0">
                <a:solidFill>
                  <a:srgbClr val="222222"/>
                </a:solidFill>
                <a:latin typeface="+mj-lt"/>
                <a:cs typeface="Arial MT"/>
              </a:rPr>
              <a:t>N</a:t>
            </a:r>
            <a:r>
              <a:rPr sz="2000" dirty="0" err="1" smtClean="0">
                <a:solidFill>
                  <a:srgbClr val="222222"/>
                </a:solidFill>
                <a:latin typeface="+mj-lt"/>
                <a:cs typeface="Arial MT"/>
              </a:rPr>
              <a:t>ausea</a:t>
            </a:r>
            <a:r>
              <a:rPr sz="2000" spc="-60" dirty="0" smtClean="0">
                <a:solidFill>
                  <a:srgbClr val="222222"/>
                </a:solidFill>
                <a:latin typeface="+mj-lt"/>
                <a:cs typeface="Arial MT"/>
              </a:rPr>
              <a:t> </a:t>
            </a:r>
            <a:r>
              <a:rPr sz="2000" dirty="0">
                <a:solidFill>
                  <a:srgbClr val="222222"/>
                </a:solidFill>
                <a:latin typeface="+mj-lt"/>
                <a:cs typeface="Arial MT"/>
              </a:rPr>
              <a:t>and</a:t>
            </a:r>
            <a:r>
              <a:rPr sz="2000" spc="-60" dirty="0">
                <a:solidFill>
                  <a:srgbClr val="222222"/>
                </a:solidFill>
                <a:latin typeface="+mj-lt"/>
                <a:cs typeface="Arial MT"/>
              </a:rPr>
              <a:t> </a:t>
            </a:r>
            <a:r>
              <a:rPr sz="2000" dirty="0">
                <a:solidFill>
                  <a:srgbClr val="222222"/>
                </a:solidFill>
                <a:latin typeface="+mj-lt"/>
                <a:cs typeface="Arial MT"/>
              </a:rPr>
              <a:t>vomiting</a:t>
            </a:r>
            <a:r>
              <a:rPr sz="2000" spc="-65" dirty="0">
                <a:solidFill>
                  <a:srgbClr val="222222"/>
                </a:solidFill>
                <a:latin typeface="+mj-lt"/>
                <a:cs typeface="Arial MT"/>
              </a:rPr>
              <a:t> </a:t>
            </a:r>
            <a:r>
              <a:rPr sz="2000" dirty="0">
                <a:solidFill>
                  <a:srgbClr val="222222"/>
                </a:solidFill>
                <a:latin typeface="+mj-lt"/>
                <a:cs typeface="Arial MT"/>
              </a:rPr>
              <a:t>affecting</a:t>
            </a:r>
            <a:r>
              <a:rPr sz="2000" spc="-35" dirty="0">
                <a:solidFill>
                  <a:srgbClr val="222222"/>
                </a:solidFill>
                <a:latin typeface="+mj-lt"/>
                <a:cs typeface="Arial MT"/>
              </a:rPr>
              <a:t> </a:t>
            </a:r>
            <a:r>
              <a:rPr sz="2000" dirty="0">
                <a:solidFill>
                  <a:srgbClr val="222222"/>
                </a:solidFill>
                <a:latin typeface="+mj-lt"/>
                <a:cs typeface="Arial MT"/>
              </a:rPr>
              <a:t>medication</a:t>
            </a:r>
            <a:r>
              <a:rPr sz="2000" spc="-70" dirty="0">
                <a:solidFill>
                  <a:srgbClr val="222222"/>
                </a:solidFill>
                <a:latin typeface="+mj-lt"/>
                <a:cs typeface="Arial MT"/>
              </a:rPr>
              <a:t> </a:t>
            </a:r>
            <a:r>
              <a:rPr sz="2000" spc="-10" dirty="0">
                <a:solidFill>
                  <a:srgbClr val="222222"/>
                </a:solidFill>
                <a:latin typeface="+mj-lt"/>
                <a:cs typeface="Arial MT"/>
              </a:rPr>
              <a:t>levels.</a:t>
            </a:r>
            <a:endParaRPr sz="2000" dirty="0">
              <a:latin typeface="+mj-lt"/>
              <a:cs typeface="Arial MT"/>
            </a:endParaRPr>
          </a:p>
          <a:p>
            <a:pPr>
              <a:lnSpc>
                <a:spcPct val="100000"/>
              </a:lnSpc>
              <a:spcBef>
                <a:spcPts val="1260"/>
              </a:spcBef>
            </a:pPr>
            <a:endParaRPr sz="2000" dirty="0">
              <a:latin typeface="+mj-lt"/>
              <a:cs typeface="Arial MT"/>
            </a:endParaRPr>
          </a:p>
          <a:p>
            <a:pPr marL="12700">
              <a:lnSpc>
                <a:spcPts val="1835"/>
              </a:lnSpc>
            </a:pPr>
            <a:r>
              <a:rPr sz="2000" b="1" dirty="0">
                <a:solidFill>
                  <a:schemeClr val="tx2">
                    <a:lumMod val="60000"/>
                    <a:lumOff val="40000"/>
                  </a:schemeClr>
                </a:solidFill>
                <a:latin typeface="+mj-lt"/>
                <a:cs typeface="Arial"/>
              </a:rPr>
              <a:t>Continued</a:t>
            </a:r>
            <a:r>
              <a:rPr sz="2000" b="1" spc="-45" dirty="0">
                <a:solidFill>
                  <a:schemeClr val="tx2">
                    <a:lumMod val="60000"/>
                    <a:lumOff val="40000"/>
                  </a:schemeClr>
                </a:solidFill>
                <a:latin typeface="+mj-lt"/>
                <a:cs typeface="Arial"/>
              </a:rPr>
              <a:t> </a:t>
            </a:r>
            <a:r>
              <a:rPr sz="2000" b="1" dirty="0">
                <a:solidFill>
                  <a:schemeClr val="tx2">
                    <a:lumMod val="60000"/>
                    <a:lumOff val="40000"/>
                  </a:schemeClr>
                </a:solidFill>
                <a:latin typeface="+mj-lt"/>
                <a:cs typeface="Arial"/>
              </a:rPr>
              <a:t>Folic</a:t>
            </a:r>
            <a:r>
              <a:rPr sz="2000" b="1" spc="-30" dirty="0">
                <a:solidFill>
                  <a:schemeClr val="tx2">
                    <a:lumMod val="60000"/>
                    <a:lumOff val="40000"/>
                  </a:schemeClr>
                </a:solidFill>
                <a:latin typeface="+mj-lt"/>
                <a:cs typeface="Arial"/>
              </a:rPr>
              <a:t> </a:t>
            </a:r>
            <a:r>
              <a:rPr sz="2000" b="1" dirty="0">
                <a:solidFill>
                  <a:schemeClr val="tx2">
                    <a:lumMod val="60000"/>
                    <a:lumOff val="40000"/>
                  </a:schemeClr>
                </a:solidFill>
                <a:latin typeface="+mj-lt"/>
                <a:cs typeface="Arial"/>
              </a:rPr>
              <a:t>acid</a:t>
            </a:r>
            <a:r>
              <a:rPr sz="2000" b="1" spc="-25" dirty="0">
                <a:solidFill>
                  <a:schemeClr val="tx2">
                    <a:lumMod val="60000"/>
                    <a:lumOff val="40000"/>
                  </a:schemeClr>
                </a:solidFill>
                <a:latin typeface="+mj-lt"/>
                <a:cs typeface="Arial"/>
              </a:rPr>
              <a:t> </a:t>
            </a:r>
            <a:r>
              <a:rPr sz="2000" b="1" dirty="0">
                <a:solidFill>
                  <a:schemeClr val="tx2">
                    <a:lumMod val="60000"/>
                    <a:lumOff val="40000"/>
                  </a:schemeClr>
                </a:solidFill>
                <a:latin typeface="+mj-lt"/>
                <a:cs typeface="Arial"/>
              </a:rPr>
              <a:t>supplementation</a:t>
            </a:r>
            <a:r>
              <a:rPr sz="2000" b="1" spc="-30" dirty="0">
                <a:solidFill>
                  <a:schemeClr val="tx2">
                    <a:lumMod val="60000"/>
                    <a:lumOff val="40000"/>
                  </a:schemeClr>
                </a:solidFill>
                <a:latin typeface="+mj-lt"/>
                <a:cs typeface="Arial"/>
              </a:rPr>
              <a:t> </a:t>
            </a:r>
            <a:r>
              <a:rPr lang="en-GB" sz="2000" dirty="0">
                <a:solidFill>
                  <a:srgbClr val="222222"/>
                </a:solidFill>
                <a:latin typeface="+mj-lt"/>
                <a:cs typeface="Arial"/>
              </a:rPr>
              <a:t>:</a:t>
            </a:r>
            <a:r>
              <a:rPr sz="2000" spc="-20" dirty="0" smtClean="0">
                <a:solidFill>
                  <a:srgbClr val="222222"/>
                </a:solidFill>
                <a:latin typeface="+mj-lt"/>
                <a:cs typeface="Arial MT"/>
              </a:rPr>
              <a:t> </a:t>
            </a:r>
            <a:r>
              <a:rPr sz="2000" spc="-10" dirty="0">
                <a:solidFill>
                  <a:srgbClr val="222222"/>
                </a:solidFill>
                <a:latin typeface="+mj-lt"/>
                <a:cs typeface="Arial MT"/>
              </a:rPr>
              <a:t>Preconceptional</a:t>
            </a:r>
            <a:r>
              <a:rPr sz="2000" spc="-20" dirty="0">
                <a:solidFill>
                  <a:srgbClr val="222222"/>
                </a:solidFill>
                <a:latin typeface="+mj-lt"/>
                <a:cs typeface="Arial MT"/>
              </a:rPr>
              <a:t> </a:t>
            </a:r>
            <a:r>
              <a:rPr sz="2000" dirty="0">
                <a:solidFill>
                  <a:srgbClr val="222222"/>
                </a:solidFill>
                <a:latin typeface="+mj-lt"/>
                <a:cs typeface="Arial MT"/>
              </a:rPr>
              <a:t>doses</a:t>
            </a:r>
            <a:r>
              <a:rPr sz="2000" spc="-20" dirty="0">
                <a:solidFill>
                  <a:srgbClr val="222222"/>
                </a:solidFill>
                <a:latin typeface="+mj-lt"/>
                <a:cs typeface="Arial MT"/>
              </a:rPr>
              <a:t> </a:t>
            </a:r>
            <a:r>
              <a:rPr sz="2000" dirty="0">
                <a:solidFill>
                  <a:srgbClr val="222222"/>
                </a:solidFill>
                <a:latin typeface="+mj-lt"/>
                <a:cs typeface="Arial MT"/>
              </a:rPr>
              <a:t>of</a:t>
            </a:r>
            <a:r>
              <a:rPr sz="2000" spc="-25" dirty="0">
                <a:solidFill>
                  <a:srgbClr val="222222"/>
                </a:solidFill>
                <a:latin typeface="+mj-lt"/>
                <a:cs typeface="Arial MT"/>
              </a:rPr>
              <a:t> </a:t>
            </a:r>
            <a:r>
              <a:rPr sz="2000" u="sng" dirty="0">
                <a:solidFill>
                  <a:srgbClr val="005B92"/>
                </a:solidFill>
                <a:uFill>
                  <a:solidFill>
                    <a:srgbClr val="005B92"/>
                  </a:solidFill>
                </a:uFill>
                <a:latin typeface="+mj-lt"/>
                <a:cs typeface="Arial MT"/>
              </a:rPr>
              <a:t>folic</a:t>
            </a:r>
            <a:r>
              <a:rPr sz="2000" u="sng" spc="-25" dirty="0">
                <a:solidFill>
                  <a:srgbClr val="005B92"/>
                </a:solidFill>
                <a:uFill>
                  <a:solidFill>
                    <a:srgbClr val="005B92"/>
                  </a:solidFill>
                </a:uFill>
                <a:latin typeface="+mj-lt"/>
                <a:cs typeface="Arial MT"/>
              </a:rPr>
              <a:t> </a:t>
            </a:r>
            <a:r>
              <a:rPr sz="2000" u="sng" dirty="0">
                <a:solidFill>
                  <a:srgbClr val="005B92"/>
                </a:solidFill>
                <a:uFill>
                  <a:solidFill>
                    <a:srgbClr val="005B92"/>
                  </a:solidFill>
                </a:uFill>
                <a:latin typeface="+mj-lt"/>
                <a:cs typeface="Arial MT"/>
              </a:rPr>
              <a:t>acid</a:t>
            </a:r>
            <a:r>
              <a:rPr sz="2000" spc="-25" dirty="0">
                <a:solidFill>
                  <a:srgbClr val="005B92"/>
                </a:solidFill>
                <a:latin typeface="+mj-lt"/>
                <a:cs typeface="Arial MT"/>
              </a:rPr>
              <a:t> </a:t>
            </a:r>
            <a:r>
              <a:rPr sz="2000" spc="-10" dirty="0">
                <a:solidFill>
                  <a:srgbClr val="222222"/>
                </a:solidFill>
                <a:latin typeface="+mj-lt"/>
                <a:cs typeface="Arial MT"/>
              </a:rPr>
              <a:t>should</a:t>
            </a:r>
            <a:endParaRPr sz="2000" dirty="0">
              <a:latin typeface="+mj-lt"/>
              <a:cs typeface="Arial MT"/>
            </a:endParaRPr>
          </a:p>
          <a:p>
            <a:pPr marL="12700">
              <a:lnSpc>
                <a:spcPts val="1835"/>
              </a:lnSpc>
            </a:pPr>
            <a:r>
              <a:rPr sz="2000" dirty="0">
                <a:solidFill>
                  <a:srgbClr val="222222"/>
                </a:solidFill>
                <a:latin typeface="+mj-lt"/>
                <a:cs typeface="Arial MT"/>
              </a:rPr>
              <a:t>be</a:t>
            </a:r>
            <a:r>
              <a:rPr sz="2000" spc="-45" dirty="0">
                <a:solidFill>
                  <a:srgbClr val="222222"/>
                </a:solidFill>
                <a:latin typeface="+mj-lt"/>
                <a:cs typeface="Arial MT"/>
              </a:rPr>
              <a:t> </a:t>
            </a:r>
            <a:r>
              <a:rPr sz="2000" dirty="0">
                <a:solidFill>
                  <a:srgbClr val="222222"/>
                </a:solidFill>
                <a:latin typeface="+mj-lt"/>
                <a:cs typeface="Arial MT"/>
              </a:rPr>
              <a:t>continued</a:t>
            </a:r>
            <a:r>
              <a:rPr sz="2000" spc="-45" dirty="0">
                <a:solidFill>
                  <a:srgbClr val="222222"/>
                </a:solidFill>
                <a:latin typeface="+mj-lt"/>
                <a:cs typeface="Arial MT"/>
              </a:rPr>
              <a:t> </a:t>
            </a:r>
            <a:r>
              <a:rPr sz="2000" dirty="0">
                <a:solidFill>
                  <a:srgbClr val="222222"/>
                </a:solidFill>
                <a:latin typeface="+mj-lt"/>
                <a:cs typeface="Arial MT"/>
              </a:rPr>
              <a:t>throughout</a:t>
            </a:r>
            <a:r>
              <a:rPr sz="2000" spc="-35" dirty="0">
                <a:solidFill>
                  <a:srgbClr val="222222"/>
                </a:solidFill>
                <a:latin typeface="+mj-lt"/>
                <a:cs typeface="Arial MT"/>
              </a:rPr>
              <a:t> </a:t>
            </a:r>
            <a:r>
              <a:rPr sz="2000" spc="-10" dirty="0">
                <a:solidFill>
                  <a:srgbClr val="222222"/>
                </a:solidFill>
                <a:latin typeface="+mj-lt"/>
                <a:cs typeface="Arial MT"/>
              </a:rPr>
              <a:t>pregnancy.</a:t>
            </a:r>
            <a:endParaRPr sz="2000" dirty="0">
              <a:latin typeface="+mj-lt"/>
              <a:cs typeface="Arial MT"/>
            </a:endParaRPr>
          </a:p>
          <a:p>
            <a:pPr>
              <a:lnSpc>
                <a:spcPct val="100000"/>
              </a:lnSpc>
              <a:spcBef>
                <a:spcPts val="1680"/>
              </a:spcBef>
            </a:pPr>
            <a:endParaRPr sz="2000" dirty="0">
              <a:solidFill>
                <a:schemeClr val="tx2">
                  <a:lumMod val="60000"/>
                  <a:lumOff val="40000"/>
                </a:schemeClr>
              </a:solidFill>
              <a:latin typeface="+mj-lt"/>
              <a:cs typeface="Arial M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335667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00851"/>
            <a:ext cx="10972800" cy="1336904"/>
          </a:xfrm>
          <a:prstGeom prst="rect">
            <a:avLst/>
          </a:prstGeom>
        </p:spPr>
        <p:txBody>
          <a:bodyPr vert="horz" wrap="square" lIns="0" tIns="13335" rIns="0" bIns="0" rtlCol="0">
            <a:spAutoFit/>
          </a:bodyPr>
          <a:lstStyle/>
          <a:p>
            <a:pPr marL="990600" algn="l">
              <a:lnSpc>
                <a:spcPct val="100000"/>
              </a:lnSpc>
              <a:spcBef>
                <a:spcPts val="105"/>
              </a:spcBef>
            </a:pPr>
            <a:r>
              <a:rPr b="0" u="none" spc="-10" dirty="0">
                <a:latin typeface="Trebuchet MS"/>
                <a:cs typeface="Trebuchet MS"/>
              </a:rPr>
              <a:t>MONITORING</a:t>
            </a:r>
            <a:r>
              <a:rPr b="0" u="none" spc="-120" dirty="0">
                <a:latin typeface="Trebuchet MS"/>
                <a:cs typeface="Trebuchet MS"/>
              </a:rPr>
              <a:t> </a:t>
            </a:r>
            <a:r>
              <a:rPr b="0" u="none" dirty="0">
                <a:latin typeface="Trebuchet MS"/>
                <a:cs typeface="Trebuchet MS"/>
              </a:rPr>
              <a:t>OF</a:t>
            </a:r>
            <a:r>
              <a:rPr b="0" u="none" spc="-245" dirty="0">
                <a:latin typeface="Trebuchet MS"/>
                <a:cs typeface="Trebuchet MS"/>
              </a:rPr>
              <a:t> </a:t>
            </a:r>
            <a:r>
              <a:rPr b="0" u="none" spc="-25" dirty="0" smtClean="0">
                <a:latin typeface="Trebuchet MS"/>
                <a:cs typeface="Trebuchet MS"/>
              </a:rPr>
              <a:t>AED</a:t>
            </a:r>
            <a:r>
              <a:rPr lang="en-GB" b="0" u="none" spc="-25" dirty="0" smtClean="0">
                <a:latin typeface="Trebuchet MS"/>
                <a:cs typeface="Trebuchet MS"/>
              </a:rPr>
              <a:t/>
            </a:r>
            <a:br>
              <a:rPr lang="en-GB" b="0" u="none" spc="-25" dirty="0" smtClean="0">
                <a:latin typeface="Trebuchet MS"/>
                <a:cs typeface="Trebuchet MS"/>
              </a:rPr>
            </a:br>
            <a:r>
              <a:rPr lang="en-GB" b="0" u="none" spc="-25" dirty="0" smtClean="0">
                <a:latin typeface="Trebuchet MS"/>
                <a:cs typeface="Trebuchet MS"/>
              </a:rPr>
              <a:t>                                            </a:t>
            </a:r>
            <a:r>
              <a:rPr lang="en-GB" sz="2000" b="0" spc="-25" dirty="0" smtClean="0">
                <a:solidFill>
                  <a:schemeClr val="tx2">
                    <a:lumMod val="60000"/>
                    <a:lumOff val="40000"/>
                  </a:schemeClr>
                </a:solidFill>
                <a:latin typeface="Trebuchet MS"/>
                <a:cs typeface="Trebuchet MS"/>
              </a:rPr>
              <a:t>CORE CONCEPT</a:t>
            </a:r>
            <a:endParaRPr b="0" u="none" spc="-25" dirty="0">
              <a:solidFill>
                <a:schemeClr val="tx2">
                  <a:lumMod val="60000"/>
                  <a:lumOff val="40000"/>
                </a:schemeClr>
              </a:solidFill>
              <a:latin typeface="Trebuchet MS"/>
              <a:cs typeface="Trebuchet MS"/>
            </a:endParaRPr>
          </a:p>
        </p:txBody>
      </p:sp>
      <p:sp>
        <p:nvSpPr>
          <p:cNvPr id="3" name="object 3"/>
          <p:cNvSpPr txBox="1"/>
          <p:nvPr/>
        </p:nvSpPr>
        <p:spPr>
          <a:xfrm>
            <a:off x="76200" y="2209800"/>
            <a:ext cx="11963400" cy="3229730"/>
          </a:xfrm>
          <a:prstGeom prst="rect">
            <a:avLst/>
          </a:prstGeom>
        </p:spPr>
        <p:txBody>
          <a:bodyPr vert="horz" wrap="square" lIns="0" tIns="13335" rIns="0" bIns="0" rtlCol="0">
            <a:spAutoFit/>
          </a:bodyPr>
          <a:lstStyle/>
          <a:p>
            <a:pPr marL="12700" marR="5080">
              <a:lnSpc>
                <a:spcPct val="80000"/>
              </a:lnSpc>
              <a:spcBef>
                <a:spcPts val="5"/>
              </a:spcBef>
            </a:pPr>
            <a:r>
              <a:rPr lang="en-GB" sz="2000" spc="-30" dirty="0" smtClean="0">
                <a:solidFill>
                  <a:srgbClr val="222222"/>
                </a:solidFill>
                <a:cs typeface="Arial MT"/>
              </a:rPr>
              <a:t>Because </a:t>
            </a:r>
            <a:r>
              <a:rPr lang="en-GB" sz="2000" spc="-30" dirty="0">
                <a:solidFill>
                  <a:srgbClr val="222222"/>
                </a:solidFill>
                <a:cs typeface="Arial MT"/>
              </a:rPr>
              <a:t>of  </a:t>
            </a:r>
            <a:r>
              <a:rPr lang="en-GB" sz="2000" dirty="0">
                <a:solidFill>
                  <a:srgbClr val="222222"/>
                </a:solidFill>
                <a:cs typeface="Arial MT"/>
              </a:rPr>
              <a:t>the</a:t>
            </a:r>
            <a:r>
              <a:rPr lang="en-GB" sz="2000" spc="-30" dirty="0">
                <a:solidFill>
                  <a:srgbClr val="222222"/>
                </a:solidFill>
                <a:cs typeface="Arial MT"/>
              </a:rPr>
              <a:t> </a:t>
            </a:r>
            <a:r>
              <a:rPr lang="en-GB" sz="2000" dirty="0">
                <a:solidFill>
                  <a:srgbClr val="222222"/>
                </a:solidFill>
                <a:cs typeface="Arial MT"/>
              </a:rPr>
              <a:t>changes</a:t>
            </a:r>
            <a:r>
              <a:rPr lang="en-GB" sz="2000" spc="-10" dirty="0">
                <a:solidFill>
                  <a:srgbClr val="222222"/>
                </a:solidFill>
                <a:cs typeface="Arial MT"/>
              </a:rPr>
              <a:t> </a:t>
            </a:r>
            <a:r>
              <a:rPr lang="en-GB" sz="2000" dirty="0">
                <a:solidFill>
                  <a:srgbClr val="222222"/>
                </a:solidFill>
                <a:cs typeface="Arial MT"/>
              </a:rPr>
              <a:t>in</a:t>
            </a:r>
            <a:r>
              <a:rPr lang="en-GB" sz="2000" spc="-35" dirty="0">
                <a:solidFill>
                  <a:srgbClr val="222222"/>
                </a:solidFill>
                <a:cs typeface="Arial MT"/>
              </a:rPr>
              <a:t> </a:t>
            </a:r>
            <a:r>
              <a:rPr lang="en-GB" sz="2000" spc="-10" dirty="0">
                <a:solidFill>
                  <a:srgbClr val="222222"/>
                </a:solidFill>
                <a:cs typeface="Arial MT"/>
              </a:rPr>
              <a:t>volume </a:t>
            </a:r>
            <a:r>
              <a:rPr lang="en-GB" sz="2000" dirty="0">
                <a:solidFill>
                  <a:srgbClr val="222222"/>
                </a:solidFill>
                <a:cs typeface="Arial MT"/>
              </a:rPr>
              <a:t>of</a:t>
            </a:r>
            <a:r>
              <a:rPr lang="en-GB" sz="2000" spc="-45" dirty="0">
                <a:solidFill>
                  <a:srgbClr val="222222"/>
                </a:solidFill>
                <a:cs typeface="Arial MT"/>
              </a:rPr>
              <a:t> </a:t>
            </a:r>
            <a:r>
              <a:rPr lang="en-GB" sz="2000" dirty="0">
                <a:solidFill>
                  <a:srgbClr val="222222"/>
                </a:solidFill>
                <a:cs typeface="Arial MT"/>
              </a:rPr>
              <a:t>distribution</a:t>
            </a:r>
            <a:r>
              <a:rPr lang="en-GB" sz="2000" spc="-40" dirty="0">
                <a:solidFill>
                  <a:srgbClr val="222222"/>
                </a:solidFill>
                <a:cs typeface="Arial MT"/>
              </a:rPr>
              <a:t> </a:t>
            </a:r>
            <a:r>
              <a:rPr lang="en-GB" sz="2000" dirty="0">
                <a:solidFill>
                  <a:srgbClr val="222222"/>
                </a:solidFill>
                <a:cs typeface="Arial MT"/>
              </a:rPr>
              <a:t>and</a:t>
            </a:r>
            <a:r>
              <a:rPr lang="en-GB" sz="2000" spc="-35" dirty="0">
                <a:solidFill>
                  <a:srgbClr val="222222"/>
                </a:solidFill>
                <a:cs typeface="Arial MT"/>
              </a:rPr>
              <a:t> </a:t>
            </a:r>
            <a:r>
              <a:rPr lang="en-GB" sz="2000" dirty="0">
                <a:solidFill>
                  <a:srgbClr val="222222"/>
                </a:solidFill>
                <a:cs typeface="Arial MT"/>
              </a:rPr>
              <a:t>the</a:t>
            </a:r>
            <a:r>
              <a:rPr lang="en-GB" sz="2000" spc="-30" dirty="0">
                <a:solidFill>
                  <a:srgbClr val="222222"/>
                </a:solidFill>
                <a:cs typeface="Arial MT"/>
              </a:rPr>
              <a:t> </a:t>
            </a:r>
            <a:r>
              <a:rPr lang="en-GB" sz="2000" dirty="0">
                <a:solidFill>
                  <a:srgbClr val="222222"/>
                </a:solidFill>
                <a:cs typeface="Arial MT"/>
              </a:rPr>
              <a:t>increased</a:t>
            </a:r>
            <a:r>
              <a:rPr lang="en-GB" sz="2000" spc="-50" dirty="0">
                <a:solidFill>
                  <a:srgbClr val="222222"/>
                </a:solidFill>
                <a:cs typeface="Arial MT"/>
              </a:rPr>
              <a:t> </a:t>
            </a:r>
            <a:r>
              <a:rPr lang="en-GB" sz="2000" dirty="0">
                <a:solidFill>
                  <a:srgbClr val="222222"/>
                </a:solidFill>
                <a:cs typeface="Arial MT"/>
              </a:rPr>
              <a:t>renal</a:t>
            </a:r>
            <a:r>
              <a:rPr lang="en-GB" sz="2000" spc="-40" dirty="0">
                <a:solidFill>
                  <a:srgbClr val="222222"/>
                </a:solidFill>
                <a:cs typeface="Arial MT"/>
              </a:rPr>
              <a:t> </a:t>
            </a:r>
            <a:r>
              <a:rPr lang="en-GB" sz="2000" dirty="0">
                <a:solidFill>
                  <a:srgbClr val="222222"/>
                </a:solidFill>
                <a:cs typeface="Arial MT"/>
              </a:rPr>
              <a:t>clearance</a:t>
            </a:r>
            <a:r>
              <a:rPr lang="en-GB" sz="2000" spc="-40" dirty="0">
                <a:solidFill>
                  <a:srgbClr val="222222"/>
                </a:solidFill>
                <a:cs typeface="Arial MT"/>
              </a:rPr>
              <a:t> </a:t>
            </a:r>
            <a:r>
              <a:rPr lang="en-GB" sz="2000" dirty="0">
                <a:solidFill>
                  <a:srgbClr val="222222"/>
                </a:solidFill>
                <a:cs typeface="Arial MT"/>
              </a:rPr>
              <a:t>and</a:t>
            </a:r>
            <a:r>
              <a:rPr lang="en-GB" sz="2000" spc="-35" dirty="0">
                <a:solidFill>
                  <a:srgbClr val="222222"/>
                </a:solidFill>
                <a:cs typeface="Arial MT"/>
              </a:rPr>
              <a:t> </a:t>
            </a:r>
            <a:r>
              <a:rPr lang="en-GB" sz="2000" dirty="0">
                <a:solidFill>
                  <a:srgbClr val="222222"/>
                </a:solidFill>
                <a:cs typeface="Arial MT"/>
              </a:rPr>
              <a:t>hepatic</a:t>
            </a:r>
            <a:r>
              <a:rPr lang="en-GB" sz="2000" spc="-40" dirty="0">
                <a:solidFill>
                  <a:srgbClr val="222222"/>
                </a:solidFill>
                <a:cs typeface="Arial MT"/>
              </a:rPr>
              <a:t> </a:t>
            </a:r>
            <a:r>
              <a:rPr lang="en-GB" sz="2000" dirty="0">
                <a:solidFill>
                  <a:srgbClr val="222222"/>
                </a:solidFill>
                <a:cs typeface="Arial MT"/>
              </a:rPr>
              <a:t>metabolism</a:t>
            </a:r>
            <a:r>
              <a:rPr lang="en-GB" sz="2000" spc="-55" dirty="0">
                <a:solidFill>
                  <a:srgbClr val="222222"/>
                </a:solidFill>
                <a:cs typeface="Arial MT"/>
              </a:rPr>
              <a:t> </a:t>
            </a:r>
            <a:r>
              <a:rPr lang="en-GB" sz="2000" dirty="0">
                <a:solidFill>
                  <a:srgbClr val="222222"/>
                </a:solidFill>
                <a:cs typeface="Arial MT"/>
              </a:rPr>
              <a:t>of</a:t>
            </a:r>
            <a:r>
              <a:rPr lang="en-GB" sz="2000" spc="-35" dirty="0">
                <a:solidFill>
                  <a:srgbClr val="222222"/>
                </a:solidFill>
                <a:cs typeface="Arial MT"/>
              </a:rPr>
              <a:t> </a:t>
            </a:r>
            <a:r>
              <a:rPr lang="en-GB" sz="2000" spc="-10" dirty="0">
                <a:solidFill>
                  <a:srgbClr val="222222"/>
                </a:solidFill>
                <a:cs typeface="Arial MT"/>
              </a:rPr>
              <a:t>antiepileptic </a:t>
            </a:r>
            <a:r>
              <a:rPr lang="en-GB" sz="2000" dirty="0">
                <a:solidFill>
                  <a:srgbClr val="222222"/>
                </a:solidFill>
                <a:cs typeface="Arial MT"/>
              </a:rPr>
              <a:t>drugs</a:t>
            </a:r>
            <a:r>
              <a:rPr lang="en-GB" sz="2000" spc="-45" dirty="0">
                <a:solidFill>
                  <a:srgbClr val="222222"/>
                </a:solidFill>
                <a:cs typeface="Arial MT"/>
              </a:rPr>
              <a:t> </a:t>
            </a:r>
            <a:r>
              <a:rPr lang="en-GB" sz="2000" dirty="0">
                <a:solidFill>
                  <a:srgbClr val="222222"/>
                </a:solidFill>
                <a:cs typeface="Arial MT"/>
              </a:rPr>
              <a:t>(AEDs)</a:t>
            </a:r>
            <a:r>
              <a:rPr lang="en-GB" sz="2000" spc="-55" dirty="0">
                <a:solidFill>
                  <a:srgbClr val="222222"/>
                </a:solidFill>
                <a:cs typeface="Arial MT"/>
              </a:rPr>
              <a:t> </a:t>
            </a:r>
            <a:r>
              <a:rPr lang="en-GB" sz="2000" dirty="0">
                <a:solidFill>
                  <a:srgbClr val="222222"/>
                </a:solidFill>
                <a:cs typeface="Arial MT"/>
              </a:rPr>
              <a:t>associated</a:t>
            </a:r>
            <a:r>
              <a:rPr lang="en-GB" sz="2000" spc="-40" dirty="0">
                <a:solidFill>
                  <a:srgbClr val="222222"/>
                </a:solidFill>
                <a:cs typeface="Arial MT"/>
              </a:rPr>
              <a:t> </a:t>
            </a:r>
            <a:r>
              <a:rPr lang="en-GB" sz="2000" dirty="0">
                <a:solidFill>
                  <a:srgbClr val="222222"/>
                </a:solidFill>
                <a:cs typeface="Arial MT"/>
              </a:rPr>
              <a:t>with</a:t>
            </a:r>
            <a:r>
              <a:rPr lang="en-GB" sz="2000" spc="-20" dirty="0">
                <a:solidFill>
                  <a:srgbClr val="222222"/>
                </a:solidFill>
                <a:cs typeface="Arial MT"/>
              </a:rPr>
              <a:t> </a:t>
            </a:r>
            <a:r>
              <a:rPr lang="en-GB" sz="2000" dirty="0">
                <a:solidFill>
                  <a:srgbClr val="222222"/>
                </a:solidFill>
                <a:cs typeface="Arial MT"/>
              </a:rPr>
              <a:t>pregnancy</a:t>
            </a:r>
            <a:r>
              <a:rPr lang="en-GB" sz="2000" spc="-35" dirty="0">
                <a:solidFill>
                  <a:srgbClr val="222222"/>
                </a:solidFill>
                <a:cs typeface="Arial MT"/>
              </a:rPr>
              <a:t> </a:t>
            </a:r>
            <a:r>
              <a:rPr lang="en-GB" sz="2000" dirty="0" smtClean="0">
                <a:solidFill>
                  <a:srgbClr val="222222"/>
                </a:solidFill>
                <a:cs typeface="Arial MT"/>
              </a:rPr>
              <a:t>blood</a:t>
            </a:r>
            <a:r>
              <a:rPr lang="en-GB" sz="2000" spc="-30" dirty="0" smtClean="0">
                <a:solidFill>
                  <a:srgbClr val="222222"/>
                </a:solidFill>
                <a:cs typeface="Arial MT"/>
              </a:rPr>
              <a:t> </a:t>
            </a:r>
            <a:r>
              <a:rPr lang="en-GB" sz="2000" dirty="0">
                <a:solidFill>
                  <a:srgbClr val="222222"/>
                </a:solidFill>
                <a:cs typeface="Arial MT"/>
              </a:rPr>
              <a:t>levels</a:t>
            </a:r>
            <a:r>
              <a:rPr lang="en-GB" sz="2000" spc="-55" dirty="0">
                <a:solidFill>
                  <a:srgbClr val="222222"/>
                </a:solidFill>
                <a:cs typeface="Arial MT"/>
              </a:rPr>
              <a:t> </a:t>
            </a:r>
            <a:r>
              <a:rPr lang="en-GB" sz="2000" dirty="0">
                <a:solidFill>
                  <a:srgbClr val="222222"/>
                </a:solidFill>
                <a:cs typeface="Arial MT"/>
              </a:rPr>
              <a:t>of</a:t>
            </a:r>
            <a:r>
              <a:rPr lang="en-GB" sz="2000" spc="-120" dirty="0">
                <a:solidFill>
                  <a:srgbClr val="222222"/>
                </a:solidFill>
                <a:cs typeface="Arial MT"/>
              </a:rPr>
              <a:t> </a:t>
            </a:r>
            <a:r>
              <a:rPr lang="en-GB" sz="2000" dirty="0">
                <a:solidFill>
                  <a:srgbClr val="222222"/>
                </a:solidFill>
                <a:cs typeface="Arial MT"/>
              </a:rPr>
              <a:t>AEDs</a:t>
            </a:r>
            <a:r>
              <a:rPr lang="en-GB" sz="2000" spc="-55" dirty="0">
                <a:solidFill>
                  <a:srgbClr val="222222"/>
                </a:solidFill>
                <a:cs typeface="Arial MT"/>
              </a:rPr>
              <a:t> </a:t>
            </a:r>
            <a:r>
              <a:rPr lang="en-GB" sz="2000" dirty="0">
                <a:solidFill>
                  <a:srgbClr val="222222"/>
                </a:solidFill>
                <a:cs typeface="Arial MT"/>
              </a:rPr>
              <a:t>should</a:t>
            </a:r>
            <a:r>
              <a:rPr lang="en-GB" sz="2000" spc="-35" dirty="0">
                <a:solidFill>
                  <a:srgbClr val="222222"/>
                </a:solidFill>
                <a:cs typeface="Arial MT"/>
              </a:rPr>
              <a:t> </a:t>
            </a:r>
            <a:r>
              <a:rPr lang="en-GB" sz="2000" dirty="0">
                <a:solidFill>
                  <a:srgbClr val="222222"/>
                </a:solidFill>
                <a:cs typeface="Arial MT"/>
              </a:rPr>
              <a:t>be</a:t>
            </a:r>
            <a:r>
              <a:rPr lang="en-GB" sz="2000" spc="-30" dirty="0">
                <a:solidFill>
                  <a:srgbClr val="222222"/>
                </a:solidFill>
                <a:cs typeface="Arial MT"/>
              </a:rPr>
              <a:t> </a:t>
            </a:r>
            <a:r>
              <a:rPr lang="en-GB" sz="2000" dirty="0">
                <a:solidFill>
                  <a:srgbClr val="222222"/>
                </a:solidFill>
                <a:cs typeface="Arial MT"/>
              </a:rPr>
              <a:t>followed</a:t>
            </a:r>
            <a:r>
              <a:rPr lang="en-GB" sz="2000" spc="-35" dirty="0">
                <a:solidFill>
                  <a:srgbClr val="222222"/>
                </a:solidFill>
                <a:cs typeface="Arial MT"/>
              </a:rPr>
              <a:t> </a:t>
            </a:r>
            <a:r>
              <a:rPr lang="en-GB" sz="2000" spc="-25" dirty="0">
                <a:solidFill>
                  <a:srgbClr val="222222"/>
                </a:solidFill>
                <a:cs typeface="Arial MT"/>
              </a:rPr>
              <a:t>at </a:t>
            </a:r>
            <a:r>
              <a:rPr lang="en-GB" sz="2000" dirty="0">
                <a:solidFill>
                  <a:srgbClr val="222222"/>
                </a:solidFill>
                <a:cs typeface="Arial MT"/>
              </a:rPr>
              <a:t>regular </a:t>
            </a:r>
            <a:r>
              <a:rPr lang="en-GB" sz="2000" spc="-10" dirty="0">
                <a:solidFill>
                  <a:srgbClr val="222222"/>
                </a:solidFill>
                <a:cs typeface="Arial MT"/>
              </a:rPr>
              <a:t>intervals</a:t>
            </a:r>
            <a:r>
              <a:rPr lang="en-GB" sz="2000" spc="-10" dirty="0" smtClean="0">
                <a:solidFill>
                  <a:srgbClr val="222222"/>
                </a:solidFill>
                <a:cs typeface="Arial MT"/>
              </a:rPr>
              <a:t>.</a:t>
            </a:r>
          </a:p>
          <a:p>
            <a:pPr marL="12700" marR="5080">
              <a:lnSpc>
                <a:spcPct val="80000"/>
              </a:lnSpc>
              <a:spcBef>
                <a:spcPts val="5"/>
              </a:spcBef>
            </a:pPr>
            <a:endParaRPr lang="en-GB" sz="2000" dirty="0">
              <a:cs typeface="Arial MT"/>
            </a:endParaRPr>
          </a:p>
          <a:p>
            <a:pPr marL="4445" marR="700405">
              <a:lnSpc>
                <a:spcPct val="100000"/>
              </a:lnSpc>
              <a:buSzPct val="58333"/>
              <a:tabLst>
                <a:tab pos="150495" algn="l"/>
              </a:tabLst>
            </a:pPr>
            <a:endParaRPr lang="en-GB" sz="2000" dirty="0" smtClean="0">
              <a:solidFill>
                <a:srgbClr val="222222"/>
              </a:solidFill>
              <a:latin typeface="+mj-lt"/>
              <a:cs typeface="Arial MT"/>
            </a:endParaRPr>
          </a:p>
          <a:p>
            <a:pPr marL="347345" marR="700405" indent="-342900">
              <a:lnSpc>
                <a:spcPct val="100000"/>
              </a:lnSpc>
              <a:buClr>
                <a:schemeClr val="accent1"/>
              </a:buClr>
              <a:buSzPct val="58333"/>
              <a:buFont typeface="Wingdings" pitchFamily="2" charset="2"/>
              <a:buChar char="q"/>
              <a:tabLst>
                <a:tab pos="150495" algn="l"/>
              </a:tabLst>
            </a:pPr>
            <a:r>
              <a:rPr sz="2000" dirty="0" smtClean="0">
                <a:solidFill>
                  <a:srgbClr val="222222"/>
                </a:solidFill>
                <a:latin typeface="+mj-lt"/>
                <a:cs typeface="Arial MT"/>
              </a:rPr>
              <a:t>Routinely</a:t>
            </a:r>
            <a:r>
              <a:rPr sz="2000" spc="-35" dirty="0" smtClean="0">
                <a:solidFill>
                  <a:srgbClr val="222222"/>
                </a:solidFill>
                <a:latin typeface="+mj-lt"/>
                <a:cs typeface="Arial MT"/>
              </a:rPr>
              <a:t> </a:t>
            </a:r>
            <a:r>
              <a:rPr sz="2000" dirty="0">
                <a:solidFill>
                  <a:schemeClr val="tx2">
                    <a:lumMod val="60000"/>
                    <a:lumOff val="40000"/>
                  </a:schemeClr>
                </a:solidFill>
                <a:latin typeface="+mj-lt"/>
                <a:cs typeface="Arial"/>
              </a:rPr>
              <a:t>at</a:t>
            </a:r>
            <a:r>
              <a:rPr sz="2000" spc="-40" dirty="0">
                <a:solidFill>
                  <a:schemeClr val="tx2">
                    <a:lumMod val="60000"/>
                    <a:lumOff val="40000"/>
                  </a:schemeClr>
                </a:solidFill>
                <a:latin typeface="+mj-lt"/>
                <a:cs typeface="Arial"/>
              </a:rPr>
              <a:t> </a:t>
            </a:r>
            <a:r>
              <a:rPr sz="2000" spc="-20" dirty="0">
                <a:solidFill>
                  <a:schemeClr val="tx2">
                    <a:lumMod val="60000"/>
                    <a:lumOff val="40000"/>
                  </a:schemeClr>
                </a:solidFill>
                <a:latin typeface="+mj-lt"/>
                <a:cs typeface="Arial"/>
              </a:rPr>
              <a:t>four-</a:t>
            </a:r>
            <a:r>
              <a:rPr sz="2000" dirty="0">
                <a:solidFill>
                  <a:schemeClr val="tx2">
                    <a:lumMod val="60000"/>
                    <a:lumOff val="40000"/>
                  </a:schemeClr>
                </a:solidFill>
                <a:latin typeface="+mj-lt"/>
                <a:cs typeface="Arial"/>
              </a:rPr>
              <a:t>week</a:t>
            </a:r>
            <a:r>
              <a:rPr sz="2000" spc="-3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intervals</a:t>
            </a:r>
            <a:r>
              <a:rPr sz="2000" spc="-3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throughout</a:t>
            </a:r>
            <a:r>
              <a:rPr sz="2000" spc="-15" dirty="0">
                <a:solidFill>
                  <a:schemeClr val="tx2">
                    <a:lumMod val="60000"/>
                    <a:lumOff val="40000"/>
                  </a:schemeClr>
                </a:solidFill>
                <a:latin typeface="+mj-lt"/>
                <a:cs typeface="Arial"/>
              </a:rPr>
              <a:t> </a:t>
            </a:r>
            <a:r>
              <a:rPr sz="2000" spc="-10" dirty="0" smtClean="0">
                <a:solidFill>
                  <a:schemeClr val="tx2">
                    <a:lumMod val="60000"/>
                    <a:lumOff val="40000"/>
                  </a:schemeClr>
                </a:solidFill>
                <a:latin typeface="+mj-lt"/>
                <a:cs typeface="Arial"/>
              </a:rPr>
              <a:t>pregnancy</a:t>
            </a:r>
            <a:r>
              <a:rPr sz="2000" spc="-20" dirty="0" smtClean="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and</a:t>
            </a:r>
            <a:r>
              <a:rPr sz="2000" spc="-4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beginning</a:t>
            </a:r>
            <a:r>
              <a:rPr sz="2000" spc="-10" dirty="0">
                <a:solidFill>
                  <a:schemeClr val="tx2">
                    <a:lumMod val="60000"/>
                    <a:lumOff val="40000"/>
                  </a:schemeClr>
                </a:solidFill>
                <a:latin typeface="+mj-lt"/>
                <a:cs typeface="Arial"/>
              </a:rPr>
              <a:t> </a:t>
            </a:r>
            <a:r>
              <a:rPr sz="2000" spc="-20" dirty="0">
                <a:solidFill>
                  <a:schemeClr val="tx2">
                    <a:lumMod val="60000"/>
                    <a:lumOff val="40000"/>
                  </a:schemeClr>
                </a:solidFill>
                <a:latin typeface="+mj-lt"/>
                <a:cs typeface="Arial"/>
              </a:rPr>
              <a:t>when </a:t>
            </a:r>
            <a:r>
              <a:rPr sz="2000" dirty="0">
                <a:solidFill>
                  <a:schemeClr val="tx2">
                    <a:lumMod val="60000"/>
                    <a:lumOff val="40000"/>
                  </a:schemeClr>
                </a:solidFill>
                <a:latin typeface="+mj-lt"/>
                <a:cs typeface="Arial"/>
              </a:rPr>
              <a:t>pregnancy</a:t>
            </a:r>
            <a:r>
              <a:rPr sz="2000" spc="-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is</a:t>
            </a:r>
            <a:r>
              <a:rPr sz="2000" spc="-20" dirty="0">
                <a:solidFill>
                  <a:schemeClr val="tx2">
                    <a:lumMod val="60000"/>
                    <a:lumOff val="40000"/>
                  </a:schemeClr>
                </a:solidFill>
                <a:latin typeface="+mj-lt"/>
                <a:cs typeface="Arial"/>
              </a:rPr>
              <a:t> </a:t>
            </a:r>
            <a:r>
              <a:rPr sz="2000" spc="-10" dirty="0">
                <a:solidFill>
                  <a:schemeClr val="tx2">
                    <a:lumMod val="60000"/>
                    <a:lumOff val="40000"/>
                  </a:schemeClr>
                </a:solidFill>
                <a:latin typeface="+mj-lt"/>
                <a:cs typeface="Arial"/>
              </a:rPr>
              <a:t>reported</a:t>
            </a:r>
            <a:endParaRPr sz="2000" dirty="0">
              <a:solidFill>
                <a:schemeClr val="tx2">
                  <a:lumMod val="60000"/>
                  <a:lumOff val="40000"/>
                </a:schemeClr>
              </a:solidFill>
              <a:latin typeface="+mj-lt"/>
              <a:cs typeface="Arial"/>
            </a:endParaRPr>
          </a:p>
          <a:p>
            <a:pPr marL="347345" indent="-342900">
              <a:lnSpc>
                <a:spcPct val="100000"/>
              </a:lnSpc>
              <a:spcBef>
                <a:spcPts val="1010"/>
              </a:spcBef>
              <a:buClr>
                <a:schemeClr val="accent1"/>
              </a:buClr>
              <a:buSzPct val="58333"/>
              <a:buFont typeface="Wingdings" pitchFamily="2" charset="2"/>
              <a:buChar char="q"/>
              <a:tabLst>
                <a:tab pos="150495" algn="l"/>
              </a:tabLst>
            </a:pPr>
            <a:r>
              <a:rPr sz="2000" dirty="0">
                <a:solidFill>
                  <a:srgbClr val="222222"/>
                </a:solidFill>
                <a:latin typeface="+mj-lt"/>
                <a:cs typeface="Arial MT"/>
              </a:rPr>
              <a:t>Once</a:t>
            </a:r>
            <a:r>
              <a:rPr sz="2000" spc="-25" dirty="0">
                <a:solidFill>
                  <a:srgbClr val="222222"/>
                </a:solidFill>
                <a:latin typeface="+mj-lt"/>
                <a:cs typeface="Arial MT"/>
              </a:rPr>
              <a:t> </a:t>
            </a:r>
            <a:r>
              <a:rPr sz="2000" dirty="0">
                <a:solidFill>
                  <a:srgbClr val="222222"/>
                </a:solidFill>
                <a:latin typeface="+mj-lt"/>
                <a:cs typeface="Arial MT"/>
              </a:rPr>
              <a:t>at</a:t>
            </a:r>
            <a:r>
              <a:rPr sz="2000" spc="-15" dirty="0">
                <a:solidFill>
                  <a:srgbClr val="222222"/>
                </a:solidFill>
                <a:latin typeface="+mj-lt"/>
                <a:cs typeface="Arial MT"/>
              </a:rPr>
              <a:t> </a:t>
            </a:r>
            <a:r>
              <a:rPr sz="2000" dirty="0">
                <a:solidFill>
                  <a:srgbClr val="222222"/>
                </a:solidFill>
                <a:latin typeface="+mj-lt"/>
                <a:cs typeface="Arial MT"/>
              </a:rPr>
              <a:t>the</a:t>
            </a:r>
            <a:r>
              <a:rPr sz="2000" spc="-20" dirty="0">
                <a:solidFill>
                  <a:srgbClr val="222222"/>
                </a:solidFill>
                <a:latin typeface="+mj-lt"/>
                <a:cs typeface="Arial MT"/>
              </a:rPr>
              <a:t> </a:t>
            </a:r>
            <a:r>
              <a:rPr sz="2000" spc="-10" dirty="0">
                <a:solidFill>
                  <a:schemeClr val="tx2">
                    <a:lumMod val="60000"/>
                    <a:lumOff val="40000"/>
                  </a:schemeClr>
                </a:solidFill>
                <a:latin typeface="+mj-lt"/>
                <a:cs typeface="Arial"/>
              </a:rPr>
              <a:t>six-</a:t>
            </a:r>
            <a:r>
              <a:rPr sz="2000" dirty="0">
                <a:solidFill>
                  <a:schemeClr val="tx2">
                    <a:lumMod val="60000"/>
                    <a:lumOff val="40000"/>
                  </a:schemeClr>
                </a:solidFill>
                <a:latin typeface="+mj-lt"/>
                <a:cs typeface="Arial"/>
              </a:rPr>
              <a:t>week</a:t>
            </a:r>
            <a:r>
              <a:rPr sz="2000" spc="-1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postpartum </a:t>
            </a:r>
            <a:r>
              <a:rPr sz="2000" spc="-10" dirty="0">
                <a:solidFill>
                  <a:schemeClr val="tx2">
                    <a:lumMod val="60000"/>
                    <a:lumOff val="40000"/>
                  </a:schemeClr>
                </a:solidFill>
                <a:latin typeface="+mj-lt"/>
                <a:cs typeface="Arial"/>
              </a:rPr>
              <a:t>visit</a:t>
            </a:r>
            <a:endParaRPr sz="2000" dirty="0">
              <a:solidFill>
                <a:schemeClr val="tx2">
                  <a:lumMod val="60000"/>
                  <a:lumOff val="40000"/>
                </a:schemeClr>
              </a:solidFill>
              <a:latin typeface="+mj-lt"/>
              <a:cs typeface="Arial"/>
            </a:endParaRPr>
          </a:p>
          <a:p>
            <a:pPr marL="347345" indent="-342900">
              <a:lnSpc>
                <a:spcPct val="100000"/>
              </a:lnSpc>
              <a:spcBef>
                <a:spcPts val="994"/>
              </a:spcBef>
              <a:buClr>
                <a:schemeClr val="accent1"/>
              </a:buClr>
              <a:buSzPct val="58333"/>
              <a:buFont typeface="Wingdings" pitchFamily="2" charset="2"/>
              <a:buChar char="q"/>
              <a:tabLst>
                <a:tab pos="150495" algn="l"/>
              </a:tabLst>
            </a:pPr>
            <a:r>
              <a:rPr sz="2000" dirty="0">
                <a:solidFill>
                  <a:schemeClr val="tx2">
                    <a:lumMod val="60000"/>
                    <a:lumOff val="40000"/>
                  </a:schemeClr>
                </a:solidFill>
                <a:latin typeface="+mj-lt"/>
                <a:cs typeface="Arial"/>
              </a:rPr>
              <a:t>Immediately</a:t>
            </a:r>
            <a:r>
              <a:rPr sz="2000" spc="-2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if</a:t>
            </a:r>
            <a:r>
              <a:rPr sz="2000" spc="-4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the</a:t>
            </a:r>
            <a:r>
              <a:rPr sz="2000" spc="-4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patient</a:t>
            </a:r>
            <a:r>
              <a:rPr sz="2000" spc="-2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reports</a:t>
            </a:r>
            <a:r>
              <a:rPr sz="2000" spc="-4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or</a:t>
            </a:r>
            <a:r>
              <a:rPr sz="2000" spc="-3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presents</a:t>
            </a:r>
            <a:r>
              <a:rPr sz="2000" spc="-2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with</a:t>
            </a:r>
            <a:r>
              <a:rPr sz="2000" spc="-5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increased</a:t>
            </a:r>
            <a:r>
              <a:rPr sz="2000" spc="-2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seizure</a:t>
            </a:r>
            <a:r>
              <a:rPr sz="2000" spc="25" dirty="0">
                <a:solidFill>
                  <a:schemeClr val="tx2">
                    <a:lumMod val="60000"/>
                    <a:lumOff val="40000"/>
                  </a:schemeClr>
                </a:solidFill>
                <a:latin typeface="+mj-lt"/>
                <a:cs typeface="Arial"/>
              </a:rPr>
              <a:t> </a:t>
            </a:r>
            <a:r>
              <a:rPr sz="2000" dirty="0">
                <a:solidFill>
                  <a:srgbClr val="222222"/>
                </a:solidFill>
                <a:latin typeface="+mj-lt"/>
                <a:cs typeface="Arial MT"/>
              </a:rPr>
              <a:t>activity</a:t>
            </a:r>
            <a:r>
              <a:rPr sz="2000" spc="-35" dirty="0">
                <a:solidFill>
                  <a:srgbClr val="222222"/>
                </a:solidFill>
                <a:latin typeface="+mj-lt"/>
                <a:cs typeface="Arial MT"/>
              </a:rPr>
              <a:t> </a:t>
            </a:r>
            <a:r>
              <a:rPr sz="2000" spc="-25" dirty="0" smtClean="0">
                <a:solidFill>
                  <a:srgbClr val="222222"/>
                </a:solidFill>
                <a:latin typeface="+mj-lt"/>
                <a:cs typeface="Arial MT"/>
              </a:rPr>
              <a:t>or</a:t>
            </a:r>
            <a:r>
              <a:rPr lang="en-GB" sz="2000" dirty="0">
                <a:latin typeface="+mj-lt"/>
                <a:cs typeface="Arial MT"/>
              </a:rPr>
              <a:t> </a:t>
            </a:r>
            <a:r>
              <a:rPr sz="2000" dirty="0" smtClean="0">
                <a:solidFill>
                  <a:srgbClr val="222222"/>
                </a:solidFill>
                <a:latin typeface="+mj-lt"/>
                <a:cs typeface="Arial MT"/>
              </a:rPr>
              <a:t>worsened</a:t>
            </a:r>
            <a:r>
              <a:rPr sz="2000" spc="-15" dirty="0" smtClean="0">
                <a:solidFill>
                  <a:srgbClr val="222222"/>
                </a:solidFill>
                <a:latin typeface="+mj-lt"/>
                <a:cs typeface="Arial MT"/>
              </a:rPr>
              <a:t> </a:t>
            </a:r>
            <a:r>
              <a:rPr sz="2000" dirty="0">
                <a:solidFill>
                  <a:srgbClr val="222222"/>
                </a:solidFill>
                <a:latin typeface="+mj-lt"/>
                <a:cs typeface="Arial MT"/>
              </a:rPr>
              <a:t>seizure</a:t>
            </a:r>
            <a:r>
              <a:rPr sz="2000" spc="-55" dirty="0">
                <a:solidFill>
                  <a:srgbClr val="222222"/>
                </a:solidFill>
                <a:latin typeface="+mj-lt"/>
                <a:cs typeface="Arial MT"/>
              </a:rPr>
              <a:t> </a:t>
            </a:r>
            <a:r>
              <a:rPr sz="2000" spc="-10" dirty="0">
                <a:solidFill>
                  <a:srgbClr val="222222"/>
                </a:solidFill>
                <a:latin typeface="+mj-lt"/>
                <a:cs typeface="Arial MT"/>
              </a:rPr>
              <a:t>severity</a:t>
            </a:r>
            <a:endParaRPr sz="2000" dirty="0">
              <a:latin typeface="+mj-lt"/>
              <a:cs typeface="Arial MT"/>
            </a:endParaRPr>
          </a:p>
          <a:p>
            <a:pPr marL="347345" marR="5080" indent="-342900">
              <a:lnSpc>
                <a:spcPct val="100000"/>
              </a:lnSpc>
              <a:spcBef>
                <a:spcPts val="1000"/>
              </a:spcBef>
              <a:buClr>
                <a:schemeClr val="accent1"/>
              </a:buClr>
              <a:buSzPct val="58333"/>
              <a:buFont typeface="Wingdings" pitchFamily="2" charset="2"/>
              <a:buChar char="q"/>
              <a:tabLst>
                <a:tab pos="150495" algn="l"/>
              </a:tabLst>
            </a:pPr>
            <a:r>
              <a:rPr sz="2000" dirty="0" smtClean="0">
                <a:solidFill>
                  <a:schemeClr val="tx2">
                    <a:lumMod val="60000"/>
                    <a:lumOff val="40000"/>
                  </a:schemeClr>
                </a:solidFill>
                <a:latin typeface="+mj-lt"/>
                <a:cs typeface="Arial"/>
              </a:rPr>
              <a:t>Immediately</a:t>
            </a:r>
            <a:r>
              <a:rPr sz="2000" spc="-10" dirty="0" smtClean="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if</a:t>
            </a:r>
            <a:r>
              <a:rPr sz="2000" spc="-5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the</a:t>
            </a:r>
            <a:r>
              <a:rPr sz="2000" spc="-4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patient</a:t>
            </a:r>
            <a:r>
              <a:rPr sz="2000" spc="-2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experiences</a:t>
            </a:r>
            <a:r>
              <a:rPr sz="2000" spc="-1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dizziness,</a:t>
            </a:r>
            <a:r>
              <a:rPr sz="2000" spc="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blurred</a:t>
            </a:r>
            <a:r>
              <a:rPr sz="2000" spc="-30"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vision,</a:t>
            </a:r>
            <a:r>
              <a:rPr sz="2000" spc="-2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or</a:t>
            </a:r>
            <a:r>
              <a:rPr sz="2000" spc="-35" dirty="0">
                <a:solidFill>
                  <a:schemeClr val="tx2">
                    <a:lumMod val="60000"/>
                    <a:lumOff val="40000"/>
                  </a:schemeClr>
                </a:solidFill>
                <a:latin typeface="+mj-lt"/>
                <a:cs typeface="Arial"/>
              </a:rPr>
              <a:t> </a:t>
            </a:r>
            <a:r>
              <a:rPr sz="2000" dirty="0">
                <a:solidFill>
                  <a:schemeClr val="tx2">
                    <a:lumMod val="60000"/>
                    <a:lumOff val="40000"/>
                  </a:schemeClr>
                </a:solidFill>
                <a:latin typeface="+mj-lt"/>
                <a:cs typeface="Arial"/>
              </a:rPr>
              <a:t>other</a:t>
            </a:r>
            <a:r>
              <a:rPr sz="2000" spc="-40" dirty="0">
                <a:solidFill>
                  <a:schemeClr val="tx2">
                    <a:lumMod val="60000"/>
                    <a:lumOff val="40000"/>
                  </a:schemeClr>
                </a:solidFill>
                <a:latin typeface="+mj-lt"/>
                <a:cs typeface="Arial"/>
              </a:rPr>
              <a:t> </a:t>
            </a:r>
            <a:r>
              <a:rPr sz="2000" spc="-10" dirty="0">
                <a:solidFill>
                  <a:schemeClr val="tx2">
                    <a:lumMod val="60000"/>
                    <a:lumOff val="40000"/>
                  </a:schemeClr>
                </a:solidFill>
                <a:latin typeface="+mj-lt"/>
                <a:cs typeface="Arial"/>
              </a:rPr>
              <a:t>common </a:t>
            </a:r>
            <a:r>
              <a:rPr sz="2000" dirty="0">
                <a:solidFill>
                  <a:schemeClr val="tx2">
                    <a:lumMod val="60000"/>
                    <a:lumOff val="40000"/>
                  </a:schemeClr>
                </a:solidFill>
                <a:latin typeface="+mj-lt"/>
                <a:cs typeface="Arial"/>
              </a:rPr>
              <a:t>complaints</a:t>
            </a:r>
            <a:r>
              <a:rPr sz="2000" spc="-25" dirty="0">
                <a:solidFill>
                  <a:schemeClr val="tx2">
                    <a:lumMod val="60000"/>
                    <a:lumOff val="40000"/>
                  </a:schemeClr>
                </a:solidFill>
                <a:latin typeface="+mj-lt"/>
                <a:cs typeface="Arial"/>
              </a:rPr>
              <a:t> </a:t>
            </a:r>
            <a:r>
              <a:rPr lang="en-GB" sz="2000" spc="-25" dirty="0" smtClean="0">
                <a:solidFill>
                  <a:schemeClr val="tx2">
                    <a:lumMod val="60000"/>
                    <a:lumOff val="40000"/>
                  </a:schemeClr>
                </a:solidFill>
                <a:latin typeface="+mj-lt"/>
                <a:cs typeface="Arial"/>
              </a:rPr>
              <a:t> </a:t>
            </a:r>
            <a:r>
              <a:rPr sz="2000" dirty="0" smtClean="0">
                <a:solidFill>
                  <a:srgbClr val="222222"/>
                </a:solidFill>
                <a:latin typeface="+mj-lt"/>
                <a:cs typeface="Arial MT"/>
              </a:rPr>
              <a:t>associated</a:t>
            </a:r>
            <a:r>
              <a:rPr sz="2000" spc="-30" dirty="0" smtClean="0">
                <a:solidFill>
                  <a:srgbClr val="222222"/>
                </a:solidFill>
                <a:latin typeface="+mj-lt"/>
                <a:cs typeface="Arial MT"/>
              </a:rPr>
              <a:t> </a:t>
            </a:r>
            <a:r>
              <a:rPr sz="2000" dirty="0">
                <a:solidFill>
                  <a:srgbClr val="222222"/>
                </a:solidFill>
                <a:latin typeface="+mj-lt"/>
                <a:cs typeface="Arial MT"/>
              </a:rPr>
              <a:t>with</a:t>
            </a:r>
            <a:r>
              <a:rPr sz="2000" spc="-100" dirty="0">
                <a:solidFill>
                  <a:srgbClr val="222222"/>
                </a:solidFill>
                <a:latin typeface="+mj-lt"/>
                <a:cs typeface="Arial MT"/>
              </a:rPr>
              <a:t> </a:t>
            </a:r>
            <a:r>
              <a:rPr sz="2000" dirty="0">
                <a:solidFill>
                  <a:srgbClr val="222222"/>
                </a:solidFill>
                <a:latin typeface="+mj-lt"/>
                <a:cs typeface="Arial MT"/>
              </a:rPr>
              <a:t>AED</a:t>
            </a:r>
            <a:r>
              <a:rPr sz="2000" spc="-45" dirty="0">
                <a:solidFill>
                  <a:srgbClr val="222222"/>
                </a:solidFill>
                <a:latin typeface="+mj-lt"/>
                <a:cs typeface="Arial MT"/>
              </a:rPr>
              <a:t> </a:t>
            </a:r>
            <a:r>
              <a:rPr sz="2000" dirty="0">
                <a:solidFill>
                  <a:srgbClr val="222222"/>
                </a:solidFill>
                <a:latin typeface="+mj-lt"/>
                <a:cs typeface="Arial MT"/>
              </a:rPr>
              <a:t>medication</a:t>
            </a:r>
            <a:r>
              <a:rPr sz="2000" spc="-35" dirty="0">
                <a:solidFill>
                  <a:srgbClr val="222222"/>
                </a:solidFill>
                <a:latin typeface="+mj-lt"/>
                <a:cs typeface="Arial MT"/>
              </a:rPr>
              <a:t> </a:t>
            </a:r>
            <a:r>
              <a:rPr sz="2000" spc="-10" dirty="0" smtClean="0">
                <a:solidFill>
                  <a:srgbClr val="222222"/>
                </a:solidFill>
                <a:latin typeface="+mj-lt"/>
                <a:cs typeface="Arial MT"/>
              </a:rPr>
              <a:t>toxicity</a:t>
            </a:r>
            <a:endParaRPr sz="2000" dirty="0">
              <a:latin typeface="+mj-lt"/>
              <a:cs typeface="Arial MT"/>
            </a:endParaRPr>
          </a:p>
        </p:txBody>
      </p:sp>
      <p:pic>
        <p:nvPicPr>
          <p:cNvPr id="4" name="object 4"/>
          <p:cNvPicPr/>
          <p:nvPr/>
        </p:nvPicPr>
        <p:blipFill>
          <a:blip r:embed="rId2" cstate="print"/>
          <a:stretch>
            <a:fillRect/>
          </a:stretch>
        </p:blipFill>
        <p:spPr>
          <a:xfrm>
            <a:off x="10620756" y="-34212"/>
            <a:ext cx="1571244" cy="1368552"/>
          </a:xfrm>
          <a:prstGeom prst="rect">
            <a:avLst/>
          </a:prstGeom>
        </p:spPr>
      </p:pic>
    </p:spTree>
    <p:extLst>
      <p:ext uri="{BB962C8B-B14F-4D97-AF65-F5344CB8AC3E}">
        <p14:creationId xmlns:p14="http://schemas.microsoft.com/office/powerpoint/2010/main" val="1339128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62727"/>
            <a:ext cx="10972800" cy="1120820"/>
          </a:xfrm>
          <a:prstGeom prst="rect">
            <a:avLst/>
          </a:prstGeom>
        </p:spPr>
        <p:txBody>
          <a:bodyPr vert="horz" wrap="square" lIns="0" tIns="12700" rIns="0" bIns="0" rtlCol="0">
            <a:spAutoFit/>
          </a:bodyPr>
          <a:lstStyle/>
          <a:p>
            <a:pPr marL="605790">
              <a:lnSpc>
                <a:spcPct val="100000"/>
              </a:lnSpc>
              <a:spcBef>
                <a:spcPts val="100"/>
              </a:spcBef>
            </a:pPr>
            <a:r>
              <a:rPr sz="3600" b="0" i="0" u="none" spc="-10" dirty="0">
                <a:latin typeface="Trebuchet MS"/>
                <a:cs typeface="Trebuchet MS"/>
              </a:rPr>
              <a:t>DOSE</a:t>
            </a:r>
            <a:r>
              <a:rPr sz="3600" b="0" i="0" u="none" spc="-235" dirty="0">
                <a:latin typeface="Trebuchet MS"/>
                <a:cs typeface="Trebuchet MS"/>
              </a:rPr>
              <a:t> </a:t>
            </a:r>
            <a:r>
              <a:rPr sz="3600" b="0" i="0" u="none" spc="-10" dirty="0" smtClean="0">
                <a:latin typeface="Trebuchet MS"/>
                <a:cs typeface="Trebuchet MS"/>
              </a:rPr>
              <a:t>ADJUSTMENT</a:t>
            </a:r>
            <a:r>
              <a:rPr lang="en-GB" sz="3600" b="0" i="0" u="none" spc="-10" dirty="0" smtClean="0">
                <a:latin typeface="Trebuchet MS"/>
                <a:cs typeface="Trebuchet MS"/>
              </a:rPr>
              <a:t/>
            </a:r>
            <a:br>
              <a:rPr lang="en-GB" sz="3600" b="0" i="0" u="none" spc="-10" dirty="0" smtClean="0">
                <a:latin typeface="Trebuchet MS"/>
                <a:cs typeface="Trebuchet MS"/>
              </a:rPr>
            </a:br>
            <a:r>
              <a:rPr lang="en-GB" sz="3600" b="0" i="0" spc="-10" dirty="0">
                <a:latin typeface="Trebuchet MS"/>
                <a:cs typeface="Trebuchet MS"/>
              </a:rPr>
              <a:t> </a:t>
            </a:r>
            <a:r>
              <a:rPr lang="en-GB" sz="3600" b="0" i="0" spc="-10" dirty="0" smtClean="0">
                <a:latin typeface="Trebuchet MS"/>
                <a:cs typeface="Trebuchet MS"/>
              </a:rPr>
              <a:t>                                                         </a:t>
            </a:r>
            <a:r>
              <a:rPr lang="en-GB" sz="2000" b="0" i="0" spc="-10" dirty="0" smtClean="0">
                <a:latin typeface="Trebuchet MS"/>
                <a:cs typeface="Trebuchet MS"/>
              </a:rPr>
              <a:t>CORE CONCEPT</a:t>
            </a:r>
            <a:endParaRPr sz="2000" i="0" dirty="0">
              <a:latin typeface="Trebuchet MS"/>
              <a:cs typeface="Trebuchet MS"/>
            </a:endParaRPr>
          </a:p>
        </p:txBody>
      </p:sp>
      <p:sp>
        <p:nvSpPr>
          <p:cNvPr id="3" name="object 3"/>
          <p:cNvSpPr txBox="1"/>
          <p:nvPr/>
        </p:nvSpPr>
        <p:spPr>
          <a:xfrm>
            <a:off x="1066800" y="2362200"/>
            <a:ext cx="10337649" cy="3536866"/>
          </a:xfrm>
          <a:prstGeom prst="rect">
            <a:avLst/>
          </a:prstGeom>
        </p:spPr>
        <p:txBody>
          <a:bodyPr vert="horz" wrap="square" lIns="0" tIns="12700" rIns="0" bIns="0" rtlCol="0">
            <a:spAutoFit/>
          </a:bodyPr>
          <a:lstStyle/>
          <a:p>
            <a:pPr>
              <a:lnSpc>
                <a:spcPct val="100000"/>
              </a:lnSpc>
              <a:spcBef>
                <a:spcPts val="1085"/>
              </a:spcBef>
            </a:pPr>
            <a:endParaRPr sz="2400" dirty="0">
              <a:latin typeface="+mj-lt"/>
              <a:cs typeface="Trebuchet MS"/>
            </a:endParaRPr>
          </a:p>
          <a:p>
            <a:pPr marL="12700" marR="5080">
              <a:lnSpc>
                <a:spcPct val="100000"/>
              </a:lnSpc>
            </a:pPr>
            <a:r>
              <a:rPr sz="2000" dirty="0">
                <a:solidFill>
                  <a:srgbClr val="222222"/>
                </a:solidFill>
                <a:latin typeface="+mj-lt"/>
                <a:cs typeface="Arial MT"/>
              </a:rPr>
              <a:t>It</a:t>
            </a:r>
            <a:r>
              <a:rPr sz="2000" spc="-30" dirty="0">
                <a:solidFill>
                  <a:srgbClr val="222222"/>
                </a:solidFill>
                <a:latin typeface="+mj-lt"/>
                <a:cs typeface="Arial MT"/>
              </a:rPr>
              <a:t> </a:t>
            </a:r>
            <a:r>
              <a:rPr sz="2000" dirty="0">
                <a:solidFill>
                  <a:srgbClr val="222222"/>
                </a:solidFill>
                <a:latin typeface="+mj-lt"/>
                <a:cs typeface="Arial MT"/>
              </a:rPr>
              <a:t>is</a:t>
            </a:r>
            <a:r>
              <a:rPr sz="2000" spc="-25" dirty="0">
                <a:solidFill>
                  <a:srgbClr val="222222"/>
                </a:solidFill>
                <a:latin typeface="+mj-lt"/>
                <a:cs typeface="Arial MT"/>
              </a:rPr>
              <a:t> </a:t>
            </a:r>
            <a:r>
              <a:rPr sz="2000" b="1" dirty="0">
                <a:solidFill>
                  <a:schemeClr val="tx1"/>
                </a:solidFill>
                <a:latin typeface="+mj-lt"/>
                <a:cs typeface="Arial"/>
              </a:rPr>
              <a:t>reasonable</a:t>
            </a:r>
            <a:r>
              <a:rPr sz="2000" b="1" spc="-20" dirty="0">
                <a:solidFill>
                  <a:schemeClr val="tx1"/>
                </a:solidFill>
                <a:latin typeface="+mj-lt"/>
                <a:cs typeface="Arial"/>
              </a:rPr>
              <a:t> </a:t>
            </a:r>
            <a:r>
              <a:rPr sz="2000" b="1" dirty="0">
                <a:solidFill>
                  <a:schemeClr val="tx1"/>
                </a:solidFill>
                <a:latin typeface="+mj-lt"/>
                <a:cs typeface="Arial"/>
              </a:rPr>
              <a:t>to</a:t>
            </a:r>
            <a:r>
              <a:rPr sz="2000" b="1" spc="-20" dirty="0">
                <a:solidFill>
                  <a:schemeClr val="tx1"/>
                </a:solidFill>
                <a:latin typeface="+mj-lt"/>
                <a:cs typeface="Arial"/>
              </a:rPr>
              <a:t> </a:t>
            </a:r>
            <a:r>
              <a:rPr sz="2000" b="1" dirty="0">
                <a:solidFill>
                  <a:schemeClr val="tx1"/>
                </a:solidFill>
                <a:latin typeface="+mj-lt"/>
                <a:cs typeface="Arial"/>
              </a:rPr>
              <a:t>increase</a:t>
            </a:r>
            <a:r>
              <a:rPr sz="2000" b="1" spc="-15" dirty="0">
                <a:solidFill>
                  <a:schemeClr val="tx1"/>
                </a:solidFill>
                <a:latin typeface="+mj-lt"/>
                <a:cs typeface="Arial"/>
              </a:rPr>
              <a:t> </a:t>
            </a:r>
            <a:r>
              <a:rPr sz="2000" b="1" dirty="0">
                <a:solidFill>
                  <a:schemeClr val="tx1"/>
                </a:solidFill>
                <a:latin typeface="+mj-lt"/>
                <a:cs typeface="Arial"/>
              </a:rPr>
              <a:t>the</a:t>
            </a:r>
            <a:r>
              <a:rPr sz="2000" b="1" spc="-90" dirty="0">
                <a:solidFill>
                  <a:schemeClr val="tx1"/>
                </a:solidFill>
                <a:latin typeface="+mj-lt"/>
                <a:cs typeface="Arial"/>
              </a:rPr>
              <a:t> </a:t>
            </a:r>
            <a:r>
              <a:rPr sz="2000" b="1" dirty="0">
                <a:solidFill>
                  <a:schemeClr val="tx1"/>
                </a:solidFill>
                <a:latin typeface="+mj-lt"/>
                <a:cs typeface="Arial"/>
              </a:rPr>
              <a:t>AED</a:t>
            </a:r>
            <a:r>
              <a:rPr sz="2000" b="1" spc="-35" dirty="0">
                <a:solidFill>
                  <a:schemeClr val="tx1"/>
                </a:solidFill>
                <a:latin typeface="+mj-lt"/>
                <a:cs typeface="Arial"/>
              </a:rPr>
              <a:t> </a:t>
            </a:r>
            <a:r>
              <a:rPr sz="2000" b="1" dirty="0">
                <a:solidFill>
                  <a:schemeClr val="tx1"/>
                </a:solidFill>
                <a:latin typeface="+mj-lt"/>
                <a:cs typeface="Arial"/>
              </a:rPr>
              <a:t>dose</a:t>
            </a:r>
            <a:r>
              <a:rPr sz="2000" b="1" spc="-30" dirty="0">
                <a:solidFill>
                  <a:schemeClr val="tx1"/>
                </a:solidFill>
                <a:latin typeface="+mj-lt"/>
                <a:cs typeface="Arial"/>
              </a:rPr>
              <a:t> </a:t>
            </a:r>
            <a:r>
              <a:rPr sz="2000" b="1" dirty="0">
                <a:solidFill>
                  <a:schemeClr val="tx1"/>
                </a:solidFill>
                <a:latin typeface="+mj-lt"/>
                <a:cs typeface="Arial"/>
              </a:rPr>
              <a:t>after</a:t>
            </a:r>
            <a:r>
              <a:rPr sz="2000" b="1" spc="-30" dirty="0">
                <a:solidFill>
                  <a:schemeClr val="tx1"/>
                </a:solidFill>
                <a:latin typeface="+mj-lt"/>
                <a:cs typeface="Arial"/>
              </a:rPr>
              <a:t> </a:t>
            </a:r>
            <a:r>
              <a:rPr sz="2000" b="1" dirty="0">
                <a:solidFill>
                  <a:schemeClr val="tx1"/>
                </a:solidFill>
                <a:latin typeface="+mj-lt"/>
                <a:cs typeface="Arial"/>
              </a:rPr>
              <a:t>the</a:t>
            </a:r>
            <a:r>
              <a:rPr sz="2000" b="1" spc="-25" dirty="0">
                <a:solidFill>
                  <a:schemeClr val="tx1"/>
                </a:solidFill>
                <a:latin typeface="+mj-lt"/>
                <a:cs typeface="Arial"/>
              </a:rPr>
              <a:t> </a:t>
            </a:r>
            <a:r>
              <a:rPr sz="2000" b="1" dirty="0">
                <a:solidFill>
                  <a:schemeClr val="tx1"/>
                </a:solidFill>
                <a:latin typeface="+mj-lt"/>
                <a:cs typeface="Arial"/>
              </a:rPr>
              <a:t>first</a:t>
            </a:r>
            <a:r>
              <a:rPr sz="2000" b="1" spc="-25" dirty="0">
                <a:solidFill>
                  <a:schemeClr val="tx1"/>
                </a:solidFill>
                <a:latin typeface="+mj-lt"/>
                <a:cs typeface="Arial"/>
              </a:rPr>
              <a:t> </a:t>
            </a:r>
            <a:r>
              <a:rPr sz="2000" b="1" dirty="0">
                <a:solidFill>
                  <a:schemeClr val="tx1"/>
                </a:solidFill>
                <a:latin typeface="+mj-lt"/>
                <a:cs typeface="Arial"/>
              </a:rPr>
              <a:t>trimester</a:t>
            </a:r>
            <a:r>
              <a:rPr sz="2000" b="1" spc="-15" dirty="0">
                <a:solidFill>
                  <a:schemeClr val="tx1"/>
                </a:solidFill>
                <a:latin typeface="+mj-lt"/>
                <a:cs typeface="Arial"/>
              </a:rPr>
              <a:t> </a:t>
            </a:r>
            <a:r>
              <a:rPr sz="2000" b="1" dirty="0">
                <a:solidFill>
                  <a:schemeClr val="tx1"/>
                </a:solidFill>
                <a:latin typeface="+mj-lt"/>
                <a:cs typeface="Arial"/>
              </a:rPr>
              <a:t>for</a:t>
            </a:r>
            <a:r>
              <a:rPr sz="2000" b="1" spc="-25" dirty="0">
                <a:solidFill>
                  <a:schemeClr val="tx1"/>
                </a:solidFill>
                <a:latin typeface="+mj-lt"/>
                <a:cs typeface="Arial"/>
              </a:rPr>
              <a:t> </a:t>
            </a:r>
            <a:r>
              <a:rPr sz="2000" b="1" spc="-10" dirty="0">
                <a:solidFill>
                  <a:schemeClr val="tx1"/>
                </a:solidFill>
                <a:latin typeface="+mj-lt"/>
                <a:cs typeface="Arial"/>
              </a:rPr>
              <a:t>women </a:t>
            </a:r>
            <a:r>
              <a:rPr sz="2000" b="1" dirty="0">
                <a:solidFill>
                  <a:schemeClr val="tx1"/>
                </a:solidFill>
                <a:latin typeface="+mj-lt"/>
                <a:cs typeface="Arial"/>
              </a:rPr>
              <a:t>with</a:t>
            </a:r>
            <a:r>
              <a:rPr sz="2000" b="1" spc="-45" dirty="0">
                <a:solidFill>
                  <a:schemeClr val="tx1"/>
                </a:solidFill>
                <a:latin typeface="+mj-lt"/>
                <a:cs typeface="Arial"/>
              </a:rPr>
              <a:t> </a:t>
            </a:r>
            <a:r>
              <a:rPr sz="2000" b="1" dirty="0">
                <a:solidFill>
                  <a:schemeClr val="tx1"/>
                </a:solidFill>
                <a:latin typeface="+mj-lt"/>
                <a:cs typeface="Arial"/>
              </a:rPr>
              <a:t>epilepsy</a:t>
            </a:r>
            <a:r>
              <a:rPr sz="2000" b="1" spc="-55" dirty="0">
                <a:solidFill>
                  <a:schemeClr val="tx1"/>
                </a:solidFill>
                <a:latin typeface="+mj-lt"/>
                <a:cs typeface="Arial"/>
              </a:rPr>
              <a:t> </a:t>
            </a:r>
            <a:r>
              <a:rPr sz="2000" dirty="0">
                <a:solidFill>
                  <a:srgbClr val="222222"/>
                </a:solidFill>
                <a:latin typeface="+mj-lt"/>
                <a:cs typeface="Arial MT"/>
              </a:rPr>
              <a:t>when the</a:t>
            </a:r>
            <a:r>
              <a:rPr sz="2000" spc="-50" dirty="0">
                <a:solidFill>
                  <a:srgbClr val="222222"/>
                </a:solidFill>
                <a:latin typeface="+mj-lt"/>
                <a:cs typeface="Arial MT"/>
              </a:rPr>
              <a:t> </a:t>
            </a:r>
            <a:r>
              <a:rPr sz="2000" dirty="0">
                <a:solidFill>
                  <a:srgbClr val="222222"/>
                </a:solidFill>
                <a:latin typeface="+mj-lt"/>
                <a:cs typeface="Arial MT"/>
              </a:rPr>
              <a:t>following</a:t>
            </a:r>
            <a:r>
              <a:rPr sz="2000" spc="-5" dirty="0">
                <a:solidFill>
                  <a:srgbClr val="222222"/>
                </a:solidFill>
                <a:latin typeface="+mj-lt"/>
                <a:cs typeface="Arial MT"/>
              </a:rPr>
              <a:t> </a:t>
            </a:r>
            <a:r>
              <a:rPr sz="2000" dirty="0">
                <a:solidFill>
                  <a:srgbClr val="222222"/>
                </a:solidFill>
                <a:latin typeface="+mj-lt"/>
                <a:cs typeface="Arial MT"/>
              </a:rPr>
              <a:t>conditions</a:t>
            </a:r>
            <a:r>
              <a:rPr sz="2000" spc="-20" dirty="0">
                <a:solidFill>
                  <a:srgbClr val="222222"/>
                </a:solidFill>
                <a:latin typeface="+mj-lt"/>
                <a:cs typeface="Arial MT"/>
              </a:rPr>
              <a:t> </a:t>
            </a:r>
            <a:r>
              <a:rPr sz="2000" spc="-10" dirty="0">
                <a:solidFill>
                  <a:srgbClr val="222222"/>
                </a:solidFill>
                <a:latin typeface="+mj-lt"/>
                <a:cs typeface="Arial MT"/>
              </a:rPr>
              <a:t>apply</a:t>
            </a:r>
            <a:endParaRPr sz="2000" dirty="0">
              <a:latin typeface="+mj-lt"/>
              <a:cs typeface="Arial MT"/>
            </a:endParaRPr>
          </a:p>
          <a:p>
            <a:pPr>
              <a:lnSpc>
                <a:spcPct val="100000"/>
              </a:lnSpc>
            </a:pPr>
            <a:endParaRPr sz="2000" dirty="0">
              <a:latin typeface="+mj-lt"/>
              <a:cs typeface="Arial MT"/>
            </a:endParaRPr>
          </a:p>
          <a:p>
            <a:pPr marL="342900" indent="-342900">
              <a:lnSpc>
                <a:spcPct val="100000"/>
              </a:lnSpc>
              <a:spcBef>
                <a:spcPts val="25"/>
              </a:spcBef>
              <a:buClr>
                <a:schemeClr val="accent1"/>
              </a:buClr>
              <a:buFont typeface="Wingdings" pitchFamily="2" charset="2"/>
              <a:buChar char="q"/>
            </a:pPr>
            <a:endParaRPr sz="2000" dirty="0">
              <a:latin typeface="+mj-lt"/>
              <a:cs typeface="Arial MT"/>
            </a:endParaRPr>
          </a:p>
          <a:p>
            <a:pPr marL="355600" marR="87630" indent="-342900">
              <a:lnSpc>
                <a:spcPct val="100000"/>
              </a:lnSpc>
              <a:buClr>
                <a:schemeClr val="accent1"/>
              </a:buClr>
              <a:buFont typeface="Wingdings" pitchFamily="2" charset="2"/>
              <a:buChar char="q"/>
              <a:tabLst>
                <a:tab pos="354965" algn="l"/>
              </a:tabLst>
            </a:pPr>
            <a:r>
              <a:rPr sz="2000" dirty="0" smtClean="0">
                <a:solidFill>
                  <a:srgbClr val="222222"/>
                </a:solidFill>
                <a:latin typeface="+mj-lt"/>
                <a:cs typeface="Arial MT"/>
              </a:rPr>
              <a:t>The</a:t>
            </a:r>
            <a:r>
              <a:rPr sz="2000" spc="-45" dirty="0" smtClean="0">
                <a:solidFill>
                  <a:srgbClr val="222222"/>
                </a:solidFill>
                <a:latin typeface="+mj-lt"/>
                <a:cs typeface="Arial MT"/>
              </a:rPr>
              <a:t> </a:t>
            </a:r>
            <a:r>
              <a:rPr sz="2000" dirty="0">
                <a:solidFill>
                  <a:srgbClr val="222222"/>
                </a:solidFill>
                <a:latin typeface="+mj-lt"/>
                <a:cs typeface="Arial MT"/>
              </a:rPr>
              <a:t>treatment</a:t>
            </a:r>
            <a:r>
              <a:rPr sz="2000" spc="-15" dirty="0">
                <a:solidFill>
                  <a:srgbClr val="222222"/>
                </a:solidFill>
                <a:latin typeface="+mj-lt"/>
                <a:cs typeface="Arial MT"/>
              </a:rPr>
              <a:t> </a:t>
            </a:r>
            <a:r>
              <a:rPr sz="2000" dirty="0">
                <a:solidFill>
                  <a:srgbClr val="222222"/>
                </a:solidFill>
                <a:latin typeface="+mj-lt"/>
                <a:cs typeface="Arial MT"/>
              </a:rPr>
              <a:t>involves</a:t>
            </a:r>
            <a:r>
              <a:rPr sz="2000" spc="-100" dirty="0">
                <a:solidFill>
                  <a:srgbClr val="222222"/>
                </a:solidFill>
                <a:latin typeface="+mj-lt"/>
                <a:cs typeface="Arial MT"/>
              </a:rPr>
              <a:t> </a:t>
            </a:r>
            <a:r>
              <a:rPr sz="2000" dirty="0">
                <a:solidFill>
                  <a:srgbClr val="222222"/>
                </a:solidFill>
                <a:latin typeface="+mj-lt"/>
                <a:cs typeface="Arial MT"/>
              </a:rPr>
              <a:t>AEDs</a:t>
            </a:r>
            <a:r>
              <a:rPr sz="2000" spc="-25" dirty="0">
                <a:solidFill>
                  <a:srgbClr val="222222"/>
                </a:solidFill>
                <a:latin typeface="+mj-lt"/>
                <a:cs typeface="Arial MT"/>
              </a:rPr>
              <a:t> </a:t>
            </a:r>
            <a:r>
              <a:rPr sz="2000" dirty="0">
                <a:solidFill>
                  <a:srgbClr val="222222"/>
                </a:solidFill>
                <a:latin typeface="+mj-lt"/>
                <a:cs typeface="Arial MT"/>
              </a:rPr>
              <a:t>that</a:t>
            </a:r>
            <a:r>
              <a:rPr sz="2000" spc="-15" dirty="0">
                <a:solidFill>
                  <a:srgbClr val="222222"/>
                </a:solidFill>
                <a:latin typeface="+mj-lt"/>
                <a:cs typeface="Arial MT"/>
              </a:rPr>
              <a:t> </a:t>
            </a:r>
            <a:r>
              <a:rPr sz="2000" dirty="0">
                <a:solidFill>
                  <a:srgbClr val="222222"/>
                </a:solidFill>
                <a:latin typeface="+mj-lt"/>
                <a:cs typeface="Arial MT"/>
              </a:rPr>
              <a:t>are</a:t>
            </a:r>
            <a:r>
              <a:rPr sz="2000" spc="-30" dirty="0">
                <a:solidFill>
                  <a:srgbClr val="222222"/>
                </a:solidFill>
                <a:latin typeface="+mj-lt"/>
                <a:cs typeface="Arial MT"/>
              </a:rPr>
              <a:t> </a:t>
            </a:r>
            <a:r>
              <a:rPr sz="2000" dirty="0">
                <a:solidFill>
                  <a:srgbClr val="222222"/>
                </a:solidFill>
                <a:latin typeface="+mj-lt"/>
                <a:cs typeface="Arial MT"/>
              </a:rPr>
              <a:t>prone</a:t>
            </a:r>
            <a:r>
              <a:rPr sz="2000" spc="-15"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a:t>
            </a:r>
            <a:r>
              <a:rPr sz="2000" dirty="0">
                <a:solidFill>
                  <a:srgbClr val="222222"/>
                </a:solidFill>
                <a:latin typeface="+mj-lt"/>
                <a:cs typeface="Arial MT"/>
              </a:rPr>
              <a:t>marked</a:t>
            </a:r>
            <a:r>
              <a:rPr sz="2000" spc="-20" dirty="0">
                <a:solidFill>
                  <a:srgbClr val="222222"/>
                </a:solidFill>
                <a:latin typeface="+mj-lt"/>
                <a:cs typeface="Arial MT"/>
              </a:rPr>
              <a:t> </a:t>
            </a:r>
            <a:r>
              <a:rPr sz="2000" dirty="0">
                <a:solidFill>
                  <a:srgbClr val="222222"/>
                </a:solidFill>
                <a:latin typeface="+mj-lt"/>
                <a:cs typeface="Arial MT"/>
              </a:rPr>
              <a:t>changes in</a:t>
            </a:r>
            <a:r>
              <a:rPr sz="2000" spc="-30" dirty="0">
                <a:solidFill>
                  <a:srgbClr val="222222"/>
                </a:solidFill>
                <a:latin typeface="+mj-lt"/>
                <a:cs typeface="Arial MT"/>
              </a:rPr>
              <a:t> </a:t>
            </a:r>
            <a:r>
              <a:rPr sz="2000" spc="-10" dirty="0">
                <a:solidFill>
                  <a:srgbClr val="222222"/>
                </a:solidFill>
                <a:latin typeface="+mj-lt"/>
                <a:cs typeface="Arial MT"/>
              </a:rPr>
              <a:t>clearance </a:t>
            </a:r>
            <a:r>
              <a:rPr sz="2000" dirty="0">
                <a:solidFill>
                  <a:srgbClr val="222222"/>
                </a:solidFill>
                <a:latin typeface="+mj-lt"/>
                <a:cs typeface="Arial MT"/>
              </a:rPr>
              <a:t>(</a:t>
            </a:r>
            <a:r>
              <a:rPr sz="2000" u="sng" dirty="0">
                <a:solidFill>
                  <a:schemeClr val="tx1"/>
                </a:solidFill>
                <a:uFill>
                  <a:solidFill>
                    <a:srgbClr val="005B92"/>
                  </a:solidFill>
                </a:uFill>
                <a:latin typeface="+mj-lt"/>
                <a:cs typeface="Arial MT"/>
              </a:rPr>
              <a:t>lamotrigine</a:t>
            </a:r>
            <a:r>
              <a:rPr sz="2000" dirty="0">
                <a:solidFill>
                  <a:schemeClr val="tx1"/>
                </a:solidFill>
                <a:latin typeface="+mj-lt"/>
                <a:cs typeface="Arial MT"/>
              </a:rPr>
              <a:t>,</a:t>
            </a:r>
            <a:r>
              <a:rPr sz="2000" spc="-40" dirty="0">
                <a:solidFill>
                  <a:schemeClr val="tx1"/>
                </a:solidFill>
                <a:latin typeface="+mj-lt"/>
                <a:cs typeface="Arial MT"/>
              </a:rPr>
              <a:t> </a:t>
            </a:r>
            <a:r>
              <a:rPr sz="2000" u="sng" dirty="0">
                <a:solidFill>
                  <a:schemeClr val="tx1"/>
                </a:solidFill>
                <a:uFill>
                  <a:solidFill>
                    <a:srgbClr val="005B92"/>
                  </a:solidFill>
                </a:uFill>
                <a:latin typeface="+mj-lt"/>
                <a:cs typeface="Arial MT"/>
              </a:rPr>
              <a:t>levetiracetam</a:t>
            </a:r>
            <a:r>
              <a:rPr sz="2000" dirty="0">
                <a:solidFill>
                  <a:schemeClr val="tx1"/>
                </a:solidFill>
                <a:latin typeface="+mj-lt"/>
                <a:cs typeface="Arial MT"/>
              </a:rPr>
              <a:t>,</a:t>
            </a:r>
            <a:r>
              <a:rPr sz="2000" spc="-50" dirty="0">
                <a:solidFill>
                  <a:schemeClr val="tx1"/>
                </a:solidFill>
                <a:latin typeface="+mj-lt"/>
                <a:cs typeface="Arial MT"/>
              </a:rPr>
              <a:t> </a:t>
            </a:r>
            <a:r>
              <a:rPr sz="2000" dirty="0">
                <a:solidFill>
                  <a:schemeClr val="tx1"/>
                </a:solidFill>
                <a:latin typeface="+mj-lt"/>
                <a:cs typeface="Arial MT"/>
              </a:rPr>
              <a:t>and</a:t>
            </a:r>
            <a:r>
              <a:rPr sz="2000" spc="-65" dirty="0">
                <a:solidFill>
                  <a:schemeClr val="tx1"/>
                </a:solidFill>
                <a:latin typeface="+mj-lt"/>
                <a:cs typeface="Arial MT"/>
              </a:rPr>
              <a:t> </a:t>
            </a:r>
            <a:r>
              <a:rPr sz="2000" u="sng" dirty="0">
                <a:solidFill>
                  <a:schemeClr val="tx1"/>
                </a:solidFill>
                <a:uFill>
                  <a:solidFill>
                    <a:srgbClr val="005B92"/>
                  </a:solidFill>
                </a:uFill>
                <a:latin typeface="+mj-lt"/>
                <a:cs typeface="Arial MT"/>
              </a:rPr>
              <a:t>oxcarbazepine</a:t>
            </a:r>
            <a:r>
              <a:rPr sz="2000" dirty="0">
                <a:solidFill>
                  <a:schemeClr val="tx1"/>
                </a:solidFill>
                <a:latin typeface="+mj-lt"/>
                <a:cs typeface="Arial MT"/>
              </a:rPr>
              <a:t>)</a:t>
            </a:r>
            <a:r>
              <a:rPr sz="2000" spc="-20" dirty="0">
                <a:solidFill>
                  <a:schemeClr val="tx1"/>
                </a:solidFill>
                <a:latin typeface="+mj-lt"/>
                <a:cs typeface="Arial MT"/>
              </a:rPr>
              <a:t> </a:t>
            </a:r>
            <a:r>
              <a:rPr sz="2000" dirty="0">
                <a:solidFill>
                  <a:srgbClr val="222222"/>
                </a:solidFill>
                <a:latin typeface="+mj-lt"/>
                <a:cs typeface="Arial MT"/>
              </a:rPr>
              <a:t>with</a:t>
            </a:r>
            <a:r>
              <a:rPr sz="2000" spc="-35" dirty="0">
                <a:solidFill>
                  <a:srgbClr val="222222"/>
                </a:solidFill>
                <a:latin typeface="+mj-lt"/>
                <a:cs typeface="Arial MT"/>
              </a:rPr>
              <a:t> </a:t>
            </a:r>
            <a:r>
              <a:rPr sz="2000" spc="-10" dirty="0">
                <a:solidFill>
                  <a:srgbClr val="222222"/>
                </a:solidFill>
                <a:latin typeface="+mj-lt"/>
                <a:cs typeface="Arial MT"/>
              </a:rPr>
              <a:t>pregnancy</a:t>
            </a:r>
            <a:endParaRPr sz="2000" dirty="0">
              <a:latin typeface="+mj-lt"/>
              <a:cs typeface="Arial MT"/>
            </a:endParaRPr>
          </a:p>
          <a:p>
            <a:pPr marL="355600" indent="-342900">
              <a:lnSpc>
                <a:spcPct val="100000"/>
              </a:lnSpc>
              <a:spcBef>
                <a:spcPts val="1000"/>
              </a:spcBef>
              <a:buClr>
                <a:schemeClr val="accent1"/>
              </a:buClr>
              <a:buFont typeface="Wingdings" pitchFamily="2" charset="2"/>
              <a:buChar char="q"/>
              <a:tabLst>
                <a:tab pos="354965" algn="l"/>
              </a:tabLst>
            </a:pPr>
            <a:r>
              <a:rPr sz="2000" dirty="0" smtClean="0">
                <a:solidFill>
                  <a:srgbClr val="222222"/>
                </a:solidFill>
                <a:latin typeface="+mj-lt"/>
                <a:cs typeface="Arial MT"/>
              </a:rPr>
              <a:t>The</a:t>
            </a:r>
            <a:r>
              <a:rPr sz="2000" spc="-50" dirty="0" smtClean="0">
                <a:solidFill>
                  <a:srgbClr val="222222"/>
                </a:solidFill>
                <a:latin typeface="+mj-lt"/>
                <a:cs typeface="Arial MT"/>
              </a:rPr>
              <a:t> </a:t>
            </a:r>
            <a:r>
              <a:rPr sz="2000" dirty="0">
                <a:solidFill>
                  <a:srgbClr val="222222"/>
                </a:solidFill>
                <a:latin typeface="+mj-lt"/>
                <a:cs typeface="Arial MT"/>
              </a:rPr>
              <a:t>seizures</a:t>
            </a:r>
            <a:r>
              <a:rPr sz="2000" spc="-20" dirty="0">
                <a:solidFill>
                  <a:srgbClr val="222222"/>
                </a:solidFill>
                <a:latin typeface="+mj-lt"/>
                <a:cs typeface="Arial MT"/>
              </a:rPr>
              <a:t> </a:t>
            </a:r>
            <a:r>
              <a:rPr sz="2000" dirty="0">
                <a:solidFill>
                  <a:srgbClr val="222222"/>
                </a:solidFill>
                <a:latin typeface="+mj-lt"/>
                <a:cs typeface="Arial MT"/>
              </a:rPr>
              <a:t>include</a:t>
            </a:r>
            <a:r>
              <a:rPr sz="2000" spc="-15" dirty="0">
                <a:solidFill>
                  <a:srgbClr val="222222"/>
                </a:solidFill>
                <a:latin typeface="+mj-lt"/>
                <a:cs typeface="Arial MT"/>
              </a:rPr>
              <a:t> </a:t>
            </a:r>
            <a:r>
              <a:rPr sz="2000" dirty="0">
                <a:solidFill>
                  <a:srgbClr val="222222"/>
                </a:solidFill>
                <a:latin typeface="+mj-lt"/>
                <a:cs typeface="Arial MT"/>
              </a:rPr>
              <a:t>focal</a:t>
            </a:r>
            <a:r>
              <a:rPr sz="2000" spc="-30" dirty="0">
                <a:solidFill>
                  <a:srgbClr val="222222"/>
                </a:solidFill>
                <a:latin typeface="+mj-lt"/>
                <a:cs typeface="Arial MT"/>
              </a:rPr>
              <a:t> </a:t>
            </a:r>
            <a:r>
              <a:rPr sz="2000" dirty="0">
                <a:solidFill>
                  <a:srgbClr val="222222"/>
                </a:solidFill>
                <a:latin typeface="+mj-lt"/>
                <a:cs typeface="Arial MT"/>
              </a:rPr>
              <a:t>to</a:t>
            </a:r>
            <a:r>
              <a:rPr sz="2000" spc="-30" dirty="0">
                <a:solidFill>
                  <a:srgbClr val="222222"/>
                </a:solidFill>
                <a:latin typeface="+mj-lt"/>
                <a:cs typeface="Arial MT"/>
              </a:rPr>
              <a:t> </a:t>
            </a:r>
            <a:r>
              <a:rPr sz="2000" dirty="0">
                <a:solidFill>
                  <a:srgbClr val="222222"/>
                </a:solidFill>
                <a:latin typeface="+mj-lt"/>
                <a:cs typeface="Arial MT"/>
              </a:rPr>
              <a:t>bilateral</a:t>
            </a:r>
            <a:r>
              <a:rPr sz="2000" spc="-20" dirty="0">
                <a:solidFill>
                  <a:srgbClr val="222222"/>
                </a:solidFill>
                <a:latin typeface="+mj-lt"/>
                <a:cs typeface="Arial MT"/>
              </a:rPr>
              <a:t> </a:t>
            </a:r>
            <a:r>
              <a:rPr sz="2000" dirty="0">
                <a:solidFill>
                  <a:srgbClr val="222222"/>
                </a:solidFill>
                <a:latin typeface="+mj-lt"/>
                <a:cs typeface="Arial MT"/>
              </a:rPr>
              <a:t>or</a:t>
            </a:r>
            <a:r>
              <a:rPr sz="2000" spc="-25" dirty="0">
                <a:solidFill>
                  <a:srgbClr val="222222"/>
                </a:solidFill>
                <a:latin typeface="+mj-lt"/>
                <a:cs typeface="Arial MT"/>
              </a:rPr>
              <a:t> </a:t>
            </a:r>
            <a:r>
              <a:rPr sz="2000" dirty="0">
                <a:solidFill>
                  <a:srgbClr val="222222"/>
                </a:solidFill>
                <a:latin typeface="+mj-lt"/>
                <a:cs typeface="Arial MT"/>
              </a:rPr>
              <a:t>generalized</a:t>
            </a:r>
            <a:r>
              <a:rPr sz="2000" spc="-10" dirty="0">
                <a:solidFill>
                  <a:srgbClr val="222222"/>
                </a:solidFill>
                <a:latin typeface="+mj-lt"/>
                <a:cs typeface="Arial MT"/>
              </a:rPr>
              <a:t> tonic-</a:t>
            </a:r>
            <a:r>
              <a:rPr sz="2000" dirty="0">
                <a:solidFill>
                  <a:srgbClr val="222222"/>
                </a:solidFill>
                <a:latin typeface="+mj-lt"/>
                <a:cs typeface="Arial MT"/>
              </a:rPr>
              <a:t>clonic</a:t>
            </a:r>
            <a:r>
              <a:rPr sz="2000" spc="-5" dirty="0">
                <a:solidFill>
                  <a:srgbClr val="222222"/>
                </a:solidFill>
                <a:latin typeface="+mj-lt"/>
                <a:cs typeface="Arial MT"/>
              </a:rPr>
              <a:t> </a:t>
            </a:r>
            <a:r>
              <a:rPr sz="2000" spc="-10" dirty="0">
                <a:solidFill>
                  <a:srgbClr val="222222"/>
                </a:solidFill>
                <a:latin typeface="+mj-lt"/>
                <a:cs typeface="Arial MT"/>
              </a:rPr>
              <a:t>seizures</a:t>
            </a:r>
            <a:endParaRPr sz="2000" dirty="0">
              <a:latin typeface="+mj-lt"/>
              <a:cs typeface="Arial MT"/>
            </a:endParaRPr>
          </a:p>
          <a:p>
            <a:pPr marL="355600" indent="-342900">
              <a:lnSpc>
                <a:spcPct val="100000"/>
              </a:lnSpc>
              <a:spcBef>
                <a:spcPts val="994"/>
              </a:spcBef>
              <a:buClr>
                <a:schemeClr val="accent1"/>
              </a:buClr>
              <a:buFont typeface="Wingdings" pitchFamily="2" charset="2"/>
              <a:buChar char="q"/>
              <a:tabLst>
                <a:tab pos="354965" algn="l"/>
              </a:tabLst>
            </a:pPr>
            <a:r>
              <a:rPr sz="2000" dirty="0" smtClean="0">
                <a:solidFill>
                  <a:srgbClr val="222222"/>
                </a:solidFill>
                <a:latin typeface="+mj-lt"/>
                <a:cs typeface="Arial MT"/>
              </a:rPr>
              <a:t>The</a:t>
            </a:r>
            <a:r>
              <a:rPr sz="2000" spc="-45" dirty="0" smtClean="0">
                <a:solidFill>
                  <a:srgbClr val="222222"/>
                </a:solidFill>
                <a:latin typeface="+mj-lt"/>
                <a:cs typeface="Arial MT"/>
              </a:rPr>
              <a:t> </a:t>
            </a:r>
            <a:r>
              <a:rPr sz="2000" dirty="0">
                <a:solidFill>
                  <a:srgbClr val="222222"/>
                </a:solidFill>
                <a:latin typeface="+mj-lt"/>
                <a:cs typeface="Arial MT"/>
              </a:rPr>
              <a:t>seizure</a:t>
            </a:r>
            <a:r>
              <a:rPr sz="2000" spc="-20" dirty="0">
                <a:solidFill>
                  <a:srgbClr val="222222"/>
                </a:solidFill>
                <a:latin typeface="+mj-lt"/>
                <a:cs typeface="Arial MT"/>
              </a:rPr>
              <a:t> </a:t>
            </a:r>
            <a:r>
              <a:rPr sz="2000" dirty="0">
                <a:solidFill>
                  <a:srgbClr val="222222"/>
                </a:solidFill>
                <a:latin typeface="+mj-lt"/>
                <a:cs typeface="Arial MT"/>
              </a:rPr>
              <a:t>control</a:t>
            </a:r>
            <a:r>
              <a:rPr sz="2000" spc="-20" dirty="0">
                <a:solidFill>
                  <a:srgbClr val="222222"/>
                </a:solidFill>
                <a:latin typeface="+mj-lt"/>
                <a:cs typeface="Arial MT"/>
              </a:rPr>
              <a:t> </a:t>
            </a:r>
            <a:r>
              <a:rPr sz="2000" dirty="0">
                <a:solidFill>
                  <a:srgbClr val="222222"/>
                </a:solidFill>
                <a:latin typeface="+mj-lt"/>
                <a:cs typeface="Arial MT"/>
              </a:rPr>
              <a:t>was sensitive</a:t>
            </a:r>
            <a:r>
              <a:rPr sz="2000" spc="-20" dirty="0">
                <a:solidFill>
                  <a:srgbClr val="222222"/>
                </a:solidFill>
                <a:latin typeface="+mj-lt"/>
                <a:cs typeface="Arial MT"/>
              </a:rPr>
              <a:t> </a:t>
            </a:r>
            <a:r>
              <a:rPr sz="2000" dirty="0">
                <a:solidFill>
                  <a:srgbClr val="222222"/>
                </a:solidFill>
                <a:latin typeface="+mj-lt"/>
                <a:cs typeface="Arial MT"/>
              </a:rPr>
              <a:t>to</a:t>
            </a:r>
            <a:r>
              <a:rPr sz="2000" spc="-25" dirty="0">
                <a:solidFill>
                  <a:srgbClr val="222222"/>
                </a:solidFill>
                <a:latin typeface="+mj-lt"/>
                <a:cs typeface="Arial MT"/>
              </a:rPr>
              <a:t> </a:t>
            </a:r>
            <a:r>
              <a:rPr sz="2000" dirty="0">
                <a:solidFill>
                  <a:srgbClr val="222222"/>
                </a:solidFill>
                <a:latin typeface="+mj-lt"/>
                <a:cs typeface="Arial MT"/>
              </a:rPr>
              <a:t>changes</a:t>
            </a:r>
            <a:r>
              <a:rPr sz="2000" spc="-20" dirty="0">
                <a:solidFill>
                  <a:srgbClr val="222222"/>
                </a:solidFill>
                <a:latin typeface="+mj-lt"/>
                <a:cs typeface="Arial MT"/>
              </a:rPr>
              <a:t> </a:t>
            </a:r>
            <a:r>
              <a:rPr sz="2000" dirty="0">
                <a:solidFill>
                  <a:srgbClr val="222222"/>
                </a:solidFill>
                <a:latin typeface="+mj-lt"/>
                <a:cs typeface="Arial MT"/>
              </a:rPr>
              <a:t>in</a:t>
            </a:r>
            <a:r>
              <a:rPr sz="2000" spc="-125" dirty="0">
                <a:solidFill>
                  <a:srgbClr val="222222"/>
                </a:solidFill>
                <a:latin typeface="+mj-lt"/>
                <a:cs typeface="Arial MT"/>
              </a:rPr>
              <a:t> </a:t>
            </a:r>
            <a:r>
              <a:rPr sz="2000" dirty="0">
                <a:solidFill>
                  <a:srgbClr val="222222"/>
                </a:solidFill>
                <a:latin typeface="+mj-lt"/>
                <a:cs typeface="Arial MT"/>
              </a:rPr>
              <a:t>AED</a:t>
            </a:r>
            <a:r>
              <a:rPr sz="2000" spc="-25" dirty="0">
                <a:solidFill>
                  <a:srgbClr val="222222"/>
                </a:solidFill>
                <a:latin typeface="+mj-lt"/>
                <a:cs typeface="Arial MT"/>
              </a:rPr>
              <a:t> </a:t>
            </a:r>
            <a:r>
              <a:rPr sz="2000" dirty="0">
                <a:solidFill>
                  <a:srgbClr val="222222"/>
                </a:solidFill>
                <a:latin typeface="+mj-lt"/>
                <a:cs typeface="Arial MT"/>
              </a:rPr>
              <a:t>levels</a:t>
            </a:r>
            <a:r>
              <a:rPr sz="2000" spc="-15" dirty="0">
                <a:solidFill>
                  <a:srgbClr val="222222"/>
                </a:solidFill>
                <a:latin typeface="+mj-lt"/>
                <a:cs typeface="Arial MT"/>
              </a:rPr>
              <a:t> </a:t>
            </a:r>
            <a:r>
              <a:rPr sz="2000" dirty="0">
                <a:solidFill>
                  <a:srgbClr val="222222"/>
                </a:solidFill>
                <a:latin typeface="+mj-lt"/>
                <a:cs typeface="Arial MT"/>
              </a:rPr>
              <a:t>before</a:t>
            </a:r>
            <a:r>
              <a:rPr sz="2000" spc="-20" dirty="0">
                <a:solidFill>
                  <a:srgbClr val="222222"/>
                </a:solidFill>
                <a:latin typeface="+mj-lt"/>
                <a:cs typeface="Arial MT"/>
              </a:rPr>
              <a:t> </a:t>
            </a:r>
            <a:r>
              <a:rPr sz="2000" spc="-10" dirty="0">
                <a:solidFill>
                  <a:srgbClr val="222222"/>
                </a:solidFill>
                <a:latin typeface="+mj-lt"/>
                <a:cs typeface="Arial MT"/>
              </a:rPr>
              <a:t>pregnancy</a:t>
            </a:r>
            <a:endParaRPr sz="2000" dirty="0">
              <a:latin typeface="+mj-lt"/>
              <a:cs typeface="Arial MT"/>
            </a:endParaRPr>
          </a:p>
          <a:p>
            <a:pPr marL="355600" indent="-342900">
              <a:lnSpc>
                <a:spcPct val="100000"/>
              </a:lnSpc>
              <a:spcBef>
                <a:spcPts val="1000"/>
              </a:spcBef>
              <a:buClr>
                <a:schemeClr val="accent1"/>
              </a:buClr>
              <a:buFont typeface="Wingdings" pitchFamily="2" charset="2"/>
              <a:buChar char="q"/>
              <a:tabLst>
                <a:tab pos="354965" algn="l"/>
              </a:tabLst>
            </a:pPr>
            <a:r>
              <a:rPr sz="2000" dirty="0" smtClean="0">
                <a:solidFill>
                  <a:srgbClr val="222222"/>
                </a:solidFill>
                <a:latin typeface="+mj-lt"/>
                <a:cs typeface="Arial MT"/>
              </a:rPr>
              <a:t>The</a:t>
            </a:r>
            <a:r>
              <a:rPr sz="2000" spc="-45" dirty="0" smtClean="0">
                <a:solidFill>
                  <a:srgbClr val="222222"/>
                </a:solidFill>
                <a:latin typeface="+mj-lt"/>
                <a:cs typeface="Arial MT"/>
              </a:rPr>
              <a:t> </a:t>
            </a:r>
            <a:r>
              <a:rPr sz="2000" dirty="0">
                <a:solidFill>
                  <a:srgbClr val="222222"/>
                </a:solidFill>
                <a:latin typeface="+mj-lt"/>
                <a:cs typeface="Arial MT"/>
              </a:rPr>
              <a:t>patient</a:t>
            </a:r>
            <a:r>
              <a:rPr sz="2000" spc="-5" dirty="0">
                <a:solidFill>
                  <a:srgbClr val="222222"/>
                </a:solidFill>
                <a:latin typeface="+mj-lt"/>
                <a:cs typeface="Arial MT"/>
              </a:rPr>
              <a:t> </a:t>
            </a:r>
            <a:r>
              <a:rPr sz="2000" dirty="0">
                <a:solidFill>
                  <a:srgbClr val="222222"/>
                </a:solidFill>
                <a:latin typeface="+mj-lt"/>
                <a:cs typeface="Arial MT"/>
              </a:rPr>
              <a:t>entered</a:t>
            </a:r>
            <a:r>
              <a:rPr sz="2000" spc="-20" dirty="0">
                <a:solidFill>
                  <a:srgbClr val="222222"/>
                </a:solidFill>
                <a:latin typeface="+mj-lt"/>
                <a:cs typeface="Arial MT"/>
              </a:rPr>
              <a:t> </a:t>
            </a:r>
            <a:r>
              <a:rPr sz="2000" dirty="0">
                <a:solidFill>
                  <a:srgbClr val="222222"/>
                </a:solidFill>
                <a:latin typeface="+mj-lt"/>
                <a:cs typeface="Arial MT"/>
              </a:rPr>
              <a:t>pregnancy</a:t>
            </a:r>
            <a:r>
              <a:rPr sz="2000" spc="-10" dirty="0">
                <a:solidFill>
                  <a:srgbClr val="222222"/>
                </a:solidFill>
                <a:latin typeface="+mj-lt"/>
                <a:cs typeface="Arial MT"/>
              </a:rPr>
              <a:t> </a:t>
            </a:r>
            <a:r>
              <a:rPr sz="2000" dirty="0">
                <a:solidFill>
                  <a:srgbClr val="222222"/>
                </a:solidFill>
                <a:latin typeface="+mj-lt"/>
                <a:cs typeface="Arial MT"/>
              </a:rPr>
              <a:t>on</a:t>
            </a:r>
            <a:r>
              <a:rPr sz="2000" spc="-20" dirty="0">
                <a:solidFill>
                  <a:srgbClr val="222222"/>
                </a:solidFill>
                <a:latin typeface="+mj-lt"/>
                <a:cs typeface="Arial MT"/>
              </a:rPr>
              <a:t> </a:t>
            </a:r>
            <a:r>
              <a:rPr sz="2000" dirty="0">
                <a:solidFill>
                  <a:srgbClr val="222222"/>
                </a:solidFill>
                <a:latin typeface="+mj-lt"/>
                <a:cs typeface="Arial MT"/>
              </a:rPr>
              <a:t>the</a:t>
            </a:r>
            <a:r>
              <a:rPr sz="2000" spc="-30" dirty="0">
                <a:solidFill>
                  <a:srgbClr val="222222"/>
                </a:solidFill>
                <a:latin typeface="+mj-lt"/>
                <a:cs typeface="Arial MT"/>
              </a:rPr>
              <a:t> </a:t>
            </a:r>
            <a:r>
              <a:rPr sz="2000" dirty="0">
                <a:solidFill>
                  <a:srgbClr val="222222"/>
                </a:solidFill>
                <a:latin typeface="+mj-lt"/>
                <a:cs typeface="Arial MT"/>
              </a:rPr>
              <a:t>lowest</a:t>
            </a:r>
            <a:r>
              <a:rPr sz="2000" spc="15" dirty="0">
                <a:solidFill>
                  <a:srgbClr val="222222"/>
                </a:solidFill>
                <a:latin typeface="+mj-lt"/>
                <a:cs typeface="Arial MT"/>
              </a:rPr>
              <a:t> </a:t>
            </a:r>
            <a:r>
              <a:rPr sz="2000" spc="-10" dirty="0">
                <a:solidFill>
                  <a:srgbClr val="222222"/>
                </a:solidFill>
                <a:latin typeface="+mj-lt"/>
                <a:cs typeface="Arial MT"/>
              </a:rPr>
              <a:t>effective</a:t>
            </a:r>
            <a:r>
              <a:rPr sz="2000" spc="-114" dirty="0">
                <a:solidFill>
                  <a:srgbClr val="222222"/>
                </a:solidFill>
                <a:latin typeface="+mj-lt"/>
                <a:cs typeface="Arial MT"/>
              </a:rPr>
              <a:t> </a:t>
            </a:r>
            <a:r>
              <a:rPr sz="2000" dirty="0">
                <a:solidFill>
                  <a:srgbClr val="222222"/>
                </a:solidFill>
                <a:latin typeface="+mj-lt"/>
                <a:cs typeface="Arial MT"/>
              </a:rPr>
              <a:t>AED</a:t>
            </a:r>
            <a:r>
              <a:rPr sz="2000" spc="-25" dirty="0">
                <a:solidFill>
                  <a:srgbClr val="222222"/>
                </a:solidFill>
                <a:latin typeface="+mj-lt"/>
                <a:cs typeface="Arial MT"/>
              </a:rPr>
              <a:t> </a:t>
            </a:r>
            <a:r>
              <a:rPr sz="2000" spc="-20" dirty="0">
                <a:solidFill>
                  <a:srgbClr val="222222"/>
                </a:solidFill>
                <a:latin typeface="+mj-lt"/>
                <a:cs typeface="Arial MT"/>
              </a:rPr>
              <a:t>dose</a:t>
            </a:r>
            <a:endParaRPr sz="2000" dirty="0">
              <a:latin typeface="+mj-lt"/>
              <a:cs typeface="Arial MT"/>
            </a:endParaRPr>
          </a:p>
        </p:txBody>
      </p:sp>
      <p:pic>
        <p:nvPicPr>
          <p:cNvPr id="4" name="object 4"/>
          <p:cNvPicPr/>
          <p:nvPr/>
        </p:nvPicPr>
        <p:blipFill>
          <a:blip r:embed="rId2" cstate="print"/>
          <a:stretch>
            <a:fillRect/>
          </a:stretch>
        </p:blipFill>
        <p:spPr>
          <a:xfrm>
            <a:off x="10618827" y="-11575"/>
            <a:ext cx="1571244" cy="1370076"/>
          </a:xfrm>
          <a:prstGeom prst="rect">
            <a:avLst/>
          </a:prstGeom>
        </p:spPr>
      </p:pic>
    </p:spTree>
    <p:extLst>
      <p:ext uri="{BB962C8B-B14F-4D97-AF65-F5344CB8AC3E}">
        <p14:creationId xmlns:p14="http://schemas.microsoft.com/office/powerpoint/2010/main" val="259135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84" y="614752"/>
            <a:ext cx="10831983" cy="505267"/>
          </a:xfrm>
          <a:prstGeom prst="rect">
            <a:avLst/>
          </a:prstGeom>
        </p:spPr>
        <p:txBody>
          <a:bodyPr vert="horz" wrap="square" lIns="0" tIns="12700" rIns="0" bIns="0" rtlCol="0">
            <a:spAutoFit/>
          </a:bodyPr>
          <a:lstStyle/>
          <a:p>
            <a:pPr marL="12700" algn="r">
              <a:lnSpc>
                <a:spcPct val="100000"/>
              </a:lnSpc>
              <a:spcBef>
                <a:spcPts val="100"/>
              </a:spcBef>
              <a:tabLst>
                <a:tab pos="2199640" algn="l"/>
              </a:tabLst>
            </a:pPr>
            <a:r>
              <a:rPr lang="en-GB" sz="3200" i="0" dirty="0" smtClean="0">
                <a:solidFill>
                  <a:schemeClr val="tx2">
                    <a:lumMod val="60000"/>
                    <a:lumOff val="40000"/>
                  </a:schemeClr>
                </a:solidFill>
                <a:latin typeface="Arial"/>
                <a:cs typeface="Arial"/>
              </a:rPr>
              <a:t>SCREENING</a:t>
            </a:r>
            <a:r>
              <a:rPr lang="en-GB" sz="3200" i="0" spc="-45" dirty="0" smtClean="0">
                <a:solidFill>
                  <a:schemeClr val="tx2">
                    <a:lumMod val="60000"/>
                    <a:lumOff val="40000"/>
                  </a:schemeClr>
                </a:solidFill>
                <a:latin typeface="Arial"/>
                <a:cs typeface="Arial"/>
              </a:rPr>
              <a:t> </a:t>
            </a:r>
            <a:r>
              <a:rPr lang="en-GB" sz="3200" i="0" dirty="0" smtClean="0">
                <a:solidFill>
                  <a:schemeClr val="tx2">
                    <a:lumMod val="60000"/>
                    <a:lumOff val="40000"/>
                  </a:schemeClr>
                </a:solidFill>
                <a:latin typeface="Arial"/>
                <a:cs typeface="Arial"/>
              </a:rPr>
              <a:t>FOR</a:t>
            </a:r>
            <a:r>
              <a:rPr lang="en-GB" sz="3200" i="0" spc="-60" dirty="0" smtClean="0">
                <a:solidFill>
                  <a:schemeClr val="tx2">
                    <a:lumMod val="60000"/>
                    <a:lumOff val="40000"/>
                  </a:schemeClr>
                </a:solidFill>
                <a:latin typeface="Arial"/>
                <a:cs typeface="Arial"/>
              </a:rPr>
              <a:t> </a:t>
            </a:r>
            <a:r>
              <a:rPr lang="en-GB" sz="3200" i="0" dirty="0" smtClean="0">
                <a:solidFill>
                  <a:schemeClr val="tx2">
                    <a:lumMod val="60000"/>
                    <a:lumOff val="40000"/>
                  </a:schemeClr>
                </a:solidFill>
                <a:latin typeface="Arial"/>
                <a:cs typeface="Arial"/>
              </a:rPr>
              <a:t>MALFORMATIONS</a:t>
            </a:r>
            <a:r>
              <a:rPr lang="en-GB" sz="3200" i="0" spc="-45" dirty="0" smtClean="0">
                <a:solidFill>
                  <a:schemeClr val="tx2">
                    <a:lumMod val="60000"/>
                    <a:lumOff val="40000"/>
                  </a:schemeClr>
                </a:solidFill>
                <a:latin typeface="Arial"/>
                <a:cs typeface="Arial"/>
              </a:rPr>
              <a:t> </a:t>
            </a:r>
            <a:r>
              <a:rPr lang="en-GB" sz="3200" i="0" dirty="0" smtClean="0">
                <a:solidFill>
                  <a:schemeClr val="tx2">
                    <a:lumMod val="60000"/>
                    <a:lumOff val="40000"/>
                  </a:schemeClr>
                </a:solidFill>
                <a:latin typeface="Arial MT"/>
                <a:cs typeface="Arial MT"/>
              </a:rPr>
              <a:t> </a:t>
            </a:r>
            <a:r>
              <a:rPr sz="1800" b="0" i="0" u="none" spc="-10" dirty="0" smtClean="0">
                <a:solidFill>
                  <a:schemeClr val="tx2">
                    <a:lumMod val="60000"/>
                    <a:lumOff val="40000"/>
                  </a:schemeClr>
                </a:solidFill>
                <a:latin typeface="Trebuchet MS"/>
                <a:cs typeface="Trebuchet MS"/>
              </a:rPr>
              <a:t>VERTICAL</a:t>
            </a:r>
            <a:r>
              <a:rPr lang="en-GB" sz="1800" b="0" i="0" dirty="0" smtClean="0">
                <a:solidFill>
                  <a:schemeClr val="tx2">
                    <a:lumMod val="60000"/>
                    <a:lumOff val="40000"/>
                  </a:schemeClr>
                </a:solidFill>
                <a:latin typeface="Trebuchet MS"/>
                <a:cs typeface="Trebuchet MS"/>
              </a:rPr>
              <a:t> </a:t>
            </a:r>
            <a:r>
              <a:rPr sz="1800" b="0" i="0" u="none" spc="-35" dirty="0" smtClean="0">
                <a:solidFill>
                  <a:schemeClr val="tx2">
                    <a:lumMod val="60000"/>
                    <a:lumOff val="40000"/>
                  </a:schemeClr>
                </a:solidFill>
                <a:latin typeface="Trebuchet MS"/>
                <a:cs typeface="Trebuchet MS"/>
              </a:rPr>
              <a:t>INTEGRATION</a:t>
            </a:r>
            <a:endParaRPr sz="1800" i="0" dirty="0">
              <a:solidFill>
                <a:schemeClr val="tx2">
                  <a:lumMod val="60000"/>
                  <a:lumOff val="40000"/>
                </a:schemeClr>
              </a:solidFill>
              <a:latin typeface="Trebuchet MS"/>
              <a:cs typeface="Trebuchet MS"/>
            </a:endParaRPr>
          </a:p>
        </p:txBody>
      </p:sp>
      <p:sp>
        <p:nvSpPr>
          <p:cNvPr id="3" name="object 3"/>
          <p:cNvSpPr txBox="1"/>
          <p:nvPr/>
        </p:nvSpPr>
        <p:spPr>
          <a:xfrm>
            <a:off x="756311" y="2187955"/>
            <a:ext cx="10978489" cy="2551981"/>
          </a:xfrm>
          <a:prstGeom prst="rect">
            <a:avLst/>
          </a:prstGeom>
        </p:spPr>
        <p:txBody>
          <a:bodyPr vert="horz" wrap="square" lIns="0" tIns="12700" rIns="0" bIns="0" rtlCol="0">
            <a:spAutoFit/>
          </a:bodyPr>
          <a:lstStyle/>
          <a:p>
            <a:pPr marL="12700" marR="5080">
              <a:lnSpc>
                <a:spcPct val="100000"/>
              </a:lnSpc>
              <a:spcBef>
                <a:spcPts val="100"/>
              </a:spcBef>
            </a:pPr>
            <a:r>
              <a:rPr sz="2000" dirty="0" smtClean="0">
                <a:solidFill>
                  <a:srgbClr val="222222"/>
                </a:solidFill>
                <a:latin typeface="+mj-lt"/>
                <a:cs typeface="Arial MT"/>
              </a:rPr>
              <a:t>Ultrasound</a:t>
            </a:r>
            <a:r>
              <a:rPr sz="2000" spc="-30" dirty="0" smtClean="0">
                <a:solidFill>
                  <a:srgbClr val="222222"/>
                </a:solidFill>
                <a:latin typeface="+mj-lt"/>
                <a:cs typeface="Arial MT"/>
              </a:rPr>
              <a:t> </a:t>
            </a:r>
            <a:r>
              <a:rPr sz="2000" dirty="0">
                <a:solidFill>
                  <a:srgbClr val="222222"/>
                </a:solidFill>
                <a:latin typeface="+mj-lt"/>
                <a:cs typeface="Arial MT"/>
              </a:rPr>
              <a:t>screening</a:t>
            </a:r>
            <a:r>
              <a:rPr sz="2000" spc="-40" dirty="0">
                <a:solidFill>
                  <a:srgbClr val="222222"/>
                </a:solidFill>
                <a:latin typeface="+mj-lt"/>
                <a:cs typeface="Arial MT"/>
              </a:rPr>
              <a:t> </a:t>
            </a:r>
            <a:r>
              <a:rPr sz="2000" dirty="0">
                <a:solidFill>
                  <a:srgbClr val="222222"/>
                </a:solidFill>
                <a:latin typeface="+mj-lt"/>
                <a:cs typeface="Arial MT"/>
              </a:rPr>
              <a:t>for</a:t>
            </a:r>
            <a:r>
              <a:rPr sz="2000" spc="-55" dirty="0">
                <a:solidFill>
                  <a:srgbClr val="222222"/>
                </a:solidFill>
                <a:latin typeface="+mj-lt"/>
                <a:cs typeface="Arial MT"/>
              </a:rPr>
              <a:t> </a:t>
            </a:r>
            <a:r>
              <a:rPr sz="2000" dirty="0">
                <a:solidFill>
                  <a:srgbClr val="222222"/>
                </a:solidFill>
                <a:latin typeface="+mj-lt"/>
                <a:cs typeface="Arial MT"/>
              </a:rPr>
              <a:t>morphologic</a:t>
            </a:r>
            <a:r>
              <a:rPr sz="2000" spc="-20" dirty="0">
                <a:solidFill>
                  <a:srgbClr val="222222"/>
                </a:solidFill>
                <a:latin typeface="+mj-lt"/>
                <a:cs typeface="Arial MT"/>
              </a:rPr>
              <a:t> </a:t>
            </a:r>
            <a:r>
              <a:rPr sz="2000" spc="-10" dirty="0">
                <a:solidFill>
                  <a:srgbClr val="222222"/>
                </a:solidFill>
                <a:latin typeface="+mj-lt"/>
                <a:cs typeface="Arial MT"/>
              </a:rPr>
              <a:t>anomalies </a:t>
            </a:r>
            <a:r>
              <a:rPr sz="2000" dirty="0">
                <a:solidFill>
                  <a:srgbClr val="222222"/>
                </a:solidFill>
                <a:latin typeface="+mj-lt"/>
                <a:cs typeface="Arial MT"/>
              </a:rPr>
              <a:t>in</a:t>
            </a:r>
            <a:r>
              <a:rPr sz="2000" spc="-40" dirty="0">
                <a:solidFill>
                  <a:srgbClr val="222222"/>
                </a:solidFill>
                <a:latin typeface="+mj-lt"/>
                <a:cs typeface="Arial MT"/>
              </a:rPr>
              <a:t> </a:t>
            </a:r>
            <a:r>
              <a:rPr sz="2000" dirty="0">
                <a:solidFill>
                  <a:srgbClr val="222222"/>
                </a:solidFill>
                <a:latin typeface="+mj-lt"/>
                <a:cs typeface="Arial MT"/>
              </a:rPr>
              <a:t>the</a:t>
            </a:r>
            <a:r>
              <a:rPr sz="2000" spc="-20" dirty="0">
                <a:solidFill>
                  <a:srgbClr val="222222"/>
                </a:solidFill>
                <a:latin typeface="+mj-lt"/>
                <a:cs typeface="Arial MT"/>
              </a:rPr>
              <a:t> </a:t>
            </a:r>
            <a:r>
              <a:rPr sz="2000" dirty="0" smtClean="0">
                <a:solidFill>
                  <a:srgbClr val="222222"/>
                </a:solidFill>
                <a:latin typeface="+mj-lt"/>
                <a:cs typeface="Arial MT"/>
              </a:rPr>
              <a:t>fetus</a:t>
            </a:r>
            <a:r>
              <a:rPr lang="en-GB" sz="2000" dirty="0" smtClean="0">
                <a:solidFill>
                  <a:srgbClr val="222222"/>
                </a:solidFill>
                <a:latin typeface="+mj-lt"/>
                <a:cs typeface="Arial MT"/>
              </a:rPr>
              <a:t> </a:t>
            </a:r>
            <a:r>
              <a:rPr lang="en-GB" sz="2000" spc="-20" dirty="0" smtClean="0">
                <a:solidFill>
                  <a:srgbClr val="222222"/>
                </a:solidFill>
                <a:latin typeface="+mj-lt"/>
                <a:cs typeface="Arial MT"/>
              </a:rPr>
              <a:t>is </a:t>
            </a:r>
            <a:r>
              <a:rPr sz="2000" dirty="0" smtClean="0">
                <a:solidFill>
                  <a:srgbClr val="222222"/>
                </a:solidFill>
                <a:latin typeface="+mj-lt"/>
                <a:cs typeface="Arial MT"/>
              </a:rPr>
              <a:t>undertaken</a:t>
            </a:r>
            <a:r>
              <a:rPr sz="2000" spc="5" dirty="0" smtClean="0">
                <a:solidFill>
                  <a:srgbClr val="222222"/>
                </a:solidFill>
                <a:latin typeface="+mj-lt"/>
                <a:cs typeface="Arial MT"/>
              </a:rPr>
              <a:t> </a:t>
            </a:r>
            <a:r>
              <a:rPr sz="2000" dirty="0">
                <a:solidFill>
                  <a:srgbClr val="222222"/>
                </a:solidFill>
                <a:latin typeface="+mj-lt"/>
                <a:cs typeface="Arial MT"/>
              </a:rPr>
              <a:t>at</a:t>
            </a:r>
            <a:r>
              <a:rPr sz="2000" spc="-20" dirty="0">
                <a:solidFill>
                  <a:srgbClr val="222222"/>
                </a:solidFill>
                <a:latin typeface="+mj-lt"/>
                <a:cs typeface="Arial MT"/>
              </a:rPr>
              <a:t> </a:t>
            </a:r>
            <a:r>
              <a:rPr sz="2000" dirty="0">
                <a:solidFill>
                  <a:srgbClr val="222222"/>
                </a:solidFill>
                <a:latin typeface="+mj-lt"/>
                <a:cs typeface="Arial MT"/>
              </a:rPr>
              <a:t>17</a:t>
            </a:r>
            <a:r>
              <a:rPr sz="2000" spc="-25" dirty="0">
                <a:solidFill>
                  <a:srgbClr val="222222"/>
                </a:solidFill>
                <a:latin typeface="+mj-lt"/>
                <a:cs typeface="Arial MT"/>
              </a:rPr>
              <a:t> </a:t>
            </a:r>
            <a:r>
              <a:rPr sz="2000" dirty="0">
                <a:solidFill>
                  <a:srgbClr val="222222"/>
                </a:solidFill>
                <a:latin typeface="+mj-lt"/>
                <a:cs typeface="Arial MT"/>
              </a:rPr>
              <a:t>to</a:t>
            </a:r>
            <a:r>
              <a:rPr sz="2000" spc="-20" dirty="0">
                <a:solidFill>
                  <a:srgbClr val="222222"/>
                </a:solidFill>
                <a:latin typeface="+mj-lt"/>
                <a:cs typeface="Arial MT"/>
              </a:rPr>
              <a:t> </a:t>
            </a:r>
            <a:r>
              <a:rPr sz="2000" dirty="0">
                <a:solidFill>
                  <a:srgbClr val="222222"/>
                </a:solidFill>
                <a:latin typeface="+mj-lt"/>
                <a:cs typeface="Arial MT"/>
              </a:rPr>
              <a:t>20</a:t>
            </a:r>
            <a:r>
              <a:rPr sz="2000" spc="-20" dirty="0">
                <a:solidFill>
                  <a:srgbClr val="222222"/>
                </a:solidFill>
                <a:latin typeface="+mj-lt"/>
                <a:cs typeface="Arial MT"/>
              </a:rPr>
              <a:t> </a:t>
            </a:r>
            <a:r>
              <a:rPr sz="2000" dirty="0">
                <a:solidFill>
                  <a:srgbClr val="222222"/>
                </a:solidFill>
                <a:latin typeface="+mj-lt"/>
                <a:cs typeface="Arial MT"/>
              </a:rPr>
              <a:t>weeks</a:t>
            </a:r>
            <a:r>
              <a:rPr sz="2000" spc="35" dirty="0">
                <a:solidFill>
                  <a:srgbClr val="222222"/>
                </a:solidFill>
                <a:latin typeface="+mj-lt"/>
                <a:cs typeface="Arial MT"/>
              </a:rPr>
              <a:t> </a:t>
            </a:r>
            <a:r>
              <a:rPr sz="2000" spc="-10" dirty="0">
                <a:solidFill>
                  <a:srgbClr val="222222"/>
                </a:solidFill>
                <a:latin typeface="+mj-lt"/>
                <a:cs typeface="Arial MT"/>
              </a:rPr>
              <a:t>gestation</a:t>
            </a:r>
            <a:endParaRPr sz="2000" dirty="0">
              <a:latin typeface="+mj-lt"/>
              <a:cs typeface="Arial MT"/>
            </a:endParaRPr>
          </a:p>
          <a:p>
            <a:pPr marL="347345" marR="476250" indent="-342900">
              <a:lnSpc>
                <a:spcPct val="100000"/>
              </a:lnSpc>
              <a:spcBef>
                <a:spcPts val="994"/>
              </a:spcBef>
              <a:buClr>
                <a:schemeClr val="accent1"/>
              </a:buClr>
              <a:buSzPct val="58333"/>
              <a:buFont typeface="Wingdings" pitchFamily="2" charset="2"/>
              <a:buChar char="q"/>
              <a:tabLst>
                <a:tab pos="150495" algn="l"/>
              </a:tabLst>
            </a:pPr>
            <a:r>
              <a:rPr sz="2000" dirty="0" smtClean="0">
                <a:solidFill>
                  <a:srgbClr val="222222"/>
                </a:solidFill>
                <a:latin typeface="+mj-lt"/>
                <a:cs typeface="Arial MT"/>
              </a:rPr>
              <a:t>The</a:t>
            </a:r>
            <a:r>
              <a:rPr sz="2000" spc="-55" dirty="0" smtClean="0">
                <a:solidFill>
                  <a:srgbClr val="222222"/>
                </a:solidFill>
                <a:latin typeface="+mj-lt"/>
                <a:cs typeface="Arial MT"/>
              </a:rPr>
              <a:t> </a:t>
            </a:r>
            <a:r>
              <a:rPr sz="2000" dirty="0">
                <a:solidFill>
                  <a:srgbClr val="222222"/>
                </a:solidFill>
                <a:latin typeface="+mj-lt"/>
                <a:cs typeface="Arial MT"/>
              </a:rPr>
              <a:t>finding</a:t>
            </a:r>
            <a:r>
              <a:rPr sz="2000" spc="-30" dirty="0">
                <a:solidFill>
                  <a:srgbClr val="222222"/>
                </a:solidFill>
                <a:latin typeface="+mj-lt"/>
                <a:cs typeface="Arial MT"/>
              </a:rPr>
              <a:t> </a:t>
            </a:r>
            <a:r>
              <a:rPr sz="2000" dirty="0">
                <a:solidFill>
                  <a:srgbClr val="222222"/>
                </a:solidFill>
                <a:latin typeface="+mj-lt"/>
                <a:cs typeface="Arial MT"/>
              </a:rPr>
              <a:t>of</a:t>
            </a:r>
            <a:r>
              <a:rPr sz="2000" spc="-30" dirty="0">
                <a:solidFill>
                  <a:srgbClr val="222222"/>
                </a:solidFill>
                <a:latin typeface="+mj-lt"/>
                <a:cs typeface="Arial MT"/>
              </a:rPr>
              <a:t> </a:t>
            </a:r>
            <a:r>
              <a:rPr sz="2000" dirty="0">
                <a:solidFill>
                  <a:srgbClr val="222222"/>
                </a:solidFill>
                <a:latin typeface="+mj-lt"/>
                <a:cs typeface="Arial MT"/>
              </a:rPr>
              <a:t>normal</a:t>
            </a:r>
            <a:r>
              <a:rPr sz="2000" spc="-35" dirty="0">
                <a:solidFill>
                  <a:srgbClr val="222222"/>
                </a:solidFill>
                <a:latin typeface="+mj-lt"/>
                <a:cs typeface="Arial MT"/>
              </a:rPr>
              <a:t> </a:t>
            </a:r>
            <a:r>
              <a:rPr sz="2000" dirty="0">
                <a:solidFill>
                  <a:srgbClr val="222222"/>
                </a:solidFill>
                <a:latin typeface="+mj-lt"/>
                <a:cs typeface="Arial MT"/>
              </a:rPr>
              <a:t>posterior</a:t>
            </a:r>
            <a:r>
              <a:rPr sz="2000" spc="-20" dirty="0">
                <a:solidFill>
                  <a:srgbClr val="222222"/>
                </a:solidFill>
                <a:latin typeface="+mj-lt"/>
                <a:cs typeface="Arial MT"/>
              </a:rPr>
              <a:t> </a:t>
            </a:r>
            <a:r>
              <a:rPr sz="2000" dirty="0">
                <a:solidFill>
                  <a:srgbClr val="222222"/>
                </a:solidFill>
                <a:latin typeface="+mj-lt"/>
                <a:cs typeface="Arial MT"/>
              </a:rPr>
              <a:t>fossa</a:t>
            </a:r>
            <a:r>
              <a:rPr sz="2000" spc="-45" dirty="0">
                <a:solidFill>
                  <a:srgbClr val="222222"/>
                </a:solidFill>
                <a:latin typeface="+mj-lt"/>
                <a:cs typeface="Arial MT"/>
              </a:rPr>
              <a:t> </a:t>
            </a:r>
            <a:r>
              <a:rPr sz="2000" dirty="0">
                <a:solidFill>
                  <a:srgbClr val="222222"/>
                </a:solidFill>
                <a:latin typeface="+mj-lt"/>
                <a:cs typeface="Arial MT"/>
              </a:rPr>
              <a:t>and</a:t>
            </a:r>
            <a:r>
              <a:rPr sz="2000" spc="-30" dirty="0">
                <a:solidFill>
                  <a:srgbClr val="222222"/>
                </a:solidFill>
                <a:latin typeface="+mj-lt"/>
                <a:cs typeface="Arial MT"/>
              </a:rPr>
              <a:t> </a:t>
            </a:r>
            <a:r>
              <a:rPr sz="2000" dirty="0">
                <a:solidFill>
                  <a:srgbClr val="222222"/>
                </a:solidFill>
                <a:latin typeface="+mj-lt"/>
                <a:cs typeface="Arial MT"/>
              </a:rPr>
              <a:t>fetal</a:t>
            </a:r>
            <a:r>
              <a:rPr sz="2000" spc="-30" dirty="0">
                <a:solidFill>
                  <a:srgbClr val="222222"/>
                </a:solidFill>
                <a:latin typeface="+mj-lt"/>
                <a:cs typeface="Arial MT"/>
              </a:rPr>
              <a:t> </a:t>
            </a:r>
            <a:r>
              <a:rPr sz="2000" dirty="0">
                <a:solidFill>
                  <a:srgbClr val="222222"/>
                </a:solidFill>
                <a:latin typeface="+mj-lt"/>
                <a:cs typeface="Arial MT"/>
              </a:rPr>
              <a:t>spine</a:t>
            </a:r>
            <a:r>
              <a:rPr sz="2000" spc="-30" dirty="0">
                <a:solidFill>
                  <a:srgbClr val="222222"/>
                </a:solidFill>
                <a:latin typeface="+mj-lt"/>
                <a:cs typeface="Arial MT"/>
              </a:rPr>
              <a:t> </a:t>
            </a:r>
            <a:r>
              <a:rPr sz="2000" dirty="0">
                <a:solidFill>
                  <a:srgbClr val="222222"/>
                </a:solidFill>
                <a:latin typeface="+mj-lt"/>
                <a:cs typeface="Arial MT"/>
              </a:rPr>
              <a:t>will</a:t>
            </a:r>
            <a:r>
              <a:rPr sz="2000" spc="10" dirty="0">
                <a:solidFill>
                  <a:srgbClr val="222222"/>
                </a:solidFill>
                <a:latin typeface="+mj-lt"/>
                <a:cs typeface="Arial MT"/>
              </a:rPr>
              <a:t> </a:t>
            </a:r>
            <a:r>
              <a:rPr sz="2000" dirty="0">
                <a:solidFill>
                  <a:srgbClr val="222222"/>
                </a:solidFill>
                <a:latin typeface="+mj-lt"/>
                <a:cs typeface="Arial MT"/>
              </a:rPr>
              <a:t>typically</a:t>
            </a:r>
            <a:r>
              <a:rPr sz="2000" spc="-10" dirty="0">
                <a:solidFill>
                  <a:srgbClr val="222222"/>
                </a:solidFill>
                <a:latin typeface="+mj-lt"/>
                <a:cs typeface="Arial MT"/>
              </a:rPr>
              <a:t> adequately </a:t>
            </a:r>
            <a:r>
              <a:rPr sz="2000" dirty="0">
                <a:solidFill>
                  <a:srgbClr val="222222"/>
                </a:solidFill>
                <a:latin typeface="+mj-lt"/>
                <a:cs typeface="Arial MT"/>
              </a:rPr>
              <a:t>exclude</a:t>
            </a:r>
            <a:r>
              <a:rPr sz="2000" spc="-20" dirty="0">
                <a:solidFill>
                  <a:srgbClr val="222222"/>
                </a:solidFill>
                <a:latin typeface="+mj-lt"/>
                <a:cs typeface="Arial MT"/>
              </a:rPr>
              <a:t> </a:t>
            </a:r>
            <a:r>
              <a:rPr sz="2000" dirty="0">
                <a:solidFill>
                  <a:srgbClr val="222222"/>
                </a:solidFill>
                <a:latin typeface="+mj-lt"/>
                <a:cs typeface="Arial MT"/>
              </a:rPr>
              <a:t>the</a:t>
            </a:r>
            <a:r>
              <a:rPr sz="2000" spc="-30" dirty="0">
                <a:solidFill>
                  <a:srgbClr val="222222"/>
                </a:solidFill>
                <a:latin typeface="+mj-lt"/>
                <a:cs typeface="Arial MT"/>
              </a:rPr>
              <a:t> </a:t>
            </a:r>
            <a:r>
              <a:rPr sz="2000" dirty="0">
                <a:solidFill>
                  <a:srgbClr val="222222"/>
                </a:solidFill>
                <a:latin typeface="+mj-lt"/>
                <a:cs typeface="Arial MT"/>
              </a:rPr>
              <a:t>presence</a:t>
            </a:r>
            <a:r>
              <a:rPr sz="2000" spc="-5" dirty="0">
                <a:solidFill>
                  <a:srgbClr val="222222"/>
                </a:solidFill>
                <a:latin typeface="+mj-lt"/>
                <a:cs typeface="Arial MT"/>
              </a:rPr>
              <a:t> </a:t>
            </a:r>
            <a:r>
              <a:rPr sz="2000" dirty="0">
                <a:solidFill>
                  <a:srgbClr val="222222"/>
                </a:solidFill>
                <a:latin typeface="+mj-lt"/>
                <a:cs typeface="Arial MT"/>
              </a:rPr>
              <a:t>of</a:t>
            </a:r>
            <a:r>
              <a:rPr sz="2000" spc="-30" dirty="0">
                <a:solidFill>
                  <a:srgbClr val="222222"/>
                </a:solidFill>
                <a:latin typeface="+mj-lt"/>
                <a:cs typeface="Arial MT"/>
              </a:rPr>
              <a:t> </a:t>
            </a:r>
            <a:r>
              <a:rPr sz="2000" dirty="0">
                <a:solidFill>
                  <a:srgbClr val="222222"/>
                </a:solidFill>
                <a:latin typeface="+mj-lt"/>
                <a:cs typeface="Arial MT"/>
              </a:rPr>
              <a:t>a</a:t>
            </a:r>
            <a:r>
              <a:rPr sz="2000" spc="-25" dirty="0">
                <a:solidFill>
                  <a:srgbClr val="222222"/>
                </a:solidFill>
                <a:latin typeface="+mj-lt"/>
                <a:cs typeface="Arial MT"/>
              </a:rPr>
              <a:t> </a:t>
            </a:r>
            <a:r>
              <a:rPr sz="2000" dirty="0">
                <a:solidFill>
                  <a:srgbClr val="222222"/>
                </a:solidFill>
                <a:latin typeface="+mj-lt"/>
                <a:cs typeface="Arial MT"/>
              </a:rPr>
              <a:t>neural</a:t>
            </a:r>
            <a:r>
              <a:rPr sz="2000" spc="-5" dirty="0">
                <a:solidFill>
                  <a:srgbClr val="222222"/>
                </a:solidFill>
                <a:latin typeface="+mj-lt"/>
                <a:cs typeface="Arial MT"/>
              </a:rPr>
              <a:t> </a:t>
            </a:r>
            <a:r>
              <a:rPr sz="2000" dirty="0">
                <a:solidFill>
                  <a:srgbClr val="222222"/>
                </a:solidFill>
                <a:latin typeface="+mj-lt"/>
                <a:cs typeface="Arial MT"/>
              </a:rPr>
              <a:t>tube</a:t>
            </a:r>
            <a:r>
              <a:rPr sz="2000" spc="-20" dirty="0">
                <a:solidFill>
                  <a:srgbClr val="222222"/>
                </a:solidFill>
                <a:latin typeface="+mj-lt"/>
                <a:cs typeface="Arial MT"/>
              </a:rPr>
              <a:t> </a:t>
            </a:r>
            <a:r>
              <a:rPr sz="2000" spc="-10" dirty="0">
                <a:solidFill>
                  <a:srgbClr val="222222"/>
                </a:solidFill>
                <a:latin typeface="+mj-lt"/>
                <a:cs typeface="Arial MT"/>
              </a:rPr>
              <a:t>defect.</a:t>
            </a:r>
            <a:endParaRPr sz="2000" dirty="0">
              <a:latin typeface="+mj-lt"/>
              <a:cs typeface="Arial MT"/>
            </a:endParaRPr>
          </a:p>
          <a:p>
            <a:pPr marL="355600" indent="-342900">
              <a:lnSpc>
                <a:spcPct val="100000"/>
              </a:lnSpc>
              <a:spcBef>
                <a:spcPts val="1010"/>
              </a:spcBef>
              <a:buClr>
                <a:schemeClr val="accent1"/>
              </a:buClr>
              <a:buFont typeface="Wingdings" pitchFamily="2" charset="2"/>
              <a:buChar char="q"/>
            </a:pPr>
            <a:r>
              <a:rPr sz="2000" dirty="0">
                <a:solidFill>
                  <a:srgbClr val="222222"/>
                </a:solidFill>
                <a:latin typeface="+mj-lt"/>
                <a:cs typeface="Arial MT"/>
              </a:rPr>
              <a:t>If</a:t>
            </a:r>
            <a:r>
              <a:rPr sz="2000" spc="-35" dirty="0">
                <a:solidFill>
                  <a:srgbClr val="222222"/>
                </a:solidFill>
                <a:latin typeface="+mj-lt"/>
                <a:cs typeface="Arial MT"/>
              </a:rPr>
              <a:t> </a:t>
            </a:r>
            <a:r>
              <a:rPr sz="2000" dirty="0">
                <a:solidFill>
                  <a:srgbClr val="222222"/>
                </a:solidFill>
                <a:latin typeface="+mj-lt"/>
                <a:cs typeface="Arial MT"/>
              </a:rPr>
              <a:t>additional</a:t>
            </a:r>
            <a:r>
              <a:rPr sz="2000" spc="-15" dirty="0">
                <a:solidFill>
                  <a:srgbClr val="222222"/>
                </a:solidFill>
                <a:latin typeface="+mj-lt"/>
                <a:cs typeface="Arial MT"/>
              </a:rPr>
              <a:t> </a:t>
            </a:r>
            <a:r>
              <a:rPr sz="2000" dirty="0">
                <a:solidFill>
                  <a:srgbClr val="222222"/>
                </a:solidFill>
                <a:latin typeface="+mj-lt"/>
                <a:cs typeface="Arial MT"/>
              </a:rPr>
              <a:t>reassurance</a:t>
            </a:r>
            <a:r>
              <a:rPr sz="2000" spc="-20" dirty="0">
                <a:solidFill>
                  <a:srgbClr val="222222"/>
                </a:solidFill>
                <a:latin typeface="+mj-lt"/>
                <a:cs typeface="Arial MT"/>
              </a:rPr>
              <a:t> </a:t>
            </a:r>
            <a:r>
              <a:rPr sz="2000" dirty="0">
                <a:solidFill>
                  <a:srgbClr val="222222"/>
                </a:solidFill>
                <a:latin typeface="+mj-lt"/>
                <a:cs typeface="Arial MT"/>
              </a:rPr>
              <a:t>is</a:t>
            </a:r>
            <a:r>
              <a:rPr sz="2000" spc="-25" dirty="0">
                <a:solidFill>
                  <a:srgbClr val="222222"/>
                </a:solidFill>
                <a:latin typeface="+mj-lt"/>
                <a:cs typeface="Arial MT"/>
              </a:rPr>
              <a:t> </a:t>
            </a:r>
            <a:r>
              <a:rPr sz="2000" spc="-10" dirty="0" smtClean="0">
                <a:solidFill>
                  <a:srgbClr val="222222"/>
                </a:solidFill>
                <a:latin typeface="+mj-lt"/>
                <a:cs typeface="Arial MT"/>
              </a:rPr>
              <a:t>desired</a:t>
            </a:r>
            <a:r>
              <a:rPr lang="en-GB" sz="2000" spc="-10" dirty="0" smtClean="0">
                <a:solidFill>
                  <a:srgbClr val="222222"/>
                </a:solidFill>
                <a:latin typeface="+mj-lt"/>
                <a:cs typeface="Arial MT"/>
              </a:rPr>
              <a:t>:</a:t>
            </a:r>
            <a:endParaRPr sz="2000" dirty="0">
              <a:latin typeface="+mj-lt"/>
              <a:cs typeface="Arial MT"/>
            </a:endParaRPr>
          </a:p>
          <a:p>
            <a:pPr marL="347345" indent="-342900">
              <a:lnSpc>
                <a:spcPct val="100000"/>
              </a:lnSpc>
              <a:spcBef>
                <a:spcPts val="994"/>
              </a:spcBef>
              <a:buClr>
                <a:schemeClr val="accent1"/>
              </a:buClr>
              <a:buSzPct val="58333"/>
              <a:buFont typeface="Wingdings" pitchFamily="2" charset="2"/>
              <a:buChar char="q"/>
              <a:tabLst>
                <a:tab pos="150495" algn="l"/>
              </a:tabLst>
            </a:pPr>
            <a:r>
              <a:rPr lang="en-GB" sz="2000" dirty="0">
                <a:solidFill>
                  <a:srgbClr val="222222"/>
                </a:solidFill>
                <a:latin typeface="+mj-lt"/>
                <a:cs typeface="Arial MT"/>
              </a:rPr>
              <a:t>M</a:t>
            </a:r>
            <a:r>
              <a:rPr sz="2000" dirty="0" err="1" smtClean="0">
                <a:solidFill>
                  <a:srgbClr val="222222"/>
                </a:solidFill>
                <a:latin typeface="+mj-lt"/>
                <a:cs typeface="Arial MT"/>
              </a:rPr>
              <a:t>easurement</a:t>
            </a:r>
            <a:r>
              <a:rPr sz="2000" spc="-20" dirty="0" smtClean="0">
                <a:solidFill>
                  <a:srgbClr val="222222"/>
                </a:solidFill>
                <a:latin typeface="+mj-lt"/>
                <a:cs typeface="Arial MT"/>
              </a:rPr>
              <a:t> </a:t>
            </a:r>
            <a:r>
              <a:rPr sz="2000" dirty="0">
                <a:solidFill>
                  <a:srgbClr val="222222"/>
                </a:solidFill>
                <a:latin typeface="+mj-lt"/>
                <a:cs typeface="Arial MT"/>
              </a:rPr>
              <a:t>of</a:t>
            </a:r>
            <a:r>
              <a:rPr sz="2000" spc="-30"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serum</a:t>
            </a:r>
            <a:r>
              <a:rPr sz="2000" spc="-30" dirty="0">
                <a:solidFill>
                  <a:srgbClr val="222222"/>
                </a:solidFill>
                <a:latin typeface="+mj-lt"/>
                <a:cs typeface="Arial MT"/>
              </a:rPr>
              <a:t> </a:t>
            </a:r>
            <a:r>
              <a:rPr sz="2000" spc="-10" dirty="0">
                <a:solidFill>
                  <a:srgbClr val="222222"/>
                </a:solidFill>
                <a:latin typeface="+mj-lt"/>
                <a:cs typeface="Arial MT"/>
              </a:rPr>
              <a:t>alpha-</a:t>
            </a:r>
            <a:r>
              <a:rPr sz="2000" dirty="0">
                <a:solidFill>
                  <a:srgbClr val="222222"/>
                </a:solidFill>
                <a:latin typeface="+mj-lt"/>
                <a:cs typeface="Arial MT"/>
              </a:rPr>
              <a:t>fetoprotein</a:t>
            </a:r>
            <a:r>
              <a:rPr sz="2000" spc="-10" dirty="0">
                <a:solidFill>
                  <a:srgbClr val="222222"/>
                </a:solidFill>
                <a:latin typeface="+mj-lt"/>
                <a:cs typeface="Arial MT"/>
              </a:rPr>
              <a:t> </a:t>
            </a:r>
            <a:r>
              <a:rPr sz="2000" dirty="0">
                <a:solidFill>
                  <a:srgbClr val="222222"/>
                </a:solidFill>
                <a:latin typeface="+mj-lt"/>
                <a:cs typeface="Arial MT"/>
              </a:rPr>
              <a:t>(AFP)</a:t>
            </a:r>
            <a:r>
              <a:rPr sz="2000" spc="-30" dirty="0">
                <a:solidFill>
                  <a:srgbClr val="222222"/>
                </a:solidFill>
                <a:latin typeface="+mj-lt"/>
                <a:cs typeface="Arial MT"/>
              </a:rPr>
              <a:t> </a:t>
            </a:r>
            <a:r>
              <a:rPr sz="2000" dirty="0">
                <a:solidFill>
                  <a:srgbClr val="222222"/>
                </a:solidFill>
                <a:latin typeface="+mj-lt"/>
                <a:cs typeface="Arial MT"/>
              </a:rPr>
              <a:t>concentration</a:t>
            </a:r>
            <a:r>
              <a:rPr sz="2000" spc="-20" dirty="0">
                <a:solidFill>
                  <a:srgbClr val="222222"/>
                </a:solidFill>
                <a:latin typeface="+mj-lt"/>
                <a:cs typeface="Arial MT"/>
              </a:rPr>
              <a:t> </a:t>
            </a:r>
            <a:r>
              <a:rPr sz="2000" spc="-25" dirty="0" smtClean="0">
                <a:solidFill>
                  <a:srgbClr val="222222"/>
                </a:solidFill>
                <a:latin typeface="+mj-lt"/>
                <a:cs typeface="Arial MT"/>
              </a:rPr>
              <a:t>or</a:t>
            </a:r>
            <a:r>
              <a:rPr lang="en-GB" sz="2000" dirty="0">
                <a:latin typeface="+mj-lt"/>
                <a:cs typeface="Arial MT"/>
              </a:rPr>
              <a:t> </a:t>
            </a:r>
            <a:r>
              <a:rPr sz="2000" dirty="0" smtClean="0">
                <a:solidFill>
                  <a:srgbClr val="222222"/>
                </a:solidFill>
                <a:latin typeface="+mj-lt"/>
                <a:cs typeface="Arial MT"/>
              </a:rPr>
              <a:t>amniocentesis</a:t>
            </a:r>
            <a:r>
              <a:rPr sz="2000" spc="-20" dirty="0" smtClean="0">
                <a:solidFill>
                  <a:srgbClr val="222222"/>
                </a:solidFill>
                <a:latin typeface="+mj-lt"/>
                <a:cs typeface="Arial MT"/>
              </a:rPr>
              <a:t> </a:t>
            </a:r>
            <a:r>
              <a:rPr sz="2000" dirty="0">
                <a:solidFill>
                  <a:srgbClr val="222222"/>
                </a:solidFill>
                <a:latin typeface="+mj-lt"/>
                <a:cs typeface="Arial MT"/>
              </a:rPr>
              <a:t>for</a:t>
            </a:r>
            <a:r>
              <a:rPr sz="2000" spc="-40" dirty="0">
                <a:solidFill>
                  <a:srgbClr val="222222"/>
                </a:solidFill>
                <a:latin typeface="+mj-lt"/>
                <a:cs typeface="Arial MT"/>
              </a:rPr>
              <a:t> </a:t>
            </a:r>
            <a:r>
              <a:rPr sz="2000" dirty="0">
                <a:solidFill>
                  <a:srgbClr val="222222"/>
                </a:solidFill>
                <a:latin typeface="+mj-lt"/>
                <a:cs typeface="Arial MT"/>
              </a:rPr>
              <a:t>amniotic</a:t>
            </a:r>
            <a:r>
              <a:rPr sz="2000" spc="-20" dirty="0">
                <a:solidFill>
                  <a:srgbClr val="222222"/>
                </a:solidFill>
                <a:latin typeface="+mj-lt"/>
                <a:cs typeface="Arial MT"/>
              </a:rPr>
              <a:t> </a:t>
            </a:r>
            <a:r>
              <a:rPr sz="2000" dirty="0">
                <a:solidFill>
                  <a:srgbClr val="222222"/>
                </a:solidFill>
                <a:latin typeface="+mj-lt"/>
                <a:cs typeface="Arial MT"/>
              </a:rPr>
              <a:t>fluid</a:t>
            </a:r>
            <a:r>
              <a:rPr sz="2000" spc="-105" dirty="0">
                <a:solidFill>
                  <a:srgbClr val="222222"/>
                </a:solidFill>
                <a:latin typeface="+mj-lt"/>
                <a:cs typeface="Arial MT"/>
              </a:rPr>
              <a:t> </a:t>
            </a:r>
            <a:r>
              <a:rPr sz="2000" dirty="0">
                <a:solidFill>
                  <a:srgbClr val="222222"/>
                </a:solidFill>
                <a:latin typeface="+mj-lt"/>
                <a:cs typeface="Arial MT"/>
              </a:rPr>
              <a:t>AFP</a:t>
            </a:r>
            <a:r>
              <a:rPr sz="2000" spc="-75" dirty="0">
                <a:solidFill>
                  <a:srgbClr val="222222"/>
                </a:solidFill>
                <a:latin typeface="+mj-lt"/>
                <a:cs typeface="Arial MT"/>
              </a:rPr>
              <a:t> </a:t>
            </a:r>
            <a:r>
              <a:rPr sz="2000" dirty="0">
                <a:solidFill>
                  <a:srgbClr val="222222"/>
                </a:solidFill>
                <a:latin typeface="+mj-lt"/>
                <a:cs typeface="Arial MT"/>
              </a:rPr>
              <a:t>levels</a:t>
            </a:r>
            <a:r>
              <a:rPr sz="2000" spc="-15" dirty="0">
                <a:solidFill>
                  <a:srgbClr val="222222"/>
                </a:solidFill>
                <a:latin typeface="+mj-lt"/>
                <a:cs typeface="Arial MT"/>
              </a:rPr>
              <a:t> </a:t>
            </a:r>
            <a:r>
              <a:rPr sz="2000" dirty="0">
                <a:solidFill>
                  <a:srgbClr val="222222"/>
                </a:solidFill>
                <a:latin typeface="+mj-lt"/>
                <a:cs typeface="Arial MT"/>
              </a:rPr>
              <a:t>should</a:t>
            </a:r>
            <a:r>
              <a:rPr sz="2000" spc="-10" dirty="0">
                <a:solidFill>
                  <a:srgbClr val="222222"/>
                </a:solidFill>
                <a:latin typeface="+mj-lt"/>
                <a:cs typeface="Arial MT"/>
              </a:rPr>
              <a:t> </a:t>
            </a:r>
            <a:r>
              <a:rPr sz="2000" dirty="0">
                <a:solidFill>
                  <a:srgbClr val="222222"/>
                </a:solidFill>
                <a:latin typeface="+mj-lt"/>
                <a:cs typeface="Arial MT"/>
              </a:rPr>
              <a:t>be</a:t>
            </a:r>
            <a:r>
              <a:rPr sz="2000" spc="-40" dirty="0">
                <a:solidFill>
                  <a:srgbClr val="222222"/>
                </a:solidFill>
                <a:latin typeface="+mj-lt"/>
                <a:cs typeface="Arial MT"/>
              </a:rPr>
              <a:t> </a:t>
            </a:r>
            <a:r>
              <a:rPr sz="2000" dirty="0">
                <a:solidFill>
                  <a:srgbClr val="222222"/>
                </a:solidFill>
                <a:latin typeface="+mj-lt"/>
                <a:cs typeface="Arial MT"/>
              </a:rPr>
              <a:t>performed</a:t>
            </a:r>
            <a:r>
              <a:rPr sz="2000" spc="-25" dirty="0">
                <a:solidFill>
                  <a:srgbClr val="222222"/>
                </a:solidFill>
                <a:latin typeface="+mj-lt"/>
                <a:cs typeface="Arial MT"/>
              </a:rPr>
              <a:t> </a:t>
            </a:r>
            <a:r>
              <a:rPr sz="2000" dirty="0">
                <a:solidFill>
                  <a:srgbClr val="222222"/>
                </a:solidFill>
                <a:latin typeface="+mj-lt"/>
                <a:cs typeface="Arial MT"/>
              </a:rPr>
              <a:t>between</a:t>
            </a:r>
            <a:r>
              <a:rPr sz="2000" spc="15" dirty="0">
                <a:solidFill>
                  <a:srgbClr val="222222"/>
                </a:solidFill>
                <a:latin typeface="+mj-lt"/>
                <a:cs typeface="Arial MT"/>
              </a:rPr>
              <a:t> </a:t>
            </a:r>
            <a:r>
              <a:rPr sz="2000" dirty="0">
                <a:solidFill>
                  <a:srgbClr val="222222"/>
                </a:solidFill>
                <a:latin typeface="+mj-lt"/>
                <a:cs typeface="Arial MT"/>
              </a:rPr>
              <a:t>at</a:t>
            </a:r>
            <a:r>
              <a:rPr sz="2000" spc="-25" dirty="0">
                <a:solidFill>
                  <a:srgbClr val="222222"/>
                </a:solidFill>
                <a:latin typeface="+mj-lt"/>
                <a:cs typeface="Arial MT"/>
              </a:rPr>
              <a:t> or </a:t>
            </a:r>
            <a:r>
              <a:rPr sz="2000" dirty="0">
                <a:solidFill>
                  <a:srgbClr val="222222"/>
                </a:solidFill>
                <a:latin typeface="+mj-lt"/>
                <a:cs typeface="Arial MT"/>
              </a:rPr>
              <a:t>after</a:t>
            </a:r>
            <a:r>
              <a:rPr sz="2000" spc="-35" dirty="0">
                <a:solidFill>
                  <a:srgbClr val="222222"/>
                </a:solidFill>
                <a:latin typeface="+mj-lt"/>
                <a:cs typeface="Arial MT"/>
              </a:rPr>
              <a:t> </a:t>
            </a:r>
            <a:r>
              <a:rPr sz="2000" dirty="0">
                <a:solidFill>
                  <a:srgbClr val="222222"/>
                </a:solidFill>
                <a:latin typeface="+mj-lt"/>
                <a:cs typeface="Arial MT"/>
              </a:rPr>
              <a:t>16</a:t>
            </a:r>
            <a:r>
              <a:rPr sz="2000" spc="-45" dirty="0">
                <a:solidFill>
                  <a:srgbClr val="222222"/>
                </a:solidFill>
                <a:latin typeface="+mj-lt"/>
                <a:cs typeface="Arial MT"/>
              </a:rPr>
              <a:t> </a:t>
            </a:r>
            <a:r>
              <a:rPr sz="2000" dirty="0" smtClean="0">
                <a:solidFill>
                  <a:srgbClr val="222222"/>
                </a:solidFill>
                <a:latin typeface="+mj-lt"/>
                <a:cs typeface="Arial MT"/>
              </a:rPr>
              <a:t>weeks</a:t>
            </a:r>
            <a:r>
              <a:rPr lang="en-GB" sz="2000" dirty="0" smtClean="0">
                <a:solidFill>
                  <a:srgbClr val="222222"/>
                </a:solidFill>
                <a:latin typeface="+mj-lt"/>
                <a:cs typeface="Arial MT"/>
              </a:rPr>
              <a:t> </a:t>
            </a:r>
            <a:r>
              <a:rPr sz="2000" spc="5" dirty="0" smtClean="0">
                <a:solidFill>
                  <a:srgbClr val="222222"/>
                </a:solidFill>
                <a:latin typeface="+mj-lt"/>
                <a:cs typeface="Arial MT"/>
              </a:rPr>
              <a:t> </a:t>
            </a:r>
            <a:r>
              <a:rPr sz="2000" dirty="0">
                <a:solidFill>
                  <a:srgbClr val="222222"/>
                </a:solidFill>
                <a:latin typeface="+mj-lt"/>
                <a:cs typeface="Arial MT"/>
              </a:rPr>
              <a:t>especially</a:t>
            </a:r>
            <a:r>
              <a:rPr sz="2000" spc="-20" dirty="0">
                <a:solidFill>
                  <a:srgbClr val="222222"/>
                </a:solidFill>
                <a:latin typeface="+mj-lt"/>
                <a:cs typeface="Arial MT"/>
              </a:rPr>
              <a:t> </a:t>
            </a:r>
            <a:r>
              <a:rPr sz="2000" dirty="0">
                <a:solidFill>
                  <a:srgbClr val="222222"/>
                </a:solidFill>
                <a:latin typeface="+mj-lt"/>
                <a:cs typeface="Arial MT"/>
              </a:rPr>
              <a:t>in</a:t>
            </a:r>
            <a:r>
              <a:rPr sz="2000" spc="-25" dirty="0">
                <a:solidFill>
                  <a:srgbClr val="222222"/>
                </a:solidFill>
                <a:latin typeface="+mj-lt"/>
                <a:cs typeface="Arial MT"/>
              </a:rPr>
              <a:t> </a:t>
            </a:r>
            <a:r>
              <a:rPr sz="2000" dirty="0">
                <a:solidFill>
                  <a:srgbClr val="222222"/>
                </a:solidFill>
                <a:latin typeface="+mj-lt"/>
                <a:cs typeface="Arial MT"/>
              </a:rPr>
              <a:t>women</a:t>
            </a:r>
            <a:r>
              <a:rPr sz="2000" spc="5" dirty="0">
                <a:solidFill>
                  <a:srgbClr val="222222"/>
                </a:solidFill>
                <a:latin typeface="+mj-lt"/>
                <a:cs typeface="Arial MT"/>
              </a:rPr>
              <a:t> </a:t>
            </a:r>
            <a:r>
              <a:rPr sz="2000" dirty="0">
                <a:solidFill>
                  <a:srgbClr val="222222"/>
                </a:solidFill>
                <a:latin typeface="+mj-lt"/>
                <a:cs typeface="Arial MT"/>
              </a:rPr>
              <a:t>treated</a:t>
            </a:r>
            <a:r>
              <a:rPr sz="2000" spc="-40"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u="sng" dirty="0">
                <a:solidFill>
                  <a:schemeClr val="tx1"/>
                </a:solidFill>
                <a:uFill>
                  <a:solidFill>
                    <a:srgbClr val="005B92"/>
                  </a:solidFill>
                </a:uFill>
                <a:latin typeface="+mj-lt"/>
                <a:cs typeface="Arial MT"/>
              </a:rPr>
              <a:t>valproate</a:t>
            </a:r>
            <a:r>
              <a:rPr sz="2000" spc="-10" dirty="0">
                <a:solidFill>
                  <a:schemeClr val="tx1"/>
                </a:solidFill>
                <a:latin typeface="+mj-lt"/>
                <a:cs typeface="Arial MT"/>
              </a:rPr>
              <a:t> </a:t>
            </a:r>
            <a:r>
              <a:rPr sz="2000" dirty="0">
                <a:solidFill>
                  <a:schemeClr val="tx1"/>
                </a:solidFill>
                <a:latin typeface="+mj-lt"/>
                <a:cs typeface="Arial MT"/>
              </a:rPr>
              <a:t>and</a:t>
            </a:r>
            <a:r>
              <a:rPr sz="2000" spc="-40" dirty="0">
                <a:solidFill>
                  <a:schemeClr val="tx1"/>
                </a:solidFill>
                <a:latin typeface="+mj-lt"/>
                <a:cs typeface="Arial MT"/>
              </a:rPr>
              <a:t> </a:t>
            </a:r>
            <a:r>
              <a:rPr sz="2000" u="sng" spc="-10" dirty="0">
                <a:solidFill>
                  <a:schemeClr val="tx1"/>
                </a:solidFill>
                <a:uFill>
                  <a:solidFill>
                    <a:srgbClr val="005B92"/>
                  </a:solidFill>
                </a:uFill>
                <a:latin typeface="+mj-lt"/>
                <a:cs typeface="Arial MT"/>
              </a:rPr>
              <a:t>carbamazepine</a:t>
            </a:r>
            <a:endParaRPr sz="2000" dirty="0">
              <a:solidFill>
                <a:schemeClr val="tx1"/>
              </a:solidFill>
              <a:latin typeface="+mj-lt"/>
              <a:cs typeface="Arial M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1141072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180" y="342078"/>
            <a:ext cx="7959091" cy="566822"/>
          </a:xfrm>
          <a:prstGeom prst="rect">
            <a:avLst/>
          </a:prstGeom>
        </p:spPr>
        <p:txBody>
          <a:bodyPr vert="horz" wrap="square" lIns="0" tIns="12700" rIns="0" bIns="0" rtlCol="0">
            <a:spAutoFit/>
          </a:bodyPr>
          <a:lstStyle/>
          <a:p>
            <a:pPr marL="12700">
              <a:lnSpc>
                <a:spcPct val="100000"/>
              </a:lnSpc>
              <a:spcBef>
                <a:spcPts val="100"/>
              </a:spcBef>
            </a:pPr>
            <a:r>
              <a:rPr sz="3600" u="none" dirty="0">
                <a:solidFill>
                  <a:schemeClr val="tx2">
                    <a:lumMod val="60000"/>
                    <a:lumOff val="40000"/>
                  </a:schemeClr>
                </a:solidFill>
                <a:latin typeface="Arial"/>
                <a:cs typeface="Arial"/>
              </a:rPr>
              <a:t>APPROACH</a:t>
            </a:r>
            <a:r>
              <a:rPr sz="3600" u="none" spc="-35" dirty="0">
                <a:solidFill>
                  <a:schemeClr val="tx2">
                    <a:lumMod val="60000"/>
                    <a:lumOff val="40000"/>
                  </a:schemeClr>
                </a:solidFill>
                <a:latin typeface="Arial"/>
                <a:cs typeface="Arial"/>
              </a:rPr>
              <a:t> </a:t>
            </a:r>
            <a:r>
              <a:rPr sz="3600" u="none" dirty="0">
                <a:solidFill>
                  <a:schemeClr val="tx2">
                    <a:lumMod val="60000"/>
                    <a:lumOff val="40000"/>
                  </a:schemeClr>
                </a:solidFill>
                <a:latin typeface="Arial"/>
                <a:cs typeface="Arial"/>
              </a:rPr>
              <a:t>TO</a:t>
            </a:r>
            <a:r>
              <a:rPr sz="3600" u="none" spc="-165" dirty="0">
                <a:solidFill>
                  <a:schemeClr val="tx2">
                    <a:lumMod val="60000"/>
                    <a:lumOff val="40000"/>
                  </a:schemeClr>
                </a:solidFill>
                <a:latin typeface="Arial"/>
                <a:cs typeface="Arial"/>
              </a:rPr>
              <a:t> </a:t>
            </a:r>
            <a:r>
              <a:rPr sz="3600" u="none" dirty="0">
                <a:solidFill>
                  <a:schemeClr val="tx2">
                    <a:lumMod val="60000"/>
                    <a:lumOff val="40000"/>
                  </a:schemeClr>
                </a:solidFill>
                <a:latin typeface="Arial"/>
                <a:cs typeface="Arial"/>
              </a:rPr>
              <a:t>A</a:t>
            </a:r>
            <a:r>
              <a:rPr sz="3600" u="none" spc="-145" dirty="0">
                <a:solidFill>
                  <a:schemeClr val="tx2">
                    <a:lumMod val="60000"/>
                    <a:lumOff val="40000"/>
                  </a:schemeClr>
                </a:solidFill>
                <a:latin typeface="Arial"/>
                <a:cs typeface="Arial"/>
              </a:rPr>
              <a:t> </a:t>
            </a:r>
            <a:r>
              <a:rPr sz="3600" u="none" dirty="0">
                <a:solidFill>
                  <a:schemeClr val="tx2">
                    <a:lumMod val="60000"/>
                    <a:lumOff val="40000"/>
                  </a:schemeClr>
                </a:solidFill>
                <a:latin typeface="Arial"/>
                <a:cs typeface="Arial"/>
              </a:rPr>
              <a:t>FIRST</a:t>
            </a:r>
            <a:r>
              <a:rPr sz="3600" u="none" spc="-20" dirty="0">
                <a:solidFill>
                  <a:schemeClr val="tx2">
                    <a:lumMod val="60000"/>
                    <a:lumOff val="40000"/>
                  </a:schemeClr>
                </a:solidFill>
                <a:latin typeface="Arial"/>
                <a:cs typeface="Arial"/>
              </a:rPr>
              <a:t> </a:t>
            </a:r>
            <a:r>
              <a:rPr sz="3600" u="none" dirty="0">
                <a:solidFill>
                  <a:schemeClr val="tx2">
                    <a:lumMod val="60000"/>
                    <a:lumOff val="40000"/>
                  </a:schemeClr>
                </a:solidFill>
                <a:latin typeface="Arial"/>
                <a:cs typeface="Arial"/>
              </a:rPr>
              <a:t>SEIZURE</a:t>
            </a:r>
            <a:r>
              <a:rPr sz="3600" u="none" spc="-20" dirty="0">
                <a:solidFill>
                  <a:schemeClr val="tx2">
                    <a:lumMod val="60000"/>
                    <a:lumOff val="40000"/>
                  </a:schemeClr>
                </a:solidFill>
                <a:latin typeface="Arial"/>
                <a:cs typeface="Arial"/>
              </a:rPr>
              <a:t> </a:t>
            </a:r>
            <a:r>
              <a:rPr sz="3600" u="none" spc="-25" dirty="0">
                <a:solidFill>
                  <a:schemeClr val="tx2">
                    <a:lumMod val="60000"/>
                    <a:lumOff val="40000"/>
                  </a:schemeClr>
                </a:solidFill>
                <a:latin typeface="Arial"/>
                <a:cs typeface="Arial"/>
              </a:rPr>
              <a:t>IN</a:t>
            </a:r>
            <a:endParaRPr sz="3600" dirty="0">
              <a:solidFill>
                <a:schemeClr val="tx2">
                  <a:lumMod val="60000"/>
                  <a:lumOff val="40000"/>
                </a:schemeClr>
              </a:solidFill>
              <a:latin typeface="Arial"/>
              <a:cs typeface="Arial"/>
            </a:endParaRPr>
          </a:p>
        </p:txBody>
      </p:sp>
      <p:sp>
        <p:nvSpPr>
          <p:cNvPr id="3" name="object 3"/>
          <p:cNvSpPr txBox="1"/>
          <p:nvPr/>
        </p:nvSpPr>
        <p:spPr>
          <a:xfrm>
            <a:off x="786181" y="885825"/>
            <a:ext cx="2947671" cy="566822"/>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chemeClr val="tx2">
                    <a:lumMod val="60000"/>
                    <a:lumOff val="40000"/>
                  </a:schemeClr>
                </a:solidFill>
                <a:latin typeface="Arial"/>
                <a:cs typeface="Arial"/>
              </a:rPr>
              <a:t>PREGNANCY</a:t>
            </a:r>
            <a:endParaRPr sz="3600" dirty="0">
              <a:solidFill>
                <a:schemeClr val="tx2">
                  <a:lumMod val="60000"/>
                  <a:lumOff val="40000"/>
                </a:schemeClr>
              </a:solidFill>
              <a:latin typeface="Arial"/>
              <a:cs typeface="Arial"/>
            </a:endParaRPr>
          </a:p>
        </p:txBody>
      </p:sp>
      <p:sp>
        <p:nvSpPr>
          <p:cNvPr id="4" name="object 4"/>
          <p:cNvSpPr txBox="1"/>
          <p:nvPr/>
        </p:nvSpPr>
        <p:spPr>
          <a:xfrm>
            <a:off x="7620000" y="1008615"/>
            <a:ext cx="2755900" cy="321242"/>
          </a:xfrm>
          <a:prstGeom prst="rect">
            <a:avLst/>
          </a:prstGeom>
        </p:spPr>
        <p:txBody>
          <a:bodyPr vert="horz" wrap="square" lIns="0" tIns="13335" rIns="0" bIns="0" rtlCol="0">
            <a:spAutoFit/>
          </a:bodyPr>
          <a:lstStyle/>
          <a:p>
            <a:pPr marL="12700">
              <a:lnSpc>
                <a:spcPct val="100000"/>
              </a:lnSpc>
              <a:spcBef>
                <a:spcPts val="105"/>
              </a:spcBef>
              <a:tabLst>
                <a:tab pos="1226820" algn="l"/>
              </a:tabLst>
            </a:pPr>
            <a:r>
              <a:rPr sz="2000" spc="-10" dirty="0">
                <a:solidFill>
                  <a:schemeClr val="tx2">
                    <a:lumMod val="60000"/>
                    <a:lumOff val="40000"/>
                  </a:schemeClr>
                </a:solidFill>
                <a:latin typeface="Trebuchet MS"/>
                <a:cs typeface="Trebuchet MS"/>
              </a:rPr>
              <a:t>VERTICAL</a:t>
            </a:r>
            <a:r>
              <a:rPr sz="2000" dirty="0">
                <a:solidFill>
                  <a:schemeClr val="tx2">
                    <a:lumMod val="60000"/>
                    <a:lumOff val="40000"/>
                  </a:schemeClr>
                </a:solidFill>
                <a:latin typeface="Trebuchet MS"/>
                <a:cs typeface="Trebuchet MS"/>
              </a:rPr>
              <a:t>	</a:t>
            </a:r>
            <a:r>
              <a:rPr sz="2000" spc="-20" dirty="0">
                <a:solidFill>
                  <a:schemeClr val="tx2">
                    <a:lumMod val="60000"/>
                    <a:lumOff val="40000"/>
                  </a:schemeClr>
                </a:solidFill>
                <a:latin typeface="Trebuchet MS"/>
                <a:cs typeface="Trebuchet MS"/>
              </a:rPr>
              <a:t>INTEGRATION</a:t>
            </a:r>
            <a:endParaRPr sz="2000" dirty="0">
              <a:solidFill>
                <a:schemeClr val="tx2">
                  <a:lumMod val="60000"/>
                  <a:lumOff val="40000"/>
                </a:schemeClr>
              </a:solidFill>
              <a:latin typeface="Trebuchet MS"/>
              <a:cs typeface="Trebuchet MS"/>
            </a:endParaRPr>
          </a:p>
        </p:txBody>
      </p:sp>
      <p:sp>
        <p:nvSpPr>
          <p:cNvPr id="5" name="object 5"/>
          <p:cNvSpPr txBox="1"/>
          <p:nvPr/>
        </p:nvSpPr>
        <p:spPr>
          <a:xfrm>
            <a:off x="786181" y="2895600"/>
            <a:ext cx="10339019" cy="2371162"/>
          </a:xfrm>
          <a:prstGeom prst="rect">
            <a:avLst/>
          </a:prstGeom>
        </p:spPr>
        <p:txBody>
          <a:bodyPr vert="horz" wrap="square" lIns="0" tIns="138430" rIns="0" bIns="0" rtlCol="0">
            <a:spAutoFit/>
          </a:bodyPr>
          <a:lstStyle/>
          <a:p>
            <a:pPr marL="12700">
              <a:lnSpc>
                <a:spcPct val="100000"/>
              </a:lnSpc>
              <a:spcBef>
                <a:spcPts val="1090"/>
              </a:spcBef>
            </a:pPr>
            <a:r>
              <a:rPr sz="2000" spc="-10" dirty="0" smtClean="0">
                <a:solidFill>
                  <a:srgbClr val="222222"/>
                </a:solidFill>
                <a:latin typeface="Arial MT"/>
                <a:cs typeface="Arial MT"/>
              </a:rPr>
              <a:t>Occasionally</a:t>
            </a:r>
            <a:r>
              <a:rPr sz="2000" spc="-5" dirty="0" smtClean="0">
                <a:solidFill>
                  <a:srgbClr val="222222"/>
                </a:solidFill>
                <a:latin typeface="Arial MT"/>
                <a:cs typeface="Arial MT"/>
              </a:rPr>
              <a:t> </a:t>
            </a:r>
            <a:r>
              <a:rPr sz="2000" dirty="0">
                <a:solidFill>
                  <a:srgbClr val="222222"/>
                </a:solidFill>
                <a:latin typeface="Arial MT"/>
                <a:cs typeface="Arial MT"/>
              </a:rPr>
              <a:t>a</a:t>
            </a:r>
            <a:r>
              <a:rPr sz="2000" spc="-35" dirty="0">
                <a:solidFill>
                  <a:srgbClr val="222222"/>
                </a:solidFill>
                <a:latin typeface="Arial MT"/>
                <a:cs typeface="Arial MT"/>
              </a:rPr>
              <a:t> </a:t>
            </a:r>
            <a:r>
              <a:rPr sz="2000" dirty="0">
                <a:solidFill>
                  <a:srgbClr val="222222"/>
                </a:solidFill>
                <a:latin typeface="Arial MT"/>
                <a:cs typeface="Arial MT"/>
              </a:rPr>
              <a:t>woman</a:t>
            </a:r>
            <a:r>
              <a:rPr sz="2000" spc="5" dirty="0">
                <a:solidFill>
                  <a:srgbClr val="222222"/>
                </a:solidFill>
                <a:latin typeface="Arial MT"/>
                <a:cs typeface="Arial MT"/>
              </a:rPr>
              <a:t> </a:t>
            </a:r>
            <a:r>
              <a:rPr sz="2000" dirty="0">
                <a:solidFill>
                  <a:srgbClr val="222222"/>
                </a:solidFill>
                <a:latin typeface="Arial MT"/>
                <a:cs typeface="Arial MT"/>
              </a:rPr>
              <a:t>presents</a:t>
            </a:r>
            <a:r>
              <a:rPr sz="2000" spc="-25" dirty="0">
                <a:solidFill>
                  <a:srgbClr val="222222"/>
                </a:solidFill>
                <a:latin typeface="Arial MT"/>
                <a:cs typeface="Arial MT"/>
              </a:rPr>
              <a:t> </a:t>
            </a:r>
            <a:r>
              <a:rPr sz="2000" dirty="0">
                <a:solidFill>
                  <a:srgbClr val="222222"/>
                </a:solidFill>
                <a:latin typeface="Arial MT"/>
                <a:cs typeface="Arial MT"/>
              </a:rPr>
              <a:t>with</a:t>
            </a:r>
            <a:r>
              <a:rPr sz="2000" spc="-10" dirty="0">
                <a:solidFill>
                  <a:srgbClr val="222222"/>
                </a:solidFill>
                <a:latin typeface="Arial MT"/>
                <a:cs typeface="Arial MT"/>
              </a:rPr>
              <a:t> </a:t>
            </a:r>
            <a:r>
              <a:rPr sz="2000" dirty="0">
                <a:solidFill>
                  <a:srgbClr val="222222"/>
                </a:solidFill>
                <a:latin typeface="Arial MT"/>
                <a:cs typeface="Arial MT"/>
              </a:rPr>
              <a:t>a</a:t>
            </a:r>
            <a:r>
              <a:rPr sz="2000" spc="-35" dirty="0">
                <a:solidFill>
                  <a:srgbClr val="222222"/>
                </a:solidFill>
                <a:latin typeface="Arial MT"/>
                <a:cs typeface="Arial MT"/>
              </a:rPr>
              <a:t> </a:t>
            </a:r>
            <a:r>
              <a:rPr sz="2000" dirty="0">
                <a:solidFill>
                  <a:srgbClr val="222222"/>
                </a:solidFill>
                <a:latin typeface="Arial MT"/>
                <a:cs typeface="Arial MT"/>
              </a:rPr>
              <a:t>first</a:t>
            </a:r>
            <a:r>
              <a:rPr sz="2000" spc="-35" dirty="0">
                <a:solidFill>
                  <a:srgbClr val="222222"/>
                </a:solidFill>
                <a:latin typeface="Arial MT"/>
                <a:cs typeface="Arial MT"/>
              </a:rPr>
              <a:t> </a:t>
            </a:r>
            <a:r>
              <a:rPr sz="2000" dirty="0">
                <a:solidFill>
                  <a:srgbClr val="222222"/>
                </a:solidFill>
                <a:latin typeface="Arial MT"/>
                <a:cs typeface="Arial MT"/>
              </a:rPr>
              <a:t>seizure</a:t>
            </a:r>
            <a:r>
              <a:rPr sz="2000" spc="-30" dirty="0">
                <a:solidFill>
                  <a:srgbClr val="222222"/>
                </a:solidFill>
                <a:latin typeface="Arial MT"/>
                <a:cs typeface="Arial MT"/>
              </a:rPr>
              <a:t> </a:t>
            </a:r>
            <a:r>
              <a:rPr sz="2000" dirty="0">
                <a:solidFill>
                  <a:srgbClr val="222222"/>
                </a:solidFill>
                <a:latin typeface="Arial MT"/>
                <a:cs typeface="Arial MT"/>
              </a:rPr>
              <a:t>in</a:t>
            </a:r>
            <a:r>
              <a:rPr sz="2000" spc="-45" dirty="0">
                <a:solidFill>
                  <a:srgbClr val="222222"/>
                </a:solidFill>
                <a:latin typeface="Arial MT"/>
                <a:cs typeface="Arial MT"/>
              </a:rPr>
              <a:t> </a:t>
            </a:r>
            <a:r>
              <a:rPr sz="2000" spc="-10" dirty="0">
                <a:solidFill>
                  <a:srgbClr val="222222"/>
                </a:solidFill>
                <a:latin typeface="Arial MT"/>
                <a:cs typeface="Arial MT"/>
              </a:rPr>
              <a:t>pregnancy.</a:t>
            </a:r>
            <a:endParaRPr sz="2000" dirty="0">
              <a:latin typeface="Arial MT"/>
              <a:cs typeface="Arial MT"/>
            </a:endParaRPr>
          </a:p>
          <a:p>
            <a:pPr marL="12700">
              <a:lnSpc>
                <a:spcPct val="100000"/>
              </a:lnSpc>
              <a:spcBef>
                <a:spcPts val="994"/>
              </a:spcBef>
            </a:pPr>
            <a:r>
              <a:rPr lang="en-GB" sz="2000" dirty="0">
                <a:solidFill>
                  <a:srgbClr val="222222"/>
                </a:solidFill>
                <a:latin typeface="Arial MT"/>
                <a:cs typeface="Arial MT"/>
              </a:rPr>
              <a:t>T</a:t>
            </a:r>
            <a:r>
              <a:rPr sz="2000" dirty="0" smtClean="0">
                <a:solidFill>
                  <a:srgbClr val="222222"/>
                </a:solidFill>
                <a:latin typeface="Arial MT"/>
                <a:cs typeface="Arial MT"/>
              </a:rPr>
              <a:t>he</a:t>
            </a:r>
            <a:r>
              <a:rPr sz="2000" spc="-40" dirty="0" smtClean="0">
                <a:solidFill>
                  <a:srgbClr val="222222"/>
                </a:solidFill>
                <a:latin typeface="Arial MT"/>
                <a:cs typeface="Arial MT"/>
              </a:rPr>
              <a:t> </a:t>
            </a:r>
            <a:r>
              <a:rPr sz="2000" dirty="0">
                <a:solidFill>
                  <a:srgbClr val="222222"/>
                </a:solidFill>
                <a:latin typeface="Arial MT"/>
                <a:cs typeface="Arial MT"/>
              </a:rPr>
              <a:t>approach</a:t>
            </a:r>
            <a:r>
              <a:rPr sz="2000" spc="-25" dirty="0">
                <a:solidFill>
                  <a:srgbClr val="222222"/>
                </a:solidFill>
                <a:latin typeface="Arial MT"/>
                <a:cs typeface="Arial MT"/>
              </a:rPr>
              <a:t> </a:t>
            </a:r>
            <a:r>
              <a:rPr sz="2000" dirty="0">
                <a:solidFill>
                  <a:srgbClr val="222222"/>
                </a:solidFill>
                <a:latin typeface="Arial MT"/>
                <a:cs typeface="Arial MT"/>
              </a:rPr>
              <a:t>to</a:t>
            </a:r>
            <a:r>
              <a:rPr sz="2000" spc="-30" dirty="0">
                <a:solidFill>
                  <a:srgbClr val="222222"/>
                </a:solidFill>
                <a:latin typeface="Arial MT"/>
                <a:cs typeface="Arial MT"/>
              </a:rPr>
              <a:t> </a:t>
            </a:r>
            <a:r>
              <a:rPr sz="2000" dirty="0">
                <a:solidFill>
                  <a:srgbClr val="222222"/>
                </a:solidFill>
                <a:latin typeface="Arial MT"/>
                <a:cs typeface="Arial MT"/>
              </a:rPr>
              <a:t>diagnosis</a:t>
            </a:r>
            <a:r>
              <a:rPr sz="2000" spc="-10" dirty="0">
                <a:solidFill>
                  <a:srgbClr val="222222"/>
                </a:solidFill>
                <a:latin typeface="Arial MT"/>
                <a:cs typeface="Arial MT"/>
              </a:rPr>
              <a:t> </a:t>
            </a:r>
            <a:r>
              <a:rPr sz="2000" dirty="0">
                <a:solidFill>
                  <a:srgbClr val="222222"/>
                </a:solidFill>
                <a:latin typeface="Arial MT"/>
                <a:cs typeface="Arial MT"/>
              </a:rPr>
              <a:t>and</a:t>
            </a:r>
            <a:r>
              <a:rPr sz="2000" spc="-25" dirty="0">
                <a:solidFill>
                  <a:srgbClr val="222222"/>
                </a:solidFill>
                <a:latin typeface="Arial MT"/>
                <a:cs typeface="Arial MT"/>
              </a:rPr>
              <a:t> </a:t>
            </a:r>
            <a:r>
              <a:rPr sz="2000" dirty="0">
                <a:solidFill>
                  <a:srgbClr val="222222"/>
                </a:solidFill>
                <a:latin typeface="Arial MT"/>
                <a:cs typeface="Arial MT"/>
              </a:rPr>
              <a:t>management</a:t>
            </a:r>
            <a:r>
              <a:rPr sz="2000" spc="-15" dirty="0">
                <a:solidFill>
                  <a:srgbClr val="222222"/>
                </a:solidFill>
                <a:latin typeface="Arial MT"/>
                <a:cs typeface="Arial MT"/>
              </a:rPr>
              <a:t> </a:t>
            </a:r>
            <a:r>
              <a:rPr sz="2000" dirty="0">
                <a:solidFill>
                  <a:srgbClr val="222222"/>
                </a:solidFill>
                <a:latin typeface="Arial MT"/>
                <a:cs typeface="Arial MT"/>
              </a:rPr>
              <a:t>of</a:t>
            </a:r>
            <a:r>
              <a:rPr sz="2000" spc="-30" dirty="0">
                <a:solidFill>
                  <a:srgbClr val="222222"/>
                </a:solidFill>
                <a:latin typeface="Arial MT"/>
                <a:cs typeface="Arial MT"/>
              </a:rPr>
              <a:t> </a:t>
            </a:r>
            <a:r>
              <a:rPr sz="2000" dirty="0">
                <a:solidFill>
                  <a:srgbClr val="222222"/>
                </a:solidFill>
                <a:latin typeface="Arial MT"/>
                <a:cs typeface="Arial MT"/>
              </a:rPr>
              <a:t>a</a:t>
            </a:r>
            <a:r>
              <a:rPr sz="2000" spc="-30" dirty="0">
                <a:solidFill>
                  <a:srgbClr val="222222"/>
                </a:solidFill>
                <a:latin typeface="Arial MT"/>
                <a:cs typeface="Arial MT"/>
              </a:rPr>
              <a:t> </a:t>
            </a:r>
            <a:r>
              <a:rPr sz="2000" spc="-10" dirty="0" smtClean="0">
                <a:solidFill>
                  <a:srgbClr val="222222"/>
                </a:solidFill>
                <a:latin typeface="Arial MT"/>
                <a:cs typeface="Arial MT"/>
              </a:rPr>
              <a:t>first</a:t>
            </a:r>
            <a:r>
              <a:rPr lang="en-GB" sz="2000" dirty="0">
                <a:latin typeface="Arial MT"/>
                <a:cs typeface="Arial MT"/>
              </a:rPr>
              <a:t> </a:t>
            </a:r>
            <a:r>
              <a:rPr sz="2000" dirty="0" smtClean="0">
                <a:solidFill>
                  <a:srgbClr val="222222"/>
                </a:solidFill>
                <a:latin typeface="Arial MT"/>
                <a:cs typeface="Arial MT"/>
              </a:rPr>
              <a:t>seizure</a:t>
            </a:r>
            <a:r>
              <a:rPr sz="2000" spc="-25" dirty="0" smtClean="0">
                <a:solidFill>
                  <a:srgbClr val="222222"/>
                </a:solidFill>
                <a:latin typeface="Arial MT"/>
                <a:cs typeface="Arial MT"/>
              </a:rPr>
              <a:t> </a:t>
            </a:r>
            <a:r>
              <a:rPr sz="2000" dirty="0">
                <a:solidFill>
                  <a:srgbClr val="222222"/>
                </a:solidFill>
                <a:latin typeface="Arial MT"/>
                <a:cs typeface="Arial MT"/>
              </a:rPr>
              <a:t>is</a:t>
            </a:r>
            <a:r>
              <a:rPr sz="2000" spc="-15" dirty="0">
                <a:solidFill>
                  <a:srgbClr val="222222"/>
                </a:solidFill>
                <a:latin typeface="Arial MT"/>
                <a:cs typeface="Arial MT"/>
              </a:rPr>
              <a:t> </a:t>
            </a:r>
            <a:r>
              <a:rPr sz="2000" dirty="0">
                <a:solidFill>
                  <a:srgbClr val="222222"/>
                </a:solidFill>
                <a:latin typeface="Arial MT"/>
                <a:cs typeface="Arial MT"/>
              </a:rPr>
              <a:t>the</a:t>
            </a:r>
            <a:r>
              <a:rPr sz="2000" spc="-20" dirty="0">
                <a:solidFill>
                  <a:srgbClr val="222222"/>
                </a:solidFill>
                <a:latin typeface="Arial MT"/>
                <a:cs typeface="Arial MT"/>
              </a:rPr>
              <a:t> </a:t>
            </a:r>
            <a:r>
              <a:rPr sz="2000" dirty="0">
                <a:solidFill>
                  <a:schemeClr val="tx1"/>
                </a:solidFill>
                <a:latin typeface="Arial MT"/>
                <a:cs typeface="Arial MT"/>
              </a:rPr>
              <a:t>same</a:t>
            </a:r>
            <a:r>
              <a:rPr sz="2000" spc="-25" dirty="0">
                <a:solidFill>
                  <a:schemeClr val="tx1"/>
                </a:solidFill>
                <a:latin typeface="Arial MT"/>
                <a:cs typeface="Arial MT"/>
              </a:rPr>
              <a:t> </a:t>
            </a:r>
            <a:r>
              <a:rPr sz="2000" dirty="0">
                <a:solidFill>
                  <a:schemeClr val="tx1"/>
                </a:solidFill>
                <a:latin typeface="Arial MT"/>
                <a:cs typeface="Arial MT"/>
              </a:rPr>
              <a:t>as</a:t>
            </a:r>
            <a:r>
              <a:rPr sz="2000" spc="-20" dirty="0">
                <a:solidFill>
                  <a:schemeClr val="tx1"/>
                </a:solidFill>
                <a:latin typeface="Arial MT"/>
                <a:cs typeface="Arial MT"/>
              </a:rPr>
              <a:t> </a:t>
            </a:r>
            <a:r>
              <a:rPr sz="2000" dirty="0">
                <a:solidFill>
                  <a:schemeClr val="tx1"/>
                </a:solidFill>
                <a:latin typeface="Arial MT"/>
                <a:cs typeface="Arial MT"/>
              </a:rPr>
              <a:t>in</a:t>
            </a:r>
            <a:r>
              <a:rPr sz="2000" spc="-10" dirty="0">
                <a:solidFill>
                  <a:schemeClr val="tx1"/>
                </a:solidFill>
                <a:latin typeface="Arial MT"/>
                <a:cs typeface="Arial MT"/>
              </a:rPr>
              <a:t> </a:t>
            </a:r>
            <a:r>
              <a:rPr sz="2000" dirty="0">
                <a:solidFill>
                  <a:schemeClr val="tx1"/>
                </a:solidFill>
                <a:latin typeface="Arial MT"/>
                <a:cs typeface="Arial MT"/>
              </a:rPr>
              <a:t>a</a:t>
            </a:r>
            <a:r>
              <a:rPr sz="2000" spc="-20" dirty="0">
                <a:solidFill>
                  <a:schemeClr val="tx1"/>
                </a:solidFill>
                <a:latin typeface="Arial MT"/>
                <a:cs typeface="Arial MT"/>
              </a:rPr>
              <a:t> </a:t>
            </a:r>
            <a:r>
              <a:rPr sz="2000" dirty="0">
                <a:solidFill>
                  <a:schemeClr val="tx1"/>
                </a:solidFill>
                <a:latin typeface="Arial MT"/>
                <a:cs typeface="Arial MT"/>
              </a:rPr>
              <a:t>nonpregnant</a:t>
            </a:r>
            <a:r>
              <a:rPr sz="2000" spc="10" dirty="0">
                <a:solidFill>
                  <a:schemeClr val="tx1"/>
                </a:solidFill>
                <a:latin typeface="Arial MT"/>
                <a:cs typeface="Arial MT"/>
              </a:rPr>
              <a:t> </a:t>
            </a:r>
            <a:r>
              <a:rPr sz="2000" spc="-10" dirty="0">
                <a:solidFill>
                  <a:schemeClr val="tx1"/>
                </a:solidFill>
                <a:latin typeface="Arial MT"/>
                <a:cs typeface="Arial MT"/>
              </a:rPr>
              <a:t>individual.</a:t>
            </a:r>
            <a:endParaRPr sz="2000" dirty="0">
              <a:solidFill>
                <a:schemeClr val="tx1"/>
              </a:solidFill>
              <a:latin typeface="Arial MT"/>
              <a:cs typeface="Arial MT"/>
            </a:endParaRPr>
          </a:p>
          <a:p>
            <a:pPr marL="12700">
              <a:lnSpc>
                <a:spcPct val="100000"/>
              </a:lnSpc>
              <a:spcBef>
                <a:spcPts val="1005"/>
              </a:spcBef>
            </a:pPr>
            <a:r>
              <a:rPr sz="2000" dirty="0">
                <a:solidFill>
                  <a:srgbClr val="222222"/>
                </a:solidFill>
                <a:latin typeface="Arial MT"/>
                <a:cs typeface="Arial MT"/>
              </a:rPr>
              <a:t>Additional</a:t>
            </a:r>
            <a:r>
              <a:rPr sz="2000" spc="-40" dirty="0">
                <a:solidFill>
                  <a:srgbClr val="222222"/>
                </a:solidFill>
                <a:latin typeface="Arial MT"/>
                <a:cs typeface="Arial MT"/>
              </a:rPr>
              <a:t> </a:t>
            </a:r>
            <a:r>
              <a:rPr sz="2000" dirty="0">
                <a:solidFill>
                  <a:srgbClr val="222222"/>
                </a:solidFill>
                <a:latin typeface="Arial MT"/>
                <a:cs typeface="Arial MT"/>
              </a:rPr>
              <a:t>considerations</a:t>
            </a:r>
            <a:r>
              <a:rPr sz="2000" spc="-20" dirty="0">
                <a:solidFill>
                  <a:srgbClr val="222222"/>
                </a:solidFill>
                <a:latin typeface="Arial MT"/>
                <a:cs typeface="Arial MT"/>
              </a:rPr>
              <a:t> </a:t>
            </a:r>
            <a:r>
              <a:rPr sz="2000" dirty="0">
                <a:solidFill>
                  <a:srgbClr val="222222"/>
                </a:solidFill>
                <a:latin typeface="Arial MT"/>
                <a:cs typeface="Arial MT"/>
              </a:rPr>
              <a:t>in</a:t>
            </a:r>
            <a:r>
              <a:rPr sz="2000" spc="-35" dirty="0">
                <a:solidFill>
                  <a:srgbClr val="222222"/>
                </a:solidFill>
                <a:latin typeface="Arial MT"/>
                <a:cs typeface="Arial MT"/>
              </a:rPr>
              <a:t> </a:t>
            </a:r>
            <a:r>
              <a:rPr sz="2000" dirty="0">
                <a:solidFill>
                  <a:srgbClr val="222222"/>
                </a:solidFill>
                <a:latin typeface="Arial MT"/>
                <a:cs typeface="Arial MT"/>
              </a:rPr>
              <a:t>a</a:t>
            </a:r>
            <a:r>
              <a:rPr sz="2000" spc="-40" dirty="0">
                <a:solidFill>
                  <a:srgbClr val="222222"/>
                </a:solidFill>
                <a:latin typeface="Arial MT"/>
                <a:cs typeface="Arial MT"/>
              </a:rPr>
              <a:t> </a:t>
            </a:r>
            <a:r>
              <a:rPr sz="2000" dirty="0">
                <a:solidFill>
                  <a:srgbClr val="222222"/>
                </a:solidFill>
                <a:latin typeface="Arial MT"/>
                <a:cs typeface="Arial MT"/>
              </a:rPr>
              <a:t>pregnant</a:t>
            </a:r>
            <a:r>
              <a:rPr sz="2000" spc="-35" dirty="0">
                <a:solidFill>
                  <a:srgbClr val="222222"/>
                </a:solidFill>
                <a:latin typeface="Arial MT"/>
                <a:cs typeface="Arial MT"/>
              </a:rPr>
              <a:t> </a:t>
            </a:r>
            <a:r>
              <a:rPr sz="2000" dirty="0">
                <a:solidFill>
                  <a:srgbClr val="222222"/>
                </a:solidFill>
                <a:latin typeface="Arial MT"/>
                <a:cs typeface="Arial MT"/>
              </a:rPr>
              <a:t>woman</a:t>
            </a:r>
            <a:r>
              <a:rPr sz="2000" spc="5" dirty="0">
                <a:solidFill>
                  <a:srgbClr val="222222"/>
                </a:solidFill>
                <a:latin typeface="Arial MT"/>
                <a:cs typeface="Arial MT"/>
              </a:rPr>
              <a:t> </a:t>
            </a:r>
            <a:r>
              <a:rPr sz="2000" spc="-10" dirty="0">
                <a:solidFill>
                  <a:srgbClr val="222222"/>
                </a:solidFill>
                <a:latin typeface="Arial MT"/>
                <a:cs typeface="Arial MT"/>
              </a:rPr>
              <a:t>include</a:t>
            </a:r>
            <a:r>
              <a:rPr sz="2000" spc="-10" dirty="0" smtClean="0">
                <a:solidFill>
                  <a:srgbClr val="222222"/>
                </a:solidFill>
                <a:latin typeface="Arial MT"/>
                <a:cs typeface="Arial MT"/>
              </a:rPr>
              <a:t>:</a:t>
            </a:r>
            <a:endParaRPr lang="en-GB" sz="2000" dirty="0">
              <a:latin typeface="Arial MT"/>
              <a:cs typeface="Arial MT"/>
            </a:endParaRPr>
          </a:p>
          <a:p>
            <a:pPr marL="12700">
              <a:lnSpc>
                <a:spcPct val="100000"/>
              </a:lnSpc>
              <a:spcBef>
                <a:spcPts val="1005"/>
              </a:spcBef>
            </a:pPr>
            <a:r>
              <a:rPr sz="2000" dirty="0" smtClean="0">
                <a:solidFill>
                  <a:srgbClr val="222222"/>
                </a:solidFill>
                <a:latin typeface="Arial MT"/>
                <a:cs typeface="Arial MT"/>
              </a:rPr>
              <a:t>Diagnostic</a:t>
            </a:r>
            <a:r>
              <a:rPr sz="2000" spc="-45" dirty="0" smtClean="0">
                <a:solidFill>
                  <a:srgbClr val="222222"/>
                </a:solidFill>
                <a:latin typeface="Arial MT"/>
                <a:cs typeface="Arial MT"/>
              </a:rPr>
              <a:t> </a:t>
            </a:r>
            <a:r>
              <a:rPr sz="2000" dirty="0">
                <a:solidFill>
                  <a:srgbClr val="222222"/>
                </a:solidFill>
                <a:latin typeface="Arial MT"/>
                <a:cs typeface="Arial MT"/>
              </a:rPr>
              <a:t>considerations</a:t>
            </a:r>
            <a:r>
              <a:rPr sz="2000" spc="-5" dirty="0">
                <a:solidFill>
                  <a:srgbClr val="222222"/>
                </a:solidFill>
                <a:latin typeface="Arial MT"/>
                <a:cs typeface="Arial MT"/>
              </a:rPr>
              <a:t> </a:t>
            </a:r>
            <a:r>
              <a:rPr sz="2000" dirty="0">
                <a:solidFill>
                  <a:srgbClr val="222222"/>
                </a:solidFill>
                <a:latin typeface="Arial MT"/>
                <a:cs typeface="Arial MT"/>
              </a:rPr>
              <a:t>for</a:t>
            </a:r>
            <a:r>
              <a:rPr sz="2000" spc="-45" dirty="0">
                <a:solidFill>
                  <a:srgbClr val="222222"/>
                </a:solidFill>
                <a:latin typeface="Arial MT"/>
                <a:cs typeface="Arial MT"/>
              </a:rPr>
              <a:t> </a:t>
            </a:r>
            <a:r>
              <a:rPr sz="2000" dirty="0">
                <a:solidFill>
                  <a:srgbClr val="222222"/>
                </a:solidFill>
                <a:latin typeface="Arial MT"/>
                <a:cs typeface="Arial MT"/>
              </a:rPr>
              <a:t>new</a:t>
            </a:r>
            <a:r>
              <a:rPr sz="2000" spc="-30" dirty="0">
                <a:solidFill>
                  <a:srgbClr val="222222"/>
                </a:solidFill>
                <a:latin typeface="Arial MT"/>
                <a:cs typeface="Arial MT"/>
              </a:rPr>
              <a:t> </a:t>
            </a:r>
            <a:r>
              <a:rPr sz="2000" dirty="0">
                <a:solidFill>
                  <a:srgbClr val="222222"/>
                </a:solidFill>
                <a:latin typeface="Arial MT"/>
                <a:cs typeface="Arial MT"/>
              </a:rPr>
              <a:t>seizures</a:t>
            </a:r>
            <a:r>
              <a:rPr sz="2000" spc="-25" dirty="0">
                <a:solidFill>
                  <a:srgbClr val="222222"/>
                </a:solidFill>
                <a:latin typeface="Arial MT"/>
                <a:cs typeface="Arial MT"/>
              </a:rPr>
              <a:t> </a:t>
            </a:r>
            <a:r>
              <a:rPr sz="2000" dirty="0">
                <a:solidFill>
                  <a:srgbClr val="222222"/>
                </a:solidFill>
                <a:latin typeface="Arial MT"/>
                <a:cs typeface="Arial MT"/>
              </a:rPr>
              <a:t>must</a:t>
            </a:r>
            <a:r>
              <a:rPr sz="2000" spc="-35" dirty="0">
                <a:solidFill>
                  <a:srgbClr val="222222"/>
                </a:solidFill>
                <a:latin typeface="Arial MT"/>
                <a:cs typeface="Arial MT"/>
              </a:rPr>
              <a:t> </a:t>
            </a:r>
            <a:r>
              <a:rPr sz="2000" dirty="0">
                <a:solidFill>
                  <a:srgbClr val="222222"/>
                </a:solidFill>
                <a:latin typeface="Arial MT"/>
                <a:cs typeface="Arial MT"/>
              </a:rPr>
              <a:t>include</a:t>
            </a:r>
            <a:r>
              <a:rPr sz="2000" spc="-30" dirty="0">
                <a:solidFill>
                  <a:srgbClr val="222222"/>
                </a:solidFill>
                <a:latin typeface="Arial MT"/>
                <a:cs typeface="Arial MT"/>
              </a:rPr>
              <a:t> </a:t>
            </a:r>
            <a:r>
              <a:rPr sz="2000" dirty="0">
                <a:solidFill>
                  <a:srgbClr val="222222"/>
                </a:solidFill>
                <a:latin typeface="Arial MT"/>
                <a:cs typeface="Arial MT"/>
              </a:rPr>
              <a:t>exclusion</a:t>
            </a:r>
            <a:r>
              <a:rPr sz="2000" spc="-5" dirty="0">
                <a:solidFill>
                  <a:srgbClr val="222222"/>
                </a:solidFill>
                <a:latin typeface="Arial MT"/>
                <a:cs typeface="Arial MT"/>
              </a:rPr>
              <a:t> </a:t>
            </a:r>
            <a:r>
              <a:rPr sz="2000" dirty="0">
                <a:solidFill>
                  <a:srgbClr val="222222"/>
                </a:solidFill>
                <a:latin typeface="Arial MT"/>
                <a:cs typeface="Arial MT"/>
              </a:rPr>
              <a:t>of</a:t>
            </a:r>
            <a:r>
              <a:rPr sz="2000" spc="-35" dirty="0">
                <a:solidFill>
                  <a:srgbClr val="222222"/>
                </a:solidFill>
                <a:latin typeface="Arial MT"/>
                <a:cs typeface="Arial MT"/>
              </a:rPr>
              <a:t> </a:t>
            </a:r>
            <a:r>
              <a:rPr sz="2000" spc="-10" dirty="0">
                <a:solidFill>
                  <a:srgbClr val="222222"/>
                </a:solidFill>
                <a:latin typeface="Arial MT"/>
                <a:cs typeface="Arial MT"/>
              </a:rPr>
              <a:t>possible pregnancy-</a:t>
            </a:r>
            <a:r>
              <a:rPr sz="2000" dirty="0">
                <a:solidFill>
                  <a:srgbClr val="222222"/>
                </a:solidFill>
                <a:latin typeface="Arial MT"/>
                <a:cs typeface="Arial MT"/>
              </a:rPr>
              <a:t>associated</a:t>
            </a:r>
            <a:r>
              <a:rPr sz="2000" spc="10" dirty="0">
                <a:solidFill>
                  <a:srgbClr val="222222"/>
                </a:solidFill>
                <a:latin typeface="Arial MT"/>
                <a:cs typeface="Arial MT"/>
              </a:rPr>
              <a:t> </a:t>
            </a:r>
            <a:r>
              <a:rPr sz="2000" dirty="0" smtClean="0">
                <a:solidFill>
                  <a:srgbClr val="222222"/>
                </a:solidFill>
                <a:latin typeface="Arial MT"/>
                <a:cs typeface="Arial MT"/>
              </a:rPr>
              <a:t>conditions</a:t>
            </a:r>
            <a:r>
              <a:rPr sz="2000" spc="-5" dirty="0" smtClean="0">
                <a:solidFill>
                  <a:srgbClr val="222222"/>
                </a:solidFill>
                <a:latin typeface="Arial MT"/>
                <a:cs typeface="Arial MT"/>
              </a:rPr>
              <a:t> </a:t>
            </a:r>
            <a:r>
              <a:rPr sz="2000" dirty="0">
                <a:solidFill>
                  <a:srgbClr val="222222"/>
                </a:solidFill>
                <a:latin typeface="Arial MT"/>
                <a:cs typeface="Arial MT"/>
              </a:rPr>
              <a:t>such</a:t>
            </a:r>
            <a:r>
              <a:rPr sz="2000" spc="-40" dirty="0">
                <a:solidFill>
                  <a:srgbClr val="222222"/>
                </a:solidFill>
                <a:latin typeface="Arial MT"/>
                <a:cs typeface="Arial MT"/>
              </a:rPr>
              <a:t> </a:t>
            </a:r>
            <a:r>
              <a:rPr sz="2000" dirty="0">
                <a:solidFill>
                  <a:srgbClr val="222222"/>
                </a:solidFill>
                <a:latin typeface="Arial MT"/>
                <a:cs typeface="Arial MT"/>
              </a:rPr>
              <a:t>as</a:t>
            </a:r>
            <a:r>
              <a:rPr sz="2000" spc="-20" dirty="0">
                <a:solidFill>
                  <a:srgbClr val="222222"/>
                </a:solidFill>
                <a:latin typeface="Arial MT"/>
                <a:cs typeface="Arial MT"/>
              </a:rPr>
              <a:t> </a:t>
            </a:r>
            <a:r>
              <a:rPr sz="2000" dirty="0" err="1">
                <a:solidFill>
                  <a:schemeClr val="tx1"/>
                </a:solidFill>
                <a:latin typeface="Arial MT"/>
                <a:cs typeface="Arial MT"/>
              </a:rPr>
              <a:t>eclampsia</a:t>
            </a:r>
            <a:r>
              <a:rPr sz="2000" spc="-15" dirty="0">
                <a:solidFill>
                  <a:schemeClr val="tx1"/>
                </a:solidFill>
                <a:latin typeface="Arial MT"/>
                <a:cs typeface="Arial MT"/>
              </a:rPr>
              <a:t> </a:t>
            </a:r>
            <a:r>
              <a:rPr sz="2000" spc="-25" dirty="0" smtClean="0">
                <a:solidFill>
                  <a:schemeClr val="tx1"/>
                </a:solidFill>
                <a:latin typeface="Arial MT"/>
                <a:cs typeface="Arial MT"/>
              </a:rPr>
              <a:t>and</a:t>
            </a:r>
            <a:r>
              <a:rPr lang="en-GB" sz="2000" dirty="0">
                <a:solidFill>
                  <a:schemeClr val="tx1"/>
                </a:solidFill>
                <a:latin typeface="Arial MT"/>
                <a:cs typeface="Arial MT"/>
              </a:rPr>
              <a:t> </a:t>
            </a:r>
            <a:r>
              <a:rPr sz="2000" dirty="0" smtClean="0">
                <a:solidFill>
                  <a:schemeClr val="tx1"/>
                </a:solidFill>
                <a:latin typeface="Arial MT"/>
                <a:cs typeface="Arial MT"/>
              </a:rPr>
              <a:t>cerebral</a:t>
            </a:r>
            <a:r>
              <a:rPr sz="2000" spc="-40" dirty="0" smtClean="0">
                <a:solidFill>
                  <a:schemeClr val="tx1"/>
                </a:solidFill>
                <a:latin typeface="Arial MT"/>
                <a:cs typeface="Arial MT"/>
              </a:rPr>
              <a:t> </a:t>
            </a:r>
            <a:r>
              <a:rPr sz="2000" spc="-10" dirty="0">
                <a:solidFill>
                  <a:schemeClr val="tx1"/>
                </a:solidFill>
                <a:latin typeface="Arial MT"/>
                <a:cs typeface="Arial MT"/>
              </a:rPr>
              <a:t>venous thrombosis.</a:t>
            </a:r>
            <a:endParaRPr sz="2000" dirty="0">
              <a:solidFill>
                <a:schemeClr val="tx1"/>
              </a:solidFill>
              <a:latin typeface="Arial MT"/>
              <a:cs typeface="Arial MT"/>
            </a:endParaRPr>
          </a:p>
        </p:txBody>
      </p:sp>
      <p:pic>
        <p:nvPicPr>
          <p:cNvPr id="6" name="object 6"/>
          <p:cNvPicPr/>
          <p:nvPr/>
        </p:nvPicPr>
        <p:blipFill>
          <a:blip r:embed="rId2" cstate="print"/>
          <a:stretch>
            <a:fillRect/>
          </a:stretch>
        </p:blipFill>
        <p:spPr>
          <a:xfrm>
            <a:off x="10620756" y="-11077"/>
            <a:ext cx="1571244" cy="1368552"/>
          </a:xfrm>
          <a:prstGeom prst="rect">
            <a:avLst/>
          </a:prstGeom>
        </p:spPr>
      </p:pic>
    </p:spTree>
    <p:extLst>
      <p:ext uri="{BB962C8B-B14F-4D97-AF65-F5344CB8AC3E}">
        <p14:creationId xmlns:p14="http://schemas.microsoft.com/office/powerpoint/2010/main" val="2286249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SEQUENCE OF LGIS</a:t>
            </a:r>
            <a:endParaRPr lang="en-GB" i="0" dirty="0"/>
          </a:p>
        </p:txBody>
      </p:sp>
      <p:sp>
        <p:nvSpPr>
          <p:cNvPr id="3" name="Text Placeholder 2"/>
          <p:cNvSpPr>
            <a:spLocks noGrp="1"/>
          </p:cNvSpPr>
          <p:nvPr>
            <p:ph type="body" idx="1"/>
          </p:nvPr>
        </p:nvSpPr>
        <p:spPr>
          <a:xfrm>
            <a:off x="678814" y="1946274"/>
            <a:ext cx="11284586" cy="4308872"/>
          </a:xfrm>
        </p:spPr>
        <p:txBody>
          <a:bodyPr/>
          <a:lstStyle/>
          <a:p>
            <a:r>
              <a:rPr lang="en-GB" dirty="0" smtClean="0">
                <a:latin typeface="+mj-lt"/>
              </a:rPr>
              <a:t>Learning Objectives</a:t>
            </a:r>
          </a:p>
          <a:p>
            <a:r>
              <a:rPr lang="en-GB" dirty="0" smtClean="0">
                <a:latin typeface="+mj-lt"/>
              </a:rPr>
              <a:t>Introduction, Epidemiology and prevalence of Epilepsy in pregnancy(Core Concept)</a:t>
            </a:r>
          </a:p>
          <a:p>
            <a:r>
              <a:rPr lang="en-GB" dirty="0" smtClean="0">
                <a:latin typeface="+mj-lt"/>
              </a:rPr>
              <a:t>Related Pathophysiology(Horizontal Integration)</a:t>
            </a:r>
          </a:p>
          <a:p>
            <a:r>
              <a:rPr lang="en-GB" dirty="0" smtClean="0">
                <a:latin typeface="+mj-lt"/>
              </a:rPr>
              <a:t>Clinical presentation and diagnosis(Core Concept)</a:t>
            </a:r>
          </a:p>
          <a:p>
            <a:r>
              <a:rPr lang="en-GB" dirty="0" smtClean="0">
                <a:latin typeface="+mj-lt"/>
              </a:rPr>
              <a:t>Management of Epilepsy in Pregnancy (Core </a:t>
            </a:r>
            <a:r>
              <a:rPr lang="en-GB" dirty="0">
                <a:latin typeface="+mj-lt"/>
              </a:rPr>
              <a:t>Concept)</a:t>
            </a:r>
          </a:p>
          <a:p>
            <a:r>
              <a:rPr lang="en-GB" dirty="0" smtClean="0">
                <a:latin typeface="+mj-lt"/>
              </a:rPr>
              <a:t>Complications and Prognosis (Vertical Integration)</a:t>
            </a:r>
          </a:p>
          <a:p>
            <a:r>
              <a:rPr lang="en-GB" dirty="0" smtClean="0">
                <a:latin typeface="+mj-lt"/>
              </a:rPr>
              <a:t>Family Medicine/Research/MDM/Ethics</a:t>
            </a:r>
            <a:endParaRPr lang="en-GB" dirty="0">
              <a:latin typeface="+mj-lt"/>
            </a:endParaRPr>
          </a:p>
          <a:p>
            <a:endParaRPr lang="en-GB" dirty="0" smtClean="0"/>
          </a:p>
          <a:p>
            <a:endParaRPr lang="en-GB" dirty="0" smtClean="0"/>
          </a:p>
        </p:txBody>
      </p:sp>
      <p:pic>
        <p:nvPicPr>
          <p:cNvPr id="4" name="object 4"/>
          <p:cNvPicPr/>
          <p:nvPr/>
        </p:nvPicPr>
        <p:blipFill>
          <a:blip r:embed="rId2" cstate="print"/>
          <a:stretch>
            <a:fillRect/>
          </a:stretch>
        </p:blipFill>
        <p:spPr>
          <a:xfrm>
            <a:off x="10620756" y="4665"/>
            <a:ext cx="1571244" cy="1368552"/>
          </a:xfrm>
          <a:prstGeom prst="rect">
            <a:avLst/>
          </a:prstGeom>
        </p:spPr>
      </p:pic>
    </p:spTree>
    <p:extLst>
      <p:ext uri="{BB962C8B-B14F-4D97-AF65-F5344CB8AC3E}">
        <p14:creationId xmlns:p14="http://schemas.microsoft.com/office/powerpoint/2010/main" val="1385026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 y="1739011"/>
            <a:ext cx="11963400" cy="4244111"/>
          </a:xfrm>
          <a:prstGeom prst="rect">
            <a:avLst/>
          </a:prstGeom>
        </p:spPr>
        <p:txBody>
          <a:bodyPr vert="horz" wrap="square" lIns="0" tIns="139065" rIns="0" bIns="0" rtlCol="0">
            <a:spAutoFit/>
          </a:bodyPr>
          <a:lstStyle/>
          <a:p>
            <a:pPr marL="355600" marR="80645" indent="-342900">
              <a:lnSpc>
                <a:spcPct val="100000"/>
              </a:lnSpc>
              <a:spcBef>
                <a:spcPts val="994"/>
              </a:spcBef>
              <a:buClr>
                <a:schemeClr val="accent1"/>
              </a:buClr>
              <a:buFont typeface="Wingdings" pitchFamily="2" charset="2"/>
              <a:buChar char="q"/>
            </a:pPr>
            <a:r>
              <a:rPr sz="2000" spc="-10" dirty="0" smtClean="0">
                <a:solidFill>
                  <a:srgbClr val="222222"/>
                </a:solidFill>
                <a:latin typeface="+mj-lt"/>
                <a:cs typeface="Arial MT"/>
              </a:rPr>
              <a:t>The</a:t>
            </a:r>
            <a:r>
              <a:rPr sz="2000" spc="-60" dirty="0" smtClean="0">
                <a:solidFill>
                  <a:srgbClr val="222222"/>
                </a:solidFill>
                <a:latin typeface="+mj-lt"/>
                <a:cs typeface="Arial MT"/>
              </a:rPr>
              <a:t> </a:t>
            </a:r>
            <a:r>
              <a:rPr sz="2000" dirty="0">
                <a:solidFill>
                  <a:srgbClr val="222222"/>
                </a:solidFill>
                <a:latin typeface="+mj-lt"/>
                <a:cs typeface="Arial MT"/>
              </a:rPr>
              <a:t>evidence</a:t>
            </a:r>
            <a:r>
              <a:rPr sz="2000" spc="-30" dirty="0">
                <a:solidFill>
                  <a:srgbClr val="222222"/>
                </a:solidFill>
                <a:latin typeface="+mj-lt"/>
                <a:cs typeface="Arial MT"/>
              </a:rPr>
              <a:t> </a:t>
            </a:r>
            <a:r>
              <a:rPr sz="2000" dirty="0">
                <a:solidFill>
                  <a:srgbClr val="222222"/>
                </a:solidFill>
                <a:latin typeface="+mj-lt"/>
                <a:cs typeface="Arial MT"/>
              </a:rPr>
              <a:t>linking</a:t>
            </a:r>
            <a:r>
              <a:rPr sz="2000" spc="-35" dirty="0">
                <a:solidFill>
                  <a:srgbClr val="222222"/>
                </a:solidFill>
                <a:latin typeface="+mj-lt"/>
                <a:cs typeface="Arial MT"/>
              </a:rPr>
              <a:t> </a:t>
            </a:r>
            <a:r>
              <a:rPr sz="2000" u="sng" dirty="0">
                <a:solidFill>
                  <a:srgbClr val="005B92"/>
                </a:solidFill>
                <a:uFill>
                  <a:solidFill>
                    <a:srgbClr val="005B92"/>
                  </a:solidFill>
                </a:uFill>
                <a:latin typeface="+mj-lt"/>
                <a:cs typeface="Arial MT"/>
              </a:rPr>
              <a:t>valproate</a:t>
            </a:r>
            <a:r>
              <a:rPr sz="2000" spc="-20" dirty="0">
                <a:solidFill>
                  <a:srgbClr val="005B92"/>
                </a:solidFill>
                <a:latin typeface="+mj-lt"/>
                <a:cs typeface="Arial MT"/>
              </a:rPr>
              <a:t> </a:t>
            </a:r>
            <a:r>
              <a:rPr sz="2000" dirty="0">
                <a:solidFill>
                  <a:srgbClr val="222222"/>
                </a:solidFill>
                <a:latin typeface="+mj-lt"/>
                <a:cs typeface="Arial MT"/>
              </a:rPr>
              <a:t>to</a:t>
            </a:r>
            <a:r>
              <a:rPr sz="2000" spc="-50" dirty="0">
                <a:solidFill>
                  <a:srgbClr val="222222"/>
                </a:solidFill>
                <a:latin typeface="+mj-lt"/>
                <a:cs typeface="Arial MT"/>
              </a:rPr>
              <a:t> </a:t>
            </a:r>
            <a:r>
              <a:rPr sz="2000" dirty="0">
                <a:solidFill>
                  <a:srgbClr val="222222"/>
                </a:solidFill>
                <a:latin typeface="+mj-lt"/>
                <a:cs typeface="Arial MT"/>
              </a:rPr>
              <a:t>fetal</a:t>
            </a:r>
            <a:r>
              <a:rPr sz="2000" spc="-50" dirty="0">
                <a:solidFill>
                  <a:srgbClr val="222222"/>
                </a:solidFill>
                <a:latin typeface="+mj-lt"/>
                <a:cs typeface="Arial MT"/>
              </a:rPr>
              <a:t> </a:t>
            </a:r>
            <a:r>
              <a:rPr sz="2000" dirty="0">
                <a:solidFill>
                  <a:srgbClr val="222222"/>
                </a:solidFill>
                <a:latin typeface="+mj-lt"/>
                <a:cs typeface="Arial MT"/>
              </a:rPr>
              <a:t>malformations</a:t>
            </a:r>
            <a:r>
              <a:rPr sz="2000" spc="-25" dirty="0">
                <a:solidFill>
                  <a:srgbClr val="222222"/>
                </a:solidFill>
                <a:latin typeface="+mj-lt"/>
                <a:cs typeface="Arial MT"/>
              </a:rPr>
              <a:t> </a:t>
            </a:r>
            <a:r>
              <a:rPr sz="2000" dirty="0">
                <a:solidFill>
                  <a:srgbClr val="222222"/>
                </a:solidFill>
                <a:latin typeface="+mj-lt"/>
                <a:cs typeface="Arial MT"/>
              </a:rPr>
              <a:t>and</a:t>
            </a:r>
            <a:r>
              <a:rPr sz="2000" spc="-40" dirty="0">
                <a:solidFill>
                  <a:srgbClr val="222222"/>
                </a:solidFill>
                <a:latin typeface="+mj-lt"/>
                <a:cs typeface="Arial MT"/>
              </a:rPr>
              <a:t> </a:t>
            </a:r>
            <a:r>
              <a:rPr sz="2000" dirty="0">
                <a:solidFill>
                  <a:srgbClr val="222222"/>
                </a:solidFill>
                <a:latin typeface="+mj-lt"/>
                <a:cs typeface="Arial MT"/>
              </a:rPr>
              <a:t>neurodevelopmental disorders</a:t>
            </a:r>
            <a:r>
              <a:rPr sz="2000" spc="-25" dirty="0">
                <a:solidFill>
                  <a:srgbClr val="222222"/>
                </a:solidFill>
                <a:latin typeface="+mj-lt"/>
                <a:cs typeface="Arial MT"/>
              </a:rPr>
              <a:t> is </a:t>
            </a:r>
            <a:r>
              <a:rPr sz="2000" dirty="0">
                <a:solidFill>
                  <a:srgbClr val="222222"/>
                </a:solidFill>
                <a:latin typeface="+mj-lt"/>
                <a:cs typeface="Arial MT"/>
              </a:rPr>
              <a:t>sufficiently</a:t>
            </a:r>
            <a:r>
              <a:rPr sz="2000" spc="-45" dirty="0">
                <a:solidFill>
                  <a:srgbClr val="222222"/>
                </a:solidFill>
                <a:latin typeface="+mj-lt"/>
                <a:cs typeface="Arial MT"/>
              </a:rPr>
              <a:t> </a:t>
            </a:r>
            <a:r>
              <a:rPr sz="2000" dirty="0">
                <a:solidFill>
                  <a:srgbClr val="222222"/>
                </a:solidFill>
                <a:latin typeface="+mj-lt"/>
                <a:cs typeface="Arial MT"/>
              </a:rPr>
              <a:t>convincing</a:t>
            </a:r>
            <a:r>
              <a:rPr sz="2000" spc="-15" dirty="0">
                <a:solidFill>
                  <a:srgbClr val="222222"/>
                </a:solidFill>
                <a:latin typeface="+mj-lt"/>
                <a:cs typeface="Arial MT"/>
              </a:rPr>
              <a:t> </a:t>
            </a:r>
            <a:r>
              <a:rPr sz="2000" dirty="0">
                <a:solidFill>
                  <a:srgbClr val="222222"/>
                </a:solidFill>
                <a:latin typeface="+mj-lt"/>
                <a:cs typeface="Arial MT"/>
              </a:rPr>
              <a:t>to</a:t>
            </a:r>
            <a:r>
              <a:rPr sz="2000" spc="-40" dirty="0">
                <a:solidFill>
                  <a:srgbClr val="222222"/>
                </a:solidFill>
                <a:latin typeface="+mj-lt"/>
                <a:cs typeface="Arial MT"/>
              </a:rPr>
              <a:t> </a:t>
            </a:r>
            <a:r>
              <a:rPr sz="2000" dirty="0">
                <a:solidFill>
                  <a:srgbClr val="222222"/>
                </a:solidFill>
                <a:latin typeface="+mj-lt"/>
                <a:cs typeface="Arial MT"/>
              </a:rPr>
              <a:t>recommend</a:t>
            </a:r>
            <a:r>
              <a:rPr sz="2000" spc="-30" dirty="0">
                <a:solidFill>
                  <a:srgbClr val="222222"/>
                </a:solidFill>
                <a:latin typeface="+mj-lt"/>
                <a:cs typeface="Arial MT"/>
              </a:rPr>
              <a:t> </a:t>
            </a:r>
            <a:r>
              <a:rPr sz="2000" dirty="0">
                <a:solidFill>
                  <a:srgbClr val="222222"/>
                </a:solidFill>
                <a:latin typeface="+mj-lt"/>
                <a:cs typeface="Arial MT"/>
              </a:rPr>
              <a:t>avoiding</a:t>
            </a:r>
            <a:r>
              <a:rPr sz="2000" spc="-20" dirty="0">
                <a:solidFill>
                  <a:srgbClr val="222222"/>
                </a:solidFill>
                <a:latin typeface="+mj-lt"/>
                <a:cs typeface="Arial MT"/>
              </a:rPr>
              <a:t> </a:t>
            </a:r>
            <a:r>
              <a:rPr sz="2000" dirty="0">
                <a:solidFill>
                  <a:srgbClr val="222222"/>
                </a:solidFill>
                <a:latin typeface="+mj-lt"/>
                <a:cs typeface="Arial MT"/>
              </a:rPr>
              <a:t>its</a:t>
            </a:r>
            <a:r>
              <a:rPr sz="2000" spc="-35" dirty="0">
                <a:solidFill>
                  <a:srgbClr val="222222"/>
                </a:solidFill>
                <a:latin typeface="+mj-lt"/>
                <a:cs typeface="Arial MT"/>
              </a:rPr>
              <a:t> </a:t>
            </a:r>
            <a:r>
              <a:rPr sz="2000" dirty="0">
                <a:solidFill>
                  <a:srgbClr val="222222"/>
                </a:solidFill>
                <a:latin typeface="+mj-lt"/>
                <a:cs typeface="Arial MT"/>
              </a:rPr>
              <a:t>initiation</a:t>
            </a:r>
            <a:r>
              <a:rPr sz="2000" spc="-30" dirty="0">
                <a:solidFill>
                  <a:srgbClr val="222222"/>
                </a:solidFill>
                <a:latin typeface="+mj-lt"/>
                <a:cs typeface="Arial MT"/>
              </a:rPr>
              <a:t> </a:t>
            </a:r>
            <a:r>
              <a:rPr sz="2000" dirty="0">
                <a:solidFill>
                  <a:srgbClr val="222222"/>
                </a:solidFill>
                <a:latin typeface="+mj-lt"/>
                <a:cs typeface="Arial MT"/>
              </a:rPr>
              <a:t>in</a:t>
            </a:r>
            <a:r>
              <a:rPr sz="2000" spc="-30" dirty="0">
                <a:solidFill>
                  <a:srgbClr val="222222"/>
                </a:solidFill>
                <a:latin typeface="+mj-lt"/>
                <a:cs typeface="Arial MT"/>
              </a:rPr>
              <a:t> </a:t>
            </a:r>
            <a:r>
              <a:rPr sz="2000" spc="-10" dirty="0">
                <a:solidFill>
                  <a:srgbClr val="222222"/>
                </a:solidFill>
                <a:latin typeface="+mj-lt"/>
                <a:cs typeface="Arial MT"/>
              </a:rPr>
              <a:t>pregnancy</a:t>
            </a:r>
            <a:r>
              <a:rPr sz="2000" spc="-10" dirty="0" smtClean="0">
                <a:solidFill>
                  <a:srgbClr val="222222"/>
                </a:solidFill>
                <a:latin typeface="+mj-lt"/>
                <a:cs typeface="Arial MT"/>
              </a:rPr>
              <a:t>.</a:t>
            </a:r>
            <a:endParaRPr lang="en-GB" sz="2000" spc="-10" dirty="0" smtClean="0">
              <a:solidFill>
                <a:srgbClr val="222222"/>
              </a:solidFill>
              <a:latin typeface="+mj-lt"/>
              <a:cs typeface="Arial MT"/>
            </a:endParaRPr>
          </a:p>
          <a:p>
            <a:pPr marL="355600" marR="80645" indent="-342900">
              <a:lnSpc>
                <a:spcPct val="100000"/>
              </a:lnSpc>
              <a:spcBef>
                <a:spcPts val="994"/>
              </a:spcBef>
              <a:buClr>
                <a:schemeClr val="accent1"/>
              </a:buClr>
              <a:buFont typeface="Wingdings" pitchFamily="2" charset="2"/>
              <a:buChar char="q"/>
            </a:pPr>
            <a:endParaRPr sz="2000" dirty="0">
              <a:latin typeface="+mj-lt"/>
              <a:cs typeface="Arial MT"/>
            </a:endParaRPr>
          </a:p>
          <a:p>
            <a:pPr marL="355600" marR="5080" indent="-342900">
              <a:lnSpc>
                <a:spcPct val="100000"/>
              </a:lnSpc>
              <a:buClr>
                <a:schemeClr val="accent1"/>
              </a:buClr>
              <a:buFont typeface="Wingdings" pitchFamily="2" charset="2"/>
              <a:buChar char="q"/>
            </a:pPr>
            <a:r>
              <a:rPr lang="en-GB" sz="2000" u="sng" dirty="0" smtClean="0">
                <a:solidFill>
                  <a:srgbClr val="005B92"/>
                </a:solidFill>
                <a:uFill>
                  <a:solidFill>
                    <a:srgbClr val="005B92"/>
                  </a:solidFill>
                </a:uFill>
                <a:latin typeface="+mj-lt"/>
                <a:cs typeface="Arial MT"/>
              </a:rPr>
              <a:t>L</a:t>
            </a:r>
            <a:r>
              <a:rPr sz="2000" u="sng" dirty="0" err="1" smtClean="0">
                <a:solidFill>
                  <a:srgbClr val="005B92"/>
                </a:solidFill>
                <a:uFill>
                  <a:solidFill>
                    <a:srgbClr val="005B92"/>
                  </a:solidFill>
                </a:uFill>
                <a:latin typeface="+mj-lt"/>
                <a:cs typeface="Arial MT"/>
              </a:rPr>
              <a:t>amotrigine</a:t>
            </a:r>
            <a:r>
              <a:rPr sz="2000" spc="-10" dirty="0" smtClean="0">
                <a:solidFill>
                  <a:srgbClr val="005B92"/>
                </a:solidFill>
                <a:latin typeface="+mj-lt"/>
                <a:cs typeface="Arial MT"/>
              </a:rPr>
              <a:t> </a:t>
            </a:r>
            <a:r>
              <a:rPr lang="en-GB" sz="2000" dirty="0">
                <a:solidFill>
                  <a:srgbClr val="222222"/>
                </a:solidFill>
                <a:latin typeface="+mj-lt"/>
                <a:cs typeface="Arial MT"/>
              </a:rPr>
              <a:t>I</a:t>
            </a:r>
            <a:r>
              <a:rPr sz="2000" dirty="0" smtClean="0">
                <a:solidFill>
                  <a:srgbClr val="222222"/>
                </a:solidFill>
                <a:latin typeface="+mj-lt"/>
                <a:cs typeface="Arial MT"/>
              </a:rPr>
              <a:t>s</a:t>
            </a:r>
            <a:r>
              <a:rPr sz="2000" spc="-30" dirty="0" smtClean="0">
                <a:solidFill>
                  <a:srgbClr val="222222"/>
                </a:solidFill>
                <a:latin typeface="+mj-lt"/>
                <a:cs typeface="Arial MT"/>
              </a:rPr>
              <a:t> </a:t>
            </a:r>
            <a:r>
              <a:rPr sz="2000" dirty="0">
                <a:solidFill>
                  <a:srgbClr val="222222"/>
                </a:solidFill>
                <a:latin typeface="+mj-lt"/>
                <a:cs typeface="Arial MT"/>
              </a:rPr>
              <a:t>a</a:t>
            </a:r>
            <a:r>
              <a:rPr sz="2000" spc="-35" dirty="0">
                <a:solidFill>
                  <a:srgbClr val="222222"/>
                </a:solidFill>
                <a:latin typeface="+mj-lt"/>
                <a:cs typeface="Arial MT"/>
              </a:rPr>
              <a:t> </a:t>
            </a:r>
            <a:r>
              <a:rPr sz="2000" dirty="0">
                <a:solidFill>
                  <a:srgbClr val="222222"/>
                </a:solidFill>
                <a:latin typeface="+mj-lt"/>
                <a:cs typeface="Arial MT"/>
              </a:rPr>
              <a:t>favorable</a:t>
            </a:r>
            <a:r>
              <a:rPr sz="2000" spc="-25" dirty="0">
                <a:solidFill>
                  <a:srgbClr val="222222"/>
                </a:solidFill>
                <a:latin typeface="+mj-lt"/>
                <a:cs typeface="Arial MT"/>
              </a:rPr>
              <a:t> </a:t>
            </a:r>
            <a:r>
              <a:rPr sz="2000" dirty="0">
                <a:solidFill>
                  <a:srgbClr val="222222"/>
                </a:solidFill>
                <a:latin typeface="+mj-lt"/>
                <a:cs typeface="Arial MT"/>
              </a:rPr>
              <a:t>choice</a:t>
            </a:r>
            <a:r>
              <a:rPr sz="2000" spc="-30" dirty="0">
                <a:solidFill>
                  <a:srgbClr val="222222"/>
                </a:solidFill>
                <a:latin typeface="+mj-lt"/>
                <a:cs typeface="Arial MT"/>
              </a:rPr>
              <a:t> </a:t>
            </a:r>
            <a:r>
              <a:rPr sz="2000" dirty="0">
                <a:solidFill>
                  <a:srgbClr val="222222"/>
                </a:solidFill>
                <a:latin typeface="+mj-lt"/>
                <a:cs typeface="Arial MT"/>
              </a:rPr>
              <a:t>during</a:t>
            </a:r>
            <a:r>
              <a:rPr sz="2000" spc="-20" dirty="0">
                <a:solidFill>
                  <a:srgbClr val="222222"/>
                </a:solidFill>
                <a:latin typeface="+mj-lt"/>
                <a:cs typeface="Arial MT"/>
              </a:rPr>
              <a:t> </a:t>
            </a:r>
            <a:r>
              <a:rPr sz="2000" dirty="0" err="1">
                <a:solidFill>
                  <a:srgbClr val="222222"/>
                </a:solidFill>
                <a:latin typeface="+mj-lt"/>
                <a:cs typeface="Arial MT"/>
              </a:rPr>
              <a:t>preconceptional</a:t>
            </a:r>
            <a:r>
              <a:rPr sz="2000" spc="-5" dirty="0">
                <a:solidFill>
                  <a:srgbClr val="222222"/>
                </a:solidFill>
                <a:latin typeface="+mj-lt"/>
                <a:cs typeface="Arial MT"/>
              </a:rPr>
              <a:t> </a:t>
            </a:r>
            <a:r>
              <a:rPr sz="2000" dirty="0" smtClean="0">
                <a:solidFill>
                  <a:srgbClr val="222222"/>
                </a:solidFill>
                <a:latin typeface="+mj-lt"/>
                <a:cs typeface="Arial MT"/>
              </a:rPr>
              <a:t>planning</a:t>
            </a:r>
            <a:r>
              <a:rPr lang="en-GB" sz="2000" dirty="0" smtClean="0">
                <a:solidFill>
                  <a:srgbClr val="222222"/>
                </a:solidFill>
                <a:latin typeface="+mj-lt"/>
                <a:cs typeface="Arial MT"/>
              </a:rPr>
              <a:t>. </a:t>
            </a:r>
          </a:p>
          <a:p>
            <a:pPr marL="355600" marR="5080" indent="-342900">
              <a:lnSpc>
                <a:spcPct val="100000"/>
              </a:lnSpc>
              <a:buClr>
                <a:schemeClr val="accent1"/>
              </a:buClr>
              <a:buFont typeface="Wingdings" pitchFamily="2" charset="2"/>
              <a:buChar char="q"/>
            </a:pPr>
            <a:endParaRPr lang="en-GB" sz="2000" dirty="0">
              <a:solidFill>
                <a:srgbClr val="222222"/>
              </a:solidFill>
              <a:latin typeface="+mj-lt"/>
              <a:cs typeface="Arial MT"/>
            </a:endParaRPr>
          </a:p>
          <a:p>
            <a:pPr marL="355600" marR="5080" indent="-342900">
              <a:lnSpc>
                <a:spcPct val="100000"/>
              </a:lnSpc>
              <a:buClr>
                <a:schemeClr val="accent1"/>
              </a:buClr>
              <a:buFont typeface="Wingdings" pitchFamily="2" charset="2"/>
              <a:buChar char="q"/>
            </a:pPr>
            <a:r>
              <a:rPr lang="en-GB" sz="2000" dirty="0" smtClean="0">
                <a:solidFill>
                  <a:srgbClr val="222222"/>
                </a:solidFill>
                <a:latin typeface="+mj-lt"/>
                <a:cs typeface="Arial MT"/>
              </a:rPr>
              <a:t>N</a:t>
            </a:r>
            <a:r>
              <a:rPr sz="2000" dirty="0" err="1" smtClean="0">
                <a:solidFill>
                  <a:srgbClr val="222222"/>
                </a:solidFill>
                <a:latin typeface="+mj-lt"/>
                <a:cs typeface="Arial MT"/>
              </a:rPr>
              <a:t>ot</a:t>
            </a:r>
            <a:r>
              <a:rPr sz="2000" spc="-30" dirty="0" smtClean="0">
                <a:solidFill>
                  <a:srgbClr val="222222"/>
                </a:solidFill>
                <a:latin typeface="+mj-lt"/>
                <a:cs typeface="Arial MT"/>
              </a:rPr>
              <a:t> </a:t>
            </a:r>
            <a:r>
              <a:rPr sz="2000" spc="-50" dirty="0">
                <a:solidFill>
                  <a:srgbClr val="222222"/>
                </a:solidFill>
                <a:latin typeface="+mj-lt"/>
                <a:cs typeface="Arial MT"/>
              </a:rPr>
              <a:t>a </a:t>
            </a:r>
            <a:r>
              <a:rPr sz="2000" dirty="0">
                <a:solidFill>
                  <a:srgbClr val="222222"/>
                </a:solidFill>
                <a:latin typeface="+mj-lt"/>
                <a:cs typeface="Arial MT"/>
              </a:rPr>
              <a:t>good</a:t>
            </a:r>
            <a:r>
              <a:rPr sz="2000" spc="-30" dirty="0">
                <a:solidFill>
                  <a:srgbClr val="222222"/>
                </a:solidFill>
                <a:latin typeface="+mj-lt"/>
                <a:cs typeface="Arial MT"/>
              </a:rPr>
              <a:t> </a:t>
            </a:r>
            <a:r>
              <a:rPr sz="2000" dirty="0">
                <a:solidFill>
                  <a:srgbClr val="222222"/>
                </a:solidFill>
                <a:latin typeface="+mj-lt"/>
                <a:cs typeface="Arial MT"/>
              </a:rPr>
              <a:t>choice</a:t>
            </a:r>
            <a:r>
              <a:rPr sz="2000" spc="-25" dirty="0">
                <a:solidFill>
                  <a:srgbClr val="222222"/>
                </a:solidFill>
                <a:latin typeface="+mj-lt"/>
                <a:cs typeface="Arial MT"/>
              </a:rPr>
              <a:t> </a:t>
            </a:r>
            <a:r>
              <a:rPr sz="2000" dirty="0">
                <a:solidFill>
                  <a:srgbClr val="222222"/>
                </a:solidFill>
                <a:latin typeface="+mj-lt"/>
                <a:cs typeface="Arial MT"/>
              </a:rPr>
              <a:t>for</a:t>
            </a:r>
            <a:r>
              <a:rPr sz="2000" spc="-30" dirty="0">
                <a:solidFill>
                  <a:srgbClr val="222222"/>
                </a:solidFill>
                <a:latin typeface="+mj-lt"/>
                <a:cs typeface="Arial MT"/>
              </a:rPr>
              <a:t> </a:t>
            </a:r>
            <a:r>
              <a:rPr sz="2000" dirty="0">
                <a:solidFill>
                  <a:srgbClr val="222222"/>
                </a:solidFill>
                <a:latin typeface="+mj-lt"/>
                <a:cs typeface="Arial MT"/>
              </a:rPr>
              <a:t>initiation</a:t>
            </a:r>
            <a:r>
              <a:rPr sz="2000" spc="-25" dirty="0">
                <a:solidFill>
                  <a:srgbClr val="222222"/>
                </a:solidFill>
                <a:latin typeface="+mj-lt"/>
                <a:cs typeface="Arial MT"/>
              </a:rPr>
              <a:t> </a:t>
            </a:r>
            <a:r>
              <a:rPr sz="2000" dirty="0">
                <a:solidFill>
                  <a:srgbClr val="222222"/>
                </a:solidFill>
                <a:latin typeface="+mj-lt"/>
                <a:cs typeface="Arial MT"/>
              </a:rPr>
              <a:t>during</a:t>
            </a:r>
            <a:r>
              <a:rPr sz="2000" spc="-15" dirty="0">
                <a:solidFill>
                  <a:srgbClr val="222222"/>
                </a:solidFill>
                <a:latin typeface="+mj-lt"/>
                <a:cs typeface="Arial MT"/>
              </a:rPr>
              <a:t> </a:t>
            </a:r>
            <a:r>
              <a:rPr sz="2000" dirty="0" smtClean="0">
                <a:solidFill>
                  <a:srgbClr val="222222"/>
                </a:solidFill>
                <a:latin typeface="+mj-lt"/>
                <a:cs typeface="Arial MT"/>
              </a:rPr>
              <a:t>pregnancy</a:t>
            </a:r>
            <a:r>
              <a:rPr lang="en-GB" sz="2000" dirty="0">
                <a:solidFill>
                  <a:srgbClr val="222222"/>
                </a:solidFill>
                <a:latin typeface="+mj-lt"/>
                <a:cs typeface="Arial MT"/>
              </a:rPr>
              <a:t> </a:t>
            </a:r>
            <a:r>
              <a:rPr sz="2000" dirty="0" smtClean="0">
                <a:solidFill>
                  <a:srgbClr val="222222"/>
                </a:solidFill>
                <a:latin typeface="+mj-lt"/>
                <a:cs typeface="Arial MT"/>
              </a:rPr>
              <a:t>due</a:t>
            </a:r>
            <a:r>
              <a:rPr sz="2000" spc="-25" dirty="0" smtClean="0">
                <a:solidFill>
                  <a:srgbClr val="222222"/>
                </a:solidFill>
                <a:latin typeface="+mj-lt"/>
                <a:cs typeface="Arial MT"/>
              </a:rPr>
              <a:t> </a:t>
            </a:r>
            <a:r>
              <a:rPr sz="2000" dirty="0">
                <a:solidFill>
                  <a:srgbClr val="222222"/>
                </a:solidFill>
                <a:latin typeface="+mj-lt"/>
                <a:cs typeface="Arial MT"/>
              </a:rPr>
              <a:t>to</a:t>
            </a:r>
            <a:r>
              <a:rPr sz="2000" spc="-40" dirty="0">
                <a:solidFill>
                  <a:srgbClr val="222222"/>
                </a:solidFill>
                <a:latin typeface="+mj-lt"/>
                <a:cs typeface="Arial MT"/>
              </a:rPr>
              <a:t> </a:t>
            </a:r>
            <a:r>
              <a:rPr sz="2000" dirty="0">
                <a:solidFill>
                  <a:srgbClr val="222222"/>
                </a:solidFill>
                <a:latin typeface="+mj-lt"/>
                <a:cs typeface="Arial MT"/>
              </a:rPr>
              <a:t>the</a:t>
            </a:r>
            <a:r>
              <a:rPr sz="2000" spc="-40" dirty="0">
                <a:solidFill>
                  <a:srgbClr val="222222"/>
                </a:solidFill>
                <a:latin typeface="+mj-lt"/>
                <a:cs typeface="Arial MT"/>
              </a:rPr>
              <a:t> </a:t>
            </a:r>
            <a:r>
              <a:rPr sz="2000" dirty="0">
                <a:solidFill>
                  <a:srgbClr val="222222"/>
                </a:solidFill>
                <a:latin typeface="+mj-lt"/>
                <a:cs typeface="Arial MT"/>
              </a:rPr>
              <a:t>higher</a:t>
            </a:r>
            <a:r>
              <a:rPr sz="2000" spc="-10" dirty="0">
                <a:solidFill>
                  <a:srgbClr val="222222"/>
                </a:solidFill>
                <a:latin typeface="+mj-lt"/>
                <a:cs typeface="Arial MT"/>
              </a:rPr>
              <a:t> </a:t>
            </a:r>
            <a:r>
              <a:rPr sz="2000" spc="-20" dirty="0">
                <a:solidFill>
                  <a:srgbClr val="222222"/>
                </a:solidFill>
                <a:latin typeface="+mj-lt"/>
                <a:cs typeface="Arial MT"/>
              </a:rPr>
              <a:t>risk </a:t>
            </a:r>
            <a:r>
              <a:rPr sz="2000" dirty="0">
                <a:solidFill>
                  <a:srgbClr val="222222"/>
                </a:solidFill>
                <a:latin typeface="+mj-lt"/>
                <a:cs typeface="Arial MT"/>
              </a:rPr>
              <a:t>of</a:t>
            </a:r>
            <a:r>
              <a:rPr sz="2000" spc="-35" dirty="0">
                <a:solidFill>
                  <a:srgbClr val="222222"/>
                </a:solidFill>
                <a:latin typeface="+mj-lt"/>
                <a:cs typeface="Arial MT"/>
              </a:rPr>
              <a:t> </a:t>
            </a:r>
            <a:r>
              <a:rPr sz="2000" dirty="0">
                <a:solidFill>
                  <a:srgbClr val="222222"/>
                </a:solidFill>
                <a:latin typeface="+mj-lt"/>
                <a:cs typeface="Arial MT"/>
              </a:rPr>
              <a:t>rash</a:t>
            </a:r>
            <a:r>
              <a:rPr sz="2000" spc="-35" dirty="0">
                <a:solidFill>
                  <a:srgbClr val="222222"/>
                </a:solidFill>
                <a:latin typeface="+mj-lt"/>
                <a:cs typeface="Arial MT"/>
              </a:rPr>
              <a:t> </a:t>
            </a:r>
            <a:r>
              <a:rPr sz="2000" dirty="0">
                <a:solidFill>
                  <a:srgbClr val="222222"/>
                </a:solidFill>
                <a:latin typeface="+mj-lt"/>
                <a:cs typeface="Arial MT"/>
              </a:rPr>
              <a:t>with</a:t>
            </a:r>
            <a:r>
              <a:rPr sz="2000" spc="5" dirty="0">
                <a:solidFill>
                  <a:srgbClr val="222222"/>
                </a:solidFill>
                <a:latin typeface="+mj-lt"/>
                <a:cs typeface="Arial MT"/>
              </a:rPr>
              <a:t> </a:t>
            </a:r>
            <a:r>
              <a:rPr sz="2000" dirty="0">
                <a:solidFill>
                  <a:srgbClr val="222222"/>
                </a:solidFill>
                <a:latin typeface="+mj-lt"/>
                <a:cs typeface="Arial MT"/>
              </a:rPr>
              <a:t>accelerated</a:t>
            </a:r>
            <a:r>
              <a:rPr sz="2000" spc="-5" dirty="0">
                <a:solidFill>
                  <a:srgbClr val="222222"/>
                </a:solidFill>
                <a:latin typeface="+mj-lt"/>
                <a:cs typeface="Arial MT"/>
              </a:rPr>
              <a:t> </a:t>
            </a:r>
            <a:r>
              <a:rPr sz="2000" dirty="0">
                <a:solidFill>
                  <a:srgbClr val="222222"/>
                </a:solidFill>
                <a:latin typeface="+mj-lt"/>
                <a:cs typeface="Arial MT"/>
              </a:rPr>
              <a:t>titration</a:t>
            </a:r>
            <a:r>
              <a:rPr sz="2000" spc="-25" dirty="0">
                <a:solidFill>
                  <a:srgbClr val="222222"/>
                </a:solidFill>
                <a:latin typeface="+mj-lt"/>
                <a:cs typeface="Arial MT"/>
              </a:rPr>
              <a:t> </a:t>
            </a:r>
            <a:r>
              <a:rPr sz="2000" spc="-25" dirty="0" smtClean="0">
                <a:solidFill>
                  <a:srgbClr val="222222"/>
                </a:solidFill>
                <a:latin typeface="+mj-lt"/>
                <a:cs typeface="Arial MT"/>
              </a:rPr>
              <a:t> </a:t>
            </a:r>
            <a:r>
              <a:rPr sz="2000" dirty="0">
                <a:solidFill>
                  <a:srgbClr val="222222"/>
                </a:solidFill>
                <a:latin typeface="+mj-lt"/>
                <a:cs typeface="Arial MT"/>
              </a:rPr>
              <a:t>and</a:t>
            </a:r>
            <a:r>
              <a:rPr sz="2000" spc="-20" dirty="0">
                <a:solidFill>
                  <a:srgbClr val="222222"/>
                </a:solidFill>
                <a:latin typeface="+mj-lt"/>
                <a:cs typeface="Arial MT"/>
              </a:rPr>
              <a:t> </a:t>
            </a:r>
            <a:r>
              <a:rPr sz="2000" spc="-25" dirty="0" smtClean="0">
                <a:solidFill>
                  <a:srgbClr val="222222"/>
                </a:solidFill>
                <a:latin typeface="+mj-lt"/>
                <a:cs typeface="Arial MT"/>
              </a:rPr>
              <a:t> </a:t>
            </a:r>
            <a:r>
              <a:rPr sz="2000" dirty="0" smtClean="0">
                <a:solidFill>
                  <a:srgbClr val="222222"/>
                </a:solidFill>
                <a:latin typeface="+mj-lt"/>
                <a:cs typeface="Arial MT"/>
              </a:rPr>
              <a:t>difficult</a:t>
            </a:r>
            <a:r>
              <a:rPr lang="en-GB" sz="2000" dirty="0" smtClean="0">
                <a:solidFill>
                  <a:srgbClr val="222222"/>
                </a:solidFill>
                <a:latin typeface="+mj-lt"/>
                <a:cs typeface="Arial MT"/>
              </a:rPr>
              <a:t>y</a:t>
            </a:r>
            <a:r>
              <a:rPr sz="2000" spc="-10" dirty="0" smtClean="0">
                <a:solidFill>
                  <a:srgbClr val="222222"/>
                </a:solidFill>
                <a:latin typeface="+mj-lt"/>
                <a:cs typeface="Arial MT"/>
              </a:rPr>
              <a:t> </a:t>
            </a:r>
            <a:r>
              <a:rPr lang="en-GB" sz="2000" spc="-10" dirty="0" smtClean="0">
                <a:solidFill>
                  <a:srgbClr val="222222"/>
                </a:solidFill>
                <a:latin typeface="+mj-lt"/>
                <a:cs typeface="Arial MT"/>
              </a:rPr>
              <a:t>in achieving </a:t>
            </a:r>
            <a:r>
              <a:rPr sz="2000" dirty="0" smtClean="0">
                <a:solidFill>
                  <a:srgbClr val="222222"/>
                </a:solidFill>
                <a:latin typeface="+mj-lt"/>
                <a:cs typeface="Arial MT"/>
              </a:rPr>
              <a:t>therapeutic</a:t>
            </a:r>
            <a:r>
              <a:rPr sz="2000" spc="-20" dirty="0" smtClean="0">
                <a:solidFill>
                  <a:srgbClr val="222222"/>
                </a:solidFill>
                <a:latin typeface="+mj-lt"/>
                <a:cs typeface="Arial MT"/>
              </a:rPr>
              <a:t> </a:t>
            </a:r>
            <a:r>
              <a:rPr sz="2000" dirty="0">
                <a:solidFill>
                  <a:srgbClr val="222222"/>
                </a:solidFill>
                <a:latin typeface="+mj-lt"/>
                <a:cs typeface="Arial MT"/>
              </a:rPr>
              <a:t>concentration</a:t>
            </a:r>
            <a:r>
              <a:rPr sz="2000" spc="-5" dirty="0">
                <a:solidFill>
                  <a:srgbClr val="222222"/>
                </a:solidFill>
                <a:latin typeface="+mj-lt"/>
                <a:cs typeface="Arial MT"/>
              </a:rPr>
              <a:t> </a:t>
            </a:r>
            <a:r>
              <a:rPr sz="2000" dirty="0">
                <a:solidFill>
                  <a:srgbClr val="222222"/>
                </a:solidFill>
                <a:latin typeface="+mj-lt"/>
                <a:cs typeface="Arial MT"/>
              </a:rPr>
              <a:t>due</a:t>
            </a:r>
            <a:r>
              <a:rPr sz="2000" spc="-20" dirty="0">
                <a:solidFill>
                  <a:srgbClr val="222222"/>
                </a:solidFill>
                <a:latin typeface="+mj-lt"/>
                <a:cs typeface="Arial MT"/>
              </a:rPr>
              <a:t> </a:t>
            </a:r>
            <a:r>
              <a:rPr sz="2000" dirty="0">
                <a:solidFill>
                  <a:srgbClr val="222222"/>
                </a:solidFill>
                <a:latin typeface="+mj-lt"/>
                <a:cs typeface="Arial MT"/>
              </a:rPr>
              <a:t>to</a:t>
            </a:r>
            <a:r>
              <a:rPr sz="2000" spc="-30" dirty="0">
                <a:solidFill>
                  <a:srgbClr val="222222"/>
                </a:solidFill>
                <a:latin typeface="+mj-lt"/>
                <a:cs typeface="Arial MT"/>
              </a:rPr>
              <a:t> </a:t>
            </a:r>
            <a:r>
              <a:rPr sz="2000" spc="-25" dirty="0">
                <a:solidFill>
                  <a:srgbClr val="222222"/>
                </a:solidFill>
                <a:latin typeface="+mj-lt"/>
                <a:cs typeface="Arial MT"/>
              </a:rPr>
              <a:t>the </a:t>
            </a:r>
            <a:r>
              <a:rPr sz="2000" dirty="0">
                <a:solidFill>
                  <a:srgbClr val="222222"/>
                </a:solidFill>
                <a:latin typeface="+mj-lt"/>
                <a:cs typeface="Arial MT"/>
              </a:rPr>
              <a:t>enhanced</a:t>
            </a:r>
            <a:r>
              <a:rPr sz="2000" spc="-30" dirty="0">
                <a:solidFill>
                  <a:srgbClr val="222222"/>
                </a:solidFill>
                <a:latin typeface="+mj-lt"/>
                <a:cs typeface="Arial MT"/>
              </a:rPr>
              <a:t> </a:t>
            </a:r>
            <a:r>
              <a:rPr sz="2000" dirty="0" smtClean="0">
                <a:solidFill>
                  <a:srgbClr val="222222"/>
                </a:solidFill>
                <a:latin typeface="+mj-lt"/>
                <a:cs typeface="Arial MT"/>
              </a:rPr>
              <a:t>clearance</a:t>
            </a:r>
            <a:r>
              <a:rPr lang="en-GB" sz="2000" dirty="0" smtClean="0">
                <a:solidFill>
                  <a:srgbClr val="222222"/>
                </a:solidFill>
                <a:latin typeface="+mj-lt"/>
                <a:cs typeface="Arial MT"/>
              </a:rPr>
              <a:t>.</a:t>
            </a:r>
          </a:p>
          <a:p>
            <a:pPr marL="12700" marR="5080">
              <a:lnSpc>
                <a:spcPct val="100000"/>
              </a:lnSpc>
              <a:buClr>
                <a:schemeClr val="accent1"/>
              </a:buClr>
            </a:pPr>
            <a:endParaRPr lang="en-GB" sz="2000" spc="-30" dirty="0">
              <a:solidFill>
                <a:srgbClr val="222222"/>
              </a:solidFill>
              <a:latin typeface="+mj-lt"/>
              <a:cs typeface="Arial MT"/>
            </a:endParaRPr>
          </a:p>
          <a:p>
            <a:pPr marL="355600" marR="5080" indent="-342900">
              <a:lnSpc>
                <a:spcPct val="100000"/>
              </a:lnSpc>
              <a:buClr>
                <a:schemeClr val="accent1"/>
              </a:buClr>
              <a:buFont typeface="Wingdings" pitchFamily="2" charset="2"/>
              <a:buChar char="q"/>
            </a:pPr>
            <a:r>
              <a:rPr sz="2000" spc="-30" dirty="0" smtClean="0">
                <a:solidFill>
                  <a:srgbClr val="222222"/>
                </a:solidFill>
                <a:latin typeface="+mj-lt"/>
                <a:cs typeface="Arial MT"/>
              </a:rPr>
              <a:t> </a:t>
            </a:r>
            <a:r>
              <a:rPr lang="en-GB" sz="2000" u="sng" dirty="0" err="1" smtClean="0">
                <a:solidFill>
                  <a:srgbClr val="005B92"/>
                </a:solidFill>
                <a:uFill>
                  <a:solidFill>
                    <a:srgbClr val="005B92"/>
                  </a:solidFill>
                </a:uFill>
                <a:latin typeface="+mj-lt"/>
                <a:cs typeface="Arial MT"/>
              </a:rPr>
              <a:t>Levetiracetam</a:t>
            </a:r>
            <a:r>
              <a:rPr lang="en-GB" sz="2000" u="sng" dirty="0" smtClean="0">
                <a:solidFill>
                  <a:srgbClr val="005B92"/>
                </a:solidFill>
                <a:uFill>
                  <a:solidFill>
                    <a:srgbClr val="005B92"/>
                  </a:solidFill>
                </a:uFill>
                <a:latin typeface="+mj-lt"/>
                <a:cs typeface="Arial MT"/>
              </a:rPr>
              <a:t>:</a:t>
            </a:r>
            <a:r>
              <a:rPr lang="en-GB" sz="2000" spc="-100" dirty="0" smtClean="0">
                <a:solidFill>
                  <a:srgbClr val="005B92"/>
                </a:solidFill>
                <a:latin typeface="+mj-lt"/>
                <a:cs typeface="Arial MT"/>
              </a:rPr>
              <a:t> </a:t>
            </a:r>
            <a:r>
              <a:rPr lang="en-GB" sz="2000" dirty="0">
                <a:solidFill>
                  <a:srgbClr val="222222"/>
                </a:solidFill>
                <a:latin typeface="+mj-lt"/>
                <a:cs typeface="Arial MT"/>
              </a:rPr>
              <a:t>I</a:t>
            </a:r>
            <a:r>
              <a:rPr lang="en-GB" sz="2000" dirty="0" smtClean="0">
                <a:solidFill>
                  <a:srgbClr val="222222"/>
                </a:solidFill>
                <a:latin typeface="+mj-lt"/>
                <a:cs typeface="Arial MT"/>
              </a:rPr>
              <a:t>s</a:t>
            </a:r>
            <a:r>
              <a:rPr lang="en-GB" sz="2000" spc="-75" dirty="0" smtClean="0">
                <a:solidFill>
                  <a:srgbClr val="222222"/>
                </a:solidFill>
                <a:latin typeface="+mj-lt"/>
                <a:cs typeface="Arial MT"/>
              </a:rPr>
              <a:t> </a:t>
            </a:r>
            <a:r>
              <a:rPr lang="en-GB" sz="2000" dirty="0" smtClean="0">
                <a:solidFill>
                  <a:srgbClr val="222222"/>
                </a:solidFill>
                <a:latin typeface="+mj-lt"/>
                <a:cs typeface="Arial MT"/>
              </a:rPr>
              <a:t>a</a:t>
            </a:r>
            <a:r>
              <a:rPr lang="en-GB" sz="2000" spc="-70" dirty="0" smtClean="0">
                <a:solidFill>
                  <a:srgbClr val="222222"/>
                </a:solidFill>
                <a:latin typeface="+mj-lt"/>
                <a:cs typeface="Arial MT"/>
              </a:rPr>
              <a:t> </a:t>
            </a:r>
            <a:r>
              <a:rPr lang="en-GB" sz="2000" dirty="0" smtClean="0">
                <a:solidFill>
                  <a:srgbClr val="222222"/>
                </a:solidFill>
                <a:latin typeface="+mj-lt"/>
                <a:cs typeface="Arial MT"/>
              </a:rPr>
              <a:t>medication</a:t>
            </a:r>
            <a:r>
              <a:rPr lang="en-GB" sz="2000" spc="-55" dirty="0" smtClean="0">
                <a:solidFill>
                  <a:srgbClr val="222222"/>
                </a:solidFill>
                <a:latin typeface="+mj-lt"/>
                <a:cs typeface="Arial MT"/>
              </a:rPr>
              <a:t> </a:t>
            </a:r>
            <a:r>
              <a:rPr lang="en-GB" sz="2000" dirty="0" smtClean="0">
                <a:solidFill>
                  <a:srgbClr val="222222"/>
                </a:solidFill>
                <a:latin typeface="+mj-lt"/>
                <a:cs typeface="Arial MT"/>
              </a:rPr>
              <a:t>with</a:t>
            </a:r>
            <a:r>
              <a:rPr lang="en-GB" sz="2000" spc="-70" dirty="0" smtClean="0">
                <a:solidFill>
                  <a:srgbClr val="222222"/>
                </a:solidFill>
                <a:latin typeface="+mj-lt"/>
                <a:cs typeface="Arial MT"/>
              </a:rPr>
              <a:t> </a:t>
            </a:r>
            <a:r>
              <a:rPr lang="en-GB" sz="2000" dirty="0" smtClean="0">
                <a:solidFill>
                  <a:srgbClr val="222222"/>
                </a:solidFill>
                <a:latin typeface="+mj-lt"/>
                <a:cs typeface="Arial MT"/>
              </a:rPr>
              <a:t>a</a:t>
            </a:r>
            <a:r>
              <a:rPr lang="en-GB" sz="2000" spc="-35" dirty="0" smtClean="0">
                <a:solidFill>
                  <a:srgbClr val="222222"/>
                </a:solidFill>
                <a:latin typeface="+mj-lt"/>
                <a:cs typeface="Arial MT"/>
              </a:rPr>
              <a:t> </a:t>
            </a:r>
            <a:r>
              <a:rPr lang="en-GB" sz="2000" dirty="0" err="1" smtClean="0">
                <a:solidFill>
                  <a:srgbClr val="222222"/>
                </a:solidFill>
                <a:latin typeface="+mj-lt"/>
                <a:cs typeface="Arial MT"/>
              </a:rPr>
              <a:t>favorable</a:t>
            </a:r>
            <a:r>
              <a:rPr lang="en-GB" sz="2000" spc="-55" dirty="0" smtClean="0">
                <a:solidFill>
                  <a:srgbClr val="222222"/>
                </a:solidFill>
                <a:latin typeface="+mj-lt"/>
                <a:cs typeface="Arial MT"/>
              </a:rPr>
              <a:t> </a:t>
            </a:r>
            <a:r>
              <a:rPr lang="en-GB" sz="2000" spc="-10" dirty="0" smtClean="0">
                <a:solidFill>
                  <a:srgbClr val="222222"/>
                </a:solidFill>
                <a:latin typeface="+mj-lt"/>
                <a:cs typeface="Arial MT"/>
              </a:rPr>
              <a:t>reproductive </a:t>
            </a:r>
            <a:r>
              <a:rPr lang="en-GB" sz="2000" dirty="0" smtClean="0">
                <a:solidFill>
                  <a:srgbClr val="222222"/>
                </a:solidFill>
                <a:latin typeface="+mj-lt"/>
                <a:cs typeface="Arial MT"/>
              </a:rPr>
              <a:t>safety</a:t>
            </a:r>
            <a:r>
              <a:rPr lang="en-GB" sz="2000" spc="-80" dirty="0" smtClean="0">
                <a:solidFill>
                  <a:srgbClr val="222222"/>
                </a:solidFill>
                <a:latin typeface="+mj-lt"/>
                <a:cs typeface="Arial MT"/>
              </a:rPr>
              <a:t> </a:t>
            </a:r>
            <a:r>
              <a:rPr lang="en-GB" sz="2000" dirty="0" smtClean="0">
                <a:solidFill>
                  <a:srgbClr val="222222"/>
                </a:solidFill>
                <a:latin typeface="+mj-lt"/>
                <a:cs typeface="Arial MT"/>
              </a:rPr>
              <a:t>profile and </a:t>
            </a:r>
            <a:r>
              <a:rPr lang="en-GB" sz="2000" spc="-65" dirty="0" smtClean="0">
                <a:solidFill>
                  <a:srgbClr val="222222"/>
                </a:solidFill>
                <a:latin typeface="+mj-lt"/>
                <a:cs typeface="Arial MT"/>
              </a:rPr>
              <a:t> </a:t>
            </a:r>
            <a:r>
              <a:rPr lang="en-GB" sz="2000" dirty="0" smtClean="0">
                <a:solidFill>
                  <a:srgbClr val="222222"/>
                </a:solidFill>
                <a:latin typeface="+mj-lt"/>
                <a:cs typeface="Arial MT"/>
              </a:rPr>
              <a:t>can</a:t>
            </a:r>
            <a:r>
              <a:rPr lang="en-GB" sz="2000" spc="-70" dirty="0" smtClean="0">
                <a:solidFill>
                  <a:srgbClr val="222222"/>
                </a:solidFill>
                <a:latin typeface="+mj-lt"/>
                <a:cs typeface="Arial MT"/>
              </a:rPr>
              <a:t> </a:t>
            </a:r>
            <a:r>
              <a:rPr lang="en-GB" sz="2000" dirty="0" smtClean="0">
                <a:solidFill>
                  <a:srgbClr val="222222"/>
                </a:solidFill>
                <a:latin typeface="+mj-lt"/>
                <a:cs typeface="Arial MT"/>
              </a:rPr>
              <a:t>be</a:t>
            </a:r>
            <a:r>
              <a:rPr lang="en-GB" sz="2000" spc="-70" dirty="0" smtClean="0">
                <a:solidFill>
                  <a:srgbClr val="222222"/>
                </a:solidFill>
                <a:latin typeface="+mj-lt"/>
                <a:cs typeface="Arial MT"/>
              </a:rPr>
              <a:t> </a:t>
            </a:r>
            <a:r>
              <a:rPr lang="en-GB" sz="2000" dirty="0" smtClean="0">
                <a:solidFill>
                  <a:srgbClr val="222222"/>
                </a:solidFill>
                <a:latin typeface="+mj-lt"/>
                <a:cs typeface="Arial MT"/>
              </a:rPr>
              <a:t>started</a:t>
            </a:r>
            <a:r>
              <a:rPr lang="en-GB" sz="2000" spc="-60" dirty="0" smtClean="0">
                <a:solidFill>
                  <a:srgbClr val="222222"/>
                </a:solidFill>
                <a:latin typeface="+mj-lt"/>
                <a:cs typeface="Arial MT"/>
              </a:rPr>
              <a:t> </a:t>
            </a:r>
            <a:r>
              <a:rPr lang="en-GB" sz="2000" dirty="0" smtClean="0">
                <a:solidFill>
                  <a:srgbClr val="222222"/>
                </a:solidFill>
                <a:latin typeface="+mj-lt"/>
                <a:cs typeface="Arial MT"/>
              </a:rPr>
              <a:t>at</a:t>
            </a:r>
            <a:r>
              <a:rPr lang="en-GB" sz="2000" spc="-65" dirty="0" smtClean="0">
                <a:solidFill>
                  <a:srgbClr val="222222"/>
                </a:solidFill>
                <a:latin typeface="+mj-lt"/>
                <a:cs typeface="Arial MT"/>
              </a:rPr>
              <a:t> </a:t>
            </a:r>
            <a:r>
              <a:rPr lang="en-GB" sz="2000" dirty="0" smtClean="0">
                <a:solidFill>
                  <a:srgbClr val="222222"/>
                </a:solidFill>
                <a:latin typeface="+mj-lt"/>
                <a:cs typeface="Arial MT"/>
              </a:rPr>
              <a:t>a</a:t>
            </a:r>
            <a:r>
              <a:rPr lang="en-GB" sz="2000" spc="-70" dirty="0" smtClean="0">
                <a:solidFill>
                  <a:srgbClr val="222222"/>
                </a:solidFill>
                <a:latin typeface="+mj-lt"/>
                <a:cs typeface="Arial MT"/>
              </a:rPr>
              <a:t> </a:t>
            </a:r>
            <a:r>
              <a:rPr lang="en-GB" sz="2000" dirty="0" smtClean="0">
                <a:solidFill>
                  <a:srgbClr val="222222"/>
                </a:solidFill>
                <a:latin typeface="+mj-lt"/>
                <a:cs typeface="Arial MT"/>
              </a:rPr>
              <a:t>therapeutic</a:t>
            </a:r>
            <a:r>
              <a:rPr lang="en-GB" sz="2000" spc="-60" dirty="0" smtClean="0">
                <a:solidFill>
                  <a:srgbClr val="222222"/>
                </a:solidFill>
                <a:latin typeface="+mj-lt"/>
                <a:cs typeface="Arial MT"/>
              </a:rPr>
              <a:t> </a:t>
            </a:r>
            <a:r>
              <a:rPr lang="en-GB" sz="2000" spc="-20" dirty="0" smtClean="0">
                <a:solidFill>
                  <a:srgbClr val="222222"/>
                </a:solidFill>
                <a:latin typeface="+mj-lt"/>
                <a:cs typeface="Arial MT"/>
              </a:rPr>
              <a:t>dose immediately</a:t>
            </a:r>
            <a:r>
              <a:rPr lang="en-GB" sz="2000" spc="-70" dirty="0" smtClean="0">
                <a:solidFill>
                  <a:srgbClr val="222222"/>
                </a:solidFill>
                <a:latin typeface="+mj-lt"/>
                <a:cs typeface="Arial MT"/>
              </a:rPr>
              <a:t> and </a:t>
            </a:r>
            <a:r>
              <a:rPr lang="en-GB" sz="2000" dirty="0" smtClean="0">
                <a:solidFill>
                  <a:srgbClr val="222222"/>
                </a:solidFill>
                <a:latin typeface="+mj-lt"/>
                <a:cs typeface="Arial MT"/>
              </a:rPr>
              <a:t>has</a:t>
            </a:r>
            <a:r>
              <a:rPr lang="en-GB" sz="2000" spc="-55" dirty="0" smtClean="0">
                <a:solidFill>
                  <a:srgbClr val="222222"/>
                </a:solidFill>
                <a:latin typeface="+mj-lt"/>
                <a:cs typeface="Arial MT"/>
              </a:rPr>
              <a:t> </a:t>
            </a:r>
            <a:r>
              <a:rPr lang="en-GB" sz="2000" dirty="0" smtClean="0">
                <a:solidFill>
                  <a:srgbClr val="222222"/>
                </a:solidFill>
                <a:latin typeface="+mj-lt"/>
                <a:cs typeface="Arial MT"/>
              </a:rPr>
              <a:t>a</a:t>
            </a:r>
            <a:r>
              <a:rPr lang="en-GB" sz="2000" spc="-60" dirty="0" smtClean="0">
                <a:solidFill>
                  <a:srgbClr val="222222"/>
                </a:solidFill>
                <a:latin typeface="+mj-lt"/>
                <a:cs typeface="Arial MT"/>
              </a:rPr>
              <a:t> </a:t>
            </a:r>
            <a:r>
              <a:rPr lang="en-GB" sz="2000" dirty="0" smtClean="0">
                <a:solidFill>
                  <a:srgbClr val="222222"/>
                </a:solidFill>
                <a:latin typeface="+mj-lt"/>
                <a:cs typeface="Arial MT"/>
              </a:rPr>
              <a:t>broad</a:t>
            </a:r>
            <a:r>
              <a:rPr lang="en-GB" sz="2000" spc="-65" dirty="0" smtClean="0">
                <a:solidFill>
                  <a:srgbClr val="222222"/>
                </a:solidFill>
                <a:latin typeface="+mj-lt"/>
                <a:cs typeface="Arial MT"/>
              </a:rPr>
              <a:t> </a:t>
            </a:r>
            <a:r>
              <a:rPr lang="en-GB" sz="2000" dirty="0" smtClean="0">
                <a:solidFill>
                  <a:srgbClr val="222222"/>
                </a:solidFill>
                <a:latin typeface="+mj-lt"/>
                <a:cs typeface="Arial MT"/>
              </a:rPr>
              <a:t>spectrum</a:t>
            </a:r>
            <a:r>
              <a:rPr lang="en-GB" sz="2000" spc="-55" dirty="0" smtClean="0">
                <a:solidFill>
                  <a:srgbClr val="222222"/>
                </a:solidFill>
                <a:latin typeface="+mj-lt"/>
                <a:cs typeface="Arial MT"/>
              </a:rPr>
              <a:t> </a:t>
            </a:r>
            <a:r>
              <a:rPr lang="en-GB" sz="2000" dirty="0" smtClean="0">
                <a:solidFill>
                  <a:srgbClr val="222222"/>
                </a:solidFill>
                <a:latin typeface="+mj-lt"/>
                <a:cs typeface="Arial MT"/>
              </a:rPr>
              <a:t>of</a:t>
            </a:r>
            <a:r>
              <a:rPr lang="en-GB" sz="2000" spc="-65" dirty="0" smtClean="0">
                <a:solidFill>
                  <a:srgbClr val="222222"/>
                </a:solidFill>
                <a:latin typeface="+mj-lt"/>
                <a:cs typeface="Arial MT"/>
              </a:rPr>
              <a:t> </a:t>
            </a:r>
            <a:r>
              <a:rPr lang="en-GB" sz="2000" dirty="0" smtClean="0">
                <a:solidFill>
                  <a:srgbClr val="222222"/>
                </a:solidFill>
                <a:latin typeface="+mj-lt"/>
                <a:cs typeface="Arial MT"/>
              </a:rPr>
              <a:t>action</a:t>
            </a:r>
            <a:r>
              <a:rPr lang="en-GB" sz="2000" spc="-65" dirty="0" smtClean="0">
                <a:solidFill>
                  <a:srgbClr val="222222"/>
                </a:solidFill>
                <a:latin typeface="+mj-lt"/>
                <a:cs typeface="Arial MT"/>
              </a:rPr>
              <a:t> </a:t>
            </a:r>
            <a:r>
              <a:rPr lang="en-GB" sz="2000" spc="-10" dirty="0" smtClean="0">
                <a:solidFill>
                  <a:srgbClr val="222222"/>
                </a:solidFill>
                <a:latin typeface="+mj-lt"/>
                <a:cs typeface="Arial MT"/>
              </a:rPr>
              <a:t>across </a:t>
            </a:r>
            <a:r>
              <a:rPr lang="en-GB" sz="2000" dirty="0" smtClean="0">
                <a:solidFill>
                  <a:srgbClr val="222222"/>
                </a:solidFill>
                <a:latin typeface="+mj-lt"/>
                <a:cs typeface="Arial MT"/>
              </a:rPr>
              <a:t>multiple</a:t>
            </a:r>
            <a:r>
              <a:rPr lang="en-GB" sz="2000" spc="-75" dirty="0" smtClean="0">
                <a:solidFill>
                  <a:srgbClr val="222222"/>
                </a:solidFill>
                <a:latin typeface="+mj-lt"/>
                <a:cs typeface="Arial MT"/>
              </a:rPr>
              <a:t> </a:t>
            </a:r>
            <a:r>
              <a:rPr lang="en-GB" sz="2000" dirty="0" smtClean="0">
                <a:solidFill>
                  <a:srgbClr val="222222"/>
                </a:solidFill>
                <a:latin typeface="+mj-lt"/>
                <a:cs typeface="Arial MT"/>
              </a:rPr>
              <a:t>seizure</a:t>
            </a:r>
            <a:r>
              <a:rPr lang="en-GB" sz="2000" spc="-95" dirty="0" smtClean="0">
                <a:solidFill>
                  <a:srgbClr val="222222"/>
                </a:solidFill>
                <a:latin typeface="+mj-lt"/>
                <a:cs typeface="Arial MT"/>
              </a:rPr>
              <a:t> </a:t>
            </a:r>
            <a:r>
              <a:rPr lang="en-GB" sz="2000" spc="-10" dirty="0" smtClean="0">
                <a:solidFill>
                  <a:srgbClr val="222222"/>
                </a:solidFill>
                <a:latin typeface="+mj-lt"/>
                <a:cs typeface="Arial MT"/>
              </a:rPr>
              <a:t>types.</a:t>
            </a:r>
            <a:endParaRPr lang="en-GB" sz="2000" dirty="0" smtClean="0">
              <a:latin typeface="+mj-lt"/>
              <a:cs typeface="Arial MT"/>
            </a:endParaRPr>
          </a:p>
          <a:p>
            <a:pPr marL="342900" indent="-342900">
              <a:lnSpc>
                <a:spcPct val="100000"/>
              </a:lnSpc>
              <a:spcBef>
                <a:spcPts val="2150"/>
              </a:spcBef>
              <a:buClr>
                <a:schemeClr val="accent1"/>
              </a:buClr>
              <a:buFont typeface="Wingdings" pitchFamily="2" charset="2"/>
              <a:buChar char="q"/>
            </a:pPr>
            <a:endParaRPr lang="en-GB" sz="2000" dirty="0" smtClean="0">
              <a:latin typeface="+mj-lt"/>
              <a:cs typeface="Arial MT"/>
            </a:endParaRPr>
          </a:p>
          <a:p>
            <a:pPr marL="355600" marR="235585" indent="-342900">
              <a:lnSpc>
                <a:spcPct val="99900"/>
              </a:lnSpc>
              <a:buClr>
                <a:schemeClr val="accent1"/>
              </a:buClr>
              <a:buFont typeface="Wingdings" pitchFamily="2" charset="2"/>
              <a:buChar char="q"/>
            </a:pPr>
            <a:r>
              <a:rPr lang="en-GB" sz="2000" b="1" spc="-10" dirty="0" err="1" smtClean="0">
                <a:solidFill>
                  <a:schemeClr val="accent1"/>
                </a:solidFill>
                <a:latin typeface="+mj-lt"/>
                <a:cs typeface="Arial"/>
              </a:rPr>
              <a:t>Carbamazepine:</a:t>
            </a:r>
            <a:r>
              <a:rPr lang="en-GB" sz="2000" spc="-10" dirty="0" err="1" smtClean="0">
                <a:solidFill>
                  <a:srgbClr val="222222"/>
                </a:solidFill>
                <a:latin typeface="+mj-lt"/>
                <a:cs typeface="Arial"/>
              </a:rPr>
              <a:t>For</a:t>
            </a:r>
            <a:r>
              <a:rPr lang="en-GB" sz="2000" spc="-40" dirty="0" smtClean="0">
                <a:solidFill>
                  <a:srgbClr val="222222"/>
                </a:solidFill>
                <a:latin typeface="+mj-lt"/>
                <a:cs typeface="Arial MT"/>
              </a:rPr>
              <a:t> </a:t>
            </a:r>
            <a:r>
              <a:rPr lang="en-GB" sz="2000" dirty="0" smtClean="0">
                <a:solidFill>
                  <a:srgbClr val="222222"/>
                </a:solidFill>
                <a:latin typeface="+mj-lt"/>
                <a:cs typeface="Arial MT"/>
              </a:rPr>
              <a:t>focal</a:t>
            </a:r>
            <a:r>
              <a:rPr lang="en-GB" sz="2000" spc="-65" dirty="0" smtClean="0">
                <a:solidFill>
                  <a:srgbClr val="222222"/>
                </a:solidFill>
                <a:latin typeface="+mj-lt"/>
                <a:cs typeface="Arial MT"/>
              </a:rPr>
              <a:t> </a:t>
            </a:r>
            <a:r>
              <a:rPr lang="en-GB" sz="2000" dirty="0" smtClean="0">
                <a:solidFill>
                  <a:srgbClr val="222222"/>
                </a:solidFill>
                <a:latin typeface="+mj-lt"/>
                <a:cs typeface="Arial MT"/>
              </a:rPr>
              <a:t>and</a:t>
            </a:r>
            <a:r>
              <a:rPr lang="en-GB" sz="2000" spc="-65" dirty="0" smtClean="0">
                <a:solidFill>
                  <a:srgbClr val="222222"/>
                </a:solidFill>
                <a:latin typeface="+mj-lt"/>
                <a:cs typeface="Arial MT"/>
              </a:rPr>
              <a:t> </a:t>
            </a:r>
            <a:r>
              <a:rPr lang="en-GB" sz="2000" dirty="0" smtClean="0">
                <a:solidFill>
                  <a:srgbClr val="222222"/>
                </a:solidFill>
                <a:latin typeface="+mj-lt"/>
                <a:cs typeface="Arial MT"/>
              </a:rPr>
              <a:t>begin</a:t>
            </a:r>
            <a:r>
              <a:rPr lang="en-GB" sz="2000" spc="-45" dirty="0" smtClean="0">
                <a:solidFill>
                  <a:srgbClr val="222222"/>
                </a:solidFill>
                <a:latin typeface="+mj-lt"/>
                <a:cs typeface="Arial MT"/>
              </a:rPr>
              <a:t> seizures </a:t>
            </a:r>
            <a:r>
              <a:rPr lang="en-GB" sz="2000" u="sng" dirty="0" smtClean="0">
                <a:solidFill>
                  <a:srgbClr val="005B92"/>
                </a:solidFill>
                <a:uFill>
                  <a:solidFill>
                    <a:srgbClr val="005B92"/>
                  </a:solidFill>
                </a:uFill>
                <a:latin typeface="+mj-lt"/>
                <a:cs typeface="Arial MT"/>
              </a:rPr>
              <a:t>carbamazepine</a:t>
            </a:r>
            <a:r>
              <a:rPr lang="en-GB" sz="2000" spc="-55" dirty="0" smtClean="0">
                <a:solidFill>
                  <a:srgbClr val="005B92"/>
                </a:solidFill>
                <a:latin typeface="+mj-lt"/>
                <a:cs typeface="Arial MT"/>
              </a:rPr>
              <a:t> </a:t>
            </a:r>
            <a:r>
              <a:rPr lang="en-GB" sz="2000" dirty="0" smtClean="0">
                <a:solidFill>
                  <a:srgbClr val="222222"/>
                </a:solidFill>
                <a:latin typeface="+mj-lt"/>
                <a:cs typeface="Arial MT"/>
              </a:rPr>
              <a:t>is</a:t>
            </a:r>
            <a:r>
              <a:rPr lang="en-GB" sz="2000" spc="-85" dirty="0" smtClean="0">
                <a:solidFill>
                  <a:srgbClr val="222222"/>
                </a:solidFill>
                <a:latin typeface="+mj-lt"/>
                <a:cs typeface="Arial MT"/>
              </a:rPr>
              <a:t> </a:t>
            </a:r>
            <a:r>
              <a:rPr lang="en-GB" sz="2000" dirty="0" smtClean="0">
                <a:solidFill>
                  <a:srgbClr val="222222"/>
                </a:solidFill>
                <a:latin typeface="+mj-lt"/>
                <a:cs typeface="Arial MT"/>
              </a:rPr>
              <a:t>another</a:t>
            </a:r>
            <a:r>
              <a:rPr lang="en-GB" sz="2000" spc="-85" dirty="0" smtClean="0">
                <a:solidFill>
                  <a:srgbClr val="222222"/>
                </a:solidFill>
                <a:latin typeface="+mj-lt"/>
                <a:cs typeface="Arial MT"/>
              </a:rPr>
              <a:t> </a:t>
            </a:r>
            <a:r>
              <a:rPr lang="en-GB" sz="2000" dirty="0" smtClean="0">
                <a:solidFill>
                  <a:srgbClr val="222222"/>
                </a:solidFill>
                <a:latin typeface="+mj-lt"/>
                <a:cs typeface="Arial MT"/>
              </a:rPr>
              <a:t>option after 1</a:t>
            </a:r>
            <a:r>
              <a:rPr lang="en-GB" sz="2000" baseline="30000" dirty="0" smtClean="0">
                <a:solidFill>
                  <a:srgbClr val="222222"/>
                </a:solidFill>
                <a:latin typeface="+mj-lt"/>
                <a:cs typeface="Arial MT"/>
              </a:rPr>
              <a:t>st</a:t>
            </a:r>
            <a:r>
              <a:rPr lang="en-GB" sz="2000" dirty="0" smtClean="0">
                <a:solidFill>
                  <a:srgbClr val="222222"/>
                </a:solidFill>
                <a:latin typeface="+mj-lt"/>
                <a:cs typeface="Arial MT"/>
              </a:rPr>
              <a:t> Trimester</a:t>
            </a:r>
            <a:endParaRPr sz="2000" dirty="0">
              <a:latin typeface="+mj-lt"/>
              <a:cs typeface="Arial MT"/>
            </a:endParaRPr>
          </a:p>
        </p:txBody>
      </p:sp>
      <p:pic>
        <p:nvPicPr>
          <p:cNvPr id="3" name="object 3"/>
          <p:cNvPicPr/>
          <p:nvPr/>
        </p:nvPicPr>
        <p:blipFill>
          <a:blip r:embed="rId2" cstate="print"/>
          <a:stretch>
            <a:fillRect/>
          </a:stretch>
        </p:blipFill>
        <p:spPr>
          <a:xfrm>
            <a:off x="10620756" y="-13504"/>
            <a:ext cx="1571244" cy="1368552"/>
          </a:xfrm>
          <a:prstGeom prst="rect">
            <a:avLst/>
          </a:prstGeom>
        </p:spPr>
      </p:pic>
      <p:sp>
        <p:nvSpPr>
          <p:cNvPr id="4" name="object 4"/>
          <p:cNvSpPr txBox="1">
            <a:spLocks noGrp="1"/>
          </p:cNvSpPr>
          <p:nvPr>
            <p:ph type="title"/>
          </p:nvPr>
        </p:nvSpPr>
        <p:spPr>
          <a:xfrm>
            <a:off x="76200" y="762000"/>
            <a:ext cx="10106660" cy="812402"/>
          </a:xfrm>
          <a:prstGeom prst="rect">
            <a:avLst/>
          </a:prstGeom>
        </p:spPr>
        <p:txBody>
          <a:bodyPr vert="horz" wrap="square" lIns="0" tIns="12065" rIns="0" bIns="0" rtlCol="0">
            <a:spAutoFit/>
          </a:bodyPr>
          <a:lstStyle/>
          <a:p>
            <a:pPr marL="12700">
              <a:lnSpc>
                <a:spcPct val="100000"/>
              </a:lnSpc>
              <a:spcBef>
                <a:spcPts val="95"/>
              </a:spcBef>
              <a:tabLst>
                <a:tab pos="1346200" algn="l"/>
              </a:tabLst>
            </a:pPr>
            <a:r>
              <a:rPr lang="en-GB" sz="2800" i="0" dirty="0" smtClean="0">
                <a:solidFill>
                  <a:schemeClr val="accent1"/>
                </a:solidFill>
                <a:latin typeface="+mn-lt"/>
                <a:cs typeface="Arial MT"/>
              </a:rPr>
              <a:t>   Choice</a:t>
            </a:r>
            <a:r>
              <a:rPr lang="en-GB" sz="2800" i="0" spc="-20" dirty="0" smtClean="0">
                <a:solidFill>
                  <a:schemeClr val="accent1"/>
                </a:solidFill>
                <a:latin typeface="+mn-lt"/>
                <a:cs typeface="Arial MT"/>
              </a:rPr>
              <a:t> </a:t>
            </a:r>
            <a:r>
              <a:rPr lang="en-GB" sz="2800" i="0" dirty="0">
                <a:solidFill>
                  <a:schemeClr val="accent1"/>
                </a:solidFill>
                <a:latin typeface="+mn-lt"/>
                <a:cs typeface="Arial MT"/>
              </a:rPr>
              <a:t>of</a:t>
            </a:r>
            <a:r>
              <a:rPr lang="en-GB" sz="2800" i="0" spc="-25" dirty="0">
                <a:solidFill>
                  <a:schemeClr val="accent1"/>
                </a:solidFill>
                <a:latin typeface="+mn-lt"/>
                <a:cs typeface="Arial MT"/>
              </a:rPr>
              <a:t> </a:t>
            </a:r>
            <a:r>
              <a:rPr lang="en-GB" sz="2800" i="0" dirty="0">
                <a:solidFill>
                  <a:schemeClr val="accent1"/>
                </a:solidFill>
                <a:latin typeface="+mn-lt"/>
                <a:cs typeface="Arial MT"/>
              </a:rPr>
              <a:t>antiepileptic drug</a:t>
            </a:r>
            <a:r>
              <a:rPr lang="en-GB" sz="2800" i="0" spc="-15" dirty="0">
                <a:solidFill>
                  <a:schemeClr val="accent1"/>
                </a:solidFill>
                <a:latin typeface="+mn-lt"/>
                <a:cs typeface="Arial MT"/>
              </a:rPr>
              <a:t> </a:t>
            </a:r>
            <a:r>
              <a:rPr lang="en-GB" sz="2800" i="0" dirty="0">
                <a:solidFill>
                  <a:schemeClr val="accent1"/>
                </a:solidFill>
                <a:latin typeface="+mn-lt"/>
                <a:cs typeface="Arial MT"/>
              </a:rPr>
              <a:t>(AED)</a:t>
            </a:r>
            <a:r>
              <a:rPr lang="en-GB" sz="2800" i="0" spc="-25" dirty="0">
                <a:solidFill>
                  <a:schemeClr val="accent1"/>
                </a:solidFill>
                <a:latin typeface="+mn-lt"/>
                <a:cs typeface="Arial MT"/>
              </a:rPr>
              <a:t> </a:t>
            </a:r>
            <a:r>
              <a:rPr lang="en-GB" sz="2800" i="0" dirty="0" smtClean="0">
                <a:solidFill>
                  <a:schemeClr val="accent1"/>
                </a:solidFill>
                <a:latin typeface="+mn-lt"/>
                <a:cs typeface="Arial MT"/>
              </a:rPr>
              <a:t>treatment</a:t>
            </a:r>
            <a:r>
              <a:rPr lang="en-GB" sz="2400" dirty="0" smtClean="0">
                <a:solidFill>
                  <a:srgbClr val="222222"/>
                </a:solidFill>
                <a:latin typeface="Arial MT"/>
                <a:cs typeface="Arial MT"/>
              </a:rPr>
              <a:t/>
            </a:r>
            <a:br>
              <a:rPr lang="en-GB" sz="2400" dirty="0" smtClean="0">
                <a:solidFill>
                  <a:srgbClr val="222222"/>
                </a:solidFill>
                <a:latin typeface="Arial MT"/>
                <a:cs typeface="Arial MT"/>
              </a:rPr>
            </a:br>
            <a:r>
              <a:rPr lang="en-GB" sz="2400" dirty="0">
                <a:solidFill>
                  <a:srgbClr val="222222"/>
                </a:solidFill>
                <a:latin typeface="Arial MT"/>
                <a:cs typeface="Arial MT"/>
              </a:rPr>
              <a:t> </a:t>
            </a:r>
            <a:r>
              <a:rPr lang="en-GB" sz="2400" dirty="0" smtClean="0">
                <a:solidFill>
                  <a:srgbClr val="222222"/>
                </a:solidFill>
                <a:latin typeface="Arial MT"/>
                <a:cs typeface="Arial MT"/>
              </a:rPr>
              <a:t>                                                                                 </a:t>
            </a:r>
            <a:r>
              <a:rPr lang="en-GB" sz="2400" spc="-25" dirty="0" smtClean="0">
                <a:solidFill>
                  <a:srgbClr val="222222"/>
                </a:solidFill>
                <a:latin typeface="Arial MT"/>
                <a:cs typeface="Arial MT"/>
              </a:rPr>
              <a:t> </a:t>
            </a:r>
            <a:r>
              <a:rPr sz="2000" b="0" i="0" u="none" spc="-10" dirty="0" smtClean="0">
                <a:latin typeface="Trebuchet MS"/>
                <a:cs typeface="Trebuchet MS"/>
              </a:rPr>
              <a:t>VERTICAL</a:t>
            </a:r>
            <a:r>
              <a:rPr sz="2000" b="0" i="0" u="none" dirty="0">
                <a:latin typeface="Trebuchet MS"/>
                <a:cs typeface="Trebuchet MS"/>
              </a:rPr>
              <a:t>	</a:t>
            </a:r>
            <a:r>
              <a:rPr sz="2000" b="0" i="0" u="none" spc="-25" dirty="0">
                <a:latin typeface="Trebuchet MS"/>
                <a:cs typeface="Trebuchet MS"/>
              </a:rPr>
              <a:t>INTEGRATION</a:t>
            </a:r>
            <a:endParaRPr sz="2000" i="0" dirty="0">
              <a:latin typeface="Trebuchet MS"/>
              <a:cs typeface="Trebuchet MS"/>
            </a:endParaRPr>
          </a:p>
        </p:txBody>
      </p:sp>
    </p:spTree>
    <p:extLst>
      <p:ext uri="{BB962C8B-B14F-4D97-AF65-F5344CB8AC3E}">
        <p14:creationId xmlns:p14="http://schemas.microsoft.com/office/powerpoint/2010/main" val="1657852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424" y="457200"/>
            <a:ext cx="10972800" cy="690574"/>
          </a:xfrm>
          <a:prstGeom prst="rect">
            <a:avLst/>
          </a:prstGeom>
        </p:spPr>
        <p:txBody>
          <a:bodyPr vert="horz" wrap="square" lIns="0" tIns="13335" rIns="0" bIns="0" rtlCol="0">
            <a:spAutoFit/>
          </a:bodyPr>
          <a:lstStyle/>
          <a:p>
            <a:pPr marL="12700">
              <a:lnSpc>
                <a:spcPct val="100000"/>
              </a:lnSpc>
              <a:spcBef>
                <a:spcPts val="105"/>
              </a:spcBef>
            </a:pPr>
            <a:r>
              <a:rPr spc="-10" dirty="0"/>
              <a:t>MANAGEMENT</a:t>
            </a:r>
            <a:r>
              <a:rPr spc="-215" dirty="0"/>
              <a:t> </a:t>
            </a:r>
            <a:r>
              <a:rPr spc="-155" dirty="0"/>
              <a:t>AT</a:t>
            </a:r>
            <a:r>
              <a:rPr spc="-25" dirty="0"/>
              <a:t> </a:t>
            </a:r>
            <a:r>
              <a:rPr spc="-35" dirty="0"/>
              <a:t>DELIVERY:</a:t>
            </a:r>
          </a:p>
        </p:txBody>
      </p:sp>
      <p:sp>
        <p:nvSpPr>
          <p:cNvPr id="3" name="object 3"/>
          <p:cNvSpPr txBox="1"/>
          <p:nvPr/>
        </p:nvSpPr>
        <p:spPr>
          <a:xfrm>
            <a:off x="453427" y="1368552"/>
            <a:ext cx="10935589" cy="3386183"/>
          </a:xfrm>
          <a:prstGeom prst="rect">
            <a:avLst/>
          </a:prstGeom>
        </p:spPr>
        <p:txBody>
          <a:bodyPr vert="horz" wrap="square" lIns="0" tIns="13335" rIns="0" bIns="0" rtlCol="0">
            <a:spAutoFit/>
          </a:bodyPr>
          <a:lstStyle/>
          <a:p>
            <a:pPr marL="50165" algn="ctr">
              <a:lnSpc>
                <a:spcPct val="100000"/>
              </a:lnSpc>
              <a:spcBef>
                <a:spcPts val="105"/>
              </a:spcBef>
              <a:tabLst>
                <a:tab pos="1264920" algn="l"/>
              </a:tabLst>
            </a:pPr>
            <a:r>
              <a:rPr lang="en-GB" sz="2000" spc="-10" dirty="0" smtClean="0">
                <a:solidFill>
                  <a:schemeClr val="accent1"/>
                </a:solidFill>
                <a:latin typeface="Trebuchet MS"/>
                <a:cs typeface="Trebuchet MS"/>
              </a:rPr>
              <a:t>                                                                                             </a:t>
            </a:r>
            <a:r>
              <a:rPr sz="2000" spc="-10" dirty="0" smtClean="0">
                <a:solidFill>
                  <a:schemeClr val="accent1"/>
                </a:solidFill>
                <a:latin typeface="Trebuchet MS"/>
                <a:cs typeface="Trebuchet MS"/>
              </a:rPr>
              <a:t>VERTICAL</a:t>
            </a:r>
            <a:r>
              <a:rPr sz="2000" dirty="0">
                <a:solidFill>
                  <a:schemeClr val="accent1"/>
                </a:solidFill>
                <a:latin typeface="Trebuchet MS"/>
                <a:cs typeface="Trebuchet MS"/>
              </a:rPr>
              <a:t>	</a:t>
            </a:r>
            <a:r>
              <a:rPr sz="2000" spc="-10" dirty="0">
                <a:solidFill>
                  <a:schemeClr val="accent1"/>
                </a:solidFill>
                <a:latin typeface="Trebuchet MS"/>
                <a:cs typeface="Trebuchet MS"/>
              </a:rPr>
              <a:t>INTEGRATION</a:t>
            </a:r>
            <a:endParaRPr sz="2000" dirty="0">
              <a:solidFill>
                <a:schemeClr val="accent1"/>
              </a:solidFill>
              <a:latin typeface="Trebuchet MS"/>
              <a:cs typeface="Trebuchet MS"/>
            </a:endParaRPr>
          </a:p>
          <a:p>
            <a:pPr>
              <a:lnSpc>
                <a:spcPct val="100000"/>
              </a:lnSpc>
            </a:pPr>
            <a:endParaRPr sz="2000" dirty="0">
              <a:latin typeface="Trebuchet MS"/>
              <a:cs typeface="Trebuchet MS"/>
            </a:endParaRPr>
          </a:p>
          <a:p>
            <a:pPr>
              <a:lnSpc>
                <a:spcPct val="100000"/>
              </a:lnSpc>
              <a:spcBef>
                <a:spcPts val="1730"/>
              </a:spcBef>
            </a:pPr>
            <a:endParaRPr sz="2000" dirty="0">
              <a:latin typeface="Trebuchet MS"/>
              <a:cs typeface="Trebuchet MS"/>
            </a:endParaRPr>
          </a:p>
          <a:p>
            <a:pPr marL="355600" indent="-342900">
              <a:lnSpc>
                <a:spcPct val="100000"/>
              </a:lnSpc>
              <a:buClr>
                <a:schemeClr val="accent1"/>
              </a:buClr>
              <a:buFont typeface="Wingdings" pitchFamily="2" charset="2"/>
              <a:buChar char="q"/>
            </a:pPr>
            <a:r>
              <a:rPr sz="2000" spc="-50" dirty="0" smtClean="0">
                <a:solidFill>
                  <a:srgbClr val="90C225"/>
                </a:solidFill>
                <a:latin typeface="+mn-lt"/>
                <a:cs typeface="Lucida Sans Unicode"/>
              </a:rPr>
              <a:t> </a:t>
            </a:r>
            <a:r>
              <a:rPr sz="2000" dirty="0">
                <a:solidFill>
                  <a:srgbClr val="222222"/>
                </a:solidFill>
                <a:latin typeface="+mn-lt"/>
                <a:cs typeface="Arial MT"/>
              </a:rPr>
              <a:t>Most</a:t>
            </a:r>
            <a:r>
              <a:rPr sz="2000" spc="-70" dirty="0">
                <a:solidFill>
                  <a:srgbClr val="222222"/>
                </a:solidFill>
                <a:latin typeface="+mn-lt"/>
                <a:cs typeface="Arial MT"/>
              </a:rPr>
              <a:t> </a:t>
            </a:r>
            <a:r>
              <a:rPr sz="2000" dirty="0">
                <a:solidFill>
                  <a:srgbClr val="222222"/>
                </a:solidFill>
                <a:latin typeface="+mn-lt"/>
                <a:cs typeface="Arial MT"/>
              </a:rPr>
              <a:t>women</a:t>
            </a:r>
            <a:r>
              <a:rPr sz="2000" spc="-40" dirty="0">
                <a:solidFill>
                  <a:srgbClr val="222222"/>
                </a:solidFill>
                <a:latin typeface="+mn-lt"/>
                <a:cs typeface="Arial MT"/>
              </a:rPr>
              <a:t> </a:t>
            </a:r>
            <a:r>
              <a:rPr sz="2000" dirty="0">
                <a:solidFill>
                  <a:srgbClr val="222222"/>
                </a:solidFill>
                <a:latin typeface="+mn-lt"/>
                <a:cs typeface="Arial MT"/>
              </a:rPr>
              <a:t>with</a:t>
            </a:r>
            <a:r>
              <a:rPr sz="2000" spc="-60" dirty="0">
                <a:solidFill>
                  <a:srgbClr val="222222"/>
                </a:solidFill>
                <a:latin typeface="+mn-lt"/>
                <a:cs typeface="Arial MT"/>
              </a:rPr>
              <a:t> </a:t>
            </a:r>
            <a:r>
              <a:rPr sz="2000" dirty="0">
                <a:solidFill>
                  <a:srgbClr val="222222"/>
                </a:solidFill>
                <a:latin typeface="+mn-lt"/>
                <a:cs typeface="Arial MT"/>
              </a:rPr>
              <a:t>epilepsy</a:t>
            </a:r>
            <a:r>
              <a:rPr sz="2000" spc="-60" dirty="0">
                <a:solidFill>
                  <a:srgbClr val="222222"/>
                </a:solidFill>
                <a:latin typeface="+mn-lt"/>
                <a:cs typeface="Arial MT"/>
              </a:rPr>
              <a:t> </a:t>
            </a:r>
            <a:r>
              <a:rPr sz="2000" dirty="0">
                <a:solidFill>
                  <a:schemeClr val="tx1"/>
                </a:solidFill>
                <a:latin typeface="+mn-lt"/>
                <a:cs typeface="Arial MT"/>
              </a:rPr>
              <a:t>have</a:t>
            </a:r>
            <a:r>
              <a:rPr sz="2000" spc="-60" dirty="0">
                <a:solidFill>
                  <a:schemeClr val="tx1"/>
                </a:solidFill>
                <a:latin typeface="+mn-lt"/>
                <a:cs typeface="Arial MT"/>
              </a:rPr>
              <a:t> </a:t>
            </a:r>
            <a:r>
              <a:rPr sz="2000" dirty="0">
                <a:solidFill>
                  <a:schemeClr val="tx1"/>
                </a:solidFill>
                <a:latin typeface="+mn-lt"/>
                <a:cs typeface="Arial MT"/>
              </a:rPr>
              <a:t>a</a:t>
            </a:r>
            <a:r>
              <a:rPr sz="2000" spc="-35" dirty="0">
                <a:solidFill>
                  <a:schemeClr val="tx1"/>
                </a:solidFill>
                <a:latin typeface="+mn-lt"/>
                <a:cs typeface="Arial MT"/>
              </a:rPr>
              <a:t> </a:t>
            </a:r>
            <a:r>
              <a:rPr sz="2000" dirty="0">
                <a:solidFill>
                  <a:schemeClr val="tx1"/>
                </a:solidFill>
                <a:latin typeface="+mn-lt"/>
                <a:cs typeface="Arial MT"/>
              </a:rPr>
              <a:t>normal</a:t>
            </a:r>
            <a:r>
              <a:rPr sz="2000" spc="-40" dirty="0">
                <a:solidFill>
                  <a:schemeClr val="tx1"/>
                </a:solidFill>
                <a:latin typeface="+mn-lt"/>
                <a:cs typeface="Arial MT"/>
              </a:rPr>
              <a:t> </a:t>
            </a:r>
            <a:r>
              <a:rPr sz="2000" dirty="0">
                <a:solidFill>
                  <a:schemeClr val="tx1"/>
                </a:solidFill>
                <a:latin typeface="+mn-lt"/>
                <a:cs typeface="Arial MT"/>
              </a:rPr>
              <a:t>vaginal</a:t>
            </a:r>
            <a:r>
              <a:rPr sz="2000" spc="-65" dirty="0">
                <a:solidFill>
                  <a:schemeClr val="tx1"/>
                </a:solidFill>
                <a:latin typeface="+mn-lt"/>
                <a:cs typeface="Arial MT"/>
              </a:rPr>
              <a:t> </a:t>
            </a:r>
            <a:r>
              <a:rPr sz="2000" spc="-10" dirty="0">
                <a:solidFill>
                  <a:schemeClr val="tx1"/>
                </a:solidFill>
                <a:latin typeface="+mn-lt"/>
                <a:cs typeface="Arial MT"/>
              </a:rPr>
              <a:t>delivery</a:t>
            </a:r>
            <a:endParaRPr sz="2000" dirty="0">
              <a:solidFill>
                <a:schemeClr val="tx1"/>
              </a:solidFill>
              <a:latin typeface="+mn-lt"/>
              <a:cs typeface="Arial MT"/>
            </a:endParaRPr>
          </a:p>
          <a:p>
            <a:pPr marL="355600" marR="5080" indent="-342900">
              <a:lnSpc>
                <a:spcPct val="100000"/>
              </a:lnSpc>
              <a:spcBef>
                <a:spcPts val="1000"/>
              </a:spcBef>
              <a:buClr>
                <a:schemeClr val="accent1"/>
              </a:buClr>
              <a:buFont typeface="Wingdings" pitchFamily="2" charset="2"/>
              <a:buChar char="q"/>
            </a:pPr>
            <a:r>
              <a:rPr sz="2000" dirty="0" smtClean="0">
                <a:solidFill>
                  <a:srgbClr val="222222"/>
                </a:solidFill>
                <a:latin typeface="+mn-lt"/>
                <a:cs typeface="Arial MT"/>
              </a:rPr>
              <a:t>The</a:t>
            </a:r>
            <a:r>
              <a:rPr sz="2000" spc="-55" dirty="0" smtClean="0">
                <a:solidFill>
                  <a:srgbClr val="222222"/>
                </a:solidFill>
                <a:latin typeface="+mn-lt"/>
                <a:cs typeface="Arial MT"/>
              </a:rPr>
              <a:t> </a:t>
            </a:r>
            <a:r>
              <a:rPr sz="2000" dirty="0">
                <a:solidFill>
                  <a:srgbClr val="222222"/>
                </a:solidFill>
                <a:latin typeface="+mn-lt"/>
                <a:cs typeface="Arial MT"/>
              </a:rPr>
              <a:t>labor</a:t>
            </a:r>
            <a:r>
              <a:rPr sz="2000" spc="-60" dirty="0">
                <a:solidFill>
                  <a:srgbClr val="222222"/>
                </a:solidFill>
                <a:latin typeface="+mn-lt"/>
                <a:cs typeface="Arial MT"/>
              </a:rPr>
              <a:t> </a:t>
            </a:r>
            <a:r>
              <a:rPr sz="2000" dirty="0">
                <a:solidFill>
                  <a:srgbClr val="222222"/>
                </a:solidFill>
                <a:latin typeface="+mn-lt"/>
                <a:cs typeface="Arial MT"/>
              </a:rPr>
              <a:t>and</a:t>
            </a:r>
            <a:r>
              <a:rPr sz="2000" spc="-75" dirty="0">
                <a:solidFill>
                  <a:srgbClr val="222222"/>
                </a:solidFill>
                <a:latin typeface="+mn-lt"/>
                <a:cs typeface="Arial MT"/>
              </a:rPr>
              <a:t> </a:t>
            </a:r>
            <a:r>
              <a:rPr sz="2000" dirty="0">
                <a:solidFill>
                  <a:srgbClr val="222222"/>
                </a:solidFill>
                <a:latin typeface="+mn-lt"/>
                <a:cs typeface="Arial MT"/>
              </a:rPr>
              <a:t>delivery</a:t>
            </a:r>
            <a:r>
              <a:rPr sz="2000" spc="-65" dirty="0">
                <a:solidFill>
                  <a:srgbClr val="222222"/>
                </a:solidFill>
                <a:latin typeface="+mn-lt"/>
                <a:cs typeface="Arial MT"/>
              </a:rPr>
              <a:t> </a:t>
            </a:r>
            <a:r>
              <a:rPr sz="2000" dirty="0">
                <a:solidFill>
                  <a:srgbClr val="222222"/>
                </a:solidFill>
                <a:latin typeface="+mn-lt"/>
                <a:cs typeface="Arial MT"/>
              </a:rPr>
              <a:t>room</a:t>
            </a:r>
            <a:r>
              <a:rPr sz="2000" spc="-55" dirty="0">
                <a:solidFill>
                  <a:srgbClr val="222222"/>
                </a:solidFill>
                <a:latin typeface="+mn-lt"/>
                <a:cs typeface="Arial MT"/>
              </a:rPr>
              <a:t> </a:t>
            </a:r>
            <a:r>
              <a:rPr sz="2000" dirty="0">
                <a:solidFill>
                  <a:srgbClr val="222222"/>
                </a:solidFill>
                <a:latin typeface="+mn-lt"/>
                <a:cs typeface="Arial MT"/>
              </a:rPr>
              <a:t>environment</a:t>
            </a:r>
            <a:r>
              <a:rPr sz="2000" spc="-55" dirty="0">
                <a:solidFill>
                  <a:srgbClr val="222222"/>
                </a:solidFill>
                <a:latin typeface="+mn-lt"/>
                <a:cs typeface="Arial MT"/>
              </a:rPr>
              <a:t> </a:t>
            </a:r>
            <a:r>
              <a:rPr sz="2000" dirty="0">
                <a:solidFill>
                  <a:srgbClr val="222222"/>
                </a:solidFill>
                <a:latin typeface="+mn-lt"/>
                <a:cs typeface="Arial MT"/>
              </a:rPr>
              <a:t>should</a:t>
            </a:r>
            <a:r>
              <a:rPr sz="2000" spc="-70" dirty="0">
                <a:solidFill>
                  <a:srgbClr val="222222"/>
                </a:solidFill>
                <a:latin typeface="+mn-lt"/>
                <a:cs typeface="Arial MT"/>
              </a:rPr>
              <a:t> </a:t>
            </a:r>
            <a:r>
              <a:rPr sz="2000" dirty="0">
                <a:solidFill>
                  <a:srgbClr val="222222"/>
                </a:solidFill>
                <a:latin typeface="+mn-lt"/>
                <a:cs typeface="Arial MT"/>
              </a:rPr>
              <a:t>be</a:t>
            </a:r>
            <a:r>
              <a:rPr sz="2000" spc="-60" dirty="0">
                <a:solidFill>
                  <a:srgbClr val="222222"/>
                </a:solidFill>
                <a:latin typeface="+mn-lt"/>
                <a:cs typeface="Arial MT"/>
              </a:rPr>
              <a:t> </a:t>
            </a:r>
            <a:r>
              <a:rPr sz="2000" dirty="0">
                <a:solidFill>
                  <a:srgbClr val="222222"/>
                </a:solidFill>
                <a:latin typeface="+mn-lt"/>
                <a:cs typeface="Arial MT"/>
              </a:rPr>
              <a:t>optimized</a:t>
            </a:r>
            <a:r>
              <a:rPr sz="2000" spc="-55" dirty="0">
                <a:solidFill>
                  <a:srgbClr val="222222"/>
                </a:solidFill>
                <a:latin typeface="+mn-lt"/>
                <a:cs typeface="Arial MT"/>
              </a:rPr>
              <a:t> </a:t>
            </a:r>
            <a:r>
              <a:rPr sz="2000" spc="-25" dirty="0">
                <a:solidFill>
                  <a:srgbClr val="222222"/>
                </a:solidFill>
                <a:latin typeface="+mn-lt"/>
                <a:cs typeface="Arial MT"/>
              </a:rPr>
              <a:t>for </a:t>
            </a:r>
            <a:r>
              <a:rPr sz="2000" dirty="0">
                <a:solidFill>
                  <a:srgbClr val="222222"/>
                </a:solidFill>
                <a:latin typeface="+mn-lt"/>
                <a:cs typeface="Arial MT"/>
              </a:rPr>
              <a:t>the</a:t>
            </a:r>
            <a:r>
              <a:rPr sz="2000" spc="-70" dirty="0">
                <a:solidFill>
                  <a:srgbClr val="222222"/>
                </a:solidFill>
                <a:latin typeface="+mn-lt"/>
                <a:cs typeface="Arial MT"/>
              </a:rPr>
              <a:t> </a:t>
            </a:r>
            <a:r>
              <a:rPr sz="2000" dirty="0">
                <a:solidFill>
                  <a:srgbClr val="222222"/>
                </a:solidFill>
                <a:latin typeface="+mn-lt"/>
                <a:cs typeface="Arial MT"/>
              </a:rPr>
              <a:t>woman</a:t>
            </a:r>
            <a:r>
              <a:rPr sz="2000" spc="-60" dirty="0">
                <a:solidFill>
                  <a:srgbClr val="222222"/>
                </a:solidFill>
                <a:latin typeface="+mn-lt"/>
                <a:cs typeface="Arial MT"/>
              </a:rPr>
              <a:t> </a:t>
            </a:r>
            <a:r>
              <a:rPr sz="2000" dirty="0">
                <a:solidFill>
                  <a:srgbClr val="222222"/>
                </a:solidFill>
                <a:latin typeface="+mn-lt"/>
                <a:cs typeface="Arial MT"/>
              </a:rPr>
              <a:t>with</a:t>
            </a:r>
            <a:r>
              <a:rPr sz="2000" spc="-60" dirty="0">
                <a:solidFill>
                  <a:srgbClr val="222222"/>
                </a:solidFill>
                <a:latin typeface="+mn-lt"/>
                <a:cs typeface="Arial MT"/>
              </a:rPr>
              <a:t> </a:t>
            </a:r>
            <a:r>
              <a:rPr sz="2000" spc="-10" dirty="0">
                <a:solidFill>
                  <a:srgbClr val="222222"/>
                </a:solidFill>
                <a:latin typeface="+mn-lt"/>
                <a:cs typeface="Arial MT"/>
              </a:rPr>
              <a:t>epilepsy</a:t>
            </a:r>
            <a:endParaRPr sz="2000" dirty="0">
              <a:latin typeface="+mn-lt"/>
              <a:cs typeface="Arial MT"/>
            </a:endParaRPr>
          </a:p>
          <a:p>
            <a:pPr marL="355600" marR="186690" indent="-342900">
              <a:lnSpc>
                <a:spcPct val="100000"/>
              </a:lnSpc>
              <a:spcBef>
                <a:spcPts val="1010"/>
              </a:spcBef>
              <a:buClr>
                <a:schemeClr val="accent1"/>
              </a:buClr>
              <a:buFont typeface="Wingdings" pitchFamily="2" charset="2"/>
              <a:buChar char="q"/>
            </a:pPr>
            <a:r>
              <a:rPr sz="2000" dirty="0" smtClean="0">
                <a:solidFill>
                  <a:srgbClr val="222222"/>
                </a:solidFill>
                <a:latin typeface="+mn-lt"/>
                <a:cs typeface="Arial MT"/>
              </a:rPr>
              <a:t>With</a:t>
            </a:r>
            <a:r>
              <a:rPr sz="2000" spc="-75" dirty="0" smtClean="0">
                <a:solidFill>
                  <a:srgbClr val="222222"/>
                </a:solidFill>
                <a:latin typeface="+mn-lt"/>
                <a:cs typeface="Arial MT"/>
              </a:rPr>
              <a:t> </a:t>
            </a:r>
            <a:r>
              <a:rPr sz="2000" dirty="0">
                <a:solidFill>
                  <a:srgbClr val="222222"/>
                </a:solidFill>
                <a:latin typeface="+mn-lt"/>
                <a:cs typeface="Arial MT"/>
              </a:rPr>
              <a:t>an</a:t>
            </a:r>
            <a:r>
              <a:rPr sz="2000" spc="-65" dirty="0">
                <a:solidFill>
                  <a:srgbClr val="222222"/>
                </a:solidFill>
                <a:latin typeface="+mn-lt"/>
                <a:cs typeface="Arial MT"/>
              </a:rPr>
              <a:t> </a:t>
            </a:r>
            <a:r>
              <a:rPr sz="2000" dirty="0">
                <a:solidFill>
                  <a:srgbClr val="222222"/>
                </a:solidFill>
                <a:latin typeface="+mn-lt"/>
                <a:cs typeface="Arial MT"/>
              </a:rPr>
              <a:t>appropriately</a:t>
            </a:r>
            <a:r>
              <a:rPr sz="2000" spc="-55" dirty="0">
                <a:solidFill>
                  <a:srgbClr val="222222"/>
                </a:solidFill>
                <a:latin typeface="+mn-lt"/>
                <a:cs typeface="Arial MT"/>
              </a:rPr>
              <a:t> </a:t>
            </a:r>
            <a:r>
              <a:rPr sz="2000" dirty="0">
                <a:solidFill>
                  <a:srgbClr val="222222"/>
                </a:solidFill>
                <a:latin typeface="+mn-lt"/>
                <a:cs typeface="Arial MT"/>
              </a:rPr>
              <a:t>dosed</a:t>
            </a:r>
            <a:r>
              <a:rPr sz="2000" spc="-35" dirty="0">
                <a:solidFill>
                  <a:srgbClr val="222222"/>
                </a:solidFill>
                <a:latin typeface="+mn-lt"/>
                <a:cs typeface="Arial MT"/>
              </a:rPr>
              <a:t> </a:t>
            </a:r>
            <a:r>
              <a:rPr sz="2000" dirty="0" smtClean="0">
                <a:solidFill>
                  <a:schemeClr val="tx1"/>
                </a:solidFill>
                <a:latin typeface="+mn-lt"/>
                <a:cs typeface="Arial MT"/>
              </a:rPr>
              <a:t>epidural</a:t>
            </a:r>
            <a:r>
              <a:rPr lang="en-GB" sz="2000" dirty="0" smtClean="0">
                <a:solidFill>
                  <a:schemeClr val="tx1"/>
                </a:solidFill>
                <a:latin typeface="+mn-lt"/>
                <a:cs typeface="Arial MT"/>
              </a:rPr>
              <a:t> </a:t>
            </a:r>
            <a:r>
              <a:rPr sz="2000" dirty="0" smtClean="0">
                <a:solidFill>
                  <a:srgbClr val="222222"/>
                </a:solidFill>
                <a:latin typeface="+mn-lt"/>
                <a:cs typeface="Arial MT"/>
              </a:rPr>
              <a:t>many</a:t>
            </a:r>
            <a:r>
              <a:rPr sz="2000" spc="-65" dirty="0" smtClean="0">
                <a:solidFill>
                  <a:srgbClr val="222222"/>
                </a:solidFill>
                <a:latin typeface="+mn-lt"/>
                <a:cs typeface="Arial MT"/>
              </a:rPr>
              <a:t> </a:t>
            </a:r>
            <a:r>
              <a:rPr sz="2000" dirty="0">
                <a:solidFill>
                  <a:srgbClr val="222222"/>
                </a:solidFill>
                <a:latin typeface="+mn-lt"/>
                <a:cs typeface="Arial MT"/>
              </a:rPr>
              <a:t>women</a:t>
            </a:r>
            <a:r>
              <a:rPr sz="2000" spc="-45" dirty="0">
                <a:solidFill>
                  <a:srgbClr val="222222"/>
                </a:solidFill>
                <a:latin typeface="+mn-lt"/>
                <a:cs typeface="Arial MT"/>
              </a:rPr>
              <a:t> </a:t>
            </a:r>
            <a:r>
              <a:rPr sz="2000" dirty="0">
                <a:solidFill>
                  <a:srgbClr val="222222"/>
                </a:solidFill>
                <a:latin typeface="+mn-lt"/>
                <a:cs typeface="Arial MT"/>
              </a:rPr>
              <a:t>can</a:t>
            </a:r>
            <a:r>
              <a:rPr sz="2000" spc="-75" dirty="0">
                <a:solidFill>
                  <a:srgbClr val="222222"/>
                </a:solidFill>
                <a:latin typeface="+mn-lt"/>
                <a:cs typeface="Arial MT"/>
              </a:rPr>
              <a:t> </a:t>
            </a:r>
            <a:r>
              <a:rPr sz="2000" dirty="0">
                <a:solidFill>
                  <a:srgbClr val="222222"/>
                </a:solidFill>
                <a:latin typeface="+mn-lt"/>
                <a:cs typeface="Arial MT"/>
              </a:rPr>
              <a:t>nap</a:t>
            </a:r>
            <a:r>
              <a:rPr sz="2000" spc="-55" dirty="0">
                <a:solidFill>
                  <a:srgbClr val="222222"/>
                </a:solidFill>
                <a:latin typeface="+mn-lt"/>
                <a:cs typeface="Arial MT"/>
              </a:rPr>
              <a:t> </a:t>
            </a:r>
            <a:r>
              <a:rPr sz="2000" spc="-25" dirty="0">
                <a:solidFill>
                  <a:srgbClr val="222222"/>
                </a:solidFill>
                <a:latin typeface="+mn-lt"/>
                <a:cs typeface="Arial MT"/>
              </a:rPr>
              <a:t>or </a:t>
            </a:r>
            <a:r>
              <a:rPr sz="2000" dirty="0">
                <a:solidFill>
                  <a:srgbClr val="222222"/>
                </a:solidFill>
                <a:latin typeface="+mn-lt"/>
                <a:cs typeface="Arial MT"/>
              </a:rPr>
              <a:t>sleep</a:t>
            </a:r>
            <a:r>
              <a:rPr sz="2000" spc="-65" dirty="0">
                <a:solidFill>
                  <a:srgbClr val="222222"/>
                </a:solidFill>
                <a:latin typeface="+mn-lt"/>
                <a:cs typeface="Arial MT"/>
              </a:rPr>
              <a:t> </a:t>
            </a:r>
            <a:r>
              <a:rPr sz="2000" dirty="0">
                <a:solidFill>
                  <a:srgbClr val="222222"/>
                </a:solidFill>
                <a:latin typeface="+mn-lt"/>
                <a:cs typeface="Arial MT"/>
              </a:rPr>
              <a:t>during</a:t>
            </a:r>
            <a:r>
              <a:rPr sz="2000" spc="-50" dirty="0">
                <a:solidFill>
                  <a:srgbClr val="222222"/>
                </a:solidFill>
                <a:latin typeface="+mn-lt"/>
                <a:cs typeface="Arial MT"/>
              </a:rPr>
              <a:t> </a:t>
            </a:r>
            <a:r>
              <a:rPr sz="2000" dirty="0">
                <a:solidFill>
                  <a:srgbClr val="222222"/>
                </a:solidFill>
                <a:latin typeface="+mn-lt"/>
                <a:cs typeface="Arial MT"/>
              </a:rPr>
              <a:t>the</a:t>
            </a:r>
            <a:r>
              <a:rPr sz="2000" spc="-60" dirty="0">
                <a:solidFill>
                  <a:srgbClr val="222222"/>
                </a:solidFill>
                <a:latin typeface="+mn-lt"/>
                <a:cs typeface="Arial MT"/>
              </a:rPr>
              <a:t> </a:t>
            </a:r>
            <a:r>
              <a:rPr sz="2000" dirty="0">
                <a:solidFill>
                  <a:srgbClr val="222222"/>
                </a:solidFill>
                <a:latin typeface="+mn-lt"/>
                <a:cs typeface="Arial MT"/>
              </a:rPr>
              <a:t>first</a:t>
            </a:r>
            <a:r>
              <a:rPr sz="2000" spc="-70" dirty="0">
                <a:solidFill>
                  <a:srgbClr val="222222"/>
                </a:solidFill>
                <a:latin typeface="+mn-lt"/>
                <a:cs typeface="Arial MT"/>
              </a:rPr>
              <a:t> </a:t>
            </a:r>
            <a:r>
              <a:rPr sz="2000" dirty="0">
                <a:solidFill>
                  <a:srgbClr val="222222"/>
                </a:solidFill>
                <a:latin typeface="+mn-lt"/>
                <a:cs typeface="Arial MT"/>
              </a:rPr>
              <a:t>stage</a:t>
            </a:r>
            <a:r>
              <a:rPr sz="2000" spc="-65" dirty="0">
                <a:solidFill>
                  <a:srgbClr val="222222"/>
                </a:solidFill>
                <a:latin typeface="+mn-lt"/>
                <a:cs typeface="Arial MT"/>
              </a:rPr>
              <a:t> </a:t>
            </a:r>
            <a:r>
              <a:rPr sz="2000" dirty="0">
                <a:solidFill>
                  <a:srgbClr val="222222"/>
                </a:solidFill>
                <a:latin typeface="+mn-lt"/>
                <a:cs typeface="Arial MT"/>
              </a:rPr>
              <a:t>of</a:t>
            </a:r>
            <a:r>
              <a:rPr sz="2000" spc="-30" dirty="0">
                <a:solidFill>
                  <a:srgbClr val="222222"/>
                </a:solidFill>
                <a:latin typeface="+mn-lt"/>
                <a:cs typeface="Arial MT"/>
              </a:rPr>
              <a:t> </a:t>
            </a:r>
            <a:r>
              <a:rPr sz="2000" dirty="0">
                <a:solidFill>
                  <a:srgbClr val="222222"/>
                </a:solidFill>
                <a:latin typeface="+mn-lt"/>
                <a:cs typeface="Arial MT"/>
              </a:rPr>
              <a:t>labor</a:t>
            </a:r>
            <a:r>
              <a:rPr sz="2000" spc="-50" dirty="0">
                <a:solidFill>
                  <a:srgbClr val="222222"/>
                </a:solidFill>
                <a:latin typeface="+mn-lt"/>
                <a:cs typeface="Arial MT"/>
              </a:rPr>
              <a:t> </a:t>
            </a:r>
            <a:r>
              <a:rPr sz="2000" dirty="0">
                <a:solidFill>
                  <a:srgbClr val="222222"/>
                </a:solidFill>
                <a:latin typeface="+mn-lt"/>
                <a:cs typeface="Arial MT"/>
              </a:rPr>
              <a:t>and</a:t>
            </a:r>
            <a:r>
              <a:rPr sz="2000" spc="-65" dirty="0">
                <a:solidFill>
                  <a:srgbClr val="222222"/>
                </a:solidFill>
                <a:latin typeface="+mn-lt"/>
                <a:cs typeface="Arial MT"/>
              </a:rPr>
              <a:t> </a:t>
            </a:r>
            <a:r>
              <a:rPr sz="2000" dirty="0">
                <a:solidFill>
                  <a:srgbClr val="222222"/>
                </a:solidFill>
                <a:latin typeface="+mn-lt"/>
                <a:cs typeface="Arial MT"/>
              </a:rPr>
              <a:t>thereby</a:t>
            </a:r>
            <a:r>
              <a:rPr sz="2000" spc="-55" dirty="0">
                <a:solidFill>
                  <a:srgbClr val="222222"/>
                </a:solidFill>
                <a:latin typeface="+mn-lt"/>
                <a:cs typeface="Arial MT"/>
              </a:rPr>
              <a:t> </a:t>
            </a:r>
            <a:r>
              <a:rPr sz="2000" dirty="0">
                <a:solidFill>
                  <a:srgbClr val="222222"/>
                </a:solidFill>
                <a:latin typeface="+mn-lt"/>
                <a:cs typeface="Arial MT"/>
              </a:rPr>
              <a:t>minimize</a:t>
            </a:r>
            <a:r>
              <a:rPr sz="2000" spc="-40" dirty="0">
                <a:solidFill>
                  <a:srgbClr val="222222"/>
                </a:solidFill>
                <a:latin typeface="+mn-lt"/>
                <a:cs typeface="Arial MT"/>
              </a:rPr>
              <a:t> </a:t>
            </a:r>
            <a:r>
              <a:rPr sz="2000" spc="-25" dirty="0">
                <a:solidFill>
                  <a:srgbClr val="222222"/>
                </a:solidFill>
                <a:latin typeface="+mn-lt"/>
                <a:cs typeface="Arial MT"/>
              </a:rPr>
              <a:t>the </a:t>
            </a:r>
            <a:r>
              <a:rPr sz="2000" dirty="0">
                <a:solidFill>
                  <a:srgbClr val="222222"/>
                </a:solidFill>
                <a:latin typeface="+mn-lt"/>
                <a:cs typeface="Arial MT"/>
              </a:rPr>
              <a:t>potential</a:t>
            </a:r>
            <a:r>
              <a:rPr sz="2000" spc="-80" dirty="0">
                <a:solidFill>
                  <a:srgbClr val="222222"/>
                </a:solidFill>
                <a:latin typeface="+mn-lt"/>
                <a:cs typeface="Arial MT"/>
              </a:rPr>
              <a:t> </a:t>
            </a:r>
            <a:r>
              <a:rPr sz="2000" dirty="0">
                <a:solidFill>
                  <a:srgbClr val="222222"/>
                </a:solidFill>
                <a:latin typeface="+mn-lt"/>
                <a:cs typeface="Arial MT"/>
              </a:rPr>
              <a:t>consequences</a:t>
            </a:r>
            <a:r>
              <a:rPr sz="2000" spc="-75" dirty="0">
                <a:solidFill>
                  <a:srgbClr val="222222"/>
                </a:solidFill>
                <a:latin typeface="+mn-lt"/>
                <a:cs typeface="Arial MT"/>
              </a:rPr>
              <a:t> </a:t>
            </a:r>
            <a:r>
              <a:rPr sz="2000" dirty="0">
                <a:solidFill>
                  <a:srgbClr val="222222"/>
                </a:solidFill>
                <a:latin typeface="+mn-lt"/>
                <a:cs typeface="Arial MT"/>
              </a:rPr>
              <a:t>of</a:t>
            </a:r>
            <a:r>
              <a:rPr sz="2000" spc="-80" dirty="0">
                <a:solidFill>
                  <a:srgbClr val="222222"/>
                </a:solidFill>
                <a:latin typeface="+mn-lt"/>
                <a:cs typeface="Arial MT"/>
              </a:rPr>
              <a:t> </a:t>
            </a:r>
            <a:r>
              <a:rPr sz="2000" dirty="0">
                <a:solidFill>
                  <a:srgbClr val="222222"/>
                </a:solidFill>
                <a:latin typeface="+mn-lt"/>
                <a:cs typeface="Arial MT"/>
              </a:rPr>
              <a:t>sleep</a:t>
            </a:r>
            <a:r>
              <a:rPr sz="2000" spc="-75" dirty="0">
                <a:solidFill>
                  <a:srgbClr val="222222"/>
                </a:solidFill>
                <a:latin typeface="+mn-lt"/>
                <a:cs typeface="Arial MT"/>
              </a:rPr>
              <a:t> </a:t>
            </a:r>
            <a:r>
              <a:rPr sz="2000" dirty="0">
                <a:solidFill>
                  <a:srgbClr val="222222"/>
                </a:solidFill>
                <a:latin typeface="+mn-lt"/>
                <a:cs typeface="Arial MT"/>
              </a:rPr>
              <a:t>deprivation</a:t>
            </a:r>
            <a:r>
              <a:rPr sz="2000" spc="-70" dirty="0">
                <a:solidFill>
                  <a:srgbClr val="222222"/>
                </a:solidFill>
                <a:latin typeface="+mn-lt"/>
                <a:cs typeface="Arial MT"/>
              </a:rPr>
              <a:t> </a:t>
            </a:r>
            <a:r>
              <a:rPr sz="2000" dirty="0">
                <a:solidFill>
                  <a:srgbClr val="222222"/>
                </a:solidFill>
                <a:latin typeface="+mn-lt"/>
                <a:cs typeface="Arial MT"/>
              </a:rPr>
              <a:t>as</a:t>
            </a:r>
            <a:r>
              <a:rPr sz="2000" spc="-90" dirty="0">
                <a:solidFill>
                  <a:srgbClr val="222222"/>
                </a:solidFill>
                <a:latin typeface="+mn-lt"/>
                <a:cs typeface="Arial MT"/>
              </a:rPr>
              <a:t> </a:t>
            </a:r>
            <a:r>
              <a:rPr sz="2000" dirty="0">
                <a:solidFill>
                  <a:srgbClr val="222222"/>
                </a:solidFill>
                <a:latin typeface="+mn-lt"/>
                <a:cs typeface="Arial MT"/>
              </a:rPr>
              <a:t>well</a:t>
            </a:r>
            <a:r>
              <a:rPr sz="2000" spc="-65" dirty="0">
                <a:solidFill>
                  <a:srgbClr val="222222"/>
                </a:solidFill>
                <a:latin typeface="+mn-lt"/>
                <a:cs typeface="Arial MT"/>
              </a:rPr>
              <a:t> </a:t>
            </a:r>
            <a:r>
              <a:rPr sz="2000" dirty="0">
                <a:solidFill>
                  <a:srgbClr val="222222"/>
                </a:solidFill>
                <a:latin typeface="+mn-lt"/>
                <a:cs typeface="Arial MT"/>
              </a:rPr>
              <a:t>as</a:t>
            </a:r>
            <a:r>
              <a:rPr sz="2000" spc="-90" dirty="0">
                <a:solidFill>
                  <a:srgbClr val="222222"/>
                </a:solidFill>
                <a:latin typeface="+mn-lt"/>
                <a:cs typeface="Arial MT"/>
              </a:rPr>
              <a:t> </a:t>
            </a:r>
            <a:r>
              <a:rPr sz="2000" spc="-10" dirty="0">
                <a:solidFill>
                  <a:srgbClr val="222222"/>
                </a:solidFill>
                <a:latin typeface="+mn-lt"/>
                <a:cs typeface="Arial MT"/>
              </a:rPr>
              <a:t>minimize </a:t>
            </a:r>
            <a:r>
              <a:rPr sz="2000" spc="-20" dirty="0">
                <a:solidFill>
                  <a:srgbClr val="222222"/>
                </a:solidFill>
                <a:latin typeface="+mn-lt"/>
                <a:cs typeface="Arial MT"/>
              </a:rPr>
              <a:t>pain-</a:t>
            </a:r>
            <a:r>
              <a:rPr sz="2000" dirty="0">
                <a:solidFill>
                  <a:srgbClr val="222222"/>
                </a:solidFill>
                <a:latin typeface="+mn-lt"/>
                <a:cs typeface="Arial MT"/>
              </a:rPr>
              <a:t>associated</a:t>
            </a:r>
            <a:r>
              <a:rPr sz="2000" spc="-95" dirty="0">
                <a:solidFill>
                  <a:srgbClr val="222222"/>
                </a:solidFill>
                <a:latin typeface="+mn-lt"/>
                <a:cs typeface="Arial MT"/>
              </a:rPr>
              <a:t> </a:t>
            </a:r>
            <a:r>
              <a:rPr sz="2000" spc="-10" dirty="0">
                <a:solidFill>
                  <a:srgbClr val="222222"/>
                </a:solidFill>
                <a:latin typeface="+mn-lt"/>
                <a:cs typeface="Arial MT"/>
              </a:rPr>
              <a:t>stress.</a:t>
            </a:r>
            <a:endParaRPr sz="2000" dirty="0">
              <a:latin typeface="+mn-lt"/>
              <a:cs typeface="Arial MT"/>
            </a:endParaRPr>
          </a:p>
          <a:p>
            <a:pPr marL="355600" marR="1094740" indent="-342900">
              <a:lnSpc>
                <a:spcPct val="100000"/>
              </a:lnSpc>
              <a:spcBef>
                <a:spcPts val="994"/>
              </a:spcBef>
              <a:buClr>
                <a:schemeClr val="accent1"/>
              </a:buClr>
              <a:buFont typeface="Wingdings" pitchFamily="2" charset="2"/>
              <a:buChar char="q"/>
            </a:pPr>
            <a:r>
              <a:rPr sz="2000" dirty="0" smtClean="0">
                <a:solidFill>
                  <a:srgbClr val="222222"/>
                </a:solidFill>
                <a:latin typeface="+mn-lt"/>
                <a:cs typeface="Arial MT"/>
              </a:rPr>
              <a:t>Lighting</a:t>
            </a:r>
            <a:r>
              <a:rPr sz="2000" spc="-60" dirty="0" smtClean="0">
                <a:solidFill>
                  <a:srgbClr val="222222"/>
                </a:solidFill>
                <a:latin typeface="+mn-lt"/>
                <a:cs typeface="Arial MT"/>
              </a:rPr>
              <a:t> </a:t>
            </a:r>
            <a:r>
              <a:rPr sz="2000" dirty="0">
                <a:solidFill>
                  <a:srgbClr val="222222"/>
                </a:solidFill>
                <a:latin typeface="+mn-lt"/>
                <a:cs typeface="Arial MT"/>
              </a:rPr>
              <a:t>can</a:t>
            </a:r>
            <a:r>
              <a:rPr sz="2000" spc="-55" dirty="0">
                <a:solidFill>
                  <a:srgbClr val="222222"/>
                </a:solidFill>
                <a:latin typeface="+mn-lt"/>
                <a:cs typeface="Arial MT"/>
              </a:rPr>
              <a:t> </a:t>
            </a:r>
            <a:r>
              <a:rPr sz="2000" dirty="0">
                <a:solidFill>
                  <a:srgbClr val="222222"/>
                </a:solidFill>
                <a:latin typeface="+mn-lt"/>
                <a:cs typeface="Arial MT"/>
              </a:rPr>
              <a:t>be</a:t>
            </a:r>
            <a:r>
              <a:rPr sz="2000" spc="-45" dirty="0">
                <a:solidFill>
                  <a:srgbClr val="222222"/>
                </a:solidFill>
                <a:latin typeface="+mn-lt"/>
                <a:cs typeface="Arial MT"/>
              </a:rPr>
              <a:t> </a:t>
            </a:r>
            <a:r>
              <a:rPr sz="2000" dirty="0">
                <a:solidFill>
                  <a:srgbClr val="222222"/>
                </a:solidFill>
                <a:latin typeface="+mn-lt"/>
                <a:cs typeface="Arial MT"/>
              </a:rPr>
              <a:t>lowered</a:t>
            </a:r>
            <a:r>
              <a:rPr sz="2000" spc="-45" dirty="0">
                <a:solidFill>
                  <a:srgbClr val="222222"/>
                </a:solidFill>
                <a:latin typeface="+mn-lt"/>
                <a:cs typeface="Arial MT"/>
              </a:rPr>
              <a:t> </a:t>
            </a:r>
            <a:r>
              <a:rPr sz="2000" dirty="0">
                <a:solidFill>
                  <a:srgbClr val="222222"/>
                </a:solidFill>
                <a:latin typeface="+mn-lt"/>
                <a:cs typeface="Arial MT"/>
              </a:rPr>
              <a:t>to</a:t>
            </a:r>
            <a:r>
              <a:rPr sz="2000" spc="-50" dirty="0">
                <a:solidFill>
                  <a:srgbClr val="222222"/>
                </a:solidFill>
                <a:latin typeface="+mn-lt"/>
                <a:cs typeface="Arial MT"/>
              </a:rPr>
              <a:t> </a:t>
            </a:r>
            <a:r>
              <a:rPr sz="2000" dirty="0">
                <a:solidFill>
                  <a:srgbClr val="222222"/>
                </a:solidFill>
                <a:latin typeface="+mn-lt"/>
                <a:cs typeface="Arial MT"/>
              </a:rPr>
              <a:t>encourage</a:t>
            </a:r>
            <a:r>
              <a:rPr sz="2000" spc="-45" dirty="0">
                <a:solidFill>
                  <a:srgbClr val="222222"/>
                </a:solidFill>
                <a:latin typeface="+mn-lt"/>
                <a:cs typeface="Arial MT"/>
              </a:rPr>
              <a:t> </a:t>
            </a:r>
            <a:r>
              <a:rPr sz="2000" dirty="0">
                <a:solidFill>
                  <a:srgbClr val="222222"/>
                </a:solidFill>
                <a:latin typeface="+mn-lt"/>
                <a:cs typeface="Arial MT"/>
              </a:rPr>
              <a:t>sleep</a:t>
            </a:r>
            <a:r>
              <a:rPr sz="2000" spc="-60" dirty="0">
                <a:solidFill>
                  <a:srgbClr val="222222"/>
                </a:solidFill>
                <a:latin typeface="+mn-lt"/>
                <a:cs typeface="Arial MT"/>
              </a:rPr>
              <a:t> </a:t>
            </a:r>
            <a:r>
              <a:rPr sz="2000" dirty="0">
                <a:solidFill>
                  <a:srgbClr val="222222"/>
                </a:solidFill>
                <a:latin typeface="+mn-lt"/>
                <a:cs typeface="Arial MT"/>
              </a:rPr>
              <a:t>at</a:t>
            </a:r>
            <a:r>
              <a:rPr sz="2000" spc="-60" dirty="0">
                <a:solidFill>
                  <a:srgbClr val="222222"/>
                </a:solidFill>
                <a:latin typeface="+mn-lt"/>
                <a:cs typeface="Arial MT"/>
              </a:rPr>
              <a:t> </a:t>
            </a:r>
            <a:r>
              <a:rPr sz="2000" spc="-10" dirty="0">
                <a:solidFill>
                  <a:srgbClr val="222222"/>
                </a:solidFill>
                <a:latin typeface="+mn-lt"/>
                <a:cs typeface="Arial MT"/>
              </a:rPr>
              <a:t>appropriate intervals.</a:t>
            </a:r>
            <a:endParaRPr sz="2000" dirty="0">
              <a:latin typeface="+mn-lt"/>
              <a:cs typeface="Arial MT"/>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582792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632768"/>
            <a:ext cx="10972800" cy="813043"/>
          </a:xfrm>
          <a:prstGeom prst="rect">
            <a:avLst/>
          </a:prstGeom>
        </p:spPr>
        <p:txBody>
          <a:bodyPr vert="horz" wrap="square" lIns="0" tIns="12700" rIns="0" bIns="0" rtlCol="0">
            <a:spAutoFit/>
          </a:bodyPr>
          <a:lstStyle/>
          <a:p>
            <a:pPr marL="12700">
              <a:spcBef>
                <a:spcPts val="100"/>
              </a:spcBef>
              <a:tabLst>
                <a:tab pos="2198370" algn="l"/>
              </a:tabLst>
            </a:pPr>
            <a:r>
              <a:rPr lang="en-GB" sz="3200" i="0" dirty="0">
                <a:solidFill>
                  <a:schemeClr val="accent1"/>
                </a:solidFill>
                <a:latin typeface="+mn-lt"/>
                <a:cs typeface="Arial"/>
              </a:rPr>
              <a:t>Managing</a:t>
            </a:r>
            <a:r>
              <a:rPr lang="en-GB" sz="3200" i="0" spc="-30" dirty="0">
                <a:solidFill>
                  <a:schemeClr val="accent1"/>
                </a:solidFill>
                <a:latin typeface="+mn-lt"/>
                <a:cs typeface="Arial"/>
              </a:rPr>
              <a:t> </a:t>
            </a:r>
            <a:r>
              <a:rPr lang="en-GB" sz="3200" i="0" dirty="0">
                <a:solidFill>
                  <a:schemeClr val="accent1"/>
                </a:solidFill>
                <a:latin typeface="+mn-lt"/>
                <a:cs typeface="Arial"/>
              </a:rPr>
              <a:t>seizures</a:t>
            </a:r>
            <a:r>
              <a:rPr lang="en-GB" sz="3200" i="0" spc="-35" dirty="0">
                <a:solidFill>
                  <a:schemeClr val="accent1"/>
                </a:solidFill>
                <a:latin typeface="+mn-lt"/>
                <a:cs typeface="Arial"/>
              </a:rPr>
              <a:t> </a:t>
            </a:r>
            <a:r>
              <a:rPr lang="en-GB" sz="3200" i="0" spc="-10" dirty="0">
                <a:solidFill>
                  <a:schemeClr val="accent1"/>
                </a:solidFill>
                <a:latin typeface="+mn-lt"/>
                <a:cs typeface="Arial"/>
              </a:rPr>
              <a:t>during </a:t>
            </a:r>
            <a:r>
              <a:rPr lang="en-GB" sz="3200" i="0" dirty="0" err="1">
                <a:solidFill>
                  <a:schemeClr val="accent1"/>
                </a:solidFill>
                <a:latin typeface="+mn-lt"/>
                <a:cs typeface="Arial"/>
              </a:rPr>
              <a:t>labor</a:t>
            </a:r>
            <a:r>
              <a:rPr lang="en-GB" sz="3200" i="0" spc="5" dirty="0">
                <a:solidFill>
                  <a:schemeClr val="accent1"/>
                </a:solidFill>
                <a:latin typeface="+mn-lt"/>
                <a:cs typeface="Arial"/>
              </a:rPr>
              <a:t> </a:t>
            </a:r>
            <a:r>
              <a:rPr lang="en-GB" sz="3200" i="0" dirty="0">
                <a:solidFill>
                  <a:schemeClr val="accent1"/>
                </a:solidFill>
                <a:latin typeface="+mn-lt"/>
                <a:cs typeface="Arial"/>
              </a:rPr>
              <a:t>and </a:t>
            </a:r>
            <a:r>
              <a:rPr lang="en-GB" sz="3200" i="0" spc="-10" dirty="0" smtClean="0">
                <a:solidFill>
                  <a:schemeClr val="accent1"/>
                </a:solidFill>
                <a:latin typeface="+mn-lt"/>
                <a:cs typeface="Arial"/>
              </a:rPr>
              <a:t>Delivery</a:t>
            </a:r>
            <a:r>
              <a:rPr lang="en-GB" sz="1400" dirty="0">
                <a:latin typeface="Arial MT"/>
                <a:cs typeface="Arial MT"/>
              </a:rPr>
              <a:t/>
            </a:r>
            <a:br>
              <a:rPr lang="en-GB" sz="1400" dirty="0">
                <a:latin typeface="Arial MT"/>
                <a:cs typeface="Arial MT"/>
              </a:rPr>
            </a:br>
            <a:r>
              <a:rPr lang="en-GB" sz="1400" dirty="0" smtClean="0">
                <a:latin typeface="Arial MT"/>
                <a:cs typeface="Arial MT"/>
              </a:rPr>
              <a:t>                                                                                                                                                            </a:t>
            </a:r>
            <a:r>
              <a:rPr sz="2000" b="0" u="none" spc="-10" dirty="0" smtClean="0">
                <a:latin typeface="+mj-lt"/>
                <a:cs typeface="Trebuchet MS"/>
              </a:rPr>
              <a:t>VERTICAL</a:t>
            </a:r>
            <a:r>
              <a:rPr lang="en-GB" sz="2000" b="0" dirty="0">
                <a:latin typeface="+mj-lt"/>
                <a:cs typeface="Trebuchet MS"/>
              </a:rPr>
              <a:t> </a:t>
            </a:r>
            <a:r>
              <a:rPr sz="2000" b="0" u="none" spc="-35" dirty="0" smtClean="0">
                <a:latin typeface="+mj-lt"/>
                <a:cs typeface="Trebuchet MS"/>
              </a:rPr>
              <a:t>INTEGRATION</a:t>
            </a:r>
            <a:endParaRPr sz="2000" dirty="0">
              <a:latin typeface="+mj-lt"/>
              <a:cs typeface="Trebuchet MS"/>
            </a:endParaRPr>
          </a:p>
        </p:txBody>
      </p:sp>
      <p:sp>
        <p:nvSpPr>
          <p:cNvPr id="3" name="object 3"/>
          <p:cNvSpPr txBox="1"/>
          <p:nvPr/>
        </p:nvSpPr>
        <p:spPr>
          <a:xfrm>
            <a:off x="756310" y="2084959"/>
            <a:ext cx="10597490" cy="4446987"/>
          </a:xfrm>
          <a:prstGeom prst="rect">
            <a:avLst/>
          </a:prstGeom>
        </p:spPr>
        <p:txBody>
          <a:bodyPr vert="horz" wrap="square" lIns="0" tIns="89535" rIns="0" bIns="0" rtlCol="0">
            <a:spAutoFit/>
          </a:bodyPr>
          <a:lstStyle/>
          <a:p>
            <a:pPr marL="12700" marR="5080">
              <a:lnSpc>
                <a:spcPct val="90000"/>
              </a:lnSpc>
              <a:spcBef>
                <a:spcPts val="3925"/>
              </a:spcBef>
            </a:pPr>
            <a:r>
              <a:rPr sz="2000" dirty="0" smtClean="0">
                <a:solidFill>
                  <a:schemeClr val="tx1"/>
                </a:solidFill>
                <a:latin typeface="+mj-lt"/>
                <a:cs typeface="Arial"/>
              </a:rPr>
              <a:t>Convulsive</a:t>
            </a:r>
            <a:r>
              <a:rPr sz="2000" spc="-45" dirty="0" smtClean="0">
                <a:solidFill>
                  <a:schemeClr val="tx1"/>
                </a:solidFill>
                <a:latin typeface="+mj-lt"/>
                <a:cs typeface="Arial"/>
              </a:rPr>
              <a:t> </a:t>
            </a:r>
            <a:r>
              <a:rPr sz="2000" dirty="0" smtClean="0">
                <a:solidFill>
                  <a:schemeClr val="tx1"/>
                </a:solidFill>
                <a:latin typeface="+mj-lt"/>
                <a:cs typeface="Arial"/>
              </a:rPr>
              <a:t>seizures</a:t>
            </a:r>
            <a:r>
              <a:rPr lang="en-GB" sz="2000" dirty="0" smtClean="0">
                <a:solidFill>
                  <a:schemeClr val="tx1"/>
                </a:solidFill>
                <a:latin typeface="+mj-lt"/>
                <a:cs typeface="Arial"/>
              </a:rPr>
              <a:t> </a:t>
            </a:r>
            <a:r>
              <a:rPr sz="2000" dirty="0" smtClean="0">
                <a:solidFill>
                  <a:schemeClr val="tx1"/>
                </a:solidFill>
                <a:latin typeface="+mj-lt"/>
                <a:cs typeface="Arial"/>
              </a:rPr>
              <a:t>during</a:t>
            </a:r>
            <a:r>
              <a:rPr sz="2000" spc="-40" dirty="0" smtClean="0">
                <a:solidFill>
                  <a:schemeClr val="tx1"/>
                </a:solidFill>
                <a:latin typeface="+mj-lt"/>
                <a:cs typeface="Arial"/>
              </a:rPr>
              <a:t> </a:t>
            </a:r>
            <a:r>
              <a:rPr sz="2000" dirty="0">
                <a:solidFill>
                  <a:schemeClr val="tx1"/>
                </a:solidFill>
                <a:latin typeface="+mj-lt"/>
                <a:cs typeface="Arial"/>
              </a:rPr>
              <a:t>labor</a:t>
            </a:r>
            <a:r>
              <a:rPr sz="2000" spc="-60" dirty="0">
                <a:solidFill>
                  <a:schemeClr val="tx1"/>
                </a:solidFill>
                <a:latin typeface="+mj-lt"/>
                <a:cs typeface="Arial"/>
              </a:rPr>
              <a:t> </a:t>
            </a:r>
            <a:r>
              <a:rPr sz="2000" dirty="0">
                <a:solidFill>
                  <a:schemeClr val="tx1"/>
                </a:solidFill>
                <a:latin typeface="+mj-lt"/>
                <a:cs typeface="Arial"/>
              </a:rPr>
              <a:t>and</a:t>
            </a:r>
            <a:r>
              <a:rPr sz="2000" spc="-80" dirty="0">
                <a:solidFill>
                  <a:schemeClr val="tx1"/>
                </a:solidFill>
                <a:latin typeface="+mj-lt"/>
                <a:cs typeface="Arial"/>
              </a:rPr>
              <a:t> </a:t>
            </a:r>
            <a:r>
              <a:rPr sz="2000" spc="-10" dirty="0" smtClean="0">
                <a:solidFill>
                  <a:schemeClr val="tx1"/>
                </a:solidFill>
                <a:latin typeface="+mj-lt"/>
                <a:cs typeface="Arial"/>
              </a:rPr>
              <a:t>delivery </a:t>
            </a:r>
            <a:r>
              <a:rPr sz="2000" dirty="0">
                <a:solidFill>
                  <a:schemeClr val="tx1"/>
                </a:solidFill>
                <a:latin typeface="+mj-lt"/>
                <a:cs typeface="Arial"/>
              </a:rPr>
              <a:t>should</a:t>
            </a:r>
            <a:r>
              <a:rPr sz="2000" spc="-70" dirty="0">
                <a:solidFill>
                  <a:schemeClr val="tx1"/>
                </a:solidFill>
                <a:latin typeface="+mj-lt"/>
                <a:cs typeface="Arial"/>
              </a:rPr>
              <a:t> </a:t>
            </a:r>
            <a:r>
              <a:rPr sz="2000" dirty="0">
                <a:solidFill>
                  <a:schemeClr val="tx1"/>
                </a:solidFill>
                <a:latin typeface="+mj-lt"/>
                <a:cs typeface="Arial"/>
              </a:rPr>
              <a:t>be</a:t>
            </a:r>
            <a:r>
              <a:rPr sz="2000" spc="-85" dirty="0">
                <a:solidFill>
                  <a:schemeClr val="tx1"/>
                </a:solidFill>
                <a:latin typeface="+mj-lt"/>
                <a:cs typeface="Arial"/>
              </a:rPr>
              <a:t> </a:t>
            </a:r>
            <a:r>
              <a:rPr sz="2000" dirty="0">
                <a:solidFill>
                  <a:schemeClr val="tx1"/>
                </a:solidFill>
                <a:latin typeface="+mj-lt"/>
                <a:cs typeface="Arial"/>
              </a:rPr>
              <a:t>treated</a:t>
            </a:r>
            <a:r>
              <a:rPr sz="2000" spc="-100" dirty="0">
                <a:solidFill>
                  <a:schemeClr val="tx1"/>
                </a:solidFill>
                <a:latin typeface="+mj-lt"/>
                <a:cs typeface="Arial"/>
              </a:rPr>
              <a:t> </a:t>
            </a:r>
            <a:r>
              <a:rPr sz="2000" dirty="0">
                <a:solidFill>
                  <a:schemeClr val="tx1"/>
                </a:solidFill>
                <a:latin typeface="+mj-lt"/>
                <a:cs typeface="Arial"/>
              </a:rPr>
              <a:t>promptly</a:t>
            </a:r>
            <a:r>
              <a:rPr sz="2000" spc="-65" dirty="0">
                <a:solidFill>
                  <a:schemeClr val="tx1"/>
                </a:solidFill>
                <a:latin typeface="+mj-lt"/>
                <a:cs typeface="Arial"/>
              </a:rPr>
              <a:t> </a:t>
            </a:r>
            <a:r>
              <a:rPr sz="2000" dirty="0">
                <a:solidFill>
                  <a:schemeClr val="tx1"/>
                </a:solidFill>
                <a:latin typeface="+mj-lt"/>
                <a:cs typeface="Arial"/>
              </a:rPr>
              <a:t>with</a:t>
            </a:r>
            <a:r>
              <a:rPr sz="2000" spc="-70" dirty="0">
                <a:solidFill>
                  <a:schemeClr val="tx1"/>
                </a:solidFill>
                <a:latin typeface="+mj-lt"/>
                <a:cs typeface="Arial"/>
              </a:rPr>
              <a:t> </a:t>
            </a:r>
            <a:r>
              <a:rPr sz="2000" dirty="0">
                <a:solidFill>
                  <a:schemeClr val="tx1"/>
                </a:solidFill>
                <a:latin typeface="+mj-lt"/>
                <a:cs typeface="Arial"/>
              </a:rPr>
              <a:t>intravenous</a:t>
            </a:r>
            <a:r>
              <a:rPr sz="2000" spc="-70" dirty="0">
                <a:solidFill>
                  <a:schemeClr val="tx1"/>
                </a:solidFill>
                <a:latin typeface="+mj-lt"/>
                <a:cs typeface="Arial"/>
              </a:rPr>
              <a:t> </a:t>
            </a:r>
            <a:r>
              <a:rPr sz="2000" spc="-20" dirty="0">
                <a:solidFill>
                  <a:schemeClr val="tx1"/>
                </a:solidFill>
                <a:latin typeface="+mj-lt"/>
                <a:cs typeface="Arial"/>
              </a:rPr>
              <a:t>(IV) </a:t>
            </a:r>
            <a:r>
              <a:rPr sz="2000" spc="-10" dirty="0" smtClean="0">
                <a:solidFill>
                  <a:schemeClr val="tx1"/>
                </a:solidFill>
                <a:latin typeface="+mj-lt"/>
                <a:cs typeface="Arial"/>
              </a:rPr>
              <a:t>Benzodiazepines</a:t>
            </a:r>
            <a:endParaRPr lang="en-GB" sz="2000" spc="-10" dirty="0">
              <a:solidFill>
                <a:schemeClr val="tx1"/>
              </a:solidFill>
              <a:latin typeface="+mj-lt"/>
              <a:cs typeface="Arial"/>
            </a:endParaRPr>
          </a:p>
          <a:p>
            <a:pPr marL="12700" marR="5080">
              <a:lnSpc>
                <a:spcPct val="90000"/>
              </a:lnSpc>
              <a:spcBef>
                <a:spcPts val="3925"/>
              </a:spcBef>
            </a:pPr>
            <a:r>
              <a:rPr sz="2000" b="1" u="sng" dirty="0" err="1" smtClean="0">
                <a:solidFill>
                  <a:schemeClr val="tx1"/>
                </a:solidFill>
                <a:uFill>
                  <a:solidFill>
                    <a:srgbClr val="005B92"/>
                  </a:solidFill>
                </a:uFill>
                <a:latin typeface="+mj-lt"/>
                <a:cs typeface="Arial"/>
              </a:rPr>
              <a:t>Lorazepam</a:t>
            </a:r>
            <a:r>
              <a:rPr sz="2000" b="1" spc="-55" dirty="0" smtClean="0">
                <a:solidFill>
                  <a:schemeClr val="tx1"/>
                </a:solidFill>
                <a:latin typeface="+mj-lt"/>
                <a:cs typeface="Arial"/>
              </a:rPr>
              <a:t> </a:t>
            </a:r>
            <a:r>
              <a:rPr sz="2000" dirty="0">
                <a:solidFill>
                  <a:schemeClr val="tx1"/>
                </a:solidFill>
                <a:latin typeface="+mj-lt"/>
                <a:cs typeface="Arial"/>
              </a:rPr>
              <a:t>is</a:t>
            </a:r>
            <a:r>
              <a:rPr sz="2000" spc="-85" dirty="0">
                <a:solidFill>
                  <a:schemeClr val="tx1"/>
                </a:solidFill>
                <a:latin typeface="+mj-lt"/>
                <a:cs typeface="Arial"/>
              </a:rPr>
              <a:t> </a:t>
            </a:r>
            <a:r>
              <a:rPr sz="2000" dirty="0">
                <a:solidFill>
                  <a:schemeClr val="tx1"/>
                </a:solidFill>
                <a:latin typeface="+mj-lt"/>
                <a:cs typeface="Arial"/>
              </a:rPr>
              <a:t>considered</a:t>
            </a:r>
            <a:r>
              <a:rPr sz="2000" spc="-70" dirty="0">
                <a:solidFill>
                  <a:schemeClr val="tx1"/>
                </a:solidFill>
                <a:latin typeface="+mj-lt"/>
                <a:cs typeface="Arial"/>
              </a:rPr>
              <a:t> </a:t>
            </a:r>
            <a:r>
              <a:rPr sz="2000" dirty="0">
                <a:solidFill>
                  <a:schemeClr val="tx1"/>
                </a:solidFill>
                <a:latin typeface="+mj-lt"/>
                <a:cs typeface="Arial"/>
              </a:rPr>
              <a:t>the</a:t>
            </a:r>
            <a:r>
              <a:rPr sz="2000" spc="-85" dirty="0">
                <a:solidFill>
                  <a:schemeClr val="tx1"/>
                </a:solidFill>
                <a:latin typeface="+mj-lt"/>
                <a:cs typeface="Arial"/>
              </a:rPr>
              <a:t> </a:t>
            </a:r>
            <a:r>
              <a:rPr sz="2000" dirty="0">
                <a:solidFill>
                  <a:schemeClr val="tx1"/>
                </a:solidFill>
                <a:latin typeface="+mj-lt"/>
                <a:cs typeface="Arial"/>
              </a:rPr>
              <a:t>drug</a:t>
            </a:r>
            <a:r>
              <a:rPr sz="2000" spc="-85" dirty="0">
                <a:solidFill>
                  <a:schemeClr val="tx1"/>
                </a:solidFill>
                <a:latin typeface="+mj-lt"/>
                <a:cs typeface="Arial"/>
              </a:rPr>
              <a:t> </a:t>
            </a:r>
            <a:r>
              <a:rPr sz="2000" spc="-25" dirty="0">
                <a:solidFill>
                  <a:schemeClr val="tx1"/>
                </a:solidFill>
                <a:latin typeface="+mj-lt"/>
                <a:cs typeface="Arial"/>
              </a:rPr>
              <a:t>of </a:t>
            </a:r>
            <a:r>
              <a:rPr sz="2000" dirty="0" smtClean="0">
                <a:solidFill>
                  <a:schemeClr val="tx1"/>
                </a:solidFill>
                <a:latin typeface="+mj-lt"/>
                <a:cs typeface="Arial"/>
              </a:rPr>
              <a:t>choice</a:t>
            </a:r>
            <a:endParaRPr lang="en-GB" sz="2000" dirty="0" smtClean="0">
              <a:solidFill>
                <a:schemeClr val="tx1"/>
              </a:solidFill>
              <a:latin typeface="+mj-lt"/>
              <a:cs typeface="Arial"/>
            </a:endParaRPr>
          </a:p>
          <a:p>
            <a:pPr marL="12700">
              <a:lnSpc>
                <a:spcPct val="100000"/>
              </a:lnSpc>
              <a:spcBef>
                <a:spcPts val="1085"/>
              </a:spcBef>
            </a:pPr>
            <a:r>
              <a:rPr lang="en-GB" sz="2000" b="1" dirty="0" smtClean="0">
                <a:solidFill>
                  <a:schemeClr val="tx1"/>
                </a:solidFill>
                <a:latin typeface="+mj-lt"/>
                <a:cs typeface="Trebuchet MS"/>
              </a:rPr>
              <a:t>Indications</a:t>
            </a:r>
            <a:r>
              <a:rPr lang="en-GB" sz="2000" b="1" spc="-60" dirty="0" smtClean="0">
                <a:solidFill>
                  <a:schemeClr val="tx1"/>
                </a:solidFill>
                <a:latin typeface="+mj-lt"/>
                <a:cs typeface="Trebuchet MS"/>
              </a:rPr>
              <a:t> </a:t>
            </a:r>
            <a:r>
              <a:rPr lang="en-GB" sz="2000" b="1" dirty="0" smtClean="0">
                <a:solidFill>
                  <a:schemeClr val="tx1"/>
                </a:solidFill>
                <a:latin typeface="+mj-lt"/>
                <a:cs typeface="Trebuchet MS"/>
              </a:rPr>
              <a:t>of</a:t>
            </a:r>
            <a:r>
              <a:rPr lang="en-GB" sz="2000" b="1" spc="-15" dirty="0" smtClean="0">
                <a:solidFill>
                  <a:schemeClr val="tx1"/>
                </a:solidFill>
                <a:latin typeface="+mj-lt"/>
                <a:cs typeface="Trebuchet MS"/>
              </a:rPr>
              <a:t> </a:t>
            </a:r>
            <a:r>
              <a:rPr lang="en-GB" sz="2000" b="1" dirty="0" smtClean="0">
                <a:solidFill>
                  <a:schemeClr val="tx1"/>
                </a:solidFill>
                <a:latin typeface="+mj-lt"/>
                <a:cs typeface="Trebuchet MS"/>
              </a:rPr>
              <a:t>caesarean</a:t>
            </a:r>
            <a:r>
              <a:rPr lang="en-GB" sz="2000" b="1" spc="-45" dirty="0" smtClean="0">
                <a:solidFill>
                  <a:schemeClr val="tx1"/>
                </a:solidFill>
                <a:latin typeface="+mj-lt"/>
                <a:cs typeface="Trebuchet MS"/>
              </a:rPr>
              <a:t> </a:t>
            </a:r>
            <a:r>
              <a:rPr lang="en-GB" sz="2000" b="1" spc="-10" dirty="0" smtClean="0">
                <a:solidFill>
                  <a:schemeClr val="tx1"/>
                </a:solidFill>
                <a:latin typeface="+mj-lt"/>
                <a:cs typeface="Trebuchet MS"/>
              </a:rPr>
              <a:t>section:</a:t>
            </a:r>
            <a:endParaRPr lang="en-GB" sz="2000" dirty="0" smtClean="0">
              <a:solidFill>
                <a:schemeClr val="tx1"/>
              </a:solidFill>
              <a:latin typeface="+mj-lt"/>
              <a:cs typeface="Trebuchet MS"/>
            </a:endParaRPr>
          </a:p>
          <a:p>
            <a:pPr marL="527685" indent="-514984">
              <a:lnSpc>
                <a:spcPct val="100000"/>
              </a:lnSpc>
              <a:spcBef>
                <a:spcPts val="985"/>
              </a:spcBef>
              <a:buClr>
                <a:schemeClr val="accent1"/>
              </a:buClr>
              <a:buSzPct val="79687"/>
              <a:buFont typeface="Wingdings" pitchFamily="2" charset="2"/>
              <a:buChar char="q"/>
              <a:tabLst>
                <a:tab pos="527685" algn="l"/>
              </a:tabLst>
            </a:pPr>
            <a:r>
              <a:rPr lang="en-GB" sz="2000" b="1" dirty="0" smtClean="0">
                <a:solidFill>
                  <a:schemeClr val="tx1"/>
                </a:solidFill>
                <a:latin typeface="+mj-lt"/>
                <a:cs typeface="Times New Roman"/>
              </a:rPr>
              <a:t>Breech</a:t>
            </a:r>
            <a:r>
              <a:rPr lang="en-GB" sz="2000" b="1" spc="-114" dirty="0" smtClean="0">
                <a:solidFill>
                  <a:schemeClr val="tx1"/>
                </a:solidFill>
                <a:latin typeface="+mj-lt"/>
                <a:cs typeface="Times New Roman"/>
              </a:rPr>
              <a:t> </a:t>
            </a:r>
            <a:r>
              <a:rPr lang="en-GB" sz="2000" b="1" spc="-10" dirty="0" smtClean="0">
                <a:solidFill>
                  <a:schemeClr val="tx1"/>
                </a:solidFill>
                <a:latin typeface="+mj-lt"/>
                <a:cs typeface="Times New Roman"/>
              </a:rPr>
              <a:t>presentation</a:t>
            </a:r>
            <a:endParaRPr lang="en-GB" sz="2000" dirty="0" smtClean="0">
              <a:solidFill>
                <a:schemeClr val="tx1"/>
              </a:solidFill>
              <a:latin typeface="+mj-lt"/>
              <a:cs typeface="Times New Roman"/>
            </a:endParaRPr>
          </a:p>
          <a:p>
            <a:pPr marL="527685" indent="-514984">
              <a:lnSpc>
                <a:spcPct val="100000"/>
              </a:lnSpc>
              <a:spcBef>
                <a:spcPts val="1000"/>
              </a:spcBef>
              <a:buClr>
                <a:schemeClr val="accent1"/>
              </a:buClr>
              <a:buSzPct val="79687"/>
              <a:buFont typeface="Wingdings" pitchFamily="2" charset="2"/>
              <a:buChar char="q"/>
              <a:tabLst>
                <a:tab pos="527685" algn="l"/>
              </a:tabLst>
            </a:pPr>
            <a:r>
              <a:rPr lang="en-GB" sz="2000" b="1" dirty="0" smtClean="0">
                <a:solidFill>
                  <a:schemeClr val="tx1"/>
                </a:solidFill>
                <a:latin typeface="+mj-lt"/>
                <a:cs typeface="Times New Roman"/>
              </a:rPr>
              <a:t>Failure</a:t>
            </a:r>
            <a:r>
              <a:rPr lang="en-GB" sz="2000" b="1" spc="-55" dirty="0" smtClean="0">
                <a:solidFill>
                  <a:schemeClr val="tx1"/>
                </a:solidFill>
                <a:latin typeface="+mj-lt"/>
                <a:cs typeface="Times New Roman"/>
              </a:rPr>
              <a:t> </a:t>
            </a:r>
            <a:r>
              <a:rPr lang="en-GB" sz="2000" b="1" dirty="0" smtClean="0">
                <a:solidFill>
                  <a:schemeClr val="tx1"/>
                </a:solidFill>
                <a:latin typeface="+mj-lt"/>
                <a:cs typeface="Times New Roman"/>
              </a:rPr>
              <a:t>of</a:t>
            </a:r>
            <a:r>
              <a:rPr lang="en-GB" sz="2000" b="1" spc="-40" dirty="0" smtClean="0">
                <a:solidFill>
                  <a:schemeClr val="tx1"/>
                </a:solidFill>
                <a:latin typeface="+mj-lt"/>
                <a:cs typeface="Times New Roman"/>
              </a:rPr>
              <a:t> </a:t>
            </a:r>
            <a:r>
              <a:rPr lang="en-GB" sz="2000" b="1" spc="-10" dirty="0" smtClean="0">
                <a:solidFill>
                  <a:schemeClr val="tx1"/>
                </a:solidFill>
                <a:latin typeface="+mj-lt"/>
                <a:cs typeface="Times New Roman"/>
              </a:rPr>
              <a:t>progression</a:t>
            </a:r>
            <a:r>
              <a:rPr lang="en-GB" sz="2000" b="1" spc="-80" dirty="0" smtClean="0">
                <a:solidFill>
                  <a:schemeClr val="tx1"/>
                </a:solidFill>
                <a:latin typeface="+mj-lt"/>
                <a:cs typeface="Times New Roman"/>
              </a:rPr>
              <a:t> </a:t>
            </a:r>
            <a:r>
              <a:rPr lang="en-GB" sz="2000" b="1" dirty="0" smtClean="0">
                <a:solidFill>
                  <a:schemeClr val="tx1"/>
                </a:solidFill>
                <a:latin typeface="+mj-lt"/>
                <a:cs typeface="Times New Roman"/>
              </a:rPr>
              <a:t>of</a:t>
            </a:r>
            <a:r>
              <a:rPr lang="en-GB" sz="2000" b="1" spc="-55" dirty="0" smtClean="0">
                <a:solidFill>
                  <a:schemeClr val="tx1"/>
                </a:solidFill>
                <a:latin typeface="+mj-lt"/>
                <a:cs typeface="Times New Roman"/>
              </a:rPr>
              <a:t> </a:t>
            </a:r>
            <a:r>
              <a:rPr lang="en-GB" sz="2000" b="1" spc="-10" dirty="0" smtClean="0">
                <a:solidFill>
                  <a:schemeClr val="tx1"/>
                </a:solidFill>
                <a:latin typeface="+mj-lt"/>
                <a:cs typeface="Times New Roman"/>
              </a:rPr>
              <a:t>labour</a:t>
            </a:r>
            <a:endParaRPr lang="en-GB" sz="2000" dirty="0" smtClean="0">
              <a:solidFill>
                <a:schemeClr val="tx1"/>
              </a:solidFill>
              <a:latin typeface="+mj-lt"/>
              <a:cs typeface="Times New Roman"/>
            </a:endParaRPr>
          </a:p>
          <a:p>
            <a:pPr marL="527685" indent="-514984">
              <a:lnSpc>
                <a:spcPct val="100000"/>
              </a:lnSpc>
              <a:spcBef>
                <a:spcPts val="1020"/>
              </a:spcBef>
              <a:buClr>
                <a:schemeClr val="accent1"/>
              </a:buClr>
              <a:buSzPct val="79687"/>
              <a:buFont typeface="Wingdings" pitchFamily="2" charset="2"/>
              <a:buChar char="q"/>
              <a:tabLst>
                <a:tab pos="527685" algn="l"/>
              </a:tabLst>
            </a:pPr>
            <a:r>
              <a:rPr lang="en-GB" sz="2000" b="1" spc="-10" dirty="0" smtClean="0">
                <a:solidFill>
                  <a:schemeClr val="tx1"/>
                </a:solidFill>
                <a:latin typeface="+mj-lt"/>
                <a:cs typeface="Trebuchet MS"/>
              </a:rPr>
              <a:t>Asphyxia</a:t>
            </a:r>
            <a:endParaRPr lang="en-GB" sz="2000" dirty="0" smtClean="0">
              <a:solidFill>
                <a:schemeClr val="tx1"/>
              </a:solidFill>
              <a:latin typeface="+mj-lt"/>
              <a:cs typeface="Trebuchet MS"/>
            </a:endParaRPr>
          </a:p>
          <a:p>
            <a:pPr marL="527685" indent="-514984">
              <a:lnSpc>
                <a:spcPct val="100000"/>
              </a:lnSpc>
              <a:spcBef>
                <a:spcPts val="994"/>
              </a:spcBef>
              <a:buClr>
                <a:schemeClr val="accent1"/>
              </a:buClr>
              <a:buSzPct val="79687"/>
              <a:buFont typeface="Wingdings" pitchFamily="2" charset="2"/>
              <a:buChar char="q"/>
              <a:tabLst>
                <a:tab pos="527685" algn="l"/>
              </a:tabLst>
            </a:pPr>
            <a:r>
              <a:rPr lang="en-GB" sz="2000" b="1" dirty="0" smtClean="0">
                <a:solidFill>
                  <a:schemeClr val="tx1"/>
                </a:solidFill>
                <a:latin typeface="+mj-lt"/>
                <a:cs typeface="Trebuchet MS"/>
              </a:rPr>
              <a:t>Rupture</a:t>
            </a:r>
            <a:r>
              <a:rPr lang="en-GB" sz="2000" b="1" spc="-75" dirty="0" smtClean="0">
                <a:solidFill>
                  <a:schemeClr val="tx1"/>
                </a:solidFill>
                <a:latin typeface="+mj-lt"/>
                <a:cs typeface="Trebuchet MS"/>
              </a:rPr>
              <a:t> </a:t>
            </a:r>
            <a:r>
              <a:rPr lang="en-GB" sz="2000" b="1" dirty="0" smtClean="0">
                <a:solidFill>
                  <a:schemeClr val="tx1"/>
                </a:solidFill>
                <a:latin typeface="+mj-lt"/>
                <a:cs typeface="Trebuchet MS"/>
              </a:rPr>
              <a:t>of</a:t>
            </a:r>
            <a:r>
              <a:rPr lang="en-GB" sz="2000" b="1" spc="-10" dirty="0" smtClean="0">
                <a:solidFill>
                  <a:schemeClr val="tx1"/>
                </a:solidFill>
                <a:latin typeface="+mj-lt"/>
                <a:cs typeface="Trebuchet MS"/>
              </a:rPr>
              <a:t> placenta</a:t>
            </a:r>
            <a:endParaRPr lang="en-GB" sz="2000" dirty="0" smtClean="0">
              <a:solidFill>
                <a:schemeClr val="tx1"/>
              </a:solidFill>
              <a:latin typeface="+mj-lt"/>
              <a:cs typeface="Trebuchet MS"/>
            </a:endParaRPr>
          </a:p>
          <a:p>
            <a:pPr marL="12700" marR="5080">
              <a:lnSpc>
                <a:spcPct val="90000"/>
              </a:lnSpc>
              <a:spcBef>
                <a:spcPts val="3925"/>
              </a:spcBef>
            </a:pPr>
            <a:endParaRPr sz="2400" dirty="0">
              <a:latin typeface="Arial"/>
              <a:cs typeface="Arial"/>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3718404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62727"/>
            <a:ext cx="10972800" cy="1490152"/>
          </a:xfrm>
          <a:prstGeom prst="rect">
            <a:avLst/>
          </a:prstGeom>
        </p:spPr>
        <p:txBody>
          <a:bodyPr vert="horz" wrap="square" lIns="0" tIns="12700" rIns="0" bIns="0" rtlCol="0">
            <a:spAutoFit/>
          </a:bodyPr>
          <a:lstStyle/>
          <a:p>
            <a:pPr marL="12700">
              <a:lnSpc>
                <a:spcPct val="100000"/>
              </a:lnSpc>
              <a:spcBef>
                <a:spcPts val="100"/>
              </a:spcBef>
            </a:pPr>
            <a:r>
              <a:rPr sz="3600" i="0" u="none" dirty="0">
                <a:solidFill>
                  <a:srgbClr val="222222"/>
                </a:solidFill>
                <a:latin typeface="Arial"/>
                <a:cs typeface="Arial"/>
              </a:rPr>
              <a:t>PRECONCEPTION</a:t>
            </a:r>
            <a:r>
              <a:rPr sz="3600" i="0" u="none" spc="-10" dirty="0">
                <a:solidFill>
                  <a:srgbClr val="222222"/>
                </a:solidFill>
                <a:latin typeface="Arial"/>
                <a:cs typeface="Arial"/>
              </a:rPr>
              <a:t> </a:t>
            </a:r>
            <a:r>
              <a:rPr sz="3600" i="0" u="none" spc="-10" dirty="0" smtClean="0">
                <a:solidFill>
                  <a:srgbClr val="222222"/>
                </a:solidFill>
                <a:latin typeface="Arial"/>
                <a:cs typeface="Arial"/>
              </a:rPr>
              <a:t>MANAGEMENT</a:t>
            </a:r>
            <a:r>
              <a:rPr lang="en-GB" sz="2000" i="0" u="none" spc="-10" dirty="0" smtClean="0">
                <a:solidFill>
                  <a:schemeClr val="accent1"/>
                </a:solidFill>
                <a:latin typeface="+mn-lt"/>
                <a:cs typeface="Arial"/>
              </a:rPr>
              <a:t>VERTICAL INTEGRATION</a:t>
            </a:r>
            <a:r>
              <a:rPr lang="en-GB" sz="3600" u="none" spc="-10" dirty="0" smtClean="0">
                <a:solidFill>
                  <a:srgbClr val="222222"/>
                </a:solidFill>
                <a:latin typeface="Arial"/>
                <a:cs typeface="Arial"/>
              </a:rPr>
              <a:t/>
            </a:r>
            <a:br>
              <a:rPr lang="en-GB" sz="3600" u="none" spc="-10" dirty="0" smtClean="0">
                <a:solidFill>
                  <a:srgbClr val="222222"/>
                </a:solidFill>
                <a:latin typeface="Arial"/>
                <a:cs typeface="Arial"/>
              </a:rPr>
            </a:br>
            <a:r>
              <a:rPr lang="en-GB" sz="2400" b="0" i="0" u="none" spc="-10" dirty="0" smtClean="0">
                <a:solidFill>
                  <a:srgbClr val="222222"/>
                </a:solidFill>
                <a:latin typeface="Arial"/>
                <a:cs typeface="Arial"/>
              </a:rPr>
              <a:t>ROLE OF FAMILY MEDICINE</a:t>
            </a:r>
            <a:r>
              <a:rPr lang="en-GB" sz="3600" u="none" spc="-10" dirty="0" smtClean="0">
                <a:solidFill>
                  <a:srgbClr val="222222"/>
                </a:solidFill>
                <a:latin typeface="Arial"/>
                <a:cs typeface="Arial"/>
              </a:rPr>
              <a:t/>
            </a:r>
            <a:br>
              <a:rPr lang="en-GB" sz="3600" u="none" spc="-10" dirty="0" smtClean="0">
                <a:solidFill>
                  <a:srgbClr val="222222"/>
                </a:solidFill>
                <a:latin typeface="Arial"/>
                <a:cs typeface="Arial"/>
              </a:rPr>
            </a:br>
            <a:r>
              <a:rPr lang="en-GB" sz="3600" spc="-10" dirty="0">
                <a:solidFill>
                  <a:srgbClr val="222222"/>
                </a:solidFill>
                <a:latin typeface="Arial"/>
                <a:cs typeface="Arial"/>
              </a:rPr>
              <a:t> </a:t>
            </a:r>
            <a:r>
              <a:rPr lang="en-GB" sz="3600" spc="-10" dirty="0" smtClean="0">
                <a:solidFill>
                  <a:srgbClr val="222222"/>
                </a:solidFill>
                <a:latin typeface="Arial"/>
                <a:cs typeface="Arial"/>
              </a:rPr>
              <a:t>                                                     </a:t>
            </a:r>
            <a:endParaRPr sz="3600" b="0" i="0" dirty="0">
              <a:solidFill>
                <a:schemeClr val="tx2">
                  <a:lumMod val="60000"/>
                  <a:lumOff val="40000"/>
                </a:schemeClr>
              </a:solidFill>
              <a:latin typeface="Arial"/>
              <a:cs typeface="Arial"/>
            </a:endParaRPr>
          </a:p>
        </p:txBody>
      </p:sp>
      <p:sp>
        <p:nvSpPr>
          <p:cNvPr id="3" name="object 3"/>
          <p:cNvSpPr txBox="1"/>
          <p:nvPr/>
        </p:nvSpPr>
        <p:spPr>
          <a:xfrm>
            <a:off x="737114" y="1981200"/>
            <a:ext cx="11378686" cy="4009431"/>
          </a:xfrm>
          <a:prstGeom prst="rect">
            <a:avLst/>
          </a:prstGeom>
        </p:spPr>
        <p:txBody>
          <a:bodyPr vert="horz" wrap="square" lIns="0" tIns="13335" rIns="0" bIns="0" rtlCol="0">
            <a:spAutoFit/>
          </a:bodyPr>
          <a:lstStyle/>
          <a:p>
            <a:pPr algn="l">
              <a:spcBef>
                <a:spcPts val="1430"/>
              </a:spcBef>
            </a:pPr>
            <a:r>
              <a:rPr lang="en-GB" sz="2400" b="1" dirty="0" smtClean="0">
                <a:solidFill>
                  <a:schemeClr val="accent1"/>
                </a:solidFill>
                <a:latin typeface="+mj-lt"/>
              </a:rPr>
              <a:t>Preconception Counselling                                                    Early </a:t>
            </a:r>
            <a:r>
              <a:rPr lang="en-GB" sz="2400" b="1" dirty="0">
                <a:solidFill>
                  <a:schemeClr val="accent1"/>
                </a:solidFill>
                <a:latin typeface="+mj-lt"/>
              </a:rPr>
              <a:t>Diagnosis &amp; Risk Assessment</a:t>
            </a:r>
          </a:p>
          <a:p>
            <a:pPr>
              <a:spcBef>
                <a:spcPts val="1430"/>
              </a:spcBef>
            </a:pPr>
            <a:r>
              <a:rPr lang="en-GB" sz="2400" b="1" dirty="0" smtClean="0">
                <a:solidFill>
                  <a:schemeClr val="accent1"/>
                </a:solidFill>
                <a:latin typeface="+mj-lt"/>
              </a:rPr>
              <a:t>Medication Adherence &amp; Safety                                           Mental </a:t>
            </a:r>
            <a:r>
              <a:rPr lang="en-GB" sz="2400" b="1" dirty="0">
                <a:solidFill>
                  <a:schemeClr val="accent1"/>
                </a:solidFill>
                <a:latin typeface="+mj-lt"/>
              </a:rPr>
              <a:t>Health &amp; Support </a:t>
            </a:r>
            <a:r>
              <a:rPr lang="en-GB" sz="2400" b="1" dirty="0" smtClean="0">
                <a:solidFill>
                  <a:schemeClr val="accent1"/>
                </a:solidFill>
                <a:latin typeface="+mj-lt"/>
              </a:rPr>
              <a:t>Systems</a:t>
            </a:r>
            <a:endParaRPr lang="en-GB" sz="2400" dirty="0" smtClean="0">
              <a:latin typeface="+mj-lt"/>
            </a:endParaRPr>
          </a:p>
          <a:p>
            <a:pPr marL="12700">
              <a:lnSpc>
                <a:spcPct val="100000"/>
              </a:lnSpc>
            </a:pPr>
            <a:endParaRPr lang="en-GB" sz="2000" b="1" u="sng" spc="-10" dirty="0" smtClean="0">
              <a:solidFill>
                <a:srgbClr val="404040"/>
              </a:solidFill>
              <a:uFill>
                <a:solidFill>
                  <a:srgbClr val="404040"/>
                </a:solidFill>
              </a:uFill>
              <a:latin typeface="+mj-lt"/>
              <a:cs typeface="Trebuchet MS"/>
            </a:endParaRPr>
          </a:p>
          <a:p>
            <a:pPr marL="12700">
              <a:lnSpc>
                <a:spcPct val="100000"/>
              </a:lnSpc>
            </a:pPr>
            <a:r>
              <a:rPr sz="2000" b="1" u="sng" spc="-10" dirty="0" smtClean="0">
                <a:solidFill>
                  <a:srgbClr val="404040"/>
                </a:solidFill>
                <a:uFill>
                  <a:solidFill>
                    <a:srgbClr val="404040"/>
                  </a:solidFill>
                </a:uFill>
                <a:latin typeface="+mj-lt"/>
                <a:cs typeface="Trebuchet MS"/>
              </a:rPr>
              <a:t>COUNSELING</a:t>
            </a:r>
            <a:r>
              <a:rPr sz="2000" b="1" u="sng" spc="-10" dirty="0">
                <a:solidFill>
                  <a:srgbClr val="404040"/>
                </a:solidFill>
                <a:uFill>
                  <a:solidFill>
                    <a:srgbClr val="404040"/>
                  </a:solidFill>
                </a:uFill>
                <a:latin typeface="+mj-lt"/>
                <a:cs typeface="Trebuchet MS"/>
              </a:rPr>
              <a:t>:</a:t>
            </a:r>
            <a:endParaRPr sz="2000" dirty="0">
              <a:latin typeface="+mj-lt"/>
              <a:cs typeface="Trebuchet MS"/>
            </a:endParaRPr>
          </a:p>
          <a:p>
            <a:pPr marL="346075" indent="-342900">
              <a:lnSpc>
                <a:spcPct val="100000"/>
              </a:lnSpc>
              <a:spcBef>
                <a:spcPts val="805"/>
              </a:spcBef>
              <a:buClr>
                <a:schemeClr val="accent1"/>
              </a:buClr>
              <a:buSzPct val="58823"/>
              <a:buFont typeface="Wingdings" pitchFamily="2" charset="2"/>
              <a:buChar char="q"/>
              <a:tabLst>
                <a:tab pos="142875" algn="l"/>
              </a:tabLst>
            </a:pPr>
            <a:r>
              <a:rPr sz="2000" dirty="0" smtClean="0">
                <a:solidFill>
                  <a:srgbClr val="222222"/>
                </a:solidFill>
                <a:latin typeface="+mj-lt"/>
                <a:cs typeface="Arial MT"/>
              </a:rPr>
              <a:t>Birth</a:t>
            </a:r>
            <a:r>
              <a:rPr sz="2000" spc="-25" dirty="0" smtClean="0">
                <a:solidFill>
                  <a:srgbClr val="222222"/>
                </a:solidFill>
                <a:latin typeface="+mj-lt"/>
                <a:cs typeface="Arial MT"/>
              </a:rPr>
              <a:t> </a:t>
            </a:r>
            <a:r>
              <a:rPr sz="2000" spc="-10" dirty="0" smtClean="0">
                <a:solidFill>
                  <a:srgbClr val="222222"/>
                </a:solidFill>
                <a:latin typeface="+mj-lt"/>
                <a:cs typeface="Arial MT"/>
              </a:rPr>
              <a:t>control</a:t>
            </a:r>
            <a:r>
              <a:rPr lang="en-GB" sz="2000" spc="-10" dirty="0" smtClean="0">
                <a:solidFill>
                  <a:srgbClr val="222222"/>
                </a:solidFill>
                <a:latin typeface="+mj-lt"/>
                <a:cs typeface="Arial MT"/>
              </a:rPr>
              <a:t>.</a:t>
            </a:r>
            <a:endParaRPr sz="2000" dirty="0">
              <a:latin typeface="+mj-lt"/>
              <a:cs typeface="Arial MT"/>
            </a:endParaRPr>
          </a:p>
          <a:p>
            <a:pPr marL="346075" indent="-342900">
              <a:lnSpc>
                <a:spcPct val="100000"/>
              </a:lnSpc>
              <a:spcBef>
                <a:spcPts val="795"/>
              </a:spcBef>
              <a:buClr>
                <a:schemeClr val="accent1"/>
              </a:buClr>
              <a:buSzPct val="58823"/>
              <a:buFont typeface="Wingdings" pitchFamily="2" charset="2"/>
              <a:buChar char="q"/>
              <a:tabLst>
                <a:tab pos="142875" algn="l"/>
              </a:tabLst>
            </a:pPr>
            <a:r>
              <a:rPr sz="2000" dirty="0">
                <a:solidFill>
                  <a:srgbClr val="222222"/>
                </a:solidFill>
                <a:latin typeface="+mj-lt"/>
                <a:cs typeface="Arial MT"/>
              </a:rPr>
              <a:t>The</a:t>
            </a:r>
            <a:r>
              <a:rPr sz="2000" spc="-70" dirty="0">
                <a:solidFill>
                  <a:srgbClr val="222222"/>
                </a:solidFill>
                <a:latin typeface="+mj-lt"/>
                <a:cs typeface="Arial MT"/>
              </a:rPr>
              <a:t> </a:t>
            </a:r>
            <a:r>
              <a:rPr sz="2000" dirty="0">
                <a:solidFill>
                  <a:srgbClr val="222222"/>
                </a:solidFill>
                <a:latin typeface="+mj-lt"/>
                <a:cs typeface="Arial MT"/>
              </a:rPr>
              <a:t>potential</a:t>
            </a:r>
            <a:r>
              <a:rPr sz="2000" spc="-35" dirty="0">
                <a:solidFill>
                  <a:srgbClr val="222222"/>
                </a:solidFill>
                <a:latin typeface="+mj-lt"/>
                <a:cs typeface="Arial MT"/>
              </a:rPr>
              <a:t> </a:t>
            </a:r>
            <a:r>
              <a:rPr sz="2000" dirty="0">
                <a:solidFill>
                  <a:srgbClr val="222222"/>
                </a:solidFill>
                <a:latin typeface="+mj-lt"/>
                <a:cs typeface="Arial MT"/>
              </a:rPr>
              <a:t>of</a:t>
            </a:r>
            <a:r>
              <a:rPr sz="2000" spc="-50" dirty="0">
                <a:solidFill>
                  <a:srgbClr val="222222"/>
                </a:solidFill>
                <a:latin typeface="+mj-lt"/>
                <a:cs typeface="Arial MT"/>
              </a:rPr>
              <a:t> </a:t>
            </a:r>
            <a:r>
              <a:rPr sz="2000" dirty="0">
                <a:solidFill>
                  <a:srgbClr val="222222"/>
                </a:solidFill>
                <a:latin typeface="+mj-lt"/>
                <a:cs typeface="Arial MT"/>
              </a:rPr>
              <a:t>antiepileptic</a:t>
            </a:r>
            <a:r>
              <a:rPr sz="2000" spc="-45" dirty="0">
                <a:solidFill>
                  <a:srgbClr val="222222"/>
                </a:solidFill>
                <a:latin typeface="+mj-lt"/>
                <a:cs typeface="Arial MT"/>
              </a:rPr>
              <a:t> </a:t>
            </a:r>
            <a:r>
              <a:rPr sz="2000" dirty="0">
                <a:solidFill>
                  <a:srgbClr val="222222"/>
                </a:solidFill>
                <a:latin typeface="+mj-lt"/>
                <a:cs typeface="Arial MT"/>
              </a:rPr>
              <a:t>drugs</a:t>
            </a:r>
            <a:r>
              <a:rPr sz="2000" spc="-45" dirty="0">
                <a:solidFill>
                  <a:srgbClr val="222222"/>
                </a:solidFill>
                <a:latin typeface="+mj-lt"/>
                <a:cs typeface="Arial MT"/>
              </a:rPr>
              <a:t> </a:t>
            </a:r>
            <a:r>
              <a:rPr sz="2000" dirty="0">
                <a:solidFill>
                  <a:srgbClr val="222222"/>
                </a:solidFill>
                <a:latin typeface="+mj-lt"/>
                <a:cs typeface="Arial MT"/>
              </a:rPr>
              <a:t>(AEDs)</a:t>
            </a:r>
            <a:r>
              <a:rPr sz="2000" spc="-80" dirty="0">
                <a:solidFill>
                  <a:srgbClr val="222222"/>
                </a:solidFill>
                <a:latin typeface="+mj-lt"/>
                <a:cs typeface="Arial MT"/>
              </a:rPr>
              <a:t> </a:t>
            </a:r>
            <a:r>
              <a:rPr sz="2000" dirty="0">
                <a:solidFill>
                  <a:srgbClr val="222222"/>
                </a:solidFill>
                <a:latin typeface="+mj-lt"/>
                <a:cs typeface="Arial MT"/>
              </a:rPr>
              <a:t>to</a:t>
            </a:r>
            <a:r>
              <a:rPr sz="2000" spc="-35" dirty="0">
                <a:solidFill>
                  <a:srgbClr val="222222"/>
                </a:solidFill>
                <a:latin typeface="+mj-lt"/>
                <a:cs typeface="Arial MT"/>
              </a:rPr>
              <a:t> </a:t>
            </a:r>
            <a:r>
              <a:rPr sz="2000" dirty="0">
                <a:solidFill>
                  <a:srgbClr val="222222"/>
                </a:solidFill>
                <a:latin typeface="+mj-lt"/>
                <a:cs typeface="Arial MT"/>
              </a:rPr>
              <a:t>cause</a:t>
            </a:r>
            <a:r>
              <a:rPr sz="2000" spc="-40" dirty="0">
                <a:solidFill>
                  <a:srgbClr val="222222"/>
                </a:solidFill>
                <a:latin typeface="+mj-lt"/>
                <a:cs typeface="Arial MT"/>
              </a:rPr>
              <a:t> </a:t>
            </a:r>
            <a:r>
              <a:rPr sz="2000" dirty="0">
                <a:solidFill>
                  <a:srgbClr val="222222"/>
                </a:solidFill>
                <a:latin typeface="+mj-lt"/>
                <a:cs typeface="Arial MT"/>
              </a:rPr>
              <a:t>contraceptive</a:t>
            </a:r>
            <a:r>
              <a:rPr sz="2000" spc="-45" dirty="0">
                <a:solidFill>
                  <a:srgbClr val="222222"/>
                </a:solidFill>
                <a:latin typeface="+mj-lt"/>
                <a:cs typeface="Arial MT"/>
              </a:rPr>
              <a:t> </a:t>
            </a:r>
            <a:r>
              <a:rPr sz="2000" spc="-10" dirty="0" smtClean="0">
                <a:solidFill>
                  <a:srgbClr val="222222"/>
                </a:solidFill>
                <a:latin typeface="+mj-lt"/>
                <a:cs typeface="Arial MT"/>
              </a:rPr>
              <a:t>failure</a:t>
            </a:r>
            <a:r>
              <a:rPr lang="en-GB" sz="2000" spc="-10" dirty="0" smtClean="0">
                <a:solidFill>
                  <a:srgbClr val="222222"/>
                </a:solidFill>
                <a:latin typeface="+mj-lt"/>
                <a:cs typeface="Arial MT"/>
              </a:rPr>
              <a:t>.</a:t>
            </a:r>
            <a:endParaRPr sz="2000" dirty="0">
              <a:latin typeface="+mj-lt"/>
              <a:cs typeface="Arial MT"/>
            </a:endParaRPr>
          </a:p>
          <a:p>
            <a:pPr marL="346075" indent="-342900">
              <a:lnSpc>
                <a:spcPct val="100000"/>
              </a:lnSpc>
              <a:spcBef>
                <a:spcPts val="795"/>
              </a:spcBef>
              <a:buClr>
                <a:schemeClr val="accent1"/>
              </a:buClr>
              <a:buSzPct val="58823"/>
              <a:buFont typeface="Wingdings" pitchFamily="2" charset="2"/>
              <a:buChar char="q"/>
              <a:tabLst>
                <a:tab pos="142875" algn="l"/>
              </a:tabLst>
            </a:pPr>
            <a:r>
              <a:rPr sz="2000" spc="-10" dirty="0">
                <a:solidFill>
                  <a:srgbClr val="222222"/>
                </a:solidFill>
                <a:latin typeface="+mj-lt"/>
                <a:cs typeface="Arial MT"/>
              </a:rPr>
              <a:t>Contraceptive</a:t>
            </a:r>
            <a:r>
              <a:rPr sz="2000" spc="-50" dirty="0">
                <a:solidFill>
                  <a:srgbClr val="222222"/>
                </a:solidFill>
                <a:latin typeface="+mj-lt"/>
                <a:cs typeface="Arial MT"/>
              </a:rPr>
              <a:t> </a:t>
            </a:r>
            <a:r>
              <a:rPr sz="2000" dirty="0">
                <a:solidFill>
                  <a:srgbClr val="222222"/>
                </a:solidFill>
                <a:latin typeface="+mj-lt"/>
                <a:cs typeface="Arial MT"/>
              </a:rPr>
              <a:t>efficacy</a:t>
            </a:r>
            <a:r>
              <a:rPr sz="2000" spc="-40" dirty="0">
                <a:solidFill>
                  <a:srgbClr val="222222"/>
                </a:solidFill>
                <a:latin typeface="+mj-lt"/>
                <a:cs typeface="Arial MT"/>
              </a:rPr>
              <a:t> </a:t>
            </a:r>
            <a:r>
              <a:rPr sz="2000" dirty="0">
                <a:solidFill>
                  <a:srgbClr val="222222"/>
                </a:solidFill>
                <a:latin typeface="+mj-lt"/>
                <a:cs typeface="Arial MT"/>
              </a:rPr>
              <a:t>considering</a:t>
            </a:r>
            <a:r>
              <a:rPr sz="2000" spc="-45" dirty="0">
                <a:solidFill>
                  <a:srgbClr val="222222"/>
                </a:solidFill>
                <a:latin typeface="+mj-lt"/>
                <a:cs typeface="Arial MT"/>
              </a:rPr>
              <a:t> </a:t>
            </a:r>
            <a:r>
              <a:rPr sz="2000" dirty="0">
                <a:solidFill>
                  <a:srgbClr val="222222"/>
                </a:solidFill>
                <a:latin typeface="+mj-lt"/>
                <a:cs typeface="Arial MT"/>
              </a:rPr>
              <a:t>the</a:t>
            </a:r>
            <a:r>
              <a:rPr sz="2000" spc="-120" dirty="0">
                <a:solidFill>
                  <a:srgbClr val="222222"/>
                </a:solidFill>
                <a:latin typeface="+mj-lt"/>
                <a:cs typeface="Arial MT"/>
              </a:rPr>
              <a:t> </a:t>
            </a:r>
            <a:r>
              <a:rPr sz="2000" dirty="0">
                <a:solidFill>
                  <a:srgbClr val="222222"/>
                </a:solidFill>
                <a:latin typeface="+mj-lt"/>
                <a:cs typeface="Arial MT"/>
              </a:rPr>
              <a:t>AED</a:t>
            </a:r>
            <a:r>
              <a:rPr sz="2000" spc="-60" dirty="0">
                <a:solidFill>
                  <a:srgbClr val="222222"/>
                </a:solidFill>
                <a:latin typeface="+mj-lt"/>
                <a:cs typeface="Arial MT"/>
              </a:rPr>
              <a:t> </a:t>
            </a:r>
            <a:r>
              <a:rPr sz="2000" spc="-10" dirty="0" smtClean="0">
                <a:solidFill>
                  <a:srgbClr val="222222"/>
                </a:solidFill>
                <a:latin typeface="+mj-lt"/>
                <a:cs typeface="Arial MT"/>
              </a:rPr>
              <a:t>prescribed</a:t>
            </a:r>
            <a:r>
              <a:rPr lang="en-GB" sz="2000" spc="-10" dirty="0" smtClean="0">
                <a:solidFill>
                  <a:srgbClr val="222222"/>
                </a:solidFill>
                <a:latin typeface="+mj-lt"/>
                <a:cs typeface="Arial MT"/>
              </a:rPr>
              <a:t>.</a:t>
            </a:r>
            <a:endParaRPr sz="2000" dirty="0">
              <a:latin typeface="+mj-lt"/>
              <a:cs typeface="Arial MT"/>
            </a:endParaRPr>
          </a:p>
          <a:p>
            <a:pPr marL="346075" indent="-342900">
              <a:lnSpc>
                <a:spcPct val="100000"/>
              </a:lnSpc>
              <a:spcBef>
                <a:spcPts val="800"/>
              </a:spcBef>
              <a:buClr>
                <a:schemeClr val="accent1"/>
              </a:buClr>
              <a:buSzPct val="58823"/>
              <a:buFont typeface="Wingdings" pitchFamily="2" charset="2"/>
              <a:buChar char="q"/>
              <a:tabLst>
                <a:tab pos="142875" algn="l"/>
              </a:tabLst>
            </a:pPr>
            <a:r>
              <a:rPr sz="2000" dirty="0">
                <a:solidFill>
                  <a:srgbClr val="222222"/>
                </a:solidFill>
                <a:latin typeface="+mj-lt"/>
                <a:cs typeface="Arial MT"/>
              </a:rPr>
              <a:t>The</a:t>
            </a:r>
            <a:r>
              <a:rPr sz="2000" spc="-45" dirty="0">
                <a:solidFill>
                  <a:srgbClr val="222222"/>
                </a:solidFill>
                <a:latin typeface="+mj-lt"/>
                <a:cs typeface="Arial MT"/>
              </a:rPr>
              <a:t> </a:t>
            </a:r>
            <a:r>
              <a:rPr sz="2000" dirty="0">
                <a:solidFill>
                  <a:srgbClr val="222222"/>
                </a:solidFill>
                <a:latin typeface="+mj-lt"/>
                <a:cs typeface="Arial MT"/>
              </a:rPr>
              <a:t>risks</a:t>
            </a:r>
            <a:r>
              <a:rPr sz="2000" spc="-45" dirty="0">
                <a:solidFill>
                  <a:srgbClr val="222222"/>
                </a:solidFill>
                <a:latin typeface="+mj-lt"/>
                <a:cs typeface="Arial MT"/>
              </a:rPr>
              <a:t> </a:t>
            </a:r>
            <a:r>
              <a:rPr sz="2000" dirty="0">
                <a:solidFill>
                  <a:srgbClr val="222222"/>
                </a:solidFill>
                <a:latin typeface="+mj-lt"/>
                <a:cs typeface="Arial MT"/>
              </a:rPr>
              <a:t>of</a:t>
            </a:r>
            <a:r>
              <a:rPr sz="2000" spc="-114" dirty="0">
                <a:solidFill>
                  <a:srgbClr val="222222"/>
                </a:solidFill>
                <a:latin typeface="+mj-lt"/>
                <a:cs typeface="Arial MT"/>
              </a:rPr>
              <a:t> </a:t>
            </a:r>
            <a:r>
              <a:rPr sz="2000" dirty="0">
                <a:solidFill>
                  <a:srgbClr val="222222"/>
                </a:solidFill>
                <a:latin typeface="+mj-lt"/>
                <a:cs typeface="Arial MT"/>
              </a:rPr>
              <a:t>AEDs</a:t>
            </a:r>
            <a:r>
              <a:rPr sz="2000" spc="-30" dirty="0">
                <a:solidFill>
                  <a:srgbClr val="222222"/>
                </a:solidFill>
                <a:latin typeface="+mj-lt"/>
                <a:cs typeface="Arial MT"/>
              </a:rPr>
              <a:t> </a:t>
            </a:r>
            <a:r>
              <a:rPr sz="2000" dirty="0">
                <a:solidFill>
                  <a:srgbClr val="222222"/>
                </a:solidFill>
                <a:latin typeface="+mj-lt"/>
                <a:cs typeface="Arial MT"/>
              </a:rPr>
              <a:t>on</a:t>
            </a:r>
            <a:r>
              <a:rPr sz="2000" spc="-20" dirty="0">
                <a:solidFill>
                  <a:srgbClr val="222222"/>
                </a:solidFill>
                <a:latin typeface="+mj-lt"/>
                <a:cs typeface="Arial MT"/>
              </a:rPr>
              <a:t> </a:t>
            </a:r>
            <a:r>
              <a:rPr sz="2000" dirty="0">
                <a:solidFill>
                  <a:srgbClr val="222222"/>
                </a:solidFill>
                <a:latin typeface="+mj-lt"/>
                <a:cs typeface="Arial MT"/>
              </a:rPr>
              <a:t>pregnancy</a:t>
            </a:r>
            <a:r>
              <a:rPr sz="2000" spc="-20" dirty="0">
                <a:solidFill>
                  <a:srgbClr val="222222"/>
                </a:solidFill>
                <a:latin typeface="+mj-lt"/>
                <a:cs typeface="Arial MT"/>
              </a:rPr>
              <a:t> </a:t>
            </a:r>
            <a:r>
              <a:rPr sz="2000" spc="-10" dirty="0" smtClean="0">
                <a:solidFill>
                  <a:srgbClr val="222222"/>
                </a:solidFill>
                <a:latin typeface="+mj-lt"/>
                <a:cs typeface="Arial MT"/>
              </a:rPr>
              <a:t>outcomes</a:t>
            </a:r>
            <a:r>
              <a:rPr lang="en-GB" sz="2000" spc="-10" dirty="0" smtClean="0">
                <a:solidFill>
                  <a:srgbClr val="222222"/>
                </a:solidFill>
                <a:latin typeface="+mj-lt"/>
                <a:cs typeface="Arial MT"/>
              </a:rPr>
              <a:t>.</a:t>
            </a:r>
            <a:endParaRPr sz="2000" dirty="0">
              <a:latin typeface="+mj-lt"/>
              <a:cs typeface="Arial MT"/>
            </a:endParaRPr>
          </a:p>
          <a:p>
            <a:pPr marL="346075" indent="-342900">
              <a:lnSpc>
                <a:spcPct val="100000"/>
              </a:lnSpc>
              <a:spcBef>
                <a:spcPts val="795"/>
              </a:spcBef>
              <a:buClr>
                <a:schemeClr val="accent1"/>
              </a:buClr>
              <a:buSzPct val="58823"/>
              <a:buFont typeface="Wingdings" pitchFamily="2" charset="2"/>
              <a:buChar char="q"/>
              <a:tabLst>
                <a:tab pos="142875" algn="l"/>
              </a:tabLst>
            </a:pPr>
            <a:r>
              <a:rPr sz="2000" dirty="0">
                <a:solidFill>
                  <a:srgbClr val="222222"/>
                </a:solidFill>
                <a:latin typeface="+mj-lt"/>
                <a:cs typeface="Arial MT"/>
              </a:rPr>
              <a:t>Possible</a:t>
            </a:r>
            <a:r>
              <a:rPr sz="2000" spc="-75" dirty="0">
                <a:solidFill>
                  <a:srgbClr val="222222"/>
                </a:solidFill>
                <a:latin typeface="+mj-lt"/>
                <a:cs typeface="Arial MT"/>
              </a:rPr>
              <a:t> </a:t>
            </a:r>
            <a:r>
              <a:rPr sz="2000" dirty="0">
                <a:solidFill>
                  <a:srgbClr val="222222"/>
                </a:solidFill>
                <a:latin typeface="+mj-lt"/>
                <a:cs typeface="Arial MT"/>
              </a:rPr>
              <a:t>changes</a:t>
            </a:r>
            <a:r>
              <a:rPr sz="2000" spc="-25" dirty="0">
                <a:solidFill>
                  <a:srgbClr val="222222"/>
                </a:solidFill>
                <a:latin typeface="+mj-lt"/>
                <a:cs typeface="Arial MT"/>
              </a:rPr>
              <a:t> </a:t>
            </a:r>
            <a:r>
              <a:rPr sz="2000" dirty="0">
                <a:solidFill>
                  <a:srgbClr val="222222"/>
                </a:solidFill>
                <a:latin typeface="+mj-lt"/>
                <a:cs typeface="Arial MT"/>
              </a:rPr>
              <a:t>needed</a:t>
            </a:r>
            <a:r>
              <a:rPr sz="2000" spc="-40" dirty="0">
                <a:solidFill>
                  <a:srgbClr val="222222"/>
                </a:solidFill>
                <a:latin typeface="+mj-lt"/>
                <a:cs typeface="Arial MT"/>
              </a:rPr>
              <a:t> </a:t>
            </a:r>
            <a:r>
              <a:rPr sz="2000" dirty="0">
                <a:solidFill>
                  <a:srgbClr val="222222"/>
                </a:solidFill>
                <a:latin typeface="+mj-lt"/>
                <a:cs typeface="Arial MT"/>
              </a:rPr>
              <a:t>to</a:t>
            </a:r>
            <a:r>
              <a:rPr sz="2000" spc="-40" dirty="0">
                <a:solidFill>
                  <a:srgbClr val="222222"/>
                </a:solidFill>
                <a:latin typeface="+mj-lt"/>
                <a:cs typeface="Arial MT"/>
              </a:rPr>
              <a:t> </a:t>
            </a:r>
            <a:r>
              <a:rPr sz="2000" dirty="0">
                <a:solidFill>
                  <a:srgbClr val="222222"/>
                </a:solidFill>
                <a:latin typeface="+mj-lt"/>
                <a:cs typeface="Arial MT"/>
              </a:rPr>
              <a:t>optimize</a:t>
            </a:r>
            <a:r>
              <a:rPr sz="2000" spc="-40" dirty="0">
                <a:solidFill>
                  <a:srgbClr val="222222"/>
                </a:solidFill>
                <a:latin typeface="+mj-lt"/>
                <a:cs typeface="Arial MT"/>
              </a:rPr>
              <a:t> </a:t>
            </a:r>
            <a:r>
              <a:rPr sz="2000" dirty="0">
                <a:solidFill>
                  <a:srgbClr val="222222"/>
                </a:solidFill>
                <a:latin typeface="+mj-lt"/>
                <a:cs typeface="Arial MT"/>
              </a:rPr>
              <a:t>the</a:t>
            </a:r>
            <a:r>
              <a:rPr sz="2000" spc="-120" dirty="0">
                <a:solidFill>
                  <a:srgbClr val="222222"/>
                </a:solidFill>
                <a:latin typeface="+mj-lt"/>
                <a:cs typeface="Arial MT"/>
              </a:rPr>
              <a:t> </a:t>
            </a:r>
            <a:r>
              <a:rPr sz="2000" dirty="0">
                <a:solidFill>
                  <a:srgbClr val="222222"/>
                </a:solidFill>
                <a:latin typeface="+mj-lt"/>
                <a:cs typeface="Arial MT"/>
              </a:rPr>
              <a:t>AED</a:t>
            </a:r>
            <a:r>
              <a:rPr sz="2000" spc="-55" dirty="0">
                <a:solidFill>
                  <a:srgbClr val="222222"/>
                </a:solidFill>
                <a:latin typeface="+mj-lt"/>
                <a:cs typeface="Arial MT"/>
              </a:rPr>
              <a:t> </a:t>
            </a:r>
            <a:r>
              <a:rPr sz="2000" spc="-10" dirty="0" smtClean="0">
                <a:solidFill>
                  <a:srgbClr val="222222"/>
                </a:solidFill>
                <a:latin typeface="+mj-lt"/>
                <a:cs typeface="Arial MT"/>
              </a:rPr>
              <a:t>regimen</a:t>
            </a:r>
            <a:r>
              <a:rPr lang="en-GB" sz="2000" spc="-10" dirty="0" smtClean="0">
                <a:solidFill>
                  <a:srgbClr val="222222"/>
                </a:solidFill>
                <a:latin typeface="+mj-lt"/>
                <a:cs typeface="Arial MT"/>
              </a:rPr>
              <a:t>.</a:t>
            </a:r>
            <a:endParaRPr sz="2000" dirty="0">
              <a:latin typeface="+mj-lt"/>
              <a:cs typeface="Arial MT"/>
            </a:endParaRPr>
          </a:p>
          <a:p>
            <a:pPr marL="346075" indent="-342900">
              <a:lnSpc>
                <a:spcPct val="100000"/>
              </a:lnSpc>
              <a:spcBef>
                <a:spcPts val="790"/>
              </a:spcBef>
              <a:buClr>
                <a:schemeClr val="accent1"/>
              </a:buClr>
              <a:buSzPct val="58823"/>
              <a:buFont typeface="Wingdings" pitchFamily="2" charset="2"/>
              <a:buChar char="q"/>
              <a:tabLst>
                <a:tab pos="142875" algn="l"/>
              </a:tabLst>
            </a:pPr>
            <a:r>
              <a:rPr sz="2000" dirty="0">
                <a:solidFill>
                  <a:srgbClr val="222222"/>
                </a:solidFill>
                <a:latin typeface="+mj-lt"/>
                <a:cs typeface="Arial MT"/>
              </a:rPr>
              <a:t>The</a:t>
            </a:r>
            <a:r>
              <a:rPr sz="2000" spc="-50" dirty="0">
                <a:solidFill>
                  <a:srgbClr val="222222"/>
                </a:solidFill>
                <a:latin typeface="+mj-lt"/>
                <a:cs typeface="Arial MT"/>
              </a:rPr>
              <a:t> </a:t>
            </a:r>
            <a:r>
              <a:rPr sz="2000" dirty="0">
                <a:solidFill>
                  <a:srgbClr val="222222"/>
                </a:solidFill>
                <a:latin typeface="+mj-lt"/>
                <a:cs typeface="Arial MT"/>
              </a:rPr>
              <a:t>importance</a:t>
            </a:r>
            <a:r>
              <a:rPr sz="2000" spc="-35" dirty="0">
                <a:solidFill>
                  <a:srgbClr val="222222"/>
                </a:solidFill>
                <a:latin typeface="+mj-lt"/>
                <a:cs typeface="Arial MT"/>
              </a:rPr>
              <a:t> </a:t>
            </a:r>
            <a:r>
              <a:rPr lang="en-GB" sz="2000" dirty="0" smtClean="0">
                <a:solidFill>
                  <a:srgbClr val="222222"/>
                </a:solidFill>
                <a:latin typeface="+mj-lt"/>
                <a:cs typeface="Arial MT"/>
              </a:rPr>
              <a:t>of folic acid</a:t>
            </a:r>
            <a:r>
              <a:rPr sz="2000" spc="-35" dirty="0" smtClean="0">
                <a:solidFill>
                  <a:srgbClr val="005B92"/>
                </a:solidFill>
                <a:latin typeface="+mj-lt"/>
                <a:cs typeface="Arial MT"/>
              </a:rPr>
              <a:t> </a:t>
            </a:r>
            <a:r>
              <a:rPr sz="2000" spc="-10" dirty="0">
                <a:solidFill>
                  <a:srgbClr val="222222"/>
                </a:solidFill>
                <a:latin typeface="+mj-lt"/>
                <a:cs typeface="Arial MT"/>
              </a:rPr>
              <a:t>supplementation</a:t>
            </a:r>
            <a:r>
              <a:rPr sz="2000" spc="-20" dirty="0">
                <a:solidFill>
                  <a:srgbClr val="222222"/>
                </a:solidFill>
                <a:latin typeface="+mj-lt"/>
                <a:cs typeface="Arial MT"/>
              </a:rPr>
              <a:t> </a:t>
            </a:r>
            <a:r>
              <a:rPr sz="2000" dirty="0">
                <a:solidFill>
                  <a:srgbClr val="222222"/>
                </a:solidFill>
                <a:latin typeface="+mj-lt"/>
                <a:cs typeface="Arial MT"/>
              </a:rPr>
              <a:t>to</a:t>
            </a:r>
            <a:r>
              <a:rPr sz="2000" spc="-30" dirty="0">
                <a:solidFill>
                  <a:srgbClr val="222222"/>
                </a:solidFill>
                <a:latin typeface="+mj-lt"/>
                <a:cs typeface="Arial MT"/>
              </a:rPr>
              <a:t> </a:t>
            </a:r>
            <a:r>
              <a:rPr sz="2000" dirty="0">
                <a:solidFill>
                  <a:srgbClr val="222222"/>
                </a:solidFill>
                <a:latin typeface="+mj-lt"/>
                <a:cs typeface="Arial MT"/>
              </a:rPr>
              <a:t>prevent</a:t>
            </a:r>
            <a:r>
              <a:rPr sz="2000" spc="-25" dirty="0">
                <a:solidFill>
                  <a:srgbClr val="222222"/>
                </a:solidFill>
                <a:latin typeface="+mj-lt"/>
                <a:cs typeface="Arial MT"/>
              </a:rPr>
              <a:t> </a:t>
            </a:r>
            <a:r>
              <a:rPr sz="2000" dirty="0">
                <a:solidFill>
                  <a:srgbClr val="222222"/>
                </a:solidFill>
                <a:latin typeface="+mj-lt"/>
                <a:cs typeface="Arial MT"/>
              </a:rPr>
              <a:t>neural</a:t>
            </a:r>
            <a:r>
              <a:rPr sz="2000" spc="-35" dirty="0">
                <a:solidFill>
                  <a:srgbClr val="222222"/>
                </a:solidFill>
                <a:latin typeface="+mj-lt"/>
                <a:cs typeface="Arial MT"/>
              </a:rPr>
              <a:t> </a:t>
            </a:r>
            <a:r>
              <a:rPr sz="2000" dirty="0">
                <a:solidFill>
                  <a:srgbClr val="222222"/>
                </a:solidFill>
                <a:latin typeface="+mj-lt"/>
                <a:cs typeface="Arial MT"/>
              </a:rPr>
              <a:t>tube</a:t>
            </a:r>
            <a:r>
              <a:rPr sz="2000" spc="-20" dirty="0">
                <a:solidFill>
                  <a:srgbClr val="222222"/>
                </a:solidFill>
                <a:latin typeface="+mj-lt"/>
                <a:cs typeface="Arial MT"/>
              </a:rPr>
              <a:t> </a:t>
            </a:r>
            <a:r>
              <a:rPr sz="2000" spc="-10" dirty="0" smtClean="0">
                <a:solidFill>
                  <a:srgbClr val="222222"/>
                </a:solidFill>
                <a:latin typeface="+mj-lt"/>
                <a:cs typeface="Arial MT"/>
              </a:rPr>
              <a:t>defects</a:t>
            </a:r>
            <a:r>
              <a:rPr lang="en-GB" sz="2000" spc="-10" dirty="0" smtClean="0">
                <a:solidFill>
                  <a:srgbClr val="222222"/>
                </a:solidFill>
                <a:latin typeface="+mj-lt"/>
                <a:cs typeface="Arial MT"/>
              </a:rPr>
              <a:t>.</a:t>
            </a:r>
            <a:endParaRPr sz="2000" dirty="0">
              <a:latin typeface="+mj-lt"/>
              <a:cs typeface="Arial MT"/>
            </a:endParaRPr>
          </a:p>
        </p:txBody>
      </p:sp>
      <p:pic>
        <p:nvPicPr>
          <p:cNvPr id="4" name="object 4"/>
          <p:cNvPicPr/>
          <p:nvPr/>
        </p:nvPicPr>
        <p:blipFill>
          <a:blip r:embed="rId2" cstate="print"/>
          <a:stretch>
            <a:fillRect/>
          </a:stretch>
        </p:blipFill>
        <p:spPr>
          <a:xfrm>
            <a:off x="10620756" y="11938"/>
            <a:ext cx="1571244" cy="1368552"/>
          </a:xfrm>
          <a:prstGeom prst="rect">
            <a:avLst/>
          </a:prstGeom>
        </p:spPr>
      </p:pic>
    </p:spTree>
    <p:extLst>
      <p:ext uri="{BB962C8B-B14F-4D97-AF65-F5344CB8AC3E}">
        <p14:creationId xmlns:p14="http://schemas.microsoft.com/office/powerpoint/2010/main" val="4158928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RESEARCH ARTICLE TO READ</a:t>
            </a:r>
            <a:endParaRPr sz="3200" i="0" dirty="0"/>
          </a:p>
        </p:txBody>
      </p:sp>
      <p:sp>
        <p:nvSpPr>
          <p:cNvPr id="4" name="object 4"/>
          <p:cNvSpPr txBox="1">
            <a:spLocks noGrp="1"/>
          </p:cNvSpPr>
          <p:nvPr>
            <p:ph type="body" idx="1"/>
          </p:nvPr>
        </p:nvSpPr>
        <p:spPr>
          <a:xfrm>
            <a:off x="678814" y="1946274"/>
            <a:ext cx="4883786" cy="4359527"/>
          </a:xfrm>
          <a:prstGeom prst="rect">
            <a:avLst/>
          </a:prstGeom>
        </p:spPr>
        <p:txBody>
          <a:bodyPr vert="horz" wrap="square" lIns="0" tIns="12065" rIns="0" bIns="0" rtlCol="0">
            <a:spAutoFit/>
          </a:bodyPr>
          <a:lstStyle/>
          <a:p>
            <a:pPr marL="20955" marR="5080">
              <a:lnSpc>
                <a:spcPct val="100000"/>
              </a:lnSpc>
              <a:spcBef>
                <a:spcPts val="95"/>
              </a:spcBef>
              <a:buClr>
                <a:srgbClr val="0AD0D9"/>
              </a:buClr>
              <a:buSzPct val="91071"/>
              <a:tabLst>
                <a:tab pos="295910" algn="l"/>
                <a:tab pos="322580" algn="l"/>
              </a:tabLst>
            </a:pPr>
            <a:endParaRPr spc="-20" dirty="0"/>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dirty="0"/>
              <a:t> </a:t>
            </a:r>
            <a:r>
              <a:rPr lang="en-GB" dirty="0" err="1"/>
              <a:t>Monotherapy</a:t>
            </a:r>
            <a:r>
              <a:rPr lang="en-GB" dirty="0"/>
              <a:t> treatment of epilepsy in pregnancy: congenital malformation outcomes in the </a:t>
            </a:r>
            <a:r>
              <a:rPr lang="en-GB" dirty="0" smtClean="0"/>
              <a:t>child(Systemic Review)</a:t>
            </a:r>
          </a:p>
          <a:p>
            <a:pPr marL="20955" marR="5080" lvl="0" defTabSz="914400" eaLnBrk="1" fontAlgn="auto" latinLnBrk="0" hangingPunct="1">
              <a:lnSpc>
                <a:spcPct val="100000"/>
              </a:lnSpc>
              <a:spcBef>
                <a:spcPts val="95"/>
              </a:spcBef>
              <a:spcAft>
                <a:spcPts val="0"/>
              </a:spcAft>
              <a:buClr>
                <a:srgbClr val="0AD0D9"/>
              </a:buClr>
              <a:buSzPct val="91071"/>
              <a:tabLst>
                <a:tab pos="295910" algn="l"/>
                <a:tab pos="322580" algn="l"/>
              </a:tabLst>
              <a:defRPr/>
            </a:pPr>
            <a:endParaRPr lang="en-GB" dirty="0"/>
          </a:p>
          <a:p>
            <a:pPr marL="295910" marR="5080" lvl="0" indent="-274955" defTabSz="914400" eaLnBrk="1" fontAlgn="auto" latinLnBrk="0" hangingPunct="1">
              <a:lnSpc>
                <a:spcPct val="100000"/>
              </a:lnSpc>
              <a:spcBef>
                <a:spcPts val="95"/>
              </a:spcBef>
              <a:spcAft>
                <a:spcPts val="0"/>
              </a:spcAft>
              <a:buClr>
                <a:srgbClr val="0AD0D9"/>
              </a:buClr>
              <a:buSzPct val="91071"/>
              <a:buFont typeface="Wingdings"/>
              <a:buChar char=""/>
              <a:tabLst>
                <a:tab pos="295910" algn="l"/>
                <a:tab pos="322580" algn="l"/>
              </a:tabLst>
              <a:defRPr/>
            </a:pPr>
            <a:r>
              <a:rPr lang="en-GB" b="1" spc="-10" dirty="0" smtClean="0">
                <a:solidFill>
                  <a:schemeClr val="bg2">
                    <a:lumMod val="25000"/>
                  </a:schemeClr>
                </a:solidFill>
              </a:rPr>
              <a:t>www.cochranelibrary.com/cdsr/doi/10.1002/14651858.CD010224.pub3</a:t>
            </a:r>
            <a:endParaRPr b="1" spc="-10" dirty="0">
              <a:solidFill>
                <a:schemeClr val="bg2">
                  <a:lumMod val="25000"/>
                </a:schemeClr>
              </a:solidFill>
            </a:endParaRPr>
          </a:p>
        </p:txBody>
      </p:sp>
      <p:pic>
        <p:nvPicPr>
          <p:cNvPr id="5" name="object 5"/>
          <p:cNvPicPr/>
          <p:nvPr/>
        </p:nvPicPr>
        <p:blipFill>
          <a:blip r:embed="rId2" cstate="print"/>
          <a:stretch>
            <a:fillRect/>
          </a:stretch>
        </p:blipFill>
        <p:spPr>
          <a:xfrm>
            <a:off x="10096500" y="0"/>
            <a:ext cx="2095500" cy="1377696"/>
          </a:xfrm>
          <a:prstGeom prst="rect">
            <a:avLst/>
          </a:prstGeom>
        </p:spPr>
      </p:pic>
      <p:pic>
        <p:nvPicPr>
          <p:cNvPr id="1026" name="Picture 2" descr="C:\Users\cyram\Desktop\screenshot-1739456583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7696"/>
            <a:ext cx="6096000" cy="548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1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smtClean="0"/>
              <a:t>MULTIDISCIPLINARY APPROACH</a:t>
            </a:r>
            <a:r>
              <a:rPr lang="en-GB" sz="4500" spc="-10" dirty="0" smtClean="0"/>
              <a:t/>
            </a:r>
            <a:br>
              <a:rPr lang="en-GB" sz="4500" spc="-10" dirty="0" smtClean="0"/>
            </a:br>
            <a:r>
              <a:rPr lang="en-GB" sz="4500" spc="-10" dirty="0" smtClean="0"/>
              <a:t>                            </a:t>
            </a:r>
            <a:r>
              <a:rPr lang="en-GB" sz="2400" dirty="0" smtClean="0"/>
              <a:t>VERTICAL/HORIZONTAL </a:t>
            </a:r>
            <a:r>
              <a:rPr lang="en-GB" sz="2400" dirty="0"/>
              <a:t>INTEGRATION</a:t>
            </a:r>
            <a:r>
              <a:rPr lang="en-GB" sz="2400" spc="-10" dirty="0" smtClean="0"/>
              <a:t>                      </a:t>
            </a:r>
            <a:r>
              <a:rPr lang="en-GB" sz="4800" dirty="0"/>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smtClean="0"/>
              <a:t>The management of epilepsy in pregnancy requires a </a:t>
            </a:r>
            <a:r>
              <a:rPr lang="en-GB" sz="2400" b="1" dirty="0" smtClean="0">
                <a:solidFill>
                  <a:schemeClr val="tx2">
                    <a:lumMod val="60000"/>
                    <a:lumOff val="40000"/>
                  </a:schemeClr>
                </a:solidFill>
              </a:rPr>
              <a:t>vertically integrated, multidisciplinary approach</a:t>
            </a:r>
            <a:r>
              <a:rPr lang="en-GB" sz="2400" dirty="0" smtClean="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Effective management involves collaboration among </a:t>
            </a:r>
            <a:r>
              <a:rPr lang="en-GB" sz="2400" b="1" dirty="0" smtClean="0">
                <a:solidFill>
                  <a:schemeClr val="tx2">
                    <a:lumMod val="60000"/>
                    <a:lumOff val="40000"/>
                  </a:schemeClr>
                </a:solidFill>
              </a:rPr>
              <a:t>obstetricians, neurologist, neonatologist, and internal medicine specialists</a:t>
            </a:r>
            <a:r>
              <a:rPr lang="en-GB" sz="2400" dirty="0">
                <a:solidFill>
                  <a:schemeClr val="tx2">
                    <a:lumMod val="60000"/>
                    <a:lumOff val="40000"/>
                  </a:schemeClr>
                </a:solidFill>
              </a:rPr>
              <a:t> </a:t>
            </a:r>
            <a:r>
              <a:rPr lang="en-GB" sz="2400" dirty="0" smtClean="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305543" y="32003"/>
            <a:ext cx="2886455" cy="2520696"/>
          </a:xfrm>
          <a:prstGeom prst="rect">
            <a:avLst/>
          </a:prstGeom>
        </p:spPr>
      </p:pic>
    </p:spTree>
    <p:extLst>
      <p:ext uri="{BB962C8B-B14F-4D97-AF65-F5344CB8AC3E}">
        <p14:creationId xmlns:p14="http://schemas.microsoft.com/office/powerpoint/2010/main" val="2550273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5305" y="838200"/>
            <a:ext cx="5386917" cy="553998"/>
          </a:xfrm>
          <a:solidFill>
            <a:schemeClr val="accent2"/>
          </a:solidFill>
          <a:ln>
            <a:solidFill>
              <a:schemeClr val="accent6">
                <a:lumMod val="60000"/>
                <a:lumOff val="40000"/>
              </a:schemeClr>
            </a:solidFill>
          </a:ln>
        </p:spPr>
        <p:txBody>
          <a:bodyPr/>
          <a:lstStyle/>
          <a:p>
            <a:pPr algn="ctr"/>
            <a:r>
              <a:rPr lang="en-US" dirty="0" smtClean="0"/>
              <a:t>Resources/References</a:t>
            </a:r>
          </a:p>
          <a:p>
            <a:pPr algn="ct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a:t>RMU Portal</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646331"/>
          </a:xfrm>
          <a:prstGeom prst="rect">
            <a:avLst/>
          </a:prstGeom>
          <a:noFill/>
          <a:ln>
            <a:solidFill>
              <a:schemeClr val="accent1"/>
            </a:solidFill>
          </a:ln>
        </p:spPr>
        <p:txBody>
          <a:bodyPr wrap="square" rtlCol="0">
            <a:spAutoFit/>
          </a:bodyPr>
          <a:lstStyle/>
          <a:p>
            <a:pPr algn="ctr"/>
            <a:r>
              <a:rPr lang="en-US" dirty="0" smtClean="0">
                <a:solidFill>
                  <a:srgbClr val="C00000"/>
                </a:solidFill>
              </a:rPr>
              <a:t>MEDSCAPE</a:t>
            </a:r>
          </a:p>
          <a:p>
            <a:pPr algn="ctr"/>
            <a:r>
              <a:rPr lang="en-US" dirty="0" smtClean="0">
                <a:solidFill>
                  <a:srgbClr val="C00000"/>
                </a:solidFill>
              </a:rPr>
              <a:t>RCOG Guidelines</a:t>
            </a:r>
            <a:endParaRPr lang="en-US" dirty="0">
              <a:solidFill>
                <a:srgbClr val="C00000"/>
              </a:solidFill>
            </a:endParaRPr>
          </a:p>
        </p:txBody>
      </p:sp>
      <p:sp>
        <p:nvSpPr>
          <p:cNvPr id="2" name="Text Placeholder 1"/>
          <p:cNvSpPr>
            <a:spLocks noGrp="1"/>
          </p:cNvSpPr>
          <p:nvPr>
            <p:ph type="body" sz="quarter" idx="3"/>
          </p:nvPr>
        </p:nvSpPr>
        <p:spPr/>
        <p:txBody>
          <a:bodyPr/>
          <a:lstStyle/>
          <a:p>
            <a:endParaRPr lang="en-GB" dirty="0"/>
          </a:p>
        </p:txBody>
      </p:sp>
      <p:pic>
        <p:nvPicPr>
          <p:cNvPr id="2050"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096000" y="0"/>
            <a:ext cx="6096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26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Prof </a:t>
            </a:r>
            <a:r>
              <a:rPr lang="en-GB" i="0" dirty="0" err="1" smtClean="0"/>
              <a:t>Umer</a:t>
            </a:r>
            <a:r>
              <a:rPr lang="en-GB" i="0" dirty="0" smtClean="0"/>
              <a:t> Model of Integrated Lecture</a:t>
            </a:r>
            <a:endParaRPr lang="en-GB" i="0" dirty="0"/>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4399281"/>
          </a:xfrm>
          <a:prstGeom prst="rect">
            <a:avLst/>
          </a:prstGeom>
        </p:spPr>
        <p:txBody>
          <a:bodyPr vert="horz" wrap="square" lIns="0" tIns="13335" rIns="0" bIns="0" rtlCol="0">
            <a:spAutoFit/>
          </a:bodyPr>
          <a:lstStyle/>
          <a:p>
            <a:pPr marL="833755" algn="ctr">
              <a:lnSpc>
                <a:spcPct val="100000"/>
              </a:lnSpc>
              <a:spcBef>
                <a:spcPts val="105"/>
              </a:spcBef>
            </a:pPr>
            <a:r>
              <a:rPr lang="en-GB" sz="2900" dirty="0" smtClean="0">
                <a:solidFill>
                  <a:srgbClr val="04607A"/>
                </a:solidFill>
                <a:latin typeface="Calibri"/>
                <a:cs typeface="Calibri"/>
              </a:rPr>
              <a:t>                              </a:t>
            </a:r>
            <a:r>
              <a:rPr sz="2400" dirty="0" smtClean="0">
                <a:solidFill>
                  <a:srgbClr val="04607A"/>
                </a:solidFill>
                <a:latin typeface="Calibri"/>
                <a:cs typeface="Calibri"/>
              </a:rPr>
              <a:t>CORE</a:t>
            </a:r>
            <a:r>
              <a:rPr sz="2400" spc="-75" dirty="0" smtClean="0">
                <a:solidFill>
                  <a:srgbClr val="04607A"/>
                </a:solidFill>
                <a:latin typeface="Calibri"/>
                <a:cs typeface="Calibri"/>
              </a:rPr>
              <a:t> </a:t>
            </a:r>
            <a:r>
              <a:rPr sz="2400" spc="-10" dirty="0">
                <a:solidFill>
                  <a:srgbClr val="04607A"/>
                </a:solidFill>
                <a:latin typeface="Calibri"/>
                <a:cs typeface="Calibri"/>
              </a:rPr>
              <a:t>CONCEPT</a:t>
            </a:r>
            <a:endParaRPr sz="2400" dirty="0">
              <a:latin typeface="Calibri"/>
              <a:cs typeface="Calibri"/>
            </a:endParaRP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How does Epilepsy </a:t>
            </a:r>
            <a:r>
              <a:rPr lang="en-GB" sz="2400" dirty="0">
                <a:latin typeface="+mj-lt"/>
              </a:rPr>
              <a:t>e</a:t>
            </a:r>
            <a:r>
              <a:rPr lang="en-GB" sz="2400" dirty="0" smtClean="0">
                <a:latin typeface="+mj-lt"/>
              </a:rPr>
              <a:t>ffects pregnancy</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Understand the Pathophysiology and Basic Science Concepts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Identify common seizure types and their manifestations in pregnancy</a:t>
            </a:r>
          </a:p>
          <a:p>
            <a:pPr marL="286385" marR="861694" indent="-274955">
              <a:spcBef>
                <a:spcPts val="625"/>
              </a:spcBef>
              <a:buClr>
                <a:srgbClr val="0AD0D9"/>
              </a:buClr>
              <a:buSzPct val="94230"/>
              <a:buFont typeface="Segoe UI Symbol"/>
              <a:buChar char="⚫"/>
              <a:tabLst>
                <a:tab pos="286385" algn="l"/>
                <a:tab pos="3242945" algn="l"/>
              </a:tabLst>
            </a:pPr>
            <a:r>
              <a:rPr lang="en-GB" sz="2400" dirty="0" smtClean="0">
                <a:latin typeface="+mj-lt"/>
              </a:rPr>
              <a:t>Review appropriate AED choices and safety considerations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Outline the Principles of Management and Treatment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Identify Potential Complications and Prognosis</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Discuss pre-conception counselling and risk assessment</a:t>
            </a:r>
          </a:p>
          <a:p>
            <a:pPr marL="286385" marR="861694" indent="-274955">
              <a:lnSpc>
                <a:spcPct val="100000"/>
              </a:lnSpc>
              <a:spcBef>
                <a:spcPts val="625"/>
              </a:spcBef>
              <a:buClr>
                <a:srgbClr val="0AD0D9"/>
              </a:buClr>
              <a:buSzPct val="94230"/>
              <a:buFont typeface="Segoe UI Symbol"/>
              <a:buChar char="⚫"/>
              <a:tabLst>
                <a:tab pos="286385" algn="l"/>
                <a:tab pos="3242945" algn="l"/>
              </a:tabLst>
            </a:pPr>
            <a:r>
              <a:rPr lang="en-GB" sz="2400" dirty="0" smtClean="0">
                <a:latin typeface="+mj-lt"/>
              </a:rPr>
              <a:t> Identify Public Health Strategies for Early Detection and Management of Epilepsy in Pregnancy</a:t>
            </a:r>
            <a:endParaRPr lang="en-GB" sz="2400" dirty="0">
              <a:latin typeface="+mj-lt"/>
            </a:endParaRPr>
          </a:p>
        </p:txBody>
      </p:sp>
      <p:pic>
        <p:nvPicPr>
          <p:cNvPr id="4" name="object 4"/>
          <p:cNvPicPr/>
          <p:nvPr/>
        </p:nvPicPr>
        <p:blipFill>
          <a:blip r:embed="rId2" cstate="print"/>
          <a:stretch>
            <a:fillRect/>
          </a:stretch>
        </p:blipFill>
        <p:spPr>
          <a:xfrm>
            <a:off x="10620756" y="4665"/>
            <a:ext cx="1571244" cy="13685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1" y="139213"/>
            <a:ext cx="8997289" cy="1644040"/>
          </a:xfrm>
          <a:prstGeom prst="rect">
            <a:avLst/>
          </a:prstGeom>
        </p:spPr>
        <p:txBody>
          <a:bodyPr vert="horz" wrap="square" lIns="0" tIns="12700" rIns="0" bIns="0" rtlCol="0">
            <a:spAutoFit/>
          </a:bodyPr>
          <a:lstStyle/>
          <a:p>
            <a:pPr marL="12700">
              <a:lnSpc>
                <a:spcPct val="100000"/>
              </a:lnSpc>
              <a:spcBef>
                <a:spcPts val="100"/>
              </a:spcBef>
            </a:pPr>
            <a:r>
              <a:rPr lang="en-GB" u="none" spc="-60" dirty="0" smtClean="0"/>
              <a:t/>
            </a:r>
            <a:br>
              <a:rPr lang="en-GB" u="none" spc="-60" dirty="0" smtClean="0"/>
            </a:br>
            <a:r>
              <a:rPr u="none" spc="-60" dirty="0" smtClean="0"/>
              <a:t>WHAT</a:t>
            </a:r>
            <a:r>
              <a:rPr u="none" spc="-130" dirty="0" smtClean="0"/>
              <a:t> </a:t>
            </a:r>
            <a:r>
              <a:rPr u="none" dirty="0"/>
              <a:t>IS</a:t>
            </a:r>
            <a:r>
              <a:rPr u="none" spc="-35" dirty="0"/>
              <a:t> </a:t>
            </a:r>
            <a:r>
              <a:rPr u="none" dirty="0"/>
              <a:t>EPILEPSY</a:t>
            </a:r>
            <a:r>
              <a:rPr u="none" spc="-240" dirty="0"/>
              <a:t> </a:t>
            </a:r>
            <a:r>
              <a:rPr sz="3600" b="0" u="none" spc="-50" dirty="0">
                <a:latin typeface="Trebuchet MS"/>
                <a:cs typeface="Trebuchet MS"/>
              </a:rPr>
              <a:t>?</a:t>
            </a:r>
            <a:endParaRPr sz="3600" dirty="0">
              <a:latin typeface="Trebuchet MS"/>
              <a:cs typeface="Trebuchet MS"/>
            </a:endParaRPr>
          </a:p>
          <a:p>
            <a:pPr marL="2204085">
              <a:lnSpc>
                <a:spcPct val="100000"/>
              </a:lnSpc>
              <a:spcBef>
                <a:spcPts val="15"/>
              </a:spcBef>
            </a:pPr>
            <a:r>
              <a:rPr lang="en-GB" sz="2000" b="0" i="0" u="none" dirty="0" smtClean="0">
                <a:latin typeface="+mj-lt"/>
                <a:cs typeface="Trebuchet MS"/>
              </a:rPr>
              <a:t>                                                                              </a:t>
            </a:r>
            <a:r>
              <a:rPr sz="2000" b="0" i="0" u="none" dirty="0" smtClean="0">
                <a:latin typeface="+mj-lt"/>
                <a:cs typeface="Trebuchet MS"/>
              </a:rPr>
              <a:t>CORE</a:t>
            </a:r>
            <a:r>
              <a:rPr sz="2000" b="0" i="0" u="none" spc="-20" dirty="0" smtClean="0">
                <a:latin typeface="+mj-lt"/>
                <a:cs typeface="Trebuchet MS"/>
              </a:rPr>
              <a:t> </a:t>
            </a:r>
            <a:r>
              <a:rPr sz="2000" b="0" i="0" u="none" spc="-10" dirty="0">
                <a:latin typeface="+mj-lt"/>
                <a:cs typeface="Trebuchet MS"/>
              </a:rPr>
              <a:t>CONCEPT</a:t>
            </a:r>
          </a:p>
        </p:txBody>
      </p:sp>
      <p:sp>
        <p:nvSpPr>
          <p:cNvPr id="3" name="object 3"/>
          <p:cNvSpPr txBox="1"/>
          <p:nvPr/>
        </p:nvSpPr>
        <p:spPr>
          <a:xfrm>
            <a:off x="304800" y="1679621"/>
            <a:ext cx="5108244" cy="3462486"/>
          </a:xfrm>
          <a:prstGeom prst="rect">
            <a:avLst/>
          </a:prstGeom>
        </p:spPr>
        <p:txBody>
          <a:bodyPr vert="horz" wrap="square" lIns="0" tIns="12700" rIns="0" bIns="0" rtlCol="0">
            <a:spAutoFit/>
          </a:bodyPr>
          <a:lstStyle/>
          <a:p>
            <a:pPr marL="298450" marR="5080" indent="-285750">
              <a:lnSpc>
                <a:spcPct val="100000"/>
              </a:lnSpc>
              <a:spcBef>
                <a:spcPts val="100"/>
              </a:spcBef>
              <a:buClr>
                <a:schemeClr val="accent5">
                  <a:lumMod val="40000"/>
                  <a:lumOff val="60000"/>
                </a:schemeClr>
              </a:buClr>
              <a:buFont typeface="Wingdings" pitchFamily="2" charset="2"/>
              <a:buChar char="q"/>
            </a:pPr>
            <a:endParaRPr lang="en-GB" sz="2000" dirty="0" smtClean="0">
              <a:solidFill>
                <a:srgbClr val="3B4245"/>
              </a:solidFill>
              <a:latin typeface="+mn-lt"/>
              <a:cs typeface="Arial MT"/>
            </a:endParaRPr>
          </a:p>
          <a:p>
            <a:pPr marL="298450" marR="5080" indent="-285750">
              <a:lnSpc>
                <a:spcPct val="100000"/>
              </a:lnSpc>
              <a:spcBef>
                <a:spcPts val="100"/>
              </a:spcBef>
              <a:buClr>
                <a:schemeClr val="accent5">
                  <a:lumMod val="40000"/>
                  <a:lumOff val="60000"/>
                </a:schemeClr>
              </a:buClr>
              <a:buFont typeface="Wingdings" pitchFamily="2" charset="2"/>
              <a:buChar char="q"/>
            </a:pPr>
            <a:r>
              <a:rPr sz="2000" dirty="0" smtClean="0">
                <a:solidFill>
                  <a:srgbClr val="3B4245"/>
                </a:solidFill>
                <a:latin typeface="+mn-lt"/>
                <a:cs typeface="Arial MT"/>
              </a:rPr>
              <a:t>Epilepsy</a:t>
            </a:r>
            <a:r>
              <a:rPr sz="2000" spc="-30" dirty="0" smtClean="0">
                <a:solidFill>
                  <a:srgbClr val="3B4245"/>
                </a:solidFill>
                <a:latin typeface="+mn-lt"/>
                <a:cs typeface="Arial MT"/>
              </a:rPr>
              <a:t> </a:t>
            </a:r>
            <a:r>
              <a:rPr sz="2000" dirty="0">
                <a:solidFill>
                  <a:srgbClr val="3B4245"/>
                </a:solidFill>
                <a:latin typeface="+mn-lt"/>
                <a:cs typeface="Arial MT"/>
              </a:rPr>
              <a:t>is</a:t>
            </a:r>
            <a:r>
              <a:rPr sz="2000" spc="-30" dirty="0">
                <a:solidFill>
                  <a:srgbClr val="3B4245"/>
                </a:solidFill>
                <a:latin typeface="+mn-lt"/>
                <a:cs typeface="Arial MT"/>
              </a:rPr>
              <a:t> </a:t>
            </a:r>
            <a:r>
              <a:rPr sz="2000" dirty="0">
                <a:solidFill>
                  <a:srgbClr val="3B4245"/>
                </a:solidFill>
                <a:latin typeface="+mn-lt"/>
                <a:cs typeface="Arial MT"/>
              </a:rPr>
              <a:t>a</a:t>
            </a:r>
            <a:r>
              <a:rPr sz="2000" spc="-35" dirty="0">
                <a:solidFill>
                  <a:srgbClr val="3B4245"/>
                </a:solidFill>
                <a:latin typeface="+mn-lt"/>
                <a:cs typeface="Arial MT"/>
              </a:rPr>
              <a:t> </a:t>
            </a:r>
            <a:r>
              <a:rPr sz="2000" dirty="0">
                <a:solidFill>
                  <a:srgbClr val="3B4245"/>
                </a:solidFill>
                <a:latin typeface="+mn-lt"/>
                <a:cs typeface="Arial MT"/>
              </a:rPr>
              <a:t>chronic</a:t>
            </a:r>
            <a:r>
              <a:rPr sz="2000" spc="-25" dirty="0">
                <a:solidFill>
                  <a:srgbClr val="3B4245"/>
                </a:solidFill>
                <a:latin typeface="+mn-lt"/>
                <a:cs typeface="Arial MT"/>
              </a:rPr>
              <a:t> </a:t>
            </a:r>
            <a:r>
              <a:rPr sz="2000" dirty="0">
                <a:solidFill>
                  <a:srgbClr val="3B4245"/>
                </a:solidFill>
                <a:latin typeface="+mn-lt"/>
                <a:cs typeface="Arial MT"/>
              </a:rPr>
              <a:t>noncommunicable</a:t>
            </a:r>
            <a:r>
              <a:rPr sz="2000" spc="-15" dirty="0">
                <a:solidFill>
                  <a:srgbClr val="3B4245"/>
                </a:solidFill>
                <a:latin typeface="+mn-lt"/>
                <a:cs typeface="Arial MT"/>
              </a:rPr>
              <a:t> </a:t>
            </a:r>
            <a:r>
              <a:rPr sz="2000" dirty="0">
                <a:solidFill>
                  <a:srgbClr val="3B4245"/>
                </a:solidFill>
                <a:latin typeface="+mn-lt"/>
                <a:cs typeface="Arial MT"/>
              </a:rPr>
              <a:t>disease</a:t>
            </a:r>
            <a:r>
              <a:rPr sz="2000" spc="-25" dirty="0">
                <a:solidFill>
                  <a:srgbClr val="3B4245"/>
                </a:solidFill>
                <a:latin typeface="+mn-lt"/>
                <a:cs typeface="Arial MT"/>
              </a:rPr>
              <a:t> </a:t>
            </a:r>
            <a:r>
              <a:rPr sz="2000" dirty="0">
                <a:solidFill>
                  <a:srgbClr val="3B4245"/>
                </a:solidFill>
                <a:latin typeface="+mn-lt"/>
                <a:cs typeface="Arial MT"/>
              </a:rPr>
              <a:t>of</a:t>
            </a:r>
            <a:r>
              <a:rPr sz="2000" spc="-35" dirty="0">
                <a:solidFill>
                  <a:srgbClr val="3B4245"/>
                </a:solidFill>
                <a:latin typeface="+mn-lt"/>
                <a:cs typeface="Arial MT"/>
              </a:rPr>
              <a:t> </a:t>
            </a:r>
            <a:r>
              <a:rPr sz="2000" dirty="0">
                <a:solidFill>
                  <a:srgbClr val="3B4245"/>
                </a:solidFill>
                <a:latin typeface="+mn-lt"/>
                <a:cs typeface="Arial MT"/>
              </a:rPr>
              <a:t>the</a:t>
            </a:r>
            <a:r>
              <a:rPr sz="2000" spc="-40" dirty="0">
                <a:solidFill>
                  <a:srgbClr val="3B4245"/>
                </a:solidFill>
                <a:latin typeface="+mn-lt"/>
                <a:cs typeface="Arial MT"/>
              </a:rPr>
              <a:t> </a:t>
            </a:r>
            <a:r>
              <a:rPr sz="2000" dirty="0">
                <a:solidFill>
                  <a:srgbClr val="3B4245"/>
                </a:solidFill>
                <a:latin typeface="+mn-lt"/>
                <a:cs typeface="Arial MT"/>
              </a:rPr>
              <a:t>brain</a:t>
            </a:r>
            <a:r>
              <a:rPr sz="2000" spc="-25" dirty="0">
                <a:solidFill>
                  <a:srgbClr val="3B4245"/>
                </a:solidFill>
                <a:latin typeface="+mn-lt"/>
                <a:cs typeface="Arial MT"/>
              </a:rPr>
              <a:t> </a:t>
            </a:r>
            <a:r>
              <a:rPr sz="2000" dirty="0">
                <a:solidFill>
                  <a:srgbClr val="3B4245"/>
                </a:solidFill>
                <a:latin typeface="+mn-lt"/>
                <a:cs typeface="Arial MT"/>
              </a:rPr>
              <a:t>that</a:t>
            </a:r>
            <a:r>
              <a:rPr sz="2000" spc="-35" dirty="0">
                <a:solidFill>
                  <a:srgbClr val="3B4245"/>
                </a:solidFill>
                <a:latin typeface="+mn-lt"/>
                <a:cs typeface="Arial MT"/>
              </a:rPr>
              <a:t> </a:t>
            </a:r>
            <a:r>
              <a:rPr sz="2000" dirty="0">
                <a:solidFill>
                  <a:srgbClr val="3B4245"/>
                </a:solidFill>
                <a:latin typeface="+mn-lt"/>
                <a:cs typeface="Arial MT"/>
              </a:rPr>
              <a:t>affects</a:t>
            </a:r>
            <a:r>
              <a:rPr sz="2000" spc="-30" dirty="0">
                <a:solidFill>
                  <a:srgbClr val="3B4245"/>
                </a:solidFill>
                <a:latin typeface="+mn-lt"/>
                <a:cs typeface="Arial MT"/>
              </a:rPr>
              <a:t> </a:t>
            </a:r>
            <a:r>
              <a:rPr sz="2000" dirty="0">
                <a:solidFill>
                  <a:srgbClr val="3B4245"/>
                </a:solidFill>
                <a:latin typeface="+mn-lt"/>
                <a:cs typeface="Arial MT"/>
              </a:rPr>
              <a:t>around</a:t>
            </a:r>
            <a:r>
              <a:rPr sz="2000" spc="-25" dirty="0">
                <a:solidFill>
                  <a:srgbClr val="3B4245"/>
                </a:solidFill>
                <a:latin typeface="+mn-lt"/>
                <a:cs typeface="Arial MT"/>
              </a:rPr>
              <a:t> 50 </a:t>
            </a:r>
            <a:r>
              <a:rPr sz="2000" dirty="0">
                <a:solidFill>
                  <a:srgbClr val="3B4245"/>
                </a:solidFill>
                <a:latin typeface="+mn-lt"/>
                <a:cs typeface="Arial MT"/>
              </a:rPr>
              <a:t>million</a:t>
            </a:r>
            <a:r>
              <a:rPr sz="2000" spc="-40" dirty="0">
                <a:solidFill>
                  <a:srgbClr val="3B4245"/>
                </a:solidFill>
                <a:latin typeface="+mn-lt"/>
                <a:cs typeface="Arial MT"/>
              </a:rPr>
              <a:t> </a:t>
            </a:r>
            <a:r>
              <a:rPr sz="2000" dirty="0">
                <a:solidFill>
                  <a:srgbClr val="3B4245"/>
                </a:solidFill>
                <a:latin typeface="+mn-lt"/>
                <a:cs typeface="Arial MT"/>
              </a:rPr>
              <a:t>people</a:t>
            </a:r>
            <a:r>
              <a:rPr sz="2000" spc="-50" dirty="0">
                <a:solidFill>
                  <a:srgbClr val="3B4245"/>
                </a:solidFill>
                <a:latin typeface="+mn-lt"/>
                <a:cs typeface="Arial MT"/>
              </a:rPr>
              <a:t> </a:t>
            </a:r>
            <a:r>
              <a:rPr sz="2000" spc="-10" dirty="0">
                <a:solidFill>
                  <a:srgbClr val="3B4245"/>
                </a:solidFill>
                <a:latin typeface="+mn-lt"/>
                <a:cs typeface="Arial MT"/>
              </a:rPr>
              <a:t>worldwide</a:t>
            </a:r>
            <a:r>
              <a:rPr sz="2000" spc="-10" dirty="0" smtClean="0">
                <a:solidFill>
                  <a:srgbClr val="3B4245"/>
                </a:solidFill>
                <a:latin typeface="+mn-lt"/>
                <a:cs typeface="Arial MT"/>
              </a:rPr>
              <a:t>.</a:t>
            </a:r>
            <a:endParaRPr lang="en-GB" sz="2000" spc="-10" dirty="0" smtClean="0">
              <a:solidFill>
                <a:srgbClr val="3B4245"/>
              </a:solidFill>
              <a:latin typeface="+mn-lt"/>
              <a:cs typeface="Arial MT"/>
            </a:endParaRPr>
          </a:p>
          <a:p>
            <a:pPr marL="298450" marR="5080" indent="-285750">
              <a:lnSpc>
                <a:spcPct val="100000"/>
              </a:lnSpc>
              <a:spcBef>
                <a:spcPts val="100"/>
              </a:spcBef>
              <a:buClr>
                <a:schemeClr val="accent5">
                  <a:lumMod val="40000"/>
                  <a:lumOff val="60000"/>
                </a:schemeClr>
              </a:buClr>
              <a:buFont typeface="Wingdings" pitchFamily="2" charset="2"/>
              <a:buChar char="q"/>
            </a:pPr>
            <a:endParaRPr lang="en-GB" sz="2000" spc="-10" dirty="0">
              <a:solidFill>
                <a:srgbClr val="3B4245"/>
              </a:solidFill>
              <a:latin typeface="+mn-lt"/>
              <a:cs typeface="Arial MT"/>
            </a:endParaRPr>
          </a:p>
          <a:p>
            <a:pPr marL="298450" marR="5080" indent="-285750">
              <a:lnSpc>
                <a:spcPct val="100000"/>
              </a:lnSpc>
              <a:spcBef>
                <a:spcPts val="100"/>
              </a:spcBef>
              <a:buClr>
                <a:schemeClr val="accent5">
                  <a:lumMod val="40000"/>
                  <a:lumOff val="60000"/>
                </a:schemeClr>
              </a:buClr>
              <a:buFont typeface="Wingdings" pitchFamily="2" charset="2"/>
              <a:buChar char="q"/>
            </a:pPr>
            <a:endParaRPr sz="2000" dirty="0">
              <a:latin typeface="+mn-lt"/>
              <a:cs typeface="Arial MT"/>
            </a:endParaRPr>
          </a:p>
          <a:p>
            <a:pPr marL="285750" indent="-285750">
              <a:lnSpc>
                <a:spcPct val="100000"/>
              </a:lnSpc>
              <a:spcBef>
                <a:spcPts val="10"/>
              </a:spcBef>
              <a:buClr>
                <a:schemeClr val="accent5">
                  <a:lumMod val="40000"/>
                  <a:lumOff val="60000"/>
                </a:schemeClr>
              </a:buClr>
              <a:buFont typeface="Wingdings" pitchFamily="2" charset="2"/>
              <a:buChar char="q"/>
            </a:pPr>
            <a:endParaRPr sz="2000" dirty="0">
              <a:latin typeface="+mn-lt"/>
              <a:cs typeface="Arial MT"/>
            </a:endParaRPr>
          </a:p>
          <a:p>
            <a:pPr marL="355600" marR="0" lvl="0" indent="-342900" defTabSz="914400" eaLnBrk="1" fontAlgn="auto" latinLnBrk="0" hangingPunct="1">
              <a:lnSpc>
                <a:spcPct val="100000"/>
              </a:lnSpc>
              <a:spcBef>
                <a:spcPts val="100"/>
              </a:spcBef>
              <a:spcAft>
                <a:spcPts val="0"/>
              </a:spcAft>
              <a:buClr>
                <a:schemeClr val="accent1"/>
              </a:buClr>
              <a:buSzTx/>
              <a:buFont typeface="Wingdings" pitchFamily="2" charset="2"/>
              <a:buChar char="q"/>
              <a:tabLst/>
              <a:defRPr/>
            </a:pPr>
            <a:r>
              <a:rPr lang="en-GB" sz="2000" dirty="0">
                <a:solidFill>
                  <a:srgbClr val="3B4245"/>
                </a:solidFill>
                <a:latin typeface="+mn-lt"/>
                <a:cs typeface="Arial MT"/>
              </a:rPr>
              <a:t>One</a:t>
            </a:r>
            <a:r>
              <a:rPr lang="en-GB" sz="2000" spc="-60" dirty="0">
                <a:solidFill>
                  <a:srgbClr val="3B4245"/>
                </a:solidFill>
                <a:latin typeface="+mn-lt"/>
                <a:cs typeface="Arial MT"/>
              </a:rPr>
              <a:t> </a:t>
            </a:r>
            <a:r>
              <a:rPr lang="en-GB" sz="2000" dirty="0">
                <a:solidFill>
                  <a:srgbClr val="3B4245"/>
                </a:solidFill>
                <a:latin typeface="+mn-lt"/>
                <a:cs typeface="Arial MT"/>
              </a:rPr>
              <a:t>seizure</a:t>
            </a:r>
            <a:r>
              <a:rPr lang="en-GB" sz="2000" spc="-25" dirty="0">
                <a:solidFill>
                  <a:srgbClr val="3B4245"/>
                </a:solidFill>
                <a:latin typeface="+mn-lt"/>
                <a:cs typeface="Arial MT"/>
              </a:rPr>
              <a:t> </a:t>
            </a:r>
            <a:r>
              <a:rPr lang="en-GB" sz="2000" dirty="0">
                <a:solidFill>
                  <a:srgbClr val="3B4245"/>
                </a:solidFill>
                <a:latin typeface="+mn-lt"/>
                <a:cs typeface="Arial MT"/>
              </a:rPr>
              <a:t>does</a:t>
            </a:r>
            <a:r>
              <a:rPr lang="en-GB" sz="2000" spc="-20" dirty="0">
                <a:solidFill>
                  <a:srgbClr val="3B4245"/>
                </a:solidFill>
                <a:latin typeface="+mn-lt"/>
                <a:cs typeface="Arial MT"/>
              </a:rPr>
              <a:t> </a:t>
            </a:r>
            <a:r>
              <a:rPr lang="en-GB" sz="2000" dirty="0">
                <a:solidFill>
                  <a:srgbClr val="3B4245"/>
                </a:solidFill>
                <a:latin typeface="+mn-lt"/>
                <a:cs typeface="Arial MT"/>
              </a:rPr>
              <a:t>not</a:t>
            </a:r>
            <a:r>
              <a:rPr lang="en-GB" sz="2000" spc="-30" dirty="0">
                <a:solidFill>
                  <a:srgbClr val="3B4245"/>
                </a:solidFill>
                <a:latin typeface="+mn-lt"/>
                <a:cs typeface="Arial MT"/>
              </a:rPr>
              <a:t> </a:t>
            </a:r>
            <a:r>
              <a:rPr lang="en-GB" sz="2000" dirty="0">
                <a:solidFill>
                  <a:srgbClr val="3B4245"/>
                </a:solidFill>
                <a:latin typeface="+mn-lt"/>
                <a:cs typeface="Arial MT"/>
              </a:rPr>
              <a:t>signify</a:t>
            </a:r>
            <a:r>
              <a:rPr lang="en-GB" sz="2000" spc="-40" dirty="0">
                <a:solidFill>
                  <a:srgbClr val="3B4245"/>
                </a:solidFill>
                <a:latin typeface="+mn-lt"/>
                <a:cs typeface="Arial MT"/>
              </a:rPr>
              <a:t> </a:t>
            </a:r>
            <a:r>
              <a:rPr lang="en-GB" sz="2000" dirty="0">
                <a:solidFill>
                  <a:srgbClr val="3B4245"/>
                </a:solidFill>
                <a:latin typeface="+mn-lt"/>
                <a:cs typeface="Arial MT"/>
              </a:rPr>
              <a:t>epilepsy</a:t>
            </a:r>
            <a:r>
              <a:rPr lang="en-GB" sz="2000" spc="-10" dirty="0">
                <a:solidFill>
                  <a:srgbClr val="3B4245"/>
                </a:solidFill>
                <a:latin typeface="+mn-lt"/>
                <a:cs typeface="Arial MT"/>
              </a:rPr>
              <a:t> </a:t>
            </a:r>
            <a:r>
              <a:rPr lang="en-GB" sz="2000" dirty="0">
                <a:solidFill>
                  <a:srgbClr val="3B4245"/>
                </a:solidFill>
                <a:latin typeface="+mn-lt"/>
                <a:cs typeface="Arial MT"/>
              </a:rPr>
              <a:t>(up</a:t>
            </a:r>
            <a:r>
              <a:rPr lang="en-GB" sz="2000" spc="-35" dirty="0">
                <a:solidFill>
                  <a:srgbClr val="3B4245"/>
                </a:solidFill>
                <a:latin typeface="+mn-lt"/>
                <a:cs typeface="Arial MT"/>
              </a:rPr>
              <a:t> </a:t>
            </a:r>
            <a:r>
              <a:rPr lang="en-GB" sz="2000" dirty="0">
                <a:solidFill>
                  <a:srgbClr val="3B4245"/>
                </a:solidFill>
                <a:latin typeface="+mn-lt"/>
                <a:cs typeface="Arial MT"/>
              </a:rPr>
              <a:t>to</a:t>
            </a:r>
            <a:r>
              <a:rPr lang="en-GB" sz="2000" spc="-40" dirty="0">
                <a:solidFill>
                  <a:srgbClr val="3B4245"/>
                </a:solidFill>
                <a:latin typeface="+mn-lt"/>
                <a:cs typeface="Arial MT"/>
              </a:rPr>
              <a:t> </a:t>
            </a:r>
            <a:r>
              <a:rPr lang="en-GB" sz="2000" dirty="0">
                <a:solidFill>
                  <a:srgbClr val="3B4245"/>
                </a:solidFill>
                <a:latin typeface="+mn-lt"/>
                <a:cs typeface="Arial MT"/>
              </a:rPr>
              <a:t>10%</a:t>
            </a:r>
            <a:r>
              <a:rPr lang="en-GB" sz="2000" spc="-25" dirty="0">
                <a:solidFill>
                  <a:srgbClr val="3B4245"/>
                </a:solidFill>
                <a:latin typeface="+mn-lt"/>
                <a:cs typeface="Arial MT"/>
              </a:rPr>
              <a:t> </a:t>
            </a:r>
            <a:r>
              <a:rPr lang="en-GB" sz="2000" dirty="0">
                <a:solidFill>
                  <a:srgbClr val="3B4245"/>
                </a:solidFill>
                <a:latin typeface="+mn-lt"/>
                <a:cs typeface="Arial MT"/>
              </a:rPr>
              <a:t>of</a:t>
            </a:r>
            <a:r>
              <a:rPr lang="en-GB" sz="2000" spc="-35" dirty="0">
                <a:solidFill>
                  <a:srgbClr val="3B4245"/>
                </a:solidFill>
                <a:latin typeface="+mn-lt"/>
                <a:cs typeface="Arial MT"/>
              </a:rPr>
              <a:t> </a:t>
            </a:r>
            <a:r>
              <a:rPr lang="en-GB" sz="2000" dirty="0">
                <a:solidFill>
                  <a:srgbClr val="3B4245"/>
                </a:solidFill>
                <a:latin typeface="+mn-lt"/>
                <a:cs typeface="Arial MT"/>
              </a:rPr>
              <a:t>people</a:t>
            </a:r>
            <a:r>
              <a:rPr lang="en-GB" sz="2000" spc="-15" dirty="0">
                <a:solidFill>
                  <a:srgbClr val="3B4245"/>
                </a:solidFill>
                <a:latin typeface="+mn-lt"/>
                <a:cs typeface="Arial MT"/>
              </a:rPr>
              <a:t> </a:t>
            </a:r>
            <a:r>
              <a:rPr lang="en-GB" sz="2000" dirty="0">
                <a:solidFill>
                  <a:srgbClr val="3B4245"/>
                </a:solidFill>
                <a:latin typeface="+mn-lt"/>
                <a:cs typeface="Arial MT"/>
              </a:rPr>
              <a:t>worldwide</a:t>
            </a:r>
            <a:r>
              <a:rPr lang="en-GB" sz="2000" spc="10" dirty="0">
                <a:solidFill>
                  <a:srgbClr val="3B4245"/>
                </a:solidFill>
                <a:latin typeface="+mn-lt"/>
                <a:cs typeface="Arial MT"/>
              </a:rPr>
              <a:t> </a:t>
            </a:r>
            <a:r>
              <a:rPr lang="en-GB" sz="2000" dirty="0">
                <a:solidFill>
                  <a:srgbClr val="3B4245"/>
                </a:solidFill>
                <a:latin typeface="+mn-lt"/>
                <a:cs typeface="Arial MT"/>
              </a:rPr>
              <a:t>have</a:t>
            </a:r>
            <a:r>
              <a:rPr lang="en-GB" sz="2000" spc="-30" dirty="0">
                <a:solidFill>
                  <a:srgbClr val="3B4245"/>
                </a:solidFill>
                <a:latin typeface="+mn-lt"/>
                <a:cs typeface="Arial MT"/>
              </a:rPr>
              <a:t> </a:t>
            </a:r>
            <a:r>
              <a:rPr lang="en-GB" sz="2000" dirty="0">
                <a:solidFill>
                  <a:srgbClr val="3B4245"/>
                </a:solidFill>
                <a:latin typeface="+mn-lt"/>
                <a:cs typeface="Arial MT"/>
              </a:rPr>
              <a:t>one</a:t>
            </a:r>
            <a:r>
              <a:rPr lang="en-GB" sz="2000" spc="-25" dirty="0">
                <a:solidFill>
                  <a:srgbClr val="3B4245"/>
                </a:solidFill>
                <a:latin typeface="+mn-lt"/>
                <a:cs typeface="Arial MT"/>
              </a:rPr>
              <a:t> </a:t>
            </a:r>
            <a:r>
              <a:rPr lang="en-GB" sz="2000" dirty="0">
                <a:solidFill>
                  <a:srgbClr val="3B4245"/>
                </a:solidFill>
                <a:latin typeface="+mn-lt"/>
                <a:cs typeface="Arial MT"/>
              </a:rPr>
              <a:t>seizure</a:t>
            </a:r>
            <a:r>
              <a:rPr lang="en-GB" sz="2000" spc="-25" dirty="0">
                <a:solidFill>
                  <a:srgbClr val="3B4245"/>
                </a:solidFill>
                <a:latin typeface="+mn-lt"/>
                <a:cs typeface="Arial MT"/>
              </a:rPr>
              <a:t> </a:t>
            </a:r>
            <a:r>
              <a:rPr lang="en-GB" sz="2000" dirty="0">
                <a:solidFill>
                  <a:srgbClr val="3B4245"/>
                </a:solidFill>
                <a:latin typeface="+mn-lt"/>
                <a:cs typeface="Arial MT"/>
              </a:rPr>
              <a:t>during</a:t>
            </a:r>
            <a:r>
              <a:rPr lang="en-GB" sz="2000" spc="-25" dirty="0">
                <a:solidFill>
                  <a:srgbClr val="3B4245"/>
                </a:solidFill>
                <a:latin typeface="+mn-lt"/>
                <a:cs typeface="Arial MT"/>
              </a:rPr>
              <a:t> </a:t>
            </a:r>
            <a:r>
              <a:rPr lang="en-GB" sz="2000" spc="-10" dirty="0" err="1" smtClean="0">
                <a:solidFill>
                  <a:srgbClr val="3B4245"/>
                </a:solidFill>
                <a:latin typeface="+mn-lt"/>
                <a:cs typeface="Arial MT"/>
              </a:rPr>
              <a:t>their</a:t>
            </a:r>
            <a:r>
              <a:rPr lang="en-GB" sz="2000" dirty="0" err="1" smtClean="0">
                <a:solidFill>
                  <a:srgbClr val="3B4245"/>
                </a:solidFill>
                <a:latin typeface="+mn-lt"/>
                <a:cs typeface="Arial MT"/>
              </a:rPr>
              <a:t>lifetime</a:t>
            </a:r>
            <a:r>
              <a:rPr lang="en-GB" sz="2000" dirty="0" smtClean="0">
                <a:solidFill>
                  <a:srgbClr val="3B4245"/>
                </a:solidFill>
                <a:latin typeface="+mn-lt"/>
                <a:cs typeface="Arial MT"/>
              </a:rPr>
              <a:t>).</a:t>
            </a:r>
          </a:p>
          <a:p>
            <a:pPr marL="12700" marR="0" lvl="0" defTabSz="914400" eaLnBrk="1" fontAlgn="auto" latinLnBrk="0" hangingPunct="1">
              <a:lnSpc>
                <a:spcPct val="100000"/>
              </a:lnSpc>
              <a:spcBef>
                <a:spcPts val="100"/>
              </a:spcBef>
              <a:spcAft>
                <a:spcPts val="0"/>
              </a:spcAft>
              <a:buClr>
                <a:schemeClr val="accent1"/>
              </a:buClr>
              <a:buSzTx/>
              <a:tabLst/>
              <a:defRPr/>
            </a:pPr>
            <a:endParaRPr lang="en-GB" sz="2000" dirty="0">
              <a:latin typeface="+mn-lt"/>
              <a:cs typeface="Arial MT"/>
            </a:endParaRPr>
          </a:p>
        </p:txBody>
      </p:sp>
      <p:pic>
        <p:nvPicPr>
          <p:cNvPr id="4" name="object 4"/>
          <p:cNvPicPr/>
          <p:nvPr/>
        </p:nvPicPr>
        <p:blipFill>
          <a:blip r:embed="rId2" cstate="print"/>
          <a:stretch>
            <a:fillRect/>
          </a:stretch>
        </p:blipFill>
        <p:spPr>
          <a:xfrm>
            <a:off x="10642527" y="27992"/>
            <a:ext cx="1571244" cy="1368552"/>
          </a:xfrm>
          <a:prstGeom prst="rect">
            <a:avLst/>
          </a:prstGeom>
        </p:spPr>
      </p:pic>
      <p:sp>
        <p:nvSpPr>
          <p:cNvPr id="5" name="Rectangle 4"/>
          <p:cNvSpPr/>
          <p:nvPr/>
        </p:nvSpPr>
        <p:spPr>
          <a:xfrm>
            <a:off x="5660985" y="1820072"/>
            <a:ext cx="6096000" cy="3182923"/>
          </a:xfrm>
          <a:prstGeom prst="rect">
            <a:avLst/>
          </a:prstGeom>
        </p:spPr>
        <p:txBody>
          <a:bodyPr>
            <a:spAutoFit/>
          </a:bodyPr>
          <a:lstStyle/>
          <a:p>
            <a:pPr marL="298450" marR="334645" indent="-285750">
              <a:lnSpc>
                <a:spcPct val="100000"/>
              </a:lnSpc>
              <a:buClr>
                <a:schemeClr val="accent5">
                  <a:lumMod val="40000"/>
                  <a:lumOff val="60000"/>
                </a:schemeClr>
              </a:buClr>
              <a:buFont typeface="Wingdings" pitchFamily="2" charset="2"/>
              <a:buChar char="q"/>
            </a:pPr>
            <a:r>
              <a:rPr lang="en-GB" sz="2000" dirty="0">
                <a:solidFill>
                  <a:srgbClr val="3B4245"/>
                </a:solidFill>
                <a:latin typeface="+mn-lt"/>
                <a:cs typeface="Arial MT"/>
              </a:rPr>
              <a:t>It</a:t>
            </a:r>
            <a:r>
              <a:rPr lang="en-GB" sz="2000" spc="-45" dirty="0">
                <a:solidFill>
                  <a:srgbClr val="3B4245"/>
                </a:solidFill>
                <a:latin typeface="+mn-lt"/>
                <a:cs typeface="Arial MT"/>
              </a:rPr>
              <a:t> </a:t>
            </a:r>
            <a:r>
              <a:rPr lang="en-GB" sz="2000" dirty="0">
                <a:solidFill>
                  <a:srgbClr val="3B4245"/>
                </a:solidFill>
                <a:latin typeface="+mn-lt"/>
                <a:cs typeface="Arial MT"/>
              </a:rPr>
              <a:t>is</a:t>
            </a:r>
            <a:r>
              <a:rPr lang="en-GB" sz="2000" spc="-30" dirty="0">
                <a:solidFill>
                  <a:srgbClr val="3B4245"/>
                </a:solidFill>
                <a:latin typeface="+mn-lt"/>
                <a:cs typeface="Arial MT"/>
              </a:rPr>
              <a:t> </a:t>
            </a:r>
            <a:r>
              <a:rPr lang="en-GB" sz="2000" dirty="0">
                <a:solidFill>
                  <a:srgbClr val="3B4245"/>
                </a:solidFill>
                <a:latin typeface="+mn-lt"/>
                <a:cs typeface="Arial MT"/>
              </a:rPr>
              <a:t>characterized</a:t>
            </a:r>
            <a:r>
              <a:rPr lang="en-GB" sz="2000" spc="-10" dirty="0">
                <a:solidFill>
                  <a:srgbClr val="3B4245"/>
                </a:solidFill>
                <a:latin typeface="+mn-lt"/>
                <a:cs typeface="Arial MT"/>
              </a:rPr>
              <a:t> </a:t>
            </a:r>
            <a:r>
              <a:rPr lang="en-GB" sz="2000" dirty="0">
                <a:solidFill>
                  <a:srgbClr val="3B4245"/>
                </a:solidFill>
                <a:latin typeface="+mn-lt"/>
                <a:cs typeface="Arial MT"/>
              </a:rPr>
              <a:t>by</a:t>
            </a:r>
            <a:r>
              <a:rPr lang="en-GB" sz="2000" spc="-30" dirty="0">
                <a:solidFill>
                  <a:srgbClr val="3B4245"/>
                </a:solidFill>
                <a:latin typeface="+mn-lt"/>
                <a:cs typeface="Arial MT"/>
              </a:rPr>
              <a:t> </a:t>
            </a:r>
            <a:r>
              <a:rPr lang="en-GB" sz="2000" dirty="0">
                <a:solidFill>
                  <a:srgbClr val="3B4245"/>
                </a:solidFill>
                <a:latin typeface="+mn-lt"/>
                <a:cs typeface="Arial MT"/>
              </a:rPr>
              <a:t>recurrent</a:t>
            </a:r>
            <a:r>
              <a:rPr lang="en-GB" sz="2000" spc="-25" dirty="0">
                <a:solidFill>
                  <a:srgbClr val="3B4245"/>
                </a:solidFill>
                <a:latin typeface="+mn-lt"/>
                <a:cs typeface="Arial MT"/>
              </a:rPr>
              <a:t> </a:t>
            </a:r>
            <a:r>
              <a:rPr lang="en-GB" sz="2000" dirty="0">
                <a:solidFill>
                  <a:srgbClr val="3B4245"/>
                </a:solidFill>
                <a:latin typeface="+mn-lt"/>
                <a:cs typeface="Arial MT"/>
              </a:rPr>
              <a:t>seizures,</a:t>
            </a:r>
            <a:r>
              <a:rPr lang="en-GB" sz="2000" spc="-15" dirty="0">
                <a:solidFill>
                  <a:srgbClr val="3B4245"/>
                </a:solidFill>
                <a:latin typeface="+mn-lt"/>
                <a:cs typeface="Arial MT"/>
              </a:rPr>
              <a:t> </a:t>
            </a:r>
            <a:r>
              <a:rPr lang="en-GB" sz="2000" dirty="0">
                <a:solidFill>
                  <a:srgbClr val="3B4245"/>
                </a:solidFill>
                <a:latin typeface="+mn-lt"/>
                <a:cs typeface="Arial MT"/>
              </a:rPr>
              <a:t>which</a:t>
            </a:r>
            <a:r>
              <a:rPr lang="en-GB" sz="2000" spc="15" dirty="0">
                <a:solidFill>
                  <a:srgbClr val="3B4245"/>
                </a:solidFill>
                <a:latin typeface="+mn-lt"/>
                <a:cs typeface="Arial MT"/>
              </a:rPr>
              <a:t> </a:t>
            </a:r>
            <a:r>
              <a:rPr lang="en-GB" sz="2000" dirty="0">
                <a:solidFill>
                  <a:srgbClr val="3B4245"/>
                </a:solidFill>
                <a:latin typeface="+mn-lt"/>
                <a:cs typeface="Arial MT"/>
              </a:rPr>
              <a:t>are</a:t>
            </a:r>
            <a:r>
              <a:rPr lang="en-GB" sz="2000" spc="-35" dirty="0">
                <a:solidFill>
                  <a:srgbClr val="3B4245"/>
                </a:solidFill>
                <a:latin typeface="+mn-lt"/>
                <a:cs typeface="Arial MT"/>
              </a:rPr>
              <a:t> </a:t>
            </a:r>
            <a:r>
              <a:rPr lang="en-GB" sz="2000" dirty="0">
                <a:solidFill>
                  <a:srgbClr val="3B4245"/>
                </a:solidFill>
                <a:latin typeface="+mn-lt"/>
                <a:cs typeface="Arial MT"/>
              </a:rPr>
              <a:t>brief</a:t>
            </a:r>
            <a:r>
              <a:rPr lang="en-GB" sz="2000" spc="-15" dirty="0">
                <a:solidFill>
                  <a:srgbClr val="3B4245"/>
                </a:solidFill>
                <a:latin typeface="+mn-lt"/>
                <a:cs typeface="Arial MT"/>
              </a:rPr>
              <a:t> </a:t>
            </a:r>
            <a:r>
              <a:rPr lang="en-GB" sz="2000" dirty="0">
                <a:solidFill>
                  <a:srgbClr val="3B4245"/>
                </a:solidFill>
                <a:latin typeface="+mn-lt"/>
                <a:cs typeface="Arial MT"/>
              </a:rPr>
              <a:t>episodes</a:t>
            </a:r>
            <a:r>
              <a:rPr lang="en-GB" sz="2000" spc="-20" dirty="0">
                <a:solidFill>
                  <a:srgbClr val="3B4245"/>
                </a:solidFill>
                <a:latin typeface="+mn-lt"/>
                <a:cs typeface="Arial MT"/>
              </a:rPr>
              <a:t> </a:t>
            </a:r>
            <a:r>
              <a:rPr lang="en-GB" sz="2000" dirty="0">
                <a:solidFill>
                  <a:srgbClr val="3B4245"/>
                </a:solidFill>
                <a:latin typeface="+mn-lt"/>
                <a:cs typeface="Arial MT"/>
              </a:rPr>
              <a:t>of</a:t>
            </a:r>
            <a:r>
              <a:rPr lang="en-GB" sz="2000" spc="-25" dirty="0">
                <a:solidFill>
                  <a:srgbClr val="3B4245"/>
                </a:solidFill>
                <a:latin typeface="+mn-lt"/>
                <a:cs typeface="Arial MT"/>
              </a:rPr>
              <a:t> </a:t>
            </a:r>
            <a:r>
              <a:rPr lang="en-GB" sz="2000" spc="-10" dirty="0">
                <a:solidFill>
                  <a:srgbClr val="3B4245"/>
                </a:solidFill>
                <a:latin typeface="+mn-lt"/>
                <a:cs typeface="Arial MT"/>
              </a:rPr>
              <a:t>involuntary </a:t>
            </a:r>
            <a:r>
              <a:rPr lang="en-GB" sz="2000" dirty="0">
                <a:solidFill>
                  <a:srgbClr val="3B4245"/>
                </a:solidFill>
                <a:latin typeface="+mn-lt"/>
                <a:cs typeface="Arial MT"/>
              </a:rPr>
              <a:t>movement</a:t>
            </a:r>
            <a:r>
              <a:rPr lang="en-GB" sz="2000" spc="-5" dirty="0">
                <a:solidFill>
                  <a:srgbClr val="3B4245"/>
                </a:solidFill>
                <a:latin typeface="+mn-lt"/>
                <a:cs typeface="Arial MT"/>
              </a:rPr>
              <a:t> </a:t>
            </a:r>
            <a:r>
              <a:rPr lang="en-GB" sz="2000" dirty="0">
                <a:solidFill>
                  <a:srgbClr val="3B4245"/>
                </a:solidFill>
                <a:latin typeface="+mn-lt"/>
                <a:cs typeface="Arial MT"/>
              </a:rPr>
              <a:t>that</a:t>
            </a:r>
            <a:r>
              <a:rPr lang="en-GB" sz="2000" spc="-20" dirty="0">
                <a:solidFill>
                  <a:srgbClr val="3B4245"/>
                </a:solidFill>
                <a:latin typeface="+mn-lt"/>
                <a:cs typeface="Arial MT"/>
              </a:rPr>
              <a:t> </a:t>
            </a:r>
            <a:r>
              <a:rPr lang="en-GB" sz="2000" dirty="0">
                <a:solidFill>
                  <a:srgbClr val="3B4245"/>
                </a:solidFill>
                <a:latin typeface="+mn-lt"/>
                <a:cs typeface="Arial MT"/>
              </a:rPr>
              <a:t>may</a:t>
            </a:r>
            <a:r>
              <a:rPr lang="en-GB" sz="2000" spc="-20" dirty="0">
                <a:solidFill>
                  <a:srgbClr val="3B4245"/>
                </a:solidFill>
                <a:latin typeface="+mn-lt"/>
                <a:cs typeface="Arial MT"/>
              </a:rPr>
              <a:t> </a:t>
            </a:r>
            <a:r>
              <a:rPr lang="en-GB" sz="2000" dirty="0">
                <a:solidFill>
                  <a:srgbClr val="3B4245"/>
                </a:solidFill>
                <a:latin typeface="+mn-lt"/>
                <a:cs typeface="Arial MT"/>
              </a:rPr>
              <a:t>involve a</a:t>
            </a:r>
            <a:r>
              <a:rPr lang="en-GB" sz="2000" spc="-20" dirty="0">
                <a:solidFill>
                  <a:srgbClr val="3B4245"/>
                </a:solidFill>
                <a:latin typeface="+mn-lt"/>
                <a:cs typeface="Arial MT"/>
              </a:rPr>
              <a:t> </a:t>
            </a:r>
            <a:r>
              <a:rPr lang="en-GB" sz="2000" dirty="0">
                <a:solidFill>
                  <a:srgbClr val="3B4245"/>
                </a:solidFill>
                <a:latin typeface="+mn-lt"/>
                <a:cs typeface="Arial MT"/>
              </a:rPr>
              <a:t>part</a:t>
            </a:r>
            <a:r>
              <a:rPr lang="en-GB" sz="2000" spc="-20" dirty="0">
                <a:solidFill>
                  <a:srgbClr val="3B4245"/>
                </a:solidFill>
                <a:latin typeface="+mn-lt"/>
                <a:cs typeface="Arial MT"/>
              </a:rPr>
              <a:t> </a:t>
            </a:r>
            <a:r>
              <a:rPr lang="en-GB" sz="2000" dirty="0">
                <a:solidFill>
                  <a:srgbClr val="3B4245"/>
                </a:solidFill>
                <a:latin typeface="+mn-lt"/>
                <a:cs typeface="Arial MT"/>
              </a:rPr>
              <a:t>of</a:t>
            </a:r>
            <a:r>
              <a:rPr lang="en-GB" sz="2000" spc="-30" dirty="0">
                <a:solidFill>
                  <a:srgbClr val="3B4245"/>
                </a:solidFill>
                <a:latin typeface="+mn-lt"/>
                <a:cs typeface="Arial MT"/>
              </a:rPr>
              <a:t> </a:t>
            </a:r>
            <a:r>
              <a:rPr lang="en-GB" sz="2000" dirty="0">
                <a:solidFill>
                  <a:srgbClr val="3B4245"/>
                </a:solidFill>
                <a:latin typeface="+mn-lt"/>
                <a:cs typeface="Arial MT"/>
              </a:rPr>
              <a:t>the</a:t>
            </a:r>
            <a:r>
              <a:rPr lang="en-GB" sz="2000" spc="-25" dirty="0">
                <a:solidFill>
                  <a:srgbClr val="3B4245"/>
                </a:solidFill>
                <a:latin typeface="+mn-lt"/>
                <a:cs typeface="Arial MT"/>
              </a:rPr>
              <a:t> </a:t>
            </a:r>
            <a:r>
              <a:rPr lang="en-GB" sz="2000" dirty="0">
                <a:solidFill>
                  <a:srgbClr val="3B4245"/>
                </a:solidFill>
                <a:latin typeface="+mn-lt"/>
                <a:cs typeface="Arial MT"/>
              </a:rPr>
              <a:t>body</a:t>
            </a:r>
            <a:r>
              <a:rPr lang="en-GB" sz="2000" spc="-15" dirty="0">
                <a:solidFill>
                  <a:srgbClr val="3B4245"/>
                </a:solidFill>
                <a:latin typeface="+mn-lt"/>
                <a:cs typeface="Arial MT"/>
              </a:rPr>
              <a:t> </a:t>
            </a:r>
            <a:r>
              <a:rPr lang="en-GB" sz="2000" dirty="0">
                <a:solidFill>
                  <a:srgbClr val="3B4245"/>
                </a:solidFill>
                <a:latin typeface="+mn-lt"/>
                <a:cs typeface="Arial MT"/>
              </a:rPr>
              <a:t>(partial)</a:t>
            </a:r>
            <a:r>
              <a:rPr lang="en-GB" sz="2000" spc="-10" dirty="0">
                <a:solidFill>
                  <a:srgbClr val="3B4245"/>
                </a:solidFill>
                <a:latin typeface="+mn-lt"/>
                <a:cs typeface="Arial MT"/>
              </a:rPr>
              <a:t> </a:t>
            </a:r>
            <a:r>
              <a:rPr lang="en-GB" sz="2000" dirty="0">
                <a:solidFill>
                  <a:srgbClr val="3B4245"/>
                </a:solidFill>
                <a:latin typeface="+mn-lt"/>
                <a:cs typeface="Arial MT"/>
              </a:rPr>
              <a:t>or</a:t>
            </a:r>
            <a:r>
              <a:rPr lang="en-GB" sz="2000" spc="-20" dirty="0">
                <a:solidFill>
                  <a:srgbClr val="3B4245"/>
                </a:solidFill>
                <a:latin typeface="+mn-lt"/>
                <a:cs typeface="Arial MT"/>
              </a:rPr>
              <a:t> </a:t>
            </a:r>
            <a:r>
              <a:rPr lang="en-GB" sz="2000" dirty="0">
                <a:solidFill>
                  <a:srgbClr val="3B4245"/>
                </a:solidFill>
                <a:latin typeface="+mn-lt"/>
                <a:cs typeface="Arial MT"/>
              </a:rPr>
              <a:t>the</a:t>
            </a:r>
            <a:r>
              <a:rPr lang="en-GB" sz="2000" spc="-30" dirty="0">
                <a:solidFill>
                  <a:srgbClr val="3B4245"/>
                </a:solidFill>
                <a:latin typeface="+mn-lt"/>
                <a:cs typeface="Arial MT"/>
              </a:rPr>
              <a:t> </a:t>
            </a:r>
            <a:r>
              <a:rPr lang="en-GB" sz="2000" dirty="0">
                <a:solidFill>
                  <a:srgbClr val="3B4245"/>
                </a:solidFill>
                <a:latin typeface="+mn-lt"/>
                <a:cs typeface="Arial MT"/>
              </a:rPr>
              <a:t>entire</a:t>
            </a:r>
            <a:r>
              <a:rPr lang="en-GB" sz="2000" spc="-15" dirty="0">
                <a:solidFill>
                  <a:srgbClr val="3B4245"/>
                </a:solidFill>
                <a:latin typeface="+mn-lt"/>
                <a:cs typeface="Arial MT"/>
              </a:rPr>
              <a:t> </a:t>
            </a:r>
            <a:r>
              <a:rPr lang="en-GB" sz="2000" spc="-20" dirty="0">
                <a:solidFill>
                  <a:srgbClr val="3B4245"/>
                </a:solidFill>
                <a:latin typeface="+mn-lt"/>
                <a:cs typeface="Arial MT"/>
              </a:rPr>
              <a:t>body </a:t>
            </a:r>
            <a:r>
              <a:rPr lang="en-GB" sz="2000" dirty="0">
                <a:solidFill>
                  <a:srgbClr val="3B4245"/>
                </a:solidFill>
                <a:latin typeface="+mn-lt"/>
                <a:cs typeface="Arial MT"/>
              </a:rPr>
              <a:t>(generalized)</a:t>
            </a:r>
            <a:r>
              <a:rPr lang="en-GB" sz="2000" spc="-5" dirty="0">
                <a:solidFill>
                  <a:srgbClr val="3B4245"/>
                </a:solidFill>
                <a:latin typeface="+mn-lt"/>
                <a:cs typeface="Arial MT"/>
              </a:rPr>
              <a:t> </a:t>
            </a:r>
            <a:r>
              <a:rPr lang="en-GB" sz="2000" dirty="0">
                <a:solidFill>
                  <a:srgbClr val="3B4245"/>
                </a:solidFill>
                <a:latin typeface="+mn-lt"/>
                <a:cs typeface="Arial MT"/>
              </a:rPr>
              <a:t>and</a:t>
            </a:r>
            <a:r>
              <a:rPr lang="en-GB" sz="2000" spc="-30" dirty="0">
                <a:solidFill>
                  <a:srgbClr val="3B4245"/>
                </a:solidFill>
                <a:latin typeface="+mn-lt"/>
                <a:cs typeface="Arial MT"/>
              </a:rPr>
              <a:t> </a:t>
            </a:r>
            <a:r>
              <a:rPr lang="en-GB" sz="2000" dirty="0">
                <a:solidFill>
                  <a:srgbClr val="3B4245"/>
                </a:solidFill>
                <a:latin typeface="+mn-lt"/>
                <a:cs typeface="Arial MT"/>
              </a:rPr>
              <a:t>are</a:t>
            </a:r>
            <a:r>
              <a:rPr lang="en-GB" sz="2000" spc="-25" dirty="0">
                <a:solidFill>
                  <a:srgbClr val="3B4245"/>
                </a:solidFill>
                <a:latin typeface="+mn-lt"/>
                <a:cs typeface="Arial MT"/>
              </a:rPr>
              <a:t> </a:t>
            </a:r>
            <a:r>
              <a:rPr lang="en-GB" sz="2000" dirty="0">
                <a:solidFill>
                  <a:srgbClr val="3B4245"/>
                </a:solidFill>
                <a:latin typeface="+mn-lt"/>
                <a:cs typeface="Arial MT"/>
              </a:rPr>
              <a:t>sometimes</a:t>
            </a:r>
            <a:r>
              <a:rPr lang="en-GB" sz="2000" spc="-30" dirty="0">
                <a:solidFill>
                  <a:srgbClr val="3B4245"/>
                </a:solidFill>
                <a:latin typeface="+mn-lt"/>
                <a:cs typeface="Arial MT"/>
              </a:rPr>
              <a:t> </a:t>
            </a:r>
            <a:r>
              <a:rPr lang="en-GB" sz="2000" dirty="0">
                <a:solidFill>
                  <a:srgbClr val="3B4245"/>
                </a:solidFill>
                <a:latin typeface="+mn-lt"/>
                <a:cs typeface="Arial MT"/>
              </a:rPr>
              <a:t>accompanied</a:t>
            </a:r>
            <a:r>
              <a:rPr lang="en-GB" sz="2000" spc="-5" dirty="0">
                <a:solidFill>
                  <a:srgbClr val="3B4245"/>
                </a:solidFill>
                <a:latin typeface="+mn-lt"/>
                <a:cs typeface="Arial MT"/>
              </a:rPr>
              <a:t> </a:t>
            </a:r>
            <a:r>
              <a:rPr lang="en-GB" sz="2000" dirty="0">
                <a:solidFill>
                  <a:srgbClr val="3B4245"/>
                </a:solidFill>
                <a:latin typeface="+mn-lt"/>
                <a:cs typeface="Arial MT"/>
              </a:rPr>
              <a:t>by</a:t>
            </a:r>
            <a:r>
              <a:rPr lang="en-GB" sz="2000" spc="-35" dirty="0">
                <a:solidFill>
                  <a:srgbClr val="3B4245"/>
                </a:solidFill>
                <a:latin typeface="+mn-lt"/>
                <a:cs typeface="Arial MT"/>
              </a:rPr>
              <a:t> </a:t>
            </a:r>
            <a:r>
              <a:rPr lang="en-GB" sz="2000" dirty="0">
                <a:solidFill>
                  <a:srgbClr val="3B4245"/>
                </a:solidFill>
                <a:latin typeface="+mn-lt"/>
                <a:cs typeface="Arial MT"/>
              </a:rPr>
              <a:t>loss</a:t>
            </a:r>
            <a:r>
              <a:rPr lang="en-GB" sz="2000" spc="-30" dirty="0">
                <a:solidFill>
                  <a:srgbClr val="3B4245"/>
                </a:solidFill>
                <a:latin typeface="+mn-lt"/>
                <a:cs typeface="Arial MT"/>
              </a:rPr>
              <a:t> </a:t>
            </a:r>
            <a:r>
              <a:rPr lang="en-GB" sz="2000" dirty="0">
                <a:solidFill>
                  <a:srgbClr val="3B4245"/>
                </a:solidFill>
                <a:latin typeface="+mn-lt"/>
                <a:cs typeface="Arial MT"/>
              </a:rPr>
              <a:t>of</a:t>
            </a:r>
            <a:r>
              <a:rPr lang="en-GB" sz="2000" spc="-30" dirty="0">
                <a:solidFill>
                  <a:srgbClr val="3B4245"/>
                </a:solidFill>
                <a:latin typeface="+mn-lt"/>
                <a:cs typeface="Arial MT"/>
              </a:rPr>
              <a:t> </a:t>
            </a:r>
            <a:r>
              <a:rPr lang="en-GB" sz="2000" dirty="0">
                <a:solidFill>
                  <a:srgbClr val="3B4245"/>
                </a:solidFill>
                <a:latin typeface="+mn-lt"/>
                <a:cs typeface="Arial MT"/>
              </a:rPr>
              <a:t>consciousness</a:t>
            </a:r>
            <a:r>
              <a:rPr lang="en-GB" sz="2000" spc="-10" dirty="0">
                <a:solidFill>
                  <a:srgbClr val="3B4245"/>
                </a:solidFill>
                <a:latin typeface="+mn-lt"/>
                <a:cs typeface="Arial MT"/>
              </a:rPr>
              <a:t> </a:t>
            </a:r>
            <a:r>
              <a:rPr lang="en-GB" sz="2000" spc="-25" dirty="0">
                <a:solidFill>
                  <a:srgbClr val="3B4245"/>
                </a:solidFill>
                <a:latin typeface="+mn-lt"/>
                <a:cs typeface="Arial MT"/>
              </a:rPr>
              <a:t>and </a:t>
            </a:r>
            <a:r>
              <a:rPr lang="en-GB" sz="2000" dirty="0">
                <a:solidFill>
                  <a:srgbClr val="3B4245"/>
                </a:solidFill>
                <a:latin typeface="+mn-lt"/>
                <a:cs typeface="Arial MT"/>
              </a:rPr>
              <a:t>control</a:t>
            </a:r>
            <a:r>
              <a:rPr lang="en-GB" sz="2000" spc="-25" dirty="0">
                <a:solidFill>
                  <a:srgbClr val="3B4245"/>
                </a:solidFill>
                <a:latin typeface="+mn-lt"/>
                <a:cs typeface="Arial MT"/>
              </a:rPr>
              <a:t> </a:t>
            </a:r>
            <a:r>
              <a:rPr lang="en-GB" sz="2000" dirty="0">
                <a:solidFill>
                  <a:srgbClr val="3B4245"/>
                </a:solidFill>
                <a:latin typeface="+mn-lt"/>
                <a:cs typeface="Arial MT"/>
              </a:rPr>
              <a:t>of</a:t>
            </a:r>
            <a:r>
              <a:rPr lang="en-GB" sz="2000" spc="-40" dirty="0">
                <a:solidFill>
                  <a:srgbClr val="3B4245"/>
                </a:solidFill>
                <a:latin typeface="+mn-lt"/>
                <a:cs typeface="Arial MT"/>
              </a:rPr>
              <a:t> </a:t>
            </a:r>
            <a:r>
              <a:rPr lang="en-GB" sz="2000" dirty="0">
                <a:solidFill>
                  <a:srgbClr val="3B4245"/>
                </a:solidFill>
                <a:latin typeface="+mn-lt"/>
                <a:cs typeface="Arial MT"/>
              </a:rPr>
              <a:t>bowel</a:t>
            </a:r>
            <a:r>
              <a:rPr lang="en-GB" sz="2000" spc="20" dirty="0">
                <a:solidFill>
                  <a:srgbClr val="3B4245"/>
                </a:solidFill>
                <a:latin typeface="+mn-lt"/>
                <a:cs typeface="Arial MT"/>
              </a:rPr>
              <a:t> </a:t>
            </a:r>
            <a:r>
              <a:rPr lang="en-GB" sz="2000" dirty="0">
                <a:solidFill>
                  <a:srgbClr val="3B4245"/>
                </a:solidFill>
                <a:latin typeface="+mn-lt"/>
                <a:cs typeface="Arial MT"/>
              </a:rPr>
              <a:t>or</a:t>
            </a:r>
            <a:r>
              <a:rPr lang="en-GB" sz="2000" spc="-30" dirty="0">
                <a:solidFill>
                  <a:srgbClr val="3B4245"/>
                </a:solidFill>
                <a:latin typeface="+mn-lt"/>
                <a:cs typeface="Arial MT"/>
              </a:rPr>
              <a:t> </a:t>
            </a:r>
            <a:r>
              <a:rPr lang="en-GB" sz="2000" dirty="0">
                <a:solidFill>
                  <a:srgbClr val="3B4245"/>
                </a:solidFill>
                <a:latin typeface="+mn-lt"/>
                <a:cs typeface="Arial MT"/>
              </a:rPr>
              <a:t>bladder</a:t>
            </a:r>
            <a:r>
              <a:rPr lang="en-GB" sz="2000" spc="-25" dirty="0">
                <a:solidFill>
                  <a:srgbClr val="3B4245"/>
                </a:solidFill>
                <a:latin typeface="+mn-lt"/>
                <a:cs typeface="Arial MT"/>
              </a:rPr>
              <a:t> </a:t>
            </a:r>
            <a:r>
              <a:rPr lang="en-GB" sz="2000" spc="-10" dirty="0">
                <a:solidFill>
                  <a:srgbClr val="3B4245"/>
                </a:solidFill>
                <a:latin typeface="+mn-lt"/>
                <a:cs typeface="Arial MT"/>
              </a:rPr>
              <a:t>function</a:t>
            </a:r>
            <a:r>
              <a:rPr lang="en-GB" sz="2000" spc="-10" dirty="0" smtClean="0">
                <a:solidFill>
                  <a:srgbClr val="3B4245"/>
                </a:solidFill>
                <a:latin typeface="+mn-lt"/>
                <a:cs typeface="Arial MT"/>
              </a:rPr>
              <a:t>.</a:t>
            </a:r>
          </a:p>
          <a:p>
            <a:pPr marL="298450" marR="334645" indent="-285750">
              <a:lnSpc>
                <a:spcPct val="100000"/>
              </a:lnSpc>
              <a:buClr>
                <a:schemeClr val="accent5">
                  <a:lumMod val="40000"/>
                  <a:lumOff val="60000"/>
                </a:schemeClr>
              </a:buClr>
              <a:buFont typeface="Wingdings" pitchFamily="2" charset="2"/>
              <a:buChar char="q"/>
            </a:pPr>
            <a:endParaRPr lang="en-GB" sz="2000" dirty="0">
              <a:latin typeface="+mn-lt"/>
              <a:cs typeface="Arial MT"/>
            </a:endParaRPr>
          </a:p>
          <a:p>
            <a:pPr marL="355600" marR="0" lvl="0" indent="-342900" defTabSz="914400" eaLnBrk="1" fontAlgn="auto" latinLnBrk="0" hangingPunct="1">
              <a:lnSpc>
                <a:spcPct val="100000"/>
              </a:lnSpc>
              <a:spcBef>
                <a:spcPts val="100"/>
              </a:spcBef>
              <a:spcAft>
                <a:spcPts val="0"/>
              </a:spcAft>
              <a:buClr>
                <a:srgbClr val="4F81BD"/>
              </a:buClr>
              <a:buSzTx/>
              <a:buFont typeface="Wingdings" pitchFamily="2" charset="2"/>
              <a:buChar char="q"/>
              <a:tabLst/>
              <a:defRPr/>
            </a:pPr>
            <a:r>
              <a:rPr lang="en-GB" sz="2000" dirty="0">
                <a:solidFill>
                  <a:srgbClr val="3B4245"/>
                </a:solidFill>
                <a:latin typeface="Calibri"/>
                <a:cs typeface="Arial MT"/>
              </a:rPr>
              <a:t>Epilepsy</a:t>
            </a:r>
            <a:r>
              <a:rPr lang="en-GB" sz="2000" spc="-5" dirty="0">
                <a:solidFill>
                  <a:srgbClr val="3B4245"/>
                </a:solidFill>
                <a:latin typeface="Calibri"/>
                <a:cs typeface="Arial MT"/>
              </a:rPr>
              <a:t> </a:t>
            </a:r>
            <a:r>
              <a:rPr lang="en-GB" sz="2000" dirty="0">
                <a:solidFill>
                  <a:srgbClr val="3B4245"/>
                </a:solidFill>
                <a:latin typeface="Calibri"/>
                <a:cs typeface="Arial MT"/>
              </a:rPr>
              <a:t>is</a:t>
            </a:r>
            <a:r>
              <a:rPr lang="en-GB" sz="2000" spc="-35" dirty="0">
                <a:solidFill>
                  <a:srgbClr val="3B4245"/>
                </a:solidFill>
                <a:latin typeface="Calibri"/>
                <a:cs typeface="Arial MT"/>
              </a:rPr>
              <a:t> </a:t>
            </a:r>
            <a:r>
              <a:rPr lang="en-GB" sz="2000" dirty="0">
                <a:solidFill>
                  <a:srgbClr val="3B4245"/>
                </a:solidFill>
                <a:latin typeface="Calibri"/>
                <a:cs typeface="Arial MT"/>
              </a:rPr>
              <a:t>defined</a:t>
            </a:r>
            <a:r>
              <a:rPr lang="en-GB" sz="2000" spc="-25" dirty="0">
                <a:solidFill>
                  <a:srgbClr val="3B4245"/>
                </a:solidFill>
                <a:latin typeface="Calibri"/>
                <a:cs typeface="Arial MT"/>
              </a:rPr>
              <a:t> </a:t>
            </a:r>
            <a:r>
              <a:rPr lang="en-GB" sz="2000" dirty="0">
                <a:solidFill>
                  <a:srgbClr val="3B4245"/>
                </a:solidFill>
                <a:latin typeface="Calibri"/>
                <a:cs typeface="Arial MT"/>
              </a:rPr>
              <a:t>as</a:t>
            </a:r>
            <a:r>
              <a:rPr lang="en-GB" sz="2000" spc="-30" dirty="0">
                <a:solidFill>
                  <a:srgbClr val="3B4245"/>
                </a:solidFill>
                <a:latin typeface="Calibri"/>
                <a:cs typeface="Arial MT"/>
              </a:rPr>
              <a:t> </a:t>
            </a:r>
            <a:r>
              <a:rPr lang="en-GB" sz="2000" dirty="0">
                <a:solidFill>
                  <a:srgbClr val="3B4245"/>
                </a:solidFill>
                <a:latin typeface="Calibri"/>
                <a:cs typeface="Arial MT"/>
              </a:rPr>
              <a:t>having</a:t>
            </a:r>
            <a:r>
              <a:rPr lang="en-GB" sz="2000" spc="-25" dirty="0">
                <a:solidFill>
                  <a:srgbClr val="3B4245"/>
                </a:solidFill>
                <a:latin typeface="Calibri"/>
                <a:cs typeface="Arial MT"/>
              </a:rPr>
              <a:t> </a:t>
            </a:r>
            <a:r>
              <a:rPr lang="en-GB" sz="2000" dirty="0">
                <a:solidFill>
                  <a:srgbClr val="3B4245"/>
                </a:solidFill>
                <a:latin typeface="Calibri"/>
                <a:cs typeface="Arial MT"/>
              </a:rPr>
              <a:t>two</a:t>
            </a:r>
            <a:r>
              <a:rPr lang="en-GB" sz="2000" spc="-5" dirty="0">
                <a:solidFill>
                  <a:srgbClr val="3B4245"/>
                </a:solidFill>
                <a:latin typeface="Calibri"/>
                <a:cs typeface="Arial MT"/>
              </a:rPr>
              <a:t> </a:t>
            </a:r>
            <a:r>
              <a:rPr lang="en-GB" sz="2000" dirty="0">
                <a:solidFill>
                  <a:srgbClr val="3B4245"/>
                </a:solidFill>
                <a:latin typeface="Calibri"/>
                <a:cs typeface="Arial MT"/>
              </a:rPr>
              <a:t>or</a:t>
            </a:r>
            <a:r>
              <a:rPr lang="en-GB" sz="2000" spc="-30" dirty="0">
                <a:solidFill>
                  <a:srgbClr val="3B4245"/>
                </a:solidFill>
                <a:latin typeface="Calibri"/>
                <a:cs typeface="Arial MT"/>
              </a:rPr>
              <a:t> </a:t>
            </a:r>
            <a:r>
              <a:rPr lang="en-GB" sz="2000" dirty="0">
                <a:solidFill>
                  <a:srgbClr val="3B4245"/>
                </a:solidFill>
                <a:latin typeface="Calibri"/>
                <a:cs typeface="Arial MT"/>
              </a:rPr>
              <a:t>more</a:t>
            </a:r>
            <a:r>
              <a:rPr lang="en-GB" sz="2000" spc="-25" dirty="0">
                <a:solidFill>
                  <a:srgbClr val="3B4245"/>
                </a:solidFill>
                <a:latin typeface="Calibri"/>
                <a:cs typeface="Arial MT"/>
              </a:rPr>
              <a:t> </a:t>
            </a:r>
            <a:r>
              <a:rPr lang="en-GB" sz="2000" dirty="0">
                <a:solidFill>
                  <a:srgbClr val="3B4245"/>
                </a:solidFill>
                <a:latin typeface="Calibri"/>
                <a:cs typeface="Arial MT"/>
              </a:rPr>
              <a:t>unprovoked</a:t>
            </a:r>
            <a:r>
              <a:rPr lang="en-GB" sz="2000" spc="-15" dirty="0">
                <a:solidFill>
                  <a:srgbClr val="3B4245"/>
                </a:solidFill>
                <a:latin typeface="Calibri"/>
                <a:cs typeface="Arial MT"/>
              </a:rPr>
              <a:t> </a:t>
            </a:r>
            <a:r>
              <a:rPr lang="en-GB" sz="2000" spc="-10" dirty="0">
                <a:solidFill>
                  <a:srgbClr val="3B4245"/>
                </a:solidFill>
                <a:latin typeface="Calibri"/>
                <a:cs typeface="Arial MT"/>
              </a:rPr>
              <a:t>seizures.</a:t>
            </a:r>
            <a:endParaRPr lang="en-GB" sz="2000" dirty="0">
              <a:latin typeface="Calibri"/>
              <a:cs typeface="Arial MT"/>
            </a:endParaRPr>
          </a:p>
          <a:p>
            <a:pPr marL="12700" marR="334645">
              <a:lnSpc>
                <a:spcPct val="100000"/>
              </a:lnSpc>
              <a:buClr>
                <a:schemeClr val="accent5">
                  <a:lumMod val="40000"/>
                  <a:lumOff val="60000"/>
                </a:schemeClr>
              </a:buClr>
            </a:pPr>
            <a:endParaRPr lang="en-GB" sz="2000" spc="-10" dirty="0" smtClean="0">
              <a:solidFill>
                <a:srgbClr val="3B4245"/>
              </a:solidFill>
              <a:latin typeface="+mn-lt"/>
              <a:cs typeface="Arial M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5860"/>
            <a:ext cx="12191999" cy="20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41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1" y="139213"/>
            <a:ext cx="9987889" cy="1659429"/>
          </a:xfrm>
          <a:prstGeom prst="rect">
            <a:avLst/>
          </a:prstGeom>
        </p:spPr>
        <p:txBody>
          <a:bodyPr vert="horz" wrap="square" lIns="0" tIns="12700" rIns="0" bIns="0" rtlCol="0">
            <a:spAutoFit/>
          </a:bodyPr>
          <a:lstStyle/>
          <a:p>
            <a:pPr marL="12700">
              <a:lnSpc>
                <a:spcPct val="100000"/>
              </a:lnSpc>
              <a:spcBef>
                <a:spcPts val="100"/>
              </a:spcBef>
            </a:pPr>
            <a:r>
              <a:rPr lang="en-GB" spc="-60" dirty="0"/>
              <a:t/>
            </a:r>
            <a:br>
              <a:rPr lang="en-GB" spc="-60" dirty="0"/>
            </a:br>
            <a:r>
              <a:rPr lang="en-GB" sz="3200" i="0" dirty="0" smtClean="0"/>
              <a:t>Introduction </a:t>
            </a:r>
            <a:r>
              <a:rPr lang="en-GB" sz="3200" i="0" dirty="0"/>
              <a:t>and background </a:t>
            </a:r>
            <a:r>
              <a:rPr lang="en-GB" sz="3200" i="0" dirty="0" smtClean="0"/>
              <a:t>epidemiology</a:t>
            </a:r>
            <a:br>
              <a:rPr lang="en-GB" sz="3200" i="0" dirty="0" smtClean="0"/>
            </a:br>
            <a:r>
              <a:rPr lang="en-GB" sz="3200" i="0" dirty="0"/>
              <a:t> </a:t>
            </a:r>
            <a:r>
              <a:rPr lang="en-GB" sz="3200" i="0" dirty="0" smtClean="0"/>
              <a:t>                                                                          </a:t>
            </a:r>
            <a:r>
              <a:rPr lang="en-GB" sz="1800" b="0" i="0" dirty="0" smtClean="0">
                <a:latin typeface="Trebuchet MS"/>
              </a:rPr>
              <a:t>HORIZONATL INTEGRATION</a:t>
            </a:r>
            <a:endParaRPr sz="1800" b="0" i="0" u="none" spc="-10" dirty="0">
              <a:latin typeface="Trebuchet MS"/>
              <a:cs typeface="Trebuchet MS"/>
            </a:endParaRPr>
          </a:p>
        </p:txBody>
      </p:sp>
      <p:sp>
        <p:nvSpPr>
          <p:cNvPr id="3" name="object 3"/>
          <p:cNvSpPr txBox="1"/>
          <p:nvPr/>
        </p:nvSpPr>
        <p:spPr>
          <a:xfrm>
            <a:off x="381000" y="1981200"/>
            <a:ext cx="9601200" cy="5162952"/>
          </a:xfrm>
          <a:prstGeom prst="rect">
            <a:avLst/>
          </a:prstGeom>
        </p:spPr>
        <p:txBody>
          <a:bodyPr vert="horz" wrap="square" lIns="0" tIns="12700" rIns="0" bIns="0" rtlCol="0">
            <a:spAutoFit/>
          </a:bodyPr>
          <a:lstStyle/>
          <a:p>
            <a:pPr marL="298450" marR="5080" indent="-285750">
              <a:spcBef>
                <a:spcPts val="100"/>
              </a:spcBef>
              <a:buClr>
                <a:srgbClr val="4BACC6">
                  <a:lumMod val="40000"/>
                  <a:lumOff val="60000"/>
                </a:srgbClr>
              </a:buClr>
              <a:buFont typeface="Wingdings" pitchFamily="2" charset="2"/>
              <a:buChar char="q"/>
            </a:pPr>
            <a:r>
              <a:rPr lang="en-GB" sz="2000" dirty="0" smtClean="0">
                <a:latin typeface="+mj-lt"/>
              </a:rPr>
              <a:t>Epilepsy is one of the most common neurological conditions in pregnancy with a prevalence of 0.5–1%.</a:t>
            </a:r>
          </a:p>
          <a:p>
            <a:pPr marL="298450" marR="5080" indent="-285750">
              <a:spcBef>
                <a:spcPts val="100"/>
              </a:spcBef>
              <a:buClr>
                <a:srgbClr val="4BACC6">
                  <a:lumMod val="40000"/>
                  <a:lumOff val="60000"/>
                </a:srgbClr>
              </a:buClr>
              <a:buFont typeface="Wingdings" pitchFamily="2" charset="2"/>
              <a:buChar char="q"/>
            </a:pPr>
            <a:endParaRPr lang="en-GB" sz="2000" dirty="0">
              <a:latin typeface="+mj-lt"/>
            </a:endParaRPr>
          </a:p>
          <a:p>
            <a:pPr marL="298450" marR="5080" indent="-285750">
              <a:spcBef>
                <a:spcPts val="100"/>
              </a:spcBef>
              <a:buClr>
                <a:srgbClr val="4BACC6">
                  <a:lumMod val="40000"/>
                  <a:lumOff val="60000"/>
                </a:srgbClr>
              </a:buClr>
              <a:buFont typeface="Wingdings" pitchFamily="2" charset="2"/>
              <a:buChar char="q"/>
            </a:pPr>
            <a:r>
              <a:rPr lang="en-GB" sz="2000" dirty="0" smtClean="0">
                <a:latin typeface="+mj-lt"/>
              </a:rPr>
              <a:t> An estimated 2500 infants are born to WWE every year in the UK and one-third of WWE are in the reproductive age group.</a:t>
            </a:r>
          </a:p>
          <a:p>
            <a:pPr marL="298450" marR="5080" indent="-285750">
              <a:spcBef>
                <a:spcPts val="100"/>
              </a:spcBef>
              <a:buClr>
                <a:srgbClr val="4BACC6">
                  <a:lumMod val="40000"/>
                  <a:lumOff val="60000"/>
                </a:srgbClr>
              </a:buClr>
              <a:buFont typeface="Wingdings" pitchFamily="2" charset="2"/>
              <a:buChar char="q"/>
            </a:pPr>
            <a:endParaRPr lang="en-GB" sz="2000" dirty="0" smtClean="0">
              <a:latin typeface="+mj-lt"/>
            </a:endParaRPr>
          </a:p>
          <a:p>
            <a:pPr marL="298450" marR="5080" indent="-285750">
              <a:spcBef>
                <a:spcPts val="100"/>
              </a:spcBef>
              <a:buClr>
                <a:srgbClr val="4BACC6">
                  <a:lumMod val="40000"/>
                  <a:lumOff val="60000"/>
                </a:srgbClr>
              </a:buClr>
              <a:buFont typeface="Wingdings" pitchFamily="2" charset="2"/>
              <a:buChar char="q"/>
            </a:pPr>
            <a:r>
              <a:rPr lang="en-GB" sz="2000" dirty="0" smtClean="0">
                <a:latin typeface="+mj-lt"/>
              </a:rPr>
              <a:t>The risk of death is increased ten-fold in pregnant WWE compared with those without the condition. </a:t>
            </a:r>
          </a:p>
          <a:p>
            <a:pPr marL="12700" marR="5080">
              <a:spcBef>
                <a:spcPts val="100"/>
              </a:spcBef>
              <a:buClr>
                <a:srgbClr val="4BACC6">
                  <a:lumMod val="40000"/>
                  <a:lumOff val="60000"/>
                </a:srgbClr>
              </a:buClr>
            </a:pPr>
            <a:endParaRPr lang="en-GB" sz="2000" dirty="0" smtClean="0">
              <a:latin typeface="+mj-lt"/>
            </a:endParaRPr>
          </a:p>
          <a:p>
            <a:pPr marL="298450" marR="5080" indent="-285750">
              <a:spcBef>
                <a:spcPts val="100"/>
              </a:spcBef>
              <a:buClr>
                <a:srgbClr val="4BACC6">
                  <a:lumMod val="40000"/>
                  <a:lumOff val="60000"/>
                </a:srgbClr>
              </a:buClr>
              <a:buFont typeface="Wingdings" pitchFamily="2" charset="2"/>
              <a:buChar char="q"/>
            </a:pPr>
            <a:r>
              <a:rPr lang="en-GB" sz="2000" dirty="0">
                <a:latin typeface="+mj-lt"/>
              </a:rPr>
              <a:t>Maternal concerns regarding the effects of AEDs on the baby may lead to discontinuation or reduction in the dose of the AEDs thereby increasing the woman's risk of seizures and SUDEP(sudden unexpected death in epilepsy).</a:t>
            </a:r>
          </a:p>
          <a:p>
            <a:pPr marL="298450" marR="5080" indent="-285750">
              <a:spcBef>
                <a:spcPts val="100"/>
              </a:spcBef>
              <a:buClr>
                <a:srgbClr val="4BACC6">
                  <a:lumMod val="40000"/>
                  <a:lumOff val="60000"/>
                </a:srgbClr>
              </a:buClr>
              <a:buFont typeface="Wingdings" pitchFamily="2" charset="2"/>
              <a:buChar char="q"/>
            </a:pPr>
            <a:endParaRPr lang="en-GB" sz="2400" dirty="0" smtClean="0">
              <a:latin typeface="+mj-lt"/>
            </a:endParaRPr>
          </a:p>
          <a:p>
            <a:pPr marL="12700" marR="5080">
              <a:spcBef>
                <a:spcPts val="100"/>
              </a:spcBef>
              <a:buClr>
                <a:srgbClr val="4BACC6">
                  <a:lumMod val="40000"/>
                  <a:lumOff val="60000"/>
                </a:srgbClr>
              </a:buClr>
            </a:pPr>
            <a:endParaRPr sz="2400" dirty="0">
              <a:latin typeface="Arial MT"/>
              <a:cs typeface="Arial MT"/>
            </a:endParaRPr>
          </a:p>
          <a:p>
            <a:pPr marL="285750" indent="-285750">
              <a:spcBef>
                <a:spcPts val="10"/>
              </a:spcBef>
              <a:buClr>
                <a:srgbClr val="4BACC6">
                  <a:lumMod val="40000"/>
                  <a:lumOff val="60000"/>
                </a:srgbClr>
              </a:buClr>
              <a:buFont typeface="Wingdings" pitchFamily="2" charset="2"/>
              <a:buChar char="q"/>
            </a:pPr>
            <a:endParaRPr sz="2000" dirty="0">
              <a:latin typeface="Arial MT"/>
              <a:cs typeface="Arial MT"/>
            </a:endParaRPr>
          </a:p>
          <a:p>
            <a:pPr marL="12700" marR="334645">
              <a:buClr>
                <a:srgbClr val="4BACC6">
                  <a:lumMod val="40000"/>
                  <a:lumOff val="60000"/>
                </a:srgbClr>
              </a:buClr>
            </a:pPr>
            <a:endParaRPr sz="2000" dirty="0">
              <a:latin typeface="Arial MT"/>
              <a:cs typeface="Arial MT"/>
            </a:endParaRPr>
          </a:p>
        </p:txBody>
      </p:sp>
      <p:pic>
        <p:nvPicPr>
          <p:cNvPr id="4" name="object 4"/>
          <p:cNvPicPr/>
          <p:nvPr/>
        </p:nvPicPr>
        <p:blipFill>
          <a:blip r:embed="rId2" cstate="print"/>
          <a:stretch>
            <a:fillRect/>
          </a:stretch>
        </p:blipFill>
        <p:spPr>
          <a:xfrm>
            <a:off x="10622311" y="0"/>
            <a:ext cx="1571244" cy="1368552"/>
          </a:xfrm>
          <a:prstGeom prst="rect">
            <a:avLst/>
          </a:prstGeom>
        </p:spPr>
      </p:pic>
    </p:spTree>
    <p:extLst>
      <p:ext uri="{BB962C8B-B14F-4D97-AF65-F5344CB8AC3E}">
        <p14:creationId xmlns:p14="http://schemas.microsoft.com/office/powerpoint/2010/main" val="182235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1272680"/>
            <a:ext cx="9302090" cy="2983509"/>
          </a:xfrm>
          <a:prstGeom prst="rect">
            <a:avLst/>
          </a:prstGeom>
        </p:spPr>
        <p:txBody>
          <a:bodyPr vert="horz" wrap="square" lIns="0" tIns="13335" rIns="0" bIns="0" rtlCol="0">
            <a:spAutoFit/>
          </a:bodyPr>
          <a:lstStyle/>
          <a:p>
            <a:pPr marL="12700" marR="5080" indent="121920">
              <a:lnSpc>
                <a:spcPct val="100000"/>
              </a:lnSpc>
              <a:spcBef>
                <a:spcPts val="105"/>
              </a:spcBef>
            </a:pPr>
            <a:r>
              <a:rPr lang="en-GB" u="none" dirty="0" smtClean="0"/>
              <a:t/>
            </a:r>
            <a:br>
              <a:rPr lang="en-GB" u="none" dirty="0" smtClean="0"/>
            </a:br>
            <a:r>
              <a:rPr lang="en-GB" dirty="0"/>
              <a:t/>
            </a:r>
            <a:br>
              <a:rPr lang="en-GB" dirty="0"/>
            </a:br>
            <a:r>
              <a:rPr lang="en-GB" i="0" dirty="0" smtClean="0"/>
              <a:t/>
            </a:r>
            <a:br>
              <a:rPr lang="en-GB" i="0" dirty="0" smtClean="0"/>
            </a:br>
            <a:r>
              <a:rPr sz="3200" i="0" u="none" dirty="0" smtClean="0"/>
              <a:t>CLINICAL</a:t>
            </a:r>
            <a:r>
              <a:rPr sz="3200" i="0" u="none" spc="-170" dirty="0" smtClean="0"/>
              <a:t> </a:t>
            </a:r>
            <a:r>
              <a:rPr sz="3200" i="0" u="none" spc="-45" dirty="0"/>
              <a:t>PRESENTATION</a:t>
            </a:r>
            <a:r>
              <a:rPr sz="3200" i="0" u="none" spc="-60" dirty="0"/>
              <a:t> </a:t>
            </a:r>
            <a:r>
              <a:rPr sz="3200" i="0" u="none" dirty="0"/>
              <a:t>OF</a:t>
            </a:r>
            <a:r>
              <a:rPr sz="3200" i="0" u="none" spc="-75" dirty="0"/>
              <a:t> </a:t>
            </a:r>
            <a:r>
              <a:rPr sz="3200" i="0" u="none" dirty="0"/>
              <a:t>SEIZURES</a:t>
            </a:r>
            <a:r>
              <a:rPr sz="3200" i="0" u="none" spc="-235" dirty="0"/>
              <a:t> </a:t>
            </a:r>
            <a:r>
              <a:rPr sz="3200" i="0" u="none" spc="-25" dirty="0"/>
              <a:t>AND </a:t>
            </a:r>
            <a:r>
              <a:rPr sz="3200" i="0" u="none" dirty="0"/>
              <a:t>THEIR</a:t>
            </a:r>
            <a:r>
              <a:rPr sz="3200" i="0" u="none" spc="-25" dirty="0"/>
              <a:t> </a:t>
            </a:r>
            <a:r>
              <a:rPr sz="3200" i="0" u="none" dirty="0"/>
              <a:t>EFFECTS</a:t>
            </a:r>
            <a:r>
              <a:rPr sz="3200" i="0" u="none" spc="-20" dirty="0"/>
              <a:t> </a:t>
            </a:r>
            <a:r>
              <a:rPr sz="3200" i="0" u="none" dirty="0"/>
              <a:t>ON</a:t>
            </a:r>
            <a:r>
              <a:rPr sz="3200" i="0" u="none" spc="-15" dirty="0"/>
              <a:t> </a:t>
            </a:r>
            <a:r>
              <a:rPr sz="3200" i="0" u="none" dirty="0"/>
              <a:t>MOTHER</a:t>
            </a:r>
            <a:r>
              <a:rPr sz="3200" i="0" u="none" spc="-200" dirty="0"/>
              <a:t> </a:t>
            </a:r>
            <a:r>
              <a:rPr sz="3200" i="0" u="none" dirty="0"/>
              <a:t>AND</a:t>
            </a:r>
            <a:r>
              <a:rPr sz="3200" i="0" u="none" spc="-15" dirty="0"/>
              <a:t> </a:t>
            </a:r>
            <a:r>
              <a:rPr sz="3200" i="0" u="none" spc="-20" dirty="0" smtClean="0"/>
              <a:t>BA</a:t>
            </a:r>
            <a:r>
              <a:rPr lang="en-GB" sz="3200" i="0" u="none" spc="-20" dirty="0" smtClean="0"/>
              <a:t>BY          </a:t>
            </a:r>
            <a:r>
              <a:rPr lang="en-GB" sz="2000" b="0" spc="-20" dirty="0" smtClean="0"/>
              <a:t>VERTICAL </a:t>
            </a:r>
            <a:r>
              <a:rPr lang="en-GB" sz="2000" b="0" i="0" spc="-20" dirty="0" smtClean="0"/>
              <a:t>INTEGRATION</a:t>
            </a:r>
            <a:endParaRPr b="0" i="0" u="none" spc="-10" dirty="0">
              <a:latin typeface="Trebuchet MS"/>
              <a:cs typeface="Trebuchet MS"/>
            </a:endParaRPr>
          </a:p>
        </p:txBody>
      </p:sp>
      <p:sp>
        <p:nvSpPr>
          <p:cNvPr id="3" name="object 3"/>
          <p:cNvSpPr txBox="1"/>
          <p:nvPr/>
        </p:nvSpPr>
        <p:spPr>
          <a:xfrm>
            <a:off x="756311" y="2061938"/>
            <a:ext cx="10140289" cy="3940822"/>
          </a:xfrm>
          <a:prstGeom prst="rect">
            <a:avLst/>
          </a:prstGeom>
        </p:spPr>
        <p:txBody>
          <a:bodyPr vert="horz" wrap="square" lIns="0" tIns="138430" rIns="0" bIns="0" rtlCol="0">
            <a:spAutoFit/>
          </a:bodyPr>
          <a:lstStyle/>
          <a:p>
            <a:pPr marL="419100" indent="-342900">
              <a:lnSpc>
                <a:spcPct val="100000"/>
              </a:lnSpc>
              <a:spcBef>
                <a:spcPts val="1090"/>
              </a:spcBef>
              <a:buClr>
                <a:schemeClr val="accent5">
                  <a:lumMod val="75000"/>
                </a:schemeClr>
              </a:buClr>
              <a:buFont typeface="Wingdings" pitchFamily="2" charset="2"/>
              <a:buChar char="q"/>
            </a:pPr>
            <a:r>
              <a:rPr lang="en-GB" sz="2400" dirty="0" smtClean="0"/>
              <a:t>The manifestation of epilepsy is highly varied.</a:t>
            </a:r>
          </a:p>
          <a:p>
            <a:pPr marL="76200">
              <a:lnSpc>
                <a:spcPct val="100000"/>
              </a:lnSpc>
              <a:spcBef>
                <a:spcPts val="1090"/>
              </a:spcBef>
              <a:buClr>
                <a:schemeClr val="accent5">
                  <a:lumMod val="75000"/>
                </a:schemeClr>
              </a:buClr>
            </a:pPr>
            <a:endParaRPr lang="en-GB" sz="2400" dirty="0" smtClean="0"/>
          </a:p>
          <a:p>
            <a:pPr marL="419100" indent="-342900">
              <a:lnSpc>
                <a:spcPct val="100000"/>
              </a:lnSpc>
              <a:spcBef>
                <a:spcPts val="1090"/>
              </a:spcBef>
              <a:buClr>
                <a:schemeClr val="accent5">
                  <a:lumMod val="75000"/>
                </a:schemeClr>
              </a:buClr>
              <a:buFont typeface="Wingdings" pitchFamily="2" charset="2"/>
              <a:buChar char="q"/>
            </a:pPr>
            <a:r>
              <a:rPr lang="en-GB" sz="2400" dirty="0" smtClean="0"/>
              <a:t> Classification of the epilepsy syndrome is required to choose the appropriate AED.</a:t>
            </a:r>
          </a:p>
          <a:p>
            <a:pPr marL="76200">
              <a:lnSpc>
                <a:spcPct val="100000"/>
              </a:lnSpc>
              <a:spcBef>
                <a:spcPts val="1090"/>
              </a:spcBef>
              <a:buClr>
                <a:schemeClr val="accent5">
                  <a:lumMod val="75000"/>
                </a:schemeClr>
              </a:buClr>
            </a:pPr>
            <a:endParaRPr lang="en-GB" sz="2400" dirty="0" smtClean="0"/>
          </a:p>
          <a:p>
            <a:pPr marL="419100" indent="-342900">
              <a:lnSpc>
                <a:spcPct val="100000"/>
              </a:lnSpc>
              <a:spcBef>
                <a:spcPts val="1090"/>
              </a:spcBef>
              <a:buClr>
                <a:schemeClr val="accent5">
                  <a:lumMod val="75000"/>
                </a:schemeClr>
              </a:buClr>
              <a:buFont typeface="Wingdings" pitchFamily="2" charset="2"/>
              <a:buChar char="q"/>
            </a:pPr>
            <a:r>
              <a:rPr lang="en-GB" sz="2400" dirty="0" smtClean="0"/>
              <a:t> To determine prognosis in pregnancy. </a:t>
            </a:r>
          </a:p>
          <a:p>
            <a:pPr marL="76200">
              <a:lnSpc>
                <a:spcPct val="100000"/>
              </a:lnSpc>
              <a:spcBef>
                <a:spcPts val="1090"/>
              </a:spcBef>
              <a:buClr>
                <a:schemeClr val="accent5">
                  <a:lumMod val="75000"/>
                </a:schemeClr>
              </a:buClr>
            </a:pPr>
            <a:endParaRPr lang="en-GB" sz="2400" dirty="0" smtClean="0"/>
          </a:p>
          <a:p>
            <a:pPr marL="419100" indent="-342900">
              <a:lnSpc>
                <a:spcPct val="100000"/>
              </a:lnSpc>
              <a:spcBef>
                <a:spcPts val="1090"/>
              </a:spcBef>
              <a:buClr>
                <a:schemeClr val="accent5">
                  <a:lumMod val="75000"/>
                </a:schemeClr>
              </a:buClr>
              <a:buFont typeface="Wingdings" pitchFamily="2" charset="2"/>
              <a:buChar char="q"/>
            </a:pPr>
            <a:r>
              <a:rPr lang="en-GB" sz="2400" dirty="0"/>
              <a:t>T</a:t>
            </a:r>
            <a:r>
              <a:rPr lang="en-GB" sz="2400" dirty="0" smtClean="0"/>
              <a:t>o identify and prevent the factors of seizure deterioration.</a:t>
            </a:r>
            <a:endParaRPr sz="2400" dirty="0">
              <a:latin typeface="Trebuchet MS"/>
              <a:cs typeface="Trebuchet MS"/>
            </a:endParaRPr>
          </a:p>
        </p:txBody>
      </p:sp>
      <p:pic>
        <p:nvPicPr>
          <p:cNvPr id="4" name="object 4"/>
          <p:cNvPicPr/>
          <p:nvPr/>
        </p:nvPicPr>
        <p:blipFill>
          <a:blip r:embed="rId2" cstate="print"/>
          <a:stretch>
            <a:fillRect/>
          </a:stretch>
        </p:blipFill>
        <p:spPr>
          <a:xfrm>
            <a:off x="10620756" y="0"/>
            <a:ext cx="1571244" cy="1368552"/>
          </a:xfrm>
          <a:prstGeom prst="rect">
            <a:avLst/>
          </a:prstGeom>
        </p:spPr>
      </p:pic>
    </p:spTree>
    <p:extLst>
      <p:ext uri="{BB962C8B-B14F-4D97-AF65-F5344CB8AC3E}">
        <p14:creationId xmlns:p14="http://schemas.microsoft.com/office/powerpoint/2010/main" val="257632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1272680"/>
            <a:ext cx="9302090" cy="2983509"/>
          </a:xfrm>
          <a:prstGeom prst="rect">
            <a:avLst/>
          </a:prstGeom>
        </p:spPr>
        <p:txBody>
          <a:bodyPr vert="horz" wrap="square" lIns="0" tIns="13335" rIns="0" bIns="0" rtlCol="0">
            <a:spAutoFit/>
          </a:bodyPr>
          <a:lstStyle/>
          <a:p>
            <a:pPr marL="12700" marR="5080" indent="121920">
              <a:lnSpc>
                <a:spcPct val="100000"/>
              </a:lnSpc>
              <a:spcBef>
                <a:spcPts val="105"/>
              </a:spcBef>
            </a:pPr>
            <a:r>
              <a:rPr lang="en-GB" u="none" dirty="0" smtClean="0"/>
              <a:t/>
            </a:r>
            <a:br>
              <a:rPr lang="en-GB" u="none" dirty="0" smtClean="0"/>
            </a:br>
            <a:r>
              <a:rPr lang="en-GB" dirty="0"/>
              <a:t/>
            </a:r>
            <a:br>
              <a:rPr lang="en-GB" dirty="0"/>
            </a:br>
            <a:r>
              <a:rPr lang="en-GB" dirty="0" smtClean="0"/>
              <a:t/>
            </a:r>
            <a:br>
              <a:rPr lang="en-GB" dirty="0" smtClean="0"/>
            </a:br>
            <a:r>
              <a:rPr sz="3200" i="0" u="none" dirty="0" smtClean="0"/>
              <a:t>CLINICAL</a:t>
            </a:r>
            <a:r>
              <a:rPr sz="3200" i="0" u="none" spc="-170" dirty="0" smtClean="0"/>
              <a:t> </a:t>
            </a:r>
            <a:r>
              <a:rPr sz="3200" i="0" u="none" spc="-45" dirty="0"/>
              <a:t>PRESENTATION</a:t>
            </a:r>
            <a:r>
              <a:rPr sz="3200" i="0" u="none" spc="-60" dirty="0"/>
              <a:t> </a:t>
            </a:r>
            <a:r>
              <a:rPr sz="3200" i="0" u="none" dirty="0"/>
              <a:t>OF</a:t>
            </a:r>
            <a:r>
              <a:rPr sz="3200" i="0" u="none" spc="-75" dirty="0"/>
              <a:t> </a:t>
            </a:r>
            <a:r>
              <a:rPr sz="3200" i="0" u="none" dirty="0"/>
              <a:t>SEIZURES</a:t>
            </a:r>
            <a:r>
              <a:rPr sz="3200" i="0" u="none" spc="-235" dirty="0"/>
              <a:t> </a:t>
            </a:r>
            <a:r>
              <a:rPr sz="3200" i="0" u="none" spc="-25" dirty="0"/>
              <a:t>AND </a:t>
            </a:r>
            <a:r>
              <a:rPr sz="3200" i="0" u="none" dirty="0"/>
              <a:t>THEIR</a:t>
            </a:r>
            <a:r>
              <a:rPr sz="3200" i="0" u="none" spc="-25" dirty="0"/>
              <a:t> </a:t>
            </a:r>
            <a:r>
              <a:rPr sz="3200" i="0" u="none" dirty="0"/>
              <a:t>EFFECTS</a:t>
            </a:r>
            <a:r>
              <a:rPr sz="3200" i="0" u="none" spc="-20" dirty="0"/>
              <a:t> </a:t>
            </a:r>
            <a:r>
              <a:rPr sz="3200" i="0" u="none" dirty="0"/>
              <a:t>ON</a:t>
            </a:r>
            <a:r>
              <a:rPr sz="3200" i="0" u="none" spc="-15" dirty="0"/>
              <a:t> </a:t>
            </a:r>
            <a:r>
              <a:rPr sz="3200" i="0" u="none" dirty="0"/>
              <a:t>MOTHER</a:t>
            </a:r>
            <a:r>
              <a:rPr sz="3200" i="0" u="none" spc="-200" dirty="0"/>
              <a:t> </a:t>
            </a:r>
            <a:r>
              <a:rPr sz="3200" i="0" u="none" dirty="0"/>
              <a:t>AND</a:t>
            </a:r>
            <a:r>
              <a:rPr sz="3200" i="0" u="none" spc="-15" dirty="0"/>
              <a:t> </a:t>
            </a:r>
            <a:r>
              <a:rPr sz="3200" i="0" u="none" spc="-20" dirty="0" smtClean="0"/>
              <a:t>BA</a:t>
            </a:r>
            <a:r>
              <a:rPr lang="en-GB" sz="3200" i="0" u="none" spc="-20" dirty="0" smtClean="0"/>
              <a:t>BY          </a:t>
            </a:r>
            <a:r>
              <a:rPr lang="en-GB" sz="2000" b="0" i="0" spc="-20" dirty="0" smtClean="0"/>
              <a:t>CORE/VERTICAL CONCEPT</a:t>
            </a:r>
            <a:endParaRPr b="0" i="0" u="none" spc="-10" dirty="0">
              <a:latin typeface="Trebuchet MS"/>
              <a:cs typeface="Trebuchet MS"/>
            </a:endParaRPr>
          </a:p>
        </p:txBody>
      </p:sp>
      <p:sp>
        <p:nvSpPr>
          <p:cNvPr id="3" name="object 3"/>
          <p:cNvSpPr txBox="1"/>
          <p:nvPr/>
        </p:nvSpPr>
        <p:spPr>
          <a:xfrm>
            <a:off x="756311" y="2061938"/>
            <a:ext cx="10140289" cy="4361450"/>
          </a:xfrm>
          <a:prstGeom prst="rect">
            <a:avLst/>
          </a:prstGeom>
        </p:spPr>
        <p:txBody>
          <a:bodyPr vert="horz" wrap="square" lIns="0" tIns="138430" rIns="0" bIns="0" rtlCol="0">
            <a:spAutoFit/>
          </a:bodyPr>
          <a:lstStyle/>
          <a:p>
            <a:pPr marL="76200">
              <a:lnSpc>
                <a:spcPct val="100000"/>
              </a:lnSpc>
              <a:spcBef>
                <a:spcPts val="1090"/>
              </a:spcBef>
            </a:pPr>
            <a:r>
              <a:rPr sz="2400" b="1" u="sng" spc="-10" dirty="0">
                <a:solidFill>
                  <a:srgbClr val="404040"/>
                </a:solidFill>
                <a:uFill>
                  <a:solidFill>
                    <a:srgbClr val="404040"/>
                  </a:solidFill>
                </a:uFill>
                <a:latin typeface="+mj-lt"/>
                <a:cs typeface="Trebuchet MS"/>
              </a:rPr>
              <a:t>TONIC</a:t>
            </a:r>
            <a:r>
              <a:rPr sz="2400" b="1" u="sng" spc="-50" dirty="0">
                <a:solidFill>
                  <a:srgbClr val="404040"/>
                </a:solidFill>
                <a:uFill>
                  <a:solidFill>
                    <a:srgbClr val="404040"/>
                  </a:solidFill>
                </a:uFill>
                <a:latin typeface="+mj-lt"/>
                <a:cs typeface="Trebuchet MS"/>
              </a:rPr>
              <a:t> </a:t>
            </a:r>
            <a:r>
              <a:rPr sz="2400" b="1" u="sng" dirty="0">
                <a:solidFill>
                  <a:srgbClr val="404040"/>
                </a:solidFill>
                <a:uFill>
                  <a:solidFill>
                    <a:srgbClr val="404040"/>
                  </a:solidFill>
                </a:uFill>
                <a:latin typeface="+mj-lt"/>
                <a:cs typeface="Trebuchet MS"/>
              </a:rPr>
              <a:t>CLONIC</a:t>
            </a:r>
            <a:r>
              <a:rPr sz="2400" b="1" u="sng" spc="-40" dirty="0">
                <a:solidFill>
                  <a:srgbClr val="404040"/>
                </a:solidFill>
                <a:uFill>
                  <a:solidFill>
                    <a:srgbClr val="404040"/>
                  </a:solidFill>
                </a:uFill>
                <a:latin typeface="+mj-lt"/>
                <a:cs typeface="Trebuchet MS"/>
              </a:rPr>
              <a:t> </a:t>
            </a:r>
            <a:r>
              <a:rPr sz="2400" b="1" u="sng" spc="-10" dirty="0">
                <a:solidFill>
                  <a:srgbClr val="404040"/>
                </a:solidFill>
                <a:uFill>
                  <a:solidFill>
                    <a:srgbClr val="404040"/>
                  </a:solidFill>
                </a:uFill>
                <a:latin typeface="+mj-lt"/>
                <a:cs typeface="Trebuchet MS"/>
              </a:rPr>
              <a:t>SEIZURES:</a:t>
            </a:r>
            <a:endParaRPr sz="2400" dirty="0">
              <a:latin typeface="+mj-lt"/>
              <a:cs typeface="Trebuchet MS"/>
            </a:endParaRPr>
          </a:p>
          <a:p>
            <a:pPr marL="12700">
              <a:lnSpc>
                <a:spcPct val="100000"/>
              </a:lnSpc>
              <a:spcBef>
                <a:spcPts val="994"/>
              </a:spcBef>
            </a:pPr>
            <a:r>
              <a:rPr sz="2400" b="1" spc="-10" dirty="0">
                <a:solidFill>
                  <a:srgbClr val="404040"/>
                </a:solidFill>
                <a:latin typeface="+mj-lt"/>
                <a:cs typeface="Trebuchet MS"/>
              </a:rPr>
              <a:t>PRESENTATION:</a:t>
            </a:r>
            <a:endParaRPr sz="2400" dirty="0">
              <a:latin typeface="+mj-lt"/>
              <a:cs typeface="Trebuchet MS"/>
            </a:endParaRPr>
          </a:p>
          <a:p>
            <a:pPr marL="12700" marR="5080">
              <a:lnSpc>
                <a:spcPct val="100000"/>
              </a:lnSpc>
              <a:spcBef>
                <a:spcPts val="1000"/>
              </a:spcBef>
            </a:pPr>
            <a:r>
              <a:rPr sz="2400" dirty="0">
                <a:solidFill>
                  <a:srgbClr val="404040"/>
                </a:solidFill>
                <a:latin typeface="+mj-lt"/>
                <a:cs typeface="Trebuchet MS"/>
              </a:rPr>
              <a:t>Dramatic</a:t>
            </a:r>
            <a:r>
              <a:rPr sz="2400" spc="-60" dirty="0">
                <a:solidFill>
                  <a:srgbClr val="404040"/>
                </a:solidFill>
                <a:latin typeface="+mj-lt"/>
                <a:cs typeface="Trebuchet MS"/>
              </a:rPr>
              <a:t> </a:t>
            </a:r>
            <a:r>
              <a:rPr sz="2400" dirty="0">
                <a:solidFill>
                  <a:srgbClr val="404040"/>
                </a:solidFill>
                <a:latin typeface="+mj-lt"/>
                <a:cs typeface="Trebuchet MS"/>
              </a:rPr>
              <a:t>events</a:t>
            </a:r>
            <a:r>
              <a:rPr sz="2400" spc="-35" dirty="0">
                <a:solidFill>
                  <a:srgbClr val="404040"/>
                </a:solidFill>
                <a:latin typeface="+mj-lt"/>
                <a:cs typeface="Trebuchet MS"/>
              </a:rPr>
              <a:t> </a:t>
            </a:r>
            <a:r>
              <a:rPr sz="2400" dirty="0">
                <a:solidFill>
                  <a:srgbClr val="404040"/>
                </a:solidFill>
                <a:latin typeface="+mj-lt"/>
                <a:cs typeface="Trebuchet MS"/>
              </a:rPr>
              <a:t>with</a:t>
            </a:r>
            <a:r>
              <a:rPr sz="2400" spc="-70" dirty="0">
                <a:solidFill>
                  <a:srgbClr val="404040"/>
                </a:solidFill>
                <a:latin typeface="+mj-lt"/>
                <a:cs typeface="Trebuchet MS"/>
              </a:rPr>
              <a:t> </a:t>
            </a:r>
            <a:r>
              <a:rPr sz="2400" dirty="0">
                <a:solidFill>
                  <a:srgbClr val="404040"/>
                </a:solidFill>
                <a:latin typeface="+mj-lt"/>
                <a:cs typeface="Trebuchet MS"/>
              </a:rPr>
              <a:t>stiffening,</a:t>
            </a:r>
            <a:r>
              <a:rPr sz="2400" spc="-55" dirty="0">
                <a:solidFill>
                  <a:srgbClr val="404040"/>
                </a:solidFill>
                <a:latin typeface="+mj-lt"/>
                <a:cs typeface="Trebuchet MS"/>
              </a:rPr>
              <a:t> </a:t>
            </a:r>
            <a:r>
              <a:rPr sz="2400" dirty="0">
                <a:solidFill>
                  <a:srgbClr val="404040"/>
                </a:solidFill>
                <a:latin typeface="+mj-lt"/>
                <a:cs typeface="Trebuchet MS"/>
              </a:rPr>
              <a:t>then</a:t>
            </a:r>
            <a:r>
              <a:rPr sz="2400" spc="-50" dirty="0">
                <a:solidFill>
                  <a:srgbClr val="404040"/>
                </a:solidFill>
                <a:latin typeface="+mj-lt"/>
                <a:cs typeface="Trebuchet MS"/>
              </a:rPr>
              <a:t> </a:t>
            </a:r>
            <a:r>
              <a:rPr sz="2400" dirty="0">
                <a:solidFill>
                  <a:srgbClr val="404040"/>
                </a:solidFill>
                <a:latin typeface="+mj-lt"/>
                <a:cs typeface="Trebuchet MS"/>
              </a:rPr>
              <a:t>bilateral</a:t>
            </a:r>
            <a:r>
              <a:rPr sz="2400" spc="-70" dirty="0">
                <a:solidFill>
                  <a:srgbClr val="404040"/>
                </a:solidFill>
                <a:latin typeface="+mj-lt"/>
                <a:cs typeface="Trebuchet MS"/>
              </a:rPr>
              <a:t> </a:t>
            </a:r>
            <a:r>
              <a:rPr sz="2400" dirty="0">
                <a:solidFill>
                  <a:srgbClr val="404040"/>
                </a:solidFill>
                <a:latin typeface="+mj-lt"/>
                <a:cs typeface="Trebuchet MS"/>
              </a:rPr>
              <a:t>jerking</a:t>
            </a:r>
            <a:r>
              <a:rPr sz="2400" spc="-45" dirty="0">
                <a:solidFill>
                  <a:srgbClr val="404040"/>
                </a:solidFill>
                <a:latin typeface="+mj-lt"/>
                <a:cs typeface="Trebuchet MS"/>
              </a:rPr>
              <a:t> </a:t>
            </a:r>
            <a:r>
              <a:rPr sz="2400" dirty="0">
                <a:solidFill>
                  <a:srgbClr val="404040"/>
                </a:solidFill>
                <a:latin typeface="+mj-lt"/>
                <a:cs typeface="Trebuchet MS"/>
              </a:rPr>
              <a:t>and</a:t>
            </a:r>
            <a:r>
              <a:rPr sz="2400" spc="-50" dirty="0">
                <a:solidFill>
                  <a:srgbClr val="404040"/>
                </a:solidFill>
                <a:latin typeface="+mj-lt"/>
                <a:cs typeface="Trebuchet MS"/>
              </a:rPr>
              <a:t> </a:t>
            </a:r>
            <a:r>
              <a:rPr sz="2400" dirty="0">
                <a:solidFill>
                  <a:srgbClr val="404040"/>
                </a:solidFill>
                <a:latin typeface="+mj-lt"/>
                <a:cs typeface="Trebuchet MS"/>
              </a:rPr>
              <a:t>a</a:t>
            </a:r>
            <a:r>
              <a:rPr sz="2400" spc="-60" dirty="0">
                <a:solidFill>
                  <a:srgbClr val="404040"/>
                </a:solidFill>
                <a:latin typeface="+mj-lt"/>
                <a:cs typeface="Trebuchet MS"/>
              </a:rPr>
              <a:t> </a:t>
            </a:r>
            <a:r>
              <a:rPr sz="2400" dirty="0">
                <a:solidFill>
                  <a:srgbClr val="404040"/>
                </a:solidFill>
                <a:latin typeface="+mj-lt"/>
                <a:cs typeface="Trebuchet MS"/>
              </a:rPr>
              <a:t>post</a:t>
            </a:r>
            <a:r>
              <a:rPr sz="2400" spc="-70" dirty="0">
                <a:solidFill>
                  <a:srgbClr val="404040"/>
                </a:solidFill>
                <a:latin typeface="+mj-lt"/>
                <a:cs typeface="Trebuchet MS"/>
              </a:rPr>
              <a:t> </a:t>
            </a:r>
            <a:r>
              <a:rPr sz="2400" dirty="0">
                <a:solidFill>
                  <a:srgbClr val="404040"/>
                </a:solidFill>
                <a:latin typeface="+mj-lt"/>
                <a:cs typeface="Trebuchet MS"/>
              </a:rPr>
              <a:t>seizure</a:t>
            </a:r>
            <a:r>
              <a:rPr sz="2400" spc="-55" dirty="0">
                <a:solidFill>
                  <a:srgbClr val="404040"/>
                </a:solidFill>
                <a:latin typeface="+mj-lt"/>
                <a:cs typeface="Trebuchet MS"/>
              </a:rPr>
              <a:t> </a:t>
            </a:r>
            <a:r>
              <a:rPr sz="2400" dirty="0">
                <a:solidFill>
                  <a:srgbClr val="404040"/>
                </a:solidFill>
                <a:latin typeface="+mj-lt"/>
                <a:cs typeface="Trebuchet MS"/>
              </a:rPr>
              <a:t>state</a:t>
            </a:r>
            <a:r>
              <a:rPr sz="2400" spc="-60" dirty="0">
                <a:solidFill>
                  <a:srgbClr val="404040"/>
                </a:solidFill>
                <a:latin typeface="+mj-lt"/>
                <a:cs typeface="Trebuchet MS"/>
              </a:rPr>
              <a:t> </a:t>
            </a:r>
            <a:r>
              <a:rPr sz="2400" spc="-25" dirty="0">
                <a:solidFill>
                  <a:srgbClr val="404040"/>
                </a:solidFill>
                <a:latin typeface="+mj-lt"/>
                <a:cs typeface="Trebuchet MS"/>
              </a:rPr>
              <a:t>of </a:t>
            </a:r>
            <a:r>
              <a:rPr sz="2400" dirty="0">
                <a:solidFill>
                  <a:srgbClr val="404040"/>
                </a:solidFill>
                <a:latin typeface="+mj-lt"/>
                <a:cs typeface="Trebuchet MS"/>
              </a:rPr>
              <a:t>confusion</a:t>
            </a:r>
            <a:r>
              <a:rPr sz="2400" spc="-75" dirty="0">
                <a:solidFill>
                  <a:srgbClr val="404040"/>
                </a:solidFill>
                <a:latin typeface="+mj-lt"/>
                <a:cs typeface="Trebuchet MS"/>
              </a:rPr>
              <a:t> </a:t>
            </a:r>
            <a:r>
              <a:rPr sz="2400" dirty="0">
                <a:solidFill>
                  <a:srgbClr val="404040"/>
                </a:solidFill>
                <a:latin typeface="+mj-lt"/>
                <a:cs typeface="Trebuchet MS"/>
              </a:rPr>
              <a:t>and</a:t>
            </a:r>
            <a:r>
              <a:rPr sz="2400" spc="-75" dirty="0">
                <a:solidFill>
                  <a:srgbClr val="404040"/>
                </a:solidFill>
                <a:latin typeface="+mj-lt"/>
                <a:cs typeface="Trebuchet MS"/>
              </a:rPr>
              <a:t> </a:t>
            </a:r>
            <a:r>
              <a:rPr sz="2400" spc="-10" dirty="0">
                <a:solidFill>
                  <a:srgbClr val="404040"/>
                </a:solidFill>
                <a:latin typeface="+mj-lt"/>
                <a:cs typeface="Trebuchet MS"/>
              </a:rPr>
              <a:t>sleepiness.</a:t>
            </a:r>
            <a:endParaRPr sz="2400" dirty="0">
              <a:latin typeface="+mj-lt"/>
              <a:cs typeface="Trebuchet MS"/>
            </a:endParaRPr>
          </a:p>
          <a:p>
            <a:pPr marL="12700">
              <a:lnSpc>
                <a:spcPct val="100000"/>
              </a:lnSpc>
              <a:spcBef>
                <a:spcPts val="1010"/>
              </a:spcBef>
            </a:pPr>
            <a:r>
              <a:rPr sz="2400" b="1" dirty="0">
                <a:solidFill>
                  <a:srgbClr val="404040"/>
                </a:solidFill>
                <a:latin typeface="+mj-lt"/>
                <a:cs typeface="Trebuchet MS"/>
              </a:rPr>
              <a:t>EFFECTS</a:t>
            </a:r>
            <a:r>
              <a:rPr sz="2400" b="1" spc="-65" dirty="0">
                <a:solidFill>
                  <a:srgbClr val="404040"/>
                </a:solidFill>
                <a:latin typeface="+mj-lt"/>
                <a:cs typeface="Trebuchet MS"/>
              </a:rPr>
              <a:t> </a:t>
            </a:r>
            <a:r>
              <a:rPr sz="2400" b="1" dirty="0">
                <a:solidFill>
                  <a:srgbClr val="404040"/>
                </a:solidFill>
                <a:latin typeface="+mj-lt"/>
                <a:cs typeface="Trebuchet MS"/>
              </a:rPr>
              <a:t>ON</a:t>
            </a:r>
            <a:r>
              <a:rPr sz="2400" b="1" spc="-40" dirty="0">
                <a:solidFill>
                  <a:srgbClr val="404040"/>
                </a:solidFill>
                <a:latin typeface="+mj-lt"/>
                <a:cs typeface="Trebuchet MS"/>
              </a:rPr>
              <a:t> </a:t>
            </a:r>
            <a:r>
              <a:rPr sz="2400" b="1" dirty="0">
                <a:solidFill>
                  <a:srgbClr val="404040"/>
                </a:solidFill>
                <a:latin typeface="+mj-lt"/>
                <a:cs typeface="Trebuchet MS"/>
              </a:rPr>
              <a:t>MOTHER</a:t>
            </a:r>
            <a:r>
              <a:rPr sz="2400" b="1" spc="-135" dirty="0">
                <a:solidFill>
                  <a:srgbClr val="404040"/>
                </a:solidFill>
                <a:latin typeface="+mj-lt"/>
                <a:cs typeface="Trebuchet MS"/>
              </a:rPr>
              <a:t> </a:t>
            </a:r>
            <a:r>
              <a:rPr sz="2400" b="1" dirty="0">
                <a:solidFill>
                  <a:srgbClr val="404040"/>
                </a:solidFill>
                <a:latin typeface="+mj-lt"/>
                <a:cs typeface="Trebuchet MS"/>
              </a:rPr>
              <a:t>AND</a:t>
            </a:r>
            <a:r>
              <a:rPr sz="2400" b="1" spc="-35" dirty="0">
                <a:solidFill>
                  <a:srgbClr val="404040"/>
                </a:solidFill>
                <a:latin typeface="+mj-lt"/>
                <a:cs typeface="Trebuchet MS"/>
              </a:rPr>
              <a:t> </a:t>
            </a:r>
            <a:r>
              <a:rPr sz="2400" b="1" spc="-10" dirty="0">
                <a:solidFill>
                  <a:srgbClr val="404040"/>
                </a:solidFill>
                <a:latin typeface="+mj-lt"/>
                <a:cs typeface="Trebuchet MS"/>
              </a:rPr>
              <a:t>BABY:</a:t>
            </a:r>
            <a:endParaRPr sz="2400" dirty="0">
              <a:latin typeface="+mj-lt"/>
              <a:cs typeface="Trebuchet MS"/>
            </a:endParaRPr>
          </a:p>
          <a:p>
            <a:pPr marL="350520" indent="-342900">
              <a:lnSpc>
                <a:spcPct val="100000"/>
              </a:lnSpc>
              <a:spcBef>
                <a:spcPts val="994"/>
              </a:spcBef>
              <a:buClr>
                <a:schemeClr val="accent1"/>
              </a:buClr>
              <a:buSzPct val="94444"/>
              <a:buFont typeface="Wingdings" pitchFamily="2" charset="2"/>
              <a:buChar char="q"/>
              <a:tabLst>
                <a:tab pos="150495" algn="l"/>
              </a:tabLst>
            </a:pPr>
            <a:r>
              <a:rPr sz="2400" dirty="0">
                <a:solidFill>
                  <a:srgbClr val="404040"/>
                </a:solidFill>
                <a:latin typeface="+mj-lt"/>
                <a:cs typeface="Trebuchet MS"/>
              </a:rPr>
              <a:t>Sudden</a:t>
            </a:r>
            <a:r>
              <a:rPr sz="2400" spc="-35" dirty="0">
                <a:solidFill>
                  <a:srgbClr val="404040"/>
                </a:solidFill>
                <a:latin typeface="+mj-lt"/>
                <a:cs typeface="Trebuchet MS"/>
              </a:rPr>
              <a:t> </a:t>
            </a:r>
            <a:r>
              <a:rPr sz="2400" dirty="0">
                <a:solidFill>
                  <a:srgbClr val="404040"/>
                </a:solidFill>
                <a:latin typeface="+mj-lt"/>
                <a:cs typeface="Trebuchet MS"/>
              </a:rPr>
              <a:t>loss</a:t>
            </a:r>
            <a:r>
              <a:rPr sz="2400" spc="-45" dirty="0">
                <a:solidFill>
                  <a:srgbClr val="404040"/>
                </a:solidFill>
                <a:latin typeface="+mj-lt"/>
                <a:cs typeface="Trebuchet MS"/>
              </a:rPr>
              <a:t> </a:t>
            </a:r>
            <a:r>
              <a:rPr sz="2400" dirty="0">
                <a:solidFill>
                  <a:srgbClr val="404040"/>
                </a:solidFill>
                <a:latin typeface="+mj-lt"/>
                <a:cs typeface="Trebuchet MS"/>
              </a:rPr>
              <a:t>of</a:t>
            </a:r>
            <a:r>
              <a:rPr sz="2400" spc="-15" dirty="0">
                <a:solidFill>
                  <a:srgbClr val="404040"/>
                </a:solidFill>
                <a:latin typeface="+mj-lt"/>
                <a:cs typeface="Trebuchet MS"/>
              </a:rPr>
              <a:t> </a:t>
            </a:r>
            <a:r>
              <a:rPr sz="2400" spc="-10" dirty="0">
                <a:solidFill>
                  <a:srgbClr val="404040"/>
                </a:solidFill>
                <a:latin typeface="+mj-lt"/>
                <a:cs typeface="Trebuchet MS"/>
              </a:rPr>
              <a:t>consciousness</a:t>
            </a:r>
            <a:endParaRPr sz="2400" dirty="0">
              <a:latin typeface="+mj-lt"/>
              <a:cs typeface="Trebuchet MS"/>
            </a:endParaRPr>
          </a:p>
          <a:p>
            <a:pPr marL="418465" indent="-342900">
              <a:spcBef>
                <a:spcPts val="1000"/>
              </a:spcBef>
              <a:buClr>
                <a:schemeClr val="accent1"/>
              </a:buClr>
              <a:buSzPct val="94444"/>
              <a:buFont typeface="Wingdings" pitchFamily="2" charset="2"/>
              <a:buChar char="q"/>
              <a:tabLst>
                <a:tab pos="218440" algn="l"/>
              </a:tabLst>
            </a:pPr>
            <a:r>
              <a:rPr lang="en-GB" sz="2400" dirty="0">
                <a:solidFill>
                  <a:srgbClr val="404040"/>
                </a:solidFill>
                <a:latin typeface="+mj-lt"/>
                <a:cs typeface="Trebuchet MS"/>
              </a:rPr>
              <a:t>U</a:t>
            </a:r>
            <a:r>
              <a:rPr sz="2400" dirty="0" err="1" smtClean="0">
                <a:solidFill>
                  <a:srgbClr val="404040"/>
                </a:solidFill>
                <a:latin typeface="+mj-lt"/>
                <a:cs typeface="Trebuchet MS"/>
              </a:rPr>
              <a:t>ncontrolled</a:t>
            </a:r>
            <a:r>
              <a:rPr sz="2400" spc="-75" dirty="0" smtClean="0">
                <a:solidFill>
                  <a:srgbClr val="404040"/>
                </a:solidFill>
                <a:latin typeface="+mj-lt"/>
                <a:cs typeface="Trebuchet MS"/>
              </a:rPr>
              <a:t> </a:t>
            </a:r>
            <a:r>
              <a:rPr sz="2400" dirty="0">
                <a:solidFill>
                  <a:srgbClr val="404040"/>
                </a:solidFill>
                <a:latin typeface="+mj-lt"/>
                <a:cs typeface="Trebuchet MS"/>
              </a:rPr>
              <a:t>fall,without</a:t>
            </a:r>
            <a:r>
              <a:rPr sz="2400" spc="-75" dirty="0">
                <a:solidFill>
                  <a:srgbClr val="404040"/>
                </a:solidFill>
                <a:latin typeface="+mj-lt"/>
                <a:cs typeface="Trebuchet MS"/>
              </a:rPr>
              <a:t> </a:t>
            </a:r>
            <a:r>
              <a:rPr sz="2400" spc="-10" dirty="0">
                <a:solidFill>
                  <a:srgbClr val="404040"/>
                </a:solidFill>
                <a:latin typeface="+mj-lt"/>
                <a:cs typeface="Trebuchet MS"/>
              </a:rPr>
              <a:t>warning.</a:t>
            </a:r>
            <a:endParaRPr sz="2400" dirty="0">
              <a:latin typeface="+mj-lt"/>
              <a:cs typeface="Trebuchet MS"/>
            </a:endParaRPr>
          </a:p>
          <a:p>
            <a:pPr marL="355600" indent="-342900">
              <a:lnSpc>
                <a:spcPct val="100000"/>
              </a:lnSpc>
              <a:spcBef>
                <a:spcPts val="1005"/>
              </a:spcBef>
              <a:buClr>
                <a:schemeClr val="accent1"/>
              </a:buClr>
              <a:buSzPct val="94444"/>
              <a:buFont typeface="Wingdings" pitchFamily="2" charset="2"/>
              <a:buChar char="q"/>
              <a:tabLst>
                <a:tab pos="204470" algn="l"/>
              </a:tabLst>
            </a:pPr>
            <a:r>
              <a:rPr sz="2400" dirty="0">
                <a:solidFill>
                  <a:srgbClr val="404040"/>
                </a:solidFill>
                <a:latin typeface="+mj-lt"/>
                <a:cs typeface="Trebuchet MS"/>
              </a:rPr>
              <a:t>Associated</a:t>
            </a:r>
            <a:r>
              <a:rPr sz="2400" spc="-60" dirty="0">
                <a:solidFill>
                  <a:srgbClr val="404040"/>
                </a:solidFill>
                <a:latin typeface="+mj-lt"/>
                <a:cs typeface="Trebuchet MS"/>
              </a:rPr>
              <a:t> </a:t>
            </a:r>
            <a:r>
              <a:rPr sz="2400" dirty="0">
                <a:solidFill>
                  <a:srgbClr val="404040"/>
                </a:solidFill>
                <a:latin typeface="+mj-lt"/>
                <a:cs typeface="Trebuchet MS"/>
              </a:rPr>
              <a:t>with</a:t>
            </a:r>
            <a:r>
              <a:rPr sz="2400" spc="-55" dirty="0">
                <a:solidFill>
                  <a:srgbClr val="404040"/>
                </a:solidFill>
                <a:latin typeface="+mj-lt"/>
                <a:cs typeface="Trebuchet MS"/>
              </a:rPr>
              <a:t> </a:t>
            </a:r>
            <a:r>
              <a:rPr sz="2400" dirty="0">
                <a:solidFill>
                  <a:srgbClr val="404040"/>
                </a:solidFill>
                <a:latin typeface="+mj-lt"/>
                <a:cs typeface="Trebuchet MS"/>
              </a:rPr>
              <a:t>variable</a:t>
            </a:r>
            <a:r>
              <a:rPr sz="2400" spc="-55" dirty="0">
                <a:solidFill>
                  <a:srgbClr val="404040"/>
                </a:solidFill>
                <a:latin typeface="+mj-lt"/>
                <a:cs typeface="Trebuchet MS"/>
              </a:rPr>
              <a:t> </a:t>
            </a:r>
            <a:r>
              <a:rPr sz="2400" dirty="0">
                <a:solidFill>
                  <a:srgbClr val="404040"/>
                </a:solidFill>
                <a:latin typeface="+mj-lt"/>
                <a:cs typeface="Trebuchet MS"/>
              </a:rPr>
              <a:t>period</a:t>
            </a:r>
            <a:r>
              <a:rPr sz="2400" spc="-60" dirty="0">
                <a:solidFill>
                  <a:srgbClr val="404040"/>
                </a:solidFill>
                <a:latin typeface="+mj-lt"/>
                <a:cs typeface="Trebuchet MS"/>
              </a:rPr>
              <a:t> </a:t>
            </a:r>
            <a:r>
              <a:rPr sz="2400" dirty="0">
                <a:solidFill>
                  <a:srgbClr val="404040"/>
                </a:solidFill>
                <a:latin typeface="+mj-lt"/>
                <a:cs typeface="Trebuchet MS"/>
              </a:rPr>
              <a:t>of</a:t>
            </a:r>
            <a:r>
              <a:rPr sz="2400" spc="-50" dirty="0">
                <a:solidFill>
                  <a:srgbClr val="404040"/>
                </a:solidFill>
                <a:latin typeface="+mj-lt"/>
                <a:cs typeface="Trebuchet MS"/>
              </a:rPr>
              <a:t> </a:t>
            </a:r>
            <a:r>
              <a:rPr sz="2400" dirty="0">
                <a:solidFill>
                  <a:srgbClr val="404040"/>
                </a:solidFill>
                <a:latin typeface="+mj-lt"/>
                <a:cs typeface="Trebuchet MS"/>
              </a:rPr>
              <a:t>fetal</a:t>
            </a:r>
            <a:r>
              <a:rPr sz="2400" spc="-50" dirty="0">
                <a:solidFill>
                  <a:srgbClr val="404040"/>
                </a:solidFill>
                <a:latin typeface="+mj-lt"/>
                <a:cs typeface="Trebuchet MS"/>
              </a:rPr>
              <a:t> </a:t>
            </a:r>
            <a:r>
              <a:rPr sz="2400" spc="-10" dirty="0">
                <a:solidFill>
                  <a:srgbClr val="404040"/>
                </a:solidFill>
                <a:latin typeface="+mj-lt"/>
                <a:cs typeface="Trebuchet MS"/>
              </a:rPr>
              <a:t>hypoxia.</a:t>
            </a:r>
            <a:endParaRPr sz="2400" dirty="0">
              <a:latin typeface="+mj-lt"/>
              <a:cs typeface="Trebuchet MS"/>
            </a:endParaRPr>
          </a:p>
          <a:p>
            <a:pPr marL="350520" indent="-342900">
              <a:lnSpc>
                <a:spcPct val="100000"/>
              </a:lnSpc>
              <a:spcBef>
                <a:spcPts val="994"/>
              </a:spcBef>
              <a:buClr>
                <a:schemeClr val="accent1"/>
              </a:buClr>
              <a:buSzPct val="94444"/>
              <a:buFont typeface="Wingdings" pitchFamily="2" charset="2"/>
              <a:buChar char="q"/>
              <a:tabLst>
                <a:tab pos="150495" algn="l"/>
              </a:tabLst>
            </a:pPr>
            <a:r>
              <a:rPr sz="2400" dirty="0">
                <a:solidFill>
                  <a:srgbClr val="404040"/>
                </a:solidFill>
                <a:latin typeface="+mj-lt"/>
                <a:cs typeface="Trebuchet MS"/>
              </a:rPr>
              <a:t>Highest</a:t>
            </a:r>
            <a:r>
              <a:rPr sz="2400" spc="-65" dirty="0">
                <a:solidFill>
                  <a:srgbClr val="404040"/>
                </a:solidFill>
                <a:latin typeface="+mj-lt"/>
                <a:cs typeface="Trebuchet MS"/>
              </a:rPr>
              <a:t> </a:t>
            </a:r>
            <a:r>
              <a:rPr sz="2400" dirty="0">
                <a:solidFill>
                  <a:srgbClr val="404040"/>
                </a:solidFill>
                <a:latin typeface="+mj-lt"/>
                <a:cs typeface="Trebuchet MS"/>
              </a:rPr>
              <a:t>risk</a:t>
            </a:r>
            <a:r>
              <a:rPr sz="2400" spc="-40" dirty="0">
                <a:solidFill>
                  <a:srgbClr val="404040"/>
                </a:solidFill>
                <a:latin typeface="+mj-lt"/>
                <a:cs typeface="Trebuchet MS"/>
              </a:rPr>
              <a:t> </a:t>
            </a:r>
            <a:r>
              <a:rPr sz="2400" dirty="0">
                <a:solidFill>
                  <a:srgbClr val="404040"/>
                </a:solidFill>
                <a:latin typeface="+mj-lt"/>
                <a:cs typeface="Trebuchet MS"/>
              </a:rPr>
              <a:t>of</a:t>
            </a:r>
            <a:r>
              <a:rPr sz="2400" spc="-50" dirty="0">
                <a:solidFill>
                  <a:srgbClr val="404040"/>
                </a:solidFill>
                <a:latin typeface="+mj-lt"/>
                <a:cs typeface="Trebuchet MS"/>
              </a:rPr>
              <a:t> </a:t>
            </a:r>
            <a:r>
              <a:rPr sz="2400" dirty="0">
                <a:solidFill>
                  <a:srgbClr val="404040"/>
                </a:solidFill>
                <a:latin typeface="+mj-lt"/>
                <a:cs typeface="Trebuchet MS"/>
              </a:rPr>
              <a:t>Sudden</a:t>
            </a:r>
            <a:r>
              <a:rPr sz="2400" spc="-55" dirty="0">
                <a:solidFill>
                  <a:srgbClr val="404040"/>
                </a:solidFill>
                <a:latin typeface="+mj-lt"/>
                <a:cs typeface="Trebuchet MS"/>
              </a:rPr>
              <a:t> </a:t>
            </a:r>
            <a:r>
              <a:rPr sz="2400" dirty="0">
                <a:solidFill>
                  <a:srgbClr val="404040"/>
                </a:solidFill>
                <a:latin typeface="+mj-lt"/>
                <a:cs typeface="Trebuchet MS"/>
              </a:rPr>
              <a:t>unexpected</a:t>
            </a:r>
            <a:r>
              <a:rPr sz="2400" spc="-40" dirty="0">
                <a:solidFill>
                  <a:srgbClr val="404040"/>
                </a:solidFill>
                <a:latin typeface="+mj-lt"/>
                <a:cs typeface="Trebuchet MS"/>
              </a:rPr>
              <a:t> </a:t>
            </a:r>
            <a:r>
              <a:rPr sz="2400" dirty="0">
                <a:solidFill>
                  <a:srgbClr val="404040"/>
                </a:solidFill>
                <a:latin typeface="+mj-lt"/>
                <a:cs typeface="Trebuchet MS"/>
              </a:rPr>
              <a:t>death</a:t>
            </a:r>
            <a:r>
              <a:rPr sz="2400" spc="-35" dirty="0">
                <a:solidFill>
                  <a:srgbClr val="404040"/>
                </a:solidFill>
                <a:latin typeface="+mj-lt"/>
                <a:cs typeface="Trebuchet MS"/>
              </a:rPr>
              <a:t> </a:t>
            </a:r>
            <a:r>
              <a:rPr sz="2400" dirty="0">
                <a:solidFill>
                  <a:srgbClr val="404040"/>
                </a:solidFill>
                <a:latin typeface="+mj-lt"/>
                <a:cs typeface="Trebuchet MS"/>
              </a:rPr>
              <a:t>in</a:t>
            </a:r>
            <a:r>
              <a:rPr sz="2400" spc="-55" dirty="0">
                <a:solidFill>
                  <a:srgbClr val="404040"/>
                </a:solidFill>
                <a:latin typeface="+mj-lt"/>
                <a:cs typeface="Trebuchet MS"/>
              </a:rPr>
              <a:t> </a:t>
            </a:r>
            <a:r>
              <a:rPr sz="2400" spc="-10" dirty="0">
                <a:solidFill>
                  <a:srgbClr val="404040"/>
                </a:solidFill>
                <a:latin typeface="+mj-lt"/>
                <a:cs typeface="Trebuchet MS"/>
              </a:rPr>
              <a:t>epilespy</a:t>
            </a:r>
            <a:endParaRPr sz="2400" dirty="0">
              <a:latin typeface="+mj-lt"/>
              <a:cs typeface="Trebuchet MS"/>
            </a:endParaRPr>
          </a:p>
        </p:txBody>
      </p:sp>
      <p:pic>
        <p:nvPicPr>
          <p:cNvPr id="4" name="object 4"/>
          <p:cNvPicPr/>
          <p:nvPr/>
        </p:nvPicPr>
        <p:blipFill>
          <a:blip r:embed="rId2" cstate="print"/>
          <a:stretch>
            <a:fillRect/>
          </a:stretch>
        </p:blipFill>
        <p:spPr>
          <a:xfrm>
            <a:off x="10620756" y="9331"/>
            <a:ext cx="1571244" cy="1368552"/>
          </a:xfrm>
          <a:prstGeom prst="rect">
            <a:avLst/>
          </a:prstGeom>
        </p:spPr>
      </p:pic>
    </p:spTree>
    <p:extLst>
      <p:ext uri="{BB962C8B-B14F-4D97-AF65-F5344CB8AC3E}">
        <p14:creationId xmlns:p14="http://schemas.microsoft.com/office/powerpoint/2010/main" val="2738644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3558</TotalTime>
  <Words>2410</Words>
  <Application>Microsoft Office PowerPoint</Application>
  <PresentationFormat>Custom</PresentationFormat>
  <Paragraphs>295</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Dr Arslan Ahmad Assistant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WHAT IS EPILEPSY ?                                                                               CORE CONCEPT</vt:lpstr>
      <vt:lpstr> Introduction and background epidemiology                                                                            HORIZONATL INTEGRATION</vt:lpstr>
      <vt:lpstr>   CLINICAL PRESENTATION OF SEIZURES AND THEIR EFFECTS ON MOTHER AND BABY          VERTICAL INTEGRATION</vt:lpstr>
      <vt:lpstr>   CLINICAL PRESENTATION OF SEIZURES AND THEIR EFFECTS ON MOTHER AND BABY          CORE/VERTICAL CONCEPT</vt:lpstr>
      <vt:lpstr>CLINICAL PRESENTATION OF SEIZURES AND THEIR EFFECTS ON MOTHER AND BABY                                               CORE/VERTICAL CONCEPT</vt:lpstr>
      <vt:lpstr>CLINICAL PRESENTATION OF SEIZURES AND THEIR EFFECTS ON MOTHER AND BABY                                               CORE/VERTICAL CONCEPT</vt:lpstr>
      <vt:lpstr>EFFECTS OF ANTIEPILEPTIC DRUGS ON PREGNANCY                                          VERTICAL INTEGRATION</vt:lpstr>
      <vt:lpstr>EFFECTS OF ANTIEPILEPTIC DRUGS ON PREGNANCY                    VERTICAL INTEGRATION</vt:lpstr>
      <vt:lpstr>EFFECTS OF ANTIEPILEPTIC DRUGS ON PREGNANCY                                                                                                                                  VERTICAL INTEGRATION</vt:lpstr>
      <vt:lpstr> EFFECTS OF ANTIEPILEPTIC DRUGS ON PREGNANCY                                                                                                                                  VERTICAL INTEGRATION</vt:lpstr>
      <vt:lpstr> EFFECTS OF ANTIEPILEPTIC DRUGS ON PREGNANCY                                                                                                                                  VERTICAL INTEGRATION</vt:lpstr>
      <vt:lpstr> EFFECTS OF ANTIEPILEPTIC DRUGS ON PREGNANCY                                                                                                                                  VERTICAL INTEGRATION</vt:lpstr>
      <vt:lpstr>EFFECTS OF ANTIEPILEPTIC DRUGS ON PREGNANCY                                                                                    VERTICAL INTEGRATION</vt:lpstr>
      <vt:lpstr> MANAGEMENT OF EPILEPSY IN PREGNANCY                                                                                     CORE CONCEPT</vt:lpstr>
      <vt:lpstr>                                                                         HORIZONTAL INTEGRATION</vt:lpstr>
      <vt:lpstr>                                                                                   VERTICAL INTEGRATION What effect does pregnancy have on seizure risk?</vt:lpstr>
      <vt:lpstr>                                                                       CORE CONCEPT</vt:lpstr>
      <vt:lpstr>CHOICE OF AED                    VERTICAL INTEGRATION</vt:lpstr>
      <vt:lpstr> Antiepileptic Drug Dosing At Conception                                                                                                                    CORE CONCEPT</vt:lpstr>
      <vt:lpstr>  MANAGEMENT DURINGPREGNANCY: VERTICAL INTEGRATION</vt:lpstr>
      <vt:lpstr>MONITORING OF AED                                             CORE CONCEPT</vt:lpstr>
      <vt:lpstr>DOSE ADJUSTMENT                                                           CORE CONCEPT</vt:lpstr>
      <vt:lpstr>SCREENING FOR MALFORMATIONS  VERTICAL INTEGRATION</vt:lpstr>
      <vt:lpstr>APPROACH TO A FIRST SEIZURE IN</vt:lpstr>
      <vt:lpstr>   Choice of antiepileptic drug (AED) treatment                                                                                    VERTICAL INTEGRATION</vt:lpstr>
      <vt:lpstr>MANAGEMENT AT DELIVERY:</vt:lpstr>
      <vt:lpstr>Managing seizures during labor and Delivery                                                                                                                                                             VERTICAL INTEGRATION</vt:lpstr>
      <vt:lpstr>PRECONCEPTION MANAGEMENTVERTICAL INTEGRATION ROLE OF FAMILY MEDICINE                                                       </vt:lpstr>
      <vt:lpstr>RESEARCH ARTICLE TO READ</vt:lpstr>
      <vt:lpstr>MULTIDISCIPLINARY APPROACH                             VERTICAL/HORIZONTAL INTEGRATION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Saira Mushtaq</cp:lastModifiedBy>
  <cp:revision>88</cp:revision>
  <dcterms:created xsi:type="dcterms:W3CDTF">2025-02-04T15:05:08Z</dcterms:created>
  <dcterms:modified xsi:type="dcterms:W3CDTF">2025-02-14T10:57:18Z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