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311" r:id="rId3"/>
    <p:sldId id="321" r:id="rId4"/>
    <p:sldId id="312" r:id="rId5"/>
    <p:sldId id="310"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 id="285" r:id="rId33"/>
    <p:sldId id="286" r:id="rId34"/>
    <p:sldId id="287" r:id="rId35"/>
    <p:sldId id="288" r:id="rId36"/>
    <p:sldId id="289" r:id="rId37"/>
    <p:sldId id="290" r:id="rId38"/>
    <p:sldId id="291" r:id="rId39"/>
    <p:sldId id="292" r:id="rId40"/>
    <p:sldId id="293" r:id="rId41"/>
    <p:sldId id="294" r:id="rId42"/>
    <p:sldId id="296" r:id="rId43"/>
    <p:sldId id="297" r:id="rId44"/>
    <p:sldId id="298" r:id="rId45"/>
    <p:sldId id="299" r:id="rId46"/>
    <p:sldId id="300" r:id="rId47"/>
    <p:sldId id="301" r:id="rId48"/>
    <p:sldId id="302" r:id="rId49"/>
    <p:sldId id="303" r:id="rId50"/>
    <p:sldId id="320" r:id="rId51"/>
    <p:sldId id="304" r:id="rId52"/>
    <p:sldId id="305" r:id="rId53"/>
    <p:sldId id="318" r:id="rId54"/>
    <p:sldId id="319" r:id="rId55"/>
    <p:sldId id="30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86" d="100"/>
          <a:sy n="86" d="100"/>
        </p:scale>
        <p:origin x="30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1DD37-4730-4C90-8D75-039940D7A2E0}" type="datetimeFigureOut">
              <a:rPr lang="en-US" smtClean="0"/>
              <a:pPr/>
              <a:t>3/4/2025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F6639-D798-4D9F-B3F3-0FC2B98BD882}" type="slidenum">
              <a:rPr lang="en-US" smtClean="0"/>
              <a:pPr/>
              <a:t>‹#›</a:t>
            </a:fld>
            <a:endParaRPr lang="en-US"/>
          </a:p>
        </p:txBody>
      </p:sp>
    </p:spTree>
    <p:extLst>
      <p:ext uri="{BB962C8B-B14F-4D97-AF65-F5344CB8AC3E}">
        <p14:creationId xmlns:p14="http://schemas.microsoft.com/office/powerpoint/2010/main" val="127181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423744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48162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212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170204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2892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2394345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94658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89256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15720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D7255-89A8-F746-980F-6FC660C79845}"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48421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D7255-89A8-F746-980F-6FC660C79845}"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106848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D7255-89A8-F746-980F-6FC660C79845}"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54576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D7255-89A8-F746-980F-6FC660C79845}"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70272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7255-89A8-F746-980F-6FC660C79845}"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115570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D7255-89A8-F746-980F-6FC660C79845}"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386708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D7255-89A8-F746-980F-6FC660C79845}"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35801-7BB8-704C-B448-4FBBD66EE98E}" type="slidenum">
              <a:rPr lang="en-US" smtClean="0"/>
              <a:pPr/>
              <a:t>‹#›</a:t>
            </a:fld>
            <a:endParaRPr lang="en-US"/>
          </a:p>
        </p:txBody>
      </p:sp>
    </p:spTree>
    <p:extLst>
      <p:ext uri="{BB962C8B-B14F-4D97-AF65-F5344CB8AC3E}">
        <p14:creationId xmlns:p14="http://schemas.microsoft.com/office/powerpoint/2010/main" val="275219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3D7255-89A8-F746-980F-6FC660C79845}" type="datetimeFigureOut">
              <a:rPr lang="en-US" smtClean="0"/>
              <a:pPr/>
              <a:t>3/4/2025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435801-7BB8-704C-B448-4FBBD66EE98E}" type="slidenum">
              <a:rPr lang="en-US" smtClean="0"/>
              <a:pPr/>
              <a:t>‹#›</a:t>
            </a:fld>
            <a:endParaRPr lang="en-US"/>
          </a:p>
        </p:txBody>
      </p:sp>
    </p:spTree>
    <p:extLst>
      <p:ext uri="{BB962C8B-B14F-4D97-AF65-F5344CB8AC3E}">
        <p14:creationId xmlns:p14="http://schemas.microsoft.com/office/powerpoint/2010/main" val="440996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urved design">
            <a:extLst>
              <a:ext uri="{FF2B5EF4-FFF2-40B4-BE49-F238E27FC236}">
                <a16:creationId xmlns:a16="http://schemas.microsoft.com/office/drawing/2014/main" id="{6ED1F222-F1D3-12D4-604E-4370832EBA7F}"/>
              </a:ext>
            </a:extLst>
          </p:cNvPr>
          <p:cNvPicPr>
            <a:picLocks noChangeAspect="1"/>
          </p:cNvPicPr>
          <p:nvPr/>
        </p:nvPicPr>
        <p:blipFill rotWithShape="1">
          <a:blip r:embed="rId2">
            <a:duotone>
              <a:prstClr val="black"/>
              <a:schemeClr val="accent2">
                <a:tint val="45000"/>
                <a:satMod val="400000"/>
              </a:schemeClr>
            </a:duotone>
            <a:alphaModFix/>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27897" t="36384" r="29921" b="34463"/>
          <a:stretch/>
        </p:blipFill>
        <p:spPr>
          <a:xfrm>
            <a:off x="2667000" y="2057400"/>
            <a:ext cx="5923233" cy="2894307"/>
          </a:xfrm>
          <a:prstGeom prst="rect">
            <a:avLst/>
          </a:prstGeom>
          <a:solidFill>
            <a:schemeClr val="accent1">
              <a:lumMod val="20000"/>
              <a:lumOff val="80000"/>
            </a:schemeClr>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660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D93F-E30A-E143-9B85-F8ED77D469C8}"/>
              </a:ext>
            </a:extLst>
          </p:cNvPr>
          <p:cNvSpPr>
            <a:spLocks noGrp="1"/>
          </p:cNvSpPr>
          <p:nvPr>
            <p:ph type="title"/>
          </p:nvPr>
        </p:nvSpPr>
        <p:spPr/>
        <p:txBody>
          <a:bodyPr/>
          <a:lstStyle/>
          <a:p>
            <a:r>
              <a:rPr dirty="0"/>
              <a:t>               </a:t>
            </a:r>
            <a:br>
              <a:rPr dirty="0"/>
            </a:br>
            <a:r>
              <a:rPr dirty="0"/>
              <a:t>               CLINICAL EFFECTS                                 </a:t>
            </a:r>
          </a:p>
        </p:txBody>
      </p:sp>
      <p:sp>
        <p:nvSpPr>
          <p:cNvPr id="3" name="Content Placeholder 2">
            <a:extLst>
              <a:ext uri="{FF2B5EF4-FFF2-40B4-BE49-F238E27FC236}">
                <a16:creationId xmlns:a16="http://schemas.microsoft.com/office/drawing/2014/main" id="{A1D0AF16-6594-3845-BB04-AB195CB27BD3}"/>
              </a:ext>
            </a:extLst>
          </p:cNvPr>
          <p:cNvSpPr>
            <a:spLocks noGrp="1"/>
          </p:cNvSpPr>
          <p:nvPr>
            <p:ph idx="1"/>
          </p:nvPr>
        </p:nvSpPr>
        <p:spPr/>
        <p:txBody>
          <a:bodyPr>
            <a:normAutofit/>
          </a:bodyPr>
          <a:lstStyle/>
          <a:p>
            <a:pPr marL="0" indent="0">
              <a:buNone/>
            </a:pPr>
            <a:r>
              <a:rPr b="1" u="sng"/>
              <a:t>JUVENILE MYOCLONIC EPILEPSY:</a:t>
            </a:r>
          </a:p>
          <a:p>
            <a:pPr marL="0" indent="0">
              <a:buNone/>
            </a:pPr>
            <a:r>
              <a:rPr b="1"/>
              <a:t>PRESENTATION:</a:t>
            </a:r>
          </a:p>
          <a:p>
            <a:pPr marL="0" indent="0">
              <a:buNone/>
            </a:pPr>
            <a:r>
              <a:t>Myoclonic jerks (sudden unpredictable movements) often </a:t>
            </a:r>
          </a:p>
          <a:p>
            <a:pPr marL="0" indent="0">
              <a:buNone/>
            </a:pPr>
            <a:r>
              <a:t>precede a generalised tonic-clonic convulsion.</a:t>
            </a:r>
          </a:p>
          <a:p>
            <a:pPr marL="0" indent="0">
              <a:buNone/>
            </a:pPr>
            <a:r>
              <a:rPr b="1"/>
              <a:t>EFFECTS ON MOTHER AND BABY:</a:t>
            </a:r>
          </a:p>
          <a:p>
            <a:pPr marL="0" indent="0">
              <a:buNone/>
            </a:pPr>
            <a:r>
              <a:t>●Occurs more frequently after sleep deprivation, tiredness and soon after awakening.</a:t>
            </a:r>
          </a:p>
          <a:p>
            <a:pPr marL="0" indent="0">
              <a:buNone/>
            </a:pPr>
            <a:r>
              <a:t> ●Sudden jerky movements may lead to falls or to dropping of objects including the baby.</a:t>
            </a:r>
          </a:p>
        </p:txBody>
      </p:sp>
      <p:sp>
        <p:nvSpPr>
          <p:cNvPr id="5" name="Rectangle 4">
            <a:extLst>
              <a:ext uri="{FF2B5EF4-FFF2-40B4-BE49-F238E27FC236}">
                <a16:creationId xmlns:a16="http://schemas.microsoft.com/office/drawing/2014/main" id="{730394EE-C20A-8AE1-27EE-9D8238A64A5D}"/>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C92A3A4E-D02C-BDD6-5F06-C33D7A20ABDA}"/>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65768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0A1E-80E5-8B40-A24C-FDA2E0405842}"/>
              </a:ext>
            </a:extLst>
          </p:cNvPr>
          <p:cNvSpPr>
            <a:spLocks noGrp="1"/>
          </p:cNvSpPr>
          <p:nvPr>
            <p:ph type="title"/>
          </p:nvPr>
        </p:nvSpPr>
        <p:spPr/>
        <p:txBody>
          <a:bodyPr/>
          <a:lstStyle/>
          <a:p>
            <a:r>
              <a:rPr dirty="0"/>
              <a:t>           </a:t>
            </a:r>
            <a:br>
              <a:rPr dirty="0"/>
            </a:br>
            <a:r>
              <a:rPr dirty="0"/>
              <a:t>          CLINICAL EFFECTS                                      </a:t>
            </a:r>
          </a:p>
        </p:txBody>
      </p:sp>
      <p:sp>
        <p:nvSpPr>
          <p:cNvPr id="3" name="Content Placeholder 2">
            <a:extLst>
              <a:ext uri="{FF2B5EF4-FFF2-40B4-BE49-F238E27FC236}">
                <a16:creationId xmlns:a16="http://schemas.microsoft.com/office/drawing/2014/main" id="{6E93E27A-92D8-4A47-B42C-368D39278D1E}"/>
              </a:ext>
            </a:extLst>
          </p:cNvPr>
          <p:cNvSpPr>
            <a:spLocks noGrp="1"/>
          </p:cNvSpPr>
          <p:nvPr>
            <p:ph idx="1"/>
          </p:nvPr>
        </p:nvSpPr>
        <p:spPr/>
        <p:txBody>
          <a:bodyPr>
            <a:normAutofit/>
          </a:bodyPr>
          <a:lstStyle/>
          <a:p>
            <a:pPr marL="0" indent="0">
              <a:buNone/>
            </a:pPr>
            <a:r>
              <a:rPr b="1" u="sng"/>
              <a:t>ABSENCE SEIZURES:</a:t>
            </a:r>
          </a:p>
          <a:p>
            <a:pPr marL="0" indent="0">
              <a:buNone/>
            </a:pPr>
            <a:r>
              <a:rPr b="1"/>
              <a:t>PRESENTATION:</a:t>
            </a:r>
          </a:p>
          <a:p>
            <a:pPr marL="0" indent="0">
              <a:buNone/>
            </a:pPr>
            <a:r>
              <a:t>Generalised seizures that consist of brief blank spells associated with </a:t>
            </a:r>
          </a:p>
          <a:p>
            <a:pPr marL="0" indent="0">
              <a:buNone/>
            </a:pPr>
            <a:r>
              <a:t>unresponsiveness, followed by rapid recovery.</a:t>
            </a:r>
          </a:p>
          <a:p>
            <a:pPr marL="0" indent="0">
              <a:buNone/>
            </a:pPr>
            <a:r>
              <a:rPr b="1"/>
              <a:t>EFFECTS ON MOTHER AND BABY:</a:t>
            </a:r>
          </a:p>
          <a:p>
            <a:pPr marL="0" indent="0">
              <a:buNone/>
            </a:pPr>
            <a:r>
              <a:t>●Effects mediated through brief loss of awareness of surroundings (like</a:t>
            </a:r>
          </a:p>
          <a:p>
            <a:pPr marL="0" indent="0">
              <a:buNone/>
            </a:pPr>
            <a:r>
              <a:t> a burning flame).</a:t>
            </a:r>
          </a:p>
        </p:txBody>
      </p:sp>
      <p:sp>
        <p:nvSpPr>
          <p:cNvPr id="5" name="Rectangle 4">
            <a:extLst>
              <a:ext uri="{FF2B5EF4-FFF2-40B4-BE49-F238E27FC236}">
                <a16:creationId xmlns:a16="http://schemas.microsoft.com/office/drawing/2014/main" id="{27B47F06-0B94-953F-946D-765F8CD959B7}"/>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52EC4677-7949-0A03-EC94-888E68C5ACF6}"/>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11173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B243-9CF5-0546-B0D1-2F787A2B0420}"/>
              </a:ext>
            </a:extLst>
          </p:cNvPr>
          <p:cNvSpPr>
            <a:spLocks noGrp="1"/>
          </p:cNvSpPr>
          <p:nvPr>
            <p:ph type="title"/>
          </p:nvPr>
        </p:nvSpPr>
        <p:spPr>
          <a:xfrm>
            <a:off x="719488" y="929840"/>
            <a:ext cx="8596668" cy="1320800"/>
          </a:xfrm>
        </p:spPr>
        <p:txBody>
          <a:bodyPr>
            <a:normAutofit fontScale="90000"/>
          </a:bodyPr>
          <a:lstStyle/>
          <a:p>
            <a:r>
              <a:rPr b="1" u="sng" dirty="0"/>
              <a:t>EFFECTS OF ANTIEPILEPTIC DRUGS           ON PREGNANCY</a:t>
            </a:r>
            <a:br>
              <a:rPr b="1" u="sng" dirty="0"/>
            </a:br>
            <a:r>
              <a:rPr b="1" u="sng" dirty="0"/>
              <a:t> </a:t>
            </a:r>
          </a:p>
        </p:txBody>
      </p:sp>
      <p:sp>
        <p:nvSpPr>
          <p:cNvPr id="3" name="Content Placeholder 2">
            <a:extLst>
              <a:ext uri="{FF2B5EF4-FFF2-40B4-BE49-F238E27FC236}">
                <a16:creationId xmlns:a16="http://schemas.microsoft.com/office/drawing/2014/main" id="{9A28F553-EC0C-824E-B033-F7FD4FB39814}"/>
              </a:ext>
            </a:extLst>
          </p:cNvPr>
          <p:cNvSpPr>
            <a:spLocks noGrp="1"/>
          </p:cNvSpPr>
          <p:nvPr>
            <p:ph idx="1"/>
          </p:nvPr>
        </p:nvSpPr>
        <p:spPr>
          <a:xfrm>
            <a:off x="726862" y="2506660"/>
            <a:ext cx="10515600" cy="4351339"/>
          </a:xfrm>
        </p:spPr>
        <p:txBody>
          <a:bodyPr>
            <a:normAutofit/>
          </a:bodyPr>
          <a:lstStyle/>
          <a:p>
            <a:pPr marL="0" indent="0">
              <a:buNone/>
            </a:pPr>
            <a:r>
              <a:rPr b="1" u="sng"/>
              <a:t>VAPLROATE:</a:t>
            </a:r>
          </a:p>
          <a:p>
            <a:pPr marL="0" indent="0">
              <a:buNone/>
            </a:pPr>
            <a:r>
              <a:rPr>
                <a:solidFill>
                  <a:srgbClr val="232323"/>
                </a:solidFill>
                <a:latin typeface="Arial"/>
              </a:rPr>
              <a:t>Valproate exposure in utero is associated with the development of neural tube-like defects (eg, spina bifida aperta, open lumbosacral myelocele) in 1 to 2 percent of fetuses, which represents a 10- to 20-fold increase ove.r the general population</a:t>
            </a:r>
          </a:p>
          <a:p>
            <a:pPr marL="0" indent="0">
              <a:buNone/>
            </a:pPr>
            <a:endParaRPr>
              <a:solidFill>
                <a:srgbClr val="232323"/>
              </a:solidFill>
              <a:latin typeface="Arial"/>
            </a:endParaRPr>
          </a:p>
          <a:p>
            <a:pPr marL="0" indent="0">
              <a:buNone/>
            </a:pPr>
            <a:r>
              <a:rPr>
                <a:solidFill>
                  <a:srgbClr val="232323"/>
                </a:solidFill>
                <a:latin typeface="Arial"/>
              </a:rPr>
              <a:t>Other major malformations associated with first-trimester valproate exposure include</a:t>
            </a:r>
          </a:p>
          <a:p>
            <a:pPr marL="0" indent="0">
              <a:buNone/>
            </a:pPr>
            <a:r>
              <a:rPr>
                <a:solidFill>
                  <a:srgbClr val="232323"/>
                </a:solidFill>
                <a:latin typeface="Arial"/>
              </a:rPr>
              <a:t> ●Oral clefts</a:t>
            </a:r>
          </a:p>
          <a:p>
            <a:pPr marL="0" indent="0">
              <a:buNone/>
            </a:pPr>
            <a:r>
              <a:rPr>
                <a:solidFill>
                  <a:srgbClr val="232323"/>
                </a:solidFill>
                <a:latin typeface="Arial"/>
              </a:rPr>
              <a:t>●Cardiovascular</a:t>
            </a:r>
          </a:p>
          <a:p>
            <a:pPr marL="0" indent="0">
              <a:buNone/>
            </a:pPr>
            <a:r>
              <a:rPr>
                <a:solidFill>
                  <a:srgbClr val="232323"/>
                </a:solidFill>
                <a:latin typeface="Arial"/>
              </a:rPr>
              <a:t>●Urogenital malformations </a:t>
            </a:r>
          </a:p>
        </p:txBody>
      </p:sp>
      <p:sp>
        <p:nvSpPr>
          <p:cNvPr id="5" name="Rectangle 4">
            <a:extLst>
              <a:ext uri="{FF2B5EF4-FFF2-40B4-BE49-F238E27FC236}">
                <a16:creationId xmlns:a16="http://schemas.microsoft.com/office/drawing/2014/main" id="{ED3775B6-178B-24E0-5BD9-B65E1ED1E164}"/>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73FCCFAE-625D-A747-F1C6-821C69F23B48}"/>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7533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D24E-87D7-EE4B-A1F0-2BCF09B6F2AE}"/>
              </a:ext>
            </a:extLst>
          </p:cNvPr>
          <p:cNvSpPr>
            <a:spLocks noGrp="1"/>
          </p:cNvSpPr>
          <p:nvPr>
            <p:ph type="title"/>
          </p:nvPr>
        </p:nvSpPr>
        <p:spPr>
          <a:xfrm>
            <a:off x="-228600" y="849507"/>
            <a:ext cx="8596668" cy="1320800"/>
          </a:xfrm>
        </p:spPr>
        <p:txBody>
          <a:bodyPr>
            <a:normAutofit fontScale="90000"/>
          </a:bodyPr>
          <a:lstStyle/>
          <a:p>
            <a:r>
              <a:rPr dirty="0"/>
              <a:t>         CLINICAL EFFECTS</a:t>
            </a:r>
            <a:br>
              <a:rPr dirty="0"/>
            </a:br>
            <a:r>
              <a:rPr dirty="0"/>
              <a:t>     </a:t>
            </a:r>
            <a:r>
              <a:rPr sz="2700" dirty="0"/>
              <a:t/>
            </a:r>
            <a:br>
              <a:rPr sz="2700" dirty="0"/>
            </a:br>
            <a:r>
              <a:rPr sz="2700" dirty="0"/>
              <a:t>                               </a:t>
            </a:r>
          </a:p>
        </p:txBody>
      </p:sp>
      <p:sp>
        <p:nvSpPr>
          <p:cNvPr id="3" name="Content Placeholder 2">
            <a:extLst>
              <a:ext uri="{FF2B5EF4-FFF2-40B4-BE49-F238E27FC236}">
                <a16:creationId xmlns:a16="http://schemas.microsoft.com/office/drawing/2014/main" id="{E850ECE8-2F81-4D49-8836-24E14581D241}"/>
              </a:ext>
            </a:extLst>
          </p:cNvPr>
          <p:cNvSpPr>
            <a:spLocks noGrp="1"/>
          </p:cNvSpPr>
          <p:nvPr>
            <p:ph idx="1"/>
          </p:nvPr>
        </p:nvSpPr>
        <p:spPr>
          <a:xfrm>
            <a:off x="304795" y="1676395"/>
            <a:ext cx="10515600" cy="3817943"/>
          </a:xfrm>
        </p:spPr>
        <p:txBody>
          <a:bodyPr>
            <a:normAutofit lnSpcReduction="10000"/>
          </a:bodyPr>
          <a:lstStyle/>
          <a:p>
            <a:pPr marL="0" indent="0">
              <a:buNone/>
            </a:pPr>
            <a:r>
              <a:rPr>
                <a:solidFill>
                  <a:srgbClr val="232323"/>
                </a:solidFill>
                <a:latin typeface="Arial"/>
              </a:rPr>
              <a:t> Percentage of specific malformations were:</a:t>
            </a:r>
          </a:p>
          <a:p>
            <a:pPr marL="0" indent="0">
              <a:buNone/>
            </a:pPr>
            <a:r>
              <a:rPr>
                <a:solidFill>
                  <a:srgbClr val="232323"/>
                </a:solidFill>
                <a:latin typeface="Arial"/>
              </a:rPr>
              <a:t> ●spina bifida (12.7)</a:t>
            </a:r>
          </a:p>
          <a:p>
            <a:pPr marL="0" indent="0">
              <a:buNone/>
            </a:pPr>
            <a:r>
              <a:rPr>
                <a:solidFill>
                  <a:srgbClr val="232323"/>
                </a:solidFill>
                <a:latin typeface="Arial"/>
              </a:rPr>
              <a:t>●atrial septal defect (2.5)</a:t>
            </a:r>
          </a:p>
          <a:p>
            <a:pPr marL="0" indent="0">
              <a:buNone/>
            </a:pPr>
            <a:r>
              <a:rPr>
                <a:solidFill>
                  <a:srgbClr val="232323"/>
                </a:solidFill>
                <a:latin typeface="Arial"/>
              </a:rPr>
              <a:t>● cleft palate (5.2)</a:t>
            </a:r>
          </a:p>
          <a:p>
            <a:pPr marL="0" indent="0">
              <a:buNone/>
            </a:pPr>
            <a:r>
              <a:rPr>
                <a:solidFill>
                  <a:srgbClr val="232323"/>
                </a:solidFill>
                <a:latin typeface="Arial"/>
              </a:rPr>
              <a:t>● hypospadias (4.8)</a:t>
            </a:r>
          </a:p>
          <a:p>
            <a:pPr marL="0" indent="0">
              <a:buNone/>
            </a:pPr>
            <a:r>
              <a:rPr>
                <a:solidFill>
                  <a:srgbClr val="232323"/>
                </a:solidFill>
                <a:latin typeface="Arial"/>
              </a:rPr>
              <a:t>●polydactyly (2.2)</a:t>
            </a:r>
          </a:p>
          <a:p>
            <a:pPr marL="0" indent="0">
              <a:buNone/>
            </a:pPr>
            <a:r>
              <a:rPr>
                <a:solidFill>
                  <a:srgbClr val="232323"/>
                </a:solidFill>
                <a:latin typeface="Arial"/>
              </a:rPr>
              <a:t>● craniosynostosis (6.8).</a:t>
            </a:r>
          </a:p>
          <a:p>
            <a:pPr marL="0" indent="0">
              <a:buNone/>
            </a:pPr>
            <a:endParaRPr>
              <a:solidFill>
                <a:srgbClr val="232323"/>
              </a:solidFill>
              <a:latin typeface="Arial"/>
            </a:endParaRPr>
          </a:p>
          <a:p>
            <a:pPr marL="0" indent="0">
              <a:buNone/>
            </a:pPr>
            <a:r>
              <a:rPr>
                <a:solidFill>
                  <a:srgbClr val="232323"/>
                </a:solidFill>
                <a:latin typeface="Arial"/>
              </a:rPr>
              <a:t>The effect of VPA on malformation risk is dose dependent, but a lowest safe dose has not been established</a:t>
            </a:r>
            <a:endParaRPr/>
          </a:p>
        </p:txBody>
      </p:sp>
      <p:pic>
        <p:nvPicPr>
          <p:cNvPr id="4" name="Picture 4">
            <a:extLst>
              <a:ext uri="{FF2B5EF4-FFF2-40B4-BE49-F238E27FC236}">
                <a16:creationId xmlns:a16="http://schemas.microsoft.com/office/drawing/2014/main" id="{8C0D3A21-8C48-E043-AA31-C7081625A676}"/>
              </a:ext>
            </a:extLst>
          </p:cNvPr>
          <p:cNvPicPr>
            <a:picLocks noChangeAspect="1"/>
          </p:cNvPicPr>
          <p:nvPr/>
        </p:nvPicPr>
        <p:blipFill rotWithShape="1">
          <a:blip r:embed="rId2">
            <a:extLst>
              <a:ext uri="{28A0092B-C50C-407E-A947-70E740481C1C}">
                <a14:useLocalDpi xmlns:a14="http://schemas.microsoft.com/office/drawing/2010/main" val="0"/>
              </a:ext>
            </a:extLst>
          </a:blip>
          <a:srcRect l="7485" t="27510" b="27063"/>
          <a:stretch/>
        </p:blipFill>
        <p:spPr>
          <a:xfrm>
            <a:off x="4343400" y="2362200"/>
            <a:ext cx="4709089" cy="1600200"/>
          </a:xfrm>
          <a:prstGeom prst="rect">
            <a:avLst/>
          </a:prstGeom>
        </p:spPr>
      </p:pic>
      <p:sp>
        <p:nvSpPr>
          <p:cNvPr id="6" name="Rectangle 5">
            <a:extLst>
              <a:ext uri="{FF2B5EF4-FFF2-40B4-BE49-F238E27FC236}">
                <a16:creationId xmlns:a16="http://schemas.microsoft.com/office/drawing/2014/main" id="{3B1235A6-74D7-9F01-E6BC-12794AABA310}"/>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D6EFC2E3-B72E-486E-92AA-87E6295EC430}"/>
              </a:ext>
            </a:extLst>
          </p:cNvPr>
          <p:cNvPicPr>
            <a:picLocks noChangeAspect="1" noChangeArrowheads="1"/>
          </p:cNvPicPr>
          <p:nvPr/>
        </p:nvPicPr>
        <p:blipFill>
          <a:blip r:embed="rId3"/>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73919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8C72-E811-A742-A94A-A59ECF376D5C}"/>
              </a:ext>
            </a:extLst>
          </p:cNvPr>
          <p:cNvSpPr>
            <a:spLocks noGrp="1"/>
          </p:cNvSpPr>
          <p:nvPr>
            <p:ph type="title"/>
          </p:nvPr>
        </p:nvSpPr>
        <p:spPr/>
        <p:txBody>
          <a:bodyPr/>
          <a:lstStyle/>
          <a:p>
            <a:r>
              <a:rPr dirty="0"/>
              <a:t>          </a:t>
            </a:r>
            <a:br>
              <a:rPr dirty="0"/>
            </a:br>
            <a:r>
              <a:rPr dirty="0"/>
              <a:t>     CLINICAL EFFECTS</a:t>
            </a:r>
          </a:p>
        </p:txBody>
      </p:sp>
      <p:sp>
        <p:nvSpPr>
          <p:cNvPr id="3" name="Content Placeholder 2">
            <a:extLst>
              <a:ext uri="{FF2B5EF4-FFF2-40B4-BE49-F238E27FC236}">
                <a16:creationId xmlns:a16="http://schemas.microsoft.com/office/drawing/2014/main" id="{C4078091-DFA9-7E42-BDB4-75091FBAEEC8}"/>
              </a:ext>
            </a:extLst>
          </p:cNvPr>
          <p:cNvSpPr>
            <a:spLocks noGrp="1"/>
          </p:cNvSpPr>
          <p:nvPr>
            <p:ph idx="1"/>
          </p:nvPr>
        </p:nvSpPr>
        <p:spPr>
          <a:xfrm>
            <a:off x="838204" y="2506660"/>
            <a:ext cx="10515600" cy="4351339"/>
          </a:xfrm>
        </p:spPr>
        <p:txBody>
          <a:bodyPr/>
          <a:lstStyle/>
          <a:p>
            <a:pPr marL="0" indent="0">
              <a:buNone/>
            </a:pPr>
            <a:r>
              <a:rPr b="1" u="sng"/>
              <a:t>PHENYTOIN:</a:t>
            </a:r>
          </a:p>
          <a:p>
            <a:pPr marL="0" indent="0">
              <a:buNone/>
            </a:pPr>
            <a:endParaRPr b="1" u="sng"/>
          </a:p>
          <a:p>
            <a:pPr marL="0" indent="0">
              <a:buNone/>
            </a:pPr>
            <a:r>
              <a:rPr>
                <a:solidFill>
                  <a:srgbClr val="232323"/>
                </a:solidFill>
                <a:latin typeface="Arial"/>
              </a:rPr>
              <a:t>The overall rates of major congenital malformations among pregnancies exposed to </a:t>
            </a:r>
            <a:r>
              <a:rPr u="sng">
                <a:solidFill>
                  <a:srgbClr val="005B92"/>
                </a:solidFill>
                <a:latin typeface="Arial"/>
              </a:rPr>
              <a:t>phenytoin</a:t>
            </a:r>
            <a:r>
              <a:rPr>
                <a:solidFill>
                  <a:srgbClr val="232323"/>
                </a:solidFill>
                <a:latin typeface="Arial"/>
              </a:rPr>
              <a:t> monotherapy were 2.9 to 7 percent  . </a:t>
            </a:r>
          </a:p>
          <a:p>
            <a:pPr marL="0" indent="0">
              <a:buNone/>
            </a:pPr>
            <a:r>
              <a:rPr>
                <a:solidFill>
                  <a:srgbClr val="232323"/>
                </a:solidFill>
                <a:latin typeface="Arial"/>
              </a:rPr>
              <a:t>●Orofacial clefts</a:t>
            </a:r>
          </a:p>
          <a:p>
            <a:pPr marL="0" indent="0">
              <a:buNone/>
            </a:pPr>
            <a:r>
              <a:rPr>
                <a:solidFill>
                  <a:srgbClr val="232323"/>
                </a:solidFill>
                <a:latin typeface="Arial"/>
              </a:rPr>
              <a:t>● cardiac malformations</a:t>
            </a:r>
          </a:p>
          <a:p>
            <a:pPr marL="0" indent="0">
              <a:buNone/>
            </a:pPr>
            <a:r>
              <a:rPr>
                <a:solidFill>
                  <a:srgbClr val="232323"/>
                </a:solidFill>
                <a:latin typeface="Arial"/>
              </a:rPr>
              <a:t> ●genitourinary defects are the major malformations described with phenytoin</a:t>
            </a:r>
            <a:endParaRPr b="1" u="sng"/>
          </a:p>
        </p:txBody>
      </p:sp>
      <p:sp>
        <p:nvSpPr>
          <p:cNvPr id="4" name="Rectangle 3">
            <a:extLst>
              <a:ext uri="{FF2B5EF4-FFF2-40B4-BE49-F238E27FC236}">
                <a16:creationId xmlns:a16="http://schemas.microsoft.com/office/drawing/2014/main" id="{04C82538-598F-524B-ED28-D45B4866267C}"/>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F8227C95-3EBC-CA74-7600-3E04E0E5CC41}"/>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71103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CDEB-0DF6-1E47-AF5F-0414554628C8}"/>
              </a:ext>
            </a:extLst>
          </p:cNvPr>
          <p:cNvSpPr>
            <a:spLocks noGrp="1"/>
          </p:cNvSpPr>
          <p:nvPr>
            <p:ph type="title"/>
          </p:nvPr>
        </p:nvSpPr>
        <p:spPr/>
        <p:txBody>
          <a:bodyPr/>
          <a:lstStyle/>
          <a:p>
            <a:r>
              <a:rPr dirty="0"/>
              <a:t/>
            </a:r>
            <a:br>
              <a:rPr dirty="0"/>
            </a:br>
            <a:r>
              <a:rPr dirty="0"/>
              <a:t>          CLINICAL EFFECTS                                        </a:t>
            </a:r>
          </a:p>
        </p:txBody>
      </p:sp>
      <p:sp>
        <p:nvSpPr>
          <p:cNvPr id="3" name="Content Placeholder 2">
            <a:extLst>
              <a:ext uri="{FF2B5EF4-FFF2-40B4-BE49-F238E27FC236}">
                <a16:creationId xmlns:a16="http://schemas.microsoft.com/office/drawing/2014/main" id="{1F863CC7-9B4D-244A-8038-0AE3A2E78501}"/>
              </a:ext>
            </a:extLst>
          </p:cNvPr>
          <p:cNvSpPr>
            <a:spLocks noGrp="1"/>
          </p:cNvSpPr>
          <p:nvPr>
            <p:ph idx="1"/>
          </p:nvPr>
        </p:nvSpPr>
        <p:spPr/>
        <p:txBody>
          <a:bodyPr/>
          <a:lstStyle/>
          <a:p>
            <a:pPr marL="0" indent="0">
              <a:buNone/>
            </a:pPr>
            <a:r>
              <a:rPr b="1" u="sng"/>
              <a:t>PHENOBARBITAL:</a:t>
            </a:r>
          </a:p>
          <a:p>
            <a:pPr marL="0" indent="0">
              <a:buNone/>
            </a:pPr>
            <a:endParaRPr b="1" u="sng"/>
          </a:p>
          <a:p>
            <a:pPr marL="0" indent="0">
              <a:buNone/>
            </a:pPr>
            <a:r>
              <a:rPr>
                <a:solidFill>
                  <a:srgbClr val="232323"/>
                </a:solidFill>
                <a:latin typeface="Arial"/>
              </a:rPr>
              <a:t>Malformations of the heart, orofacial, and urogenital structures occur with increased frequency with phenobarbital. </a:t>
            </a:r>
          </a:p>
          <a:p>
            <a:pPr marL="0" indent="0">
              <a:buNone/>
            </a:pPr>
            <a:r>
              <a:rPr>
                <a:solidFill>
                  <a:srgbClr val="232323"/>
                </a:solidFill>
                <a:latin typeface="Arial"/>
              </a:rPr>
              <a:t>●A study from the </a:t>
            </a:r>
            <a:r>
              <a:rPr b="1">
                <a:solidFill>
                  <a:srgbClr val="232323"/>
                </a:solidFill>
                <a:latin typeface="Arial"/>
              </a:rPr>
              <a:t>North American Antiepileptic Drug Pregnancy Registry</a:t>
            </a:r>
            <a:r>
              <a:rPr>
                <a:solidFill>
                  <a:srgbClr val="232323"/>
                </a:solidFill>
                <a:latin typeface="Arial"/>
              </a:rPr>
              <a:t> reported a </a:t>
            </a:r>
            <a:r>
              <a:rPr b="1">
                <a:solidFill>
                  <a:srgbClr val="232323"/>
                </a:solidFill>
                <a:latin typeface="Arial"/>
              </a:rPr>
              <a:t>5.5</a:t>
            </a:r>
            <a:r>
              <a:rPr>
                <a:solidFill>
                  <a:srgbClr val="232323"/>
                </a:solidFill>
                <a:latin typeface="Arial"/>
              </a:rPr>
              <a:t> percent incidence of major malformations among </a:t>
            </a:r>
            <a:r>
              <a:rPr b="1">
                <a:solidFill>
                  <a:srgbClr val="232323"/>
                </a:solidFill>
                <a:latin typeface="Arial"/>
              </a:rPr>
              <a:t>199</a:t>
            </a:r>
            <a:r>
              <a:rPr>
                <a:solidFill>
                  <a:srgbClr val="232323"/>
                </a:solidFill>
                <a:latin typeface="Arial"/>
              </a:rPr>
              <a:t> pregnancies associated with phenobarbital use, a rate that was somewhat higher than for unexposed pregnancies and for those exposed to Lamotrigine.</a:t>
            </a:r>
            <a:endParaRPr/>
          </a:p>
        </p:txBody>
      </p:sp>
      <p:sp>
        <p:nvSpPr>
          <p:cNvPr id="5" name="Rectangle 4">
            <a:extLst>
              <a:ext uri="{FF2B5EF4-FFF2-40B4-BE49-F238E27FC236}">
                <a16:creationId xmlns:a16="http://schemas.microsoft.com/office/drawing/2014/main" id="{876344BF-15A5-82D4-A4A6-7169A3B7184C}"/>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B3490151-CD8A-1C35-4675-F3613554677F}"/>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90119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9302-8707-0B4E-AE66-F417963CE756}"/>
              </a:ext>
            </a:extLst>
          </p:cNvPr>
          <p:cNvSpPr>
            <a:spLocks noGrp="1"/>
          </p:cNvSpPr>
          <p:nvPr>
            <p:ph type="title"/>
          </p:nvPr>
        </p:nvSpPr>
        <p:spPr/>
        <p:txBody>
          <a:bodyPr/>
          <a:lstStyle/>
          <a:p>
            <a:r>
              <a:rPr dirty="0"/>
              <a:t/>
            </a:r>
            <a:br>
              <a:rPr dirty="0"/>
            </a:br>
            <a:r>
              <a:rPr dirty="0"/>
              <a:t>          CLINICAL EFFECTS                    </a:t>
            </a:r>
          </a:p>
        </p:txBody>
      </p:sp>
      <p:sp>
        <p:nvSpPr>
          <p:cNvPr id="3" name="Content Placeholder 2">
            <a:extLst>
              <a:ext uri="{FF2B5EF4-FFF2-40B4-BE49-F238E27FC236}">
                <a16:creationId xmlns:a16="http://schemas.microsoft.com/office/drawing/2014/main" id="{825310F6-FF8E-494A-ACC7-4FB93214CB90}"/>
              </a:ext>
            </a:extLst>
          </p:cNvPr>
          <p:cNvSpPr>
            <a:spLocks noGrp="1"/>
          </p:cNvSpPr>
          <p:nvPr>
            <p:ph idx="1"/>
          </p:nvPr>
        </p:nvSpPr>
        <p:spPr/>
        <p:txBody>
          <a:bodyPr>
            <a:normAutofit/>
          </a:bodyPr>
          <a:lstStyle/>
          <a:p>
            <a:pPr marL="0" indent="0">
              <a:buNone/>
            </a:pPr>
            <a:r>
              <a:rPr b="1" u="sng"/>
              <a:t>CARBAMAZEPINE:</a:t>
            </a:r>
          </a:p>
          <a:p>
            <a:pPr marL="0" indent="0">
              <a:buNone/>
            </a:pPr>
            <a:endParaRPr>
              <a:solidFill>
                <a:srgbClr val="232323"/>
              </a:solidFill>
              <a:latin typeface="Arial"/>
            </a:endParaRPr>
          </a:p>
          <a:p>
            <a:pPr marL="0" indent="0">
              <a:buNone/>
            </a:pPr>
            <a:r>
              <a:rPr>
                <a:solidFill>
                  <a:srgbClr val="232323"/>
                </a:solidFill>
                <a:latin typeface="Arial"/>
              </a:rPr>
              <a:t>Carbamazepine is associated with a relatively modest rate of major malformations overall, but the increased rates include neural tube defects . </a:t>
            </a:r>
          </a:p>
          <a:p>
            <a:pPr marL="0" indent="0">
              <a:buNone/>
            </a:pPr>
            <a:endParaRPr>
              <a:solidFill>
                <a:srgbClr val="232323"/>
              </a:solidFill>
              <a:latin typeface="Arial"/>
            </a:endParaRPr>
          </a:p>
          <a:p>
            <a:pPr marL="0" indent="0">
              <a:buNone/>
            </a:pPr>
            <a:r>
              <a:rPr>
                <a:solidFill>
                  <a:srgbClr val="232323"/>
                </a:solidFill>
                <a:latin typeface="Arial"/>
              </a:rPr>
              <a:t>As much as </a:t>
            </a:r>
            <a:r>
              <a:rPr b="1">
                <a:solidFill>
                  <a:srgbClr val="232323"/>
                </a:solidFill>
                <a:latin typeface="Arial"/>
              </a:rPr>
              <a:t>0.9</a:t>
            </a:r>
            <a:r>
              <a:rPr>
                <a:solidFill>
                  <a:srgbClr val="232323"/>
                </a:solidFill>
                <a:latin typeface="Arial"/>
              </a:rPr>
              <a:t> percent of fetuses exposed in utero to carbamazepine have neural tube defects (</a:t>
            </a:r>
            <a:r>
              <a:rPr b="1">
                <a:solidFill>
                  <a:srgbClr val="232323"/>
                </a:solidFill>
                <a:latin typeface="Arial"/>
              </a:rPr>
              <a:t>a sevenfold increase compared with the general population). </a:t>
            </a:r>
            <a:endParaRPr b="1"/>
          </a:p>
          <a:p>
            <a:pPr marL="0" indent="0">
              <a:buNone/>
            </a:pPr>
            <a:endParaRPr>
              <a:solidFill>
                <a:srgbClr val="232323"/>
              </a:solidFill>
              <a:latin typeface="Arial"/>
            </a:endParaRPr>
          </a:p>
          <a:p>
            <a:pPr marL="0" indent="0">
              <a:buNone/>
            </a:pPr>
            <a:r>
              <a:rPr>
                <a:solidFill>
                  <a:srgbClr val="232323"/>
                </a:solidFill>
                <a:latin typeface="Arial"/>
              </a:rPr>
              <a:t>However, in the </a:t>
            </a:r>
            <a:r>
              <a:rPr b="1">
                <a:solidFill>
                  <a:srgbClr val="232323"/>
                </a:solidFill>
                <a:latin typeface="Arial"/>
              </a:rPr>
              <a:t>United Kingdom Epilepsy and Pregnancy Registry,</a:t>
            </a:r>
            <a:r>
              <a:rPr>
                <a:solidFill>
                  <a:srgbClr val="232323"/>
                </a:solidFill>
                <a:latin typeface="Arial"/>
              </a:rPr>
              <a:t> compared with other AEDs, carbamazepine was associated with the lowest rate of major malformations: 2.2 percent of 900 pregnancies </a:t>
            </a:r>
            <a:endParaRPr/>
          </a:p>
        </p:txBody>
      </p:sp>
      <p:sp>
        <p:nvSpPr>
          <p:cNvPr id="5" name="Rectangle 4">
            <a:extLst>
              <a:ext uri="{FF2B5EF4-FFF2-40B4-BE49-F238E27FC236}">
                <a16:creationId xmlns:a16="http://schemas.microsoft.com/office/drawing/2014/main" id="{3DDB790E-DF6A-2552-28C4-F2C4490C10AB}"/>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09666388-24E7-7521-9E0A-D770C627E4A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96939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888F-D0C9-274D-AE33-5C88D3E12CB9}"/>
              </a:ext>
            </a:extLst>
          </p:cNvPr>
          <p:cNvSpPr>
            <a:spLocks noGrp="1"/>
          </p:cNvSpPr>
          <p:nvPr>
            <p:ph type="title"/>
          </p:nvPr>
        </p:nvSpPr>
        <p:spPr>
          <a:xfrm>
            <a:off x="685800" y="1252135"/>
            <a:ext cx="8596668" cy="1320800"/>
          </a:xfrm>
        </p:spPr>
        <p:txBody>
          <a:bodyPr/>
          <a:lstStyle/>
          <a:p>
            <a:r>
              <a:rPr dirty="0"/>
              <a:t>  CLINICAL EFFECTS</a:t>
            </a:r>
            <a:br>
              <a:rPr dirty="0"/>
            </a:br>
            <a:endParaRPr dirty="0"/>
          </a:p>
        </p:txBody>
      </p:sp>
      <p:sp>
        <p:nvSpPr>
          <p:cNvPr id="3" name="Content Placeholder 2">
            <a:extLst>
              <a:ext uri="{FF2B5EF4-FFF2-40B4-BE49-F238E27FC236}">
                <a16:creationId xmlns:a16="http://schemas.microsoft.com/office/drawing/2014/main" id="{B21F6E63-58AD-0A43-A43C-4E13E9D82021}"/>
              </a:ext>
            </a:extLst>
          </p:cNvPr>
          <p:cNvSpPr>
            <a:spLocks noGrp="1"/>
          </p:cNvSpPr>
          <p:nvPr>
            <p:ph idx="1"/>
          </p:nvPr>
        </p:nvSpPr>
        <p:spPr>
          <a:xfrm>
            <a:off x="838204" y="3255819"/>
            <a:ext cx="10515600" cy="4495511"/>
          </a:xfrm>
        </p:spPr>
        <p:txBody>
          <a:bodyPr>
            <a:normAutofit/>
          </a:bodyPr>
          <a:lstStyle/>
          <a:p>
            <a:pPr marL="0" indent="0">
              <a:buNone/>
            </a:pPr>
            <a:r>
              <a:rPr b="1"/>
              <a:t>TOPIRAMATE:</a:t>
            </a:r>
          </a:p>
          <a:p>
            <a:pPr marL="0" indent="0">
              <a:buNone/>
            </a:pPr>
            <a:endParaRPr b="1"/>
          </a:p>
          <a:p>
            <a:pPr marL="0" indent="0">
              <a:buNone/>
            </a:pPr>
            <a:r>
              <a:rPr>
                <a:solidFill>
                  <a:srgbClr val="232323"/>
                </a:solidFill>
                <a:latin typeface="Arial"/>
              </a:rPr>
              <a:t>Across multiple studies, the estimated absolute risk of oral clefts in a topiramate-exposed pregnancy has ranged from approximately 4 to 29 per 1000 births, compared with an expected unexposed risk in the background population of 1 to 2 per 1000 births.</a:t>
            </a:r>
          </a:p>
        </p:txBody>
      </p:sp>
      <p:pic>
        <p:nvPicPr>
          <p:cNvPr id="4" name="Picture 4">
            <a:extLst>
              <a:ext uri="{FF2B5EF4-FFF2-40B4-BE49-F238E27FC236}">
                <a16:creationId xmlns:a16="http://schemas.microsoft.com/office/drawing/2014/main" id="{421B1180-34E5-4945-A357-EE9A958CA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4" y="1027904"/>
            <a:ext cx="4635093" cy="3090062"/>
          </a:xfrm>
          <a:prstGeom prst="rect">
            <a:avLst/>
          </a:prstGeom>
        </p:spPr>
      </p:pic>
      <p:sp>
        <p:nvSpPr>
          <p:cNvPr id="5" name="Rectangle 4">
            <a:extLst>
              <a:ext uri="{FF2B5EF4-FFF2-40B4-BE49-F238E27FC236}">
                <a16:creationId xmlns:a16="http://schemas.microsoft.com/office/drawing/2014/main" id="{AA8194D8-847D-FF92-B6DF-60CE03B44B0B}"/>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D6CFCC5B-9966-B728-1E37-AD4CADB34473}"/>
              </a:ext>
            </a:extLst>
          </p:cNvPr>
          <p:cNvPicPr>
            <a:picLocks noChangeAspect="1" noChangeArrowheads="1"/>
          </p:cNvPicPr>
          <p:nvPr/>
        </p:nvPicPr>
        <p:blipFill>
          <a:blip r:embed="rId3"/>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73899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F17A-4961-7940-9B0F-2EB979F30730}"/>
              </a:ext>
            </a:extLst>
          </p:cNvPr>
          <p:cNvSpPr>
            <a:spLocks noGrp="1"/>
          </p:cNvSpPr>
          <p:nvPr>
            <p:ph type="title"/>
          </p:nvPr>
        </p:nvSpPr>
        <p:spPr>
          <a:xfrm>
            <a:off x="-152400" y="1500190"/>
            <a:ext cx="8596665" cy="1320798"/>
          </a:xfrm>
        </p:spPr>
        <p:txBody>
          <a:bodyPr/>
          <a:lstStyle/>
          <a:p>
            <a:r>
              <a:rPr dirty="0"/>
              <a:t>            CLINICAL EFFECTS  </a:t>
            </a:r>
            <a:br>
              <a:rPr dirty="0"/>
            </a:br>
            <a:endParaRPr dirty="0"/>
          </a:p>
        </p:txBody>
      </p:sp>
      <p:sp>
        <p:nvSpPr>
          <p:cNvPr id="3" name="Content Placeholder 2">
            <a:extLst>
              <a:ext uri="{FF2B5EF4-FFF2-40B4-BE49-F238E27FC236}">
                <a16:creationId xmlns:a16="http://schemas.microsoft.com/office/drawing/2014/main" id="{37653A4A-3BBA-7E42-9369-F03EAA0EF461}"/>
              </a:ext>
            </a:extLst>
          </p:cNvPr>
          <p:cNvSpPr>
            <a:spLocks noGrp="1"/>
          </p:cNvSpPr>
          <p:nvPr>
            <p:ph idx="1"/>
          </p:nvPr>
        </p:nvSpPr>
        <p:spPr/>
        <p:txBody>
          <a:bodyPr/>
          <a:lstStyle/>
          <a:p>
            <a:pPr marL="0" indent="0">
              <a:buNone/>
            </a:pPr>
            <a:endParaRPr>
              <a:solidFill>
                <a:srgbClr val="232323"/>
              </a:solidFill>
              <a:latin typeface="Arial"/>
            </a:endParaRPr>
          </a:p>
          <a:p>
            <a:pPr marL="0" indent="0">
              <a:buNone/>
            </a:pPr>
            <a:endParaRPr>
              <a:solidFill>
                <a:srgbClr val="232323"/>
              </a:solidFill>
              <a:latin typeface="Arial"/>
            </a:endParaRPr>
          </a:p>
          <a:p>
            <a:pPr marL="0" indent="0">
              <a:buNone/>
            </a:pPr>
            <a:endParaRPr>
              <a:solidFill>
                <a:srgbClr val="232323"/>
              </a:solidFill>
              <a:latin typeface="Arial"/>
            </a:endParaRPr>
          </a:p>
          <a:p>
            <a:pPr marL="0" indent="0">
              <a:buNone/>
            </a:pPr>
            <a:r>
              <a:rPr>
                <a:solidFill>
                  <a:srgbClr val="232323"/>
                </a:solidFill>
                <a:latin typeface="Arial"/>
              </a:rPr>
              <a:t>The increased risk of oral clefts associated with use of topiramate early in </a:t>
            </a:r>
          </a:p>
          <a:p>
            <a:pPr marL="0" indent="0">
              <a:buNone/>
            </a:pPr>
            <a:r>
              <a:rPr>
                <a:solidFill>
                  <a:srgbClr val="232323"/>
                </a:solidFill>
                <a:latin typeface="Arial"/>
              </a:rPr>
              <a:t>pregnancy was more pronounced in women with epilepsy, </a:t>
            </a:r>
            <a:r>
              <a:rPr b="1" i="1">
                <a:solidFill>
                  <a:srgbClr val="232323"/>
                </a:solidFill>
                <a:latin typeface="Arial"/>
              </a:rPr>
              <a:t>who used higher doses,</a:t>
            </a:r>
            <a:r>
              <a:rPr>
                <a:solidFill>
                  <a:srgbClr val="232323"/>
                </a:solidFill>
                <a:latin typeface="Arial"/>
              </a:rPr>
              <a:t> and is likely another example of a dose-dependent risk for a major malformation.</a:t>
            </a:r>
          </a:p>
          <a:p>
            <a:pPr marL="0" indent="0">
              <a:buNone/>
            </a:pPr>
            <a:endParaRPr>
              <a:solidFill>
                <a:srgbClr val="232323"/>
              </a:solidFill>
              <a:latin typeface="Arial"/>
            </a:endParaRPr>
          </a:p>
          <a:p>
            <a:pPr marL="0" indent="0">
              <a:buNone/>
            </a:pPr>
            <a:endParaRPr/>
          </a:p>
        </p:txBody>
      </p:sp>
      <p:sp>
        <p:nvSpPr>
          <p:cNvPr id="5" name="Rectangle 4">
            <a:extLst>
              <a:ext uri="{FF2B5EF4-FFF2-40B4-BE49-F238E27FC236}">
                <a16:creationId xmlns:a16="http://schemas.microsoft.com/office/drawing/2014/main" id="{1CC25FFB-8827-721F-FD73-325E3315BC79}"/>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29BCDAFF-9995-6B45-9C12-2C84A8071735}"/>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82845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70F6-DDE3-B243-9E68-8A161BD2E6F1}"/>
              </a:ext>
            </a:extLst>
          </p:cNvPr>
          <p:cNvSpPr>
            <a:spLocks noGrp="1"/>
          </p:cNvSpPr>
          <p:nvPr>
            <p:ph type="title"/>
          </p:nvPr>
        </p:nvSpPr>
        <p:spPr>
          <a:xfrm>
            <a:off x="677334" y="685800"/>
            <a:ext cx="7521402" cy="1320800"/>
          </a:xfrm>
        </p:spPr>
        <p:txBody>
          <a:bodyPr>
            <a:normAutofit fontScale="90000"/>
          </a:bodyPr>
          <a:lstStyle/>
          <a:p>
            <a:r>
              <a:rPr dirty="0"/>
              <a:t>         CLINICAL EFFECTS</a:t>
            </a:r>
            <a:br>
              <a:rPr dirty="0"/>
            </a:br>
            <a:r>
              <a:rPr dirty="0"/>
              <a:t>                       </a:t>
            </a:r>
            <a:br>
              <a:rPr dirty="0"/>
            </a:br>
            <a:r>
              <a:rPr dirty="0"/>
              <a:t>                                                         </a:t>
            </a:r>
          </a:p>
        </p:txBody>
      </p:sp>
      <p:sp>
        <p:nvSpPr>
          <p:cNvPr id="3" name="Content Placeholder 2">
            <a:extLst>
              <a:ext uri="{FF2B5EF4-FFF2-40B4-BE49-F238E27FC236}">
                <a16:creationId xmlns:a16="http://schemas.microsoft.com/office/drawing/2014/main" id="{040118BF-9C10-5343-A8F7-CD20F2CB2BAF}"/>
              </a:ext>
            </a:extLst>
          </p:cNvPr>
          <p:cNvSpPr>
            <a:spLocks noGrp="1"/>
          </p:cNvSpPr>
          <p:nvPr>
            <p:ph idx="1"/>
          </p:nvPr>
        </p:nvSpPr>
        <p:spPr/>
        <p:txBody>
          <a:bodyPr/>
          <a:lstStyle/>
          <a:p>
            <a:pPr marL="0" indent="0">
              <a:buNone/>
            </a:pPr>
            <a:r>
              <a:rPr b="1" u="sng"/>
              <a:t>LAMOTRIGINE:</a:t>
            </a:r>
          </a:p>
          <a:p>
            <a:pPr marL="0" indent="0">
              <a:buNone/>
            </a:pPr>
            <a:endParaRPr b="1" u="sng"/>
          </a:p>
          <a:p>
            <a:pPr marL="0" indent="0">
              <a:buNone/>
            </a:pPr>
            <a:r>
              <a:rPr>
                <a:solidFill>
                  <a:srgbClr val="232323"/>
                </a:solidFill>
                <a:latin typeface="Arial"/>
              </a:rPr>
              <a:t>Data on </a:t>
            </a:r>
            <a:r>
              <a:rPr u="sng">
                <a:solidFill>
                  <a:srgbClr val="005B92"/>
                </a:solidFill>
                <a:latin typeface="Arial"/>
              </a:rPr>
              <a:t>lamotrigine</a:t>
            </a:r>
            <a:r>
              <a:rPr>
                <a:solidFill>
                  <a:srgbClr val="232323"/>
                </a:solidFill>
                <a:latin typeface="Arial"/>
              </a:rPr>
              <a:t> exposure are mostly reassuring, with fairly good consistency across studies from different parts of the world;</a:t>
            </a:r>
          </a:p>
          <a:p>
            <a:pPr marL="0" indent="0">
              <a:buNone/>
            </a:pPr>
            <a:r>
              <a:rPr>
                <a:solidFill>
                  <a:srgbClr val="232323"/>
                </a:solidFill>
                <a:latin typeface="Arial"/>
              </a:rPr>
              <a:t> Three registries reported a 1.9 to 3.2 percent incidence of major malformations after first-trimester exposure to lamotrigine monotherapy .This is similar to estimates from general population-based cohorts.</a:t>
            </a:r>
            <a:endParaRPr/>
          </a:p>
        </p:txBody>
      </p:sp>
      <p:sp>
        <p:nvSpPr>
          <p:cNvPr id="5" name="Rectangle 4">
            <a:extLst>
              <a:ext uri="{FF2B5EF4-FFF2-40B4-BE49-F238E27FC236}">
                <a16:creationId xmlns:a16="http://schemas.microsoft.com/office/drawing/2014/main" id="{00EAAD94-BCFF-1C3F-E427-9ACF64D8F865}"/>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C19F7C5D-C0D2-8243-125B-FCC2E09C9956}"/>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79910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BA6E-E061-EB4E-941F-AE34ED52BE3C}"/>
              </a:ext>
            </a:extLst>
          </p:cNvPr>
          <p:cNvSpPr>
            <a:spLocks noGrp="1"/>
          </p:cNvSpPr>
          <p:nvPr>
            <p:ph type="ctrTitle"/>
          </p:nvPr>
        </p:nvSpPr>
        <p:spPr>
          <a:xfrm>
            <a:off x="1066800" y="2514600"/>
            <a:ext cx="9144000" cy="1111243"/>
          </a:xfrm>
        </p:spPr>
        <p:txBody>
          <a:bodyPr>
            <a:normAutofit/>
          </a:bodyPr>
          <a:lstStyle/>
          <a:p>
            <a:r>
              <a:rPr sz="6000" b="1" dirty="0">
                <a:solidFill>
                  <a:schemeClr val="accent2">
                    <a:lumMod val="75000"/>
                  </a:schemeClr>
                </a:solidFill>
              </a:rPr>
              <a:t>EPILEPSY IN PREGNANCY </a:t>
            </a:r>
          </a:p>
        </p:txBody>
      </p:sp>
      <p:sp>
        <p:nvSpPr>
          <p:cNvPr id="5" name="Subtitle 4">
            <a:extLst>
              <a:ext uri="{FF2B5EF4-FFF2-40B4-BE49-F238E27FC236}">
                <a16:creationId xmlns:a16="http://schemas.microsoft.com/office/drawing/2014/main" id="{47D5E437-ABD8-F06B-07D7-A0FD23226469}"/>
              </a:ext>
            </a:extLst>
          </p:cNvPr>
          <p:cNvSpPr>
            <a:spLocks noGrp="1"/>
          </p:cNvSpPr>
          <p:nvPr>
            <p:ph type="subTitle" idx="1"/>
          </p:nvPr>
        </p:nvSpPr>
        <p:spPr>
          <a:xfrm>
            <a:off x="6400800" y="4572000"/>
            <a:ext cx="4016203" cy="1173099"/>
          </a:xfrm>
        </p:spPr>
        <p:txBody>
          <a:bodyPr>
            <a:noAutofit/>
          </a:bodyPr>
          <a:lstStyle/>
          <a:p>
            <a:r>
              <a:rPr b="1" i="1" dirty="0"/>
              <a:t>DR MUHAMMAD ARIF </a:t>
            </a:r>
            <a:endParaRPr lang="en-US" b="1" i="1" dirty="0" smtClean="0"/>
          </a:p>
          <a:p>
            <a:r>
              <a:rPr lang="en-US" b="1" i="1" dirty="0" smtClean="0"/>
              <a:t>ASSOCIATE PROFESSOR</a:t>
            </a:r>
            <a:endParaRPr b="1" i="1" dirty="0"/>
          </a:p>
          <a:p>
            <a:r>
              <a:rPr b="1" i="1" dirty="0"/>
              <a:t>DEPARTMENT OF MEDICINE</a:t>
            </a:r>
          </a:p>
          <a:p>
            <a:r>
              <a:rPr b="1" i="1" dirty="0"/>
              <a:t>RAWALPINDI MEDICAL UNIVERSITY </a:t>
            </a:r>
          </a:p>
        </p:txBody>
      </p:sp>
      <p:pic>
        <p:nvPicPr>
          <p:cNvPr id="3" name="Picture 2" descr="C:\Users\ikram\Desktop\RMC logo.jpeg">
            <a:extLst>
              <a:ext uri="{FF2B5EF4-FFF2-40B4-BE49-F238E27FC236}">
                <a16:creationId xmlns:a16="http://schemas.microsoft.com/office/drawing/2014/main" id="{9BE8A02B-4784-6E83-BBA9-A793B0953A7E}"/>
              </a:ext>
            </a:extLst>
          </p:cNvPr>
          <p:cNvPicPr>
            <a:picLocks noChangeAspect="1" noChangeArrowheads="1"/>
          </p:cNvPicPr>
          <p:nvPr/>
        </p:nvPicPr>
        <p:blipFill>
          <a:blip r:embed="rId2"/>
          <a:srcRect/>
          <a:stretch>
            <a:fillRect/>
          </a:stretch>
        </p:blipFill>
        <p:spPr bwMode="auto">
          <a:xfrm>
            <a:off x="4594780" y="515795"/>
            <a:ext cx="1806020" cy="1573361"/>
          </a:xfrm>
          <a:prstGeom prst="rect">
            <a:avLst/>
          </a:prstGeom>
          <a:noFill/>
          <a:ln w="9525">
            <a:noFill/>
            <a:miter lim="800000"/>
            <a:headEnd/>
            <a:tailEnd/>
          </a:ln>
        </p:spPr>
      </p:pic>
    </p:spTree>
    <p:extLst>
      <p:ext uri="{BB962C8B-B14F-4D97-AF65-F5344CB8AC3E}">
        <p14:creationId xmlns:p14="http://schemas.microsoft.com/office/powerpoint/2010/main" val="301660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D971-4D37-544F-8CEE-8C84154B9AFB}"/>
              </a:ext>
            </a:extLst>
          </p:cNvPr>
          <p:cNvSpPr>
            <a:spLocks noGrp="1"/>
          </p:cNvSpPr>
          <p:nvPr>
            <p:ph type="title"/>
          </p:nvPr>
        </p:nvSpPr>
        <p:spPr>
          <a:xfrm>
            <a:off x="304800" y="914400"/>
            <a:ext cx="8596668" cy="1320800"/>
          </a:xfrm>
        </p:spPr>
        <p:txBody>
          <a:bodyPr/>
          <a:lstStyle/>
          <a:p>
            <a:r>
              <a:rPr dirty="0"/>
              <a:t>         CLINICAL EFFECTS                                  </a:t>
            </a:r>
          </a:p>
        </p:txBody>
      </p:sp>
      <p:sp>
        <p:nvSpPr>
          <p:cNvPr id="3" name="Content Placeholder 2">
            <a:extLst>
              <a:ext uri="{FF2B5EF4-FFF2-40B4-BE49-F238E27FC236}">
                <a16:creationId xmlns:a16="http://schemas.microsoft.com/office/drawing/2014/main" id="{B4526FD7-0BCC-1E43-B48A-CE2A653C6A38}"/>
              </a:ext>
            </a:extLst>
          </p:cNvPr>
          <p:cNvSpPr>
            <a:spLocks noGrp="1"/>
          </p:cNvSpPr>
          <p:nvPr>
            <p:ph idx="1"/>
          </p:nvPr>
        </p:nvSpPr>
        <p:spPr>
          <a:xfrm>
            <a:off x="1048498" y="1862732"/>
            <a:ext cx="10515600" cy="4351339"/>
          </a:xfrm>
        </p:spPr>
        <p:txBody>
          <a:bodyPr>
            <a:normAutofit/>
          </a:bodyPr>
          <a:lstStyle/>
          <a:p>
            <a:pPr marL="0" indent="0">
              <a:buNone/>
            </a:pPr>
            <a:endParaRPr/>
          </a:p>
          <a:p>
            <a:pPr marL="0" indent="0">
              <a:buNone/>
            </a:pPr>
            <a:r>
              <a:rPr>
                <a:solidFill>
                  <a:srgbClr val="232323"/>
                </a:solidFill>
                <a:latin typeface="Arial"/>
              </a:rPr>
              <a:t>However, the data regarding risk and dose of </a:t>
            </a:r>
            <a:r>
              <a:rPr u="sng">
                <a:solidFill>
                  <a:srgbClr val="005B92"/>
                </a:solidFill>
                <a:latin typeface="Arial"/>
              </a:rPr>
              <a:t>lamotrigine</a:t>
            </a:r>
            <a:r>
              <a:rPr>
                <a:solidFill>
                  <a:srgbClr val="232323"/>
                </a:solidFill>
                <a:latin typeface="Arial"/>
              </a:rPr>
              <a:t> have been conflicting.</a:t>
            </a:r>
          </a:p>
          <a:p>
            <a:pPr marL="0" indent="0">
              <a:buNone/>
            </a:pPr>
            <a:endParaRPr>
              <a:solidFill>
                <a:srgbClr val="232323"/>
              </a:solidFill>
              <a:latin typeface="Arial"/>
            </a:endParaRPr>
          </a:p>
          <a:p>
            <a:pPr marL="0" indent="0">
              <a:buNone/>
            </a:pPr>
            <a:r>
              <a:rPr>
                <a:solidFill>
                  <a:srgbClr val="232323"/>
                </a:solidFill>
                <a:latin typeface="Arial"/>
              </a:rPr>
              <a:t> While the </a:t>
            </a:r>
            <a:r>
              <a:rPr b="1">
                <a:solidFill>
                  <a:srgbClr val="232323"/>
                </a:solidFill>
                <a:latin typeface="Arial"/>
              </a:rPr>
              <a:t>International Lamotrigine Pregnancy Registry</a:t>
            </a:r>
            <a:r>
              <a:rPr>
                <a:solidFill>
                  <a:srgbClr val="232323"/>
                </a:solidFill>
                <a:latin typeface="Arial"/>
              </a:rPr>
              <a:t> found no effect of lamotrigine dose, up to 400 mg/day, on the incidence of major malformations , the United Kingdom Epilepsy and Pregnancy Registry did observe a dose relationship and suggested that doses higher than 200 mg/day might present a risk similar to that of </a:t>
            </a:r>
            <a:r>
              <a:rPr u="sng">
                <a:solidFill>
                  <a:srgbClr val="005B92"/>
                </a:solidFill>
                <a:latin typeface="Arial"/>
              </a:rPr>
              <a:t>valproate</a:t>
            </a:r>
            <a:r>
              <a:rPr u="sng">
                <a:solidFill>
                  <a:srgbClr val="232323"/>
                </a:solidFill>
                <a:latin typeface="Arial"/>
              </a:rPr>
              <a:t>.</a:t>
            </a:r>
            <a:endParaRPr>
              <a:solidFill>
                <a:srgbClr val="232323"/>
              </a:solidFill>
              <a:latin typeface="Arial"/>
            </a:endParaRPr>
          </a:p>
        </p:txBody>
      </p:sp>
      <p:sp>
        <p:nvSpPr>
          <p:cNvPr id="5" name="Rectangle 4">
            <a:extLst>
              <a:ext uri="{FF2B5EF4-FFF2-40B4-BE49-F238E27FC236}">
                <a16:creationId xmlns:a16="http://schemas.microsoft.com/office/drawing/2014/main" id="{9C76BF51-2182-DFDC-F49E-68AE0602D26E}"/>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AB213278-EAD8-EC5A-EC79-F2FBAE210A1A}"/>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36452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5FA7-8787-F94F-A1E5-A3AC727AF96F}"/>
              </a:ext>
            </a:extLst>
          </p:cNvPr>
          <p:cNvSpPr>
            <a:spLocks noGrp="1"/>
          </p:cNvSpPr>
          <p:nvPr>
            <p:ph type="title"/>
          </p:nvPr>
        </p:nvSpPr>
        <p:spPr>
          <a:xfrm>
            <a:off x="652654" y="914400"/>
            <a:ext cx="8596668" cy="1320800"/>
          </a:xfrm>
        </p:spPr>
        <p:txBody>
          <a:bodyPr/>
          <a:lstStyle/>
          <a:p>
            <a:r>
              <a:rPr dirty="0"/>
              <a:t>         CLINICAL EFFECTS                                    </a:t>
            </a:r>
          </a:p>
        </p:txBody>
      </p:sp>
      <p:sp>
        <p:nvSpPr>
          <p:cNvPr id="3" name="Content Placeholder 2">
            <a:extLst>
              <a:ext uri="{FF2B5EF4-FFF2-40B4-BE49-F238E27FC236}">
                <a16:creationId xmlns:a16="http://schemas.microsoft.com/office/drawing/2014/main" id="{8FDA1DD1-C8D5-544D-9C55-84E867EBA5F0}"/>
              </a:ext>
            </a:extLst>
          </p:cNvPr>
          <p:cNvSpPr>
            <a:spLocks noGrp="1"/>
          </p:cNvSpPr>
          <p:nvPr>
            <p:ph idx="1"/>
          </p:nvPr>
        </p:nvSpPr>
        <p:spPr>
          <a:xfrm>
            <a:off x="1023746" y="1862732"/>
            <a:ext cx="10515600" cy="4351339"/>
          </a:xfrm>
        </p:spPr>
        <p:txBody>
          <a:bodyPr>
            <a:normAutofit/>
          </a:bodyPr>
          <a:lstStyle/>
          <a:p>
            <a:pPr marL="0" indent="0">
              <a:buNone/>
            </a:pPr>
            <a:r>
              <a:rPr b="1" u="sng"/>
              <a:t>LEVETIRACETAM:</a:t>
            </a:r>
          </a:p>
          <a:p>
            <a:pPr marL="0" indent="0">
              <a:buNone/>
            </a:pPr>
            <a:r>
              <a:rPr u="sng">
                <a:solidFill>
                  <a:srgbClr val="005B92"/>
                </a:solidFill>
                <a:latin typeface="Arial"/>
              </a:rPr>
              <a:t>Levetiracetam</a:t>
            </a:r>
            <a:r>
              <a:rPr>
                <a:solidFill>
                  <a:srgbClr val="232323"/>
                </a:solidFill>
                <a:latin typeface="Arial"/>
              </a:rPr>
              <a:t> use in pregnancy appears to be associated with a low risk of major malformations when used as monotherapy. </a:t>
            </a:r>
          </a:p>
          <a:p>
            <a:pPr marL="0" indent="0">
              <a:buNone/>
            </a:pPr>
            <a:endParaRPr>
              <a:solidFill>
                <a:srgbClr val="232323"/>
              </a:solidFill>
              <a:latin typeface="Arial"/>
            </a:endParaRPr>
          </a:p>
          <a:p>
            <a:pPr marL="0" indent="0">
              <a:buNone/>
            </a:pPr>
            <a:r>
              <a:rPr>
                <a:solidFill>
                  <a:srgbClr val="232323"/>
                </a:solidFill>
                <a:latin typeface="Arial"/>
              </a:rPr>
              <a:t>The largest body of data is from </a:t>
            </a:r>
            <a:r>
              <a:rPr b="1">
                <a:solidFill>
                  <a:srgbClr val="232323"/>
                </a:solidFill>
                <a:latin typeface="Arial"/>
              </a:rPr>
              <a:t>EURAP</a:t>
            </a:r>
            <a:r>
              <a:rPr>
                <a:solidFill>
                  <a:srgbClr val="232323"/>
                </a:solidFill>
                <a:latin typeface="Arial"/>
              </a:rPr>
              <a:t>; the prevalence of major congenital malformations among 599 pregnancies exposed to levetiracetam monotherapy was 17 (</a:t>
            </a:r>
            <a:r>
              <a:rPr b="1">
                <a:solidFill>
                  <a:srgbClr val="232323"/>
                </a:solidFill>
                <a:latin typeface="Arial"/>
              </a:rPr>
              <a:t>2.8 percent</a:t>
            </a:r>
            <a:r>
              <a:rPr>
                <a:solidFill>
                  <a:srgbClr val="232323"/>
                </a:solidFill>
                <a:latin typeface="Arial"/>
              </a:rPr>
              <a:t>) </a:t>
            </a:r>
          </a:p>
          <a:p>
            <a:pPr marL="0" indent="0">
              <a:buNone/>
            </a:pPr>
            <a:endParaRPr>
              <a:solidFill>
                <a:srgbClr val="232323"/>
              </a:solidFill>
              <a:latin typeface="Arial"/>
            </a:endParaRPr>
          </a:p>
          <a:p>
            <a:pPr marL="0" indent="0">
              <a:buNone/>
            </a:pPr>
            <a:r>
              <a:rPr>
                <a:solidFill>
                  <a:srgbClr val="232323"/>
                </a:solidFill>
                <a:latin typeface="Arial"/>
              </a:rPr>
              <a:t>Higher rates have been reported in pregnancies exposed to levetiracetam as part of a polytherapy regimen </a:t>
            </a:r>
            <a:endParaRPr/>
          </a:p>
        </p:txBody>
      </p:sp>
      <p:sp>
        <p:nvSpPr>
          <p:cNvPr id="5" name="Rectangle 4">
            <a:extLst>
              <a:ext uri="{FF2B5EF4-FFF2-40B4-BE49-F238E27FC236}">
                <a16:creationId xmlns:a16="http://schemas.microsoft.com/office/drawing/2014/main" id="{D4D83648-ED08-5101-D995-F9C4D53C2D18}"/>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6E4E32EA-6787-A2E7-7733-B919CC957E6B}"/>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55914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B8B3-FE11-B14B-9917-264D14B7D5B6}"/>
              </a:ext>
            </a:extLst>
          </p:cNvPr>
          <p:cNvSpPr>
            <a:spLocks noGrp="1"/>
          </p:cNvSpPr>
          <p:nvPr>
            <p:ph type="title"/>
          </p:nvPr>
        </p:nvSpPr>
        <p:spPr>
          <a:xfrm>
            <a:off x="862217" y="304795"/>
            <a:ext cx="8596665" cy="1320798"/>
          </a:xfrm>
        </p:spPr>
        <p:txBody>
          <a:bodyPr/>
          <a:lstStyle/>
          <a:p>
            <a:r>
              <a:rPr dirty="0"/>
              <a:t>                                                   </a:t>
            </a:r>
          </a:p>
        </p:txBody>
      </p:sp>
      <p:sp>
        <p:nvSpPr>
          <p:cNvPr id="3" name="Content Placeholder 2">
            <a:extLst>
              <a:ext uri="{FF2B5EF4-FFF2-40B4-BE49-F238E27FC236}">
                <a16:creationId xmlns:a16="http://schemas.microsoft.com/office/drawing/2014/main" id="{A36BADCC-662D-BE4A-87A1-B7EEB0E33EAF}"/>
              </a:ext>
            </a:extLst>
          </p:cNvPr>
          <p:cNvSpPr>
            <a:spLocks noGrp="1"/>
          </p:cNvSpPr>
          <p:nvPr>
            <p:ph idx="1"/>
          </p:nvPr>
        </p:nvSpPr>
        <p:spPr>
          <a:xfrm>
            <a:off x="825828" y="1788518"/>
            <a:ext cx="10515600" cy="4351339"/>
          </a:xfrm>
        </p:spPr>
        <p:txBody>
          <a:bodyPr>
            <a:normAutofit fontScale="92500"/>
          </a:bodyPr>
          <a:lstStyle/>
          <a:p>
            <a:pPr marL="0" indent="0">
              <a:buNone/>
            </a:pPr>
            <a:endParaRPr dirty="0">
              <a:solidFill>
                <a:srgbClr val="232323"/>
              </a:solidFill>
              <a:latin typeface="Arial"/>
            </a:endParaRPr>
          </a:p>
          <a:p>
            <a:pPr marL="0" indent="0">
              <a:buNone/>
            </a:pPr>
            <a:endParaRPr dirty="0">
              <a:solidFill>
                <a:srgbClr val="232323"/>
              </a:solidFill>
              <a:latin typeface="Arial"/>
            </a:endParaRPr>
          </a:p>
          <a:p>
            <a:pPr marL="0" indent="0">
              <a:buNone/>
            </a:pPr>
            <a:r>
              <a:rPr sz="4400" b="1" dirty="0">
                <a:solidFill>
                  <a:srgbClr val="232323"/>
                </a:solidFill>
                <a:latin typeface="Arial"/>
              </a:rPr>
              <a:t>Limited data suggest that intrauterine exposure to </a:t>
            </a:r>
            <a:r>
              <a:rPr sz="4400" b="1" u="sng" dirty="0">
                <a:solidFill>
                  <a:srgbClr val="005B92"/>
                </a:solidFill>
                <a:latin typeface="Arial"/>
              </a:rPr>
              <a:t>levetiracetam</a:t>
            </a:r>
            <a:r>
              <a:rPr sz="4400" b="1" dirty="0">
                <a:solidFill>
                  <a:srgbClr val="232323"/>
                </a:solidFill>
                <a:latin typeface="Arial"/>
              </a:rPr>
              <a:t> monotherapy does not adversely affect early developmental outcomes, in contrast with drugs such as </a:t>
            </a:r>
            <a:r>
              <a:rPr sz="4400" b="1" u="sng" dirty="0">
                <a:solidFill>
                  <a:srgbClr val="005B92"/>
                </a:solidFill>
                <a:latin typeface="Arial"/>
              </a:rPr>
              <a:t>valproate</a:t>
            </a:r>
            <a:r>
              <a:rPr sz="4400" b="1" dirty="0">
                <a:solidFill>
                  <a:srgbClr val="232323"/>
                </a:solidFill>
                <a:latin typeface="Arial"/>
              </a:rPr>
              <a:t> </a:t>
            </a:r>
            <a:endParaRPr sz="4400" b="1" dirty="0"/>
          </a:p>
        </p:txBody>
      </p:sp>
      <p:sp>
        <p:nvSpPr>
          <p:cNvPr id="5" name="Rectangle 4">
            <a:extLst>
              <a:ext uri="{FF2B5EF4-FFF2-40B4-BE49-F238E27FC236}">
                <a16:creationId xmlns:a16="http://schemas.microsoft.com/office/drawing/2014/main" id="{6BE3B816-D4D3-4A9B-7926-DCD4E50B8DCE}"/>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E823651D-8303-5ADF-297F-FF7056575425}"/>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88668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4693-A128-B448-89C0-7573B8946ECF}"/>
              </a:ext>
            </a:extLst>
          </p:cNvPr>
          <p:cNvSpPr>
            <a:spLocks noGrp="1"/>
          </p:cNvSpPr>
          <p:nvPr>
            <p:ph type="title"/>
          </p:nvPr>
        </p:nvSpPr>
        <p:spPr>
          <a:xfrm>
            <a:off x="228600" y="781918"/>
            <a:ext cx="8596668" cy="1320800"/>
          </a:xfrm>
        </p:spPr>
        <p:txBody>
          <a:bodyPr/>
          <a:lstStyle/>
          <a:p>
            <a:r>
              <a:rPr dirty="0"/>
              <a:t>             CLINICAL EFFECTS</a:t>
            </a:r>
            <a:br>
              <a:rPr dirty="0"/>
            </a:br>
            <a:endParaRPr dirty="0"/>
          </a:p>
        </p:txBody>
      </p:sp>
      <p:sp>
        <p:nvSpPr>
          <p:cNvPr id="3" name="Content Placeholder 2">
            <a:extLst>
              <a:ext uri="{FF2B5EF4-FFF2-40B4-BE49-F238E27FC236}">
                <a16:creationId xmlns:a16="http://schemas.microsoft.com/office/drawing/2014/main" id="{24E39929-0E44-E64A-89B8-6FAA599363FE}"/>
              </a:ext>
            </a:extLst>
          </p:cNvPr>
          <p:cNvSpPr>
            <a:spLocks noGrp="1"/>
          </p:cNvSpPr>
          <p:nvPr>
            <p:ph idx="1"/>
          </p:nvPr>
        </p:nvSpPr>
        <p:spPr>
          <a:xfrm>
            <a:off x="1324188" y="2102718"/>
            <a:ext cx="10515600" cy="4351339"/>
          </a:xfrm>
        </p:spPr>
        <p:txBody>
          <a:bodyPr/>
          <a:lstStyle/>
          <a:p>
            <a:pPr marL="0" indent="0">
              <a:buNone/>
            </a:pPr>
            <a:r>
              <a:t>SIMILARLY THE USE OF </a:t>
            </a:r>
            <a:r>
              <a:rPr>
                <a:solidFill>
                  <a:srgbClr val="C00000"/>
                </a:solidFill>
              </a:rPr>
              <a:t>PREGABALIN</a:t>
            </a:r>
            <a:r>
              <a:t> WAS ASSOCIATED WITH MAJOR</a:t>
            </a:r>
          </a:p>
          <a:p>
            <a:pPr marL="0" indent="0">
              <a:buNone/>
            </a:pPr>
            <a:r>
              <a:t>CONGENITAL ANOMALIES WHEN USED DURING THE FIRST TRIMESTER.</a:t>
            </a:r>
          </a:p>
          <a:p>
            <a:pPr marL="0" indent="0">
              <a:buNone/>
            </a:pPr>
            <a:endParaRPr/>
          </a:p>
          <a:p>
            <a:pPr marL="0" indent="0">
              <a:buNone/>
            </a:pPr>
            <a:r>
              <a:rPr>
                <a:solidFill>
                  <a:srgbClr val="232323"/>
                </a:solidFill>
                <a:latin typeface="Arial"/>
              </a:rPr>
              <a:t>However, the </a:t>
            </a:r>
            <a:r>
              <a:rPr>
                <a:solidFill>
                  <a:srgbClr val="C00000"/>
                </a:solidFill>
                <a:latin typeface="Arial"/>
              </a:rPr>
              <a:t>gabapentin-exposed </a:t>
            </a:r>
            <a:r>
              <a:rPr>
                <a:solidFill>
                  <a:srgbClr val="C00000"/>
                </a:solidFill>
              </a:rPr>
              <a:t>group</a:t>
            </a:r>
            <a:r>
              <a:rPr>
                <a:solidFill>
                  <a:srgbClr val="232323"/>
                </a:solidFill>
                <a:latin typeface="Arial"/>
              </a:rPr>
              <a:t> had higher rates of preterm births and low birth weight &lt;2500 g</a:t>
            </a:r>
            <a:endParaRPr/>
          </a:p>
        </p:txBody>
      </p:sp>
      <p:sp>
        <p:nvSpPr>
          <p:cNvPr id="5" name="Rectangle 4">
            <a:extLst>
              <a:ext uri="{FF2B5EF4-FFF2-40B4-BE49-F238E27FC236}">
                <a16:creationId xmlns:a16="http://schemas.microsoft.com/office/drawing/2014/main" id="{45AC6C3A-3A0C-05A4-7CFC-B3A2D1F9234A}"/>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0B33F6B8-B692-6675-358F-D8F4484C1D3C}"/>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35890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A7C-C75E-BD4D-8ACF-60A6A07CC27F}"/>
              </a:ext>
            </a:extLst>
          </p:cNvPr>
          <p:cNvSpPr>
            <a:spLocks noGrp="1"/>
          </p:cNvSpPr>
          <p:nvPr>
            <p:ph type="title"/>
          </p:nvPr>
        </p:nvSpPr>
        <p:spPr>
          <a:xfrm>
            <a:off x="677330" y="1219200"/>
            <a:ext cx="8596665" cy="914400"/>
          </a:xfrm>
        </p:spPr>
        <p:txBody>
          <a:bodyPr>
            <a:normAutofit fontScale="90000"/>
          </a:bodyPr>
          <a:lstStyle/>
          <a:p>
            <a:r>
              <a:rPr b="1" u="sng" dirty="0"/>
              <a:t>MANAGEMENT OF EPILEPSY IN PREGNANCY</a:t>
            </a:r>
            <a:br>
              <a:rPr b="1" u="sng" dirty="0"/>
            </a:br>
            <a:r>
              <a:rPr b="1" u="sng" dirty="0"/>
              <a:t> </a:t>
            </a:r>
            <a:br>
              <a:rPr b="1" u="sng" dirty="0"/>
            </a:br>
            <a:endParaRPr b="1" u="sng" dirty="0"/>
          </a:p>
        </p:txBody>
      </p:sp>
      <p:sp>
        <p:nvSpPr>
          <p:cNvPr id="3" name="Content Placeholder 2">
            <a:extLst>
              <a:ext uri="{FF2B5EF4-FFF2-40B4-BE49-F238E27FC236}">
                <a16:creationId xmlns:a16="http://schemas.microsoft.com/office/drawing/2014/main" id="{081AF03B-C1C5-A846-8970-DF067317D06B}"/>
              </a:ext>
            </a:extLst>
          </p:cNvPr>
          <p:cNvSpPr>
            <a:spLocks noGrp="1"/>
          </p:cNvSpPr>
          <p:nvPr>
            <p:ph idx="1"/>
          </p:nvPr>
        </p:nvSpPr>
        <p:spPr>
          <a:xfrm>
            <a:off x="677330" y="3276595"/>
            <a:ext cx="8596665" cy="2764756"/>
          </a:xfrm>
        </p:spPr>
        <p:txBody>
          <a:bodyPr/>
          <a:lstStyle/>
          <a:p>
            <a:pPr marL="0" indent="0">
              <a:buNone/>
            </a:pPr>
            <a:r>
              <a:rPr>
                <a:solidFill>
                  <a:srgbClr val="232323"/>
                </a:solidFill>
                <a:latin typeface="Arial"/>
              </a:rPr>
              <a:t>Women with epilepsy were once counseled to avoid pregnancy, but epilepsy is no longer considered a contraindication to pregnancy. Over 90 percent of women with epilepsy will have good outcomes</a:t>
            </a:r>
            <a:endParaRPr/>
          </a:p>
        </p:txBody>
      </p:sp>
      <p:sp>
        <p:nvSpPr>
          <p:cNvPr id="5" name="Rectangle 4">
            <a:extLst>
              <a:ext uri="{FF2B5EF4-FFF2-40B4-BE49-F238E27FC236}">
                <a16:creationId xmlns:a16="http://schemas.microsoft.com/office/drawing/2014/main" id="{9558EF07-4EDD-C438-5EEB-2FFC97BBD6F7}"/>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4C8965DF-7BD3-3696-23CC-8806024CFDA5}"/>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06451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EC7F6-A0BF-254A-BD7C-DC235131EC25}"/>
              </a:ext>
            </a:extLst>
          </p:cNvPr>
          <p:cNvSpPr>
            <a:spLocks noGrp="1"/>
          </p:cNvSpPr>
          <p:nvPr>
            <p:ph idx="1"/>
          </p:nvPr>
        </p:nvSpPr>
        <p:spPr>
          <a:xfrm>
            <a:off x="912418" y="1449762"/>
            <a:ext cx="10515600" cy="5408111"/>
          </a:xfrm>
        </p:spPr>
        <p:txBody>
          <a:bodyPr>
            <a:normAutofit/>
          </a:bodyPr>
          <a:lstStyle/>
          <a:p>
            <a:pPr marL="0" indent="0">
              <a:buNone/>
            </a:pPr>
            <a:r>
              <a:rPr b="1">
                <a:solidFill>
                  <a:srgbClr val="C00000"/>
                </a:solidFill>
                <a:latin typeface="Arial"/>
              </a:rPr>
              <a:t>What effect do maternal epilepsy and seizures have on the course of pregnancy?</a:t>
            </a:r>
          </a:p>
          <a:p>
            <a:pPr marL="0" indent="0">
              <a:buNone/>
            </a:pPr>
            <a:r>
              <a:rPr>
                <a:solidFill>
                  <a:srgbClr val="232323"/>
                </a:solidFill>
                <a:latin typeface="Arial"/>
              </a:rPr>
              <a:t>Women with epilepsy are at increased risk for a range of perinatal complications compared with the general population, including</a:t>
            </a:r>
          </a:p>
          <a:p>
            <a:r>
              <a:rPr b="1" i="1"/>
              <a:t>Preclampsia</a:t>
            </a:r>
          </a:p>
          <a:p>
            <a:r>
              <a:rPr b="1" i="1"/>
              <a:t>Premature delivery</a:t>
            </a:r>
          </a:p>
          <a:p>
            <a:r>
              <a:rPr b="1" i="1"/>
              <a:t>Hemorrhage</a:t>
            </a:r>
          </a:p>
          <a:p>
            <a:r>
              <a:rPr b="1" i="1"/>
              <a:t>Fetal growth restriction</a:t>
            </a:r>
          </a:p>
          <a:p>
            <a:r>
              <a:rPr b="1" i="1"/>
              <a:t>Still birth</a:t>
            </a:r>
          </a:p>
          <a:p>
            <a:r>
              <a:rPr b="1" i="1"/>
              <a:t>Dramatically increased risk Of maternal mortality </a:t>
            </a:r>
          </a:p>
          <a:p>
            <a:pPr marL="0" indent="0">
              <a:buNone/>
            </a:pPr>
            <a:r>
              <a:rPr>
                <a:solidFill>
                  <a:srgbClr val="232323"/>
                </a:solidFill>
                <a:latin typeface="Arial"/>
              </a:rPr>
              <a:t>Cesarean delivery is also more common among women with epilepsy. </a:t>
            </a:r>
            <a:endParaRPr b="1" i="1"/>
          </a:p>
          <a:p>
            <a:endParaRPr b="1" i="1"/>
          </a:p>
          <a:p>
            <a:endParaRPr b="1" i="1"/>
          </a:p>
        </p:txBody>
      </p:sp>
      <p:sp>
        <p:nvSpPr>
          <p:cNvPr id="7" name="Rectangle 6">
            <a:extLst>
              <a:ext uri="{FF2B5EF4-FFF2-40B4-BE49-F238E27FC236}">
                <a16:creationId xmlns:a16="http://schemas.microsoft.com/office/drawing/2014/main" id="{12CA8414-8D59-8020-C206-BC72E701F612}"/>
              </a:ext>
            </a:extLst>
          </p:cNvPr>
          <p:cNvSpPr/>
          <p:nvPr/>
        </p:nvSpPr>
        <p:spPr>
          <a:xfrm>
            <a:off x="2819400" y="152400"/>
            <a:ext cx="43434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HORIZONTAL INTEGRATION</a:t>
            </a:r>
            <a:endParaRPr lang="en-PK" sz="2400" b="1" dirty="0"/>
          </a:p>
        </p:txBody>
      </p:sp>
      <p:pic>
        <p:nvPicPr>
          <p:cNvPr id="8" name="Picture 7" descr="C:\Users\ikram\Desktop\RMC logo.jpeg">
            <a:extLst>
              <a:ext uri="{FF2B5EF4-FFF2-40B4-BE49-F238E27FC236}">
                <a16:creationId xmlns:a16="http://schemas.microsoft.com/office/drawing/2014/main" id="{34A45E4B-C18E-5C7E-53E9-675E81AC3264}"/>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60609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352F-A2E0-4D4F-A25D-797B8A91958C}"/>
              </a:ext>
            </a:extLst>
          </p:cNvPr>
          <p:cNvSpPr>
            <a:spLocks noGrp="1"/>
          </p:cNvSpPr>
          <p:nvPr>
            <p:ph type="title"/>
          </p:nvPr>
        </p:nvSpPr>
        <p:spPr/>
        <p:txBody>
          <a:bodyPr/>
          <a:lstStyle/>
          <a:p>
            <a:r>
              <a:rPr dirty="0"/>
              <a:t>         </a:t>
            </a:r>
          </a:p>
        </p:txBody>
      </p:sp>
      <p:sp>
        <p:nvSpPr>
          <p:cNvPr id="3" name="Content Placeholder 2">
            <a:extLst>
              <a:ext uri="{FF2B5EF4-FFF2-40B4-BE49-F238E27FC236}">
                <a16:creationId xmlns:a16="http://schemas.microsoft.com/office/drawing/2014/main" id="{1B72FFA6-ED8A-B24B-B55A-2DEFE6C284BF}"/>
              </a:ext>
            </a:extLst>
          </p:cNvPr>
          <p:cNvSpPr>
            <a:spLocks noGrp="1"/>
          </p:cNvSpPr>
          <p:nvPr>
            <p:ph idx="1"/>
          </p:nvPr>
        </p:nvSpPr>
        <p:spPr>
          <a:xfrm>
            <a:off x="921543" y="1279917"/>
            <a:ext cx="9627389" cy="3744510"/>
          </a:xfrm>
        </p:spPr>
        <p:txBody>
          <a:bodyPr>
            <a:normAutofit fontScale="92500" lnSpcReduction="10000"/>
          </a:bodyPr>
          <a:lstStyle/>
          <a:p>
            <a:pPr marL="0" indent="0">
              <a:buNone/>
            </a:pPr>
            <a:r>
              <a:rPr sz="2800" b="1">
                <a:solidFill>
                  <a:srgbClr val="C00000"/>
                </a:solidFill>
                <a:latin typeface="Arial"/>
              </a:rPr>
              <a:t>What effect does pregnancy have on seizure risk?         </a:t>
            </a:r>
          </a:p>
          <a:p>
            <a:pPr marL="0" indent="0">
              <a:buNone/>
            </a:pPr>
            <a:endParaRPr sz="2800">
              <a:solidFill>
                <a:srgbClr val="232323"/>
              </a:solidFill>
              <a:latin typeface="Arial"/>
            </a:endParaRPr>
          </a:p>
          <a:p>
            <a:pPr marL="0" indent="0">
              <a:buNone/>
            </a:pPr>
            <a:r>
              <a:rPr>
                <a:solidFill>
                  <a:srgbClr val="232323"/>
                </a:solidFill>
                <a:latin typeface="Arial"/>
              </a:rPr>
              <a:t>At least half of women with epilepsy will have no alteration of their seizure pattern during pregnancy, but some women experience seizure worsening compared with their baseline.</a:t>
            </a:r>
          </a:p>
          <a:p>
            <a:pPr marL="0" indent="0">
              <a:buNone/>
            </a:pPr>
            <a:r>
              <a:rPr>
                <a:solidFill>
                  <a:srgbClr val="232323"/>
                </a:solidFill>
                <a:latin typeface="Arial"/>
              </a:rPr>
              <a:t>Possible risk</a:t>
            </a:r>
            <a:r>
              <a:rPr sz="1800">
                <a:solidFill>
                  <a:srgbClr val="232323"/>
                </a:solidFill>
                <a:latin typeface="Arial"/>
                <a:ea typeface="+mn-ea"/>
                <a:cs typeface="+mn-cs"/>
              </a:rPr>
              <a:t>risk</a:t>
            </a:r>
            <a:r>
              <a:rPr>
                <a:solidFill>
                  <a:srgbClr val="232323"/>
                </a:solidFill>
                <a:latin typeface="Arial"/>
              </a:rPr>
              <a:t> factors for increased seizures during pregnancy include;</a:t>
            </a:r>
          </a:p>
          <a:p>
            <a:r>
              <a:rPr b="1" i="1">
                <a:solidFill>
                  <a:srgbClr val="232323"/>
                </a:solidFill>
                <a:latin typeface="Arial"/>
              </a:rPr>
              <a:t>Baseline Seizure frequency before pregnancy</a:t>
            </a:r>
          </a:p>
          <a:p>
            <a:r>
              <a:rPr b="1" i="1">
                <a:solidFill>
                  <a:srgbClr val="232323"/>
                </a:solidFill>
                <a:latin typeface="Arial"/>
              </a:rPr>
              <a:t>Underlying Localisation related (focal) Epilespy</a:t>
            </a:r>
          </a:p>
          <a:p>
            <a:r>
              <a:rPr b="1" i="1">
                <a:solidFill>
                  <a:srgbClr val="232323"/>
                </a:solidFill>
                <a:latin typeface="Arial"/>
              </a:rPr>
              <a:t>AED polytherapy</a:t>
            </a:r>
          </a:p>
          <a:p>
            <a:r>
              <a:rPr b="1" i="1">
                <a:solidFill>
                  <a:srgbClr val="232323"/>
                </a:solidFill>
                <a:latin typeface="Arial"/>
              </a:rPr>
              <a:t>Patient adherence</a:t>
            </a:r>
          </a:p>
          <a:p>
            <a:r>
              <a:rPr b="1" i="1">
                <a:solidFill>
                  <a:srgbClr val="232323"/>
                </a:solidFill>
                <a:latin typeface="Arial"/>
              </a:rPr>
              <a:t>Altered pharmacokinetics of AEDs during pregnancy</a:t>
            </a:r>
          </a:p>
        </p:txBody>
      </p:sp>
      <p:sp>
        <p:nvSpPr>
          <p:cNvPr id="5" name="Rectangle 4">
            <a:extLst>
              <a:ext uri="{FF2B5EF4-FFF2-40B4-BE49-F238E27FC236}">
                <a16:creationId xmlns:a16="http://schemas.microsoft.com/office/drawing/2014/main" id="{31002FD3-BC8B-1B78-6C6D-9F828456970B}"/>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335A1B66-B7D2-0486-6AD0-642A3B6E954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420926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865F2-8FEC-9C42-8D48-FC54D4B96A81}"/>
              </a:ext>
            </a:extLst>
          </p:cNvPr>
          <p:cNvSpPr>
            <a:spLocks noGrp="1"/>
          </p:cNvSpPr>
          <p:nvPr>
            <p:ph idx="1"/>
          </p:nvPr>
        </p:nvSpPr>
        <p:spPr>
          <a:xfrm>
            <a:off x="1150813" y="2301082"/>
            <a:ext cx="10252467" cy="3801660"/>
          </a:xfrm>
        </p:spPr>
        <p:txBody>
          <a:bodyPr/>
          <a:lstStyle/>
          <a:p>
            <a:pPr marL="0" indent="0">
              <a:buNone/>
            </a:pPr>
            <a:r>
              <a:rPr sz="2800" b="1">
                <a:solidFill>
                  <a:srgbClr val="C00000"/>
                </a:solidFill>
                <a:latin typeface="Arial"/>
              </a:rPr>
              <a:t>What effect do AEDs have on the fetus?</a:t>
            </a:r>
          </a:p>
          <a:p>
            <a:pPr marL="0" indent="0">
              <a:buNone/>
            </a:pPr>
            <a:r>
              <a:rPr>
                <a:solidFill>
                  <a:srgbClr val="232323"/>
                </a:solidFill>
                <a:latin typeface="Arial"/>
              </a:rPr>
              <a:t>Across all studies, </a:t>
            </a:r>
            <a:r>
              <a:rPr u="sng">
                <a:solidFill>
                  <a:srgbClr val="005B92"/>
                </a:solidFill>
                <a:latin typeface="Arial"/>
              </a:rPr>
              <a:t>valproate</a:t>
            </a:r>
            <a:r>
              <a:rPr>
                <a:solidFill>
                  <a:srgbClr val="232323"/>
                </a:solidFill>
                <a:latin typeface="Arial"/>
              </a:rPr>
              <a:t> carries the highest risk for major malformations.</a:t>
            </a:r>
          </a:p>
          <a:p>
            <a:pPr marL="0" indent="0">
              <a:buNone/>
            </a:pPr>
            <a:r>
              <a:rPr>
                <a:solidFill>
                  <a:srgbClr val="232323"/>
                </a:solidFill>
                <a:latin typeface="Arial"/>
              </a:rPr>
              <a:t> </a:t>
            </a:r>
            <a:r>
              <a:rPr u="sng">
                <a:solidFill>
                  <a:srgbClr val="005B92"/>
                </a:solidFill>
                <a:latin typeface="Arial"/>
              </a:rPr>
              <a:t>Phenytoin</a:t>
            </a:r>
            <a:r>
              <a:rPr>
                <a:solidFill>
                  <a:srgbClr val="232323"/>
                </a:solidFill>
                <a:latin typeface="Arial"/>
              </a:rPr>
              <a:t>, </a:t>
            </a:r>
            <a:r>
              <a:rPr u="sng">
                <a:solidFill>
                  <a:srgbClr val="005B92"/>
                </a:solidFill>
                <a:latin typeface="Arial"/>
              </a:rPr>
              <a:t>phenobarbital</a:t>
            </a:r>
            <a:r>
              <a:rPr>
                <a:solidFill>
                  <a:srgbClr val="232323"/>
                </a:solidFill>
                <a:latin typeface="Arial"/>
              </a:rPr>
              <a:t>, and </a:t>
            </a:r>
            <a:r>
              <a:rPr u="sng">
                <a:solidFill>
                  <a:srgbClr val="005B92"/>
                </a:solidFill>
                <a:latin typeface="Arial"/>
              </a:rPr>
              <a:t>topiramate</a:t>
            </a:r>
            <a:r>
              <a:rPr>
                <a:solidFill>
                  <a:srgbClr val="232323"/>
                </a:solidFill>
                <a:latin typeface="Arial"/>
              </a:rPr>
              <a:t> have also been associated with relatively high baseline rates of major malformations. </a:t>
            </a:r>
          </a:p>
          <a:p>
            <a:pPr marL="0" indent="0">
              <a:buNone/>
            </a:pPr>
            <a:r>
              <a:rPr>
                <a:solidFill>
                  <a:srgbClr val="232323"/>
                </a:solidFill>
                <a:latin typeface="Arial"/>
              </a:rPr>
              <a:t>Many AED polytherapy regimens also increase the risk</a:t>
            </a:r>
            <a:endParaRPr/>
          </a:p>
        </p:txBody>
      </p:sp>
      <p:sp>
        <p:nvSpPr>
          <p:cNvPr id="7" name="Rectangle 6">
            <a:extLst>
              <a:ext uri="{FF2B5EF4-FFF2-40B4-BE49-F238E27FC236}">
                <a16:creationId xmlns:a16="http://schemas.microsoft.com/office/drawing/2014/main" id="{BE587E80-7AE5-00F7-4254-1ABBD1561567}"/>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4F2FFD00-BD90-BD34-876B-E1EBF980DF74}"/>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67623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276E-6FE5-AA46-87D3-F28D62EB4E1E}"/>
              </a:ext>
            </a:extLst>
          </p:cNvPr>
          <p:cNvSpPr>
            <a:spLocks noGrp="1"/>
          </p:cNvSpPr>
          <p:nvPr>
            <p:ph type="title"/>
          </p:nvPr>
        </p:nvSpPr>
        <p:spPr>
          <a:xfrm>
            <a:off x="682250" y="978310"/>
            <a:ext cx="8596668" cy="762000"/>
          </a:xfrm>
        </p:spPr>
        <p:txBody>
          <a:bodyPr>
            <a:normAutofit fontScale="90000"/>
          </a:bodyPr>
          <a:lstStyle/>
          <a:p>
            <a:r>
              <a:rPr b="1" dirty="0">
                <a:solidFill>
                  <a:srgbClr val="232323"/>
                </a:solidFill>
                <a:latin typeface="Arial"/>
              </a:rPr>
              <a:t>PRECONCEPTION MANAGEMENT</a:t>
            </a:r>
            <a:r>
              <a:rPr sz="2000" dirty="0">
                <a:solidFill>
                  <a:srgbClr val="90C226"/>
                </a:solidFill>
              </a:rPr>
              <a:t>         							</a:t>
            </a:r>
            <a:endParaRPr dirty="0"/>
          </a:p>
        </p:txBody>
      </p:sp>
      <p:sp>
        <p:nvSpPr>
          <p:cNvPr id="3" name="Content Placeholder 2">
            <a:extLst>
              <a:ext uri="{FF2B5EF4-FFF2-40B4-BE49-F238E27FC236}">
                <a16:creationId xmlns:a16="http://schemas.microsoft.com/office/drawing/2014/main" id="{8F0BE86C-51F4-9843-9FC2-6C64F2637587}"/>
              </a:ext>
            </a:extLst>
          </p:cNvPr>
          <p:cNvSpPr>
            <a:spLocks noGrp="1"/>
          </p:cNvSpPr>
          <p:nvPr>
            <p:ph idx="1"/>
          </p:nvPr>
        </p:nvSpPr>
        <p:spPr/>
        <p:txBody>
          <a:bodyPr>
            <a:normAutofit fontScale="92500" lnSpcReduction="10000"/>
          </a:bodyPr>
          <a:lstStyle/>
          <a:p>
            <a:pPr marL="0" indent="0">
              <a:buNone/>
            </a:pPr>
            <a:r>
              <a:rPr b="1" u="sng" dirty="0"/>
              <a:t>COUNSEL</a:t>
            </a:r>
            <a:r>
              <a:rPr lang="en-US" b="1" u="sng" dirty="0"/>
              <a:t>L</a:t>
            </a:r>
            <a:r>
              <a:rPr b="1" u="sng" dirty="0"/>
              <a:t>ING:</a:t>
            </a:r>
          </a:p>
          <a:p>
            <a:pPr marL="0" indent="0">
              <a:buNone/>
            </a:pPr>
            <a:r>
              <a:rPr dirty="0">
                <a:solidFill>
                  <a:srgbClr val="232323"/>
                </a:solidFill>
                <a:latin typeface="Arial"/>
              </a:rPr>
              <a:t>Counseling all women of childbearing age about potential future pregnancies is important because approximately one-half of pregnancies are unplanned and the risks of complications can be minimized by interventions before and early on in pregnancy.</a:t>
            </a:r>
          </a:p>
          <a:p>
            <a:pPr marL="0" indent="0">
              <a:buNone/>
            </a:pPr>
            <a:r>
              <a:rPr dirty="0">
                <a:solidFill>
                  <a:srgbClr val="232323"/>
                </a:solidFill>
                <a:latin typeface="Arial"/>
              </a:rPr>
              <a:t>Such counseling should include information about </a:t>
            </a:r>
          </a:p>
          <a:p>
            <a:pPr marL="0" indent="0">
              <a:buNone/>
            </a:pPr>
            <a:r>
              <a:rPr dirty="0">
                <a:solidFill>
                  <a:srgbClr val="232323"/>
                </a:solidFill>
                <a:latin typeface="Arial"/>
              </a:rPr>
              <a:t>●Birth control</a:t>
            </a:r>
          </a:p>
          <a:p>
            <a:pPr marL="0" indent="0">
              <a:buNone/>
            </a:pPr>
            <a:r>
              <a:rPr dirty="0">
                <a:solidFill>
                  <a:srgbClr val="232323"/>
                </a:solidFill>
                <a:latin typeface="Arial"/>
              </a:rPr>
              <a:t>●The potential of antiepileptic drugs (AEDs) to cause contraceptive failure </a:t>
            </a:r>
          </a:p>
          <a:p>
            <a:pPr marL="0" indent="0">
              <a:buNone/>
            </a:pPr>
            <a:r>
              <a:rPr dirty="0">
                <a:solidFill>
                  <a:srgbClr val="232323"/>
                </a:solidFill>
                <a:latin typeface="Arial"/>
              </a:rPr>
              <a:t>●Contraceptive efficacy considering the AED prescribed</a:t>
            </a:r>
          </a:p>
          <a:p>
            <a:pPr marL="0" indent="0">
              <a:buNone/>
            </a:pPr>
            <a:r>
              <a:rPr dirty="0">
                <a:solidFill>
                  <a:srgbClr val="232323"/>
                </a:solidFill>
                <a:latin typeface="Arial"/>
              </a:rPr>
              <a:t>●The risks of AEDs on pregnancy outcomes, </a:t>
            </a:r>
          </a:p>
          <a:p>
            <a:pPr marL="0" indent="0">
              <a:buNone/>
            </a:pPr>
            <a:r>
              <a:rPr dirty="0">
                <a:solidFill>
                  <a:srgbClr val="232323"/>
                </a:solidFill>
                <a:latin typeface="Arial"/>
              </a:rPr>
              <a:t>●Possible changes needed to optimize the AED regimen, </a:t>
            </a:r>
          </a:p>
          <a:p>
            <a:pPr marL="0" indent="0">
              <a:buNone/>
            </a:pPr>
            <a:r>
              <a:rPr dirty="0">
                <a:solidFill>
                  <a:srgbClr val="232323"/>
                </a:solidFill>
                <a:latin typeface="Arial"/>
              </a:rPr>
              <a:t>●The importance of </a:t>
            </a:r>
            <a:r>
              <a:rPr u="sng" dirty="0">
                <a:solidFill>
                  <a:srgbClr val="005B92"/>
                </a:solidFill>
                <a:latin typeface="Arial"/>
              </a:rPr>
              <a:t>folic acid</a:t>
            </a:r>
            <a:r>
              <a:rPr dirty="0">
                <a:solidFill>
                  <a:srgbClr val="232323"/>
                </a:solidFill>
                <a:latin typeface="Arial"/>
              </a:rPr>
              <a:t> supplementation to prevent neural tube defects </a:t>
            </a:r>
            <a:endParaRPr b="1" u="sng" dirty="0"/>
          </a:p>
        </p:txBody>
      </p:sp>
      <p:sp>
        <p:nvSpPr>
          <p:cNvPr id="5" name="Rectangle 4">
            <a:extLst>
              <a:ext uri="{FF2B5EF4-FFF2-40B4-BE49-F238E27FC236}">
                <a16:creationId xmlns:a16="http://schemas.microsoft.com/office/drawing/2014/main" id="{51525EA6-1A95-54DB-7FD2-AFD9F548BE2E}"/>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9BA0BC11-6751-AD06-7535-A66E517FF2FC}"/>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045027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10E-F0E4-8A45-B610-84B715DA9F77}"/>
              </a:ext>
            </a:extLst>
          </p:cNvPr>
          <p:cNvSpPr>
            <a:spLocks noGrp="1"/>
          </p:cNvSpPr>
          <p:nvPr>
            <p:ph type="title"/>
          </p:nvPr>
        </p:nvSpPr>
        <p:spPr>
          <a:xfrm>
            <a:off x="417616" y="992236"/>
            <a:ext cx="10515600" cy="1325556"/>
          </a:xfrm>
        </p:spPr>
        <p:txBody>
          <a:bodyPr/>
          <a:lstStyle/>
          <a:p>
            <a:r>
              <a:rPr sz="1800" b="1" dirty="0"/>
              <a:t>           </a:t>
            </a:r>
            <a:r>
              <a:rPr b="1" dirty="0"/>
              <a:t/>
            </a:r>
            <a:br>
              <a:rPr b="1" dirty="0"/>
            </a:br>
            <a:r>
              <a:rPr sz="4800" b="1" dirty="0"/>
              <a:t>Birth control </a:t>
            </a:r>
          </a:p>
        </p:txBody>
      </p:sp>
      <p:sp>
        <p:nvSpPr>
          <p:cNvPr id="3" name="Content Placeholder 2">
            <a:extLst>
              <a:ext uri="{FF2B5EF4-FFF2-40B4-BE49-F238E27FC236}">
                <a16:creationId xmlns:a16="http://schemas.microsoft.com/office/drawing/2014/main" id="{6F847182-6E3B-134D-BB11-BB1A9C7C6734}"/>
              </a:ext>
            </a:extLst>
          </p:cNvPr>
          <p:cNvSpPr>
            <a:spLocks noGrp="1"/>
          </p:cNvSpPr>
          <p:nvPr>
            <p:ph idx="1"/>
          </p:nvPr>
        </p:nvSpPr>
        <p:spPr>
          <a:xfrm>
            <a:off x="417616" y="2779086"/>
            <a:ext cx="10515600" cy="4351339"/>
          </a:xfrm>
        </p:spPr>
        <p:txBody>
          <a:bodyPr>
            <a:normAutofit/>
          </a:bodyPr>
          <a:lstStyle/>
          <a:p>
            <a:pPr marL="0" indent="0">
              <a:buNone/>
            </a:pPr>
            <a:endParaRPr b="1" u="sng"/>
          </a:p>
          <a:p>
            <a:pPr marL="0" indent="0">
              <a:buNone/>
            </a:pPr>
            <a:r>
              <a:rPr>
                <a:solidFill>
                  <a:srgbClr val="232323"/>
                </a:solidFill>
                <a:latin typeface="Arial"/>
              </a:rPr>
              <a:t>Ideally, pregnancies for women on AEDs should be planned. This allows the clinical team and the patient to choose the best treatment regimen for disease control.</a:t>
            </a:r>
          </a:p>
          <a:p>
            <a:pPr marL="0" indent="0">
              <a:buNone/>
            </a:pPr>
            <a:r>
              <a:rPr>
                <a:solidFill>
                  <a:srgbClr val="232323"/>
                </a:solidFill>
                <a:latin typeface="Arial"/>
              </a:rPr>
              <a:t>For women taking hormonal contraceptives,the use of enzyme-inducing AEDs is associated with an elevated risk of unplanned pregnancies.</a:t>
            </a:r>
          </a:p>
          <a:p>
            <a:pPr marL="0" indent="0">
              <a:buNone/>
            </a:pPr>
            <a:r>
              <a:rPr>
                <a:solidFill>
                  <a:srgbClr val="232323"/>
                </a:solidFill>
                <a:latin typeface="Arial"/>
              </a:rPr>
              <a:t> Thus, for women on these AEDs, it is ideal to use one of the long-acting reversible contraceptives (LARC), such as an intrauterine device (IUD) or intramuscular depot </a:t>
            </a:r>
            <a:r>
              <a:rPr u="sng">
                <a:solidFill>
                  <a:srgbClr val="005B92"/>
                </a:solidFill>
                <a:latin typeface="Arial"/>
              </a:rPr>
              <a:t>medroxyprogesterone acetate</a:t>
            </a:r>
            <a:r>
              <a:rPr>
                <a:solidFill>
                  <a:srgbClr val="232323"/>
                </a:solidFill>
                <a:latin typeface="Arial"/>
              </a:rPr>
              <a:t> (DMPA).</a:t>
            </a:r>
          </a:p>
        </p:txBody>
      </p:sp>
      <p:pic>
        <p:nvPicPr>
          <p:cNvPr id="4" name="Picture 4">
            <a:extLst>
              <a:ext uri="{FF2B5EF4-FFF2-40B4-BE49-F238E27FC236}">
                <a16:creationId xmlns:a16="http://schemas.microsoft.com/office/drawing/2014/main" id="{06751477-94B7-D843-A9A1-82857A0CBF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58000" y="1059527"/>
            <a:ext cx="2546012" cy="1752600"/>
          </a:xfrm>
          <a:prstGeom prst="rect">
            <a:avLst/>
          </a:prstGeom>
        </p:spPr>
      </p:pic>
      <p:sp>
        <p:nvSpPr>
          <p:cNvPr id="6" name="Rectangle 5">
            <a:extLst>
              <a:ext uri="{FF2B5EF4-FFF2-40B4-BE49-F238E27FC236}">
                <a16:creationId xmlns:a16="http://schemas.microsoft.com/office/drawing/2014/main" id="{374EAF99-B0CF-8BD9-49DB-437A7BD0E0A3}"/>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84D61020-843A-1DB4-DE1A-3D0389FA0A56}"/>
              </a:ext>
            </a:extLst>
          </p:cNvPr>
          <p:cNvPicPr>
            <a:picLocks noChangeAspect="1" noChangeArrowheads="1"/>
          </p:cNvPicPr>
          <p:nvPr/>
        </p:nvPicPr>
        <p:blipFill>
          <a:blip r:embed="rId3"/>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20935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University Motto, Vision, Values &amp; Goals </a:t>
            </a:r>
          </a:p>
        </p:txBody>
      </p:sp>
      <p:sp>
        <p:nvSpPr>
          <p:cNvPr id="3" name="Content Placeholder 2"/>
          <p:cNvSpPr>
            <a:spLocks noGrp="1"/>
          </p:cNvSpPr>
          <p:nvPr>
            <p:ph idx="1"/>
          </p:nvPr>
        </p:nvSpPr>
        <p:spPr>
          <a:xfrm>
            <a:off x="2589212" y="2133600"/>
            <a:ext cx="8915400" cy="4267200"/>
          </a:xfrm>
        </p:spPr>
        <p:txBody>
          <a:bodyPr>
            <a:normAutofit lnSpcReduction="10000"/>
          </a:bodyPr>
          <a:lstStyle/>
          <a:p>
            <a:r>
              <a:rPr lang="en-US" sz="2800" b="1" dirty="0"/>
              <a:t>Mission </a:t>
            </a:r>
            <a:r>
              <a:rPr lang="en-US" sz="2800" b="1" dirty="0" smtClean="0"/>
              <a:t>Statement</a:t>
            </a:r>
          </a:p>
          <a:p>
            <a:r>
              <a:rPr lang="en-US" dirty="0" smtClean="0"/>
              <a:t> </a:t>
            </a:r>
            <a:r>
              <a:rPr lang="en-US" dirty="0"/>
              <a:t>To impart evidence-based research-oriented health professional education Best possible patient care Mutual respect, ethical practice of healthcare and social accountability. </a:t>
            </a:r>
            <a:endParaRPr lang="en-US" dirty="0" smtClean="0"/>
          </a:p>
          <a:p>
            <a:r>
              <a:rPr lang="en-US" sz="2800" b="1" dirty="0" smtClean="0"/>
              <a:t>Vision </a:t>
            </a:r>
            <a:r>
              <a:rPr lang="en-US" sz="2800" b="1" dirty="0"/>
              <a:t>and Values </a:t>
            </a:r>
            <a:endParaRPr lang="en-US" sz="2800" b="1" dirty="0" smtClean="0"/>
          </a:p>
          <a:p>
            <a:r>
              <a:rPr lang="en-US" dirty="0" smtClean="0"/>
              <a:t>Highly </a:t>
            </a:r>
            <a:r>
              <a:rPr lang="en-US" dirty="0"/>
              <a:t>recognized and accredited </a:t>
            </a:r>
            <a:r>
              <a:rPr lang="en-US" dirty="0" err="1"/>
              <a:t>centre</a:t>
            </a:r>
            <a:r>
              <a:rPr lang="en-US" dirty="0"/>
              <a:t> of excellence in Medical Education, using evidence-based training techniques for development of highly competent health professionals, who are lifelong experiential learner and are socially accountable. </a:t>
            </a:r>
            <a:endParaRPr lang="en-US" dirty="0" smtClean="0"/>
          </a:p>
          <a:p>
            <a:r>
              <a:rPr lang="en-US" sz="3200" b="1" dirty="0" smtClean="0"/>
              <a:t>Goals</a:t>
            </a:r>
          </a:p>
          <a:p>
            <a:r>
              <a:rPr lang="en-US" dirty="0" smtClean="0"/>
              <a:t> </a:t>
            </a:r>
            <a:r>
              <a:rPr lang="en-US" dirty="0"/>
              <a:t>The Undergraduate Integrated Learning Program is geared to provide you with quality medical education in an environment designed to:</a:t>
            </a:r>
          </a:p>
        </p:txBody>
      </p:sp>
    </p:spTree>
    <p:extLst>
      <p:ext uri="{BB962C8B-B14F-4D97-AF65-F5344CB8AC3E}">
        <p14:creationId xmlns:p14="http://schemas.microsoft.com/office/powerpoint/2010/main" val="334863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1F6E6-AFE5-6E44-808A-C128072C8B5E}"/>
              </a:ext>
            </a:extLst>
          </p:cNvPr>
          <p:cNvSpPr>
            <a:spLocks noGrp="1"/>
          </p:cNvSpPr>
          <p:nvPr>
            <p:ph idx="1"/>
          </p:nvPr>
        </p:nvSpPr>
        <p:spPr/>
        <p:txBody>
          <a:bodyPr/>
          <a:lstStyle/>
          <a:p>
            <a:pPr marL="0" indent="0">
              <a:buNone/>
            </a:pPr>
            <a:r>
              <a:rPr b="1"/>
              <a:t>ENZYME INDUCING AEDs:</a:t>
            </a:r>
          </a:p>
          <a:p>
            <a:pPr marL="0" indent="0">
              <a:buNone/>
            </a:pPr>
            <a:r>
              <a:t>■Carbamezipine,phenobarbital and phenytoin are </a:t>
            </a:r>
            <a:r>
              <a:rPr b="1"/>
              <a:t>strong inducers</a:t>
            </a:r>
          </a:p>
          <a:p>
            <a:pPr marL="0" indent="0">
              <a:buNone/>
            </a:pPr>
            <a:r>
              <a:t>■Lamotrigine and topiramate are </a:t>
            </a:r>
            <a:r>
              <a:rPr b="1"/>
              <a:t>weak inducers</a:t>
            </a:r>
          </a:p>
          <a:p>
            <a:pPr marL="0" indent="0">
              <a:buNone/>
            </a:pPr>
            <a:r>
              <a:t>■Levetiracetam and clonazepam are </a:t>
            </a:r>
            <a:r>
              <a:rPr b="1"/>
              <a:t>non inducers</a:t>
            </a:r>
          </a:p>
          <a:p>
            <a:pPr marL="0" indent="0">
              <a:buNone/>
            </a:pPr>
            <a:endParaRPr/>
          </a:p>
          <a:p>
            <a:pPr marL="0" indent="0">
              <a:buNone/>
            </a:pPr>
            <a:r>
              <a:rPr>
                <a:solidFill>
                  <a:srgbClr val="232323"/>
                </a:solidFill>
                <a:latin typeface="Arial"/>
              </a:rPr>
              <a:t>Hepatic enzyme induction accelerates metabolism and alters protein binding of exogenous estrogen and progesterone, which may decrease the efficacy of coadministered estrogen-progestin contraceptives and progestin-only contraceptives </a:t>
            </a:r>
            <a:endParaRPr/>
          </a:p>
        </p:txBody>
      </p:sp>
      <p:sp>
        <p:nvSpPr>
          <p:cNvPr id="10" name="Rectangle 9">
            <a:extLst>
              <a:ext uri="{FF2B5EF4-FFF2-40B4-BE49-F238E27FC236}">
                <a16:creationId xmlns:a16="http://schemas.microsoft.com/office/drawing/2014/main" id="{188E2AB2-540A-E059-C68C-FE0D5CD1431F}"/>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HORIZONTAL INTEGRATION</a:t>
            </a:r>
            <a:endParaRPr lang="en-PK" sz="2400" b="1" dirty="0"/>
          </a:p>
        </p:txBody>
      </p:sp>
      <p:pic>
        <p:nvPicPr>
          <p:cNvPr id="11" name="Picture 10" descr="C:\Users\ikram\Desktop\RMC logo.jpeg">
            <a:extLst>
              <a:ext uri="{FF2B5EF4-FFF2-40B4-BE49-F238E27FC236}">
                <a16:creationId xmlns:a16="http://schemas.microsoft.com/office/drawing/2014/main" id="{EA695202-4EF7-0B18-BF39-9BBC0E5ECAF5}"/>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07408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330FE-0C01-6D41-95EE-AE45C3798E74}"/>
              </a:ext>
            </a:extLst>
          </p:cNvPr>
          <p:cNvSpPr>
            <a:spLocks noGrp="1"/>
          </p:cNvSpPr>
          <p:nvPr>
            <p:ph idx="1"/>
          </p:nvPr>
        </p:nvSpPr>
        <p:spPr>
          <a:xfrm>
            <a:off x="768966" y="1600200"/>
            <a:ext cx="8596668" cy="3880773"/>
          </a:xfrm>
        </p:spPr>
        <p:txBody>
          <a:bodyPr>
            <a:normAutofit/>
          </a:bodyPr>
          <a:lstStyle/>
          <a:p>
            <a:pPr marL="0" indent="0">
              <a:buNone/>
            </a:pPr>
            <a:r>
              <a:rPr sz="4000" b="1" dirty="0">
                <a:solidFill>
                  <a:srgbClr val="232323"/>
                </a:solidFill>
                <a:latin typeface="Arial"/>
              </a:rPr>
              <a:t>Necessity for antiepileptic drugs</a:t>
            </a:r>
            <a:r>
              <a:rPr dirty="0">
                <a:solidFill>
                  <a:srgbClr val="232323"/>
                </a:solidFill>
                <a:latin typeface="Arial"/>
              </a:rPr>
              <a:t> :</a:t>
            </a:r>
          </a:p>
          <a:p>
            <a:pPr marL="0" indent="0">
              <a:buNone/>
            </a:pPr>
            <a:r>
              <a:rPr dirty="0"/>
              <a:t>We have to see whether the diagnosis of epilepsy is well established.</a:t>
            </a:r>
          </a:p>
          <a:p>
            <a:pPr marL="0" indent="0">
              <a:buNone/>
            </a:pPr>
            <a:r>
              <a:rPr dirty="0">
                <a:solidFill>
                  <a:srgbClr val="232323"/>
                </a:solidFill>
                <a:latin typeface="Arial"/>
              </a:rPr>
              <a:t>Psychogenic nonepileptic</a:t>
            </a:r>
            <a:r>
              <a:rPr b="1" i="1" dirty="0">
                <a:solidFill>
                  <a:srgbClr val="232323"/>
                </a:solidFill>
                <a:latin typeface="Arial"/>
              </a:rPr>
              <a:t> seizures (PNES) </a:t>
            </a:r>
            <a:r>
              <a:rPr dirty="0">
                <a:solidFill>
                  <a:srgbClr val="232323"/>
                </a:solidFill>
                <a:latin typeface="Arial"/>
              </a:rPr>
              <a:t>are commonly mistaken for epilepsy seizures. Other mimics include </a:t>
            </a:r>
            <a:r>
              <a:rPr b="1" i="1" dirty="0">
                <a:solidFill>
                  <a:srgbClr val="232323"/>
                </a:solidFill>
                <a:latin typeface="Arial"/>
              </a:rPr>
              <a:t>syncope</a:t>
            </a:r>
            <a:r>
              <a:rPr dirty="0">
                <a:solidFill>
                  <a:srgbClr val="232323"/>
                </a:solidFill>
                <a:latin typeface="Arial"/>
              </a:rPr>
              <a:t> and </a:t>
            </a:r>
            <a:r>
              <a:rPr b="1" i="1" dirty="0">
                <a:solidFill>
                  <a:srgbClr val="232323"/>
                </a:solidFill>
                <a:latin typeface="Arial"/>
              </a:rPr>
              <a:t>movement disorders.</a:t>
            </a:r>
            <a:r>
              <a:rPr sz="1800" b="1" i="1" dirty="0">
                <a:solidFill>
                  <a:srgbClr val="232323"/>
                </a:solidFill>
                <a:latin typeface="Arial"/>
                <a:ea typeface="+mn-ea"/>
                <a:cs typeface="+mn-cs"/>
              </a:rPr>
              <a:t> </a:t>
            </a:r>
            <a:endParaRPr b="1" i="1" dirty="0">
              <a:solidFill>
                <a:srgbClr val="232323"/>
              </a:solidFill>
              <a:latin typeface="Arial"/>
            </a:endParaRPr>
          </a:p>
          <a:p>
            <a:pPr marL="0" indent="0">
              <a:buNone/>
            </a:pPr>
            <a:endParaRPr dirty="0">
              <a:solidFill>
                <a:srgbClr val="232323"/>
              </a:solidFill>
              <a:latin typeface="Arial"/>
            </a:endParaRPr>
          </a:p>
          <a:p>
            <a:pPr marL="0" indent="0">
              <a:buNone/>
            </a:pPr>
            <a:r>
              <a:rPr b="1" i="1" dirty="0">
                <a:solidFill>
                  <a:srgbClr val="FF0000"/>
                </a:solidFill>
                <a:latin typeface="Arial"/>
              </a:rPr>
              <a:t>If a woman has been seizure free for a satisfactory period and she meets the general criteria for consideration of discontinuing medications, we suggest doing so at least 6 to12 months prior to becoming pregnant, as the risk of seizure recurrence after withdrawal is highest during this period. </a:t>
            </a:r>
            <a:endParaRPr b="1" i="1" dirty="0">
              <a:solidFill>
                <a:srgbClr val="FF0000"/>
              </a:solidFill>
            </a:endParaRPr>
          </a:p>
        </p:txBody>
      </p:sp>
      <p:sp>
        <p:nvSpPr>
          <p:cNvPr id="7" name="Rectangle 6">
            <a:extLst>
              <a:ext uri="{FF2B5EF4-FFF2-40B4-BE49-F238E27FC236}">
                <a16:creationId xmlns:a16="http://schemas.microsoft.com/office/drawing/2014/main" id="{64C439EA-C668-A06F-B4E9-82E3A21BA7AF}"/>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21408544-30FD-5672-3B3E-882A92569601}"/>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77940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2CBE-E5EB-B741-B5FE-E2EDBBC84D60}"/>
              </a:ext>
            </a:extLst>
          </p:cNvPr>
          <p:cNvSpPr>
            <a:spLocks noGrp="1"/>
          </p:cNvSpPr>
          <p:nvPr>
            <p:ph type="title"/>
          </p:nvPr>
        </p:nvSpPr>
        <p:spPr>
          <a:xfrm>
            <a:off x="762000" y="839789"/>
            <a:ext cx="4495800" cy="989011"/>
          </a:xfrm>
        </p:spPr>
        <p:txBody>
          <a:bodyPr>
            <a:normAutofit fontScale="90000"/>
          </a:bodyPr>
          <a:lstStyle/>
          <a:p>
            <a:r>
              <a:rPr dirty="0"/>
              <a:t>CHOICE OF AED   </a:t>
            </a:r>
            <a:br>
              <a:rPr dirty="0"/>
            </a:br>
            <a:r>
              <a:rPr dirty="0"/>
              <a:t>     </a:t>
            </a:r>
          </a:p>
        </p:txBody>
      </p:sp>
      <p:sp>
        <p:nvSpPr>
          <p:cNvPr id="3" name="Content Placeholder 2">
            <a:extLst>
              <a:ext uri="{FF2B5EF4-FFF2-40B4-BE49-F238E27FC236}">
                <a16:creationId xmlns:a16="http://schemas.microsoft.com/office/drawing/2014/main" id="{8E6FDE52-44C4-AE49-8804-26CF2D74367C}"/>
              </a:ext>
            </a:extLst>
          </p:cNvPr>
          <p:cNvSpPr>
            <a:spLocks noGrp="1"/>
          </p:cNvSpPr>
          <p:nvPr>
            <p:ph idx="1"/>
          </p:nvPr>
        </p:nvSpPr>
        <p:spPr/>
        <p:txBody>
          <a:bodyPr>
            <a:normAutofit lnSpcReduction="10000"/>
          </a:bodyPr>
          <a:lstStyle/>
          <a:p>
            <a:pPr marL="0" indent="0">
              <a:buNone/>
            </a:pPr>
            <a:r>
              <a:rPr b="1" dirty="0">
                <a:solidFill>
                  <a:srgbClr val="232323"/>
                </a:solidFill>
                <a:latin typeface="Arial"/>
              </a:rPr>
              <a:t>Choice of antiepileptic drug:</a:t>
            </a:r>
          </a:p>
          <a:p>
            <a:pPr marL="0" indent="0">
              <a:buNone/>
            </a:pPr>
            <a:r>
              <a:rPr dirty="0">
                <a:solidFill>
                  <a:srgbClr val="232323"/>
                </a:solidFill>
                <a:latin typeface="Arial"/>
              </a:rPr>
              <a:t>For women with epilepsy of childbearing age who are planning pregnancy, </a:t>
            </a:r>
            <a:r>
              <a:rPr u="sng" dirty="0">
                <a:solidFill>
                  <a:srgbClr val="005B92"/>
                </a:solidFill>
                <a:latin typeface="Arial"/>
              </a:rPr>
              <a:t>lamotrigine</a:t>
            </a:r>
            <a:r>
              <a:rPr dirty="0">
                <a:solidFill>
                  <a:srgbClr val="232323"/>
                </a:solidFill>
                <a:latin typeface="Arial"/>
              </a:rPr>
              <a:t> or </a:t>
            </a:r>
            <a:r>
              <a:rPr u="sng" dirty="0">
                <a:solidFill>
                  <a:srgbClr val="005B92"/>
                </a:solidFill>
                <a:latin typeface="Arial"/>
              </a:rPr>
              <a:t>levetiracetam</a:t>
            </a:r>
            <a:r>
              <a:rPr dirty="0">
                <a:solidFill>
                  <a:srgbClr val="232323"/>
                </a:solidFill>
                <a:latin typeface="Arial"/>
              </a:rPr>
              <a:t> monotherapy are preferred as first line treatment options because they have the most abundant and consistent data for low structural and neurodevelopmental teratogenic risk during pregnancy.</a:t>
            </a:r>
          </a:p>
          <a:p>
            <a:pPr marL="0" indent="0">
              <a:buNone/>
            </a:pPr>
            <a:endParaRPr dirty="0">
              <a:solidFill>
                <a:srgbClr val="232323"/>
              </a:solidFill>
              <a:latin typeface="Arial"/>
            </a:endParaRPr>
          </a:p>
          <a:p>
            <a:pPr marL="0" indent="0">
              <a:buNone/>
            </a:pPr>
            <a:r>
              <a:rPr u="sng" dirty="0">
                <a:solidFill>
                  <a:srgbClr val="005B92"/>
                </a:solidFill>
                <a:latin typeface="Arial"/>
              </a:rPr>
              <a:t>Valproate</a:t>
            </a:r>
            <a:r>
              <a:rPr dirty="0">
                <a:solidFill>
                  <a:srgbClr val="232323"/>
                </a:solidFill>
                <a:latin typeface="Arial"/>
              </a:rPr>
              <a:t> should be avoided in all situations, with the rare exception that it may be used as a last resort when other AEDs have been tried and have failed to provide adequate control of seizures. </a:t>
            </a:r>
          </a:p>
          <a:p>
            <a:pPr marL="0" indent="0">
              <a:buNone/>
            </a:pPr>
            <a:r>
              <a:rPr dirty="0">
                <a:solidFill>
                  <a:srgbClr val="232323"/>
                </a:solidFill>
                <a:latin typeface="Arial"/>
              </a:rPr>
              <a:t>If valproate is used, it should be prescribed at the lowest effective dose. If possible, aim for doses of 500 to 600 mg/day and for lower plasma levels (&lt;70 mcg/mL) unless absolutely necessary to control seizures</a:t>
            </a:r>
            <a:endParaRPr dirty="0"/>
          </a:p>
        </p:txBody>
      </p:sp>
      <p:sp>
        <p:nvSpPr>
          <p:cNvPr id="5" name="Rectangle 4">
            <a:extLst>
              <a:ext uri="{FF2B5EF4-FFF2-40B4-BE49-F238E27FC236}">
                <a16:creationId xmlns:a16="http://schemas.microsoft.com/office/drawing/2014/main" id="{478AFB30-0686-A799-ECC6-E76F8AEE1E34}"/>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7A58F52F-F94A-5736-3C47-E560126A62BB}"/>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69867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F424-5E19-7E45-9EEB-4E203F9DC39C}"/>
              </a:ext>
            </a:extLst>
          </p:cNvPr>
          <p:cNvSpPr>
            <a:spLocks noGrp="1"/>
          </p:cNvSpPr>
          <p:nvPr>
            <p:ph type="title"/>
          </p:nvPr>
        </p:nvSpPr>
        <p:spPr>
          <a:xfrm>
            <a:off x="677334" y="874202"/>
            <a:ext cx="8596668" cy="1320800"/>
          </a:xfrm>
        </p:spPr>
        <p:txBody>
          <a:bodyPr/>
          <a:lstStyle/>
          <a:p>
            <a:r>
              <a:rPr dirty="0"/>
              <a:t>              CHOICE OF AED </a:t>
            </a:r>
            <a:br>
              <a:rPr dirty="0"/>
            </a:br>
            <a:r>
              <a:rPr dirty="0"/>
              <a:t>            </a:t>
            </a:r>
          </a:p>
        </p:txBody>
      </p:sp>
      <p:sp>
        <p:nvSpPr>
          <p:cNvPr id="3" name="Content Placeholder 2">
            <a:extLst>
              <a:ext uri="{FF2B5EF4-FFF2-40B4-BE49-F238E27FC236}">
                <a16:creationId xmlns:a16="http://schemas.microsoft.com/office/drawing/2014/main" id="{0F72C818-84C7-8949-B822-73BF51669546}"/>
              </a:ext>
            </a:extLst>
          </p:cNvPr>
          <p:cNvSpPr>
            <a:spLocks noGrp="1"/>
          </p:cNvSpPr>
          <p:nvPr>
            <p:ph idx="1"/>
          </p:nvPr>
        </p:nvSpPr>
        <p:spPr/>
        <p:txBody>
          <a:bodyPr/>
          <a:lstStyle/>
          <a:p>
            <a:pPr marL="0" indent="0">
              <a:buNone/>
            </a:pPr>
            <a:r>
              <a:rPr dirty="0">
                <a:solidFill>
                  <a:srgbClr val="232323"/>
                </a:solidFill>
                <a:latin typeface="Arial"/>
              </a:rPr>
              <a:t>Some AEDs have moderately elevated risk for malformations, intrauterine growth retardation, and/or adverse neurodevelopmental effects (</a:t>
            </a:r>
            <a:r>
              <a:rPr u="sng" dirty="0">
                <a:solidFill>
                  <a:srgbClr val="005B92"/>
                </a:solidFill>
                <a:latin typeface="Arial"/>
              </a:rPr>
              <a:t>phenytoin</a:t>
            </a:r>
            <a:r>
              <a:rPr dirty="0">
                <a:solidFill>
                  <a:srgbClr val="232323"/>
                </a:solidFill>
                <a:latin typeface="Arial"/>
              </a:rPr>
              <a:t>, </a:t>
            </a:r>
            <a:r>
              <a:rPr u="sng" dirty="0">
                <a:solidFill>
                  <a:srgbClr val="005B92"/>
                </a:solidFill>
                <a:latin typeface="Arial"/>
              </a:rPr>
              <a:t>phenobarbital</a:t>
            </a:r>
            <a:r>
              <a:rPr dirty="0">
                <a:solidFill>
                  <a:srgbClr val="232323"/>
                </a:solidFill>
                <a:latin typeface="Arial"/>
              </a:rPr>
              <a:t>, </a:t>
            </a:r>
            <a:r>
              <a:rPr u="sng" dirty="0">
                <a:solidFill>
                  <a:srgbClr val="005B92"/>
                </a:solidFill>
                <a:latin typeface="Arial"/>
              </a:rPr>
              <a:t>topiramate</a:t>
            </a:r>
            <a:r>
              <a:rPr dirty="0">
                <a:solidFill>
                  <a:srgbClr val="232323"/>
                </a:solidFill>
                <a:latin typeface="Arial"/>
              </a:rPr>
              <a:t>); others have modestly elevated risk (</a:t>
            </a:r>
            <a:r>
              <a:rPr u="sng" dirty="0">
                <a:solidFill>
                  <a:srgbClr val="005B92"/>
                </a:solidFill>
                <a:latin typeface="Arial"/>
              </a:rPr>
              <a:t>carbamazepine</a:t>
            </a:r>
            <a:r>
              <a:rPr dirty="0">
                <a:solidFill>
                  <a:srgbClr val="232323"/>
                </a:solidFill>
                <a:latin typeface="Arial"/>
              </a:rPr>
              <a:t>, </a:t>
            </a:r>
            <a:r>
              <a:rPr u="sng" dirty="0">
                <a:solidFill>
                  <a:srgbClr val="005B92"/>
                </a:solidFill>
                <a:latin typeface="Arial"/>
              </a:rPr>
              <a:t>oxcarbazepine</a:t>
            </a:r>
            <a:r>
              <a:rPr dirty="0">
                <a:solidFill>
                  <a:srgbClr val="232323"/>
                </a:solidFill>
                <a:latin typeface="Arial"/>
              </a:rPr>
              <a:t>, </a:t>
            </a:r>
            <a:r>
              <a:rPr u="sng" dirty="0">
                <a:solidFill>
                  <a:srgbClr val="005B92"/>
                </a:solidFill>
                <a:latin typeface="Arial"/>
              </a:rPr>
              <a:t>zonisamide</a:t>
            </a:r>
            <a:r>
              <a:rPr dirty="0">
                <a:solidFill>
                  <a:srgbClr val="232323"/>
                </a:solidFill>
                <a:latin typeface="Arial"/>
              </a:rPr>
              <a:t>); while some AEDs have minimal or no elevated risk (</a:t>
            </a:r>
            <a:r>
              <a:rPr u="sng" dirty="0">
                <a:solidFill>
                  <a:srgbClr val="005B92"/>
                </a:solidFill>
                <a:latin typeface="Arial"/>
              </a:rPr>
              <a:t>lamotrigine</a:t>
            </a:r>
            <a:r>
              <a:rPr dirty="0">
                <a:solidFill>
                  <a:srgbClr val="232323"/>
                </a:solidFill>
                <a:latin typeface="Arial"/>
              </a:rPr>
              <a:t>, </a:t>
            </a:r>
            <a:r>
              <a:rPr u="sng" dirty="0">
                <a:solidFill>
                  <a:srgbClr val="005B92"/>
                </a:solidFill>
                <a:latin typeface="Arial"/>
              </a:rPr>
              <a:t>levetiracetam</a:t>
            </a:r>
            <a:r>
              <a:rPr dirty="0">
                <a:solidFill>
                  <a:srgbClr val="232323"/>
                </a:solidFill>
                <a:latin typeface="Arial"/>
              </a:rPr>
              <a:t>) for malformations and are associated with outcomes approximating those in the general population</a:t>
            </a:r>
            <a:endParaRPr dirty="0"/>
          </a:p>
        </p:txBody>
      </p:sp>
      <p:sp>
        <p:nvSpPr>
          <p:cNvPr id="5" name="Rectangle 4">
            <a:extLst>
              <a:ext uri="{FF2B5EF4-FFF2-40B4-BE49-F238E27FC236}">
                <a16:creationId xmlns:a16="http://schemas.microsoft.com/office/drawing/2014/main" id="{7530C9B3-190C-D442-B8B2-FA57D5660CE5}"/>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A80EF17F-7716-1CA3-6334-0410054A373B}"/>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50317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3D50-1F2F-554A-84DD-87135E50ACCD}"/>
              </a:ext>
            </a:extLst>
          </p:cNvPr>
          <p:cNvSpPr>
            <a:spLocks noGrp="1"/>
          </p:cNvSpPr>
          <p:nvPr>
            <p:ph type="title"/>
          </p:nvPr>
        </p:nvSpPr>
        <p:spPr>
          <a:xfrm>
            <a:off x="838204" y="533395"/>
            <a:ext cx="8596665" cy="1320798"/>
          </a:xfrm>
        </p:spPr>
        <p:txBody>
          <a:bodyPr/>
          <a:lstStyle/>
          <a:p>
            <a:r>
              <a:rPr dirty="0"/>
              <a:t>                                                                    </a:t>
            </a:r>
          </a:p>
        </p:txBody>
      </p:sp>
      <p:sp>
        <p:nvSpPr>
          <p:cNvPr id="3" name="Content Placeholder 2">
            <a:extLst>
              <a:ext uri="{FF2B5EF4-FFF2-40B4-BE49-F238E27FC236}">
                <a16:creationId xmlns:a16="http://schemas.microsoft.com/office/drawing/2014/main" id="{3CF2E6B6-6CD4-E842-8CAD-99426A5BD2B6}"/>
              </a:ext>
            </a:extLst>
          </p:cNvPr>
          <p:cNvSpPr>
            <a:spLocks noGrp="1"/>
          </p:cNvSpPr>
          <p:nvPr>
            <p:ph idx="1"/>
          </p:nvPr>
        </p:nvSpPr>
        <p:spPr>
          <a:xfrm>
            <a:off x="609604" y="2031866"/>
            <a:ext cx="8596665" cy="3880772"/>
          </a:xfrm>
        </p:spPr>
        <p:txBody>
          <a:bodyPr>
            <a:normAutofit/>
          </a:bodyPr>
          <a:lstStyle/>
          <a:p>
            <a:pPr marL="0" indent="0">
              <a:buNone/>
            </a:pPr>
            <a:r>
              <a:rPr sz="3600" b="1" dirty="0">
                <a:solidFill>
                  <a:schemeClr val="accent3">
                    <a:lumMod val="75000"/>
                  </a:schemeClr>
                </a:solidFill>
                <a:latin typeface="Arial"/>
              </a:rPr>
              <a:t>Antiepileptic Drug Dosing At Conception :</a:t>
            </a:r>
          </a:p>
          <a:p>
            <a:pPr marL="0" indent="0">
              <a:buNone/>
            </a:pPr>
            <a:r>
              <a:rPr dirty="0">
                <a:solidFill>
                  <a:srgbClr val="232323"/>
                </a:solidFill>
                <a:latin typeface="Arial"/>
              </a:rPr>
              <a:t>AEDs should be administered at the lowest effective dose to control seizures to the optimal level for each individual woman</a:t>
            </a:r>
          </a:p>
          <a:p>
            <a:pPr marL="0" indent="0">
              <a:buNone/>
            </a:pPr>
            <a:endParaRPr dirty="0">
              <a:solidFill>
                <a:srgbClr val="232323"/>
              </a:solidFill>
              <a:latin typeface="Arial"/>
            </a:endParaRPr>
          </a:p>
          <a:p>
            <a:pPr marL="0" indent="0">
              <a:buNone/>
            </a:pPr>
            <a:r>
              <a:rPr dirty="0">
                <a:solidFill>
                  <a:srgbClr val="232323"/>
                </a:solidFill>
                <a:latin typeface="Arial"/>
              </a:rPr>
              <a:t>Data from the International Registry of Antiepileptic Drugs and Pregnancy (EURAP) show that the risk for major congenital malformations varies not only according to which AED is prescribed, but also by the daily dose at conception .     </a:t>
            </a:r>
          </a:p>
        </p:txBody>
      </p:sp>
      <p:sp>
        <p:nvSpPr>
          <p:cNvPr id="6" name="Rectangle 5">
            <a:extLst>
              <a:ext uri="{FF2B5EF4-FFF2-40B4-BE49-F238E27FC236}">
                <a16:creationId xmlns:a16="http://schemas.microsoft.com/office/drawing/2014/main" id="{359F889D-CF24-6A44-51FF-5C25409E257A}"/>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887D2CC4-0CF0-D33C-B3CF-BC4086F4161C}"/>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838191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F5D7-FAFF-4C47-BF4E-C73556F97FAB}"/>
              </a:ext>
            </a:extLst>
          </p:cNvPr>
          <p:cNvSpPr>
            <a:spLocks noGrp="1"/>
          </p:cNvSpPr>
          <p:nvPr>
            <p:ph type="title"/>
          </p:nvPr>
        </p:nvSpPr>
        <p:spPr>
          <a:xfrm>
            <a:off x="677330" y="566267"/>
            <a:ext cx="8596665" cy="1320798"/>
          </a:xfrm>
        </p:spPr>
        <p:txBody>
          <a:bodyPr/>
          <a:lstStyle/>
          <a:p>
            <a:r>
              <a:rPr dirty="0"/>
              <a:t>                                                </a:t>
            </a:r>
          </a:p>
        </p:txBody>
      </p:sp>
      <p:sp>
        <p:nvSpPr>
          <p:cNvPr id="3" name="Content Placeholder 2">
            <a:extLst>
              <a:ext uri="{FF2B5EF4-FFF2-40B4-BE49-F238E27FC236}">
                <a16:creationId xmlns:a16="http://schemas.microsoft.com/office/drawing/2014/main" id="{F241CE8C-E657-A248-88B4-8C390FF3B21C}"/>
              </a:ext>
            </a:extLst>
          </p:cNvPr>
          <p:cNvSpPr>
            <a:spLocks noGrp="1"/>
          </p:cNvSpPr>
          <p:nvPr>
            <p:ph idx="1"/>
          </p:nvPr>
        </p:nvSpPr>
        <p:spPr/>
        <p:txBody>
          <a:bodyPr/>
          <a:lstStyle/>
          <a:p>
            <a:pPr marL="0" indent="0">
              <a:buNone/>
            </a:pPr>
            <a:r>
              <a:rPr sz="3200" b="1" i="1" dirty="0">
                <a:solidFill>
                  <a:schemeClr val="accent3">
                    <a:lumMod val="75000"/>
                  </a:schemeClr>
                </a:solidFill>
                <a:latin typeface="Arial"/>
              </a:rPr>
              <a:t>Folic acid supplementation</a:t>
            </a:r>
            <a:r>
              <a:rPr b="1" dirty="0">
                <a:solidFill>
                  <a:srgbClr val="232323"/>
                </a:solidFill>
                <a:latin typeface="Arial"/>
              </a:rPr>
              <a:t>:</a:t>
            </a:r>
          </a:p>
          <a:p>
            <a:pPr marL="0" indent="0">
              <a:buNone/>
            </a:pPr>
            <a:r>
              <a:rPr dirty="0">
                <a:solidFill>
                  <a:srgbClr val="232323"/>
                </a:solidFill>
                <a:latin typeface="Arial"/>
              </a:rPr>
              <a:t>The standard folic acid supplementation dose is </a:t>
            </a:r>
            <a:r>
              <a:rPr dirty="0">
                <a:solidFill>
                  <a:srgbClr val="C00000"/>
                </a:solidFill>
                <a:latin typeface="Arial"/>
              </a:rPr>
              <a:t>0.4 to 0.8 mg</a:t>
            </a:r>
            <a:r>
              <a:rPr dirty="0">
                <a:solidFill>
                  <a:srgbClr val="232323"/>
                </a:solidFill>
                <a:latin typeface="Arial"/>
              </a:rPr>
              <a:t> daily </a:t>
            </a:r>
          </a:p>
          <a:p>
            <a:pPr marL="0" indent="0">
              <a:buNone/>
            </a:pPr>
            <a:r>
              <a:rPr dirty="0">
                <a:solidFill>
                  <a:srgbClr val="232323"/>
                </a:solidFill>
                <a:latin typeface="Arial"/>
              </a:rPr>
              <a:t>• Folic acid </a:t>
            </a:r>
            <a:r>
              <a:rPr dirty="0">
                <a:solidFill>
                  <a:srgbClr val="C00000"/>
                </a:solidFill>
                <a:latin typeface="Arial"/>
              </a:rPr>
              <a:t>1mg</a:t>
            </a:r>
            <a:r>
              <a:rPr dirty="0">
                <a:solidFill>
                  <a:srgbClr val="232323"/>
                </a:solidFill>
                <a:latin typeface="Arial"/>
              </a:rPr>
              <a:t> is used for all women of childbearing potential who are taking AEDs, beginning prior to conception and continued through pregnancy.</a:t>
            </a:r>
          </a:p>
          <a:p>
            <a:pPr marL="0" indent="0">
              <a:buNone/>
            </a:pPr>
            <a:r>
              <a:rPr dirty="0">
                <a:solidFill>
                  <a:srgbClr val="232323"/>
                </a:solidFill>
                <a:latin typeface="Arial"/>
              </a:rPr>
              <a:t>•For women taking </a:t>
            </a:r>
            <a:r>
              <a:rPr u="sng" dirty="0">
                <a:solidFill>
                  <a:srgbClr val="005B92"/>
                </a:solidFill>
                <a:latin typeface="Arial"/>
              </a:rPr>
              <a:t>carbamazepine</a:t>
            </a:r>
            <a:r>
              <a:rPr dirty="0">
                <a:solidFill>
                  <a:srgbClr val="232323"/>
                </a:solidFill>
                <a:latin typeface="Arial"/>
              </a:rPr>
              <a:t> or </a:t>
            </a:r>
            <a:r>
              <a:rPr u="sng" dirty="0">
                <a:solidFill>
                  <a:srgbClr val="005B92"/>
                </a:solidFill>
                <a:latin typeface="Arial"/>
              </a:rPr>
              <a:t>valproate</a:t>
            </a:r>
            <a:r>
              <a:rPr dirty="0">
                <a:solidFill>
                  <a:srgbClr val="232323"/>
                </a:solidFill>
                <a:latin typeface="Arial"/>
              </a:rPr>
              <a:t>, or those with a previous pregnancy affected by a neural tube defect or with a neural tube defect affecting either parent, we suggest a higher </a:t>
            </a:r>
            <a:r>
              <a:rPr u="sng" dirty="0">
                <a:solidFill>
                  <a:srgbClr val="005B92"/>
                </a:solidFill>
                <a:latin typeface="Arial"/>
              </a:rPr>
              <a:t>folic acid</a:t>
            </a:r>
            <a:r>
              <a:rPr dirty="0">
                <a:solidFill>
                  <a:srgbClr val="232323"/>
                </a:solidFill>
                <a:latin typeface="Arial"/>
              </a:rPr>
              <a:t> dose of </a:t>
            </a:r>
            <a:r>
              <a:rPr dirty="0">
                <a:solidFill>
                  <a:srgbClr val="C00000"/>
                </a:solidFill>
                <a:latin typeface="Arial"/>
              </a:rPr>
              <a:t>4 mg daily.</a:t>
            </a:r>
            <a:endParaRPr dirty="0">
              <a:solidFill>
                <a:srgbClr val="C00000"/>
              </a:solidFill>
            </a:endParaRPr>
          </a:p>
        </p:txBody>
      </p:sp>
      <p:sp>
        <p:nvSpPr>
          <p:cNvPr id="6" name="Rectangle 5">
            <a:extLst>
              <a:ext uri="{FF2B5EF4-FFF2-40B4-BE49-F238E27FC236}">
                <a16:creationId xmlns:a16="http://schemas.microsoft.com/office/drawing/2014/main" id="{5F453549-435A-43A1-82F7-AB3C6D5D6E47}"/>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B4C12150-E85B-EF55-A51A-BFF65F831E8B}"/>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682493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A21C-661F-DC47-9A74-B95F78DFAEEC}"/>
              </a:ext>
            </a:extLst>
          </p:cNvPr>
          <p:cNvSpPr>
            <a:spLocks noGrp="1"/>
          </p:cNvSpPr>
          <p:nvPr>
            <p:ph type="title"/>
          </p:nvPr>
        </p:nvSpPr>
        <p:spPr/>
        <p:txBody>
          <a:bodyPr>
            <a:normAutofit/>
          </a:bodyPr>
          <a:lstStyle/>
          <a:p>
            <a:r>
              <a:rPr b="1" i="1" dirty="0">
                <a:solidFill>
                  <a:schemeClr val="accent2"/>
                </a:solidFill>
                <a:latin typeface="Arial"/>
              </a:rPr>
              <a:t>MANAGEMENT DURING   PREGNANCY:             			</a:t>
            </a:r>
            <a:endParaRPr sz="3100" b="1" u="sng" dirty="0">
              <a:solidFill>
                <a:schemeClr val="accent2"/>
              </a:solidFill>
            </a:endParaRPr>
          </a:p>
        </p:txBody>
      </p:sp>
      <p:sp>
        <p:nvSpPr>
          <p:cNvPr id="3" name="Content Placeholder 2">
            <a:extLst>
              <a:ext uri="{FF2B5EF4-FFF2-40B4-BE49-F238E27FC236}">
                <a16:creationId xmlns:a16="http://schemas.microsoft.com/office/drawing/2014/main" id="{F0BE7B93-08C1-CB40-B06A-2F5E682743CF}"/>
              </a:ext>
            </a:extLst>
          </p:cNvPr>
          <p:cNvSpPr>
            <a:spLocks noGrp="1"/>
          </p:cNvSpPr>
          <p:nvPr>
            <p:ph idx="1"/>
          </p:nvPr>
        </p:nvSpPr>
        <p:spPr/>
        <p:txBody>
          <a:bodyPr>
            <a:normAutofit fontScale="92500" lnSpcReduction="20000"/>
          </a:bodyPr>
          <a:lstStyle/>
          <a:p>
            <a:pPr marL="0" indent="0">
              <a:buNone/>
            </a:pPr>
            <a:r>
              <a:rPr dirty="0">
                <a:solidFill>
                  <a:srgbClr val="232323"/>
                </a:solidFill>
                <a:latin typeface="Arial"/>
              </a:rPr>
              <a:t>During pregnancy and the intrapartum period, women are more likely to be exposed to potential seizure triggers that include</a:t>
            </a:r>
          </a:p>
          <a:p>
            <a:pPr marL="0" indent="0">
              <a:buNone/>
            </a:pPr>
            <a:r>
              <a:rPr dirty="0">
                <a:solidFill>
                  <a:srgbClr val="232323"/>
                </a:solidFill>
                <a:latin typeface="Arial"/>
              </a:rPr>
              <a:t> ■sleep deprivation </a:t>
            </a:r>
          </a:p>
          <a:p>
            <a:pPr marL="0" indent="0">
              <a:buNone/>
            </a:pPr>
            <a:r>
              <a:rPr dirty="0">
                <a:solidFill>
                  <a:srgbClr val="232323"/>
                </a:solidFill>
                <a:latin typeface="Arial"/>
              </a:rPr>
              <a:t>■increased emotional stress</a:t>
            </a:r>
          </a:p>
          <a:p>
            <a:pPr marL="0" indent="0">
              <a:buNone/>
            </a:pPr>
            <a:r>
              <a:rPr dirty="0">
                <a:solidFill>
                  <a:srgbClr val="232323"/>
                </a:solidFill>
                <a:latin typeface="Arial"/>
              </a:rPr>
              <a:t>■ nausea and vomiting affecting medication levels.</a:t>
            </a:r>
          </a:p>
          <a:p>
            <a:pPr marL="0" indent="0">
              <a:buNone/>
            </a:pPr>
            <a:endParaRPr dirty="0">
              <a:solidFill>
                <a:srgbClr val="232323"/>
              </a:solidFill>
              <a:latin typeface="Arial"/>
            </a:endParaRPr>
          </a:p>
          <a:p>
            <a:pPr marL="0" indent="0">
              <a:buNone/>
            </a:pPr>
            <a:r>
              <a:rPr b="1" dirty="0">
                <a:solidFill>
                  <a:schemeClr val="accent2"/>
                </a:solidFill>
                <a:latin typeface="Arial"/>
              </a:rPr>
              <a:t>Continued Folic acid supplementation</a:t>
            </a:r>
            <a:r>
              <a:rPr dirty="0">
                <a:solidFill>
                  <a:srgbClr val="232323"/>
                </a:solidFill>
                <a:latin typeface="Arial"/>
              </a:rPr>
              <a:t> — </a:t>
            </a:r>
            <a:r>
              <a:rPr dirty="0" err="1">
                <a:solidFill>
                  <a:srgbClr val="232323"/>
                </a:solidFill>
                <a:latin typeface="Arial"/>
              </a:rPr>
              <a:t>Preconceptional</a:t>
            </a:r>
            <a:r>
              <a:rPr dirty="0">
                <a:solidFill>
                  <a:srgbClr val="232323"/>
                </a:solidFill>
                <a:latin typeface="Arial"/>
              </a:rPr>
              <a:t> doses of </a:t>
            </a:r>
            <a:r>
              <a:rPr u="sng" dirty="0">
                <a:solidFill>
                  <a:srgbClr val="005B92"/>
                </a:solidFill>
                <a:latin typeface="Arial"/>
              </a:rPr>
              <a:t>folic acid</a:t>
            </a:r>
            <a:r>
              <a:rPr dirty="0">
                <a:solidFill>
                  <a:srgbClr val="232323"/>
                </a:solidFill>
                <a:latin typeface="Arial"/>
              </a:rPr>
              <a:t> should be continued throughout pregnancy. </a:t>
            </a:r>
          </a:p>
          <a:p>
            <a:pPr marL="0" indent="0">
              <a:buNone/>
            </a:pPr>
            <a:endParaRPr dirty="0">
              <a:solidFill>
                <a:srgbClr val="232323"/>
              </a:solidFill>
              <a:latin typeface="Arial"/>
            </a:endParaRPr>
          </a:p>
          <a:p>
            <a:pPr marL="0" indent="0">
              <a:buNone/>
            </a:pPr>
            <a:r>
              <a:rPr b="1" dirty="0">
                <a:solidFill>
                  <a:schemeClr val="accent2"/>
                </a:solidFill>
                <a:latin typeface="Arial"/>
              </a:rPr>
              <a:t>Antiepileptic drug monitoring and dose adjustment</a:t>
            </a:r>
            <a:r>
              <a:rPr dirty="0">
                <a:solidFill>
                  <a:srgbClr val="232323"/>
                </a:solidFill>
                <a:latin typeface="Arial"/>
              </a:rPr>
              <a:t> — Given the changes in volume of distribution and the increased renal clearance and hepatic metabolism of antiepileptic drugs (AEDs) associated with pregnancy blood levels of AEDs should be followed at regular intervals</a:t>
            </a:r>
            <a:endParaRPr dirty="0"/>
          </a:p>
        </p:txBody>
      </p:sp>
      <p:sp>
        <p:nvSpPr>
          <p:cNvPr id="5" name="Rectangle 4">
            <a:extLst>
              <a:ext uri="{FF2B5EF4-FFF2-40B4-BE49-F238E27FC236}">
                <a16:creationId xmlns:a16="http://schemas.microsoft.com/office/drawing/2014/main" id="{51292DDF-A5C9-138F-CBD5-6F7EF26B9E23}"/>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90E3D01F-B4A2-B68E-26CF-77840D9DCA8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75364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4BB3-DC02-7540-908B-A4913D587C6F}"/>
              </a:ext>
            </a:extLst>
          </p:cNvPr>
          <p:cNvSpPr>
            <a:spLocks noGrp="1"/>
          </p:cNvSpPr>
          <p:nvPr>
            <p:ph type="title"/>
          </p:nvPr>
        </p:nvSpPr>
        <p:spPr>
          <a:xfrm>
            <a:off x="677334" y="609600"/>
            <a:ext cx="8596668" cy="990600"/>
          </a:xfrm>
        </p:spPr>
        <p:txBody>
          <a:bodyPr>
            <a:normAutofit fontScale="90000"/>
          </a:bodyPr>
          <a:lstStyle/>
          <a:p>
            <a:r>
              <a:rPr dirty="0"/>
              <a:t>        MONITORING OF AED </a:t>
            </a:r>
            <a:br>
              <a:rPr dirty="0"/>
            </a:br>
            <a:r>
              <a:rPr dirty="0"/>
              <a:t>                  </a:t>
            </a:r>
            <a:br>
              <a:rPr dirty="0"/>
            </a:br>
            <a:r>
              <a:rPr dirty="0"/>
              <a:t>                                           </a:t>
            </a:r>
          </a:p>
        </p:txBody>
      </p:sp>
      <p:sp>
        <p:nvSpPr>
          <p:cNvPr id="3" name="Content Placeholder 2">
            <a:extLst>
              <a:ext uri="{FF2B5EF4-FFF2-40B4-BE49-F238E27FC236}">
                <a16:creationId xmlns:a16="http://schemas.microsoft.com/office/drawing/2014/main" id="{DADCFBCE-CB83-394E-9AF8-6E8EC83FE635}"/>
              </a:ext>
            </a:extLst>
          </p:cNvPr>
          <p:cNvSpPr>
            <a:spLocks noGrp="1"/>
          </p:cNvSpPr>
          <p:nvPr>
            <p:ph idx="1"/>
          </p:nvPr>
        </p:nvSpPr>
        <p:spPr>
          <a:xfrm>
            <a:off x="533395" y="2056981"/>
            <a:ext cx="8596665" cy="3880772"/>
          </a:xfrm>
        </p:spPr>
        <p:txBody>
          <a:bodyPr>
            <a:normAutofit/>
          </a:bodyPr>
          <a:lstStyle/>
          <a:p>
            <a:pPr marL="0" indent="0">
              <a:buNone/>
            </a:pPr>
            <a:r>
              <a:rPr>
                <a:solidFill>
                  <a:srgbClr val="232323"/>
                </a:solidFill>
                <a:latin typeface="Arial"/>
              </a:rPr>
              <a:t>●We suggest </a:t>
            </a:r>
            <a:r>
              <a:rPr b="1" i="1">
                <a:solidFill>
                  <a:srgbClr val="232323"/>
                </a:solidFill>
                <a:latin typeface="Arial"/>
              </a:rPr>
              <a:t>testing AED levels in the following fashion, and adjusting dosages </a:t>
            </a:r>
            <a:r>
              <a:rPr>
                <a:solidFill>
                  <a:srgbClr val="232323"/>
                </a:solidFill>
                <a:latin typeface="Arial"/>
              </a:rPr>
              <a:t>as needed to maintain the patient's individualized target serum concentration:</a:t>
            </a:r>
          </a:p>
          <a:p>
            <a:pPr marL="0" indent="0">
              <a:buNone/>
            </a:pPr>
            <a:r>
              <a:rPr>
                <a:solidFill>
                  <a:srgbClr val="232323"/>
                </a:solidFill>
                <a:latin typeface="Arial"/>
              </a:rPr>
              <a:t>■Routinely </a:t>
            </a:r>
            <a:r>
              <a:rPr i="1">
                <a:solidFill>
                  <a:schemeClr val="accent3">
                    <a:lumMod val="75000"/>
                  </a:schemeClr>
                </a:solidFill>
                <a:latin typeface="Arial"/>
              </a:rPr>
              <a:t>at four-week intervals throughout pregnancy, and beginning when pregnancy is reported</a:t>
            </a:r>
          </a:p>
          <a:p>
            <a:pPr marL="0" indent="0">
              <a:buNone/>
            </a:pPr>
            <a:r>
              <a:rPr>
                <a:solidFill>
                  <a:srgbClr val="232323"/>
                </a:solidFill>
                <a:latin typeface="Arial"/>
              </a:rPr>
              <a:t>■Once at the </a:t>
            </a:r>
            <a:r>
              <a:rPr i="1">
                <a:solidFill>
                  <a:schemeClr val="accent3">
                    <a:lumMod val="75000"/>
                  </a:schemeClr>
                </a:solidFill>
                <a:latin typeface="Arial"/>
              </a:rPr>
              <a:t>six-week postpartum visit</a:t>
            </a:r>
          </a:p>
          <a:p>
            <a:pPr marL="0" indent="0">
              <a:buNone/>
            </a:pPr>
            <a:r>
              <a:rPr>
                <a:solidFill>
                  <a:srgbClr val="232323"/>
                </a:solidFill>
                <a:latin typeface="Arial"/>
              </a:rPr>
              <a:t>■</a:t>
            </a:r>
            <a:r>
              <a:rPr i="1">
                <a:solidFill>
                  <a:schemeClr val="accent3">
                    <a:lumMod val="75000"/>
                  </a:schemeClr>
                </a:solidFill>
                <a:latin typeface="Arial"/>
              </a:rPr>
              <a:t>Immediately if the patient reports or presents with increased seizure </a:t>
            </a:r>
            <a:r>
              <a:rPr>
                <a:solidFill>
                  <a:srgbClr val="232323"/>
                </a:solidFill>
                <a:latin typeface="Arial"/>
              </a:rPr>
              <a:t>activity or worsened seizure severity</a:t>
            </a:r>
          </a:p>
          <a:p>
            <a:pPr marL="0" indent="0">
              <a:buNone/>
            </a:pPr>
            <a:r>
              <a:rPr>
                <a:solidFill>
                  <a:srgbClr val="232323"/>
                </a:solidFill>
                <a:latin typeface="Arial"/>
              </a:rPr>
              <a:t>■</a:t>
            </a:r>
            <a:r>
              <a:rPr i="1">
                <a:solidFill>
                  <a:schemeClr val="accent3">
                    <a:lumMod val="75000"/>
                  </a:schemeClr>
                </a:solidFill>
                <a:latin typeface="Arial"/>
              </a:rPr>
              <a:t>Immediately if the patient experiences dizziness, blurred vision, or other common complaints </a:t>
            </a:r>
            <a:r>
              <a:rPr>
                <a:solidFill>
                  <a:srgbClr val="232323"/>
                </a:solidFill>
                <a:latin typeface="Arial"/>
              </a:rPr>
              <a:t>associated with AED medication toxicity</a:t>
            </a:r>
            <a:endParaRPr/>
          </a:p>
        </p:txBody>
      </p:sp>
      <p:sp>
        <p:nvSpPr>
          <p:cNvPr id="5" name="Rectangle 4">
            <a:extLst>
              <a:ext uri="{FF2B5EF4-FFF2-40B4-BE49-F238E27FC236}">
                <a16:creationId xmlns:a16="http://schemas.microsoft.com/office/drawing/2014/main" id="{0326D929-DE74-6FDE-7301-B84F8B01525D}"/>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94A9616A-9588-9023-6615-A1E905FCDFAC}"/>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59776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9C4E-7C44-D843-A654-3AEB543E9027}"/>
              </a:ext>
            </a:extLst>
          </p:cNvPr>
          <p:cNvSpPr>
            <a:spLocks noGrp="1"/>
          </p:cNvSpPr>
          <p:nvPr>
            <p:ph type="title"/>
          </p:nvPr>
        </p:nvSpPr>
        <p:spPr>
          <a:xfrm>
            <a:off x="304792" y="914400"/>
            <a:ext cx="8596665" cy="685796"/>
          </a:xfrm>
        </p:spPr>
        <p:txBody>
          <a:bodyPr>
            <a:normAutofit fontScale="90000"/>
          </a:bodyPr>
          <a:lstStyle/>
          <a:p>
            <a:r>
              <a:rPr dirty="0"/>
              <a:t>       DOSE ADJUSTMENT</a:t>
            </a:r>
            <a:br>
              <a:rPr dirty="0"/>
            </a:br>
            <a:r>
              <a:rPr dirty="0"/>
              <a:t>        </a:t>
            </a:r>
          </a:p>
        </p:txBody>
      </p:sp>
      <p:sp>
        <p:nvSpPr>
          <p:cNvPr id="3" name="Content Placeholder 2">
            <a:extLst>
              <a:ext uri="{FF2B5EF4-FFF2-40B4-BE49-F238E27FC236}">
                <a16:creationId xmlns:a16="http://schemas.microsoft.com/office/drawing/2014/main" id="{13223BD8-1704-9048-9FC4-58AB0A80B3FB}"/>
              </a:ext>
            </a:extLst>
          </p:cNvPr>
          <p:cNvSpPr>
            <a:spLocks noGrp="1"/>
          </p:cNvSpPr>
          <p:nvPr>
            <p:ph idx="1"/>
          </p:nvPr>
        </p:nvSpPr>
        <p:spPr/>
        <p:txBody>
          <a:bodyPr>
            <a:normAutofit/>
          </a:bodyPr>
          <a:lstStyle/>
          <a:p>
            <a:pPr marL="0" indent="0">
              <a:buNone/>
            </a:pPr>
            <a:r>
              <a:rPr>
                <a:solidFill>
                  <a:srgbClr val="232323"/>
                </a:solidFill>
                <a:latin typeface="Arial"/>
              </a:rPr>
              <a:t>It is </a:t>
            </a:r>
            <a:r>
              <a:rPr b="1" i="1">
                <a:solidFill>
                  <a:schemeClr val="accent3">
                    <a:lumMod val="75000"/>
                  </a:schemeClr>
                </a:solidFill>
                <a:latin typeface="Arial"/>
              </a:rPr>
              <a:t>reasonable to increase the AED dose after the first trimester for women with epilepsy </a:t>
            </a:r>
            <a:r>
              <a:rPr>
                <a:solidFill>
                  <a:srgbClr val="232323"/>
                </a:solidFill>
                <a:latin typeface="Arial"/>
              </a:rPr>
              <a:t>when the following conditions apply </a:t>
            </a:r>
          </a:p>
          <a:p>
            <a:endParaRPr>
              <a:solidFill>
                <a:srgbClr val="232323"/>
              </a:solidFill>
              <a:latin typeface="Arial"/>
            </a:endParaRPr>
          </a:p>
          <a:p>
            <a:r>
              <a:rPr>
                <a:solidFill>
                  <a:srgbClr val="232323"/>
                </a:solidFill>
                <a:latin typeface="Arial"/>
              </a:rPr>
              <a:t>The treatment involves AEDs that are prone to marked changes in clearance (</a:t>
            </a:r>
            <a:r>
              <a:rPr u="sng">
                <a:solidFill>
                  <a:srgbClr val="005B92"/>
                </a:solidFill>
                <a:latin typeface="Arial"/>
              </a:rPr>
              <a:t>lamotrigine</a:t>
            </a:r>
            <a:r>
              <a:rPr>
                <a:solidFill>
                  <a:srgbClr val="232323"/>
                </a:solidFill>
                <a:latin typeface="Arial"/>
              </a:rPr>
              <a:t>, </a:t>
            </a:r>
            <a:r>
              <a:rPr u="sng">
                <a:solidFill>
                  <a:srgbClr val="005B92"/>
                </a:solidFill>
                <a:latin typeface="Arial"/>
              </a:rPr>
              <a:t>levetiracetam</a:t>
            </a:r>
            <a:r>
              <a:rPr>
                <a:solidFill>
                  <a:srgbClr val="232323"/>
                </a:solidFill>
                <a:latin typeface="Arial"/>
              </a:rPr>
              <a:t>, and </a:t>
            </a:r>
            <a:r>
              <a:rPr u="sng">
                <a:solidFill>
                  <a:srgbClr val="005B92"/>
                </a:solidFill>
                <a:latin typeface="Arial"/>
              </a:rPr>
              <a:t>oxcarbazepine</a:t>
            </a:r>
            <a:r>
              <a:rPr>
                <a:solidFill>
                  <a:srgbClr val="232323"/>
                </a:solidFill>
                <a:latin typeface="Arial"/>
              </a:rPr>
              <a:t>) with pregnancy</a:t>
            </a:r>
          </a:p>
          <a:p>
            <a:r>
              <a:rPr>
                <a:solidFill>
                  <a:srgbClr val="232323"/>
                </a:solidFill>
                <a:latin typeface="Arial"/>
              </a:rPr>
              <a:t>The seizures include focal to bilateral or generalized tonic-clonic seizures</a:t>
            </a:r>
          </a:p>
          <a:p>
            <a:r>
              <a:rPr>
                <a:solidFill>
                  <a:srgbClr val="232323"/>
                </a:solidFill>
                <a:latin typeface="Arial"/>
              </a:rPr>
              <a:t>The seizure control was sensitive to changes in AED levels before pregnancy</a:t>
            </a:r>
          </a:p>
          <a:p>
            <a:r>
              <a:rPr>
                <a:solidFill>
                  <a:srgbClr val="232323"/>
                </a:solidFill>
                <a:latin typeface="Arial"/>
              </a:rPr>
              <a:t>The patient entered pregnancy on the lowest effective AED dose</a:t>
            </a:r>
            <a:endParaRPr/>
          </a:p>
        </p:txBody>
      </p:sp>
      <p:sp>
        <p:nvSpPr>
          <p:cNvPr id="5" name="Rectangle 4">
            <a:extLst>
              <a:ext uri="{FF2B5EF4-FFF2-40B4-BE49-F238E27FC236}">
                <a16:creationId xmlns:a16="http://schemas.microsoft.com/office/drawing/2014/main" id="{02C483CF-5E76-3EB3-9E35-C6FEABFE40C2}"/>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B23ADB81-C180-3957-21FF-38DBB2BE406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658248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5142F-4478-7E41-96BE-38415C29A930}"/>
              </a:ext>
            </a:extLst>
          </p:cNvPr>
          <p:cNvSpPr>
            <a:spLocks noGrp="1"/>
          </p:cNvSpPr>
          <p:nvPr>
            <p:ph idx="1"/>
          </p:nvPr>
        </p:nvSpPr>
        <p:spPr>
          <a:xfrm>
            <a:off x="533395" y="2109666"/>
            <a:ext cx="8596665" cy="3880772"/>
          </a:xfrm>
        </p:spPr>
        <p:txBody>
          <a:bodyPr>
            <a:normAutofit fontScale="92500" lnSpcReduction="20000"/>
          </a:bodyPr>
          <a:lstStyle/>
          <a:p>
            <a:pPr marL="0" indent="0">
              <a:buNone/>
            </a:pPr>
            <a:r>
              <a:rPr sz="2600" b="1">
                <a:solidFill>
                  <a:srgbClr val="232323"/>
                </a:solidFill>
                <a:latin typeface="Arial"/>
              </a:rPr>
              <a:t>Changing antiepileptic drugs during pregnancy</a:t>
            </a:r>
            <a:r>
              <a:rPr sz="2600">
                <a:solidFill>
                  <a:srgbClr val="232323"/>
                </a:solidFill>
                <a:latin typeface="Arial"/>
              </a:rPr>
              <a:t> :</a:t>
            </a:r>
          </a:p>
          <a:p>
            <a:pPr marL="0" indent="0">
              <a:buNone/>
            </a:pPr>
            <a:r>
              <a:rPr>
                <a:solidFill>
                  <a:srgbClr val="232323"/>
                </a:solidFill>
                <a:latin typeface="Arial"/>
              </a:rPr>
              <a:t> With few exceptions, </a:t>
            </a:r>
            <a:r>
              <a:rPr i="1">
                <a:solidFill>
                  <a:srgbClr val="232323"/>
                </a:solidFill>
                <a:latin typeface="Arial"/>
              </a:rPr>
              <a:t>we do not alter AEDs during an established pregnancy solely for the purpose of reducing the risk of AED-related fetal malformations</a:t>
            </a:r>
            <a:r>
              <a:rPr>
                <a:solidFill>
                  <a:srgbClr val="232323"/>
                </a:solidFill>
                <a:latin typeface="Arial"/>
              </a:rPr>
              <a:t>.</a:t>
            </a:r>
          </a:p>
          <a:p>
            <a:pPr marL="0" indent="0">
              <a:buNone/>
            </a:pPr>
            <a:r>
              <a:rPr>
                <a:solidFill>
                  <a:srgbClr val="232323"/>
                </a:solidFill>
                <a:latin typeface="Arial"/>
              </a:rPr>
              <a:t> Doing so is likely ineffective as a means of structural teratogen avoidance, while potentially risky with regard to seizure occurrence.</a:t>
            </a:r>
          </a:p>
          <a:p>
            <a:pPr marL="0" indent="0">
              <a:buNone/>
            </a:pPr>
            <a:endParaRPr>
              <a:solidFill>
                <a:srgbClr val="232323"/>
              </a:solidFill>
              <a:latin typeface="Arial"/>
            </a:endParaRPr>
          </a:p>
          <a:p>
            <a:pPr marL="0" indent="0">
              <a:buNone/>
            </a:pPr>
            <a:r>
              <a:rPr>
                <a:solidFill>
                  <a:srgbClr val="C00000"/>
                </a:solidFill>
                <a:latin typeface="Arial"/>
              </a:rPr>
              <a:t>Why is that so?</a:t>
            </a:r>
          </a:p>
          <a:p>
            <a:pPr marL="0" indent="0">
              <a:buNone/>
            </a:pPr>
            <a:r>
              <a:rPr i="1">
                <a:solidFill>
                  <a:schemeClr val="accent2"/>
                </a:solidFill>
                <a:latin typeface="Arial"/>
              </a:rPr>
              <a:t>As heightened vulnerability to any potential teratogen exists primarily in the first nine weeks after the last menstrual period, significant exposure has likely already occurred by the time of missed menstruation (4 to 5 weeks) or presentation to prenatal care (8 to 12 weeks). </a:t>
            </a:r>
          </a:p>
          <a:p>
            <a:pPr marL="0" indent="0">
              <a:buNone/>
            </a:pPr>
            <a:r>
              <a:rPr>
                <a:solidFill>
                  <a:srgbClr val="232323"/>
                </a:solidFill>
                <a:latin typeface="Arial"/>
              </a:rPr>
              <a:t>Therefore, it is usually unwise to alter AEDs during an established pregnancy purely out of a concern for minimization of teratogenic risk.</a:t>
            </a:r>
            <a:endParaRPr/>
          </a:p>
        </p:txBody>
      </p:sp>
      <p:sp>
        <p:nvSpPr>
          <p:cNvPr id="7" name="Rectangle 6">
            <a:extLst>
              <a:ext uri="{FF2B5EF4-FFF2-40B4-BE49-F238E27FC236}">
                <a16:creationId xmlns:a16="http://schemas.microsoft.com/office/drawing/2014/main" id="{8B45B905-8841-0A24-35FD-ADCB1B1CEA80}"/>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D3F415EA-8D75-00E9-F5D7-0DF15824E3B8}"/>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84229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p:cNvPicPr>
            <a:picLocks noGrp="1" noChangeAspect="1"/>
          </p:cNvPicPr>
          <p:nvPr>
            <p:ph idx="1"/>
          </p:nvPr>
        </p:nvPicPr>
        <p:blipFill>
          <a:blip r:embed="rId2" cstate="print"/>
          <a:srcRect/>
          <a:stretch>
            <a:fillRect/>
          </a:stretch>
        </p:blipFill>
        <p:spPr bwMode="auto">
          <a:xfrm>
            <a:off x="-68006" y="0"/>
            <a:ext cx="12260006" cy="6858000"/>
          </a:xfrm>
          <a:prstGeom prst="rect">
            <a:avLst/>
          </a:prstGeom>
          <a:noFill/>
          <a:ln w="9525">
            <a:noFill/>
            <a:miter lim="800000"/>
            <a:headEnd/>
            <a:tailEnd/>
          </a:ln>
        </p:spPr>
      </p:pic>
    </p:spTree>
    <p:extLst>
      <p:ext uri="{BB962C8B-B14F-4D97-AF65-F5344CB8AC3E}">
        <p14:creationId xmlns:p14="http://schemas.microsoft.com/office/powerpoint/2010/main" val="505450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2132-DB4A-1544-8180-E3CB1CE98422}"/>
              </a:ext>
            </a:extLst>
          </p:cNvPr>
          <p:cNvSpPr>
            <a:spLocks noGrp="1"/>
          </p:cNvSpPr>
          <p:nvPr>
            <p:ph type="title"/>
          </p:nvPr>
        </p:nvSpPr>
        <p:spPr>
          <a:xfrm>
            <a:off x="677330" y="643844"/>
            <a:ext cx="8596665" cy="1320798"/>
          </a:xfrm>
        </p:spPr>
        <p:txBody>
          <a:bodyPr/>
          <a:lstStyle/>
          <a:p>
            <a:r>
              <a:t>                                             </a:t>
            </a:r>
          </a:p>
        </p:txBody>
      </p:sp>
      <p:sp>
        <p:nvSpPr>
          <p:cNvPr id="3" name="Content Placeholder 2">
            <a:extLst>
              <a:ext uri="{FF2B5EF4-FFF2-40B4-BE49-F238E27FC236}">
                <a16:creationId xmlns:a16="http://schemas.microsoft.com/office/drawing/2014/main" id="{3C413D2D-7D50-2F44-A974-39DBD08B9AF1}"/>
              </a:ext>
            </a:extLst>
          </p:cNvPr>
          <p:cNvSpPr>
            <a:spLocks noGrp="1"/>
          </p:cNvSpPr>
          <p:nvPr>
            <p:ph idx="1"/>
          </p:nvPr>
        </p:nvSpPr>
        <p:spPr/>
        <p:txBody>
          <a:bodyPr>
            <a:normAutofit/>
          </a:bodyPr>
          <a:lstStyle/>
          <a:p>
            <a:pPr marL="0" indent="0">
              <a:buNone/>
            </a:pPr>
            <a:r>
              <a:rPr b="1">
                <a:solidFill>
                  <a:srgbClr val="232323"/>
                </a:solidFill>
                <a:latin typeface="Arial"/>
              </a:rPr>
              <a:t>Increased antiepileptic drug clearance</a:t>
            </a:r>
            <a:r>
              <a:rPr>
                <a:solidFill>
                  <a:srgbClr val="232323"/>
                </a:solidFill>
                <a:latin typeface="Arial"/>
              </a:rPr>
              <a:t> — Pregnancy is accompanied by many alterations in drug metabolism, including increased hepatic metabolism, renal clearance, and volume of distribution, as well as decreased gastrointestinal absorption and plasma protein binding </a:t>
            </a:r>
          </a:p>
          <a:p>
            <a:pPr marL="0" indent="0">
              <a:buNone/>
            </a:pPr>
            <a:endParaRPr>
              <a:solidFill>
                <a:srgbClr val="232323"/>
              </a:solidFill>
              <a:latin typeface="Arial"/>
            </a:endParaRPr>
          </a:p>
          <a:p>
            <a:pPr marL="0" indent="0">
              <a:buNone/>
            </a:pPr>
            <a:r>
              <a:rPr>
                <a:solidFill>
                  <a:srgbClr val="232323"/>
                </a:solidFill>
                <a:latin typeface="Arial"/>
              </a:rPr>
              <a:t>The most pronounced increases in AED clearance (with corresponding decreases in serum levels) during pregnancy are seen with </a:t>
            </a:r>
            <a:r>
              <a:rPr u="sng">
                <a:solidFill>
                  <a:srgbClr val="005B92"/>
                </a:solidFill>
                <a:latin typeface="Arial"/>
              </a:rPr>
              <a:t>lamotrigine</a:t>
            </a:r>
            <a:r>
              <a:rPr>
                <a:solidFill>
                  <a:srgbClr val="232323"/>
                </a:solidFill>
                <a:latin typeface="Arial"/>
              </a:rPr>
              <a:t>, </a:t>
            </a:r>
            <a:r>
              <a:rPr u="sng">
                <a:solidFill>
                  <a:srgbClr val="005B92"/>
                </a:solidFill>
                <a:latin typeface="Arial"/>
              </a:rPr>
              <a:t>levetiracetam</a:t>
            </a:r>
            <a:r>
              <a:rPr>
                <a:solidFill>
                  <a:srgbClr val="232323"/>
                </a:solidFill>
                <a:latin typeface="Arial"/>
              </a:rPr>
              <a:t>, and </a:t>
            </a:r>
            <a:r>
              <a:rPr u="sng">
                <a:solidFill>
                  <a:srgbClr val="005B92"/>
                </a:solidFill>
                <a:latin typeface="Arial"/>
              </a:rPr>
              <a:t>oxcarbazepine</a:t>
            </a:r>
            <a:r>
              <a:rPr>
                <a:solidFill>
                  <a:srgbClr val="232323"/>
                </a:solidFill>
                <a:latin typeface="Arial"/>
              </a:rPr>
              <a:t>, but a clinically important increase in clearance also occurs with </a:t>
            </a:r>
            <a:r>
              <a:rPr u="sng">
                <a:solidFill>
                  <a:srgbClr val="005B92"/>
                </a:solidFill>
                <a:latin typeface="Arial"/>
              </a:rPr>
              <a:t>phenobarbital</a:t>
            </a:r>
            <a:r>
              <a:rPr>
                <a:solidFill>
                  <a:srgbClr val="232323"/>
                </a:solidFill>
                <a:latin typeface="Arial"/>
              </a:rPr>
              <a:t>, </a:t>
            </a:r>
            <a:r>
              <a:rPr u="sng">
                <a:solidFill>
                  <a:srgbClr val="005B92"/>
                </a:solidFill>
                <a:latin typeface="Arial"/>
              </a:rPr>
              <a:t>phenytoin</a:t>
            </a:r>
            <a:r>
              <a:rPr>
                <a:solidFill>
                  <a:srgbClr val="232323"/>
                </a:solidFill>
                <a:latin typeface="Arial"/>
              </a:rPr>
              <a:t>, </a:t>
            </a:r>
            <a:r>
              <a:rPr u="sng">
                <a:solidFill>
                  <a:srgbClr val="005B92"/>
                </a:solidFill>
                <a:latin typeface="Arial"/>
              </a:rPr>
              <a:t>topiramate</a:t>
            </a:r>
            <a:r>
              <a:rPr>
                <a:solidFill>
                  <a:srgbClr val="232323"/>
                </a:solidFill>
                <a:latin typeface="Arial"/>
              </a:rPr>
              <a:t>, and </a:t>
            </a:r>
            <a:r>
              <a:rPr u="sng">
                <a:solidFill>
                  <a:srgbClr val="005B92"/>
                </a:solidFill>
                <a:latin typeface="Arial"/>
              </a:rPr>
              <a:t>zonisamide</a:t>
            </a:r>
            <a:r>
              <a:rPr>
                <a:solidFill>
                  <a:srgbClr val="232323"/>
                </a:solidFill>
                <a:latin typeface="Arial"/>
              </a:rPr>
              <a:t> </a:t>
            </a:r>
            <a:endParaRPr/>
          </a:p>
        </p:txBody>
      </p:sp>
      <p:sp>
        <p:nvSpPr>
          <p:cNvPr id="7" name="Rectangle 6">
            <a:extLst>
              <a:ext uri="{FF2B5EF4-FFF2-40B4-BE49-F238E27FC236}">
                <a16:creationId xmlns:a16="http://schemas.microsoft.com/office/drawing/2014/main" id="{138537EA-8413-C703-6DD5-1695542E05BF}"/>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8A91D0E0-8DFB-0799-3CD2-A6E46104BDB3}"/>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271358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CEE5F-18CF-CD47-8494-ABBB0B2C1917}"/>
              </a:ext>
            </a:extLst>
          </p:cNvPr>
          <p:cNvSpPr>
            <a:spLocks noGrp="1"/>
          </p:cNvSpPr>
          <p:nvPr>
            <p:ph idx="1"/>
          </p:nvPr>
        </p:nvSpPr>
        <p:spPr/>
        <p:txBody>
          <a:bodyPr>
            <a:normAutofit/>
          </a:bodyPr>
          <a:lstStyle/>
          <a:p>
            <a:pPr marL="0" indent="0">
              <a:buNone/>
            </a:pPr>
            <a:r>
              <a:rPr b="1">
                <a:solidFill>
                  <a:srgbClr val="232323"/>
                </a:solidFill>
                <a:latin typeface="Arial"/>
              </a:rPr>
              <a:t>Screening for malformations</a:t>
            </a:r>
            <a:r>
              <a:rPr>
                <a:solidFill>
                  <a:srgbClr val="232323"/>
                </a:solidFill>
                <a:latin typeface="Arial"/>
              </a:rPr>
              <a:t> —Ultrasound screening for morphologic anomalies in the fetus can be definitively undertaken at 17 to 20 weeks gestation</a:t>
            </a:r>
          </a:p>
          <a:p>
            <a:pPr marL="0" indent="0">
              <a:buNone/>
            </a:pPr>
            <a:r>
              <a:rPr>
                <a:solidFill>
                  <a:srgbClr val="232323"/>
                </a:solidFill>
                <a:latin typeface="Arial"/>
              </a:rPr>
              <a:t>■The finding of normal posterior fossa and fetal spine will typically adequately exclude the presence of a neural tube defect. </a:t>
            </a:r>
          </a:p>
          <a:p>
            <a:pPr marL="0" indent="0">
              <a:buNone/>
            </a:pPr>
            <a:r>
              <a:rPr>
                <a:solidFill>
                  <a:srgbClr val="232323"/>
                </a:solidFill>
                <a:latin typeface="Arial"/>
              </a:rPr>
              <a:t>If additional reassurance is desired</a:t>
            </a:r>
          </a:p>
          <a:p>
            <a:pPr marL="0" indent="0">
              <a:buNone/>
            </a:pPr>
            <a:r>
              <a:rPr>
                <a:solidFill>
                  <a:srgbClr val="232323"/>
                </a:solidFill>
                <a:latin typeface="Arial"/>
              </a:rPr>
              <a:t>●measurement of the serum alpha-fetoprotein (AFP) concentration or</a:t>
            </a:r>
          </a:p>
          <a:p>
            <a:pPr marL="0" indent="0">
              <a:buNone/>
            </a:pPr>
            <a:r>
              <a:rPr>
                <a:solidFill>
                  <a:srgbClr val="232323"/>
                </a:solidFill>
                <a:latin typeface="Arial"/>
              </a:rPr>
              <a:t>●amniocentesis for amniotic fluid AFP levels should be performed between at or after 16 weeks, especially in women treated with </a:t>
            </a:r>
            <a:r>
              <a:rPr u="sng">
                <a:solidFill>
                  <a:srgbClr val="005B92"/>
                </a:solidFill>
                <a:latin typeface="Arial"/>
              </a:rPr>
              <a:t>valproate</a:t>
            </a:r>
            <a:r>
              <a:rPr>
                <a:solidFill>
                  <a:srgbClr val="232323"/>
                </a:solidFill>
                <a:latin typeface="Arial"/>
              </a:rPr>
              <a:t> and </a:t>
            </a:r>
            <a:r>
              <a:rPr u="sng">
                <a:solidFill>
                  <a:srgbClr val="005B92"/>
                </a:solidFill>
                <a:latin typeface="Arial"/>
              </a:rPr>
              <a:t>carbamazepine</a:t>
            </a:r>
            <a:endParaRPr/>
          </a:p>
        </p:txBody>
      </p:sp>
      <p:sp>
        <p:nvSpPr>
          <p:cNvPr id="7" name="Rectangle 6">
            <a:extLst>
              <a:ext uri="{FF2B5EF4-FFF2-40B4-BE49-F238E27FC236}">
                <a16:creationId xmlns:a16="http://schemas.microsoft.com/office/drawing/2014/main" id="{4C4320CD-B565-65A9-6E2B-6DF5C9EBC747}"/>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BF23A869-A749-DED1-D224-72A3E1EAB65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321899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0312-DA14-B148-80F0-A8CC4D730AEB}"/>
              </a:ext>
            </a:extLst>
          </p:cNvPr>
          <p:cNvSpPr>
            <a:spLocks noGrp="1"/>
          </p:cNvSpPr>
          <p:nvPr>
            <p:ph type="title"/>
          </p:nvPr>
        </p:nvSpPr>
        <p:spPr>
          <a:xfrm>
            <a:off x="642921" y="796973"/>
            <a:ext cx="10515600" cy="1325556"/>
          </a:xfrm>
        </p:spPr>
        <p:txBody>
          <a:bodyPr/>
          <a:lstStyle/>
          <a:p>
            <a:r>
              <a:rPr b="1" dirty="0">
                <a:solidFill>
                  <a:srgbClr val="232323"/>
                </a:solidFill>
                <a:latin typeface="Arial"/>
              </a:rPr>
              <a:t>APPROACH TO A FIRST SEIZURE IN    PREGNANCY</a:t>
            </a:r>
            <a:endParaRPr dirty="0"/>
          </a:p>
        </p:txBody>
      </p:sp>
      <p:sp>
        <p:nvSpPr>
          <p:cNvPr id="3" name="Content Placeholder 2">
            <a:extLst>
              <a:ext uri="{FF2B5EF4-FFF2-40B4-BE49-F238E27FC236}">
                <a16:creationId xmlns:a16="http://schemas.microsoft.com/office/drawing/2014/main" id="{29ABE5AC-3ACE-8D49-9EB3-5E8CE84FAF23}"/>
              </a:ext>
            </a:extLst>
          </p:cNvPr>
          <p:cNvSpPr>
            <a:spLocks noGrp="1"/>
          </p:cNvSpPr>
          <p:nvPr>
            <p:ph idx="1"/>
          </p:nvPr>
        </p:nvSpPr>
        <p:spPr/>
        <p:txBody>
          <a:bodyPr/>
          <a:lstStyle/>
          <a:p>
            <a:pPr marL="0" indent="0">
              <a:buNone/>
            </a:pPr>
            <a:r>
              <a:rPr>
                <a:solidFill>
                  <a:srgbClr val="232323"/>
                </a:solidFill>
                <a:latin typeface="Arial"/>
              </a:rPr>
              <a:t>Occasionally, a woman presents with a first seizure in pregnancy. </a:t>
            </a:r>
          </a:p>
          <a:p>
            <a:pPr marL="0" indent="0">
              <a:buNone/>
            </a:pPr>
            <a:r>
              <a:rPr>
                <a:solidFill>
                  <a:srgbClr val="232323"/>
                </a:solidFill>
                <a:latin typeface="Arial"/>
              </a:rPr>
              <a:t>With a few exceptions, the approach to diagnosis and management of a first seizure is the </a:t>
            </a:r>
            <a:r>
              <a:rPr>
                <a:solidFill>
                  <a:srgbClr val="C00000"/>
                </a:solidFill>
                <a:latin typeface="Arial"/>
              </a:rPr>
              <a:t>same as in a nonpregnant individual. </a:t>
            </a:r>
          </a:p>
          <a:p>
            <a:pPr marL="0" indent="0">
              <a:buNone/>
            </a:pPr>
            <a:r>
              <a:rPr>
                <a:solidFill>
                  <a:srgbClr val="232323"/>
                </a:solidFill>
                <a:latin typeface="Arial"/>
              </a:rPr>
              <a:t>Additional considerations in a pregnant woman include:</a:t>
            </a:r>
          </a:p>
          <a:p>
            <a:pPr marL="0" indent="0">
              <a:buNone/>
            </a:pPr>
            <a:r>
              <a:rPr>
                <a:solidFill>
                  <a:srgbClr val="232323"/>
                </a:solidFill>
                <a:latin typeface="Times New Roman"/>
              </a:rPr>
              <a:t>●</a:t>
            </a:r>
            <a:r>
              <a:rPr>
                <a:solidFill>
                  <a:srgbClr val="232323"/>
                </a:solidFill>
                <a:latin typeface="Arial"/>
              </a:rPr>
              <a:t>Diagnostic considerations for new seizures must include exclusion of possible pregnancy-associated conditions, such as </a:t>
            </a:r>
            <a:r>
              <a:rPr>
                <a:solidFill>
                  <a:srgbClr val="C00000"/>
                </a:solidFill>
                <a:latin typeface="Arial"/>
              </a:rPr>
              <a:t>eclampsia</a:t>
            </a:r>
            <a:r>
              <a:rPr>
                <a:solidFill>
                  <a:srgbClr val="232323"/>
                </a:solidFill>
                <a:latin typeface="Arial"/>
              </a:rPr>
              <a:t> and  </a:t>
            </a:r>
            <a:r>
              <a:rPr>
                <a:solidFill>
                  <a:srgbClr val="C00000"/>
                </a:solidFill>
                <a:latin typeface="Arial"/>
              </a:rPr>
              <a:t>cerebral venous thrombosis. </a:t>
            </a:r>
            <a:endParaRPr>
              <a:solidFill>
                <a:srgbClr val="232323"/>
              </a:solidFill>
              <a:latin typeface="Arial"/>
            </a:endParaRPr>
          </a:p>
        </p:txBody>
      </p:sp>
      <p:sp>
        <p:nvSpPr>
          <p:cNvPr id="5" name="Rectangle 4">
            <a:extLst>
              <a:ext uri="{FF2B5EF4-FFF2-40B4-BE49-F238E27FC236}">
                <a16:creationId xmlns:a16="http://schemas.microsoft.com/office/drawing/2014/main" id="{058FB443-DCA9-FBD4-142B-1A5C0D5D0C40}"/>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6A8B2965-81E2-95DC-A7C2-A7570D8EA30E}"/>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817104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E89-F684-0B41-BB80-BB511A92EBF4}"/>
              </a:ext>
            </a:extLst>
          </p:cNvPr>
          <p:cNvSpPr>
            <a:spLocks noGrp="1"/>
          </p:cNvSpPr>
          <p:nvPr>
            <p:ph type="title"/>
          </p:nvPr>
        </p:nvSpPr>
        <p:spPr>
          <a:xfrm>
            <a:off x="677330" y="609604"/>
            <a:ext cx="9685864" cy="1320798"/>
          </a:xfrm>
        </p:spPr>
        <p:txBody>
          <a:bodyPr/>
          <a:lstStyle/>
          <a:p>
            <a:r>
              <a:t>                                                     </a:t>
            </a:r>
          </a:p>
        </p:txBody>
      </p:sp>
      <p:sp>
        <p:nvSpPr>
          <p:cNvPr id="3" name="Content Placeholder 2">
            <a:extLst>
              <a:ext uri="{FF2B5EF4-FFF2-40B4-BE49-F238E27FC236}">
                <a16:creationId xmlns:a16="http://schemas.microsoft.com/office/drawing/2014/main" id="{E2CD3BB2-77C8-D644-8514-35876D2C8BC1}"/>
              </a:ext>
            </a:extLst>
          </p:cNvPr>
          <p:cNvSpPr>
            <a:spLocks noGrp="1"/>
          </p:cNvSpPr>
          <p:nvPr>
            <p:ph idx="1"/>
          </p:nvPr>
        </p:nvSpPr>
        <p:spPr>
          <a:xfrm>
            <a:off x="1036122" y="1837994"/>
            <a:ext cx="10515600" cy="4351339"/>
          </a:xfrm>
        </p:spPr>
        <p:txBody>
          <a:bodyPr>
            <a:normAutofit/>
          </a:bodyPr>
          <a:lstStyle/>
          <a:p>
            <a:pPr marL="0" indent="0">
              <a:buNone/>
            </a:pPr>
            <a:r>
              <a:rPr>
                <a:solidFill>
                  <a:srgbClr val="232323"/>
                </a:solidFill>
                <a:latin typeface="Arial"/>
              </a:rPr>
              <a:t>The choice of antiepileptic drug (AED) treatment is complicated by concerns of fetal safety. </a:t>
            </a:r>
          </a:p>
          <a:p>
            <a:pPr marL="0" indent="0">
              <a:buNone/>
            </a:pPr>
            <a:r>
              <a:rPr b="1">
                <a:solidFill>
                  <a:srgbClr val="C00000"/>
                </a:solidFill>
                <a:latin typeface="Arial"/>
              </a:rPr>
              <a:t>Valproate</a:t>
            </a:r>
            <a:r>
              <a:rPr b="1">
                <a:solidFill>
                  <a:srgbClr val="232323"/>
                </a:solidFill>
                <a:latin typeface="Arial"/>
              </a:rPr>
              <a:t>:</a:t>
            </a:r>
            <a:r>
              <a:rPr>
                <a:solidFill>
                  <a:srgbClr val="232323"/>
                </a:solidFill>
                <a:latin typeface="Arial"/>
              </a:rPr>
              <a:t>The evidence linking </a:t>
            </a:r>
            <a:r>
              <a:rPr u="sng">
                <a:solidFill>
                  <a:srgbClr val="005B92"/>
                </a:solidFill>
                <a:latin typeface="Arial"/>
              </a:rPr>
              <a:t>valproate</a:t>
            </a:r>
            <a:r>
              <a:rPr>
                <a:solidFill>
                  <a:srgbClr val="232323"/>
                </a:solidFill>
                <a:latin typeface="Arial"/>
              </a:rPr>
              <a:t> to fetal malformations and neurodevelopmental disorders is sufficiently convincing to recommend avoiding its initiation in pregnancy.</a:t>
            </a:r>
          </a:p>
          <a:p>
            <a:pPr marL="0" indent="0">
              <a:buNone/>
            </a:pPr>
            <a:endParaRPr>
              <a:solidFill>
                <a:srgbClr val="232323"/>
              </a:solidFill>
              <a:latin typeface="Arial"/>
            </a:endParaRPr>
          </a:p>
          <a:p>
            <a:pPr marL="0" indent="0">
              <a:buNone/>
            </a:pPr>
            <a:r>
              <a:rPr b="1">
                <a:solidFill>
                  <a:srgbClr val="C00000"/>
                </a:solidFill>
                <a:latin typeface="Arial"/>
              </a:rPr>
              <a:t>Lamotrigine</a:t>
            </a:r>
            <a:r>
              <a:rPr b="1">
                <a:solidFill>
                  <a:srgbClr val="232323"/>
                </a:solidFill>
                <a:latin typeface="Arial"/>
              </a:rPr>
              <a:t>:</a:t>
            </a:r>
            <a:r>
              <a:rPr>
                <a:solidFill>
                  <a:srgbClr val="232323"/>
                </a:solidFill>
                <a:latin typeface="Arial"/>
              </a:rPr>
              <a:t>Although </a:t>
            </a:r>
            <a:r>
              <a:rPr u="sng">
                <a:solidFill>
                  <a:srgbClr val="005B92"/>
                </a:solidFill>
                <a:latin typeface="Arial"/>
              </a:rPr>
              <a:t>lamotrigine</a:t>
            </a:r>
            <a:r>
              <a:rPr>
                <a:solidFill>
                  <a:srgbClr val="232323"/>
                </a:solidFill>
                <a:latin typeface="Arial"/>
              </a:rPr>
              <a:t> is a favorable choice during preconceptional planning, it is not a good choice for initiation during pregnancy; lamotrigine cannot be started quickly due to the higher risk of rash with accelerated titration , and it is difficult to get to a therapeutic concentration due to the enhanced clearance during pregnancy </a:t>
            </a:r>
            <a:endParaRPr/>
          </a:p>
        </p:txBody>
      </p:sp>
      <p:sp>
        <p:nvSpPr>
          <p:cNvPr id="6" name="Rectangle 5">
            <a:extLst>
              <a:ext uri="{FF2B5EF4-FFF2-40B4-BE49-F238E27FC236}">
                <a16:creationId xmlns:a16="http://schemas.microsoft.com/office/drawing/2014/main" id="{EE011749-6491-D1AD-5CD5-490BD2725969}"/>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2D70AA7B-3A4D-6183-0796-84CAF0AFB150}"/>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953503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1BF1-86C4-214F-9752-9A8B03447D74}"/>
              </a:ext>
            </a:extLst>
          </p:cNvPr>
          <p:cNvSpPr>
            <a:spLocks noGrp="1"/>
          </p:cNvSpPr>
          <p:nvPr>
            <p:ph type="title"/>
          </p:nvPr>
        </p:nvSpPr>
        <p:spPr>
          <a:xfrm>
            <a:off x="677330" y="609604"/>
            <a:ext cx="8575848" cy="1320798"/>
          </a:xfrm>
        </p:spPr>
        <p:txBody>
          <a:bodyPr/>
          <a:lstStyle/>
          <a:p>
            <a:r>
              <a:t>                                                       </a:t>
            </a:r>
          </a:p>
        </p:txBody>
      </p:sp>
      <p:sp>
        <p:nvSpPr>
          <p:cNvPr id="3" name="Content Placeholder 2">
            <a:extLst>
              <a:ext uri="{FF2B5EF4-FFF2-40B4-BE49-F238E27FC236}">
                <a16:creationId xmlns:a16="http://schemas.microsoft.com/office/drawing/2014/main" id="{AA0EE7E1-FF41-E94C-B548-E574457E01BF}"/>
              </a:ext>
            </a:extLst>
          </p:cNvPr>
          <p:cNvSpPr>
            <a:spLocks noGrp="1"/>
          </p:cNvSpPr>
          <p:nvPr>
            <p:ph idx="1"/>
          </p:nvPr>
        </p:nvSpPr>
        <p:spPr>
          <a:xfrm>
            <a:off x="999008" y="1825618"/>
            <a:ext cx="10515600" cy="4351339"/>
          </a:xfrm>
        </p:spPr>
        <p:txBody>
          <a:bodyPr/>
          <a:lstStyle/>
          <a:p>
            <a:pPr marL="0" indent="0">
              <a:buNone/>
            </a:pPr>
            <a:r>
              <a:rPr b="1" u="sng">
                <a:solidFill>
                  <a:srgbClr val="005B92"/>
                </a:solidFill>
                <a:latin typeface="Arial"/>
              </a:rPr>
              <a:t> </a:t>
            </a:r>
            <a:r>
              <a:rPr sz="2800" u="sng">
                <a:solidFill>
                  <a:srgbClr val="005B92"/>
                </a:solidFill>
                <a:latin typeface="Arial"/>
              </a:rPr>
              <a:t>Levetiracetam</a:t>
            </a:r>
            <a:r>
              <a:rPr sz="2800">
                <a:solidFill>
                  <a:srgbClr val="232323"/>
                </a:solidFill>
                <a:latin typeface="Arial"/>
              </a:rPr>
              <a:t> is a medication with a favorable reproductive safety profile, which can be started at a therapeutic dose immediately, and which has a broad spectrum of action across multiple seizure types. </a:t>
            </a:r>
          </a:p>
          <a:p>
            <a:pPr marL="0" indent="0">
              <a:buNone/>
            </a:pPr>
            <a:endParaRPr sz="2800">
              <a:solidFill>
                <a:srgbClr val="232323"/>
              </a:solidFill>
              <a:latin typeface="Arial"/>
            </a:endParaRPr>
          </a:p>
          <a:p>
            <a:pPr marL="0" indent="0">
              <a:buNone/>
            </a:pPr>
            <a:r>
              <a:rPr sz="2800" b="1">
                <a:solidFill>
                  <a:srgbClr val="C00000"/>
                </a:solidFill>
                <a:latin typeface="Arial"/>
              </a:rPr>
              <a:t>Carbamazepine</a:t>
            </a:r>
            <a:r>
              <a:rPr sz="2800" b="1">
                <a:solidFill>
                  <a:srgbClr val="232323"/>
                </a:solidFill>
                <a:latin typeface="Arial"/>
              </a:rPr>
              <a:t>:</a:t>
            </a:r>
            <a:r>
              <a:rPr sz="2800">
                <a:solidFill>
                  <a:srgbClr val="232323"/>
                </a:solidFill>
                <a:latin typeface="Arial"/>
              </a:rPr>
              <a:t>If seizures are focal and begin after the first trimester, </a:t>
            </a:r>
            <a:r>
              <a:rPr sz="2800" u="sng">
                <a:solidFill>
                  <a:srgbClr val="005B92"/>
                </a:solidFill>
                <a:latin typeface="Arial"/>
              </a:rPr>
              <a:t>carbamazepine</a:t>
            </a:r>
            <a:r>
              <a:rPr sz="2800">
                <a:solidFill>
                  <a:srgbClr val="232323"/>
                </a:solidFill>
                <a:latin typeface="Arial"/>
              </a:rPr>
              <a:t> is another option given the data supporting normal neurodevelopmental profiles after in utero exposure .</a:t>
            </a:r>
            <a:endParaRPr sz="2800"/>
          </a:p>
        </p:txBody>
      </p:sp>
      <p:sp>
        <p:nvSpPr>
          <p:cNvPr id="6" name="Rectangle 5">
            <a:extLst>
              <a:ext uri="{FF2B5EF4-FFF2-40B4-BE49-F238E27FC236}">
                <a16:creationId xmlns:a16="http://schemas.microsoft.com/office/drawing/2014/main" id="{D3A42B54-6634-AE05-8146-47C08DD95735}"/>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7" name="Picture 6" descr="C:\Users\ikram\Desktop\RMC logo.jpeg">
            <a:extLst>
              <a:ext uri="{FF2B5EF4-FFF2-40B4-BE49-F238E27FC236}">
                <a16:creationId xmlns:a16="http://schemas.microsoft.com/office/drawing/2014/main" id="{AA638BF9-9C29-AA12-0B75-6335CFEDA274}"/>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69559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38E9-ED68-D04B-9BD8-8814B9A2BCE6}"/>
              </a:ext>
            </a:extLst>
          </p:cNvPr>
          <p:cNvSpPr>
            <a:spLocks noGrp="1"/>
          </p:cNvSpPr>
          <p:nvPr>
            <p:ph type="title"/>
          </p:nvPr>
        </p:nvSpPr>
        <p:spPr>
          <a:xfrm>
            <a:off x="615860" y="1041395"/>
            <a:ext cx="8596668" cy="1320800"/>
          </a:xfrm>
        </p:spPr>
        <p:txBody>
          <a:bodyPr>
            <a:normAutofit fontScale="90000"/>
          </a:bodyPr>
          <a:lstStyle/>
          <a:p>
            <a:r>
              <a:rPr b="1" u="sng" dirty="0"/>
              <a:t>MANAGEMENT AT DELIVERY:</a:t>
            </a:r>
            <a:r>
              <a:rPr sz="2200" dirty="0">
                <a:solidFill>
                  <a:srgbClr val="90C226"/>
                </a:solidFill>
              </a:rPr>
              <a:t> </a:t>
            </a:r>
            <a:br>
              <a:rPr sz="2200" dirty="0">
                <a:solidFill>
                  <a:srgbClr val="90C226"/>
                </a:solidFill>
              </a:rPr>
            </a:br>
            <a:r>
              <a:rPr b="1" u="sng" dirty="0"/>
              <a:t/>
            </a:r>
            <a:br>
              <a:rPr b="1" u="sng" dirty="0"/>
            </a:br>
            <a:endParaRPr b="1" u="sng" dirty="0"/>
          </a:p>
        </p:txBody>
      </p:sp>
      <p:sp>
        <p:nvSpPr>
          <p:cNvPr id="3" name="Content Placeholder 2">
            <a:extLst>
              <a:ext uri="{FF2B5EF4-FFF2-40B4-BE49-F238E27FC236}">
                <a16:creationId xmlns:a16="http://schemas.microsoft.com/office/drawing/2014/main" id="{035E5753-4383-DA41-AE73-ADA58D37FCDF}"/>
              </a:ext>
            </a:extLst>
          </p:cNvPr>
          <p:cNvSpPr>
            <a:spLocks noGrp="1"/>
          </p:cNvSpPr>
          <p:nvPr>
            <p:ph idx="1"/>
          </p:nvPr>
        </p:nvSpPr>
        <p:spPr>
          <a:xfrm>
            <a:off x="519540" y="2362195"/>
            <a:ext cx="11083639" cy="3573549"/>
          </a:xfrm>
        </p:spPr>
        <p:txBody>
          <a:bodyPr>
            <a:noAutofit/>
          </a:bodyPr>
          <a:lstStyle/>
          <a:p>
            <a:r>
              <a:rPr sz="2800">
                <a:solidFill>
                  <a:srgbClr val="232323"/>
                </a:solidFill>
                <a:latin typeface="Arial"/>
              </a:rPr>
              <a:t>Most women with epilepsy have a </a:t>
            </a:r>
            <a:r>
              <a:rPr sz="2800">
                <a:solidFill>
                  <a:srgbClr val="C00000"/>
                </a:solidFill>
                <a:latin typeface="Arial"/>
              </a:rPr>
              <a:t>normal vaginal delivery </a:t>
            </a:r>
          </a:p>
          <a:p>
            <a:r>
              <a:rPr sz="2800">
                <a:solidFill>
                  <a:srgbClr val="232323"/>
                </a:solidFill>
                <a:latin typeface="Arial"/>
              </a:rPr>
              <a:t>The labor and delivery room environment should be optimized for the woman with epilepsy</a:t>
            </a:r>
          </a:p>
          <a:p>
            <a:r>
              <a:rPr sz="2800">
                <a:solidFill>
                  <a:srgbClr val="232323"/>
                </a:solidFill>
                <a:latin typeface="Arial"/>
              </a:rPr>
              <a:t>With an appropriately dosed </a:t>
            </a:r>
            <a:r>
              <a:rPr sz="2800">
                <a:solidFill>
                  <a:srgbClr val="C00000"/>
                </a:solidFill>
                <a:latin typeface="Arial"/>
              </a:rPr>
              <a:t>epidural</a:t>
            </a:r>
            <a:r>
              <a:rPr sz="2800">
                <a:solidFill>
                  <a:srgbClr val="232323"/>
                </a:solidFill>
                <a:latin typeface="Arial"/>
              </a:rPr>
              <a:t>, many women can nap or sleep during the first stage of labor and thereby minimize the potential consequences of sleep deprivation as well as minimize pain-associated stress. </a:t>
            </a:r>
          </a:p>
          <a:p>
            <a:r>
              <a:rPr sz="2800">
                <a:solidFill>
                  <a:srgbClr val="232323"/>
                </a:solidFill>
                <a:latin typeface="Arial"/>
              </a:rPr>
              <a:t>Lighting can be lowered to encourage sleep at appropriate intervals.</a:t>
            </a:r>
            <a:endParaRPr sz="2800"/>
          </a:p>
        </p:txBody>
      </p:sp>
      <p:sp>
        <p:nvSpPr>
          <p:cNvPr id="5" name="Rectangle 4">
            <a:extLst>
              <a:ext uri="{FF2B5EF4-FFF2-40B4-BE49-F238E27FC236}">
                <a16:creationId xmlns:a16="http://schemas.microsoft.com/office/drawing/2014/main" id="{E5AF52A1-78B7-1680-39E4-63CCC59F5BC3}"/>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E528A237-55D9-5E5C-E4D9-1135182CAAB9}"/>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577505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4A402-4B7E-D840-B2A9-4AD3024F7664}"/>
              </a:ext>
            </a:extLst>
          </p:cNvPr>
          <p:cNvSpPr>
            <a:spLocks noGrp="1"/>
          </p:cNvSpPr>
          <p:nvPr>
            <p:ph idx="1"/>
          </p:nvPr>
        </p:nvSpPr>
        <p:spPr>
          <a:xfrm>
            <a:off x="677330" y="2133595"/>
            <a:ext cx="8596665" cy="3880772"/>
          </a:xfrm>
        </p:spPr>
        <p:txBody>
          <a:bodyPr>
            <a:normAutofit lnSpcReduction="10000"/>
          </a:bodyPr>
          <a:lstStyle/>
          <a:p>
            <a:pPr marL="0" indent="0">
              <a:buNone/>
            </a:pPr>
            <a:r>
              <a:rPr sz="4400" b="1">
                <a:solidFill>
                  <a:schemeClr val="accent2"/>
                </a:solidFill>
                <a:latin typeface="Arial"/>
              </a:rPr>
              <a:t>Managing seizures during labor and Delivery</a:t>
            </a:r>
            <a:r>
              <a:rPr>
                <a:solidFill>
                  <a:schemeClr val="accent2"/>
                </a:solidFill>
                <a:latin typeface="Arial"/>
              </a:rPr>
              <a:t> – </a:t>
            </a:r>
          </a:p>
          <a:p>
            <a:pPr marL="0" indent="0">
              <a:buNone/>
            </a:pPr>
            <a:endParaRPr>
              <a:solidFill>
                <a:srgbClr val="232323"/>
              </a:solidFill>
              <a:latin typeface="Arial"/>
            </a:endParaRPr>
          </a:p>
          <a:p>
            <a:pPr marL="0" indent="0">
              <a:buNone/>
            </a:pPr>
            <a:r>
              <a:rPr sz="2400" i="1">
                <a:solidFill>
                  <a:srgbClr val="232323"/>
                </a:solidFill>
                <a:latin typeface="Arial"/>
              </a:rPr>
              <a:t>Convulsive seizures, if they occur during labor and delivery, should be treated promptly with </a:t>
            </a:r>
            <a:r>
              <a:rPr sz="2400" i="1">
                <a:solidFill>
                  <a:schemeClr val="accent2"/>
                </a:solidFill>
                <a:latin typeface="Arial"/>
              </a:rPr>
              <a:t>intravenous (IV) Benzodiazepines;</a:t>
            </a:r>
            <a:r>
              <a:rPr sz="2400" i="1">
                <a:solidFill>
                  <a:srgbClr val="232323"/>
                </a:solidFill>
                <a:latin typeface="Arial"/>
              </a:rPr>
              <a:t> </a:t>
            </a:r>
            <a:r>
              <a:rPr sz="2400" i="1" u="sng">
                <a:solidFill>
                  <a:srgbClr val="005B92"/>
                </a:solidFill>
                <a:latin typeface="Arial"/>
              </a:rPr>
              <a:t>Lorazepam</a:t>
            </a:r>
            <a:r>
              <a:rPr sz="2400" i="1">
                <a:solidFill>
                  <a:srgbClr val="232323"/>
                </a:solidFill>
                <a:latin typeface="Arial"/>
              </a:rPr>
              <a:t> is considered the drug of choice. We generally recommend 1 mg IV for nonconvulsive seizures and 2 mg IV for a generalized tonic-clonic convulsion.</a:t>
            </a:r>
            <a:endParaRPr sz="2400" i="1"/>
          </a:p>
        </p:txBody>
      </p:sp>
      <p:sp>
        <p:nvSpPr>
          <p:cNvPr id="7" name="Rectangle 6">
            <a:extLst>
              <a:ext uri="{FF2B5EF4-FFF2-40B4-BE49-F238E27FC236}">
                <a16:creationId xmlns:a16="http://schemas.microsoft.com/office/drawing/2014/main" id="{2A0DCC6C-A1C5-2C16-59A6-BAD0E1243293}"/>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A73A7DD1-D6C2-1FFD-9E5D-B8E360A49F53}"/>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65059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26C6-16B4-E349-8B76-CE6B79C32441}"/>
              </a:ext>
            </a:extLst>
          </p:cNvPr>
          <p:cNvSpPr>
            <a:spLocks noGrp="1"/>
          </p:cNvSpPr>
          <p:nvPr>
            <p:ph idx="1"/>
          </p:nvPr>
        </p:nvSpPr>
        <p:spPr/>
        <p:txBody>
          <a:bodyPr/>
          <a:lstStyle/>
          <a:p>
            <a:pPr marL="0" indent="0">
              <a:buNone/>
            </a:pPr>
            <a:r>
              <a:rPr sz="3200" b="1">
                <a:solidFill>
                  <a:schemeClr val="accent2"/>
                </a:solidFill>
              </a:rPr>
              <a:t>Indications of caesarean section:</a:t>
            </a:r>
          </a:p>
          <a:p>
            <a:pPr marL="514350" indent="-514350">
              <a:buFont typeface="+mj-lt"/>
              <a:buAutoNum type="arabicPeriod"/>
            </a:pPr>
            <a:r>
              <a:rPr sz="3200" b="1">
                <a:solidFill>
                  <a:schemeClr val="tx2"/>
                </a:solidFill>
                <a:latin typeface="Times New Roman"/>
              </a:rPr>
              <a:t>Breech presentation </a:t>
            </a:r>
          </a:p>
          <a:p>
            <a:pPr marL="514350" indent="-514350">
              <a:buFont typeface="+mj-lt"/>
              <a:buAutoNum type="arabicPeriod"/>
            </a:pPr>
            <a:r>
              <a:rPr sz="3200" b="1">
                <a:solidFill>
                  <a:schemeClr val="tx2"/>
                </a:solidFill>
                <a:latin typeface="Times New Roman"/>
              </a:rPr>
              <a:t>Failure of progression of labour</a:t>
            </a:r>
          </a:p>
          <a:p>
            <a:pPr marL="514350" indent="-514350">
              <a:buFont typeface="+mj-lt"/>
              <a:buAutoNum type="arabicPeriod"/>
            </a:pPr>
            <a:r>
              <a:rPr sz="3200" b="1">
                <a:solidFill>
                  <a:schemeClr val="tx2"/>
                </a:solidFill>
              </a:rPr>
              <a:t>Asphyxia</a:t>
            </a:r>
          </a:p>
          <a:p>
            <a:pPr marL="514350" indent="-514350">
              <a:buFont typeface="+mj-lt"/>
              <a:buAutoNum type="arabicPeriod"/>
            </a:pPr>
            <a:r>
              <a:rPr sz="3200" b="1">
                <a:solidFill>
                  <a:schemeClr val="tx2"/>
                </a:solidFill>
              </a:rPr>
              <a:t>Rupture of placenta </a:t>
            </a:r>
          </a:p>
        </p:txBody>
      </p:sp>
      <p:sp>
        <p:nvSpPr>
          <p:cNvPr id="7" name="Rectangle 6">
            <a:extLst>
              <a:ext uri="{FF2B5EF4-FFF2-40B4-BE49-F238E27FC236}">
                <a16:creationId xmlns:a16="http://schemas.microsoft.com/office/drawing/2014/main" id="{1650DF21-FE6B-B238-93AE-66691A97511E}"/>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8" name="Picture 7" descr="C:\Users\ikram\Desktop\RMC logo.jpeg">
            <a:extLst>
              <a:ext uri="{FF2B5EF4-FFF2-40B4-BE49-F238E27FC236}">
                <a16:creationId xmlns:a16="http://schemas.microsoft.com/office/drawing/2014/main" id="{77D806F7-96A1-8112-321E-33DC284495F9}"/>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052260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68CD-D266-5443-8548-365F250357B7}"/>
              </a:ext>
            </a:extLst>
          </p:cNvPr>
          <p:cNvSpPr>
            <a:spLocks noGrp="1"/>
          </p:cNvSpPr>
          <p:nvPr>
            <p:ph type="title"/>
          </p:nvPr>
        </p:nvSpPr>
        <p:spPr>
          <a:xfrm>
            <a:off x="768966" y="838200"/>
            <a:ext cx="8596668" cy="1320800"/>
          </a:xfrm>
        </p:spPr>
        <p:txBody>
          <a:bodyPr>
            <a:normAutofit fontScale="90000"/>
          </a:bodyPr>
          <a:lstStyle/>
          <a:p>
            <a:r>
              <a:rPr b="1" u="sng" dirty="0"/>
              <a:t>BREASTFEEDING: </a:t>
            </a:r>
            <a:br>
              <a:rPr b="1" u="sng" dirty="0"/>
            </a:br>
            <a:r>
              <a:rPr b="1" u="sng" dirty="0"/>
              <a:t/>
            </a:r>
            <a:br>
              <a:rPr b="1" u="sng" dirty="0"/>
            </a:br>
            <a:r>
              <a:rPr b="1" u="sng" dirty="0"/>
              <a:t>                                  </a:t>
            </a:r>
          </a:p>
        </p:txBody>
      </p:sp>
      <p:sp>
        <p:nvSpPr>
          <p:cNvPr id="3" name="Content Placeholder 2">
            <a:extLst>
              <a:ext uri="{FF2B5EF4-FFF2-40B4-BE49-F238E27FC236}">
                <a16:creationId xmlns:a16="http://schemas.microsoft.com/office/drawing/2014/main" id="{F29A1725-DA18-3C40-A860-C10E4C95896B}"/>
              </a:ext>
            </a:extLst>
          </p:cNvPr>
          <p:cNvSpPr>
            <a:spLocks noGrp="1"/>
          </p:cNvSpPr>
          <p:nvPr>
            <p:ph idx="1"/>
          </p:nvPr>
        </p:nvSpPr>
        <p:spPr>
          <a:xfrm>
            <a:off x="838204" y="1776142"/>
            <a:ext cx="10515600" cy="4351339"/>
          </a:xfrm>
        </p:spPr>
        <p:txBody>
          <a:bodyPr/>
          <a:lstStyle/>
          <a:p>
            <a:pPr marL="0" indent="0">
              <a:buNone/>
            </a:pPr>
            <a:r>
              <a:rPr dirty="0"/>
              <a:t>Given the benefits to breastfeeding with regard to both short- and long-term neonatal health, taking AEDs does not contraindicate breastfeeding</a:t>
            </a:r>
          </a:p>
          <a:p>
            <a:pPr marL="0" indent="0">
              <a:buNone/>
            </a:pPr>
            <a:r>
              <a:rPr dirty="0"/>
              <a:t>In  agreement with a </a:t>
            </a:r>
            <a:r>
              <a:rPr dirty="0">
                <a:solidFill>
                  <a:srgbClr val="C00000"/>
                </a:solidFill>
              </a:rPr>
              <a:t>2019 report from International League Against Epilepsy (ILAE) Task Force on Women and Pregnancy </a:t>
            </a:r>
            <a:r>
              <a:rPr dirty="0"/>
              <a:t>[2], we encourage women to consider breastfeeding, but with adaptation according to how sensitive their seizures are to sleep deprivation, based upon their history and their epilepsy syndrome.</a:t>
            </a:r>
          </a:p>
        </p:txBody>
      </p:sp>
      <p:sp>
        <p:nvSpPr>
          <p:cNvPr id="5" name="Rectangle 4">
            <a:extLst>
              <a:ext uri="{FF2B5EF4-FFF2-40B4-BE49-F238E27FC236}">
                <a16:creationId xmlns:a16="http://schemas.microsoft.com/office/drawing/2014/main" id="{815FE870-EA02-0CD6-B1CA-247DA9BCBACB}"/>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3ABAF6A7-75FC-FFE4-0115-22C97EC9AD55}"/>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765649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2D6F-4EFF-B440-82FC-1C6873707414}"/>
              </a:ext>
            </a:extLst>
          </p:cNvPr>
          <p:cNvSpPr>
            <a:spLocks noGrp="1"/>
          </p:cNvSpPr>
          <p:nvPr>
            <p:ph type="title"/>
          </p:nvPr>
        </p:nvSpPr>
        <p:spPr>
          <a:xfrm>
            <a:off x="677334" y="609600"/>
            <a:ext cx="8596668" cy="838200"/>
          </a:xfrm>
        </p:spPr>
        <p:txBody>
          <a:bodyPr>
            <a:normAutofit fontScale="90000"/>
          </a:bodyPr>
          <a:lstStyle/>
          <a:p>
            <a:r>
              <a:rPr dirty="0"/>
              <a:t>           </a:t>
            </a:r>
            <a:br>
              <a:rPr dirty="0"/>
            </a:br>
            <a:r>
              <a:rPr dirty="0"/>
              <a:t>        BREAST FEEDING</a:t>
            </a:r>
            <a:br>
              <a:rPr dirty="0"/>
            </a:br>
            <a:r>
              <a:rPr dirty="0"/>
              <a:t>                      </a:t>
            </a:r>
          </a:p>
        </p:txBody>
      </p:sp>
      <p:sp>
        <p:nvSpPr>
          <p:cNvPr id="3" name="Content Placeholder 2">
            <a:extLst>
              <a:ext uri="{FF2B5EF4-FFF2-40B4-BE49-F238E27FC236}">
                <a16:creationId xmlns:a16="http://schemas.microsoft.com/office/drawing/2014/main" id="{ACCA478B-70CD-DE43-BC37-930AA8C84BD3}"/>
              </a:ext>
            </a:extLst>
          </p:cNvPr>
          <p:cNvSpPr>
            <a:spLocks noGrp="1"/>
          </p:cNvSpPr>
          <p:nvPr>
            <p:ph idx="1"/>
          </p:nvPr>
        </p:nvSpPr>
        <p:spPr>
          <a:xfrm>
            <a:off x="838204" y="1813256"/>
            <a:ext cx="10515600" cy="4351339"/>
          </a:xfrm>
        </p:spPr>
        <p:txBody>
          <a:bodyPr>
            <a:normAutofit/>
          </a:bodyPr>
          <a:lstStyle/>
          <a:p>
            <a:pPr marL="0" indent="0">
              <a:buNone/>
            </a:pPr>
            <a:r>
              <a:t>There is little evidence to support that AED exposure from breast milk has clinical effects on the newborn .</a:t>
            </a:r>
          </a:p>
          <a:p>
            <a:pPr marL="0" indent="0">
              <a:buNone/>
            </a:pPr>
            <a:r>
              <a:t>Anecdotal reports suggest that problems tend to occur only with the </a:t>
            </a:r>
            <a:r>
              <a:rPr>
                <a:solidFill>
                  <a:srgbClr val="C00000"/>
                </a:solidFill>
              </a:rPr>
              <a:t>highly sedating drugs, such as phenobarbital, primidone, or benzodiazepines.</a:t>
            </a:r>
          </a:p>
          <a:p>
            <a:pPr marL="0" indent="0">
              <a:buNone/>
            </a:pPr>
            <a:endParaRPr/>
          </a:p>
          <a:p>
            <a:pPr marL="0" indent="0">
              <a:buNone/>
            </a:pPr>
            <a:r>
              <a:t>Another study that included 223 children exposed to AEDs in utero found that prenatal exposure was associated with adverse developmental outcomes regardless of breastfeeding status during the first year of life, but that infants </a:t>
            </a:r>
            <a:r>
              <a:rPr>
                <a:solidFill>
                  <a:srgbClr val="C00000"/>
                </a:solidFill>
              </a:rPr>
              <a:t>who were</a:t>
            </a:r>
            <a:r>
              <a:rPr sz="1800">
                <a:solidFill>
                  <a:srgbClr val="C00000"/>
                </a:solidFill>
                <a:latin typeface="Calibri"/>
              </a:rPr>
              <a:t> </a:t>
            </a:r>
            <a:r>
              <a:rPr>
                <a:solidFill>
                  <a:srgbClr val="C00000"/>
                </a:solidFill>
              </a:rPr>
              <a:t>breastfed continuously for more than six months had slightly better outcomes than those who were not breastfed .</a:t>
            </a:r>
          </a:p>
        </p:txBody>
      </p:sp>
      <p:sp>
        <p:nvSpPr>
          <p:cNvPr id="5" name="Rectangle 4">
            <a:extLst>
              <a:ext uri="{FF2B5EF4-FFF2-40B4-BE49-F238E27FC236}">
                <a16:creationId xmlns:a16="http://schemas.microsoft.com/office/drawing/2014/main" id="{E385ED99-F194-BF97-4386-2BABE48421E6}"/>
              </a:ext>
            </a:extLst>
          </p:cNvPr>
          <p:cNvSpPr/>
          <p:nvPr/>
        </p:nvSpPr>
        <p:spPr>
          <a:xfrm>
            <a:off x="2971800" y="152400"/>
            <a:ext cx="41910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2CAF275F-0C95-3965-363C-D139ECB0FB49}"/>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327189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450" y="843633"/>
            <a:ext cx="8596668" cy="1320800"/>
          </a:xfrm>
        </p:spPr>
        <p:txBody>
          <a:bodyPr>
            <a:normAutofit/>
          </a:bodyPr>
          <a:lstStyle/>
          <a:p>
            <a:r>
              <a:rPr sz="1800" dirty="0"/>
              <a:t>   </a:t>
            </a:r>
            <a:r>
              <a:rPr dirty="0"/>
              <a:t/>
            </a:r>
            <a:br>
              <a:rPr dirty="0"/>
            </a:br>
            <a:r>
              <a:rPr dirty="0"/>
              <a:t> LEARNING OBJECTIVES           </a:t>
            </a:r>
          </a:p>
        </p:txBody>
      </p:sp>
      <p:sp>
        <p:nvSpPr>
          <p:cNvPr id="3" name="Content Placeholder 2"/>
          <p:cNvSpPr>
            <a:spLocks noGrp="1"/>
          </p:cNvSpPr>
          <p:nvPr>
            <p:ph idx="1"/>
          </p:nvPr>
        </p:nvSpPr>
        <p:spPr>
          <a:xfrm>
            <a:off x="677330" y="2133595"/>
            <a:ext cx="8596665" cy="3880772"/>
          </a:xfrm>
        </p:spPr>
        <p:txBody>
          <a:bodyPr/>
          <a:lstStyle/>
          <a:p>
            <a:endParaRPr dirty="0"/>
          </a:p>
          <a:p>
            <a:endParaRPr dirty="0"/>
          </a:p>
          <a:p>
            <a:endParaRPr dirty="0"/>
          </a:p>
          <a:p>
            <a:r>
              <a:rPr dirty="0"/>
              <a:t>How does epilepsy effects pregnancy </a:t>
            </a:r>
          </a:p>
          <a:p>
            <a:r>
              <a:rPr dirty="0"/>
              <a:t>Anti</a:t>
            </a:r>
            <a:r>
              <a:rPr lang="en-US" dirty="0"/>
              <a:t>-</a:t>
            </a:r>
            <a:r>
              <a:rPr dirty="0" err="1"/>
              <a:t>eplieptics</a:t>
            </a:r>
            <a:r>
              <a:rPr dirty="0"/>
              <a:t> drugs which are safe in pregnancy and breastfeeding </a:t>
            </a:r>
          </a:p>
          <a:p>
            <a:r>
              <a:rPr dirty="0"/>
              <a:t>Management plan and complications of epilepsy for both fetus and mother </a:t>
            </a:r>
          </a:p>
        </p:txBody>
      </p:sp>
      <p:sp>
        <p:nvSpPr>
          <p:cNvPr id="5" name="Rectangle 4">
            <a:extLst>
              <a:ext uri="{FF2B5EF4-FFF2-40B4-BE49-F238E27FC236}">
                <a16:creationId xmlns:a16="http://schemas.microsoft.com/office/drawing/2014/main" id="{A82632CE-3E31-0DA1-7FA1-AE009911402E}"/>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CORE CONCEPT</a:t>
            </a:r>
            <a:endParaRPr lang="en-PK" sz="2400" b="1" dirty="0"/>
          </a:p>
        </p:txBody>
      </p:sp>
      <p:pic>
        <p:nvPicPr>
          <p:cNvPr id="6" name="Picture 5" descr="C:\Users\ikram\Desktop\RMC logo.jpeg">
            <a:extLst>
              <a:ext uri="{FF2B5EF4-FFF2-40B4-BE49-F238E27FC236}">
                <a16:creationId xmlns:a16="http://schemas.microsoft.com/office/drawing/2014/main" id="{49C3B696-3421-D357-5F1F-18BBBA16C420}"/>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0BA3-1A63-1F4A-A6C7-6E85A7DE87F1}"/>
              </a:ext>
            </a:extLst>
          </p:cNvPr>
          <p:cNvPicPr>
            <a:picLocks noChangeAspect="1"/>
          </p:cNvPicPr>
          <p:nvPr/>
        </p:nvPicPr>
        <p:blipFill rotWithShape="1">
          <a:blip r:embed="rId2"/>
          <a:srcRect l="8125" t="21097" r="37500" b="21097"/>
          <a:stretch/>
        </p:blipFill>
        <p:spPr>
          <a:xfrm>
            <a:off x="0" y="2286000"/>
            <a:ext cx="12223955" cy="455971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C3F500F1-4B3C-0833-5E0E-70F2E519A348}"/>
              </a:ext>
            </a:extLst>
          </p:cNvPr>
          <p:cNvPicPr>
            <a:picLocks noChangeAspect="1"/>
          </p:cNvPicPr>
          <p:nvPr/>
        </p:nvPicPr>
        <p:blipFill rotWithShape="1">
          <a:blip r:embed="rId3">
            <a:extLst>
              <a:ext uri="{28A0092B-C50C-407E-A947-70E740481C1C}">
                <a14:useLocalDpi xmlns:a14="http://schemas.microsoft.com/office/drawing/2010/main" val="0"/>
              </a:ext>
            </a:extLst>
          </a:blip>
          <a:srcRect t="31102" r="43750" b="39995"/>
          <a:stretch/>
        </p:blipFill>
        <p:spPr>
          <a:xfrm>
            <a:off x="0" y="-34414"/>
            <a:ext cx="6858000" cy="2320414"/>
          </a:xfrm>
          <a:prstGeom prst="rect">
            <a:avLst/>
          </a:prstGeom>
        </p:spPr>
      </p:pic>
      <p:sp>
        <p:nvSpPr>
          <p:cNvPr id="8" name="Rectangle 7">
            <a:extLst>
              <a:ext uri="{FF2B5EF4-FFF2-40B4-BE49-F238E27FC236}">
                <a16:creationId xmlns:a16="http://schemas.microsoft.com/office/drawing/2014/main" id="{CDB6D050-31BC-2F5D-B0B6-6C6FF273F6AC}"/>
              </a:ext>
            </a:extLst>
          </p:cNvPr>
          <p:cNvSpPr/>
          <p:nvPr/>
        </p:nvSpPr>
        <p:spPr>
          <a:xfrm>
            <a:off x="7178777" y="821376"/>
            <a:ext cx="4724400" cy="544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LONGITUDINAL INTEGRATION</a:t>
            </a:r>
            <a:endParaRPr lang="en-PK" sz="2400" b="1" dirty="0"/>
          </a:p>
        </p:txBody>
      </p:sp>
    </p:spTree>
    <p:extLst>
      <p:ext uri="{BB962C8B-B14F-4D97-AF65-F5344CB8AC3E}">
        <p14:creationId xmlns:p14="http://schemas.microsoft.com/office/powerpoint/2010/main" val="2047667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2CC3-7C19-8C43-B14A-932A6DB97686}"/>
              </a:ext>
            </a:extLst>
          </p:cNvPr>
          <p:cNvSpPr>
            <a:spLocks noGrp="1"/>
          </p:cNvSpPr>
          <p:nvPr>
            <p:ph type="title"/>
          </p:nvPr>
        </p:nvSpPr>
        <p:spPr/>
        <p:txBody>
          <a:bodyPr/>
          <a:lstStyle/>
          <a:p>
            <a:r>
              <a:t>                                             </a:t>
            </a:r>
          </a:p>
        </p:txBody>
      </p:sp>
      <p:sp>
        <p:nvSpPr>
          <p:cNvPr id="3" name="Content Placeholder 2">
            <a:extLst>
              <a:ext uri="{FF2B5EF4-FFF2-40B4-BE49-F238E27FC236}">
                <a16:creationId xmlns:a16="http://schemas.microsoft.com/office/drawing/2014/main" id="{B7239DAC-766C-EC45-A6F2-9408882289D5}"/>
              </a:ext>
            </a:extLst>
          </p:cNvPr>
          <p:cNvSpPr>
            <a:spLocks noGrp="1"/>
          </p:cNvSpPr>
          <p:nvPr>
            <p:ph idx="1"/>
          </p:nvPr>
        </p:nvSpPr>
        <p:spPr/>
        <p:txBody>
          <a:bodyPr/>
          <a:lstStyle/>
          <a:p>
            <a:pPr marL="0" indent="0">
              <a:buNone/>
            </a:pPr>
            <a:r>
              <a:rPr lang="en-US" dirty="0"/>
              <a:t>1. A </a:t>
            </a:r>
            <a:r>
              <a:rPr dirty="0"/>
              <a:t>24 yr/F at 14 weeks of gestation presented to us with an episode of tonic</a:t>
            </a:r>
            <a:r>
              <a:rPr lang="en-US" dirty="0"/>
              <a:t>-</a:t>
            </a:r>
            <a:r>
              <a:rPr dirty="0"/>
              <a:t> </a:t>
            </a:r>
            <a:r>
              <a:rPr dirty="0" err="1"/>
              <a:t>clonic</a:t>
            </a:r>
            <a:r>
              <a:rPr dirty="0"/>
              <a:t> seizure.</a:t>
            </a:r>
            <a:r>
              <a:rPr lang="en-US" dirty="0"/>
              <a:t> </a:t>
            </a:r>
            <a:r>
              <a:rPr dirty="0"/>
              <a:t>She had never experienced any such seizure before. What would be the most appropriate medicine  prescribed to this patient?</a:t>
            </a:r>
          </a:p>
          <a:p>
            <a:pPr marL="0" indent="0">
              <a:buNone/>
            </a:pPr>
            <a:r>
              <a:rPr dirty="0"/>
              <a:t>a)Lamotrigine </a:t>
            </a:r>
          </a:p>
          <a:p>
            <a:pPr marL="0" indent="0">
              <a:buNone/>
            </a:pPr>
            <a:r>
              <a:rPr dirty="0"/>
              <a:t>b)Valproate</a:t>
            </a:r>
          </a:p>
          <a:p>
            <a:pPr marL="0" indent="0">
              <a:buNone/>
            </a:pPr>
            <a:r>
              <a:rPr dirty="0"/>
              <a:t>c)Levetiracetam</a:t>
            </a:r>
          </a:p>
          <a:p>
            <a:pPr marL="0" indent="0">
              <a:buNone/>
            </a:pPr>
            <a:r>
              <a:rPr dirty="0"/>
              <a:t>d)Phenytoin</a:t>
            </a:r>
          </a:p>
          <a:p>
            <a:pPr marL="0" indent="0">
              <a:buNone/>
            </a:pPr>
            <a:r>
              <a:rPr dirty="0"/>
              <a:t>e)Topir</a:t>
            </a:r>
            <a:r>
              <a:rPr lang="en-US" dirty="0"/>
              <a:t>a</a:t>
            </a:r>
            <a:r>
              <a:rPr dirty="0"/>
              <a:t>mate</a:t>
            </a:r>
          </a:p>
        </p:txBody>
      </p:sp>
      <p:sp>
        <p:nvSpPr>
          <p:cNvPr id="6" name="Rectangle 5">
            <a:extLst>
              <a:ext uri="{FF2B5EF4-FFF2-40B4-BE49-F238E27FC236}">
                <a16:creationId xmlns:a16="http://schemas.microsoft.com/office/drawing/2014/main" id="{80561F4C-56E4-F892-B30D-638A830CB0DF}"/>
              </a:ext>
            </a:extLst>
          </p:cNvPr>
          <p:cNvSpPr/>
          <p:nvPr/>
        </p:nvSpPr>
        <p:spPr>
          <a:xfrm>
            <a:off x="3048000" y="457200"/>
            <a:ext cx="46482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MCQS</a:t>
            </a:r>
          </a:p>
        </p:txBody>
      </p:sp>
    </p:spTree>
    <p:extLst>
      <p:ext uri="{BB962C8B-B14F-4D97-AF65-F5344CB8AC3E}">
        <p14:creationId xmlns:p14="http://schemas.microsoft.com/office/powerpoint/2010/main" val="1735228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2166F-5AE0-B945-9D6A-AB35F5942381}"/>
              </a:ext>
            </a:extLst>
          </p:cNvPr>
          <p:cNvSpPr>
            <a:spLocks noGrp="1"/>
          </p:cNvSpPr>
          <p:nvPr>
            <p:ph idx="1"/>
          </p:nvPr>
        </p:nvSpPr>
        <p:spPr/>
        <p:txBody>
          <a:bodyPr/>
          <a:lstStyle/>
          <a:p>
            <a:pPr marL="0" indent="0">
              <a:buNone/>
            </a:pPr>
            <a:r>
              <a:rPr lang="en-US" dirty="0"/>
              <a:t>2. A </a:t>
            </a:r>
            <a:r>
              <a:rPr dirty="0"/>
              <a:t>30yr/F known case of </a:t>
            </a:r>
            <a:r>
              <a:rPr dirty="0" err="1"/>
              <a:t>Epilespy</a:t>
            </a:r>
            <a:r>
              <a:rPr dirty="0"/>
              <a:t> ,on Tablet </a:t>
            </a:r>
            <a:r>
              <a:rPr dirty="0" err="1"/>
              <a:t>Lerace</a:t>
            </a:r>
            <a:r>
              <a:rPr dirty="0"/>
              <a:t> 500mg just got pregnant. She was taking Tab folic acid even before pregnancy. What dose of this tablet would be continued during the pregnancy?</a:t>
            </a:r>
          </a:p>
          <a:p>
            <a:pPr marL="0" indent="0">
              <a:buNone/>
            </a:pPr>
            <a:r>
              <a:rPr dirty="0"/>
              <a:t>a)Tab Folic Acid 0.4mg daily </a:t>
            </a:r>
          </a:p>
          <a:p>
            <a:pPr marL="0" indent="0">
              <a:buNone/>
            </a:pPr>
            <a:r>
              <a:rPr dirty="0"/>
              <a:t>b) Tab Folic acid 1 mg daily </a:t>
            </a:r>
          </a:p>
          <a:p>
            <a:pPr marL="0" indent="0">
              <a:buNone/>
            </a:pPr>
            <a:r>
              <a:rPr dirty="0"/>
              <a:t>c) Tab Folic Acid 0.8mg </a:t>
            </a:r>
          </a:p>
          <a:p>
            <a:pPr marL="0" indent="0">
              <a:buNone/>
            </a:pPr>
            <a:r>
              <a:rPr dirty="0"/>
              <a:t>d) Tab Folic acid 4mg daily </a:t>
            </a:r>
          </a:p>
          <a:p>
            <a:pPr marL="0" indent="0">
              <a:buNone/>
            </a:pPr>
            <a:endParaRPr dirty="0"/>
          </a:p>
          <a:p>
            <a:pPr marL="0" indent="0">
              <a:buNone/>
            </a:pPr>
            <a:endParaRPr dirty="0"/>
          </a:p>
        </p:txBody>
      </p:sp>
    </p:spTree>
    <p:extLst>
      <p:ext uri="{BB962C8B-B14F-4D97-AF65-F5344CB8AC3E}">
        <p14:creationId xmlns:p14="http://schemas.microsoft.com/office/powerpoint/2010/main" val="3596444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3. Which of the following antiepileptic drugs is considered safe in pregnancy?</a:t>
            </a:r>
          </a:p>
          <a:p>
            <a:pPr>
              <a:buNone/>
            </a:pPr>
            <a:r>
              <a:rPr lang="en-US" dirty="0"/>
              <a:t>A) </a:t>
            </a:r>
            <a:r>
              <a:rPr lang="en-US" dirty="0" err="1"/>
              <a:t>Valproate</a:t>
            </a:r>
            <a:endParaRPr lang="en-US" dirty="0"/>
          </a:p>
          <a:p>
            <a:pPr>
              <a:buNone/>
            </a:pPr>
            <a:r>
              <a:rPr lang="en-US" dirty="0"/>
              <a:t>B) </a:t>
            </a:r>
            <a:r>
              <a:rPr lang="en-US" dirty="0" err="1"/>
              <a:t>Lamotrigine</a:t>
            </a:r>
            <a:endParaRPr lang="en-US" dirty="0"/>
          </a:p>
          <a:p>
            <a:pPr>
              <a:buNone/>
            </a:pPr>
            <a:r>
              <a:rPr lang="en-US" dirty="0"/>
              <a:t>C) </a:t>
            </a:r>
            <a:r>
              <a:rPr lang="en-US" dirty="0" err="1"/>
              <a:t>Phenytoin</a:t>
            </a:r>
            <a:endParaRPr lang="en-US" dirty="0"/>
          </a:p>
          <a:p>
            <a:pPr>
              <a:buNone/>
            </a:pPr>
            <a:r>
              <a:rPr lang="en-US" dirty="0"/>
              <a:t>D) </a:t>
            </a:r>
            <a:r>
              <a:rPr lang="en-US" dirty="0" err="1"/>
              <a:t>Carbamazepine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4. Which of the following is a concern in breastfeeding women with epilepsy?</a:t>
            </a:r>
          </a:p>
          <a:p>
            <a:pPr>
              <a:buNone/>
            </a:pPr>
            <a:r>
              <a:rPr lang="en-US" dirty="0"/>
              <a:t>A) Drug excretion in breast milk</a:t>
            </a:r>
          </a:p>
          <a:p>
            <a:pPr>
              <a:buNone/>
            </a:pPr>
            <a:r>
              <a:rPr lang="en-US" dirty="0"/>
              <a:t>B) Seizure recurrence</a:t>
            </a:r>
          </a:p>
          <a:p>
            <a:pPr>
              <a:buNone/>
            </a:pPr>
            <a:r>
              <a:rPr lang="en-US" dirty="0"/>
              <a:t>C) Infant sedation</a:t>
            </a:r>
          </a:p>
          <a:p>
            <a:pPr>
              <a:buNone/>
            </a:pPr>
            <a:r>
              <a:rPr lang="en-US" dirty="0"/>
              <a:t>D) All of the above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AB5D-4BFF-054F-83B5-82C923283383}"/>
              </a:ext>
            </a:extLst>
          </p:cNvPr>
          <p:cNvSpPr>
            <a:spLocks noGrp="1"/>
          </p:cNvSpPr>
          <p:nvPr>
            <p:ph type="title"/>
          </p:nvPr>
        </p:nvSpPr>
        <p:spPr>
          <a:xfrm>
            <a:off x="2819400" y="2971800"/>
            <a:ext cx="5073239" cy="1705101"/>
          </a:xfrm>
        </p:spPr>
        <p:txBody>
          <a:bodyPr/>
          <a:lstStyle/>
          <a:p>
            <a:r>
              <a:rPr dirty="0"/>
              <a:t>                             </a:t>
            </a:r>
            <a:r>
              <a:rPr sz="5400" b="1" i="1" dirty="0"/>
              <a:t>THANKYOU!</a:t>
            </a:r>
            <a:endParaRPr dirty="0"/>
          </a:p>
        </p:txBody>
      </p:sp>
      <p:sp>
        <p:nvSpPr>
          <p:cNvPr id="3" name="Content Placeholder 2">
            <a:extLst>
              <a:ext uri="{FF2B5EF4-FFF2-40B4-BE49-F238E27FC236}">
                <a16:creationId xmlns:a16="http://schemas.microsoft.com/office/drawing/2014/main" id="{41848A21-2225-5D4B-A895-0D6AFA77073C}"/>
              </a:ext>
            </a:extLst>
          </p:cNvPr>
          <p:cNvSpPr>
            <a:spLocks noGrp="1"/>
          </p:cNvSpPr>
          <p:nvPr>
            <p:ph idx="1"/>
          </p:nvPr>
        </p:nvSpPr>
        <p:spPr>
          <a:xfrm>
            <a:off x="-1039094" y="-6971295"/>
            <a:ext cx="10515600" cy="2938941"/>
          </a:xfrm>
        </p:spPr>
        <p:txBody>
          <a:bodyPr/>
          <a:lstStyle/>
          <a:p>
            <a:endParaRPr/>
          </a:p>
        </p:txBody>
      </p:sp>
    </p:spTree>
    <p:extLst>
      <p:ext uri="{BB962C8B-B14F-4D97-AF65-F5344CB8AC3E}">
        <p14:creationId xmlns:p14="http://schemas.microsoft.com/office/powerpoint/2010/main" val="196867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1A0D-3162-7A46-9F06-B23747810B9F}"/>
              </a:ext>
            </a:extLst>
          </p:cNvPr>
          <p:cNvSpPr>
            <a:spLocks noGrp="1"/>
          </p:cNvSpPr>
          <p:nvPr>
            <p:ph type="title"/>
          </p:nvPr>
        </p:nvSpPr>
        <p:spPr>
          <a:xfrm>
            <a:off x="682250" y="914400"/>
            <a:ext cx="8596668" cy="1320800"/>
          </a:xfrm>
        </p:spPr>
        <p:txBody>
          <a:bodyPr>
            <a:normAutofit fontScale="90000"/>
          </a:bodyPr>
          <a:lstStyle/>
          <a:p>
            <a:r>
              <a:rPr b="1" dirty="0"/>
              <a:t>WHAT IS EPILEPSY</a:t>
            </a:r>
            <a:r>
              <a:rPr sz="2800" dirty="0"/>
              <a:t> </a:t>
            </a:r>
            <a:r>
              <a:rPr sz="4000" dirty="0"/>
              <a:t>?</a:t>
            </a:r>
            <a:r>
              <a:rPr lang="en-US" sz="4000" dirty="0"/>
              <a:t/>
            </a:r>
            <a:br>
              <a:rPr lang="en-US" sz="4000" dirty="0"/>
            </a:br>
            <a:r>
              <a:rPr b="1" dirty="0"/>
              <a:t/>
            </a:r>
            <a:br>
              <a:rPr b="1" dirty="0"/>
            </a:br>
            <a:r>
              <a:rPr b="1" dirty="0"/>
              <a:t>                                           </a:t>
            </a:r>
          </a:p>
        </p:txBody>
      </p:sp>
      <p:sp>
        <p:nvSpPr>
          <p:cNvPr id="3" name="Content Placeholder 2">
            <a:extLst>
              <a:ext uri="{FF2B5EF4-FFF2-40B4-BE49-F238E27FC236}">
                <a16:creationId xmlns:a16="http://schemas.microsoft.com/office/drawing/2014/main" id="{817C8646-4F5F-B84E-8CD1-17FB3B04648D}"/>
              </a:ext>
            </a:extLst>
          </p:cNvPr>
          <p:cNvSpPr>
            <a:spLocks noGrp="1"/>
          </p:cNvSpPr>
          <p:nvPr>
            <p:ph idx="1"/>
          </p:nvPr>
        </p:nvSpPr>
        <p:spPr>
          <a:xfrm>
            <a:off x="677334" y="1774384"/>
            <a:ext cx="8596668" cy="3880773"/>
          </a:xfrm>
        </p:spPr>
        <p:txBody>
          <a:bodyPr/>
          <a:lstStyle/>
          <a:p>
            <a:pPr marL="0" indent="0">
              <a:buNone/>
            </a:pPr>
            <a:endParaRPr dirty="0">
              <a:solidFill>
                <a:srgbClr val="3C4245"/>
              </a:solidFill>
              <a:latin typeface="Arial"/>
            </a:endParaRPr>
          </a:p>
          <a:p>
            <a:pPr marL="0" indent="0">
              <a:buNone/>
            </a:pPr>
            <a:r>
              <a:rPr dirty="0">
                <a:solidFill>
                  <a:srgbClr val="3C4245"/>
                </a:solidFill>
                <a:latin typeface="Arial"/>
              </a:rPr>
              <a:t>Epilepsy is a chronic noncommunicable disease of the brain that affects around 50 million people worldwide. </a:t>
            </a:r>
          </a:p>
          <a:p>
            <a:pPr marL="0" indent="0">
              <a:buNone/>
            </a:pPr>
            <a:endParaRPr dirty="0">
              <a:solidFill>
                <a:srgbClr val="3C4245"/>
              </a:solidFill>
              <a:latin typeface="Arial"/>
            </a:endParaRPr>
          </a:p>
          <a:p>
            <a:pPr marL="0" indent="0">
              <a:buNone/>
            </a:pPr>
            <a:r>
              <a:rPr dirty="0">
                <a:solidFill>
                  <a:srgbClr val="3C4245"/>
                </a:solidFill>
                <a:latin typeface="Arial"/>
              </a:rPr>
              <a:t>It is characterized by recurrent seizures, which are brief episodes of involuntary movement that may involve a part of the body (partial) or the entire body (generalized) and are sometimes accompanied by loss of consciousness and control of bowel or bladder function.</a:t>
            </a:r>
            <a:endParaRPr dirty="0"/>
          </a:p>
        </p:txBody>
      </p:sp>
      <p:sp>
        <p:nvSpPr>
          <p:cNvPr id="5" name="Rectangle 4">
            <a:extLst>
              <a:ext uri="{FF2B5EF4-FFF2-40B4-BE49-F238E27FC236}">
                <a16:creationId xmlns:a16="http://schemas.microsoft.com/office/drawing/2014/main" id="{62E30229-4001-7F1C-0FC1-D1BC32C89C6C}"/>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CORE CONCEPT</a:t>
            </a:r>
            <a:endParaRPr lang="en-PK" sz="2400" b="1" dirty="0"/>
          </a:p>
        </p:txBody>
      </p:sp>
      <p:pic>
        <p:nvPicPr>
          <p:cNvPr id="6" name="Picture 5" descr="C:\Users\ikram\Desktop\RMC logo.jpeg">
            <a:extLst>
              <a:ext uri="{FF2B5EF4-FFF2-40B4-BE49-F238E27FC236}">
                <a16:creationId xmlns:a16="http://schemas.microsoft.com/office/drawing/2014/main" id="{253B071C-46E0-0B45-F113-16956D60FA1D}"/>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13858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72022-85B8-5446-8333-66BC3AF8A424}"/>
              </a:ext>
            </a:extLst>
          </p:cNvPr>
          <p:cNvSpPr>
            <a:spLocks noGrp="1"/>
          </p:cNvSpPr>
          <p:nvPr>
            <p:ph idx="1"/>
          </p:nvPr>
        </p:nvSpPr>
        <p:spPr>
          <a:xfrm>
            <a:off x="1060860" y="4905788"/>
            <a:ext cx="10515600" cy="4351339"/>
          </a:xfrm>
        </p:spPr>
        <p:txBody>
          <a:bodyPr/>
          <a:lstStyle/>
          <a:p>
            <a:pPr marL="0" indent="0">
              <a:buNone/>
            </a:pPr>
            <a:r>
              <a:rPr>
                <a:solidFill>
                  <a:srgbClr val="3C4245"/>
                </a:solidFill>
                <a:latin typeface="Arial"/>
              </a:rPr>
              <a:t>One seizure does not signify epilepsy (up to 10% of people worldwide have one seizure during their lifetime). Epilepsy is defined as having two or more unprovoked seizures.</a:t>
            </a:r>
            <a:endParaRPr/>
          </a:p>
        </p:txBody>
      </p:sp>
      <p:pic>
        <p:nvPicPr>
          <p:cNvPr id="4" name="Picture 4">
            <a:extLst>
              <a:ext uri="{FF2B5EF4-FFF2-40B4-BE49-F238E27FC236}">
                <a16:creationId xmlns:a16="http://schemas.microsoft.com/office/drawing/2014/main" id="{5576A240-008F-D248-9702-32442B030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1000"/>
            <a:ext cx="6591797" cy="3990523"/>
          </a:xfrm>
          <a:prstGeom prst="rect">
            <a:avLst/>
          </a:prstGeom>
        </p:spPr>
      </p:pic>
      <p:pic>
        <p:nvPicPr>
          <p:cNvPr id="5" name="Picture 4" descr="C:\Users\ikram\Desktop\RMC logo.jpeg">
            <a:extLst>
              <a:ext uri="{FF2B5EF4-FFF2-40B4-BE49-F238E27FC236}">
                <a16:creationId xmlns:a16="http://schemas.microsoft.com/office/drawing/2014/main" id="{5716ECCC-E464-C8DF-0657-EB64AA6ED7FF}"/>
              </a:ext>
            </a:extLst>
          </p:cNvPr>
          <p:cNvPicPr>
            <a:picLocks noChangeAspect="1" noChangeArrowheads="1"/>
          </p:cNvPicPr>
          <p:nvPr/>
        </p:nvPicPr>
        <p:blipFill>
          <a:blip r:embed="rId3"/>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11347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B605-DA6A-1B4A-BD17-F4AF865F2674}"/>
              </a:ext>
            </a:extLst>
          </p:cNvPr>
          <p:cNvSpPr>
            <a:spLocks noGrp="1"/>
          </p:cNvSpPr>
          <p:nvPr>
            <p:ph type="title"/>
          </p:nvPr>
        </p:nvSpPr>
        <p:spPr>
          <a:xfrm>
            <a:off x="677334" y="658769"/>
            <a:ext cx="11286064" cy="1368809"/>
          </a:xfrm>
        </p:spPr>
        <p:txBody>
          <a:bodyPr>
            <a:normAutofit fontScale="90000"/>
          </a:bodyPr>
          <a:lstStyle/>
          <a:p>
            <a:r>
              <a:rPr b="1" dirty="0"/>
              <a:t>CLINICAL PRESENTATION OF SEIZURES AND </a:t>
            </a:r>
            <a:br>
              <a:rPr b="1" dirty="0"/>
            </a:br>
            <a:r>
              <a:rPr b="1" dirty="0"/>
              <a:t>THEIR EFFECTS ON MOTHER AND BABY</a:t>
            </a:r>
            <a:r>
              <a:rPr sz="2800" dirty="0"/>
              <a:t> </a:t>
            </a:r>
            <a:br>
              <a:rPr sz="2800" dirty="0"/>
            </a:br>
            <a:r>
              <a:rPr sz="2800" dirty="0"/>
              <a:t>                                           </a:t>
            </a:r>
            <a:r>
              <a:rPr b="1" dirty="0"/>
              <a:t/>
            </a:r>
            <a:br>
              <a:rPr b="1" dirty="0"/>
            </a:br>
            <a:r>
              <a:rPr b="1" dirty="0"/>
              <a:t>                                  </a:t>
            </a:r>
          </a:p>
        </p:txBody>
      </p:sp>
      <p:sp>
        <p:nvSpPr>
          <p:cNvPr id="3" name="Content Placeholder 2">
            <a:extLst>
              <a:ext uri="{FF2B5EF4-FFF2-40B4-BE49-F238E27FC236}">
                <a16:creationId xmlns:a16="http://schemas.microsoft.com/office/drawing/2014/main" id="{7C027849-97F9-4E40-BED6-8E71AF43F0E9}"/>
              </a:ext>
            </a:extLst>
          </p:cNvPr>
          <p:cNvSpPr>
            <a:spLocks noGrp="1"/>
          </p:cNvSpPr>
          <p:nvPr>
            <p:ph idx="1"/>
          </p:nvPr>
        </p:nvSpPr>
        <p:spPr/>
        <p:txBody>
          <a:bodyPr>
            <a:normAutofit/>
          </a:bodyPr>
          <a:lstStyle/>
          <a:p>
            <a:pPr marL="0" indent="0">
              <a:buNone/>
            </a:pPr>
            <a:r>
              <a:rPr b="1"/>
              <a:t> </a:t>
            </a:r>
            <a:r>
              <a:rPr b="1" u="sng"/>
              <a:t>TONIC CLONIC SEIZURES:</a:t>
            </a:r>
          </a:p>
          <a:p>
            <a:pPr marL="0" indent="0">
              <a:buNone/>
            </a:pPr>
            <a:r>
              <a:rPr b="1"/>
              <a:t>PRESENTATION:</a:t>
            </a:r>
          </a:p>
          <a:p>
            <a:pPr marL="0" indent="0">
              <a:buNone/>
            </a:pPr>
            <a:r>
              <a:t>Dramatic events with stiffening, then bilateral jerking and a post seizure state of confusion and sleepiness.</a:t>
            </a:r>
          </a:p>
          <a:p>
            <a:pPr marL="0" indent="0">
              <a:buNone/>
            </a:pPr>
            <a:r>
              <a:rPr b="1"/>
              <a:t>EFFECTS ON MOTHER AND BABY:</a:t>
            </a:r>
          </a:p>
          <a:p>
            <a:pPr marL="0" indent="0">
              <a:buNone/>
            </a:pPr>
            <a:r>
              <a:t>●Sudden loss of consciousness</a:t>
            </a:r>
          </a:p>
          <a:p>
            <a:pPr marL="0" indent="0">
              <a:buNone/>
            </a:pPr>
            <a:r>
              <a:t> ●uncontrolled fall,without warning.</a:t>
            </a:r>
          </a:p>
          <a:p>
            <a:pPr marL="0" indent="0">
              <a:buNone/>
            </a:pPr>
            <a:r>
              <a:t>● Associated with variable period of fetal hypoxia. </a:t>
            </a:r>
          </a:p>
          <a:p>
            <a:pPr marL="0" indent="0">
              <a:buNone/>
            </a:pPr>
            <a:r>
              <a:t>●Highest risk of Sudden unexpected death in epilespy </a:t>
            </a:r>
          </a:p>
        </p:txBody>
      </p:sp>
      <p:sp>
        <p:nvSpPr>
          <p:cNvPr id="5" name="Rectangle 4">
            <a:extLst>
              <a:ext uri="{FF2B5EF4-FFF2-40B4-BE49-F238E27FC236}">
                <a16:creationId xmlns:a16="http://schemas.microsoft.com/office/drawing/2014/main" id="{7986E95F-F71A-54B5-51AD-C6509C019407}"/>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23E2AE36-007D-4EDF-42A2-6F41BA3CCB59}"/>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293602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5EB3-7925-6A41-BC19-E9F2D405648B}"/>
              </a:ext>
            </a:extLst>
          </p:cNvPr>
          <p:cNvSpPr>
            <a:spLocks noGrp="1"/>
          </p:cNvSpPr>
          <p:nvPr>
            <p:ph type="title"/>
          </p:nvPr>
        </p:nvSpPr>
        <p:spPr>
          <a:xfrm>
            <a:off x="-304800" y="598233"/>
            <a:ext cx="7426224" cy="711198"/>
          </a:xfrm>
        </p:spPr>
        <p:txBody>
          <a:bodyPr>
            <a:normAutofit fontScale="90000"/>
          </a:bodyPr>
          <a:lstStyle/>
          <a:p>
            <a:r>
              <a:rPr dirty="0"/>
              <a:t>      </a:t>
            </a:r>
            <a:br>
              <a:rPr dirty="0"/>
            </a:br>
            <a:r>
              <a:rPr dirty="0"/>
              <a:t>         CLINICAL EFFECTS </a:t>
            </a:r>
          </a:p>
        </p:txBody>
      </p:sp>
      <p:sp>
        <p:nvSpPr>
          <p:cNvPr id="3" name="Content Placeholder 2">
            <a:extLst>
              <a:ext uri="{FF2B5EF4-FFF2-40B4-BE49-F238E27FC236}">
                <a16:creationId xmlns:a16="http://schemas.microsoft.com/office/drawing/2014/main" id="{BD9AC54B-1779-7D49-B756-8F27B3453E19}"/>
              </a:ext>
            </a:extLst>
          </p:cNvPr>
          <p:cNvSpPr>
            <a:spLocks noGrp="1"/>
          </p:cNvSpPr>
          <p:nvPr>
            <p:ph idx="1"/>
          </p:nvPr>
        </p:nvSpPr>
        <p:spPr>
          <a:xfrm>
            <a:off x="838204" y="1825618"/>
            <a:ext cx="10515600" cy="4099661"/>
          </a:xfrm>
        </p:spPr>
        <p:txBody>
          <a:bodyPr>
            <a:normAutofit/>
          </a:bodyPr>
          <a:lstStyle/>
          <a:p>
            <a:pPr marL="0" indent="0">
              <a:buNone/>
            </a:pPr>
            <a:r>
              <a:rPr b="1" u="sng"/>
              <a:t>FOCAL SEIZURES:</a:t>
            </a:r>
          </a:p>
          <a:p>
            <a:pPr marL="0" indent="0">
              <a:buNone/>
            </a:pPr>
            <a:r>
              <a:rPr b="1"/>
              <a:t>PRESENTATION:</a:t>
            </a:r>
          </a:p>
          <a:p>
            <a:pPr marL="0" indent="0">
              <a:buNone/>
            </a:pPr>
            <a:r>
              <a:t>Symptoms are variable , depending on Areas of the brain </a:t>
            </a:r>
          </a:p>
          <a:p>
            <a:pPr marL="0" indent="0">
              <a:buNone/>
            </a:pPr>
            <a:r>
              <a:t>affected. </a:t>
            </a:r>
          </a:p>
          <a:p>
            <a:pPr marL="0" indent="0">
              <a:buNone/>
            </a:pPr>
            <a:r>
              <a:t>May impair consciousness.</a:t>
            </a:r>
          </a:p>
          <a:p>
            <a:pPr marL="0" indent="0">
              <a:buNone/>
            </a:pPr>
            <a:r>
              <a:rPr b="1"/>
              <a:t>EFFECTS ON MOTHER AND BABY:</a:t>
            </a:r>
          </a:p>
          <a:p>
            <a:pPr marL="0" indent="0">
              <a:buNone/>
            </a:pPr>
            <a:r>
              <a:t>●Impairment of consciousness increases risk of injury (fracture, injury, burns).</a:t>
            </a:r>
          </a:p>
          <a:p>
            <a:pPr marL="0" indent="0">
              <a:buNone/>
            </a:pPr>
            <a:r>
              <a:t>● Have “epileptic aura” while remaining conscious.</a:t>
            </a:r>
          </a:p>
          <a:p>
            <a:pPr marL="0" indent="0">
              <a:buNone/>
            </a:pPr>
            <a:r>
              <a:t>● Can be associated with a variable period of hypoxia</a:t>
            </a:r>
          </a:p>
          <a:p>
            <a:pPr marL="0" indent="0">
              <a:buNone/>
            </a:pPr>
            <a:r>
              <a:t>● Risk of sudden unexpected death in epilespy </a:t>
            </a:r>
          </a:p>
        </p:txBody>
      </p:sp>
      <p:sp>
        <p:nvSpPr>
          <p:cNvPr id="5" name="Rectangle 4">
            <a:extLst>
              <a:ext uri="{FF2B5EF4-FFF2-40B4-BE49-F238E27FC236}">
                <a16:creationId xmlns:a16="http://schemas.microsoft.com/office/drawing/2014/main" id="{37E414C0-6301-3EB5-9F6A-0920A275187D}"/>
              </a:ext>
            </a:extLst>
          </p:cNvPr>
          <p:cNvSpPr/>
          <p:nvPr/>
        </p:nvSpPr>
        <p:spPr>
          <a:xfrm>
            <a:off x="3505200" y="152400"/>
            <a:ext cx="3657600" cy="4458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VERTICAL INTEGRATION</a:t>
            </a:r>
            <a:endParaRPr lang="en-PK" sz="2400" b="1" dirty="0"/>
          </a:p>
        </p:txBody>
      </p:sp>
      <p:pic>
        <p:nvPicPr>
          <p:cNvPr id="6" name="Picture 5" descr="C:\Users\ikram\Desktop\RMC logo.jpeg">
            <a:extLst>
              <a:ext uri="{FF2B5EF4-FFF2-40B4-BE49-F238E27FC236}">
                <a16:creationId xmlns:a16="http://schemas.microsoft.com/office/drawing/2014/main" id="{A85E4C31-A4AE-A7CB-E5EB-4E7D394F47CA}"/>
              </a:ext>
            </a:extLst>
          </p:cNvPr>
          <p:cNvPicPr>
            <a:picLocks noChangeAspect="1" noChangeArrowheads="1"/>
          </p:cNvPicPr>
          <p:nvPr/>
        </p:nvPicPr>
        <p:blipFill>
          <a:blip r:embed="rId2"/>
          <a:srcRect/>
          <a:stretch>
            <a:fillRect/>
          </a:stretch>
        </p:blipFill>
        <p:spPr bwMode="auto">
          <a:xfrm>
            <a:off x="10992029" y="1"/>
            <a:ext cx="1224552" cy="1066800"/>
          </a:xfrm>
          <a:prstGeom prst="rect">
            <a:avLst/>
          </a:prstGeom>
          <a:noFill/>
          <a:ln w="9525">
            <a:noFill/>
            <a:miter lim="800000"/>
            <a:headEnd/>
            <a:tailEnd/>
          </a:ln>
        </p:spPr>
      </p:pic>
    </p:spTree>
    <p:extLst>
      <p:ext uri="{BB962C8B-B14F-4D97-AF65-F5344CB8AC3E}">
        <p14:creationId xmlns:p14="http://schemas.microsoft.com/office/powerpoint/2010/main" val="11369074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392</TotalTime>
  <Words>2033</Words>
  <Application>Microsoft Office PowerPoint</Application>
  <PresentationFormat>Widescreen</PresentationFormat>
  <Paragraphs>346</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Times New Roman</vt:lpstr>
      <vt:lpstr>Trebuchet MS</vt:lpstr>
      <vt:lpstr>Wingdings 3</vt:lpstr>
      <vt:lpstr>Facet</vt:lpstr>
      <vt:lpstr>PowerPoint Presentation</vt:lpstr>
      <vt:lpstr>EPILEPSY IN PREGNANCY </vt:lpstr>
      <vt:lpstr>University Motto, Vision, Values &amp; Goals </vt:lpstr>
      <vt:lpstr>PowerPoint Presentation</vt:lpstr>
      <vt:lpstr>     LEARNING OBJECTIVES           </vt:lpstr>
      <vt:lpstr>WHAT IS EPILEPSY ?                                             </vt:lpstr>
      <vt:lpstr>PowerPoint Presentation</vt:lpstr>
      <vt:lpstr>CLINICAL PRESENTATION OF SEIZURES AND  THEIR EFFECTS ON MOTHER AND BABY                                                                                </vt:lpstr>
      <vt:lpstr>                CLINICAL EFFECTS </vt:lpstr>
      <vt:lpstr>                               CLINICAL EFFECTS                                 </vt:lpstr>
      <vt:lpstr>                      CLINICAL EFFECTS                                      </vt:lpstr>
      <vt:lpstr>EFFECTS OF ANTIEPILEPTIC DRUGS           ON PREGNANCY  </vt:lpstr>
      <vt:lpstr>         CLINICAL EFFECTS                                      </vt:lpstr>
      <vt:lpstr>                CLINICAL EFFECTS</vt:lpstr>
      <vt:lpstr>           CLINICAL EFFECTS                                        </vt:lpstr>
      <vt:lpstr>           CLINICAL EFFECTS                    </vt:lpstr>
      <vt:lpstr>  CLINICAL EFFECTS </vt:lpstr>
      <vt:lpstr>            CLINICAL EFFECTS   </vt:lpstr>
      <vt:lpstr>         CLINICAL EFFECTS                                                                                  </vt:lpstr>
      <vt:lpstr>         CLINICAL EFFECTS                                  </vt:lpstr>
      <vt:lpstr>         CLINICAL EFFECTS                                    </vt:lpstr>
      <vt:lpstr>                                                   </vt:lpstr>
      <vt:lpstr>             CLINICAL EFFECTS </vt:lpstr>
      <vt:lpstr>MANAGEMENT OF EPILEPSY IN PREGNANCY   </vt:lpstr>
      <vt:lpstr>PowerPoint Presentation</vt:lpstr>
      <vt:lpstr>         </vt:lpstr>
      <vt:lpstr>PowerPoint Presentation</vt:lpstr>
      <vt:lpstr>PRECONCEPTION MANAGEMENT                </vt:lpstr>
      <vt:lpstr>            Birth control </vt:lpstr>
      <vt:lpstr>PowerPoint Presentation</vt:lpstr>
      <vt:lpstr>PowerPoint Presentation</vt:lpstr>
      <vt:lpstr>CHOICE OF AED         </vt:lpstr>
      <vt:lpstr>              CHOICE OF AED              </vt:lpstr>
      <vt:lpstr>                                                                    </vt:lpstr>
      <vt:lpstr>                                                </vt:lpstr>
      <vt:lpstr>MANAGEMENT DURING   PREGNANCY:                </vt:lpstr>
      <vt:lpstr>        MONITORING OF AED                                                                </vt:lpstr>
      <vt:lpstr>       DOSE ADJUSTMENT         </vt:lpstr>
      <vt:lpstr>PowerPoint Presentation</vt:lpstr>
      <vt:lpstr>                                             </vt:lpstr>
      <vt:lpstr>PowerPoint Presentation</vt:lpstr>
      <vt:lpstr>APPROACH TO A FIRST SEIZURE IN    PREGNANCY</vt:lpstr>
      <vt:lpstr>                                                     </vt:lpstr>
      <vt:lpstr>                                                       </vt:lpstr>
      <vt:lpstr>MANAGEMENT AT DELIVERY:   </vt:lpstr>
      <vt:lpstr>PowerPoint Presentation</vt:lpstr>
      <vt:lpstr>PowerPoint Presentation</vt:lpstr>
      <vt:lpstr>BREASTFEEDING:                                     </vt:lpstr>
      <vt:lpstr>                    BREAST FEEDING                       </vt:lpstr>
      <vt:lpstr>PowerPoint Presentation</vt:lpstr>
      <vt:lpstr>                                             </vt:lpstr>
      <vt:lpstr>PowerPoint Presentation</vt:lpstr>
      <vt:lpstr>PowerPoint Presentation</vt:lpstr>
      <vt:lpstr>PowerPoint Presentation</vt:lpstr>
      <vt:lpstr>                             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asif</dc:creator>
  <cp:lastModifiedBy>waleed rana</cp:lastModifiedBy>
  <cp:revision>44</cp:revision>
  <dcterms:created xsi:type="dcterms:W3CDTF">2022-04-15T17:15:57Z</dcterms:created>
  <dcterms:modified xsi:type="dcterms:W3CDTF">2025-03-04T07:23:11Z</dcterms:modified>
</cp:coreProperties>
</file>