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5" r:id="rId7"/>
    <p:sldId id="296" r:id="rId8"/>
    <p:sldId id="276" r:id="rId9"/>
    <p:sldId id="262" r:id="rId10"/>
    <p:sldId id="290" r:id="rId11"/>
    <p:sldId id="285" r:id="rId12"/>
    <p:sldId id="289" r:id="rId13"/>
    <p:sldId id="297" r:id="rId14"/>
    <p:sldId id="287" r:id="rId15"/>
    <p:sldId id="288" r:id="rId16"/>
    <p:sldId id="295" r:id="rId17"/>
    <p:sldId id="266" r:id="rId18"/>
    <p:sldId id="267" r:id="rId19"/>
    <p:sldId id="268" r:id="rId20"/>
    <p:sldId id="270" r:id="rId21"/>
    <p:sldId id="279" r:id="rId22"/>
    <p:sldId id="280" r:id="rId23"/>
    <p:sldId id="293" r:id="rId24"/>
    <p:sldId id="278" r:id="rId25"/>
    <p:sldId id="281" r:id="rId26"/>
    <p:sldId id="292" r:id="rId27"/>
    <p:sldId id="271" r:id="rId28"/>
    <p:sldId id="272" r:id="rId29"/>
    <p:sldId id="273" r:id="rId30"/>
    <p:sldId id="274" r:id="rId31"/>
  </p:sldIdLst>
  <p:sldSz cx="12192000" cy="6858000"/>
  <p:notesSz cx="6797675" cy="9928225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0654582154040538"/>
          <c:y val="6.2417783662079E-2"/>
          <c:w val="0.41197886773084791"/>
          <c:h val="0.788999536686894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1E-4520-9F2A-556F01F64B9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1E-4520-9F2A-556F01F64B9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1E-4520-9F2A-556F01F64B9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1E-4520-9F2A-556F01F64B98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1E-4520-9F2A-556F01F64B98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1E-4520-9F2A-556F01F64B98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1E-4520-9F2A-556F01F64B98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1E-4520-9F2A-556F01F64B98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1E-4520-9F2A-556F01F64B98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1E-4520-9F2A-556F01F64B98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1E-4520-9F2A-556F01F64B98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91E-4520-9F2A-556F01F64B98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91E-4520-9F2A-556F01F64B98}"/>
              </c:ext>
            </c:extLst>
          </c:dPt>
          <c:cat>
            <c:strRef>
              <c:f>Sheet1!$A$2:$A$14</c:f>
              <c:strCache>
                <c:ptCount val="13"/>
                <c:pt idx="0">
                  <c:v>21ST AUGUST 2020</c:v>
                </c:pt>
                <c:pt idx="1">
                  <c:v>SEPTEMPBER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Jan-21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  <c:pt idx="12">
                  <c:v>20TH AUGUST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780</c:v>
                </c:pt>
                <c:pt idx="1">
                  <c:v>4053</c:v>
                </c:pt>
                <c:pt idx="2">
                  <c:v>2904</c:v>
                </c:pt>
                <c:pt idx="3">
                  <c:v>2745</c:v>
                </c:pt>
                <c:pt idx="4">
                  <c:v>2783</c:v>
                </c:pt>
                <c:pt idx="5">
                  <c:v>3247</c:v>
                </c:pt>
                <c:pt idx="6">
                  <c:v>3327</c:v>
                </c:pt>
                <c:pt idx="7">
                  <c:v>3476</c:v>
                </c:pt>
                <c:pt idx="8">
                  <c:v>1212</c:v>
                </c:pt>
                <c:pt idx="9">
                  <c:v>463</c:v>
                </c:pt>
                <c:pt idx="10">
                  <c:v>3112</c:v>
                </c:pt>
                <c:pt idx="11">
                  <c:v>2851</c:v>
                </c:pt>
                <c:pt idx="12">
                  <c:v>2335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8E-4A98-B9AD-B30EC66345D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46326678205477"/>
          <c:y val="0.85040979116298432"/>
          <c:w val="0.69307336486190008"/>
          <c:h val="0.142454611702716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cat>
            <c:strRef>
              <c:f>Sheet1!$A$2:$A$14</c:f>
              <c:strCache>
                <c:ptCount val="13"/>
                <c:pt idx="1">
                  <c:v>January 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22</c:v>
                </c:pt>
                <c:pt idx="5">
                  <c:v>16</c:v>
                </c:pt>
                <c:pt idx="6">
                  <c:v>9</c:v>
                </c:pt>
                <c:pt idx="7">
                  <c:v>11</c:v>
                </c:pt>
                <c:pt idx="8">
                  <c:v>14</c:v>
                </c:pt>
                <c:pt idx="9">
                  <c:v>9</c:v>
                </c:pt>
                <c:pt idx="10">
                  <c:v>6</c:v>
                </c:pt>
                <c:pt idx="11">
                  <c:v>9</c:v>
                </c:pt>
                <c:pt idx="1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Esophagoscopy  </c:v>
                </c:pt>
              </c:strCache>
            </c:strRef>
          </c:tx>
          <c:cat>
            <c:strRef>
              <c:f>Sheet1!$A$2:$A$14</c:f>
              <c:strCache>
                <c:ptCount val="13"/>
                <c:pt idx="1">
                  <c:v>January 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4</c:v>
                </c:pt>
                <c:pt idx="12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bronchoscopy </c:v>
                </c:pt>
              </c:strCache>
            </c:strRef>
          </c:tx>
          <c:cat>
            <c:strRef>
              <c:f>Sheet1!$A$2:$A$14</c:f>
              <c:strCache>
                <c:ptCount val="13"/>
                <c:pt idx="1">
                  <c:v>January 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tracheostomy </c:v>
                </c:pt>
              </c:strCache>
            </c:strRef>
          </c:tx>
          <c:cat>
            <c:strRef>
              <c:f>Sheet1!$A$2:$A$14</c:f>
              <c:strCache>
                <c:ptCount val="13"/>
                <c:pt idx="1">
                  <c:v>January 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15</c:v>
                </c:pt>
                <c:pt idx="5">
                  <c:v>9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</c:numCache>
            </c:numRef>
          </c:val>
        </c:ser>
        <c:shape val="box"/>
        <c:axId val="86711296"/>
        <c:axId val="86725376"/>
        <c:axId val="0"/>
      </c:bar3DChart>
      <c:catAx>
        <c:axId val="86711296"/>
        <c:scaling>
          <c:orientation val="minMax"/>
        </c:scaling>
        <c:axPos val="b"/>
        <c:tickLblPos val="nextTo"/>
        <c:crossAx val="86725376"/>
        <c:crosses val="autoZero"/>
        <c:auto val="1"/>
        <c:lblAlgn val="ctr"/>
        <c:lblOffset val="100"/>
      </c:catAx>
      <c:valAx>
        <c:axId val="86725376"/>
        <c:scaling>
          <c:orientation val="minMax"/>
        </c:scaling>
        <c:axPos val="l"/>
        <c:majorGridlines/>
        <c:numFmt formatCode="General" sourceLinked="1"/>
        <c:tickLblPos val="nextTo"/>
        <c:crossAx val="86711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</a:t>
            </a:r>
            <a:r>
              <a:rPr lang="en-US" baseline="0" dirty="0"/>
              <a:t> cases distribution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95832027577561E-2"/>
          <c:y val="0.17558941074543344"/>
          <c:w val="0.97242243810717655"/>
          <c:h val="0.6418479300274931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Tympanoplasty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Sheet1!$A$2:$A$15</c:f>
              <c:numCache>
                <c:formatCode>General</c:formatCode>
                <c:ptCount val="14"/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29-6C4A-BE22-AE3152E15B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FESS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Sheet1!$A$2:$A$15</c:f>
              <c:numCache>
                <c:formatCode>General</c:formatCode>
                <c:ptCount val="14"/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  <c:pt idx="11">
                  <c:v>2</c:v>
                </c:pt>
                <c:pt idx="12">
                  <c:v>6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29-6C4A-BE22-AE3152E15B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thyroidectomy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Sheet1!$A$2:$A$15</c:f>
              <c:numCache>
                <c:formatCode>General</c:formatCode>
                <c:ptCount val="14"/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10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29-6C4A-BE22-AE3152E15B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Septo-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Sheet1!$A$2:$A$15</c:f>
              <c:numCache>
                <c:formatCode>General</c:formatCode>
                <c:ptCount val="14"/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29-6C4A-BE22-AE3152E15B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Tonsillect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Sheet1!$A$2:$A$15</c:f>
              <c:numCache>
                <c:formatCode>General</c:formatCode>
                <c:ptCount val="14"/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26</c:v>
                </c:pt>
                <c:pt idx="3">
                  <c:v>11</c:v>
                </c:pt>
                <c:pt idx="4">
                  <c:v>6</c:v>
                </c:pt>
                <c:pt idx="5">
                  <c:v>11</c:v>
                </c:pt>
                <c:pt idx="6">
                  <c:v>15</c:v>
                </c:pt>
                <c:pt idx="7">
                  <c:v>4</c:v>
                </c:pt>
                <c:pt idx="8">
                  <c:v>13</c:v>
                </c:pt>
                <c:pt idx="9">
                  <c:v>2</c:v>
                </c:pt>
                <c:pt idx="10">
                  <c:v>3</c:v>
                </c:pt>
                <c:pt idx="11">
                  <c:v>17</c:v>
                </c:pt>
                <c:pt idx="12">
                  <c:v>9</c:v>
                </c:pt>
                <c:pt idx="1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29-6C4A-BE22-AE3152E15B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septoplasty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Sheet1!$A$2:$A$15</c:f>
              <c:numCache>
                <c:formatCode>General</c:formatCode>
                <c:ptCount val="14"/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12</c:v>
                </c:pt>
                <c:pt idx="5">
                  <c:v>3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15</c:v>
                </c:pt>
                <c:pt idx="12">
                  <c:v>12</c:v>
                </c:pt>
                <c:pt idx="1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29-6C4A-BE22-AE3152E15BE3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43C1-BED5-4422-BE17-4B459095EF46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AA68-FE41-4411-A0F0-6FC14893C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27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848011" cy="354003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CLINICAL AUDIT</a:t>
            </a:r>
            <a:br>
              <a:rPr lang="en-GB" sz="6600" dirty="0"/>
            </a:br>
            <a:r>
              <a:rPr lang="en-GB" sz="6600" dirty="0"/>
              <a:t>( </a:t>
            </a:r>
            <a:r>
              <a:rPr lang="en-GB" sz="6600" dirty="0" err="1"/>
              <a:t>january</a:t>
            </a:r>
            <a:r>
              <a:rPr lang="en-GB" sz="6600" dirty="0"/>
              <a:t> 2020 TO  </a:t>
            </a:r>
            <a:r>
              <a:rPr lang="en-GB" sz="6600" dirty="0" err="1"/>
              <a:t>december</a:t>
            </a:r>
            <a:r>
              <a:rPr lang="en-GB" sz="6600" dirty="0"/>
              <a:t> 2020)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599" y="4279052"/>
            <a:ext cx="7197726" cy="1405467"/>
          </a:xfrm>
        </p:spPr>
        <p:txBody>
          <a:bodyPr>
            <a:normAutofit/>
          </a:bodyPr>
          <a:lstStyle/>
          <a:p>
            <a:r>
              <a:rPr lang="en-GB" sz="2800" dirty="0"/>
              <a:t>DEPARTMENT OF ENT AND HEAD AND NECK SURGERY, HOLY FAMILY HOSPITAL</a:t>
            </a:r>
          </a:p>
        </p:txBody>
      </p:sp>
    </p:spTree>
    <p:extLst>
      <p:ext uri="{BB962C8B-B14F-4D97-AF65-F5344CB8AC3E}">
        <p14:creationId xmlns:p14="http://schemas.microsoft.com/office/powerpoint/2010/main" xmlns="" val="162742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145576"/>
            <a:ext cx="9522508" cy="700585"/>
          </a:xfrm>
        </p:spPr>
        <p:txBody>
          <a:bodyPr/>
          <a:lstStyle/>
          <a:p>
            <a:r>
              <a:rPr lang="en-GB" dirty="0"/>
              <a:t>Emergency </a:t>
            </a:r>
            <a:r>
              <a:rPr lang="en-GB" dirty="0" err="1"/>
              <a:t>opd</a:t>
            </a:r>
            <a:r>
              <a:rPr lang="en-GB" dirty="0"/>
              <a:t> cases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3172065"/>
              </p:ext>
            </p:extLst>
          </p:nvPr>
        </p:nvGraphicFramePr>
        <p:xfrm>
          <a:off x="1188723" y="1117955"/>
          <a:ext cx="9372600" cy="519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Throat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3873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1627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1374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872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957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10836"/>
            <a:ext cx="9537064" cy="1191491"/>
          </a:xfrm>
        </p:spPr>
        <p:txBody>
          <a:bodyPr/>
          <a:lstStyle/>
          <a:p>
            <a:r>
              <a:rPr lang="en-US" dirty="0"/>
              <a:t>Emergency operative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1159903"/>
              </p:ext>
            </p:extLst>
          </p:nvPr>
        </p:nvGraphicFramePr>
        <p:xfrm>
          <a:off x="1158239" y="1275156"/>
          <a:ext cx="9628504" cy="519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07126">
                  <a:extLst>
                    <a:ext uri="{9D8B030D-6E8A-4147-A177-3AD203B41FA5}">
                      <a16:colId xmlns:a16="http://schemas.microsoft.com/office/drawing/2014/main" xmlns="" val="2723787071"/>
                    </a:ext>
                  </a:extLst>
                </a:gridCol>
                <a:gridCol w="2407126">
                  <a:extLst>
                    <a:ext uri="{9D8B030D-6E8A-4147-A177-3AD203B41FA5}">
                      <a16:colId xmlns:a16="http://schemas.microsoft.com/office/drawing/2014/main" xmlns="" val="1633971564"/>
                    </a:ext>
                  </a:extLst>
                </a:gridCol>
                <a:gridCol w="2407126">
                  <a:extLst>
                    <a:ext uri="{9D8B030D-6E8A-4147-A177-3AD203B41FA5}">
                      <a16:colId xmlns:a16="http://schemas.microsoft.com/office/drawing/2014/main" xmlns="" val="1407925205"/>
                    </a:ext>
                  </a:extLst>
                </a:gridCol>
                <a:gridCol w="2407126">
                  <a:extLst>
                    <a:ext uri="{9D8B030D-6E8A-4147-A177-3AD203B41FA5}">
                      <a16:colId xmlns:a16="http://schemas.microsoft.com/office/drawing/2014/main" xmlns="" val="2113664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</a:t>
                      </a:r>
                      <a:r>
                        <a:rPr lang="en-US" dirty="0" err="1"/>
                        <a:t>anaesthesia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</a:t>
                      </a:r>
                      <a:r>
                        <a:rPr lang="en-US" dirty="0" err="1"/>
                        <a:t>anaesthesia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783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2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62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12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12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0909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46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94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29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85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250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865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616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56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08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209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3815"/>
            <a:ext cx="9719944" cy="700585"/>
          </a:xfrm>
        </p:spPr>
        <p:txBody>
          <a:bodyPr>
            <a:normAutofit fontScale="90000"/>
          </a:bodyPr>
          <a:lstStyle/>
          <a:p>
            <a:r>
              <a:rPr lang="en-GB" dirty="0"/>
              <a:t>Emergency operative cases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9274627"/>
              </p:ext>
            </p:extLst>
          </p:nvPr>
        </p:nvGraphicFramePr>
        <p:xfrm>
          <a:off x="914398" y="1227138"/>
          <a:ext cx="9902826" cy="519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0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Esophagoscopy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bronchoscopy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tracheostomy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Other cases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26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26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609600"/>
            <a:ext cx="9110346" cy="1456267"/>
          </a:xfrm>
        </p:spPr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82040" y="2141538"/>
          <a:ext cx="973518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40" y="241111"/>
            <a:ext cx="8393156" cy="1054290"/>
          </a:xfrm>
        </p:spPr>
        <p:txBody>
          <a:bodyPr/>
          <a:lstStyle/>
          <a:p>
            <a:r>
              <a:rPr lang="en-GB" dirty="0"/>
              <a:t>Elective operative cases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0189307"/>
              </p:ext>
            </p:extLst>
          </p:nvPr>
        </p:nvGraphicFramePr>
        <p:xfrm>
          <a:off x="1463039" y="1189731"/>
          <a:ext cx="9187928" cy="519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96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6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6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</a:t>
                      </a:r>
                      <a:r>
                        <a:rPr lang="en-US" dirty="0" err="1"/>
                        <a:t>A</a:t>
                      </a:r>
                      <a:r>
                        <a:rPr lang="en-US" dirty="0" err="1" smtClean="0"/>
                        <a:t>naesthesia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</a:t>
                      </a:r>
                      <a:r>
                        <a:rPr lang="en-US" dirty="0" err="1"/>
                        <a:t>A</a:t>
                      </a:r>
                      <a:r>
                        <a:rPr lang="en-US" dirty="0" err="1" smtClean="0"/>
                        <a:t>naesthesia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February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April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September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October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December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582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243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298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241111"/>
            <a:ext cx="9643742" cy="768824"/>
          </a:xfrm>
        </p:spPr>
        <p:txBody>
          <a:bodyPr>
            <a:normAutofit fontScale="90000"/>
          </a:bodyPr>
          <a:lstStyle/>
          <a:p>
            <a:r>
              <a:rPr lang="en-GB" dirty="0"/>
              <a:t>Elective operative cases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6008153"/>
              </p:ext>
            </p:extLst>
          </p:nvPr>
        </p:nvGraphicFramePr>
        <p:xfrm>
          <a:off x="685799" y="1002823"/>
          <a:ext cx="10318866" cy="5461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3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46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1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29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Mastoid exploration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Tympanoplasty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thyroidectomy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Septo</a:t>
                      </a:r>
                      <a:r>
                        <a:rPr lang="en-GB" dirty="0"/>
                        <a:t>-</a:t>
                      </a:r>
                    </a:p>
                    <a:p>
                      <a:r>
                        <a:rPr lang="en-GB" dirty="0"/>
                        <a:t>rhinoplasty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Tonsillect</a:t>
                      </a:r>
                      <a:endParaRPr lang="en-GB" dirty="0"/>
                    </a:p>
                    <a:p>
                      <a:r>
                        <a:rPr lang="en-GB" dirty="0" err="1"/>
                        <a:t>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septoplasty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538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360" y="609600"/>
            <a:ext cx="8698866" cy="1456267"/>
          </a:xfrm>
        </p:spPr>
        <p:txBody>
          <a:bodyPr/>
          <a:lstStyle/>
          <a:p>
            <a:r>
              <a:rPr lang="en-US" dirty="0" smtClean="0"/>
              <a:t>OT CASES DISTRIBUTION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5732374"/>
              </p:ext>
            </p:extLst>
          </p:nvPr>
        </p:nvGraphicFramePr>
        <p:xfrm>
          <a:off x="685800" y="2141538"/>
          <a:ext cx="10131425" cy="358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49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293226" cy="1456267"/>
          </a:xfrm>
        </p:spPr>
        <p:txBody>
          <a:bodyPr>
            <a:normAutofit/>
          </a:bodyPr>
          <a:lstStyle/>
          <a:p>
            <a:r>
              <a:rPr lang="en-GB" sz="4400" b="1" dirty="0"/>
              <a:t>HIGHLIGHT CASES DONE IN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2142067"/>
            <a:ext cx="9860280" cy="435017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SCC Left nasal alae excision with flap rotation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Endoscopic Tympanoplasty</a:t>
            </a:r>
            <a:endParaRPr lang="en-GB" sz="2400" dirty="0"/>
          </a:p>
          <a:p>
            <a:r>
              <a:rPr lang="en-GB" sz="2400" dirty="0"/>
              <a:t>Total laryngectomy</a:t>
            </a:r>
          </a:p>
          <a:p>
            <a:r>
              <a:rPr lang="en-GB" sz="2400" dirty="0"/>
              <a:t>Brachial cyst excision</a:t>
            </a:r>
          </a:p>
          <a:p>
            <a:r>
              <a:rPr lang="en-GB" sz="2400" dirty="0"/>
              <a:t>Septorhinoplasty  </a:t>
            </a:r>
          </a:p>
          <a:p>
            <a:r>
              <a:rPr lang="en-GB" sz="2400" dirty="0"/>
              <a:t>Nasal angiofibroma + external carotid embolization</a:t>
            </a:r>
          </a:p>
          <a:p>
            <a:r>
              <a:rPr lang="en-GB" sz="2400" dirty="0"/>
              <a:t>Cystic hygroma excision</a:t>
            </a:r>
          </a:p>
          <a:p>
            <a:r>
              <a:rPr lang="en-GB" sz="2400" dirty="0"/>
              <a:t>Primary tracheal repair</a:t>
            </a:r>
          </a:p>
          <a:p>
            <a:r>
              <a:rPr lang="en-GB" sz="2400" dirty="0"/>
              <a:t>Buccal carcinoma excision</a:t>
            </a:r>
          </a:p>
          <a:p>
            <a:r>
              <a:rPr lang="en-GB" sz="2400" dirty="0"/>
              <a:t>Microscopic thyroidectomy </a:t>
            </a:r>
          </a:p>
          <a:p>
            <a:r>
              <a:rPr lang="en-GB" sz="2400" dirty="0"/>
              <a:t>Microscopic parotidectomy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7074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0" y="309779"/>
            <a:ext cx="8994250" cy="1456267"/>
          </a:xfrm>
        </p:spPr>
        <p:txBody>
          <a:bodyPr>
            <a:noAutofit/>
          </a:bodyPr>
          <a:lstStyle/>
          <a:p>
            <a:r>
              <a:rPr lang="en-GB" sz="3200" b="1" dirty="0"/>
              <a:t>SCC LEFT NASAL ALAE EXCISION AND RECONSTRUCTION (FLAP ROTATION)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93" r="9576"/>
          <a:stretch/>
        </p:blipFill>
        <p:spPr>
          <a:xfrm rot="10800000">
            <a:off x="1127761" y="2312891"/>
            <a:ext cx="3118976" cy="33438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63819" y="2559870"/>
            <a:ext cx="3413761" cy="2926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65" t="15666"/>
          <a:stretch/>
        </p:blipFill>
        <p:spPr>
          <a:xfrm rot="16200000">
            <a:off x="7645001" y="2371957"/>
            <a:ext cx="3459482" cy="33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60" y="304800"/>
            <a:ext cx="8866506" cy="1456267"/>
          </a:xfrm>
        </p:spPr>
        <p:txBody>
          <a:bodyPr>
            <a:normAutofit/>
          </a:bodyPr>
          <a:lstStyle/>
          <a:p>
            <a:r>
              <a:rPr lang="en-GB" sz="4400" b="1" dirty="0"/>
              <a:t>BRANCHIAL CYST EXCISION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318" y="1708672"/>
            <a:ext cx="3317793" cy="4423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461" y="1638746"/>
            <a:ext cx="3329268" cy="44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29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609600"/>
            <a:ext cx="9354186" cy="1456267"/>
          </a:xfrm>
        </p:spPr>
        <p:txBody>
          <a:bodyPr>
            <a:normAutofit/>
          </a:bodyPr>
          <a:lstStyle/>
          <a:p>
            <a:r>
              <a:rPr lang="en-GB" sz="4400" b="1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0" y="2142067"/>
            <a:ext cx="9232266" cy="3649133"/>
          </a:xfrm>
        </p:spPr>
        <p:txBody>
          <a:bodyPr/>
          <a:lstStyle/>
          <a:p>
            <a:r>
              <a:rPr lang="en-GB" sz="2000" dirty="0"/>
              <a:t>Introduction to department faculty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Working Schedule.</a:t>
            </a:r>
            <a:endParaRPr lang="en-GB" sz="2000" dirty="0"/>
          </a:p>
          <a:p>
            <a:r>
              <a:rPr lang="en-GB" sz="2000" dirty="0"/>
              <a:t>Number of OPD cases.</a:t>
            </a:r>
          </a:p>
          <a:p>
            <a:r>
              <a:rPr lang="en-GB" sz="2000" dirty="0"/>
              <a:t>Number of admissions/discharges.</a:t>
            </a:r>
          </a:p>
          <a:p>
            <a:r>
              <a:rPr lang="en-GB" sz="2000" dirty="0"/>
              <a:t>Procedures conducted in department.</a:t>
            </a:r>
          </a:p>
          <a:p>
            <a:r>
              <a:rPr lang="en-GB" sz="2000" dirty="0"/>
              <a:t>Total number of deaths.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227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609600"/>
            <a:ext cx="7665720" cy="1456267"/>
          </a:xfrm>
        </p:spPr>
        <p:txBody>
          <a:bodyPr>
            <a:normAutofit/>
          </a:bodyPr>
          <a:lstStyle/>
          <a:p>
            <a:r>
              <a:rPr lang="en-GB" sz="4400" b="1" dirty="0"/>
              <a:t>SEPTORHINOPLASTY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522" y="2147814"/>
            <a:ext cx="2737246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609" y="2102095"/>
            <a:ext cx="2861516" cy="368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216179" y="2324142"/>
            <a:ext cx="3718562" cy="32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87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609600"/>
            <a:ext cx="8016240" cy="1456267"/>
          </a:xfrm>
        </p:spPr>
        <p:txBody>
          <a:bodyPr/>
          <a:lstStyle/>
          <a:p>
            <a:r>
              <a:rPr lang="en-US" dirty="0"/>
              <a:t>Parathyroid adenoma with giant cell granuloma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719" y="2183101"/>
            <a:ext cx="3397135" cy="403481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064" y="2183101"/>
            <a:ext cx="3335696" cy="4034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4436" y="2225040"/>
            <a:ext cx="301942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77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40" y="609600"/>
            <a:ext cx="7818120" cy="1456267"/>
          </a:xfrm>
        </p:spPr>
        <p:txBody>
          <a:bodyPr/>
          <a:lstStyle/>
          <a:p>
            <a:r>
              <a:rPr lang="en-US" dirty="0"/>
              <a:t>Nasal </a:t>
            </a:r>
            <a:r>
              <a:rPr lang="en-US" dirty="0" err="1"/>
              <a:t>angiofibroma</a:t>
            </a:r>
            <a:r>
              <a:rPr lang="en-US" dirty="0"/>
              <a:t> excision (in October 2020)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19" y="2335501"/>
            <a:ext cx="3992881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821" y="2335501"/>
            <a:ext cx="3345299" cy="35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67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0" y="318654"/>
            <a:ext cx="8654531" cy="763540"/>
          </a:xfrm>
        </p:spPr>
        <p:txBody>
          <a:bodyPr/>
          <a:lstStyle/>
          <a:p>
            <a:r>
              <a:rPr lang="en-US" dirty="0"/>
              <a:t>Endoscopic </a:t>
            </a:r>
            <a:r>
              <a:rPr lang="en-US" dirty="0" err="1"/>
              <a:t>tympanoplasty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921" y="1066800"/>
            <a:ext cx="7498080" cy="5379720"/>
          </a:xfrm>
        </p:spPr>
      </p:pic>
    </p:spTree>
    <p:extLst>
      <p:ext uri="{BB962C8B-B14F-4D97-AF65-F5344CB8AC3E}">
        <p14:creationId xmlns:p14="http://schemas.microsoft.com/office/powerpoint/2010/main" xmlns="" val="222257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WORKSHOPS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1" y="267547"/>
            <a:ext cx="10131425" cy="5096933"/>
          </a:xfrm>
        </p:spPr>
        <p:txBody>
          <a:bodyPr/>
          <a:lstStyle/>
          <a:p>
            <a:pPr marL="1257300" lvl="2" indent="-342900">
              <a:buFont typeface="+mj-lt"/>
              <a:buAutoNum type="arabicPeriod"/>
            </a:pPr>
            <a:r>
              <a:rPr lang="en-US" sz="2800" dirty="0" smtClean="0"/>
              <a:t>Microscopic </a:t>
            </a:r>
            <a:r>
              <a:rPr lang="en-US" sz="2800" dirty="0"/>
              <a:t>Thyroidectomy On 15</a:t>
            </a:r>
            <a:r>
              <a:rPr lang="en-US" sz="2800" baseline="30000" dirty="0"/>
              <a:t>th</a:t>
            </a:r>
            <a:r>
              <a:rPr lang="en-US" sz="2800" dirty="0"/>
              <a:t> Nov 2020.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atsApp Image 2021-09-29 at 1.45.2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2564063"/>
            <a:ext cx="3718560" cy="3608137"/>
          </a:xfrm>
          <a:prstGeom prst="rect">
            <a:avLst/>
          </a:prstGeom>
        </p:spPr>
      </p:pic>
      <p:pic>
        <p:nvPicPr>
          <p:cNvPr id="5" name="Picture 4" descr="WhatsApp Image 2021-09-29 at 1.45.0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2575560"/>
            <a:ext cx="477012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2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411480"/>
            <a:ext cx="5516880" cy="1456267"/>
          </a:xfrm>
        </p:spPr>
        <p:txBody>
          <a:bodyPr/>
          <a:lstStyle/>
          <a:p>
            <a:r>
              <a:rPr lang="en-US" dirty="0"/>
              <a:t>symposium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0"/>
            <a:ext cx="9613266" cy="3703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Paediatric</a:t>
            </a:r>
            <a:r>
              <a:rPr lang="en-US" sz="3200" dirty="0" smtClean="0"/>
              <a:t> </a:t>
            </a:r>
            <a:r>
              <a:rPr lang="en-US" sz="3200" dirty="0"/>
              <a:t>airway management on 30</a:t>
            </a:r>
            <a:r>
              <a:rPr lang="en-US" sz="3200" baseline="30000" dirty="0"/>
              <a:t>th</a:t>
            </a:r>
            <a:r>
              <a:rPr lang="en-US" sz="3200" dirty="0"/>
              <a:t> November 2020</a:t>
            </a:r>
          </a:p>
        </p:txBody>
      </p:sp>
      <p:pic>
        <p:nvPicPr>
          <p:cNvPr id="5" name="Picture 4" descr="WhatsApp Image 2021-09-29 at 1.15.57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469489"/>
            <a:ext cx="3246120" cy="3672231"/>
          </a:xfrm>
          <a:prstGeom prst="rect">
            <a:avLst/>
          </a:prstGeom>
        </p:spPr>
      </p:pic>
      <p:pic>
        <p:nvPicPr>
          <p:cNvPr id="6" name="Picture 5" descr="WhatsApp Image 2021-09-29 at 1.15.57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2453640"/>
            <a:ext cx="3093720" cy="3703320"/>
          </a:xfrm>
          <a:prstGeom prst="rect">
            <a:avLst/>
          </a:prstGeom>
        </p:spPr>
      </p:pic>
      <p:pic>
        <p:nvPicPr>
          <p:cNvPr id="7" name="Picture 6" descr="WhatsApp Image 2021-09-29 at 1.15.56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10" y="2453640"/>
            <a:ext cx="299085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39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0" y="609600"/>
            <a:ext cx="9018906" cy="1456267"/>
          </a:xfrm>
        </p:spPr>
        <p:txBody>
          <a:bodyPr/>
          <a:lstStyle/>
          <a:p>
            <a:r>
              <a:rPr lang="en-GB" b="1" dirty="0"/>
              <a:t>INNOVATIVE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142067"/>
            <a:ext cx="9079866" cy="3054773"/>
          </a:xfrm>
        </p:spPr>
        <p:txBody>
          <a:bodyPr>
            <a:normAutofit/>
          </a:bodyPr>
          <a:lstStyle/>
          <a:p>
            <a:r>
              <a:rPr lang="en-GB" sz="3200" dirty="0"/>
              <a:t>Endoscopic tympanoplasty</a:t>
            </a:r>
          </a:p>
          <a:p>
            <a:r>
              <a:rPr lang="en-GB" sz="3200" dirty="0"/>
              <a:t>Microscopic thyroidectomy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863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0" y="609600"/>
            <a:ext cx="8957946" cy="1456267"/>
          </a:xfrm>
        </p:spPr>
        <p:txBody>
          <a:bodyPr>
            <a:normAutofit/>
          </a:bodyPr>
          <a:lstStyle/>
          <a:p>
            <a:r>
              <a:rPr lang="en-US" sz="4400" b="1" dirty="0"/>
              <a:t>ACADEMIC TEACHING: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2067"/>
            <a:ext cx="9342120" cy="2887133"/>
          </a:xfrm>
        </p:spPr>
        <p:txBody>
          <a:bodyPr/>
          <a:lstStyle/>
          <a:p>
            <a:pPr lvl="1"/>
            <a:r>
              <a:rPr lang="en-US" sz="2400" dirty="0"/>
              <a:t>Under graduate training:				 Online class lectures</a:t>
            </a:r>
            <a:r>
              <a:rPr lang="en-GB" sz="2400" dirty="0"/>
              <a:t>, </a:t>
            </a:r>
            <a:r>
              <a:rPr lang="en-US" sz="2400" dirty="0"/>
              <a:t> ward </a:t>
            </a:r>
            <a:r>
              <a:rPr lang="en-US" sz="2400" dirty="0" smtClean="0"/>
              <a:t>       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                          classes</a:t>
            </a:r>
            <a:endParaRPr lang="en-GB" sz="2400" dirty="0"/>
          </a:p>
          <a:p>
            <a:pPr lvl="1"/>
            <a:r>
              <a:rPr lang="en-US" sz="2400" dirty="0"/>
              <a:t>Post graduate training:					Attending online webinars	</a:t>
            </a:r>
            <a:endParaRPr lang="en-GB" sz="2400" dirty="0"/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7278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0" y="609600"/>
            <a:ext cx="9201786" cy="1456267"/>
          </a:xfrm>
        </p:spPr>
        <p:txBody>
          <a:bodyPr>
            <a:normAutofit/>
          </a:bodyPr>
          <a:lstStyle/>
          <a:p>
            <a:r>
              <a:rPr lang="en-US" sz="4400" b="1" dirty="0"/>
              <a:t>No. of ACADEMIC sessions OF PGTS: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2142067"/>
            <a:ext cx="9326880" cy="3207173"/>
          </a:xfrm>
        </p:spPr>
        <p:txBody>
          <a:bodyPr/>
          <a:lstStyle/>
          <a:p>
            <a:pPr lvl="1"/>
            <a:r>
              <a:rPr lang="en-US" sz="3200" b="1" i="1" dirty="0" smtClean="0"/>
              <a:t>40</a:t>
            </a:r>
            <a:r>
              <a:rPr lang="en-US" sz="2400" dirty="0" smtClean="0"/>
              <a:t> presentations given by post graduate trainees </a:t>
            </a:r>
            <a:r>
              <a:rPr lang="en-US" sz="2400" dirty="0"/>
              <a:t>regarding the basic topic, its surgical management and recent most advances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800" b="1" i="1" dirty="0" smtClean="0"/>
              <a:t>20 </a:t>
            </a:r>
            <a:r>
              <a:rPr lang="en-US" sz="2400" dirty="0" smtClean="0"/>
              <a:t>case presentations by PGT’s</a:t>
            </a:r>
          </a:p>
          <a:p>
            <a:pPr lvl="1"/>
            <a:r>
              <a:rPr lang="en-US" sz="3200" b="1" dirty="0" smtClean="0"/>
              <a:t>3</a:t>
            </a:r>
            <a:r>
              <a:rPr lang="en-US" sz="2400" dirty="0" smtClean="0"/>
              <a:t> Ward Tests conducted of PGT’s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85812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609600"/>
            <a:ext cx="9262746" cy="1456267"/>
          </a:xfrm>
        </p:spPr>
        <p:txBody>
          <a:bodyPr>
            <a:normAutofit/>
          </a:bodyPr>
          <a:lstStyle/>
          <a:p>
            <a:r>
              <a:rPr lang="en-US" sz="4400" b="1" dirty="0"/>
              <a:t>No. of ongoing research projects and their status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2142067"/>
            <a:ext cx="9613266" cy="3115733"/>
          </a:xfrm>
        </p:spPr>
        <p:txBody>
          <a:bodyPr/>
          <a:lstStyle/>
          <a:p>
            <a:pPr lvl="1"/>
            <a:r>
              <a:rPr lang="en-US" sz="2000" dirty="0"/>
              <a:t>3 research articles accepted by journal and awaiting publication.</a:t>
            </a:r>
            <a:endParaRPr lang="en-GB" sz="2000" dirty="0"/>
          </a:p>
          <a:p>
            <a:pPr lvl="1"/>
            <a:r>
              <a:rPr lang="en-US" sz="2000" dirty="0"/>
              <a:t>2 research articles submitted and under review for publication.</a:t>
            </a:r>
            <a:endParaRPr lang="en-GB" sz="2000" dirty="0"/>
          </a:p>
          <a:p>
            <a:pPr lvl="1"/>
            <a:r>
              <a:rPr lang="en-US" sz="2000" dirty="0"/>
              <a:t>1 research article submitted and under review for international publication.</a:t>
            </a:r>
            <a:endParaRPr lang="en-GB" sz="2000" dirty="0"/>
          </a:p>
          <a:p>
            <a:pPr lvl="1"/>
            <a:r>
              <a:rPr lang="en-US" sz="2000" dirty="0"/>
              <a:t>2 research proposal regarding COVID-19 pandemic published</a:t>
            </a:r>
            <a:endParaRPr lang="en-GB" sz="2000" dirty="0"/>
          </a:p>
          <a:p>
            <a:pPr lvl="1"/>
            <a:r>
              <a:rPr lang="en-US" sz="2000" dirty="0"/>
              <a:t>3 research articles in process of acceptance.</a:t>
            </a:r>
            <a:endParaRPr lang="en-GB" sz="2000" dirty="0"/>
          </a:p>
          <a:p>
            <a:pPr lvl="1"/>
            <a:r>
              <a:rPr lang="en-US" sz="2000" dirty="0"/>
              <a:t>2 dissertations submitted and awaiting approval. 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79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0" y="609600"/>
            <a:ext cx="9018906" cy="1456267"/>
          </a:xfrm>
        </p:spPr>
        <p:txBody>
          <a:bodyPr>
            <a:normAutofit/>
          </a:bodyPr>
          <a:lstStyle/>
          <a:p>
            <a:r>
              <a:rPr lang="en-GB" sz="4400" b="1" dirty="0"/>
              <a:t>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42067"/>
            <a:ext cx="9750426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HEAD OF DEPARTMENT: 	DR. NOUSHEEN QURESHI                                                        (   ASSOCIATE PROFESSOR )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" descr="C:\Users\Bilal Computers\Pictures\Screenshot_20210415-094921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073" y="861391"/>
            <a:ext cx="3631096" cy="5310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590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09600"/>
            <a:ext cx="9387840" cy="1456267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/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310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609600"/>
            <a:ext cx="9460866" cy="14562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42067"/>
            <a:ext cx="9369426" cy="3649133"/>
          </a:xfrm>
        </p:spPr>
        <p:txBody>
          <a:bodyPr/>
          <a:lstStyle/>
          <a:p>
            <a:r>
              <a:rPr lang="en-GB" sz="2400" dirty="0"/>
              <a:t>Assistant Professors: 		DR. NAYYER AYUB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		                                        DR. HAITHAM AKAASH</a:t>
            </a:r>
          </a:p>
          <a:p>
            <a:r>
              <a:rPr lang="en-GB" sz="2400" dirty="0"/>
              <a:t>PGTS: </a:t>
            </a:r>
          </a:p>
          <a:p>
            <a:pPr lvl="1"/>
            <a:r>
              <a:rPr lang="en-GB" sz="2400" dirty="0"/>
              <a:t>MS:			5</a:t>
            </a:r>
          </a:p>
          <a:p>
            <a:pPr lvl="1"/>
            <a:r>
              <a:rPr lang="en-GB" sz="2400" dirty="0"/>
              <a:t>FCPS:		6</a:t>
            </a:r>
          </a:p>
          <a:p>
            <a:r>
              <a:rPr lang="en-GB" sz="2400" dirty="0"/>
              <a:t>House Officers:	6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609600"/>
            <a:ext cx="8896986" cy="1456267"/>
          </a:xfrm>
        </p:spPr>
        <p:txBody>
          <a:bodyPr>
            <a:normAutofit/>
          </a:bodyPr>
          <a:lstStyle/>
          <a:p>
            <a:r>
              <a:rPr lang="en-GB" sz="4400" dirty="0"/>
              <a:t>WORKING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520" y="2142067"/>
            <a:ext cx="8942706" cy="3649133"/>
          </a:xfrm>
        </p:spPr>
        <p:txBody>
          <a:bodyPr>
            <a:normAutofit/>
          </a:bodyPr>
          <a:lstStyle/>
          <a:p>
            <a:r>
              <a:rPr lang="en-GB" sz="2400" dirty="0"/>
              <a:t>NO. OF OPDS:			6 PER WEEK</a:t>
            </a:r>
          </a:p>
          <a:p>
            <a:r>
              <a:rPr lang="en-GB" sz="2400" dirty="0"/>
              <a:t>NO. OF OT DAYS: 		3 PER WEEK</a:t>
            </a:r>
          </a:p>
          <a:p>
            <a:r>
              <a:rPr lang="en-GB" sz="2400" dirty="0"/>
              <a:t>Minor OT:				Every Wednesday</a:t>
            </a:r>
          </a:p>
        </p:txBody>
      </p:sp>
    </p:spTree>
    <p:extLst>
      <p:ext uri="{BB962C8B-B14F-4D97-AF65-F5344CB8AC3E}">
        <p14:creationId xmlns:p14="http://schemas.microsoft.com/office/powerpoint/2010/main" xmlns="" val="41608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304800"/>
            <a:ext cx="9293226" cy="943215"/>
          </a:xfrm>
        </p:spPr>
        <p:txBody>
          <a:bodyPr/>
          <a:lstStyle/>
          <a:p>
            <a:r>
              <a:rPr lang="en-US" b="1" dirty="0"/>
              <a:t>NUMBER OF OPD CASES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7319732"/>
              </p:ext>
            </p:extLst>
          </p:nvPr>
        </p:nvGraphicFramePr>
        <p:xfrm>
          <a:off x="1021079" y="1143000"/>
          <a:ext cx="9982200" cy="5222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xmlns="" val="2097368755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xmlns="" val="1470727511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xmlns="" val="105475580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xmlns="" val="4177330755"/>
                    </a:ext>
                  </a:extLst>
                </a:gridCol>
              </a:tblGrid>
              <a:tr h="352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076831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97310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060088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014238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200400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65462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9544619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834632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350632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489927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723085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042620"/>
                  </a:ext>
                </a:extLst>
              </a:tr>
              <a:tr h="352816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2563962"/>
                  </a:ext>
                </a:extLst>
              </a:tr>
              <a:tr h="184545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1420802"/>
                  </a:ext>
                </a:extLst>
              </a:tr>
              <a:tr h="1845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29973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15574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14399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308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159434"/>
            <a:ext cx="9262745" cy="797169"/>
          </a:xfrm>
        </p:spPr>
        <p:txBody>
          <a:bodyPr/>
          <a:lstStyle/>
          <a:p>
            <a:r>
              <a:rPr lang="en-GB" dirty="0" err="1"/>
              <a:t>Opd</a:t>
            </a:r>
            <a:r>
              <a:rPr lang="en-GB" dirty="0"/>
              <a:t> cases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2861420"/>
              </p:ext>
            </p:extLst>
          </p:nvPr>
        </p:nvGraphicFramePr>
        <p:xfrm>
          <a:off x="929638" y="1016162"/>
          <a:ext cx="9585964" cy="53335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09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9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9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9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9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3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Throat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551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2053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904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1145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December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883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29973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10225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9910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9838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050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553859"/>
            <a:ext cx="8945880" cy="612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OPD’s per month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6948414"/>
              </p:ext>
            </p:extLst>
          </p:nvPr>
        </p:nvGraphicFramePr>
        <p:xfrm>
          <a:off x="1325880" y="1168052"/>
          <a:ext cx="9845040" cy="533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031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80" y="227863"/>
            <a:ext cx="9479280" cy="111806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TOTAL NUMBER OF ADMISSIONS AND MORTALITIES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4376096"/>
              </p:ext>
            </p:extLst>
          </p:nvPr>
        </p:nvGraphicFramePr>
        <p:xfrm>
          <a:off x="616072" y="1468120"/>
          <a:ext cx="10131426" cy="49662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77142">
                  <a:extLst>
                    <a:ext uri="{9D8B030D-6E8A-4147-A177-3AD203B41FA5}">
                      <a16:colId xmlns:a16="http://schemas.microsoft.com/office/drawing/2014/main" xmlns="" val="4133390039"/>
                    </a:ext>
                  </a:extLst>
                </a:gridCol>
                <a:gridCol w="3377142">
                  <a:extLst>
                    <a:ext uri="{9D8B030D-6E8A-4147-A177-3AD203B41FA5}">
                      <a16:colId xmlns:a16="http://schemas.microsoft.com/office/drawing/2014/main" xmlns="" val="2852669413"/>
                    </a:ext>
                  </a:extLst>
                </a:gridCol>
                <a:gridCol w="3377142">
                  <a:extLst>
                    <a:ext uri="{9D8B030D-6E8A-4147-A177-3AD203B41FA5}">
                      <a16:colId xmlns:a16="http://schemas.microsoft.com/office/drawing/2014/main" xmlns="" val="2930211657"/>
                    </a:ext>
                  </a:extLst>
                </a:gridCol>
              </a:tblGrid>
              <a:tr h="357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MORTALITIES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4719327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745964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366391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545909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285435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3063433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8474432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273688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9303512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321693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0317302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324370"/>
                  </a:ext>
                </a:extLst>
              </a:tr>
              <a:tr h="357976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886360"/>
                  </a:ext>
                </a:extLst>
              </a:tr>
              <a:tr h="29422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716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97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2048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858</Words>
  <Application>Microsoft Office PowerPoint</Application>
  <PresentationFormat>Custom</PresentationFormat>
  <Paragraphs>620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Celestial</vt:lpstr>
      <vt:lpstr>CLINICAL AUDIT ( january 2020 TO  december 2020)</vt:lpstr>
      <vt:lpstr>ROADMAP</vt:lpstr>
      <vt:lpstr>FACULTY</vt:lpstr>
      <vt:lpstr>Slide 4</vt:lpstr>
      <vt:lpstr>WORKING SCHEDULE</vt:lpstr>
      <vt:lpstr>NUMBER OF OPD CASES</vt:lpstr>
      <vt:lpstr>Opd cases distribution</vt:lpstr>
      <vt:lpstr>DISTRIBUTION OF OPD’s per month</vt:lpstr>
      <vt:lpstr>TOTAL NUMBER OF ADMISSIONS AND MORTALITIES</vt:lpstr>
      <vt:lpstr>Emergency opd cases distribution</vt:lpstr>
      <vt:lpstr>Emergency operative cases</vt:lpstr>
      <vt:lpstr>Emergency operative cases distribution</vt:lpstr>
      <vt:lpstr>Emergency procedures</vt:lpstr>
      <vt:lpstr>Elective operative cases</vt:lpstr>
      <vt:lpstr>Elective operative cases distribution</vt:lpstr>
      <vt:lpstr>OT CASES DISTRIBUTION</vt:lpstr>
      <vt:lpstr>HIGHLIGHT CASES DONE IN DEPARTMENT</vt:lpstr>
      <vt:lpstr>SCC LEFT NASAL ALAE EXCISION AND RECONSTRUCTION (FLAP ROTATION)</vt:lpstr>
      <vt:lpstr>BRANCHIAL CYST EXCISION</vt:lpstr>
      <vt:lpstr>SEPTORHINOPLASTY</vt:lpstr>
      <vt:lpstr>Parathyroid adenoma with giant cell granuloma</vt:lpstr>
      <vt:lpstr>Nasal angiofibroma excision (in October 2020)</vt:lpstr>
      <vt:lpstr>Endoscopic tympanoplasty</vt:lpstr>
      <vt:lpstr>           WORKSHOPS</vt:lpstr>
      <vt:lpstr>symposium</vt:lpstr>
      <vt:lpstr>INNOVATIVE PROCEDURES</vt:lpstr>
      <vt:lpstr>ACADEMIC TEACHING:</vt:lpstr>
      <vt:lpstr>No. of ACADEMIC sessions OF PGTS:</vt:lpstr>
      <vt:lpstr>No. of ongoing research projects and their status</vt:lpstr>
      <vt:lpstr>THANK YOU!!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AUDIT (November &amp;december)</dc:title>
  <cp:lastModifiedBy>A</cp:lastModifiedBy>
  <cp:revision>130</cp:revision>
  <dcterms:modified xsi:type="dcterms:W3CDTF">2021-09-30T06:27:22Z</dcterms:modified>
</cp:coreProperties>
</file>