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rlit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7876e94b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37876e94b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337876e94b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7876e94b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37876e94b7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37876e94b7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7876e94b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37876e94b7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337876e94b7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7876e94b7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37876e94b7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37876e94b7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7876e94b7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37876e94b7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37876e94b7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7876e94b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37876e94b7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37876e94b7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7876e94b7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37876e94b7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37876e94b7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7876e94b7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337876e94b7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337876e94b7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7876e94b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37876e94b7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37876e94b7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7876e94b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337876e94b7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337876e94b7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7876e94b7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337876e94b7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337876e94b7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7876e94b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37876e94b7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37876e94b7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7876e94b7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337876e94b7_0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337876e94b7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7876e94b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37876e94b7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37876e94b7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7876e94b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37876e94b7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37876e94b7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7876e94b7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337876e94b7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337876e94b7_0_3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7876e94b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337876e94b7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337876e94b7_0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7876e94b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37876e94b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37876e94b7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7876e94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37876e94b7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337876e94b7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7876e94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37876e94b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337876e94b7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5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Three Pathways For Pathogenesis Of Acute Pancreatitis</a:t>
            </a:r>
            <a:endParaRPr/>
          </a:p>
        </p:txBody>
      </p:sp>
      <p:pic>
        <p:nvPicPr>
          <p:cNvPr id="170" name="Google Shape;170;p24" descr="C:\Users\HP\Pictures\Captu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100" y="1391920"/>
            <a:ext cx="8305801" cy="532955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Are The Causes Of Acute Pancreatitis</a:t>
            </a:r>
            <a:endParaRPr/>
          </a:p>
        </p:txBody>
      </p:sp>
      <p:pic>
        <p:nvPicPr>
          <p:cNvPr id="178" name="Google Shape;178;p25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"/>
            <a:ext cx="2362200" cy="25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7000" y="2656047"/>
            <a:ext cx="5319000" cy="42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39868" y="3122936"/>
            <a:ext cx="3801600" cy="3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405" y="1922365"/>
            <a:ext cx="3992183" cy="129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2657" y="1922365"/>
            <a:ext cx="4056103" cy="71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0021" y="3152209"/>
            <a:ext cx="912935" cy="42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2158" y="3501122"/>
            <a:ext cx="411307" cy="60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41472" y="5257284"/>
            <a:ext cx="1392331" cy="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74602" y="3378841"/>
            <a:ext cx="1174171" cy="42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82793" y="3365504"/>
            <a:ext cx="1286726" cy="1153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6"/>
          <p:cNvCxnSpPr/>
          <p:nvPr/>
        </p:nvCxnSpPr>
        <p:spPr>
          <a:xfrm rot="10800000">
            <a:off x="2552197" y="5057184"/>
            <a:ext cx="1245000" cy="200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97" name="Google Shape;197;p26"/>
          <p:cNvCxnSpPr>
            <a:stCxn id="192" idx="0"/>
          </p:cNvCxnSpPr>
          <p:nvPr/>
        </p:nvCxnSpPr>
        <p:spPr>
          <a:xfrm flipH="1">
            <a:off x="1505612" y="3501122"/>
            <a:ext cx="1252200" cy="488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7554725" y="1368425"/>
            <a:ext cx="31719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b="1"/>
              <a:t>Microscopically</a:t>
            </a:r>
            <a:endParaRPr b="1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2057738" y="1368425"/>
            <a:ext cx="31719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b="1"/>
              <a:t>Gross Appearance</a:t>
            </a:r>
            <a:endParaRPr b="1"/>
          </a:p>
        </p:txBody>
      </p:sp>
      <p:cxnSp>
        <p:nvCxnSpPr>
          <p:cNvPr id="200" name="Google Shape;200;p26"/>
          <p:cNvCxnSpPr/>
          <p:nvPr/>
        </p:nvCxnSpPr>
        <p:spPr>
          <a:xfrm>
            <a:off x="6805200" y="1393900"/>
            <a:ext cx="0" cy="54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934050" y="1393900"/>
            <a:ext cx="996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Presentation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Clinical Features of Acute Pancreatitis: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Epigastric or abdominal pain</a:t>
            </a:r>
            <a:r>
              <a:rPr lang="en-US"/>
              <a:t> radiating to the back (especially to the left side).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Abdominal guarding</a:t>
            </a:r>
            <a:r>
              <a:rPr lang="en-US"/>
              <a:t> (tensing of the abdominal wall muscles).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Absence of bowel sounds</a:t>
            </a:r>
            <a:r>
              <a:rPr lang="en-US"/>
              <a:t>.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Investigation Of Acute Pancreatitis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Laboratory Investigations of Acute Pancreatitis: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Leukocytosis</a:t>
            </a:r>
            <a:r>
              <a:rPr lang="en-US"/>
              <a:t> (elevated white blood cell count).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Markedly elevated serum amylase</a:t>
            </a:r>
            <a:r>
              <a:rPr lang="en-US"/>
              <a:t> during the first 24 hours, followed by a rise in </a:t>
            </a:r>
            <a:r>
              <a:rPr lang="en-US" b="1"/>
              <a:t>serum lipase</a:t>
            </a:r>
            <a:r>
              <a:rPr lang="en-US"/>
              <a:t> levels.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Hypocalcemia</a:t>
            </a:r>
            <a:r>
              <a:rPr lang="en-US"/>
              <a:t> (due to precipitation of calcium in areas of fat necrosis).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Enlarged inflamed pancreas</a:t>
            </a:r>
            <a:r>
              <a:rPr lang="en-US"/>
              <a:t> can be visualized by CT or MRI.</a:t>
            </a:r>
            <a:endParaRPr b="1"/>
          </a:p>
        </p:txBody>
      </p:sp>
      <p:sp>
        <p:nvSpPr>
          <p:cNvPr id="219" name="Google Shape;219;p28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Complications of Acute Pancreatitis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Local Complications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/>
              <a:t>Abscess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/>
              <a:t>Pseudocyst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/>
              <a:t>Ascites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Systemic Complications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1"/>
              <a:t>Pulmonary</a:t>
            </a:r>
            <a:r>
              <a:rPr lang="en-US" sz="2600"/>
              <a:t>: Pleural effusions and ARDS.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1"/>
              <a:t>Cardiovascular</a:t>
            </a:r>
            <a:r>
              <a:rPr lang="en-US" sz="2600"/>
              <a:t>: Hemorrhage and hypovolemia.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1"/>
              <a:t>Metabolic</a:t>
            </a:r>
            <a:r>
              <a:rPr lang="en-US" sz="2600"/>
              <a:t>: Hypocalcemia, hyperglycemia, and hyperlipidemia.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1"/>
              <a:t>Fat necrosis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1"/>
              <a:t>Disseminated intravascular coagulation (DIC)</a:t>
            </a:r>
            <a:r>
              <a:rPr lang="en-US" sz="2600"/>
              <a:t>.</a:t>
            </a:r>
            <a:endParaRPr sz="2600" b="1"/>
          </a:p>
        </p:txBody>
      </p:sp>
      <p:sp>
        <p:nvSpPr>
          <p:cNvPr id="228" name="Google Shape;228;p29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patient is kept </a:t>
            </a:r>
            <a:r>
              <a:rPr lang="en-US" b="1"/>
              <a:t>NPO</a:t>
            </a:r>
            <a:r>
              <a:rPr lang="en-US"/>
              <a:t> (nil per os — nothing by mouth).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Intravenous (IV) fluid hydration</a:t>
            </a:r>
            <a:r>
              <a:rPr lang="en-US"/>
              <a:t> is provided.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Analgesics</a:t>
            </a:r>
            <a:r>
              <a:rPr lang="en-US"/>
              <a:t> are administered for pain relief.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Antibiotics</a:t>
            </a:r>
            <a:r>
              <a:rPr lang="en-US"/>
              <a:t> are generally not indicated.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Future Aspects: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Inflammatory cytokines (TNF antagonists)</a:t>
            </a:r>
            <a:r>
              <a:rPr lang="en-US"/>
              <a:t> may be used to decrease the systemic inflammatory response.</a:t>
            </a:r>
            <a:endParaRPr b="1"/>
          </a:p>
        </p:txBody>
      </p:sp>
      <p:sp>
        <p:nvSpPr>
          <p:cNvPr id="237" name="Google Shape;237;p30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8001000" y="602675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Chronic Pancreatitis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Chronic Pancreatitis</a:t>
            </a:r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Definition</a:t>
            </a:r>
            <a:r>
              <a:rPr lang="en-US"/>
              <a:t>:</a:t>
            </a:r>
            <a:br>
              <a:rPr lang="en-US"/>
            </a:br>
            <a:r>
              <a:rPr lang="en-US"/>
              <a:t>Chronic pancreatitis is characterized by irreversible parenchymal damage and scar formation.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Clinical Presentations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Chronic malabsorption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Diabetes mellitus</a:t>
            </a:r>
            <a:endParaRPr b="1"/>
          </a:p>
        </p:txBody>
      </p:sp>
      <p:sp>
        <p:nvSpPr>
          <p:cNvPr id="254" name="Google Shape;254;p3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9125" y="3240077"/>
            <a:ext cx="4038600" cy="361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Causes of Chronic Pancreatitis:</a:t>
            </a:r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Long-term </a:t>
            </a:r>
            <a:r>
              <a:rPr lang="en-US" b="1"/>
              <a:t>alcohol abuse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Middle-aged men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Less Common Causes: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Long-standing </a:t>
            </a:r>
            <a:r>
              <a:rPr lang="en-US" b="1"/>
              <a:t>pancreatic duct obstruction</a:t>
            </a:r>
            <a:r>
              <a:rPr lang="en-US"/>
              <a:t> (e.g., by pseudocysts, calculi, neoplasms).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Hereditary pancreatitis</a:t>
            </a:r>
            <a:r>
              <a:rPr lang="en-US"/>
              <a:t> due to gene mutations.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Tropical pancreatitis</a:t>
            </a:r>
            <a:r>
              <a:rPr lang="en-US"/>
              <a:t>, seen in Africa and Asia.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25% to 30% of patients have </a:t>
            </a:r>
            <a:r>
              <a:rPr lang="en-US" b="1"/>
              <a:t>"idiopathic"</a:t>
            </a:r>
            <a:r>
              <a:rPr lang="en-US"/>
              <a:t> origin.</a:t>
            </a:r>
            <a:endParaRPr b="1"/>
          </a:p>
        </p:txBody>
      </p:sp>
      <p:sp>
        <p:nvSpPr>
          <p:cNvPr id="264" name="Google Shape;264;p33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Diseases Of Pancreas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Theories of Chronic Pancreatitis Pathogenesis:</a:t>
            </a:r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Ductal obstruction</a:t>
            </a:r>
            <a:r>
              <a:rPr lang="en-US"/>
              <a:t> by concretions.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Oxidative stress</a:t>
            </a:r>
            <a:r>
              <a:rPr lang="en-US"/>
              <a:t>.</a:t>
            </a:r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1st Theory: Ductal Obstruction by Concretions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Example</a:t>
            </a:r>
            <a:r>
              <a:rPr lang="en-US"/>
              <a:t>: Alcohol-induced damage.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Alcohol increases the protein concentration of pancreatic secretions, forming ductal plugs.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This causes direct damage to acinar cells, leading to lipid accumulation.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Eventually, this results in </a:t>
            </a:r>
            <a:r>
              <a:rPr lang="en-US" sz="2600" b="1"/>
              <a:t>parenchymal fibrosis</a:t>
            </a:r>
            <a:r>
              <a:rPr lang="en-US" sz="2600"/>
              <a:t>.</a:t>
            </a:r>
            <a:endParaRPr sz="2600" b="1"/>
          </a:p>
        </p:txBody>
      </p:sp>
      <p:sp>
        <p:nvSpPr>
          <p:cNvPr id="282" name="Google Shape;282;p35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2nd Theory: Oxidative Stress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Alcohol-induced oxidative stress may generate free radicals in acinar cells, leading to membrane damage.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This damage results in the subsequent expression of chemokines such as: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Interleukin-8 (IL-8)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Transforming growth factor-β (TGF-β)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Connective tissue growth factor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Platelet-derived growth factor</a:t>
            </a:r>
            <a:endParaRPr b="1"/>
          </a:p>
        </p:txBody>
      </p:sp>
      <p:sp>
        <p:nvSpPr>
          <p:cNvPr id="291" name="Google Shape;291;p3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sldNum" idx="12"/>
          </p:nvPr>
        </p:nvSpPr>
        <p:spPr>
          <a:xfrm>
            <a:off x="9296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 </a:t>
            </a:r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Gross Appearance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gland is </a:t>
            </a:r>
            <a:r>
              <a:rPr lang="en-US" b="1"/>
              <a:t>hard</a:t>
            </a:r>
            <a:r>
              <a:rPr lang="en-US"/>
              <a:t>, sometimes with </a:t>
            </a:r>
            <a:r>
              <a:rPr lang="en-US" b="1"/>
              <a:t>extremely dilated ducts</a:t>
            </a:r>
            <a:r>
              <a:rPr lang="en-US"/>
              <a:t> and visible </a:t>
            </a:r>
            <a:r>
              <a:rPr lang="en-US" b="1"/>
              <a:t>calcified concretions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Microscopic Appearance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Parenchymal fibrosis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Reduced number and size of acini</a:t>
            </a:r>
            <a:r>
              <a:rPr lang="en-US"/>
              <a:t> (glands).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Variable dilation of the pancreatic ducts</a:t>
            </a:r>
            <a:r>
              <a:rPr lang="en-US"/>
              <a:t>.</a:t>
            </a:r>
            <a:endParaRPr b="1"/>
          </a:p>
        </p:txBody>
      </p:sp>
      <p:sp>
        <p:nvSpPr>
          <p:cNvPr id="300" name="Google Shape;300;p37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475" y="3124200"/>
            <a:ext cx="4038601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8" name="Google Shape;308;p38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Features of Chronic Pancreatitis:</a:t>
            </a:r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Nausea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Vomiting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Weight loss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Edema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b="1"/>
              <a:t>Jaundice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Persistent or recurrent abdominal pain</a:t>
            </a:r>
            <a:r>
              <a:rPr lang="en-US"/>
              <a:t> radiating to the back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50% mortality rate</a:t>
            </a:r>
            <a:r>
              <a:rPr lang="en-US"/>
              <a:t> over 20 to 25 years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Laboratory Investigations of Chronic Pancreatitis:</a:t>
            </a:r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Elevations of serum amylase</a:t>
            </a:r>
            <a:r>
              <a:rPr lang="en-US"/>
              <a:t> and </a:t>
            </a:r>
            <a:r>
              <a:rPr lang="en-US" b="1"/>
              <a:t>serum alkaline phosphatase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Calcifications</a:t>
            </a:r>
            <a:r>
              <a:rPr lang="en-US"/>
              <a:t> within the pancreas visible by </a:t>
            </a:r>
            <a:r>
              <a:rPr lang="en-US" b="1"/>
              <a:t>CT</a:t>
            </a:r>
            <a:r>
              <a:rPr lang="en-US"/>
              <a:t> or </a:t>
            </a:r>
            <a:r>
              <a:rPr lang="en-US" b="1"/>
              <a:t>ultrasonography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Complication: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40% risk of developing pancreatic cancer</a:t>
            </a:r>
            <a:r>
              <a:rPr lang="en-US"/>
              <a:t>.</a:t>
            </a:r>
            <a:endParaRPr b="1"/>
          </a:p>
        </p:txBody>
      </p:sp>
      <p:sp>
        <p:nvSpPr>
          <p:cNvPr id="319" name="Google Shape;319;p39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Assessment</a:t>
            </a:r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 45-year-old obese female was diagnosed with acute cholecystitis due to numerous gallstones.</a:t>
            </a:r>
            <a:br>
              <a:rPr lang="en-US"/>
            </a:br>
            <a:r>
              <a:rPr lang="en-US"/>
              <a:t>What is the most likely complication in this patient if not treated?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Appendicitis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Gastritis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Colitis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Pancreatitis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>
            <a:spLocks noGrp="1"/>
          </p:cNvSpPr>
          <p:nvPr>
            <p:ph type="sldNum" idx="12"/>
          </p:nvPr>
        </p:nvSpPr>
        <p:spPr>
          <a:xfrm>
            <a:off x="9184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Classification Of Pancreatic Tumors</a:t>
            </a:r>
            <a:endParaRPr/>
          </a:p>
        </p:txBody>
      </p:sp>
      <p:pic>
        <p:nvPicPr>
          <p:cNvPr id="335" name="Google Shape;335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487" t="14358" r="12420" b="10385"/>
          <a:stretch/>
        </p:blipFill>
        <p:spPr>
          <a:xfrm>
            <a:off x="916752" y="1489200"/>
            <a:ext cx="10343700" cy="536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42" name="Google Shape;34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Recurrent acute pancreatitis can result in chronic pancreatitis.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Ductal obstruction and long-term alcohol abuse are the most common causes in both forms.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Inappropriate activation of pancreatic digestive enzymes (due to mutations in genes encoding trypsinogen or trypsin inhibitors).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Primary acinar injury (due to toxins, infections, ischemia, or trauma) also causes pancreatitis.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Enlist the types of pancreatitis.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Enlist the causes of acute and chronic pancreatitis.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Describe the pathogenesis of acute and chronic pancreatitis.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Describe the morphological findings of acute and chronic pancreatitis.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Enumerate the clinical features of acute and chronic pancreatitis.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Describe the lab investigations of acute and chronic pancreatitis.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6106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Pancreatitis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Definition: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Pancreatitis</a:t>
            </a:r>
            <a:r>
              <a:rPr lang="en-US"/>
              <a:t> is inflammation of the pancreas, occurring when digestive enzymes begin to digest the pancreas itself.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Two Types: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Acute Pancreatitis</a:t>
            </a:r>
            <a:r>
              <a:rPr lang="en-US"/>
              <a:t> (Duration: &lt; 3 weeks)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/>
              <a:t>Chronic Pancreatitis</a:t>
            </a:r>
            <a:r>
              <a:rPr lang="en-US"/>
              <a:t> (Duration: &gt; 3 weeks)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600404" y="95837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Acute Pancreatitis</a:t>
            </a:r>
            <a:endParaRPr dirty="0"/>
          </a:p>
        </p:txBody>
      </p:sp>
      <p:pic>
        <p:nvPicPr>
          <p:cNvPr id="4" name="Google Shape;154;p22" descr="Image result for acute PANCREATITIS">
            <a:extLst>
              <a:ext uri="{FF2B5EF4-FFF2-40B4-BE49-F238E27FC236}">
                <a16:creationId xmlns:a16="http://schemas.microsoft.com/office/drawing/2014/main" id="{E486DFA8-B715-43FE-8313-EAA3E855BC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797" b="10432"/>
          <a:stretch/>
        </p:blipFill>
        <p:spPr>
          <a:xfrm>
            <a:off x="2112579" y="2156737"/>
            <a:ext cx="7525407" cy="427559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Acute Pancreatitis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Acute Pancreatitis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Definition</a:t>
            </a:r>
            <a:r>
              <a:rPr lang="en-US"/>
              <a:t>:</a:t>
            </a:r>
            <a:br>
              <a:rPr lang="en-US"/>
            </a:br>
            <a:r>
              <a:rPr lang="en-US"/>
              <a:t>Acute pancreatitis is characterized by inflammation and reversible parenchymal damage, ranging from focal edema to fat necrosis.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Prevalence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Most common in men.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Idiopathic pancreatitis occurs in 10-20% of cases.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Gallstones are present in 35% to 60% of cases.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Approximately 80% of cases are due to biliary tract disease or alcoholism.</a:t>
            </a:r>
            <a:endParaRPr sz="2600" b="1"/>
          </a:p>
        </p:txBody>
      </p:sp>
      <p:sp>
        <p:nvSpPr>
          <p:cNvPr id="152" name="Google Shape;152;p2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001000" y="602675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Causes Of Acute Pancreatitis</a:t>
            </a:r>
            <a:endParaRPr/>
          </a:p>
        </p:txBody>
      </p:sp>
      <p:pic>
        <p:nvPicPr>
          <p:cNvPr id="162" name="Google Shape;162;p23" descr="C:\Users\HP\Pictures\Captu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638" y="1314900"/>
            <a:ext cx="7658725" cy="55431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Widescreen</PresentationFormat>
  <Paragraphs>198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Pancreatitis</vt:lpstr>
      <vt:lpstr>Acute Pancreatitis</vt:lpstr>
      <vt:lpstr>Acute Pancreatitis</vt:lpstr>
      <vt:lpstr>Causes Of Acute Pancreatitis</vt:lpstr>
      <vt:lpstr>Three Pathways For Pathogenesis Of Acute Pancreatitis</vt:lpstr>
      <vt:lpstr>What Are The Causes Of Acute Pancreatitis</vt:lpstr>
      <vt:lpstr>Morphology</vt:lpstr>
      <vt:lpstr>Clinical Presentation</vt:lpstr>
      <vt:lpstr>Lab Investigation Of Acute Pancreatitis</vt:lpstr>
      <vt:lpstr>Complications of Acute Pancreatitis</vt:lpstr>
      <vt:lpstr>Treatment</vt:lpstr>
      <vt:lpstr>Chronic Pancreatitis</vt:lpstr>
      <vt:lpstr>Chronic Pancreatitis</vt:lpstr>
      <vt:lpstr>Common Causes of Chronic Pancreatitis:</vt:lpstr>
      <vt:lpstr>Theories of Chronic Pancreatitis Pathogenesis:</vt:lpstr>
      <vt:lpstr>Pathogenesis</vt:lpstr>
      <vt:lpstr>Pathogenesis</vt:lpstr>
      <vt:lpstr>Morphology </vt:lpstr>
      <vt:lpstr>Clinical Features of Chronic Pancreatitis:</vt:lpstr>
      <vt:lpstr>Laboratory Investigations of Chronic Pancreatitis:</vt:lpstr>
      <vt:lpstr>Assessment</vt:lpstr>
      <vt:lpstr>Classification Of Pancreatic Tumors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2025-02-25T17:47:13Z</dcterms:modified>
</cp:coreProperties>
</file>