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sldIdLst>
    <p:sldId id="256" r:id="rId2"/>
    <p:sldId id="301" r:id="rId3"/>
    <p:sldId id="302" r:id="rId4"/>
    <p:sldId id="358" r:id="rId5"/>
    <p:sldId id="359"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1" r:id="rId26"/>
    <p:sldId id="282" r:id="rId27"/>
    <p:sldId id="283" r:id="rId28"/>
    <p:sldId id="360" r:id="rId29"/>
    <p:sldId id="367" r:id="rId30"/>
  </p:sldIdLst>
  <p:sldSz cx="12192000" cy="6858000"/>
  <p:notesSz cx="12192000" cy="6858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833A82C3-E8B1-4439-A7B6-C8E279158C4B}"/>
    <pc:docChg chg="modSld">
      <pc:chgData name="sammarfatima93@gmail.com" userId="d44883e3c0456043" providerId="LiveId" clId="{833A82C3-E8B1-4439-A7B6-C8E279158C4B}" dt="2025-02-21T12:03:36.682" v="10" actId="12"/>
      <pc:docMkLst>
        <pc:docMk/>
      </pc:docMkLst>
      <pc:sldChg chg="modSp mod">
        <pc:chgData name="sammarfatima93@gmail.com" userId="d44883e3c0456043" providerId="LiveId" clId="{833A82C3-E8B1-4439-A7B6-C8E279158C4B}" dt="2025-02-21T12:03:36.682" v="10" actId="12"/>
        <pc:sldMkLst>
          <pc:docMk/>
          <pc:sldMk cId="1909633316" sldId="359"/>
        </pc:sldMkLst>
        <pc:spChg chg="mod">
          <ac:chgData name="sammarfatima93@gmail.com" userId="d44883e3c0456043" providerId="LiveId" clId="{833A82C3-E8B1-4439-A7B6-C8E279158C4B}" dt="2025-02-21T12:03:36.682" v="10" actId="12"/>
          <ac:spMkLst>
            <pc:docMk/>
            <pc:sldMk cId="1909633316" sldId="359"/>
            <ac:spMk id="3" creationId="{858DB9AF-6827-14C1-EC45-6220B3C45C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FE2A-5692-B412-B2CD-B08A2095A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0AA4DD4B-0860-414C-C10C-6DACD82EC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64F8CF2F-4E5E-17C5-5A10-EADB8B9F837D}"/>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3415A579-CAFC-509A-51E6-7EFB6F68C19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52D0319-D9B1-A209-5B40-224F7F2A671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36618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4AEA-26BE-E109-A93E-FAAEF07B2B2C}"/>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3CEA518F-ED34-E4F6-7835-7946CF7E8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2111728E-7939-31E6-FCB6-A877B9E77FBF}"/>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38E961CB-D77F-51A4-8940-136F43A16B6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3A2E958-1504-64AD-E847-29F4B87BE66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24780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0D838-35B7-955A-E5E6-8513A93A7C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EA623361-3286-8026-03C6-3FE333C36B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314717EA-C4F6-8156-D49D-27B1AECC09EA}"/>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11A3F37F-6447-B033-3208-15EE8BD9C2C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3C742CC-0C22-A049-873C-577180D6859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40338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3E4E-0185-84DF-E0C5-FF6B8696AB42}"/>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8F484171-1D36-600D-BBB3-2645759C96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9BDA36A-A71F-DE45-21F1-B5C581794285}"/>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542EDBA1-B1B7-EAC9-356E-EA687F326AA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FB772167-A3A9-1346-F791-25E898B013F1}"/>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89387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376-4BEA-31AC-1218-2DAE181B2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51CC5A8A-3812-DDC8-4D71-EBB1AB8B21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A0FB9-CB8F-1AAE-9AE1-C7D3291318D6}"/>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CCA75FB9-EACF-2846-AD3F-C628F2813BE9}"/>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E7D385FD-356C-0C3F-009C-D439562E9089}"/>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15981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ABF0-9377-789A-C29B-46ACC7F12D30}"/>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CA303050-D72B-9ED7-1952-CDAA970C09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A5D2AF48-31C7-F6CF-ED7C-18B7FD66EF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EE1DAE27-E3D2-E596-430A-5EA7096254FA}"/>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6" name="Footer Placeholder 5">
            <a:extLst>
              <a:ext uri="{FF2B5EF4-FFF2-40B4-BE49-F238E27FC236}">
                <a16:creationId xmlns:a16="http://schemas.microsoft.com/office/drawing/2014/main" id="{7CF8B921-4A0E-9799-651E-C511C71997B0}"/>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38B7581-F9BF-9ADC-B82F-91CDC7C1C49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07514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DFAD-0121-2182-D45D-92106D2309C5}"/>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25FA182F-C2B2-040A-9F28-70E3C76AD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280426-1476-2C2D-AAE7-10FFC208D9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602E7E37-F443-FEE1-5899-AB5E84F67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102696-081C-259D-8911-F15FAB597F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B10589D6-0832-C3C4-EEAB-6D654D96F071}"/>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8" name="Footer Placeholder 7">
            <a:extLst>
              <a:ext uri="{FF2B5EF4-FFF2-40B4-BE49-F238E27FC236}">
                <a16:creationId xmlns:a16="http://schemas.microsoft.com/office/drawing/2014/main" id="{B2059F25-9542-1C4C-C64D-933D31648087}"/>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15234CEF-C2E2-77FA-4ECB-B347AEDC689B}"/>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19613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631E-F0F6-A2C4-FCDE-9DACDDFBD3C6}"/>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AA52D47A-B63F-CD2A-3BBA-3E045B510352}"/>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4" name="Footer Placeholder 3">
            <a:extLst>
              <a:ext uri="{FF2B5EF4-FFF2-40B4-BE49-F238E27FC236}">
                <a16:creationId xmlns:a16="http://schemas.microsoft.com/office/drawing/2014/main" id="{086594CB-5053-A274-BA63-3EE567E96F4F}"/>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C79216BE-70C4-73B4-00E8-867294CB481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88792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543BA-C3B2-5CEE-F0E4-A607F0A1A42E}"/>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3" name="Footer Placeholder 2">
            <a:extLst>
              <a:ext uri="{FF2B5EF4-FFF2-40B4-BE49-F238E27FC236}">
                <a16:creationId xmlns:a16="http://schemas.microsoft.com/office/drawing/2014/main" id="{499F634C-44A9-18B4-2C7E-8AB203CA10A4}"/>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FB12349B-FBB2-C45A-5807-0D73547418F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49826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D344-A784-4979-F6C5-FDEAFCFEA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C83996BE-3254-0B30-D50B-7C89BE452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C2B844F6-FC33-2BF8-5D23-28419AA7D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6CBFF-61E3-D0E0-6BF3-D23E374287CF}"/>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6" name="Footer Placeholder 5">
            <a:extLst>
              <a:ext uri="{FF2B5EF4-FFF2-40B4-BE49-F238E27FC236}">
                <a16:creationId xmlns:a16="http://schemas.microsoft.com/office/drawing/2014/main" id="{C6C885F3-C0F2-086D-6AC3-409EE8CB634C}"/>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BF904623-45DB-44D4-4155-0D0BD582778B}"/>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69908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473D-36E7-A5C1-5D7E-64F0D997B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4616AAE4-F1F6-F9DB-4FA7-52EE4DEFF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F4B3D36A-5FE4-3505-7A00-89B8D7269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200E0-2680-951A-2399-5B7C61EC2C6B}"/>
              </a:ext>
            </a:extLst>
          </p:cNvPr>
          <p:cNvSpPr>
            <a:spLocks noGrp="1"/>
          </p:cNvSpPr>
          <p:nvPr>
            <p:ph type="dt" sz="half" idx="10"/>
          </p:nvPr>
        </p:nvSpPr>
        <p:spPr/>
        <p:txBody>
          <a:bodyPr/>
          <a:lstStyle/>
          <a:p>
            <a:fld id="{1D8BD707-D9CF-40AE-B4C6-C98DA3205C09}" type="datetimeFigureOut">
              <a:rPr lang="en-US" smtClean="0"/>
              <a:t>2/21/2025</a:t>
            </a:fld>
            <a:endParaRPr lang="en-US"/>
          </a:p>
        </p:txBody>
      </p:sp>
      <p:sp>
        <p:nvSpPr>
          <p:cNvPr id="6" name="Footer Placeholder 5">
            <a:extLst>
              <a:ext uri="{FF2B5EF4-FFF2-40B4-BE49-F238E27FC236}">
                <a16:creationId xmlns:a16="http://schemas.microsoft.com/office/drawing/2014/main" id="{A93AD953-D1A7-B407-5646-2C1D0E35054D}"/>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43E7EA6-CF52-1FD7-FAC3-D1B39A96365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422620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5166C-51EC-7DB4-D60B-C4DBB83F8E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C3893B0-2303-24DB-85AF-B79A09B2B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0DDA4A3-25A3-1F03-D7DF-119DB8785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8BD707-D9CF-40AE-B4C6-C98DA3205C09}" type="datetimeFigureOut">
              <a:rPr lang="en-US" smtClean="0"/>
              <a:t>2/21/2025</a:t>
            </a:fld>
            <a:endParaRPr lang="en-US"/>
          </a:p>
        </p:txBody>
      </p:sp>
      <p:sp>
        <p:nvSpPr>
          <p:cNvPr id="5" name="Footer Placeholder 4">
            <a:extLst>
              <a:ext uri="{FF2B5EF4-FFF2-40B4-BE49-F238E27FC236}">
                <a16:creationId xmlns:a16="http://schemas.microsoft.com/office/drawing/2014/main" id="{73F0EA04-8D11-5F71-8051-BC5894BE81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9E6AEB13-6913-3362-AB8F-ED90E0E2A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F15528-21DE-4FAA-801E-634DDDAF4B2B}" type="slidenum">
              <a:rPr lang="en-PK" smtClean="0"/>
              <a:t>‹#›</a:t>
            </a:fld>
            <a:endParaRPr lang="en-PK"/>
          </a:p>
        </p:txBody>
      </p:sp>
    </p:spTree>
    <p:extLst>
      <p:ext uri="{BB962C8B-B14F-4D97-AF65-F5344CB8AC3E}">
        <p14:creationId xmlns:p14="http://schemas.microsoft.com/office/powerpoint/2010/main" val="12201764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books/NBK559015/" TargetMode="External"/><Relationship Id="rId2" Type="http://schemas.openxmlformats.org/officeDocument/2006/relationships/hyperlink" Target="https://www.ncbi.nlm.nih.gov/books/NBK559015/#__NBK559015_ai__"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399E-4CAC-F3B6-4564-3198AB98EF83}"/>
              </a:ext>
            </a:extLst>
          </p:cNvPr>
          <p:cNvSpPr>
            <a:spLocks noGrp="1"/>
          </p:cNvSpPr>
          <p:nvPr>
            <p:ph type="ctrTitle"/>
          </p:nvPr>
        </p:nvSpPr>
        <p:spPr/>
        <p:txBody>
          <a:bodyPr>
            <a:normAutofit/>
          </a:bodyPr>
          <a:lstStyle/>
          <a:p>
            <a:r>
              <a:rPr lang="en-US" sz="4000" dirty="0"/>
              <a:t>Diphtheria </a:t>
            </a:r>
            <a:br>
              <a:rPr lang="en-US" sz="4000" dirty="0"/>
            </a:br>
            <a:r>
              <a:rPr lang="en-US" sz="4000" dirty="0"/>
              <a:t>Microbe Module</a:t>
            </a:r>
            <a:br>
              <a:rPr lang="en-US" sz="4000" dirty="0"/>
            </a:br>
            <a:r>
              <a:rPr lang="en-US" sz="4000" dirty="0"/>
              <a:t>3</a:t>
            </a:r>
            <a:r>
              <a:rPr lang="en-US" sz="4000" baseline="30000" dirty="0"/>
              <a:t>rd</a:t>
            </a:r>
            <a:r>
              <a:rPr lang="en-US" sz="4000" dirty="0"/>
              <a:t> Year MBBS</a:t>
            </a:r>
            <a:endParaRPr lang="LID4096" sz="4000" dirty="0"/>
          </a:p>
        </p:txBody>
      </p:sp>
      <p:sp>
        <p:nvSpPr>
          <p:cNvPr id="3" name="Subtitle 2">
            <a:extLst>
              <a:ext uri="{FF2B5EF4-FFF2-40B4-BE49-F238E27FC236}">
                <a16:creationId xmlns:a16="http://schemas.microsoft.com/office/drawing/2014/main" id="{451A00F2-3AEA-155E-C9C7-0672CDE5AB14}"/>
              </a:ext>
            </a:extLst>
          </p:cNvPr>
          <p:cNvSpPr>
            <a:spLocks noGrp="1"/>
          </p:cNvSpPr>
          <p:nvPr>
            <p:ph type="subTitle" idx="1"/>
          </p:nvPr>
        </p:nvSpPr>
        <p:spPr/>
        <p:txBody>
          <a:bodyPr/>
          <a:lstStyle/>
          <a:p>
            <a:r>
              <a:rPr lang="en-US" sz="2000" b="1" dirty="0"/>
              <a:t>BY:</a:t>
            </a:r>
          </a:p>
          <a:p>
            <a:r>
              <a:rPr lang="en-US" sz="2000" b="1" dirty="0"/>
              <a:t>Dr. Kiran Fatima</a:t>
            </a:r>
          </a:p>
          <a:p>
            <a:r>
              <a:rPr lang="en-US" sz="2000" b="1" dirty="0"/>
              <a:t>Pathology Department</a:t>
            </a:r>
          </a:p>
          <a:p>
            <a:r>
              <a:rPr lang="en-US" sz="2000" b="1" dirty="0"/>
              <a:t>Rawalpindi Medical University</a:t>
            </a:r>
            <a:endParaRPr lang="LID4096" sz="2000" b="1" dirty="0"/>
          </a:p>
        </p:txBody>
      </p:sp>
    </p:spTree>
    <p:extLst>
      <p:ext uri="{BB962C8B-B14F-4D97-AF65-F5344CB8AC3E}">
        <p14:creationId xmlns:p14="http://schemas.microsoft.com/office/powerpoint/2010/main" val="80207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
        <p:nvSpPr>
          <p:cNvPr id="3" name="TextBox 2">
            <a:extLst>
              <a:ext uri="{FF2B5EF4-FFF2-40B4-BE49-F238E27FC236}">
                <a16:creationId xmlns:a16="http://schemas.microsoft.com/office/drawing/2014/main" id="{1A87178D-A653-3030-54D4-FF6D25A9BE8C}"/>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CCE153AD-D15E-B4F2-ED41-50F1D9CD015A}"/>
              </a:ext>
            </a:extLst>
          </p:cNvPr>
          <p:cNvSpPr txBox="1"/>
          <p:nvPr/>
        </p:nvSpPr>
        <p:spPr>
          <a:xfrm>
            <a:off x="10058400" y="762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68779" y="477011"/>
            <a:ext cx="8095487" cy="6071615"/>
          </a:xfrm>
          <a:prstGeom prst="rect">
            <a:avLst/>
          </a:prstGeom>
        </p:spPr>
      </p:pic>
      <p:sp>
        <p:nvSpPr>
          <p:cNvPr id="3" name="TextBox 2">
            <a:extLst>
              <a:ext uri="{FF2B5EF4-FFF2-40B4-BE49-F238E27FC236}">
                <a16:creationId xmlns:a16="http://schemas.microsoft.com/office/drawing/2014/main" id="{AA0FE54C-8FA4-19CA-4EAA-43DAA32CE720}"/>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1D64C987-1AA4-A380-9FF0-14279B66B389}"/>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402B8FF2-3C99-E4D0-E295-4563A412A26A}"/>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8EDE6E1A-CC4D-FC71-9540-79B8FBB8D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51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
        <p:nvSpPr>
          <p:cNvPr id="3" name="TextBox 2">
            <a:extLst>
              <a:ext uri="{FF2B5EF4-FFF2-40B4-BE49-F238E27FC236}">
                <a16:creationId xmlns:a16="http://schemas.microsoft.com/office/drawing/2014/main" id="{4EF767B7-1279-B2CC-0BE9-58F4E2477C08}"/>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6587" y="0"/>
            <a:ext cx="8878823" cy="68579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C871CB8A-688B-70DB-0767-BD9A0421966C}"/>
              </a:ext>
            </a:extLst>
          </p:cNvPr>
          <p:cNvSpPr txBox="1"/>
          <p:nvPr/>
        </p:nvSpPr>
        <p:spPr>
          <a:xfrm>
            <a:off x="10058400" y="152400"/>
            <a:ext cx="1673942" cy="369332"/>
          </a:xfrm>
          <a:prstGeom prst="rect">
            <a:avLst/>
          </a:prstGeom>
          <a:noFill/>
        </p:spPr>
        <p:txBody>
          <a:bodyPr wrap="square" rtlCol="0">
            <a:spAutoFit/>
          </a:bodyPr>
          <a:lstStyle/>
          <a:p>
            <a:r>
              <a:rPr lang="en-US" dirty="0"/>
              <a:t>longitudinal</a:t>
            </a:r>
            <a:endParaRPr lang="en-PK"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3DE874E3-9D8A-3A87-5AB9-BCC5973E7CCD}"/>
              </a:ext>
            </a:extLst>
          </p:cNvPr>
          <p:cNvSpPr txBox="1"/>
          <p:nvPr/>
        </p:nvSpPr>
        <p:spPr>
          <a:xfrm>
            <a:off x="10058400" y="152400"/>
            <a:ext cx="1673942" cy="369332"/>
          </a:xfrm>
          <a:prstGeom prst="rect">
            <a:avLst/>
          </a:prstGeom>
          <a:noFill/>
        </p:spPr>
        <p:txBody>
          <a:bodyPr wrap="square" rtlCol="0">
            <a:spAutoFit/>
          </a:bodyPr>
          <a:lstStyle/>
          <a:p>
            <a:r>
              <a:rPr lang="en-US" dirty="0"/>
              <a:t>longitudinal</a:t>
            </a:r>
            <a:endParaRPr lang="en-PK"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D6618ACF-C54F-94E9-FC1A-B7DB5BCC8A63}"/>
              </a:ext>
            </a:extLst>
          </p:cNvPr>
          <p:cNvSpPr txBox="1"/>
          <p:nvPr/>
        </p:nvSpPr>
        <p:spPr>
          <a:xfrm>
            <a:off x="10058400" y="152400"/>
            <a:ext cx="1673942" cy="369332"/>
          </a:xfrm>
          <a:prstGeom prst="rect">
            <a:avLst/>
          </a:prstGeom>
          <a:noFill/>
        </p:spPr>
        <p:txBody>
          <a:bodyPr wrap="square" rtlCol="0">
            <a:spAutoFit/>
          </a:bodyPr>
          <a:lstStyle/>
          <a:p>
            <a:r>
              <a:rPr lang="en-US" dirty="0"/>
              <a:t>longitudinal</a:t>
            </a:r>
            <a:endParaRPr lang="en-PK"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dirty="0"/>
              <a:t>Questions:</a:t>
            </a:r>
          </a:p>
        </p:txBody>
      </p:sp>
      <p:sp>
        <p:nvSpPr>
          <p:cNvPr id="3" name="object 3"/>
          <p:cNvSpPr txBox="1">
            <a:spLocks noGrp="1"/>
          </p:cNvSpPr>
          <p:nvPr>
            <p:ph idx="1"/>
          </p:nvPr>
        </p:nvSpPr>
        <p:spPr>
          <a:xfrm>
            <a:off x="838200" y="1825625"/>
            <a:ext cx="10515600" cy="4519827"/>
          </a:xfrm>
          <a:prstGeom prst="rect">
            <a:avLst/>
          </a:prstGeom>
        </p:spPr>
        <p:txBody>
          <a:bodyPr vert="horz" wrap="square" lIns="0" tIns="13335" rIns="0" bIns="0" rtlCol="0">
            <a:spAutoFit/>
          </a:bodyPr>
          <a:lstStyle/>
          <a:p>
            <a:pPr marL="12700" marR="5080" indent="0">
              <a:lnSpc>
                <a:spcPct val="100000"/>
              </a:lnSpc>
              <a:spcBef>
                <a:spcPts val="105"/>
              </a:spcBef>
              <a:buNone/>
              <a:tabLst>
                <a:tab pos="354965" algn="l"/>
              </a:tabLst>
            </a:pPr>
            <a:r>
              <a:rPr spc="45" dirty="0"/>
              <a:t> </a:t>
            </a:r>
            <a:r>
              <a:rPr spc="130" dirty="0"/>
              <a:t>A</a:t>
            </a:r>
            <a:r>
              <a:rPr spc="40" dirty="0"/>
              <a:t> </a:t>
            </a:r>
            <a:r>
              <a:rPr spc="140" dirty="0"/>
              <a:t>patient</a:t>
            </a:r>
            <a:r>
              <a:rPr spc="20" dirty="0"/>
              <a:t> </a:t>
            </a:r>
            <a:r>
              <a:rPr spc="95" dirty="0"/>
              <a:t>with</a:t>
            </a:r>
            <a:r>
              <a:rPr spc="20" dirty="0"/>
              <a:t> </a:t>
            </a:r>
            <a:r>
              <a:rPr spc="110" dirty="0"/>
              <a:t>diphtheria</a:t>
            </a:r>
            <a:r>
              <a:rPr spc="25" dirty="0"/>
              <a:t> </a:t>
            </a:r>
            <a:r>
              <a:rPr dirty="0"/>
              <a:t>presents</a:t>
            </a:r>
            <a:r>
              <a:rPr spc="5" dirty="0"/>
              <a:t> </a:t>
            </a:r>
            <a:r>
              <a:rPr spc="95" dirty="0"/>
              <a:t>with</a:t>
            </a:r>
            <a:r>
              <a:rPr spc="20" dirty="0"/>
              <a:t> </a:t>
            </a:r>
            <a:r>
              <a:rPr spc="105" dirty="0"/>
              <a:t>neurological</a:t>
            </a:r>
            <a:r>
              <a:rPr spc="50" dirty="0"/>
              <a:t> </a:t>
            </a:r>
            <a:r>
              <a:rPr spc="-275" dirty="0"/>
              <a:t>symptoms</a:t>
            </a:r>
            <a:r>
              <a:rPr spc="500" dirty="0"/>
              <a:t>     </a:t>
            </a:r>
            <a:r>
              <a:rPr spc="65" dirty="0"/>
              <a:t>such</a:t>
            </a:r>
            <a:r>
              <a:rPr spc="5" dirty="0"/>
              <a:t> </a:t>
            </a:r>
            <a:r>
              <a:rPr dirty="0"/>
              <a:t>as</a:t>
            </a:r>
            <a:r>
              <a:rPr spc="10" dirty="0"/>
              <a:t> </a:t>
            </a:r>
            <a:r>
              <a:rPr spc="125" dirty="0"/>
              <a:t>diplopia</a:t>
            </a:r>
            <a:r>
              <a:rPr spc="5" dirty="0"/>
              <a:t> </a:t>
            </a:r>
            <a:r>
              <a:rPr spc="200" dirty="0"/>
              <a:t>and</a:t>
            </a:r>
            <a:r>
              <a:rPr spc="15" dirty="0"/>
              <a:t> </a:t>
            </a:r>
            <a:r>
              <a:rPr spc="50" dirty="0"/>
              <a:t>weakness.</a:t>
            </a:r>
            <a:r>
              <a:rPr spc="-20" dirty="0"/>
              <a:t> </a:t>
            </a:r>
            <a:r>
              <a:rPr spc="105" dirty="0"/>
              <a:t>What</a:t>
            </a:r>
            <a:r>
              <a:rPr spc="60" dirty="0"/>
              <a:t> </a:t>
            </a:r>
            <a:r>
              <a:rPr spc="-150" dirty="0"/>
              <a:t>is</a:t>
            </a:r>
            <a:r>
              <a:rPr spc="20" dirty="0"/>
              <a:t> </a:t>
            </a:r>
            <a:r>
              <a:rPr spc="140" dirty="0"/>
              <a:t>the</a:t>
            </a:r>
            <a:r>
              <a:rPr dirty="0"/>
              <a:t> </a:t>
            </a:r>
            <a:r>
              <a:rPr spc="70" dirty="0"/>
              <a:t>most</a:t>
            </a:r>
            <a:r>
              <a:rPr dirty="0"/>
              <a:t> likely</a:t>
            </a:r>
            <a:r>
              <a:rPr spc="-15" dirty="0"/>
              <a:t> </a:t>
            </a:r>
            <a:r>
              <a:rPr spc="120" dirty="0"/>
              <a:t>cause</a:t>
            </a:r>
            <a:r>
              <a:rPr dirty="0"/>
              <a:t> </a:t>
            </a:r>
            <a:r>
              <a:rPr spc="105" dirty="0"/>
              <a:t>of </a:t>
            </a:r>
            <a:r>
              <a:rPr spc="75" dirty="0"/>
              <a:t>these</a:t>
            </a:r>
            <a:r>
              <a:rPr spc="-35" dirty="0"/>
              <a:t> </a:t>
            </a:r>
            <a:r>
              <a:rPr spc="60" dirty="0"/>
              <a:t>symptoms?</a:t>
            </a:r>
            <a:endParaRPr sz="1800" dirty="0">
              <a:latin typeface="Microsoft Sans Serif"/>
              <a:cs typeface="Microsoft Sans Serif"/>
            </a:endParaRPr>
          </a:p>
          <a:p>
            <a:pPr>
              <a:lnSpc>
                <a:spcPct val="100000"/>
              </a:lnSpc>
              <a:spcBef>
                <a:spcPts val="2100"/>
              </a:spcBef>
            </a:pPr>
            <a:endParaRPr sz="1800" dirty="0">
              <a:latin typeface="Microsoft Sans Serif"/>
              <a:cs typeface="Microsoft Sans Serif"/>
            </a:endParaRPr>
          </a:p>
          <a:p>
            <a:pPr marL="12700" marR="340995" indent="0">
              <a:lnSpc>
                <a:spcPct val="100000"/>
              </a:lnSpc>
              <a:buNone/>
              <a:tabLst>
                <a:tab pos="425450" algn="l"/>
              </a:tabLst>
            </a:pPr>
            <a:r>
              <a:rPr spc="95" dirty="0"/>
              <a:t>A)</a:t>
            </a:r>
            <a:r>
              <a:rPr spc="-15" dirty="0"/>
              <a:t> </a:t>
            </a:r>
            <a:r>
              <a:rPr spc="85" dirty="0"/>
              <a:t>Direct</a:t>
            </a:r>
            <a:r>
              <a:rPr spc="-15" dirty="0"/>
              <a:t> </a:t>
            </a:r>
            <a:r>
              <a:rPr spc="50" dirty="0"/>
              <a:t>invasion</a:t>
            </a:r>
            <a:r>
              <a:rPr spc="-15" dirty="0"/>
              <a:t> </a:t>
            </a:r>
            <a:r>
              <a:rPr spc="130" dirty="0"/>
              <a:t>of</a:t>
            </a:r>
            <a:r>
              <a:rPr spc="-10" dirty="0"/>
              <a:t> </a:t>
            </a:r>
            <a:r>
              <a:rPr spc="140" dirty="0"/>
              <a:t>the</a:t>
            </a:r>
            <a:r>
              <a:rPr spc="-25" dirty="0"/>
              <a:t> </a:t>
            </a:r>
            <a:r>
              <a:rPr spc="55" dirty="0"/>
              <a:t>nervous</a:t>
            </a:r>
            <a:r>
              <a:rPr spc="-40" dirty="0"/>
              <a:t> </a:t>
            </a:r>
            <a:r>
              <a:rPr spc="25" dirty="0"/>
              <a:t>system</a:t>
            </a:r>
            <a:r>
              <a:rPr spc="-50" dirty="0"/>
              <a:t> </a:t>
            </a:r>
            <a:r>
              <a:rPr spc="155" dirty="0"/>
              <a:t>by</a:t>
            </a:r>
            <a:r>
              <a:rPr spc="-10" dirty="0"/>
              <a:t> </a:t>
            </a:r>
            <a:r>
              <a:rPr spc="130" dirty="0"/>
              <a:t>Corynebacterium</a:t>
            </a:r>
            <a:r>
              <a:rPr spc="70" dirty="0"/>
              <a:t> </a:t>
            </a:r>
            <a:r>
              <a:rPr spc="114" dirty="0"/>
              <a:t>diphtheriae</a:t>
            </a:r>
          </a:p>
          <a:p>
            <a:pPr marL="0" indent="0">
              <a:lnSpc>
                <a:spcPct val="100000"/>
              </a:lnSpc>
              <a:spcBef>
                <a:spcPts val="994"/>
              </a:spcBef>
              <a:buNone/>
              <a:tabLst>
                <a:tab pos="4541520" algn="l"/>
              </a:tabLst>
            </a:pPr>
            <a:r>
              <a:rPr spc="-60" dirty="0"/>
              <a:t>B)</a:t>
            </a:r>
            <a:r>
              <a:rPr spc="-15" dirty="0"/>
              <a:t> </a:t>
            </a:r>
            <a:r>
              <a:rPr spc="100" dirty="0"/>
              <a:t>Secondary</a:t>
            </a:r>
            <a:r>
              <a:rPr dirty="0"/>
              <a:t> </a:t>
            </a:r>
            <a:r>
              <a:rPr spc="130" dirty="0"/>
              <a:t>bacterial</a:t>
            </a:r>
            <a:r>
              <a:rPr spc="-45" dirty="0"/>
              <a:t> </a:t>
            </a:r>
            <a:r>
              <a:rPr spc="105" dirty="0"/>
              <a:t>infection</a:t>
            </a:r>
            <a:r>
              <a:rPr dirty="0"/>
              <a:t>	-</a:t>
            </a:r>
          </a:p>
          <a:p>
            <a:pPr marL="0" indent="0">
              <a:lnSpc>
                <a:spcPct val="100000"/>
              </a:lnSpc>
              <a:spcBef>
                <a:spcPts val="1000"/>
              </a:spcBef>
              <a:buNone/>
              <a:tabLst>
                <a:tab pos="7265034" algn="l"/>
              </a:tabLst>
            </a:pPr>
            <a:r>
              <a:rPr spc="120" dirty="0"/>
              <a:t>C)</a:t>
            </a:r>
            <a:r>
              <a:rPr spc="-15" dirty="0"/>
              <a:t> </a:t>
            </a:r>
            <a:r>
              <a:rPr spc="130" dirty="0"/>
              <a:t>Autoimmune</a:t>
            </a:r>
            <a:r>
              <a:rPr spc="-50" dirty="0"/>
              <a:t> </a:t>
            </a:r>
            <a:r>
              <a:rPr spc="45" dirty="0"/>
              <a:t>response</a:t>
            </a:r>
            <a:r>
              <a:rPr spc="-25" dirty="0"/>
              <a:t> </a:t>
            </a:r>
            <a:r>
              <a:rPr spc="114" dirty="0"/>
              <a:t>triggered</a:t>
            </a:r>
            <a:r>
              <a:rPr spc="-25" dirty="0"/>
              <a:t> </a:t>
            </a:r>
            <a:r>
              <a:rPr spc="155" dirty="0"/>
              <a:t>by</a:t>
            </a:r>
            <a:r>
              <a:rPr spc="-10" dirty="0"/>
              <a:t> </a:t>
            </a:r>
            <a:r>
              <a:rPr spc="110" dirty="0"/>
              <a:t>diphtheria</a:t>
            </a:r>
            <a:r>
              <a:rPr spc="-30" dirty="0"/>
              <a:t> </a:t>
            </a:r>
            <a:r>
              <a:rPr spc="65" dirty="0"/>
              <a:t>toxin</a:t>
            </a:r>
            <a:r>
              <a:rPr dirty="0"/>
              <a:t>	-</a:t>
            </a:r>
            <a:endParaRPr lang="en-US" dirty="0"/>
          </a:p>
          <a:p>
            <a:pPr marL="0" indent="0">
              <a:lnSpc>
                <a:spcPct val="100000"/>
              </a:lnSpc>
              <a:spcBef>
                <a:spcPts val="1000"/>
              </a:spcBef>
              <a:buNone/>
              <a:tabLst>
                <a:tab pos="7265034" algn="l"/>
              </a:tabLst>
            </a:pPr>
            <a:r>
              <a:rPr spc="45" dirty="0"/>
              <a:t>D)</a:t>
            </a:r>
            <a:r>
              <a:rPr spc="-15" dirty="0"/>
              <a:t> </a:t>
            </a:r>
            <a:r>
              <a:rPr spc="10" dirty="0"/>
              <a:t>Extension</a:t>
            </a:r>
            <a:r>
              <a:rPr spc="-30" dirty="0"/>
              <a:t> </a:t>
            </a:r>
            <a:r>
              <a:rPr spc="130" dirty="0"/>
              <a:t>of</a:t>
            </a:r>
            <a:r>
              <a:rPr spc="-10" dirty="0"/>
              <a:t> </a:t>
            </a:r>
            <a:r>
              <a:rPr spc="105" dirty="0"/>
              <a:t>infection</a:t>
            </a:r>
            <a:r>
              <a:rPr spc="-15" dirty="0"/>
              <a:t> </a:t>
            </a:r>
            <a:r>
              <a:rPr spc="90" dirty="0"/>
              <a:t>into</a:t>
            </a:r>
            <a:r>
              <a:rPr spc="-25" dirty="0"/>
              <a:t> </a:t>
            </a:r>
            <a:r>
              <a:rPr spc="140" dirty="0"/>
              <a:t>the</a:t>
            </a:r>
            <a:r>
              <a:rPr spc="-35" dirty="0"/>
              <a:t> </a:t>
            </a:r>
            <a:r>
              <a:rPr spc="90" dirty="0"/>
              <a:t>meninges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7400" y="2057400"/>
            <a:ext cx="8620760" cy="3459479"/>
          </a:xfrm>
          <a:prstGeom prst="rect">
            <a:avLst/>
          </a:prstGeom>
        </p:spPr>
        <p:txBody>
          <a:bodyPr vert="horz" wrap="square" lIns="0" tIns="12700" rIns="0" bIns="0" rtlCol="0">
            <a:spAutoFit/>
          </a:bodyPr>
          <a:lstStyle/>
          <a:p>
            <a:pPr marL="355600" marR="5080" indent="-342900">
              <a:lnSpc>
                <a:spcPct val="100000"/>
              </a:lnSpc>
              <a:spcBef>
                <a:spcPts val="100"/>
              </a:spcBef>
            </a:pPr>
            <a:r>
              <a:rPr sz="2400" spc="175" dirty="0">
                <a:solidFill>
                  <a:srgbClr val="404040"/>
                </a:solidFill>
                <a:latin typeface="Calibri" panose="020F0502020204030204" pitchFamily="34" charset="0"/>
                <a:cs typeface="Calibri" panose="020F0502020204030204" pitchFamily="34" charset="0"/>
              </a:rPr>
              <a:t>A</a:t>
            </a:r>
            <a:r>
              <a:rPr sz="2400" spc="20" dirty="0">
                <a:solidFill>
                  <a:srgbClr val="404040"/>
                </a:solidFill>
                <a:latin typeface="Calibri" panose="020F0502020204030204" pitchFamily="34" charset="0"/>
                <a:cs typeface="Calibri" panose="020F0502020204030204" pitchFamily="34" charset="0"/>
              </a:rPr>
              <a:t> </a:t>
            </a:r>
            <a:r>
              <a:rPr sz="2400" spc="-25" dirty="0">
                <a:solidFill>
                  <a:srgbClr val="404040"/>
                </a:solidFill>
                <a:latin typeface="Calibri" panose="020F0502020204030204" pitchFamily="34" charset="0"/>
                <a:cs typeface="Calibri" panose="020F0502020204030204" pitchFamily="34" charset="0"/>
              </a:rPr>
              <a:t>5-</a:t>
            </a:r>
            <a:r>
              <a:rPr sz="2400" spc="95" dirty="0">
                <a:solidFill>
                  <a:srgbClr val="404040"/>
                </a:solidFill>
                <a:latin typeface="Calibri" panose="020F0502020204030204" pitchFamily="34" charset="0"/>
                <a:cs typeface="Calibri" panose="020F0502020204030204" pitchFamily="34" charset="0"/>
              </a:rPr>
              <a:t>year-</a:t>
            </a:r>
            <a:r>
              <a:rPr sz="2400" spc="150" dirty="0">
                <a:solidFill>
                  <a:srgbClr val="404040"/>
                </a:solidFill>
                <a:latin typeface="Calibri" panose="020F0502020204030204" pitchFamily="34" charset="0"/>
                <a:cs typeface="Calibri" panose="020F0502020204030204" pitchFamily="34" charset="0"/>
              </a:rPr>
              <a:t>old</a:t>
            </a:r>
            <a:r>
              <a:rPr sz="2400" spc="40" dirty="0">
                <a:solidFill>
                  <a:srgbClr val="404040"/>
                </a:solidFill>
                <a:latin typeface="Calibri" panose="020F0502020204030204" pitchFamily="34" charset="0"/>
                <a:cs typeface="Calibri" panose="020F0502020204030204" pitchFamily="34" charset="0"/>
              </a:rPr>
              <a:t> </a:t>
            </a:r>
            <a:r>
              <a:rPr sz="2400" spc="130" dirty="0">
                <a:solidFill>
                  <a:srgbClr val="404040"/>
                </a:solidFill>
                <a:latin typeface="Calibri" panose="020F0502020204030204" pitchFamily="34" charset="0"/>
                <a:cs typeface="Calibri" panose="020F0502020204030204" pitchFamily="34" charset="0"/>
              </a:rPr>
              <a:t>child</a:t>
            </a:r>
            <a:r>
              <a:rPr sz="2400" spc="-5" dirty="0">
                <a:solidFill>
                  <a:srgbClr val="404040"/>
                </a:solidFill>
                <a:latin typeface="Calibri" panose="020F0502020204030204" pitchFamily="34" charset="0"/>
                <a:cs typeface="Calibri" panose="020F0502020204030204" pitchFamily="34" charset="0"/>
              </a:rPr>
              <a:t> </a:t>
            </a:r>
            <a:r>
              <a:rPr sz="2400" spc="114" dirty="0">
                <a:solidFill>
                  <a:srgbClr val="404040"/>
                </a:solidFill>
                <a:latin typeface="Calibri" panose="020F0502020204030204" pitchFamily="34" charset="0"/>
                <a:cs typeface="Calibri" panose="020F0502020204030204" pitchFamily="34" charset="0"/>
              </a:rPr>
              <a:t>with</a:t>
            </a:r>
            <a:r>
              <a:rPr sz="2400" spc="-10" dirty="0">
                <a:solidFill>
                  <a:srgbClr val="404040"/>
                </a:solidFill>
                <a:latin typeface="Calibri" panose="020F0502020204030204" pitchFamily="34" charset="0"/>
                <a:cs typeface="Calibri" panose="020F0502020204030204" pitchFamily="34" charset="0"/>
              </a:rPr>
              <a:t> </a:t>
            </a:r>
            <a:r>
              <a:rPr sz="2400" spc="130" dirty="0">
                <a:solidFill>
                  <a:srgbClr val="404040"/>
                </a:solidFill>
                <a:latin typeface="Calibri" panose="020F0502020204030204" pitchFamily="34" charset="0"/>
                <a:cs typeface="Calibri" panose="020F0502020204030204" pitchFamily="34" charset="0"/>
              </a:rPr>
              <a:t>diphtheria</a:t>
            </a:r>
            <a:r>
              <a:rPr sz="2400" spc="10" dirty="0">
                <a:solidFill>
                  <a:srgbClr val="404040"/>
                </a:solidFill>
                <a:latin typeface="Calibri" panose="020F0502020204030204" pitchFamily="34" charset="0"/>
                <a:cs typeface="Calibri" panose="020F0502020204030204" pitchFamily="34" charset="0"/>
              </a:rPr>
              <a:t> </a:t>
            </a:r>
            <a:r>
              <a:rPr sz="2400" dirty="0">
                <a:solidFill>
                  <a:srgbClr val="404040"/>
                </a:solidFill>
                <a:latin typeface="Calibri" panose="020F0502020204030204" pitchFamily="34" charset="0"/>
                <a:cs typeface="Calibri" panose="020F0502020204030204" pitchFamily="34" charset="0"/>
              </a:rPr>
              <a:t>has</a:t>
            </a:r>
            <a:r>
              <a:rPr sz="2400" spc="-15" dirty="0">
                <a:solidFill>
                  <a:srgbClr val="404040"/>
                </a:solidFill>
                <a:latin typeface="Calibri" panose="020F0502020204030204" pitchFamily="34" charset="0"/>
                <a:cs typeface="Calibri" panose="020F0502020204030204" pitchFamily="34" charset="0"/>
              </a:rPr>
              <a:t> </a:t>
            </a:r>
            <a:r>
              <a:rPr sz="2400" spc="204" dirty="0">
                <a:solidFill>
                  <a:srgbClr val="404040"/>
                </a:solidFill>
                <a:latin typeface="Calibri" panose="020F0502020204030204" pitchFamily="34" charset="0"/>
                <a:cs typeface="Calibri" panose="020F0502020204030204" pitchFamily="34" charset="0"/>
              </a:rPr>
              <a:t>been</a:t>
            </a:r>
            <a:r>
              <a:rPr sz="2400" spc="35" dirty="0">
                <a:solidFill>
                  <a:srgbClr val="404040"/>
                </a:solidFill>
                <a:latin typeface="Calibri" panose="020F0502020204030204" pitchFamily="34" charset="0"/>
                <a:cs typeface="Calibri" panose="020F0502020204030204" pitchFamily="34" charset="0"/>
              </a:rPr>
              <a:t> </a:t>
            </a:r>
            <a:r>
              <a:rPr sz="2400" spc="160" dirty="0">
                <a:solidFill>
                  <a:srgbClr val="404040"/>
                </a:solidFill>
                <a:latin typeface="Calibri" panose="020F0502020204030204" pitchFamily="34" charset="0"/>
                <a:cs typeface="Calibri" panose="020F0502020204030204" pitchFamily="34" charset="0"/>
              </a:rPr>
              <a:t>treated</a:t>
            </a:r>
            <a:r>
              <a:rPr sz="2400" dirty="0">
                <a:solidFill>
                  <a:srgbClr val="404040"/>
                </a:solidFill>
                <a:latin typeface="Calibri" panose="020F0502020204030204" pitchFamily="34" charset="0"/>
                <a:cs typeface="Calibri" panose="020F0502020204030204" pitchFamily="34" charset="0"/>
              </a:rPr>
              <a:t> </a:t>
            </a:r>
            <a:r>
              <a:rPr lang="en-US" sz="2400" dirty="0">
                <a:solidFill>
                  <a:srgbClr val="404040"/>
                </a:solidFill>
                <a:latin typeface="Calibri" panose="020F0502020204030204" pitchFamily="34" charset="0"/>
                <a:cs typeface="Calibri" panose="020F0502020204030204" pitchFamily="34" charset="0"/>
              </a:rPr>
              <a:t>with</a:t>
            </a:r>
            <a:r>
              <a:rPr sz="2400" dirty="0">
                <a:solidFill>
                  <a:srgbClr val="404040"/>
                </a:solidFill>
                <a:latin typeface="Calibri" panose="020F0502020204030204" pitchFamily="34" charset="0"/>
                <a:cs typeface="Calibri" panose="020F0502020204030204" pitchFamily="34" charset="0"/>
              </a:rPr>
              <a:t> </a:t>
            </a:r>
            <a:r>
              <a:rPr sz="2400" spc="130" dirty="0">
                <a:solidFill>
                  <a:srgbClr val="404040"/>
                </a:solidFill>
                <a:latin typeface="Calibri" panose="020F0502020204030204" pitchFamily="34" charset="0"/>
                <a:cs typeface="Calibri" panose="020F0502020204030204" pitchFamily="34" charset="0"/>
              </a:rPr>
              <a:t>diphtheria</a:t>
            </a:r>
            <a:r>
              <a:rPr sz="2400" spc="-25" dirty="0">
                <a:solidFill>
                  <a:srgbClr val="404040"/>
                </a:solidFill>
                <a:latin typeface="Calibri" panose="020F0502020204030204" pitchFamily="34" charset="0"/>
                <a:cs typeface="Calibri" panose="020F0502020204030204" pitchFamily="34" charset="0"/>
              </a:rPr>
              <a:t> </a:t>
            </a:r>
            <a:r>
              <a:rPr sz="2400" spc="95" dirty="0">
                <a:solidFill>
                  <a:srgbClr val="404040"/>
                </a:solidFill>
                <a:latin typeface="Calibri" panose="020F0502020204030204" pitchFamily="34" charset="0"/>
                <a:cs typeface="Calibri" panose="020F0502020204030204" pitchFamily="34" charset="0"/>
              </a:rPr>
              <a:t>antitoxin</a:t>
            </a:r>
            <a:r>
              <a:rPr sz="2400" spc="-30" dirty="0">
                <a:solidFill>
                  <a:srgbClr val="404040"/>
                </a:solidFill>
                <a:latin typeface="Calibri" panose="020F0502020204030204" pitchFamily="34" charset="0"/>
                <a:cs typeface="Calibri" panose="020F0502020204030204" pitchFamily="34" charset="0"/>
              </a:rPr>
              <a:t> </a:t>
            </a:r>
            <a:r>
              <a:rPr sz="2400" spc="235" dirty="0">
                <a:solidFill>
                  <a:srgbClr val="404040"/>
                </a:solidFill>
                <a:latin typeface="Calibri" panose="020F0502020204030204" pitchFamily="34" charset="0"/>
                <a:cs typeface="Calibri" panose="020F0502020204030204" pitchFamily="34" charset="0"/>
              </a:rPr>
              <a:t>and</a:t>
            </a:r>
            <a:r>
              <a:rPr sz="2400" spc="5" dirty="0">
                <a:solidFill>
                  <a:srgbClr val="404040"/>
                </a:solidFill>
                <a:latin typeface="Calibri" panose="020F0502020204030204" pitchFamily="34" charset="0"/>
                <a:cs typeface="Calibri" panose="020F0502020204030204" pitchFamily="34" charset="0"/>
              </a:rPr>
              <a:t> </a:t>
            </a:r>
            <a:r>
              <a:rPr sz="2400" spc="90" dirty="0">
                <a:solidFill>
                  <a:srgbClr val="404040"/>
                </a:solidFill>
                <a:latin typeface="Calibri" panose="020F0502020204030204" pitchFamily="34" charset="0"/>
                <a:cs typeface="Calibri" panose="020F0502020204030204" pitchFamily="34" charset="0"/>
              </a:rPr>
              <a:t>antibiotics.</a:t>
            </a:r>
            <a:r>
              <a:rPr sz="2400" spc="-30" dirty="0">
                <a:solidFill>
                  <a:srgbClr val="404040"/>
                </a:solidFill>
                <a:latin typeface="Calibri" panose="020F0502020204030204" pitchFamily="34" charset="0"/>
                <a:cs typeface="Calibri" panose="020F0502020204030204" pitchFamily="34" charset="0"/>
              </a:rPr>
              <a:t> </a:t>
            </a:r>
            <a:r>
              <a:rPr sz="2400" spc="130" dirty="0">
                <a:solidFill>
                  <a:srgbClr val="404040"/>
                </a:solidFill>
                <a:latin typeface="Calibri" panose="020F0502020204030204" pitchFamily="34" charset="0"/>
                <a:cs typeface="Calibri" panose="020F0502020204030204" pitchFamily="34" charset="0"/>
              </a:rPr>
              <a:t>What</a:t>
            </a:r>
            <a:r>
              <a:rPr sz="2400" spc="50" dirty="0">
                <a:solidFill>
                  <a:srgbClr val="404040"/>
                </a:solidFill>
                <a:latin typeface="Calibri" panose="020F0502020204030204" pitchFamily="34" charset="0"/>
                <a:cs typeface="Calibri" panose="020F0502020204030204" pitchFamily="34" charset="0"/>
              </a:rPr>
              <a:t> </a:t>
            </a:r>
            <a:r>
              <a:rPr sz="2400" spc="-160" dirty="0">
                <a:solidFill>
                  <a:srgbClr val="404040"/>
                </a:solidFill>
                <a:latin typeface="Calibri" panose="020F0502020204030204" pitchFamily="34" charset="0"/>
                <a:cs typeface="Calibri" panose="020F0502020204030204" pitchFamily="34" charset="0"/>
              </a:rPr>
              <a:t>is</a:t>
            </a:r>
            <a:r>
              <a:rPr sz="2400" spc="-15" dirty="0">
                <a:solidFill>
                  <a:srgbClr val="404040"/>
                </a:solidFill>
                <a:latin typeface="Calibri" panose="020F0502020204030204" pitchFamily="34" charset="0"/>
                <a:cs typeface="Calibri" panose="020F0502020204030204" pitchFamily="34" charset="0"/>
              </a:rPr>
              <a:t> </a:t>
            </a:r>
            <a:r>
              <a:rPr sz="2400" spc="135" dirty="0">
                <a:solidFill>
                  <a:srgbClr val="404040"/>
                </a:solidFill>
                <a:latin typeface="Calibri" panose="020F0502020204030204" pitchFamily="34" charset="0"/>
                <a:cs typeface="Calibri" panose="020F0502020204030204" pitchFamily="34" charset="0"/>
              </a:rPr>
              <a:t>the </a:t>
            </a:r>
            <a:r>
              <a:rPr sz="2400" spc="165" dirty="0">
                <a:solidFill>
                  <a:srgbClr val="404040"/>
                </a:solidFill>
                <a:latin typeface="Calibri" panose="020F0502020204030204" pitchFamily="34" charset="0"/>
                <a:cs typeface="Calibri" panose="020F0502020204030204" pitchFamily="34" charset="0"/>
              </a:rPr>
              <a:t>appropriate</a:t>
            </a:r>
            <a:r>
              <a:rPr sz="2400" spc="-20" dirty="0">
                <a:solidFill>
                  <a:srgbClr val="404040"/>
                </a:solidFill>
                <a:latin typeface="Calibri" panose="020F0502020204030204" pitchFamily="34" charset="0"/>
                <a:cs typeface="Calibri" panose="020F0502020204030204" pitchFamily="34" charset="0"/>
              </a:rPr>
              <a:t> </a:t>
            </a:r>
            <a:r>
              <a:rPr sz="2400" spc="90" dirty="0">
                <a:solidFill>
                  <a:srgbClr val="404040"/>
                </a:solidFill>
                <a:latin typeface="Calibri" panose="020F0502020204030204" pitchFamily="34" charset="0"/>
                <a:cs typeface="Calibri" panose="020F0502020204030204" pitchFamily="34" charset="0"/>
              </a:rPr>
              <a:t>follow-</a:t>
            </a:r>
            <a:r>
              <a:rPr sz="2400" spc="204" dirty="0">
                <a:solidFill>
                  <a:srgbClr val="404040"/>
                </a:solidFill>
                <a:latin typeface="Calibri" panose="020F0502020204030204" pitchFamily="34" charset="0"/>
                <a:cs typeface="Calibri" panose="020F0502020204030204" pitchFamily="34" charset="0"/>
              </a:rPr>
              <a:t>up</a:t>
            </a:r>
            <a:r>
              <a:rPr sz="2400" dirty="0">
                <a:solidFill>
                  <a:srgbClr val="404040"/>
                </a:solidFill>
                <a:latin typeface="Calibri" panose="020F0502020204030204" pitchFamily="34" charset="0"/>
                <a:cs typeface="Calibri" panose="020F0502020204030204" pitchFamily="34" charset="0"/>
              </a:rPr>
              <a:t> </a:t>
            </a:r>
            <a:r>
              <a:rPr sz="2400" spc="100" dirty="0">
                <a:solidFill>
                  <a:srgbClr val="404040"/>
                </a:solidFill>
                <a:latin typeface="Calibri" panose="020F0502020204030204" pitchFamily="34" charset="0"/>
                <a:cs typeface="Calibri" panose="020F0502020204030204" pitchFamily="34" charset="0"/>
              </a:rPr>
              <a:t>measure</a:t>
            </a:r>
            <a:r>
              <a:rPr sz="2400" spc="-10" dirty="0">
                <a:solidFill>
                  <a:srgbClr val="404040"/>
                </a:solidFill>
                <a:latin typeface="Calibri" panose="020F0502020204030204" pitchFamily="34" charset="0"/>
                <a:cs typeface="Calibri" panose="020F0502020204030204" pitchFamily="34" charset="0"/>
              </a:rPr>
              <a:t> </a:t>
            </a:r>
            <a:r>
              <a:rPr sz="2400" spc="185" dirty="0">
                <a:solidFill>
                  <a:srgbClr val="404040"/>
                </a:solidFill>
                <a:latin typeface="Calibri" panose="020F0502020204030204" pitchFamily="34" charset="0"/>
                <a:cs typeface="Calibri" panose="020F0502020204030204" pitchFamily="34" charset="0"/>
              </a:rPr>
              <a:t>to</a:t>
            </a:r>
            <a:r>
              <a:rPr sz="2400" spc="-10" dirty="0">
                <a:solidFill>
                  <a:srgbClr val="404040"/>
                </a:solidFill>
                <a:latin typeface="Calibri" panose="020F0502020204030204" pitchFamily="34" charset="0"/>
                <a:cs typeface="Calibri" panose="020F0502020204030204" pitchFamily="34" charset="0"/>
              </a:rPr>
              <a:t> </a:t>
            </a:r>
            <a:r>
              <a:rPr sz="2400" spc="-90" dirty="0">
                <a:solidFill>
                  <a:srgbClr val="404040"/>
                </a:solidFill>
                <a:latin typeface="Calibri" panose="020F0502020204030204" pitchFamily="34" charset="0"/>
                <a:cs typeface="Calibri" panose="020F0502020204030204" pitchFamily="34" charset="0"/>
              </a:rPr>
              <a:t>assess</a:t>
            </a:r>
            <a:r>
              <a:rPr sz="2400" spc="15" dirty="0">
                <a:solidFill>
                  <a:srgbClr val="404040"/>
                </a:solidFill>
                <a:latin typeface="Calibri" panose="020F0502020204030204" pitchFamily="34" charset="0"/>
                <a:cs typeface="Calibri" panose="020F0502020204030204" pitchFamily="34" charset="0"/>
              </a:rPr>
              <a:t> </a:t>
            </a:r>
            <a:r>
              <a:rPr sz="2400" spc="135" dirty="0">
                <a:solidFill>
                  <a:srgbClr val="404040"/>
                </a:solidFill>
                <a:latin typeface="Calibri" panose="020F0502020204030204" pitchFamily="34" charset="0"/>
                <a:cs typeface="Calibri" panose="020F0502020204030204" pitchFamily="34" charset="0"/>
              </a:rPr>
              <a:t>the </a:t>
            </a:r>
            <a:r>
              <a:rPr sz="2400" spc="85" dirty="0">
                <a:solidFill>
                  <a:srgbClr val="404040"/>
                </a:solidFill>
                <a:latin typeface="Calibri" panose="020F0502020204030204" pitchFamily="34" charset="0"/>
                <a:cs typeface="Calibri" panose="020F0502020204030204" pitchFamily="34" charset="0"/>
              </a:rPr>
              <a:t>effectiveness</a:t>
            </a:r>
            <a:r>
              <a:rPr sz="2400" spc="-15" dirty="0">
                <a:solidFill>
                  <a:srgbClr val="404040"/>
                </a:solidFill>
                <a:latin typeface="Calibri" panose="020F0502020204030204" pitchFamily="34" charset="0"/>
                <a:cs typeface="Calibri" panose="020F0502020204030204" pitchFamily="34" charset="0"/>
              </a:rPr>
              <a:t> </a:t>
            </a:r>
            <a:r>
              <a:rPr sz="2400" spc="155" dirty="0">
                <a:solidFill>
                  <a:srgbClr val="404040"/>
                </a:solidFill>
                <a:latin typeface="Calibri" panose="020F0502020204030204" pitchFamily="34" charset="0"/>
                <a:cs typeface="Calibri" panose="020F0502020204030204" pitchFamily="34" charset="0"/>
              </a:rPr>
              <a:t>of</a:t>
            </a:r>
            <a:r>
              <a:rPr sz="2400" spc="15" dirty="0">
                <a:solidFill>
                  <a:srgbClr val="404040"/>
                </a:solidFill>
                <a:latin typeface="Calibri" panose="020F0502020204030204" pitchFamily="34" charset="0"/>
                <a:cs typeface="Calibri" panose="020F0502020204030204" pitchFamily="34" charset="0"/>
              </a:rPr>
              <a:t> </a:t>
            </a:r>
            <a:r>
              <a:rPr sz="2400" spc="160" dirty="0">
                <a:solidFill>
                  <a:srgbClr val="404040"/>
                </a:solidFill>
                <a:latin typeface="Calibri" panose="020F0502020204030204" pitchFamily="34" charset="0"/>
                <a:cs typeface="Calibri" panose="020F0502020204030204" pitchFamily="34" charset="0"/>
              </a:rPr>
              <a:t>the</a:t>
            </a:r>
            <a:r>
              <a:rPr sz="2400" spc="5" dirty="0">
                <a:solidFill>
                  <a:srgbClr val="404040"/>
                </a:solidFill>
                <a:latin typeface="Calibri" panose="020F0502020204030204" pitchFamily="34" charset="0"/>
                <a:cs typeface="Calibri" panose="020F0502020204030204" pitchFamily="34" charset="0"/>
              </a:rPr>
              <a:t> </a:t>
            </a:r>
            <a:r>
              <a:rPr sz="2400" spc="140" dirty="0">
                <a:solidFill>
                  <a:srgbClr val="404040"/>
                </a:solidFill>
                <a:latin typeface="Calibri" panose="020F0502020204030204" pitchFamily="34" charset="0"/>
                <a:cs typeface="Calibri" panose="020F0502020204030204" pitchFamily="34" charset="0"/>
              </a:rPr>
              <a:t>treatment?</a:t>
            </a:r>
            <a:endParaRPr sz="2400" dirty="0">
              <a:latin typeface="Calibri" panose="020F0502020204030204" pitchFamily="34" charset="0"/>
              <a:cs typeface="Calibri" panose="020F0502020204030204" pitchFamily="34" charset="0"/>
            </a:endParaRPr>
          </a:p>
          <a:p>
            <a:pPr marL="12700">
              <a:lnSpc>
                <a:spcPct val="100000"/>
              </a:lnSpc>
              <a:spcBef>
                <a:spcPts val="994"/>
              </a:spcBef>
              <a:tabLst>
                <a:tab pos="438784" algn="l"/>
              </a:tabLst>
            </a:pPr>
            <a:r>
              <a:rPr sz="2400" spc="125" dirty="0">
                <a:solidFill>
                  <a:srgbClr val="404040"/>
                </a:solidFill>
                <a:latin typeface="Calibri" panose="020F0502020204030204" pitchFamily="34" charset="0"/>
                <a:cs typeface="Calibri" panose="020F0502020204030204" pitchFamily="34" charset="0"/>
              </a:rPr>
              <a:t>A)</a:t>
            </a:r>
            <a:r>
              <a:rPr sz="2400" spc="-5" dirty="0">
                <a:solidFill>
                  <a:srgbClr val="404040"/>
                </a:solidFill>
                <a:latin typeface="Calibri" panose="020F0502020204030204" pitchFamily="34" charset="0"/>
                <a:cs typeface="Calibri" panose="020F0502020204030204" pitchFamily="34" charset="0"/>
              </a:rPr>
              <a:t> </a:t>
            </a:r>
            <a:r>
              <a:rPr sz="2400" spc="140" dirty="0">
                <a:solidFill>
                  <a:srgbClr val="404040"/>
                </a:solidFill>
                <a:latin typeface="Calibri" panose="020F0502020204030204" pitchFamily="34" charset="0"/>
                <a:cs typeface="Calibri" panose="020F0502020204030204" pitchFamily="34" charset="0"/>
              </a:rPr>
              <a:t>Repeat</a:t>
            </a:r>
            <a:r>
              <a:rPr sz="2400" spc="5" dirty="0">
                <a:solidFill>
                  <a:srgbClr val="404040"/>
                </a:solidFill>
                <a:latin typeface="Calibri" panose="020F0502020204030204" pitchFamily="34" charset="0"/>
                <a:cs typeface="Calibri" panose="020F0502020204030204" pitchFamily="34" charset="0"/>
              </a:rPr>
              <a:t> </a:t>
            </a:r>
            <a:r>
              <a:rPr sz="2400" spc="140" dirty="0">
                <a:solidFill>
                  <a:srgbClr val="404040"/>
                </a:solidFill>
                <a:latin typeface="Calibri" panose="020F0502020204030204" pitchFamily="34" charset="0"/>
                <a:cs typeface="Calibri" panose="020F0502020204030204" pitchFamily="34" charset="0"/>
              </a:rPr>
              <a:t>throat</a:t>
            </a:r>
            <a:r>
              <a:rPr sz="2400" spc="-5" dirty="0">
                <a:solidFill>
                  <a:srgbClr val="404040"/>
                </a:solidFill>
                <a:latin typeface="Calibri" panose="020F0502020204030204" pitchFamily="34" charset="0"/>
                <a:cs typeface="Calibri" panose="020F0502020204030204" pitchFamily="34" charset="0"/>
              </a:rPr>
              <a:t> </a:t>
            </a:r>
            <a:r>
              <a:rPr sz="2400" spc="110" dirty="0">
                <a:solidFill>
                  <a:srgbClr val="404040"/>
                </a:solidFill>
                <a:latin typeface="Calibri" panose="020F0502020204030204" pitchFamily="34" charset="0"/>
                <a:cs typeface="Calibri" panose="020F0502020204030204" pitchFamily="34" charset="0"/>
              </a:rPr>
              <a:t>culture</a:t>
            </a:r>
            <a:endParaRPr lang="en-US" sz="2400" dirty="0">
              <a:latin typeface="Calibri" panose="020F0502020204030204" pitchFamily="34" charset="0"/>
              <a:cs typeface="Calibri" panose="020F0502020204030204" pitchFamily="34" charset="0"/>
            </a:endParaRPr>
          </a:p>
          <a:p>
            <a:pPr marL="12700">
              <a:lnSpc>
                <a:spcPct val="100000"/>
              </a:lnSpc>
              <a:spcBef>
                <a:spcPts val="994"/>
              </a:spcBef>
            </a:pPr>
            <a:r>
              <a:rPr lang="en-US" sz="2400" spc="-125" dirty="0">
                <a:solidFill>
                  <a:srgbClr val="A42F10"/>
                </a:solidFill>
                <a:latin typeface="Calibri" panose="020F0502020204030204" pitchFamily="34" charset="0"/>
                <a:cs typeface="Calibri" panose="020F0502020204030204" pitchFamily="34" charset="0"/>
              </a:rPr>
              <a:t> </a:t>
            </a:r>
            <a:r>
              <a:rPr lang="en-US" sz="2400" dirty="0">
                <a:solidFill>
                  <a:srgbClr val="404040"/>
                </a:solidFill>
                <a:latin typeface="Calibri" panose="020F0502020204030204" pitchFamily="34" charset="0"/>
                <a:cs typeface="Calibri" panose="020F0502020204030204" pitchFamily="34" charset="0"/>
              </a:rPr>
              <a:t>B)</a:t>
            </a:r>
            <a:r>
              <a:rPr lang="en-US" sz="2400" spc="-55" dirty="0">
                <a:solidFill>
                  <a:srgbClr val="404040"/>
                </a:solidFill>
                <a:latin typeface="Calibri" panose="020F0502020204030204" pitchFamily="34" charset="0"/>
                <a:cs typeface="Calibri" panose="020F0502020204030204" pitchFamily="34" charset="0"/>
              </a:rPr>
              <a:t> </a:t>
            </a:r>
            <a:r>
              <a:rPr lang="en-US" sz="2400" dirty="0">
                <a:solidFill>
                  <a:srgbClr val="404040"/>
                </a:solidFill>
                <a:latin typeface="Calibri" panose="020F0502020204030204" pitchFamily="34" charset="0"/>
                <a:cs typeface="Calibri" panose="020F0502020204030204" pitchFamily="34" charset="0"/>
              </a:rPr>
              <a:t>Serial</a:t>
            </a:r>
            <a:r>
              <a:rPr lang="en-US" sz="2400" spc="-95" dirty="0">
                <a:solidFill>
                  <a:srgbClr val="404040"/>
                </a:solidFill>
                <a:latin typeface="Calibri" panose="020F0502020204030204" pitchFamily="34" charset="0"/>
                <a:cs typeface="Calibri" panose="020F0502020204030204" pitchFamily="34" charset="0"/>
              </a:rPr>
              <a:t> </a:t>
            </a:r>
            <a:r>
              <a:rPr lang="en-US" sz="2400" spc="135" dirty="0">
                <a:solidFill>
                  <a:srgbClr val="404040"/>
                </a:solidFill>
                <a:latin typeface="Calibri" panose="020F0502020204030204" pitchFamily="34" charset="0"/>
                <a:cs typeface="Calibri" panose="020F0502020204030204" pitchFamily="34" charset="0"/>
              </a:rPr>
              <a:t>electrocardiograms</a:t>
            </a:r>
            <a:r>
              <a:rPr lang="en-US" sz="2400" spc="-75" dirty="0">
                <a:solidFill>
                  <a:srgbClr val="404040"/>
                </a:solidFill>
                <a:latin typeface="Calibri" panose="020F0502020204030204" pitchFamily="34" charset="0"/>
                <a:cs typeface="Calibri" panose="020F0502020204030204" pitchFamily="34" charset="0"/>
              </a:rPr>
              <a:t> </a:t>
            </a:r>
            <a:r>
              <a:rPr lang="en-US" sz="2400" spc="-10" dirty="0">
                <a:solidFill>
                  <a:srgbClr val="404040"/>
                </a:solidFill>
                <a:latin typeface="Calibri" panose="020F0502020204030204" pitchFamily="34" charset="0"/>
                <a:cs typeface="Calibri" panose="020F0502020204030204" pitchFamily="34" charset="0"/>
              </a:rPr>
              <a:t>(ECGs)</a:t>
            </a:r>
            <a:endParaRPr lang="en-US" sz="2400" dirty="0">
              <a:latin typeface="Calibri" panose="020F0502020204030204" pitchFamily="34" charset="0"/>
              <a:cs typeface="Calibri" panose="020F0502020204030204" pitchFamily="34" charset="0"/>
            </a:endParaRPr>
          </a:p>
          <a:p>
            <a:pPr marL="12700">
              <a:lnSpc>
                <a:spcPct val="100000"/>
              </a:lnSpc>
              <a:spcBef>
                <a:spcPts val="1010"/>
              </a:spcBef>
            </a:pPr>
            <a:r>
              <a:rPr sz="2400" spc="-70" dirty="0">
                <a:solidFill>
                  <a:srgbClr val="A42F10"/>
                </a:solidFill>
                <a:latin typeface="Calibri" panose="020F0502020204030204" pitchFamily="34" charset="0"/>
                <a:cs typeface="Calibri" panose="020F0502020204030204" pitchFamily="34" charset="0"/>
              </a:rPr>
              <a:t> </a:t>
            </a:r>
            <a:r>
              <a:rPr sz="2400" spc="140" dirty="0">
                <a:solidFill>
                  <a:srgbClr val="404040"/>
                </a:solidFill>
                <a:latin typeface="Calibri" panose="020F0502020204030204" pitchFamily="34" charset="0"/>
                <a:cs typeface="Calibri" panose="020F0502020204030204" pitchFamily="34" charset="0"/>
              </a:rPr>
              <a:t>C)</a:t>
            </a:r>
            <a:r>
              <a:rPr sz="2400" spc="10" dirty="0">
                <a:solidFill>
                  <a:srgbClr val="404040"/>
                </a:solidFill>
                <a:latin typeface="Calibri" panose="020F0502020204030204" pitchFamily="34" charset="0"/>
                <a:cs typeface="Calibri" panose="020F0502020204030204" pitchFamily="34" charset="0"/>
              </a:rPr>
              <a:t> </a:t>
            </a:r>
            <a:r>
              <a:rPr sz="2400" spc="125" dirty="0">
                <a:solidFill>
                  <a:srgbClr val="404040"/>
                </a:solidFill>
                <a:latin typeface="Calibri" panose="020F0502020204030204" pitchFamily="34" charset="0"/>
                <a:cs typeface="Calibri" panose="020F0502020204030204" pitchFamily="34" charset="0"/>
              </a:rPr>
              <a:t>Measurement</a:t>
            </a:r>
            <a:r>
              <a:rPr sz="2400" spc="-5" dirty="0">
                <a:solidFill>
                  <a:srgbClr val="404040"/>
                </a:solidFill>
                <a:latin typeface="Calibri" panose="020F0502020204030204" pitchFamily="34" charset="0"/>
                <a:cs typeface="Calibri" panose="020F0502020204030204" pitchFamily="34" charset="0"/>
              </a:rPr>
              <a:t> </a:t>
            </a:r>
            <a:r>
              <a:rPr sz="2400" spc="155" dirty="0">
                <a:solidFill>
                  <a:srgbClr val="404040"/>
                </a:solidFill>
                <a:latin typeface="Calibri" panose="020F0502020204030204" pitchFamily="34" charset="0"/>
                <a:cs typeface="Calibri" panose="020F0502020204030204" pitchFamily="34" charset="0"/>
              </a:rPr>
              <a:t>of</a:t>
            </a:r>
            <a:r>
              <a:rPr sz="2400" spc="10" dirty="0">
                <a:solidFill>
                  <a:srgbClr val="404040"/>
                </a:solidFill>
                <a:latin typeface="Calibri" panose="020F0502020204030204" pitchFamily="34" charset="0"/>
                <a:cs typeface="Calibri" panose="020F0502020204030204" pitchFamily="34" charset="0"/>
              </a:rPr>
              <a:t> </a:t>
            </a:r>
            <a:r>
              <a:rPr sz="2400" spc="95" dirty="0">
                <a:solidFill>
                  <a:srgbClr val="404040"/>
                </a:solidFill>
                <a:latin typeface="Calibri" panose="020F0502020204030204" pitchFamily="34" charset="0"/>
                <a:cs typeface="Calibri" panose="020F0502020204030204" pitchFamily="34" charset="0"/>
              </a:rPr>
              <a:t>antitoxin</a:t>
            </a:r>
            <a:r>
              <a:rPr sz="2400" spc="-35" dirty="0">
                <a:solidFill>
                  <a:srgbClr val="404040"/>
                </a:solidFill>
                <a:latin typeface="Calibri" panose="020F0502020204030204" pitchFamily="34" charset="0"/>
                <a:cs typeface="Calibri" panose="020F0502020204030204" pitchFamily="34" charset="0"/>
              </a:rPr>
              <a:t> </a:t>
            </a:r>
            <a:r>
              <a:rPr sz="2400" spc="175" dirty="0">
                <a:solidFill>
                  <a:srgbClr val="404040"/>
                </a:solidFill>
                <a:latin typeface="Calibri" panose="020F0502020204030204" pitchFamily="34" charset="0"/>
                <a:cs typeface="Calibri" panose="020F0502020204030204" pitchFamily="34" charset="0"/>
              </a:rPr>
              <a:t>antibody</a:t>
            </a:r>
            <a:r>
              <a:rPr sz="2400" spc="-10" dirty="0">
                <a:solidFill>
                  <a:srgbClr val="404040"/>
                </a:solidFill>
                <a:latin typeface="Calibri" panose="020F0502020204030204" pitchFamily="34" charset="0"/>
                <a:cs typeface="Calibri" panose="020F0502020204030204" pitchFamily="34" charset="0"/>
              </a:rPr>
              <a:t> levels</a:t>
            </a:r>
            <a:endParaRPr sz="2400" dirty="0">
              <a:latin typeface="Calibri" panose="020F0502020204030204" pitchFamily="34" charset="0"/>
              <a:cs typeface="Calibri" panose="020F0502020204030204" pitchFamily="34" charset="0"/>
            </a:endParaRPr>
          </a:p>
          <a:p>
            <a:pPr marL="12700">
              <a:lnSpc>
                <a:spcPct val="100000"/>
              </a:lnSpc>
              <a:spcBef>
                <a:spcPts val="994"/>
              </a:spcBef>
              <a:tabLst>
                <a:tab pos="438784" algn="l"/>
              </a:tabLst>
            </a:pPr>
            <a:r>
              <a:rPr sz="2400" spc="55" dirty="0">
                <a:solidFill>
                  <a:srgbClr val="404040"/>
                </a:solidFill>
                <a:latin typeface="Calibri" panose="020F0502020204030204" pitchFamily="34" charset="0"/>
                <a:cs typeface="Calibri" panose="020F0502020204030204" pitchFamily="34" charset="0"/>
              </a:rPr>
              <a:t>D)</a:t>
            </a:r>
            <a:r>
              <a:rPr sz="2400" spc="-5" dirty="0">
                <a:solidFill>
                  <a:srgbClr val="404040"/>
                </a:solidFill>
                <a:latin typeface="Calibri" panose="020F0502020204030204" pitchFamily="34" charset="0"/>
                <a:cs typeface="Calibri" panose="020F0502020204030204" pitchFamily="34" charset="0"/>
              </a:rPr>
              <a:t> </a:t>
            </a:r>
            <a:r>
              <a:rPr sz="2400" spc="80" dirty="0">
                <a:solidFill>
                  <a:srgbClr val="404040"/>
                </a:solidFill>
                <a:latin typeface="Calibri" panose="020F0502020204030204" pitchFamily="34" charset="0"/>
                <a:cs typeface="Calibri" panose="020F0502020204030204" pitchFamily="34" charset="0"/>
              </a:rPr>
              <a:t>Chest</a:t>
            </a:r>
            <a:r>
              <a:rPr sz="2400" spc="-5" dirty="0">
                <a:solidFill>
                  <a:srgbClr val="404040"/>
                </a:solidFill>
                <a:latin typeface="Calibri" panose="020F0502020204030204" pitchFamily="34" charset="0"/>
                <a:cs typeface="Calibri" panose="020F0502020204030204" pitchFamily="34" charset="0"/>
              </a:rPr>
              <a:t> </a:t>
            </a:r>
            <a:r>
              <a:rPr sz="2400" spc="-85" dirty="0">
                <a:solidFill>
                  <a:srgbClr val="404040"/>
                </a:solidFill>
                <a:latin typeface="Calibri" panose="020F0502020204030204" pitchFamily="34" charset="0"/>
                <a:cs typeface="Calibri" panose="020F0502020204030204" pitchFamily="34" charset="0"/>
              </a:rPr>
              <a:t>X-</a:t>
            </a:r>
            <a:r>
              <a:rPr sz="2400" spc="95" dirty="0">
                <a:solidFill>
                  <a:srgbClr val="404040"/>
                </a:solidFill>
                <a:latin typeface="Calibri" panose="020F0502020204030204" pitchFamily="34" charset="0"/>
                <a:cs typeface="Calibri" panose="020F0502020204030204" pitchFamily="34" charset="0"/>
              </a:rPr>
              <a:t>ray</a:t>
            </a:r>
            <a:endParaRPr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8BDDC55-E9D7-3168-7AEE-397A34E9BCCB}"/>
              </a:ext>
            </a:extLst>
          </p:cNvPr>
          <p:cNvSpPr txBox="1"/>
          <p:nvPr/>
        </p:nvSpPr>
        <p:spPr>
          <a:xfrm>
            <a:off x="3352800" y="618487"/>
            <a:ext cx="5179142"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Family medicine</a:t>
            </a:r>
            <a:endParaRPr lang="en-PK" sz="4000" dirty="0">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D62E75-E3A8-03E0-5B18-E187DAE8AF7C}"/>
              </a:ext>
            </a:extLst>
          </p:cNvPr>
          <p:cNvSpPr txBox="1"/>
          <p:nvPr/>
        </p:nvSpPr>
        <p:spPr>
          <a:xfrm>
            <a:off x="4191000" y="457200"/>
            <a:ext cx="2512142"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Research </a:t>
            </a:r>
            <a:endParaRPr lang="en-PK" sz="4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398C6A9-C9EA-7CAF-0114-8436BC076D50}"/>
              </a:ext>
            </a:extLst>
          </p:cNvPr>
          <p:cNvSpPr txBox="1"/>
          <p:nvPr/>
        </p:nvSpPr>
        <p:spPr>
          <a:xfrm>
            <a:off x="2667000" y="967867"/>
            <a:ext cx="6098458" cy="369332"/>
          </a:xfrm>
          <a:prstGeom prst="rect">
            <a:avLst/>
          </a:prstGeom>
          <a:noFill/>
        </p:spPr>
        <p:txBody>
          <a:bodyPr wrap="square">
            <a:spAutoFit/>
          </a:bodyPr>
          <a:lstStyle/>
          <a:p>
            <a:r>
              <a:rPr lang="en-PK" dirty="0"/>
              <a:t>https://www.ncbi.nlm.nih.gov/books/NBK559015/</a:t>
            </a:r>
          </a:p>
        </p:txBody>
      </p:sp>
      <p:sp>
        <p:nvSpPr>
          <p:cNvPr id="6" name="TextBox 5">
            <a:extLst>
              <a:ext uri="{FF2B5EF4-FFF2-40B4-BE49-F238E27FC236}">
                <a16:creationId xmlns:a16="http://schemas.microsoft.com/office/drawing/2014/main" id="{BA8B1B68-98B8-908F-D1F9-E6ADCFE7F9BF}"/>
              </a:ext>
            </a:extLst>
          </p:cNvPr>
          <p:cNvSpPr txBox="1"/>
          <p:nvPr/>
        </p:nvSpPr>
        <p:spPr>
          <a:xfrm>
            <a:off x="495300" y="1322487"/>
            <a:ext cx="11201400" cy="5078313"/>
          </a:xfrm>
          <a:prstGeom prst="rect">
            <a:avLst/>
          </a:prstGeom>
          <a:noFill/>
        </p:spPr>
        <p:txBody>
          <a:bodyPr wrap="square">
            <a:spAutoFit/>
          </a:bodyPr>
          <a:lstStyle/>
          <a:p>
            <a:pPr algn="l"/>
            <a:r>
              <a:rPr lang="en-US" b="1" dirty="0">
                <a:solidFill>
                  <a:srgbClr val="000000"/>
                </a:solidFill>
                <a:effectLst/>
                <a:latin typeface="arial" panose="020B0604020202020204" pitchFamily="34" charset="0"/>
              </a:rPr>
              <a:t>Corynebacterium Diphtheriae</a:t>
            </a:r>
          </a:p>
          <a:p>
            <a:pPr algn="l"/>
            <a:r>
              <a:rPr lang="en-US" b="0" dirty="0">
                <a:solidFill>
                  <a:srgbClr val="000000"/>
                </a:solidFill>
                <a:effectLst/>
                <a:latin typeface="arial" panose="020B0604020202020204" pitchFamily="34" charset="0"/>
              </a:rPr>
              <a:t>Anmol Chaudhary; Shivlal Pandey.</a:t>
            </a:r>
          </a:p>
          <a:p>
            <a:pPr algn="l"/>
            <a:r>
              <a:rPr lang="en-US" b="0" u="none" strike="noStrike" dirty="0">
                <a:solidFill>
                  <a:srgbClr val="2F4A8B"/>
                </a:solidFill>
                <a:effectLst/>
                <a:latin typeface="arial" panose="020B0604020202020204" pitchFamily="34" charset="0"/>
                <a:hlinkClick r:id="rId2"/>
              </a:rPr>
              <a:t>Author Information and Affiliations</a:t>
            </a:r>
            <a:endParaRPr lang="en-US" b="0" u="none" strike="noStrike" dirty="0">
              <a:solidFill>
                <a:srgbClr val="000000"/>
              </a:solidFill>
              <a:effectLst/>
              <a:latin typeface="arial" panose="020B0604020202020204" pitchFamily="34" charset="0"/>
            </a:endParaRPr>
          </a:p>
          <a:p>
            <a:pPr algn="l"/>
            <a:r>
              <a:rPr lang="en-US" b="0" dirty="0">
                <a:solidFill>
                  <a:srgbClr val="000000"/>
                </a:solidFill>
                <a:effectLst/>
                <a:latin typeface="arial" panose="020B0604020202020204" pitchFamily="34" charset="0"/>
              </a:rPr>
              <a:t>Last Update: June 26, 2023.</a:t>
            </a:r>
          </a:p>
          <a:p>
            <a:pPr algn="r"/>
            <a:r>
              <a:rPr lang="en-US" b="0" i="0" u="none" strike="noStrike" dirty="0">
                <a:solidFill>
                  <a:srgbClr val="2F4A8B"/>
                </a:solidFill>
                <a:effectLst/>
                <a:latin typeface="arial" panose="020B0604020202020204" pitchFamily="34" charset="0"/>
                <a:hlinkClick r:id="rId3" tooltip="Go to other sections in this page"/>
              </a:rPr>
              <a:t>Go to:</a:t>
            </a:r>
            <a:endParaRPr lang="en-US" b="0" i="0" dirty="0">
              <a:solidFill>
                <a:srgbClr val="000000"/>
              </a:solidFill>
              <a:effectLst/>
              <a:latin typeface="arial" panose="020B0604020202020204" pitchFamily="34" charset="0"/>
            </a:endParaRPr>
          </a:p>
          <a:p>
            <a:pPr algn="l"/>
            <a:r>
              <a:rPr lang="en-US" b="1" i="0" dirty="0">
                <a:solidFill>
                  <a:srgbClr val="985735"/>
                </a:solidFill>
                <a:effectLst/>
                <a:latin typeface="arial" panose="020B0604020202020204" pitchFamily="34" charset="0"/>
              </a:rPr>
              <a:t>Continuing Education Activity</a:t>
            </a:r>
          </a:p>
          <a:p>
            <a:pPr algn="l"/>
            <a:r>
              <a:rPr lang="en-US" b="0" i="0" dirty="0">
                <a:solidFill>
                  <a:srgbClr val="000000"/>
                </a:solidFill>
                <a:effectLst/>
                <a:latin typeface="Times New Roman" panose="02020603050405020304" pitchFamily="18" charset="0"/>
              </a:rPr>
              <a:t>Pharyngitis is defined as the inflammation of pharyngeal tissue. Based on etiology, it can be divided into infectious and non-infectious sources. Viral etiology is the most common cause of pharyngitis due to its contagious origin. Diphtheria is one of the essential reasons for pharyngitis in non immunized and immunocompromised individuals, which can cause significant mortality and morbidity if remained untreated. Although today, it is mostly limited to developing countries, it can still occur sporadically in developed countries as well. This activity highlights the role of the interprofessional team in the diagnosis and management of patients with diphtheria.</a:t>
            </a:r>
          </a:p>
          <a:p>
            <a:pPr algn="l"/>
            <a:r>
              <a:rPr lang="en-US" b="1" i="0" dirty="0">
                <a:solidFill>
                  <a:srgbClr val="000000"/>
                </a:solidFill>
                <a:effectLst/>
                <a:latin typeface="Times New Roman" panose="02020603050405020304" pitchFamily="18" charset="0"/>
              </a:rPr>
              <a:t>Objectives:</a:t>
            </a:r>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0" i="0" dirty="0">
                <a:solidFill>
                  <a:srgbClr val="000000"/>
                </a:solidFill>
                <a:effectLst/>
                <a:latin typeface="Times New Roman" panose="02020603050405020304" pitchFamily="18" charset="0"/>
              </a:rPr>
              <a:t>Describe the pathophysiology of Corynebacterium diphtheria.</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Outline the epidemiology of Corynebacterium diphtheria.</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Summarize the clinical findings associated with Corynebacterium diphtheria.</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Review the importance of improving care coordination amongst interprofessional team members to improve outcomes for patients with Corynebacterium diphtheria.</a:t>
            </a:r>
          </a:p>
        </p:txBody>
      </p:sp>
    </p:spTree>
    <p:extLst>
      <p:ext uri="{BB962C8B-B14F-4D97-AF65-F5344CB8AC3E}">
        <p14:creationId xmlns:p14="http://schemas.microsoft.com/office/powerpoint/2010/main" val="3620361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B468BE-FE25-AF61-0FC1-23D2215D00CF}"/>
              </a:ext>
            </a:extLst>
          </p:cNvPr>
          <p:cNvPicPr>
            <a:picLocks noChangeAspect="1"/>
          </p:cNvPicPr>
          <p:nvPr/>
        </p:nvPicPr>
        <p:blipFill rotWithShape="1">
          <a:blip r:embed="rId2"/>
          <a:srcRect b="9104"/>
          <a:stretch/>
        </p:blipFill>
        <p:spPr>
          <a:xfrm>
            <a:off x="1524001" y="2"/>
            <a:ext cx="9143999" cy="6857999"/>
          </a:xfrm>
          <a:prstGeom prst="rect">
            <a:avLst/>
          </a:prstGeom>
        </p:spPr>
      </p:pic>
    </p:spTree>
    <p:extLst>
      <p:ext uri="{BB962C8B-B14F-4D97-AF65-F5344CB8AC3E}">
        <p14:creationId xmlns:p14="http://schemas.microsoft.com/office/powerpoint/2010/main" val="92566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46BF29F7-8DB8-AD46-EB3F-BA68C6EAC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18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BBAED713-7316-F5DD-6DD8-9C2F8F018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26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1084-E894-5262-40FD-459E644ADD50}"/>
              </a:ext>
            </a:extLst>
          </p:cNvPr>
          <p:cNvSpPr>
            <a:spLocks noGrp="1"/>
          </p:cNvSpPr>
          <p:nvPr>
            <p:ph type="title"/>
          </p:nvPr>
        </p:nvSpPr>
        <p:spPr/>
        <p:txBody>
          <a:bodyPr/>
          <a:lstStyle/>
          <a:p>
            <a:pPr>
              <a:defRPr/>
            </a:pPr>
            <a:r>
              <a:rPr lang="en-US" dirty="0">
                <a:solidFill>
                  <a:schemeClr val="tx1"/>
                </a:solidFill>
              </a:rPr>
              <a:t>Learning outcomes</a:t>
            </a:r>
            <a:endParaRPr lang="LID4096" dirty="0">
              <a:solidFill>
                <a:schemeClr val="tx1"/>
              </a:solidFill>
            </a:endParaRPr>
          </a:p>
        </p:txBody>
      </p:sp>
      <p:sp>
        <p:nvSpPr>
          <p:cNvPr id="4" name="Rectangle 1">
            <a:extLst>
              <a:ext uri="{FF2B5EF4-FFF2-40B4-BE49-F238E27FC236}">
                <a16:creationId xmlns:a16="http://schemas.microsoft.com/office/drawing/2014/main" id="{C6E726A5-D946-4F89-6DE7-5378F9EFACEB}"/>
              </a:ext>
            </a:extLst>
          </p:cNvPr>
          <p:cNvSpPr>
            <a:spLocks noGrp="1" noChangeArrowheads="1"/>
          </p:cNvSpPr>
          <p:nvPr>
            <p:ph idx="1"/>
          </p:nvPr>
        </p:nvSpPr>
        <p:spPr>
          <a:xfrm rot="10800000">
            <a:off x="2584134" y="6607000"/>
            <a:ext cx="6678930" cy="862287"/>
          </a:xfrm>
        </p:spPr>
        <p:txBody>
          <a:bodyPr vert="horz" wrap="square" lIns="68580" tIns="34290" rIns="68580" bIns="34290" rtlCol="0" anchor="ctr">
            <a:spAutoFit/>
          </a:bodyPr>
          <a:lstStyle/>
          <a:p>
            <a:endParaRPr lang="en-US" altLang="LID4096" sz="1500" dirty="0"/>
          </a:p>
          <a:p>
            <a:endParaRPr lang="en-US" altLang="LID4096" sz="1500" dirty="0"/>
          </a:p>
          <a:p>
            <a:pPr>
              <a:spcBef>
                <a:spcPct val="0"/>
              </a:spcBef>
              <a:buClrTx/>
              <a:buSzTx/>
              <a:buFont typeface="Wingdings" panose="05000000000000000000" pitchFamily="2" charset="2"/>
              <a:buNone/>
            </a:pPr>
            <a:endParaRPr lang="LID4096" altLang="LID4096" sz="1800" dirty="0">
              <a:latin typeface="Arial" panose="020B0604020202020204" pitchFamily="34" charset="0"/>
            </a:endParaRPr>
          </a:p>
        </p:txBody>
      </p:sp>
      <p:sp>
        <p:nvSpPr>
          <p:cNvPr id="3" name="Rectangle 1">
            <a:extLst>
              <a:ext uri="{FF2B5EF4-FFF2-40B4-BE49-F238E27FC236}">
                <a16:creationId xmlns:a16="http://schemas.microsoft.com/office/drawing/2014/main" id="{858DB9AF-6827-14C1-EC45-6220B3C45C08}"/>
              </a:ext>
            </a:extLst>
          </p:cNvPr>
          <p:cNvSpPr>
            <a:spLocks noChangeArrowheads="1"/>
          </p:cNvSpPr>
          <p:nvPr/>
        </p:nvSpPr>
        <p:spPr bwMode="auto">
          <a:xfrm rot="10800000" flipV="1">
            <a:off x="1046799" y="2090172"/>
            <a:ext cx="9753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PK" dirty="0">
                <a:latin typeface="Arial" panose="020B0604020202020204" pitchFamily="34" charset="0"/>
              </a:rPr>
              <a:t>D</a:t>
            </a:r>
            <a:r>
              <a:rPr lang="en-PK" altLang="en-PK" sz="2400" dirty="0">
                <a:latin typeface="Calibri" panose="020F0502020204030204" pitchFamily="34" charset="0"/>
                <a:cs typeface="Calibri" panose="020F0502020204030204" pitchFamily="34" charset="0"/>
              </a:rPr>
              <a:t>escribe the </a:t>
            </a:r>
            <a:r>
              <a:rPr lang="en-PK" altLang="en-PK" sz="2400" dirty="0" err="1">
                <a:latin typeface="Calibri" panose="020F0502020204030204" pitchFamily="34" charset="0"/>
                <a:cs typeface="Calibri" panose="020F0502020204030204" pitchFamily="34" charset="0"/>
              </a:rPr>
              <a:t>etiology</a:t>
            </a:r>
            <a:r>
              <a:rPr lang="en-PK" altLang="en-PK" sz="2400" dirty="0">
                <a:latin typeface="Calibri" panose="020F0502020204030204" pitchFamily="34" charset="0"/>
                <a:cs typeface="Calibri" panose="020F0502020204030204" pitchFamily="34" charset="0"/>
              </a:rPr>
              <a:t>, transmission, and pathogenesis of diphtheria. </a:t>
            </a:r>
          </a:p>
          <a:p>
            <a:pPr marL="342900" lvl="0" indent="-342900" eaLnBrk="0" fontAlgn="base" hangingPunct="0">
              <a:spcBef>
                <a:spcPct val="0"/>
              </a:spcBef>
              <a:spcAft>
                <a:spcPct val="0"/>
              </a:spcAft>
              <a:buFont typeface="Wingdings" panose="05000000000000000000" pitchFamily="2" charset="2"/>
              <a:buChar char="Ø"/>
            </a:pPr>
            <a:r>
              <a:rPr lang="en-PK" altLang="en-PK" sz="2400" dirty="0">
                <a:latin typeface="Calibri" panose="020F0502020204030204" pitchFamily="34" charset="0"/>
                <a:cs typeface="Calibri" panose="020F0502020204030204" pitchFamily="34" charset="0"/>
              </a:rPr>
              <a:t>Identify the clinical manifestations of diphtheria, including pharyngitis, </a:t>
            </a:r>
            <a:r>
              <a:rPr lang="en-PK" altLang="en-PK" sz="2400" dirty="0" err="1">
                <a:latin typeface="Calibri" panose="020F0502020204030204" pitchFamily="34" charset="0"/>
                <a:cs typeface="Calibri" panose="020F0502020204030204" pitchFamily="34" charset="0"/>
              </a:rPr>
              <a:t>pseudomembrane</a:t>
            </a:r>
            <a:r>
              <a:rPr lang="en-PK" altLang="en-PK" sz="2400" dirty="0">
                <a:latin typeface="Calibri" panose="020F0502020204030204" pitchFamily="34" charset="0"/>
                <a:cs typeface="Calibri" panose="020F0502020204030204" pitchFamily="34" charset="0"/>
              </a:rPr>
              <a:t> formation, and systemic complications. </a:t>
            </a:r>
          </a:p>
          <a:p>
            <a:pPr marL="342900" lvl="0" indent="-342900" eaLnBrk="0" fontAlgn="base" hangingPunct="0">
              <a:spcBef>
                <a:spcPct val="0"/>
              </a:spcBef>
              <a:spcAft>
                <a:spcPct val="0"/>
              </a:spcAft>
              <a:buFont typeface="Wingdings" panose="05000000000000000000" pitchFamily="2" charset="2"/>
              <a:buChar char="Ø"/>
            </a:pPr>
            <a:r>
              <a:rPr lang="en-PK" altLang="en-PK" sz="2400" dirty="0">
                <a:latin typeface="Calibri" panose="020F0502020204030204" pitchFamily="34" charset="0"/>
                <a:cs typeface="Calibri" panose="020F0502020204030204" pitchFamily="34" charset="0"/>
              </a:rPr>
              <a:t>Recognize the diagnostic methods used to confirm diphtheria infection. </a:t>
            </a:r>
          </a:p>
          <a:p>
            <a:pPr marL="342900" lvl="0" indent="-342900" eaLnBrk="0" fontAlgn="base" hangingPunct="0">
              <a:spcBef>
                <a:spcPct val="0"/>
              </a:spcBef>
              <a:spcAft>
                <a:spcPct val="0"/>
              </a:spcAft>
              <a:buFont typeface="Wingdings" panose="05000000000000000000" pitchFamily="2" charset="2"/>
              <a:buChar char="Ø"/>
            </a:pPr>
            <a:r>
              <a:rPr lang="en-PK" altLang="en-PK" sz="2400" dirty="0">
                <a:latin typeface="Calibri" panose="020F0502020204030204" pitchFamily="34" charset="0"/>
                <a:cs typeface="Calibri" panose="020F0502020204030204" pitchFamily="34" charset="0"/>
              </a:rPr>
              <a:t>Explain the principles of diphtheria treatment, including antitoxin administration and antibiotic therapy. </a:t>
            </a:r>
          </a:p>
          <a:p>
            <a:pPr marL="342900" lvl="0" indent="-342900" eaLnBrk="0" fontAlgn="base" hangingPunct="0">
              <a:spcBef>
                <a:spcPct val="0"/>
              </a:spcBef>
              <a:spcAft>
                <a:spcPct val="0"/>
              </a:spcAft>
              <a:buFont typeface="Wingdings" panose="05000000000000000000" pitchFamily="2" charset="2"/>
              <a:buChar char="Ø"/>
            </a:pPr>
            <a:r>
              <a:rPr lang="en-PK" altLang="en-PK" sz="2400" dirty="0">
                <a:latin typeface="Calibri" panose="020F0502020204030204" pitchFamily="34" charset="0"/>
                <a:cs typeface="Calibri" panose="020F0502020204030204" pitchFamily="34" charset="0"/>
              </a:rPr>
              <a:t>Discuss the importance of diphtheria vaccination in preventing the disease</a:t>
            </a:r>
            <a:endParaRPr kumimoji="0" lang="en-PK" altLang="en-PK" sz="24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963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522"/>
            <a:ext cx="12192000" cy="6859905"/>
            <a:chOff x="-1" y="-1522"/>
            <a:chExt cx="12192000" cy="6859905"/>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1522"/>
              <a:ext cx="2851409" cy="6859522"/>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766E53"/>
            </a:solidFill>
          </p:spPr>
          <p:txBody>
            <a:bodyPr wrap="square" lIns="0" tIns="0" rIns="0" bIns="0" rtlCol="0"/>
            <a:lstStyle/>
            <a:p>
              <a:endParaRPr/>
            </a:p>
          </p:txBody>
        </p:sp>
        <p:sp>
          <p:nvSpPr>
            <p:cNvPr id="6" name="object 6"/>
            <p:cNvSpPr/>
            <p:nvPr/>
          </p:nvSpPr>
          <p:spPr>
            <a:xfrm>
              <a:off x="-1" y="4323588"/>
              <a:ext cx="1743075" cy="779145"/>
            </a:xfrm>
            <a:custGeom>
              <a:avLst/>
              <a:gdLst/>
              <a:ahLst/>
              <a:cxnLst/>
              <a:rect l="l" t="t" r="r" b="b"/>
              <a:pathLst>
                <a:path w="1743075" h="779145">
                  <a:moveTo>
                    <a:pt x="1346263" y="0"/>
                  </a:moveTo>
                  <a:lnTo>
                    <a:pt x="0" y="0"/>
                  </a:lnTo>
                  <a:lnTo>
                    <a:pt x="0" y="778763"/>
                  </a:lnTo>
                  <a:lnTo>
                    <a:pt x="1346263" y="778763"/>
                  </a:lnTo>
                  <a:lnTo>
                    <a:pt x="1355938" y="777958"/>
                  </a:lnTo>
                  <a:lnTo>
                    <a:pt x="1363854" y="775833"/>
                  </a:lnTo>
                  <a:lnTo>
                    <a:pt x="1370011" y="772827"/>
                  </a:lnTo>
                  <a:lnTo>
                    <a:pt x="1374406" y="769378"/>
                  </a:lnTo>
                  <a:lnTo>
                    <a:pt x="1374406" y="764692"/>
                  </a:lnTo>
                  <a:lnTo>
                    <a:pt x="1379092" y="764692"/>
                  </a:lnTo>
                  <a:lnTo>
                    <a:pt x="1735594" y="408152"/>
                  </a:lnTo>
                  <a:lnTo>
                    <a:pt x="1740873" y="399573"/>
                  </a:lnTo>
                  <a:lnTo>
                    <a:pt x="1742633" y="388796"/>
                  </a:lnTo>
                  <a:lnTo>
                    <a:pt x="1740873" y="377139"/>
                  </a:lnTo>
                  <a:lnTo>
                    <a:pt x="1735594" y="365925"/>
                  </a:lnTo>
                  <a:lnTo>
                    <a:pt x="1379093" y="14071"/>
                  </a:lnTo>
                  <a:lnTo>
                    <a:pt x="1379092" y="9385"/>
                  </a:lnTo>
                  <a:lnTo>
                    <a:pt x="1374406" y="9385"/>
                  </a:lnTo>
                  <a:lnTo>
                    <a:pt x="1370011" y="5936"/>
                  </a:lnTo>
                  <a:lnTo>
                    <a:pt x="1363854" y="2930"/>
                  </a:lnTo>
                  <a:lnTo>
                    <a:pt x="1355938" y="805"/>
                  </a:lnTo>
                  <a:lnTo>
                    <a:pt x="1346263" y="0"/>
                  </a:lnTo>
                  <a:close/>
                </a:path>
              </a:pathLst>
            </a:custGeom>
            <a:solidFill>
              <a:srgbClr val="A42F10"/>
            </a:solidFill>
          </p:spPr>
          <p:txBody>
            <a:bodyPr wrap="square" lIns="0" tIns="0" rIns="0" bIns="0" rtlCol="0"/>
            <a:lstStyle/>
            <a:p>
              <a:endParaRPr/>
            </a:p>
          </p:txBody>
        </p:sp>
        <p:pic>
          <p:nvPicPr>
            <p:cNvPr id="7" name="object 7"/>
            <p:cNvPicPr/>
            <p:nvPr/>
          </p:nvPicPr>
          <p:blipFill>
            <a:blip r:embed="rId4" cstate="print"/>
            <a:stretch>
              <a:fillRect/>
            </a:stretch>
          </p:blipFill>
          <p:spPr>
            <a:xfrm>
              <a:off x="873252" y="234695"/>
              <a:ext cx="9968471" cy="6623304"/>
            </a:xfrm>
            <a:prstGeom prst="rect">
              <a:avLst/>
            </a:prstGeom>
          </p:spPr>
        </p:pic>
      </p:grpSp>
      <p:sp>
        <p:nvSpPr>
          <p:cNvPr id="8" name="TextBox 7">
            <a:extLst>
              <a:ext uri="{FF2B5EF4-FFF2-40B4-BE49-F238E27FC236}">
                <a16:creationId xmlns:a16="http://schemas.microsoft.com/office/drawing/2014/main" id="{74769830-20B0-03F9-3F95-89CABAEDCE7F}"/>
              </a:ext>
            </a:extLst>
          </p:cNvPr>
          <p:cNvSpPr txBox="1"/>
          <p:nvPr/>
        </p:nvSpPr>
        <p:spPr>
          <a:xfrm>
            <a:off x="11125200" y="304800"/>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74295"/>
            <a:ext cx="12191998" cy="6859905"/>
            <a:chOff x="-1" y="-1522"/>
            <a:chExt cx="12192000" cy="6859905"/>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1522"/>
              <a:ext cx="2851409" cy="6859522"/>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766E53"/>
            </a:solidFill>
          </p:spPr>
          <p:txBody>
            <a:bodyPr wrap="square" lIns="0" tIns="0" rIns="0" bIns="0" rtlCol="0"/>
            <a:lstStyle/>
            <a:p>
              <a:endParaRPr/>
            </a:p>
          </p:txBody>
        </p:sp>
        <p:sp>
          <p:nvSpPr>
            <p:cNvPr id="6" name="object 6"/>
            <p:cNvSpPr/>
            <p:nvPr/>
          </p:nvSpPr>
          <p:spPr>
            <a:xfrm>
              <a:off x="-1" y="4323588"/>
              <a:ext cx="1743075" cy="779145"/>
            </a:xfrm>
            <a:custGeom>
              <a:avLst/>
              <a:gdLst/>
              <a:ahLst/>
              <a:cxnLst/>
              <a:rect l="l" t="t" r="r" b="b"/>
              <a:pathLst>
                <a:path w="1743075" h="779145">
                  <a:moveTo>
                    <a:pt x="1346263" y="0"/>
                  </a:moveTo>
                  <a:lnTo>
                    <a:pt x="0" y="0"/>
                  </a:lnTo>
                  <a:lnTo>
                    <a:pt x="0" y="778763"/>
                  </a:lnTo>
                  <a:lnTo>
                    <a:pt x="1346263" y="778763"/>
                  </a:lnTo>
                  <a:lnTo>
                    <a:pt x="1355938" y="777958"/>
                  </a:lnTo>
                  <a:lnTo>
                    <a:pt x="1363854" y="775833"/>
                  </a:lnTo>
                  <a:lnTo>
                    <a:pt x="1370011" y="772827"/>
                  </a:lnTo>
                  <a:lnTo>
                    <a:pt x="1374406" y="769378"/>
                  </a:lnTo>
                  <a:lnTo>
                    <a:pt x="1374406" y="764692"/>
                  </a:lnTo>
                  <a:lnTo>
                    <a:pt x="1379092" y="764692"/>
                  </a:lnTo>
                  <a:lnTo>
                    <a:pt x="1735594" y="408152"/>
                  </a:lnTo>
                  <a:lnTo>
                    <a:pt x="1740873" y="399573"/>
                  </a:lnTo>
                  <a:lnTo>
                    <a:pt x="1742633" y="388796"/>
                  </a:lnTo>
                  <a:lnTo>
                    <a:pt x="1740873" y="377139"/>
                  </a:lnTo>
                  <a:lnTo>
                    <a:pt x="1735594" y="365925"/>
                  </a:lnTo>
                  <a:lnTo>
                    <a:pt x="1379093" y="14071"/>
                  </a:lnTo>
                  <a:lnTo>
                    <a:pt x="1379092" y="9385"/>
                  </a:lnTo>
                  <a:lnTo>
                    <a:pt x="1374406" y="9385"/>
                  </a:lnTo>
                  <a:lnTo>
                    <a:pt x="1370011" y="5936"/>
                  </a:lnTo>
                  <a:lnTo>
                    <a:pt x="1363854" y="2930"/>
                  </a:lnTo>
                  <a:lnTo>
                    <a:pt x="1355938" y="805"/>
                  </a:lnTo>
                  <a:lnTo>
                    <a:pt x="1346263" y="0"/>
                  </a:lnTo>
                  <a:close/>
                </a:path>
              </a:pathLst>
            </a:custGeom>
            <a:solidFill>
              <a:srgbClr val="A42F10"/>
            </a:solidFill>
          </p:spPr>
          <p:txBody>
            <a:bodyPr wrap="square" lIns="0" tIns="0" rIns="0" bIns="0" rtlCol="0"/>
            <a:lstStyle/>
            <a:p>
              <a:endParaRPr/>
            </a:p>
          </p:txBody>
        </p:sp>
        <p:pic>
          <p:nvPicPr>
            <p:cNvPr id="7" name="object 7"/>
            <p:cNvPicPr/>
            <p:nvPr/>
          </p:nvPicPr>
          <p:blipFill>
            <a:blip r:embed="rId4" cstate="print"/>
            <a:stretch>
              <a:fillRect/>
            </a:stretch>
          </p:blipFill>
          <p:spPr>
            <a:xfrm>
              <a:off x="1853184" y="0"/>
              <a:ext cx="8398763" cy="6655306"/>
            </a:xfrm>
            <a:prstGeom prst="rect">
              <a:avLst/>
            </a:prstGeom>
          </p:spPr>
        </p:pic>
      </p:grpSp>
      <p:sp>
        <p:nvSpPr>
          <p:cNvPr id="8" name="TextBox 7">
            <a:extLst>
              <a:ext uri="{FF2B5EF4-FFF2-40B4-BE49-F238E27FC236}">
                <a16:creationId xmlns:a16="http://schemas.microsoft.com/office/drawing/2014/main" id="{EC16E8E4-202A-2904-C9FE-EFA9F58025BB}"/>
              </a:ext>
            </a:extLst>
          </p:cNvPr>
          <p:cNvSpPr txBox="1"/>
          <p:nvPr/>
        </p:nvSpPr>
        <p:spPr>
          <a:xfrm>
            <a:off x="11125200" y="304800"/>
            <a:ext cx="914400" cy="369332"/>
          </a:xfrm>
          <a:prstGeom prst="rect">
            <a:avLst/>
          </a:prstGeom>
          <a:noFill/>
        </p:spPr>
        <p:txBody>
          <a:bodyPr wrap="square" rtlCol="0">
            <a:spAutoFit/>
          </a:bodyPr>
          <a:lstStyle/>
          <a:p>
            <a:r>
              <a:rPr lang="en-US" dirty="0"/>
              <a:t>Spiral </a:t>
            </a:r>
            <a:endParaRPr lang="en-P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10641" y="297181"/>
            <a:ext cx="8747759" cy="6560819"/>
          </a:xfrm>
          <a:prstGeom prst="rect">
            <a:avLst/>
          </a:prstGeom>
        </p:spPr>
      </p:pic>
      <p:sp>
        <p:nvSpPr>
          <p:cNvPr id="3" name="TextBox 2">
            <a:extLst>
              <a:ext uri="{FF2B5EF4-FFF2-40B4-BE49-F238E27FC236}">
                <a16:creationId xmlns:a16="http://schemas.microsoft.com/office/drawing/2014/main" id="{0DCF1027-D00C-B2CB-3183-51DC7112448B}"/>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99" y="0"/>
            <a:ext cx="9143999" cy="6857999"/>
          </a:xfrm>
          <a:prstGeom prst="rect">
            <a:avLst/>
          </a:prstGeom>
        </p:spPr>
      </p:pic>
      <p:sp>
        <p:nvSpPr>
          <p:cNvPr id="3" name="TextBox 2">
            <a:extLst>
              <a:ext uri="{FF2B5EF4-FFF2-40B4-BE49-F238E27FC236}">
                <a16:creationId xmlns:a16="http://schemas.microsoft.com/office/drawing/2014/main" id="{06D94D86-5F5A-281D-C7F5-6555D9A4D9A0}"/>
              </a:ext>
            </a:extLst>
          </p:cNvPr>
          <p:cNvSpPr txBox="1"/>
          <p:nvPr/>
        </p:nvSpPr>
        <p:spPr>
          <a:xfrm>
            <a:off x="10058400" y="152400"/>
            <a:ext cx="1673942" cy="369332"/>
          </a:xfrm>
          <a:prstGeom prst="rect">
            <a:avLst/>
          </a:prstGeom>
          <a:noFill/>
        </p:spPr>
        <p:txBody>
          <a:bodyPr wrap="square" rtlCol="0">
            <a:spAutoFit/>
          </a:bodyPr>
          <a:lstStyle/>
          <a:p>
            <a:r>
              <a:rPr lang="en-US" dirty="0"/>
              <a:t>Core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944</TotalTime>
  <Words>410</Words>
  <Application>Microsoft Office PowerPoint</Application>
  <PresentationFormat>Widescreen</PresentationFormat>
  <Paragraphs>52</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Aptos Display</vt:lpstr>
      <vt:lpstr>Arial</vt:lpstr>
      <vt:lpstr>Arial</vt:lpstr>
      <vt:lpstr>Calibri</vt:lpstr>
      <vt:lpstr>Microsoft Sans Serif</vt:lpstr>
      <vt:lpstr>Times New Roman</vt:lpstr>
      <vt:lpstr>Wingdings</vt:lpstr>
      <vt:lpstr>Office Theme</vt:lpstr>
      <vt:lpstr>Diphtheria  Microbe Module 3rd Year MBBS</vt:lpstr>
      <vt:lpstr>PowerPoint Presentation</vt:lpstr>
      <vt:lpstr>PowerPoint Presentation</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Marina Khan</dc:creator>
  <cp:lastModifiedBy>sammarfatima93@gmail.com</cp:lastModifiedBy>
  <cp:revision>1</cp:revision>
  <dcterms:created xsi:type="dcterms:W3CDTF">2025-02-17T18:16:09Z</dcterms:created>
  <dcterms:modified xsi:type="dcterms:W3CDTF">2025-02-21T12:03:54Z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2024-08-08T00:00:00Z</vt:filetime>
  </property>
  <property fmtid="{D5CDD505-2E9C-101B-9397-08002B2CF9AE}" pid="3" name="Creator">
    <vt:lpwstr>Acrobat PDFMaker 21 for PowerPoint</vt:lpwstr>
  </property>
  <property fmtid="{D5CDD505-2E9C-101B-9397-08002B2CF9AE}" pid="4" name="LastSaved">
    <vt:filetime>2025-02-17T00:00:00Z</vt:filetime>
  </property>
  <property fmtid="{D5CDD505-2E9C-101B-9397-08002B2CF9AE}" pid="5" name="Producer">
    <vt:lpwstr>Adobe PDF Library 21.1.177</vt:lpwstr>
  </property>
</Properties>
</file>