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300" r:id="rId6"/>
    <p:sldId id="301" r:id="rId7"/>
    <p:sldId id="260" r:id="rId8"/>
    <p:sldId id="261" r:id="rId9"/>
    <p:sldId id="295" r:id="rId10"/>
    <p:sldId id="264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2" r:id="rId19"/>
    <p:sldId id="273" r:id="rId20"/>
    <p:sldId id="274" r:id="rId21"/>
    <p:sldId id="296" r:id="rId22"/>
    <p:sldId id="270" r:id="rId23"/>
    <p:sldId id="271" r:id="rId24"/>
    <p:sldId id="297" r:id="rId25"/>
    <p:sldId id="275" r:id="rId26"/>
    <p:sldId id="298" r:id="rId27"/>
    <p:sldId id="299" r:id="rId28"/>
    <p:sldId id="276" r:id="rId29"/>
    <p:sldId id="277" r:id="rId30"/>
    <p:sldId id="289" r:id="rId31"/>
    <p:sldId id="290" r:id="rId32"/>
    <p:sldId id="291" r:id="rId33"/>
    <p:sldId id="292" r:id="rId34"/>
    <p:sldId id="293" r:id="rId35"/>
    <p:sldId id="30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6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6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6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10487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10487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3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3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10487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5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6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104875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10487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10487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6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10487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2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4DFE-59A3-4C80-B950-F964D4078D7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10487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4DFE-59A3-4C80-B950-F964D4078D7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C3A5E-810B-43B4-83AD-50D63BE9EB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855345/" TargetMode="External"/><Relationship Id="rId2" Type="http://schemas.openxmlformats.org/officeDocument/2006/relationships/hyperlink" Target="https://emedicine.medscape.com/article/117853-over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ice.org.uk/guidance/ng3" TargetMode="External"/><Relationship Id="rId4" Type="http://schemas.openxmlformats.org/officeDocument/2006/relationships/hyperlink" Target="https://www.uptodate.com/contents/table-of-contents/endocrinology-and-diabetes/diabetes-mellitus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086394" y="764178"/>
            <a:ext cx="10019212" cy="2664822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INSPIDUS</a:t>
            </a:r>
            <a:endParaRPr lang="zh-CN" alt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524000" y="411300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i="1" dirty="0" err="1" smtClean="0">
                <a:solidFill>
                  <a:schemeClr val="accent5">
                    <a:lumMod val="75000"/>
                  </a:schemeClr>
                </a:solidFill>
              </a:rPr>
              <a:t>Dr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75000"/>
                  </a:schemeClr>
                </a:solidFill>
              </a:rPr>
              <a:t>Shehzad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5">
                    <a:lumMod val="75000"/>
                  </a:schemeClr>
                </a:solidFill>
              </a:rPr>
              <a:t>Manzoor,Associate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Professor, Internal Medicine</a:t>
            </a:r>
            <a:r>
              <a:rPr lang="en-US" dirty="0"/>
              <a:t>,</a:t>
            </a:r>
            <a:endParaRPr lang="zh-CN" altLang="en-US" dirty="0"/>
          </a:p>
          <a:p>
            <a:r>
              <a:rPr lang="en-US" dirty="0" err="1" smtClean="0"/>
              <a:t>HOD,Medical</a:t>
            </a:r>
            <a:r>
              <a:rPr lang="en-US" dirty="0" smtClean="0"/>
              <a:t> </a:t>
            </a:r>
            <a:r>
              <a:rPr lang="en-US" dirty="0"/>
              <a:t>Unit 1, </a:t>
            </a:r>
            <a:r>
              <a:rPr lang="en-US" dirty="0" smtClean="0"/>
              <a:t>BBH, </a:t>
            </a:r>
            <a:r>
              <a:rPr lang="en-US" dirty="0"/>
              <a:t>Rawalpindi.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</a:t>
            </a:r>
          </a:p>
        </p:txBody>
      </p:sp>
      <p:sp>
        <p:nvSpPr>
          <p:cNvPr id="1048610" name="Rectangle 4"/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Vertical Integration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8769" name="TextBox 1048768"/>
          <p:cNvSpPr txBox="1"/>
          <p:nvPr/>
        </p:nvSpPr>
        <p:spPr>
          <a:xfrm>
            <a:off x="3810000" y="3251200"/>
            <a:ext cx="4572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PK" sz="2800">
              <a:solidFill>
                <a:srgbClr val="000000"/>
              </a:solidFill>
            </a:endParaRPr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7648" y="1628196"/>
            <a:ext cx="8769538" cy="5229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</a:rPr>
              <a:t>CENTRAL </a:t>
            </a:r>
            <a:r>
              <a:rPr lang="en-US" sz="4000" b="1" i="1" dirty="0" smtClean="0">
                <a:solidFill>
                  <a:schemeClr val="accent5">
                    <a:lumMod val="75000"/>
                  </a:schemeClr>
                </a:solidFill>
              </a:rPr>
              <a:t>DIABETES INSIPIDUS</a:t>
            </a:r>
            <a:r>
              <a:rPr lang="en-US" sz="4000" b="1" dirty="0" smtClean="0"/>
              <a:t>;                             </a:t>
            </a:r>
            <a:endParaRPr lang="zh-CN" altLang="en-US" dirty="0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Loss </a:t>
            </a:r>
            <a:r>
              <a:rPr lang="en-US" sz="4000" dirty="0"/>
              <a:t>of Vasopressin producing cells</a:t>
            </a:r>
          </a:p>
          <a:p>
            <a:r>
              <a:rPr lang="en-US" sz="4000" dirty="0"/>
              <a:t>Causing deficiency in ADH synthesis or release</a:t>
            </a:r>
          </a:p>
          <a:p>
            <a:r>
              <a:rPr lang="en-US" sz="4000" dirty="0"/>
              <a:t>Deficiency in ADH, resulting in an inability to conserve water</a:t>
            </a:r>
          </a:p>
          <a:p>
            <a:r>
              <a:rPr lang="en-US" sz="4000" dirty="0"/>
              <a:t>Leading to extreme polyuria and polydipsia</a:t>
            </a:r>
          </a:p>
          <a:p>
            <a:endParaRPr lang="en-US" dirty="0"/>
          </a:p>
        </p:txBody>
      </p:sp>
      <p:sp>
        <p:nvSpPr>
          <p:cNvPr id="1048605" name="Rectangle 3"/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Core subject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    Etiology of Central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DI      </a:t>
            </a:r>
            <a:r>
              <a:rPr lang="en-US" b="1" i="1" dirty="0" smtClean="0"/>
              <a:t>                                       </a:t>
            </a:r>
            <a:endParaRPr lang="zh-CN" altLang="en-US" b="1" i="1" dirty="0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4000" dirty="0"/>
              <a:t>Idiopathic:</a:t>
            </a:r>
          </a:p>
          <a:p>
            <a:pPr marL="0" indent="0">
              <a:buNone/>
            </a:pPr>
            <a:r>
              <a:rPr sz="4000" dirty="0"/>
              <a:t>       </a:t>
            </a:r>
            <a:r>
              <a:rPr sz="4000" dirty="0" err="1"/>
              <a:t>a.Dominant</a:t>
            </a:r>
            <a:r>
              <a:rPr sz="4000" dirty="0"/>
              <a:t> ( </a:t>
            </a:r>
            <a:r>
              <a:rPr lang="en-US" sz="4000" dirty="0" smtClean="0"/>
              <a:t>M</a:t>
            </a:r>
            <a:r>
              <a:rPr sz="4000" dirty="0" smtClean="0"/>
              <a:t>utations </a:t>
            </a:r>
            <a:r>
              <a:rPr sz="4000" dirty="0"/>
              <a:t>in AVP gene)</a:t>
            </a:r>
          </a:p>
          <a:p>
            <a:pPr marL="0" indent="0">
              <a:buNone/>
            </a:pPr>
            <a:r>
              <a:rPr lang="en-US" sz="4000" dirty="0" smtClean="0"/>
              <a:t>   </a:t>
            </a:r>
            <a:r>
              <a:rPr sz="4000" dirty="0" smtClean="0"/>
              <a:t>    </a:t>
            </a:r>
            <a:r>
              <a:rPr sz="4000" dirty="0" err="1"/>
              <a:t>b.Recessive</a:t>
            </a:r>
            <a:r>
              <a:rPr sz="4000" dirty="0"/>
              <a:t> ( DIDMOAD syndrome) </a:t>
            </a:r>
          </a:p>
          <a:p>
            <a:r>
              <a:rPr sz="4000" dirty="0"/>
              <a:t>Neurosurgery:</a:t>
            </a:r>
          </a:p>
          <a:p>
            <a:pPr marL="0" indent="0">
              <a:buNone/>
            </a:pPr>
            <a:r>
              <a:rPr lang="en-US" sz="4000" dirty="0" smtClean="0"/>
              <a:t>       </a:t>
            </a:r>
            <a:r>
              <a:rPr sz="4000" dirty="0" smtClean="0"/>
              <a:t>a</a:t>
            </a:r>
            <a:r>
              <a:rPr sz="4000" dirty="0"/>
              <a:t>. </a:t>
            </a:r>
            <a:r>
              <a:rPr sz="4000" dirty="0" err="1" smtClean="0"/>
              <a:t>Cranio</a:t>
            </a:r>
            <a:r>
              <a:rPr lang="en-US" sz="4000" dirty="0" err="1"/>
              <a:t>p</a:t>
            </a:r>
            <a:r>
              <a:rPr sz="4000" dirty="0" err="1" smtClean="0"/>
              <a:t>haryngioma</a:t>
            </a:r>
            <a:endParaRPr sz="4000" dirty="0"/>
          </a:p>
          <a:p>
            <a:pPr marL="0" indent="0">
              <a:buNone/>
            </a:pPr>
            <a:r>
              <a:rPr lang="en-US" sz="4000" dirty="0" smtClean="0"/>
              <a:t>       </a:t>
            </a:r>
            <a:r>
              <a:rPr sz="4000" dirty="0" smtClean="0"/>
              <a:t>b</a:t>
            </a:r>
            <a:r>
              <a:rPr sz="4000" dirty="0"/>
              <a:t>. </a:t>
            </a:r>
            <a:r>
              <a:rPr sz="4000" dirty="0" err="1" smtClean="0"/>
              <a:t>Tran</a:t>
            </a:r>
            <a:r>
              <a:rPr lang="en-US" sz="4000" dirty="0" err="1"/>
              <a:t>s</a:t>
            </a:r>
            <a:r>
              <a:rPr sz="4000" dirty="0" err="1" smtClean="0"/>
              <a:t>phenoidal</a:t>
            </a:r>
            <a:r>
              <a:rPr sz="4000" dirty="0" smtClean="0"/>
              <a:t> </a:t>
            </a:r>
            <a:r>
              <a:rPr sz="4000" dirty="0"/>
              <a:t>Surgery</a:t>
            </a:r>
          </a:p>
          <a:p>
            <a:endParaRPr sz="4000" dirty="0"/>
          </a:p>
        </p:txBody>
      </p:sp>
      <p:sp>
        <p:nvSpPr>
          <p:cNvPr id="1048608" name="Rectangle 3"/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Core subject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CONTT.                                              </a:t>
            </a:r>
            <a:endParaRPr lang="zh-CN" altLang="en-US"/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sz="4000" dirty="0"/>
              <a:t>Head Trauma</a:t>
            </a:r>
            <a:endParaRPr lang="zh-CN" altLang="en-US" sz="4000" dirty="0"/>
          </a:p>
          <a:p>
            <a:r>
              <a:rPr lang="zh-CN" altLang="en-US" sz="4000" dirty="0"/>
              <a:t>Hypoxic or ischemic encephalopathy:</a:t>
            </a:r>
          </a:p>
          <a:p>
            <a:pPr marL="0" indent="0">
              <a:buNone/>
            </a:pPr>
            <a:r>
              <a:rPr lang="zh-CN" altLang="en-US" sz="4000" dirty="0"/>
              <a:t>		a. Cardiopulmonary arrest</a:t>
            </a:r>
          </a:p>
          <a:p>
            <a:pPr marL="0" indent="0">
              <a:buNone/>
            </a:pPr>
            <a:r>
              <a:rPr lang="zh-CN" altLang="en-US" sz="4000" dirty="0"/>
              <a:t>		b. Shock</a:t>
            </a:r>
          </a:p>
          <a:p>
            <a:r>
              <a:rPr lang="zh-CN" altLang="en-US" sz="4000" dirty="0"/>
              <a:t>Neoplastic:</a:t>
            </a:r>
          </a:p>
          <a:p>
            <a:pPr marL="0" indent="0">
              <a:buNone/>
            </a:pPr>
            <a:r>
              <a:rPr lang="zh-CN" altLang="en-US" sz="4000" dirty="0"/>
              <a:t>	    a. Primary: Craniopharyngioma ,  Cyst, Pinealoma</a:t>
            </a:r>
          </a:p>
          <a:p>
            <a:pPr marL="0" indent="0">
              <a:buNone/>
            </a:pPr>
            <a:r>
              <a:rPr lang="zh-CN" altLang="en-US" sz="4000" dirty="0"/>
              <a:t>	    b. Metastatic : Breast, Lung </a:t>
            </a:r>
          </a:p>
          <a:p>
            <a:endParaRPr lang="zh-CN" altLang="en-US" dirty="0"/>
          </a:p>
        </p:txBody>
      </p:sp>
      <p:sp>
        <p:nvSpPr>
          <p:cNvPr id="1048613" name="Rectangle 3"/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Vertical Integration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1149530" y="500062"/>
            <a:ext cx="10491651" cy="1325563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</a:rPr>
              <a:t>Nephrogenic DI;                                           </a:t>
            </a:r>
            <a:endParaRPr lang="zh-CN" altLang="en-US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4000" b="1" i="1" dirty="0"/>
              <a:t>Depression of aldosterone </a:t>
            </a:r>
          </a:p>
          <a:p>
            <a:r>
              <a:rPr sz="4000" b="1" i="1" dirty="0"/>
              <a:t>Decrease in urinary concentrating ability that results from ADH resistance</a:t>
            </a:r>
          </a:p>
          <a:p>
            <a:r>
              <a:rPr sz="4000" b="1" i="1" dirty="0"/>
              <a:t> Resistance at the ADH site of action in the collecting tubules</a:t>
            </a:r>
            <a:r>
              <a:rPr lang="en-US" sz="4000" b="1" i="1" dirty="0"/>
              <a:t>.</a:t>
            </a:r>
            <a:endParaRPr sz="4000" b="1" i="1" dirty="0"/>
          </a:p>
          <a:p>
            <a:r>
              <a:rPr sz="4000" b="1" i="1" dirty="0"/>
              <a:t>interference with the countercurrent mechanism due to medullary injury</a:t>
            </a:r>
          </a:p>
        </p:txBody>
      </p:sp>
      <p:sp>
        <p:nvSpPr>
          <p:cNvPr id="1048616" name="Rectangle 3"/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Vertical Integration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 ETIOLOGY OF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Nephrogenic DI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;    </a:t>
            </a:r>
            <a:r>
              <a:rPr lang="en-US" b="1" i="1" dirty="0"/>
              <a:t>                                             </a:t>
            </a:r>
            <a:endParaRPr lang="zh-CN" altLang="en-US" b="1" i="1" dirty="0"/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>
          <a:xfrm>
            <a:off x="955766" y="203463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Congenital </a:t>
            </a:r>
          </a:p>
          <a:p>
            <a:r>
              <a:rPr lang="en-US" b="1" i="1" dirty="0"/>
              <a:t>V2 receptor mutation</a:t>
            </a:r>
          </a:p>
          <a:p>
            <a:r>
              <a:rPr lang="en-US" b="1" i="1" dirty="0"/>
              <a:t>Aquaporin-2 mutation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Metabolic </a:t>
            </a:r>
            <a:endParaRPr lang="en-US" b="1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i="1" dirty="0"/>
              <a:t>Hypercalcemia</a:t>
            </a:r>
          </a:p>
          <a:p>
            <a:r>
              <a:rPr lang="en-US" b="1" i="1" dirty="0"/>
              <a:t>Hypokalemia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Drugs</a:t>
            </a:r>
          </a:p>
          <a:p>
            <a:r>
              <a:rPr lang="en-US" b="1" i="1" dirty="0" smtClean="0"/>
              <a:t>a</a:t>
            </a:r>
            <a:r>
              <a:rPr lang="en-US" b="1" i="1" dirty="0"/>
              <a:t>. Lithium</a:t>
            </a:r>
          </a:p>
          <a:p>
            <a:r>
              <a:rPr lang="en-US" b="1" i="1" dirty="0" smtClean="0"/>
              <a:t>b</a:t>
            </a:r>
            <a:r>
              <a:rPr lang="en-US" b="1" i="1" dirty="0"/>
              <a:t>. Demeclocycline</a:t>
            </a:r>
          </a:p>
        </p:txBody>
      </p:sp>
      <p:sp>
        <p:nvSpPr>
          <p:cNvPr id="1048619" name="Rectangle 3"/>
          <p:cNvSpPr/>
          <p:nvPr/>
        </p:nvSpPr>
        <p:spPr>
          <a:xfrm>
            <a:off x="8114684" y="790725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Vertical Integration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CONTT.                                   </a:t>
            </a:r>
            <a:endParaRPr lang="zh-CN" altLang="en-US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>
          <a:xfrm>
            <a:off x="879566" y="1742513"/>
            <a:ext cx="10515600" cy="4351338"/>
          </a:xfrm>
        </p:spPr>
        <p:txBody>
          <a:bodyPr/>
          <a:lstStyle/>
          <a:p>
            <a:r>
              <a:rPr sz="4400" dirty="0"/>
              <a:t>Poisoning</a:t>
            </a:r>
          </a:p>
          <a:p>
            <a:r>
              <a:rPr sz="4400" dirty="0"/>
              <a:t>Heavy metals </a:t>
            </a:r>
          </a:p>
          <a:p>
            <a:r>
              <a:rPr sz="4400" dirty="0"/>
              <a:t>Chronic kidney disease</a:t>
            </a:r>
          </a:p>
          <a:p>
            <a:r>
              <a:rPr sz="4400" dirty="0"/>
              <a:t>Polycystic kidney disease</a:t>
            </a:r>
          </a:p>
          <a:p>
            <a:r>
              <a:rPr sz="4400" dirty="0"/>
              <a:t>Sickle-cell anemia</a:t>
            </a:r>
          </a:p>
          <a:p>
            <a:r>
              <a:rPr sz="4400" dirty="0"/>
              <a:t>Infiltrative disease</a:t>
            </a:r>
          </a:p>
          <a:p>
            <a:endParaRPr dirty="0"/>
          </a:p>
        </p:txBody>
      </p:sp>
      <p:sp>
        <p:nvSpPr>
          <p:cNvPr id="1048622" name="Rectangle 3"/>
          <p:cNvSpPr/>
          <p:nvPr/>
        </p:nvSpPr>
        <p:spPr>
          <a:xfrm>
            <a:off x="7765773" y="816638"/>
            <a:ext cx="1767491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Horizontal Integration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>
          <a:xfrm>
            <a:off x="677334" y="1708092"/>
            <a:ext cx="10350394" cy="5039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-Polyuria</a:t>
            </a:r>
            <a:r>
              <a:rPr lang="en-US" sz="4000" dirty="0" smtClean="0"/>
              <a:t> </a:t>
            </a:r>
            <a:r>
              <a:rPr lang="en-US" sz="4000" dirty="0"/>
              <a:t>with urine output of 5 –15 L/day.</a:t>
            </a:r>
            <a:endParaRPr sz="4000" dirty="0"/>
          </a:p>
          <a:p>
            <a:pPr marL="0" indent="0">
              <a:buNone/>
            </a:pPr>
            <a:r>
              <a:rPr lang="en-US" sz="4000" dirty="0" smtClean="0"/>
              <a:t>-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Polydipsia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/>
              <a:t>-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Marked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Dehydration </a:t>
            </a:r>
            <a:r>
              <a:rPr lang="en-US" sz="4000" dirty="0"/>
              <a:t>as evidenced by dry </a:t>
            </a:r>
            <a:r>
              <a:rPr lang="en-US" sz="4000" dirty="0" smtClean="0"/>
              <a:t>            mucous </a:t>
            </a:r>
            <a:r>
              <a:rPr lang="en-US" sz="4000" dirty="0"/>
              <a:t>membranes, dry skin and weight loss.</a:t>
            </a:r>
            <a:endParaRPr sz="4000" dirty="0"/>
          </a:p>
          <a:p>
            <a:pPr marL="0" indent="0">
              <a:buNone/>
            </a:pPr>
            <a:r>
              <a:rPr lang="en-US" sz="4000" dirty="0" smtClean="0"/>
              <a:t>-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Nocturia</a:t>
            </a:r>
            <a:endParaRPr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-Anorexia</a:t>
            </a:r>
            <a:endParaRPr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/>
              <a:t> -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Epigastric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fullness</a:t>
            </a:r>
            <a:endParaRPr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sz="4000" dirty="0"/>
          </a:p>
        </p:txBody>
      </p:sp>
      <p:sp>
        <p:nvSpPr>
          <p:cNvPr id="1048625" name="Rectangle 4"/>
          <p:cNvSpPr/>
          <p:nvPr/>
        </p:nvSpPr>
        <p:spPr>
          <a:xfrm>
            <a:off x="7457187" y="9690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Core subject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165100" y="8957"/>
            <a:ext cx="111887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INVESTIGATIONS </a:t>
            </a:r>
            <a:r>
              <a:rPr lang="en-US" sz="4400" b="1" dirty="0"/>
              <a:t>;                  </a:t>
            </a:r>
            <a:endParaRPr lang="zh-CN" altLang="en-US" dirty="0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>
          <a:xfrm rot="3497">
            <a:off x="289202" y="1365547"/>
            <a:ext cx="11064843" cy="5462393"/>
          </a:xfrm>
        </p:spPr>
        <p:txBody>
          <a:bodyPr>
            <a:normAutofit fontScale="96429" lnSpcReduction="10000"/>
          </a:bodyPr>
          <a:lstStyle/>
          <a:p>
            <a:pPr marL="0" indent="0">
              <a:buNone/>
            </a:pPr>
            <a:r>
              <a:rPr dirty="0"/>
              <a:t> </a:t>
            </a:r>
            <a:r>
              <a:rPr b="1" dirty="0"/>
              <a:t>~ 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</a:rPr>
              <a:t>GENERAL: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900" b="1" dirty="0"/>
              <a:t>Serum Electrolytes</a:t>
            </a:r>
          </a:p>
          <a:p>
            <a:pPr marL="0" indent="0">
              <a:buNone/>
            </a:pPr>
            <a:r>
              <a:rPr lang="zh-CN" altLang="en-US" sz="2900" b="1" dirty="0"/>
              <a:t>Urea levels</a:t>
            </a:r>
          </a:p>
          <a:p>
            <a:pPr marL="0" indent="0">
              <a:buNone/>
            </a:pPr>
            <a:r>
              <a:rPr lang="zh-CN" altLang="en-US" sz="2900" b="1" dirty="0"/>
              <a:t>Creatinine levels</a:t>
            </a:r>
          </a:p>
          <a:p>
            <a:pPr marL="0" indent="0">
              <a:buNone/>
            </a:pPr>
            <a:r>
              <a:rPr lang="zh-CN" altLang="en-US" sz="2900" b="1" dirty="0"/>
              <a:t>Serum Osmolality</a:t>
            </a:r>
          </a:p>
          <a:p>
            <a:pPr marL="0" indent="0">
              <a:buNone/>
            </a:pPr>
            <a:r>
              <a:rPr lang="zh-CN" altLang="en-US" sz="2900" b="1" dirty="0"/>
              <a:t>Urine Osmolality</a:t>
            </a:r>
          </a:p>
          <a:p>
            <a:pPr marL="0" indent="0">
              <a:buNone/>
            </a:pPr>
            <a:r>
              <a:rPr lang="zh-CN" altLang="en-US" sz="2900" b="1" dirty="0"/>
              <a:t>Urine R/E</a:t>
            </a: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b="1" dirty="0"/>
              <a:t>~ 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</a:rPr>
              <a:t>SPECIFIC:</a:t>
            </a:r>
          </a:p>
          <a:p>
            <a:pPr marL="0" indent="0">
              <a:buNone/>
            </a:pPr>
            <a:r>
              <a:rPr lang="zh-CN" altLang="en-US" b="1" dirty="0"/>
              <a:t>ADH Levels</a:t>
            </a:r>
          </a:p>
          <a:p>
            <a:pPr marL="0" indent="0">
              <a:buNone/>
            </a:pPr>
            <a:r>
              <a:rPr lang="zh-CN" altLang="en-US" b="1" dirty="0"/>
              <a:t>Water Depriviation Test</a:t>
            </a:r>
          </a:p>
        </p:txBody>
      </p:sp>
      <p:sp>
        <p:nvSpPr>
          <p:cNvPr id="1048633" name="Rectangle 3"/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Core subject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Diagnostic test results;                       </a:t>
            </a:r>
            <a:endParaRPr lang="en-US" sz="4400" dirty="0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838200" y="150738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High serum osmolality, &gt;300 mOsm/kg of water.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Low 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</a:rPr>
              <a:t>urine osmolality</a:t>
            </a:r>
            <a:r>
              <a:rPr lang="en-US" altLang="en-US" sz="2400" b="1" dirty="0"/>
              <a:t>, usually 50~200 mOsm/kg of water.</a:t>
            </a:r>
            <a:endParaRPr lang="zh-CN" altLang="en-US" sz="2400" b="1" dirty="0"/>
          </a:p>
          <a:p>
            <a:pPr marL="0" indent="0">
              <a:buNone/>
            </a:pPr>
            <a:endParaRPr lang="en-US" altLang="en-US" sz="2400" b="1" dirty="0"/>
          </a:p>
          <a:p>
            <a:pPr marL="0" indent="0">
              <a:buNone/>
            </a:pPr>
            <a:r>
              <a:rPr lang="en-US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Low 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</a:rPr>
              <a:t>urine specific gravity of less than 1.005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</a:rPr>
              <a:t>Increased creatinine nd blood urea nitrogen (BUN) </a:t>
            </a:r>
            <a:r>
              <a:rPr lang="en-US" altLang="en-US" sz="2400" b="1" dirty="0"/>
              <a:t>levels resulting from dehydration.</a:t>
            </a:r>
            <a:endParaRPr lang="zh-CN" altLang="en-US" sz="2400" b="1" dirty="0"/>
          </a:p>
          <a:p>
            <a:pPr marL="0" indent="0">
              <a:buNone/>
            </a:pPr>
            <a:endParaRPr lang="zh-CN" altLang="en-US" sz="2400" b="1" dirty="0"/>
          </a:p>
          <a:p>
            <a:pPr marL="0" indent="0">
              <a:buNone/>
            </a:pP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</a:rPr>
              <a:t>Positive response to Water Depriviation Test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48636" name="Rectangle 3"/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Core subject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829" y="623700"/>
            <a:ext cx="8236081" cy="5876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0" y="500062"/>
            <a:ext cx="10515600" cy="1325563"/>
          </a:xfrm>
        </p:spPr>
        <p:txBody>
          <a:bodyPr/>
          <a:lstStyle/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WATER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DEPRIVATION TEST</a:t>
            </a:r>
            <a:r>
              <a:rPr lang="en-US" b="1" dirty="0"/>
              <a:t>;                             </a:t>
            </a:r>
            <a:endParaRPr lang="en-US" dirty="0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Protocol;</a:t>
            </a:r>
            <a:endParaRPr sz="36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i="1" dirty="0" smtClean="0"/>
              <a:t>-Record </a:t>
            </a:r>
            <a:r>
              <a:rPr lang="en-US" sz="3600" b="1" i="1" dirty="0"/>
              <a:t>body weight, urine volume, plasma and urine osmolality every 2 hourly.</a:t>
            </a:r>
            <a:endParaRPr sz="3600" b="1" i="1" dirty="0"/>
          </a:p>
          <a:p>
            <a:pPr marL="0" indent="0">
              <a:buNone/>
            </a:pPr>
            <a:r>
              <a:rPr lang="en-US" sz="3600" b="1" i="1" dirty="0" smtClean="0"/>
              <a:t>-Stop </a:t>
            </a:r>
            <a:r>
              <a:rPr lang="en-US" sz="3600" b="1" i="1" dirty="0"/>
              <a:t>test if patient loses 3% body weight</a:t>
            </a:r>
            <a:endParaRPr sz="3600" b="1" i="1" dirty="0"/>
          </a:p>
          <a:p>
            <a:pPr marL="0" indent="0">
              <a:buNone/>
            </a:pPr>
            <a:r>
              <a:rPr lang="en-US" sz="3600" b="1" i="1" dirty="0" smtClean="0"/>
              <a:t>-If </a:t>
            </a:r>
            <a:r>
              <a:rPr lang="en-US" sz="3600" b="1" i="1" dirty="0"/>
              <a:t>plasma osmolality reaches &gt;300mOmol/kg and urine osmolality reaches &gt;600mOmol/kg, administer DDAVP . </a:t>
            </a:r>
            <a:endParaRPr sz="3600" b="1" i="1" dirty="0"/>
          </a:p>
        </p:txBody>
      </p:sp>
      <p:sp>
        <p:nvSpPr>
          <p:cNvPr id="1048639" name="Rectangle 3"/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Core subject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Title 104876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B050"/>
                </a:solidFill>
              </a:rPr>
              <a:t>DIAGNOSIS OF CENTRAL AND NEPHROGENIC DI</a:t>
            </a:r>
            <a:endParaRPr lang="en-PK" b="1" i="1" dirty="0">
              <a:solidFill>
                <a:srgbClr val="00B050"/>
              </a:solidFill>
            </a:endParaRPr>
          </a:p>
        </p:txBody>
      </p:sp>
      <p:sp>
        <p:nvSpPr>
          <p:cNvPr id="1048771" name="Subtitle 104877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/>
          </a:p>
          <a:p>
            <a:r>
              <a:rPr lang="en-US"/>
              <a:t>FLOW CHART</a:t>
            </a:r>
            <a:endParaRPr lang="en-P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</a:t>
            </a:r>
          </a:p>
        </p:txBody>
      </p:sp>
      <p:sp>
        <p:nvSpPr>
          <p:cNvPr id="1048628" name="Rectangle 3"/>
          <p:cNvSpPr/>
          <p:nvPr/>
        </p:nvSpPr>
        <p:spPr>
          <a:xfrm>
            <a:off x="4746314" y="365125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Core subject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180">
            <a:off x="164933" y="1041425"/>
            <a:ext cx="12623902" cy="58165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</a:t>
            </a:r>
          </a:p>
        </p:txBody>
      </p:sp>
      <p:sp>
        <p:nvSpPr>
          <p:cNvPr id="1048630" name="Rectangle 3"/>
          <p:cNvSpPr/>
          <p:nvPr/>
        </p:nvSpPr>
        <p:spPr>
          <a:xfrm>
            <a:off x="7556579" y="372419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Core subject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312400" cy="6011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0487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048773" name="Content Placeholder 104877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6550"/>
            <a:ext cx="9929612" cy="5648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249150" y="153857"/>
            <a:ext cx="10515600" cy="1325563"/>
          </a:xfrm>
        </p:spPr>
        <p:txBody>
          <a:bodyPr/>
          <a:lstStyle/>
          <a:p>
            <a:r>
              <a:rPr lang="en-US" b="1" dirty="0"/>
              <a:t>GOALS OF MANAGEMENT ;                                 </a:t>
            </a:r>
            <a:endParaRPr lang="en-US" dirty="0"/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>
          <a:xfrm>
            <a:off x="647700" y="17875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smtClean="0">
                <a:solidFill>
                  <a:srgbClr val="00B050"/>
                </a:solidFill>
              </a:rPr>
              <a:t>The objectives of therapy </a:t>
            </a:r>
            <a:r>
              <a:rPr lang="en-US" sz="4000" dirty="0" smtClean="0"/>
              <a:t>are:</a:t>
            </a:r>
          </a:p>
          <a:p>
            <a:pPr marL="0" indent="0">
              <a:buNone/>
            </a:pPr>
            <a:r>
              <a:rPr lang="en-US" sz="4000" dirty="0" smtClean="0"/>
              <a:t>-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To replace ADH</a:t>
            </a:r>
          </a:p>
          <a:p>
            <a:pPr marL="0" indent="0">
              <a:buNone/>
            </a:pPr>
            <a:endParaRPr lang="en-US" sz="4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/>
              <a:t>-To 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nsure adequate fluid replacement</a:t>
            </a:r>
          </a:p>
          <a:p>
            <a:pPr marL="0" indent="0">
              <a:buNone/>
            </a:pPr>
            <a:endParaRPr lang="en-US" sz="4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/>
              <a:t>-To 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</a:rPr>
              <a:t>identify and correct the underlying cause</a:t>
            </a:r>
          </a:p>
        </p:txBody>
      </p:sp>
      <p:sp>
        <p:nvSpPr>
          <p:cNvPr id="1048642" name="Rectangle 3"/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Core subject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Title 104877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MANAGEMENT OF CENTRAL DI</a:t>
            </a:r>
            <a:endParaRPr lang="en-PK"/>
          </a:p>
        </p:txBody>
      </p:sp>
      <p:sp>
        <p:nvSpPr>
          <p:cNvPr id="1048775" name="Subtitle 104877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Title 10487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048777" name="Content Placeholder 104877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52676"/>
            <a:ext cx="9393382" cy="562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                </a:t>
            </a:r>
            <a:endParaRPr lang="en-US" dirty="0"/>
          </a:p>
        </p:txBody>
      </p:sp>
      <p:sp>
        <p:nvSpPr>
          <p:cNvPr id="1048645" name="Rectangle 5"/>
          <p:cNvSpPr/>
          <p:nvPr/>
        </p:nvSpPr>
        <p:spPr>
          <a:xfrm>
            <a:off x="6827667" y="127944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Vertical Integration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1027906"/>
            <a:ext cx="9282545" cy="503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965200" y="22388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Management of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NephrogenicDI</a:t>
            </a:r>
            <a:r>
              <a:rPr lang="en-US" b="1" dirty="0"/>
              <a:t>;                                  </a:t>
            </a:r>
            <a:endParaRPr lang="en-US" dirty="0"/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>
          <a:xfrm>
            <a:off x="677334" y="1706292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Low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sodium, low protein diet.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-Thiazide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diuretics</a:t>
            </a:r>
            <a:r>
              <a:rPr lang="en-US" sz="4000" b="1" dirty="0"/>
              <a:t>.(To deplete Sodium and increased renal water reabsorption)</a:t>
            </a:r>
            <a:endParaRPr lang="en-US" sz="4000" dirty="0"/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Amiloride</a:t>
            </a:r>
            <a:r>
              <a:rPr lang="en-US" sz="4000" b="1" dirty="0"/>
              <a:t>, K+ sparing diuretics.</a:t>
            </a:r>
            <a:endParaRPr lang="en-US" sz="4000" dirty="0"/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-NSAIDS </a:t>
            </a:r>
            <a:r>
              <a:rPr lang="en-US" sz="4000" b="1" dirty="0"/>
              <a:t>(</a:t>
            </a:r>
            <a:r>
              <a:rPr lang="en-US" sz="4000" b="1" dirty="0" smtClean="0"/>
              <a:t>Indomethacin)</a:t>
            </a:r>
            <a:endParaRPr lang="en-US" sz="4000" dirty="0"/>
          </a:p>
        </p:txBody>
      </p:sp>
      <p:sp>
        <p:nvSpPr>
          <p:cNvPr id="1048648" name="Rectangle 3"/>
          <p:cNvSpPr/>
          <p:nvPr/>
        </p:nvSpPr>
        <p:spPr>
          <a:xfrm>
            <a:off x="8803387" y="649483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Vertical Integration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Learning Outcomes</a:t>
            </a:r>
            <a:r>
              <a:rPr lang="en-US" dirty="0"/>
              <a:t>:</a:t>
            </a:r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Definition of Diabetes </a:t>
            </a:r>
            <a:r>
              <a:rPr lang="en-US" sz="4000" dirty="0" err="1"/>
              <a:t>I</a:t>
            </a:r>
            <a:r>
              <a:rPr lang="en-US" sz="4000" dirty="0" err="1" smtClean="0"/>
              <a:t>nspidus</a:t>
            </a:r>
            <a:endParaRPr lang="zh-CN" altLang="en-US" sz="4000" dirty="0"/>
          </a:p>
          <a:p>
            <a:r>
              <a:rPr lang="en-US" sz="4000" dirty="0"/>
              <a:t>Different Types of DI</a:t>
            </a:r>
            <a:endParaRPr lang="zh-CN" altLang="en-US" sz="4000" dirty="0"/>
          </a:p>
          <a:p>
            <a:r>
              <a:rPr lang="en-US" sz="4000" dirty="0"/>
              <a:t>Pathogenesis Of DI</a:t>
            </a:r>
            <a:endParaRPr lang="zh-CN" altLang="en-US" sz="4000" dirty="0"/>
          </a:p>
          <a:p>
            <a:r>
              <a:rPr lang="en-US" sz="4000" dirty="0"/>
              <a:t>Symptoms and Signs Of DI</a:t>
            </a:r>
            <a:endParaRPr lang="zh-CN" altLang="en-US" sz="4000" dirty="0"/>
          </a:p>
          <a:p>
            <a:r>
              <a:rPr lang="en-US" sz="4000" dirty="0"/>
              <a:t>Management Of Central and Nephrogenic DI</a:t>
            </a:r>
            <a:endParaRPr lang="zh-CN" altLang="en-US" sz="4000" dirty="0"/>
          </a:p>
          <a:p>
            <a:r>
              <a:rPr lang="en-US" sz="4000" dirty="0"/>
              <a:t> Drugs ,modes of action and side effects</a:t>
            </a:r>
          </a:p>
          <a:p>
            <a:r>
              <a:rPr lang="en-US" altLang="en-US" sz="4000" dirty="0"/>
              <a:t> Etiological Evaluation of DI</a:t>
            </a:r>
            <a:endParaRPr lang="zh-CN" altLang="en-US" sz="4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/>
          <a:lstStyle/>
          <a:p>
            <a:r>
              <a:rPr lang="en-US" b="1" i="1" dirty="0"/>
              <a:t>MCQ1 </a:t>
            </a:r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Which of following </a:t>
            </a:r>
            <a:r>
              <a:rPr lang="en-US" sz="4000" dirty="0" smtClean="0"/>
              <a:t>is a key indicator of DI?</a:t>
            </a:r>
            <a:endParaRPr lang="en-US" sz="4000" dirty="0"/>
          </a:p>
          <a:p>
            <a:endParaRPr lang="en-US" dirty="0"/>
          </a:p>
          <a:p>
            <a:r>
              <a:rPr lang="en-US" dirty="0" smtClean="0"/>
              <a:t>a)Urine specific gravity greater than 1.005</a:t>
            </a:r>
            <a:endParaRPr lang="en-US" dirty="0"/>
          </a:p>
          <a:p>
            <a:r>
              <a:rPr lang="en-US" dirty="0" smtClean="0"/>
              <a:t>b)Urine specific gravity less than 1.005</a:t>
            </a:r>
            <a:endParaRPr lang="en-US" dirty="0"/>
          </a:p>
          <a:p>
            <a:r>
              <a:rPr lang="en-US" dirty="0" smtClean="0"/>
              <a:t>c)Urine osmolality greater than 200 </a:t>
            </a:r>
            <a:r>
              <a:rPr lang="en-US" dirty="0" err="1" smtClean="0"/>
              <a:t>mosm</a:t>
            </a:r>
            <a:r>
              <a:rPr lang="en-US" dirty="0" smtClean="0"/>
              <a:t>/kg</a:t>
            </a:r>
            <a:endParaRPr lang="en-US" dirty="0"/>
          </a:p>
          <a:p>
            <a:r>
              <a:rPr lang="en-US" dirty="0" smtClean="0"/>
              <a:t>d)Urine osmolality less than 200mosm/kg</a:t>
            </a:r>
            <a:endParaRPr lang="en-US" dirty="0"/>
          </a:p>
          <a:p>
            <a:r>
              <a:rPr lang="en-US" dirty="0" smtClean="0"/>
              <a:t>e)Increased urine output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1</a:t>
            </a:r>
          </a:p>
        </p:txBody>
      </p:sp>
      <p:sp>
        <p:nvSpPr>
          <p:cNvPr id="10487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Option </a:t>
            </a:r>
            <a:r>
              <a:rPr lang="en-US" dirty="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2</a:t>
            </a:r>
          </a:p>
        </p:txBody>
      </p:sp>
      <p:sp>
        <p:nvSpPr>
          <p:cNvPr id="10487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A patient with diabetes insipidus is given a water </a:t>
            </a:r>
            <a:r>
              <a:rPr lang="en-US" sz="4000" dirty="0" err="1" smtClean="0"/>
              <a:t>depriviation</a:t>
            </a:r>
            <a:r>
              <a:rPr lang="en-US" sz="4000" dirty="0" smtClean="0"/>
              <a:t> </a:t>
            </a:r>
            <a:r>
              <a:rPr lang="en-US" sz="4000" dirty="0" err="1" smtClean="0"/>
              <a:t>test,after</a:t>
            </a:r>
            <a:r>
              <a:rPr lang="en-US" sz="4000" dirty="0" smtClean="0"/>
              <a:t> with holding </a:t>
            </a:r>
            <a:r>
              <a:rPr lang="en-US" sz="4000" dirty="0" err="1" smtClean="0"/>
              <a:t>water,urine</a:t>
            </a:r>
            <a:r>
              <a:rPr lang="en-US" sz="4000" dirty="0" smtClean="0"/>
              <a:t> osmolality remains </a:t>
            </a:r>
            <a:r>
              <a:rPr lang="en-US" sz="4000" dirty="0" err="1" smtClean="0"/>
              <a:t>low.what</a:t>
            </a:r>
            <a:r>
              <a:rPr lang="en-US" sz="4000" dirty="0" smtClean="0"/>
              <a:t> is next step in management?</a:t>
            </a:r>
            <a:endParaRPr lang="en-US" sz="4000" dirty="0"/>
          </a:p>
          <a:p>
            <a:endParaRPr lang="en-US" dirty="0"/>
          </a:p>
          <a:p>
            <a:r>
              <a:rPr lang="en-US" dirty="0"/>
              <a:t>a) </a:t>
            </a:r>
            <a:r>
              <a:rPr lang="en-US" dirty="0" smtClean="0"/>
              <a:t>Administer desmopressin(DDAVP)</a:t>
            </a:r>
            <a:endParaRPr lang="en-US" dirty="0"/>
          </a:p>
          <a:p>
            <a:r>
              <a:rPr lang="en-US" dirty="0"/>
              <a:t>b) </a:t>
            </a:r>
            <a:r>
              <a:rPr lang="en-US" dirty="0" smtClean="0"/>
              <a:t>Increased fluid intake</a:t>
            </a:r>
            <a:endParaRPr lang="en-US" dirty="0"/>
          </a:p>
          <a:p>
            <a:r>
              <a:rPr lang="en-US" dirty="0"/>
              <a:t>c) </a:t>
            </a:r>
            <a:r>
              <a:rPr lang="en-US" dirty="0" smtClean="0"/>
              <a:t>Perform </a:t>
            </a:r>
            <a:r>
              <a:rPr lang="en-US" dirty="0" err="1" smtClean="0"/>
              <a:t>Ctscan</a:t>
            </a:r>
            <a:r>
              <a:rPr lang="en-US" dirty="0" smtClean="0"/>
              <a:t> of brain</a:t>
            </a:r>
            <a:endParaRPr lang="en-US" dirty="0"/>
          </a:p>
          <a:p>
            <a:r>
              <a:rPr lang="en-US" dirty="0"/>
              <a:t>d) </a:t>
            </a:r>
            <a:r>
              <a:rPr lang="en-US" dirty="0" smtClean="0"/>
              <a:t>Measure serum sodium levels</a:t>
            </a:r>
            <a:endParaRPr lang="en-US" dirty="0"/>
          </a:p>
          <a:p>
            <a:r>
              <a:rPr lang="en-US" dirty="0"/>
              <a:t>e) </a:t>
            </a:r>
            <a:r>
              <a:rPr lang="en-US" dirty="0" smtClean="0"/>
              <a:t>Start thiazide diuretics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2</a:t>
            </a:r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>
          <a:xfrm>
            <a:off x="0" y="389919"/>
            <a:ext cx="10515600" cy="1325563"/>
          </a:xfrm>
        </p:spPr>
        <p:txBody>
          <a:bodyPr/>
          <a:lstStyle/>
          <a:p>
            <a:r>
              <a:rPr lang="en-US" dirty="0"/>
              <a:t>                      </a:t>
            </a:r>
            <a:r>
              <a:rPr lang="en-GB" dirty="0"/>
              <a:t>Researchers and </a:t>
            </a:r>
            <a:r>
              <a:rPr lang="en-US" dirty="0"/>
              <a:t> References </a:t>
            </a:r>
          </a:p>
        </p:txBody>
      </p:sp>
      <p:sp>
        <p:nvSpPr>
          <p:cNvPr id="1048711" name="Content Placeholder 2"/>
          <p:cNvSpPr>
            <a:spLocks noGrp="1"/>
          </p:cNvSpPr>
          <p:nvPr>
            <p:ph idx="1"/>
          </p:nvPr>
        </p:nvSpPr>
        <p:spPr>
          <a:xfrm>
            <a:off x="292735" y="1515700"/>
            <a:ext cx="10515600" cy="412491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https://emedicine.medscape.com/article/117853-overview</a:t>
            </a:r>
            <a:endParaRPr lang="en-GB" dirty="0"/>
          </a:p>
          <a:p>
            <a:r>
              <a:rPr lang="en-US" dirty="0">
                <a:hlinkClick r:id="rId3"/>
              </a:rPr>
              <a:t>https://pubmed.ncbi.nlm.nih.gov/31855345/</a:t>
            </a:r>
            <a:endParaRPr lang="en-US" dirty="0"/>
          </a:p>
          <a:p>
            <a:r>
              <a:rPr lang="en-US" dirty="0">
                <a:hlinkClick r:id="rId4"/>
              </a:rPr>
              <a:t>https://www.uptodate.com/contents/table-of-contents/endocrinology-and-diabetes/diabetes-mellitus</a:t>
            </a:r>
            <a:endParaRPr lang="en-US" dirty="0"/>
          </a:p>
          <a:p>
            <a:r>
              <a:rPr lang="en-GB" dirty="0">
                <a:hlinkClick r:id="rId5"/>
              </a:rPr>
              <a:t>  </a:t>
            </a:r>
            <a:r>
              <a:rPr lang="en-US" dirty="0">
                <a:hlinkClick r:id="rId5"/>
              </a:rPr>
              <a:t>https://www.nice.org.uk/guidance/ng3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Davidson’s Principles and Practice of Medicine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Oxford Textbook of Medicine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Medical Diagnosis and Treatment 2022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Harrison’s Principles of Internal Medicine</a:t>
            </a:r>
            <a:endParaRPr lang="en-US" dirty="0"/>
          </a:p>
        </p:txBody>
      </p:sp>
      <p:sp>
        <p:nvSpPr>
          <p:cNvPr id="1048712" name="TextBox 3"/>
          <p:cNvSpPr txBox="1"/>
          <p:nvPr/>
        </p:nvSpPr>
        <p:spPr>
          <a:xfrm>
            <a:off x="9601200" y="306478"/>
            <a:ext cx="1828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Vertical integration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6000" b="1" i="1" dirty="0">
                <a:solidFill>
                  <a:srgbClr val="92D050"/>
                </a:solidFill>
              </a:rPr>
              <a:t> </a:t>
            </a:r>
            <a:r>
              <a:rPr lang="en-US" sz="6000" b="1" i="1" dirty="0" smtClean="0">
                <a:solidFill>
                  <a:srgbClr val="92D050"/>
                </a:solidFill>
              </a:rPr>
              <a:t>             THANKYOU </a:t>
            </a:r>
            <a:endParaRPr lang="en-US" sz="60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6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Clinical Case Scenario:</a:t>
            </a:r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A </a:t>
            </a:r>
            <a:r>
              <a:rPr lang="en-US" sz="4000" dirty="0"/>
              <a:t>35-year-old female presents to the emergency department with excessive thirst, polyuria, and fatigue. She reports having to urinate frequently throughout the day and night</a:t>
            </a:r>
            <a:r>
              <a:rPr lang="en-US" sz="4000" dirty="0" smtClean="0"/>
              <a:t>.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b="1" i="1" dirty="0" smtClean="0"/>
              <a:t>EXAMINATION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On examination, she </a:t>
            </a:r>
            <a:r>
              <a:rPr lang="en-US" sz="4800" dirty="0" smtClean="0"/>
              <a:t>appears   dehydrated</a:t>
            </a:r>
            <a:r>
              <a:rPr lang="en-US" sz="4800" dirty="0"/>
              <a:t>, with dry mucous membranes and tachycardia. Laboratory investigations reveal hypernatremia and a low urine specific gravity. Which of the following is the most likely diagnosis?</a:t>
            </a:r>
            <a:endParaRPr lang="zh-CN" alt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194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                           DIAGNOSIS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60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b="1" i="1" dirty="0" smtClean="0">
                <a:solidFill>
                  <a:schemeClr val="accent5">
                    <a:lumMod val="75000"/>
                  </a:schemeClr>
                </a:solidFill>
              </a:rPr>
              <a:t>           DIABETES INSIPIDUS               </a:t>
            </a:r>
            <a:endParaRPr lang="en-US" sz="6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           DIABETES </a:t>
            </a:r>
            <a:r>
              <a:rPr lang="en-US" sz="4000" b="1" dirty="0"/>
              <a:t>INSPIDUS:</a:t>
            </a:r>
            <a:endParaRPr lang="zh-CN" alt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1060269" y="21422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Diabetes insipidus (DI) is a disorder characterized </a:t>
            </a:r>
            <a:r>
              <a:rPr lang="en-US" sz="4000" i="1" dirty="0">
                <a:solidFill>
                  <a:srgbClr val="FF0000"/>
                </a:solidFill>
              </a:rPr>
              <a:t>by excessive thirst and excretion of large amounts of diluted urine.</a:t>
            </a:r>
            <a:endParaRPr sz="4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dirty="0"/>
              <a:t>It's caused by </a:t>
            </a:r>
            <a:r>
              <a:rPr lang="en-US" sz="4000" dirty="0" smtClean="0">
                <a:solidFill>
                  <a:srgbClr val="FF0000"/>
                </a:solidFill>
              </a:rPr>
              <a:t>either </a:t>
            </a:r>
            <a:r>
              <a:rPr lang="en-US" sz="4000" dirty="0">
                <a:solidFill>
                  <a:srgbClr val="FF0000"/>
                </a:solidFill>
              </a:rPr>
              <a:t>insufficient production of antidiuretic hormone (ADH</a:t>
            </a:r>
            <a:r>
              <a:rPr lang="en-US" sz="4000" dirty="0" smtClean="0">
                <a:solidFill>
                  <a:srgbClr val="FF0000"/>
                </a:solidFill>
              </a:rPr>
              <a:t>), </a:t>
            </a:r>
            <a:r>
              <a:rPr lang="en-US" sz="4000" dirty="0"/>
              <a:t>also known as vasopressin, or by the kidneys' </a:t>
            </a:r>
            <a:r>
              <a:rPr lang="en-US" sz="4000" i="1" dirty="0">
                <a:solidFill>
                  <a:srgbClr val="FF0000"/>
                </a:solidFill>
              </a:rPr>
              <a:t>inability to respond effectively to ADH.</a:t>
            </a:r>
            <a:endParaRPr sz="4000" i="1" dirty="0">
              <a:solidFill>
                <a:srgbClr val="FF0000"/>
              </a:solidFill>
            </a:endParaRPr>
          </a:p>
        </p:txBody>
      </p:sp>
      <p:sp>
        <p:nvSpPr>
          <p:cNvPr id="1048599" name="Rectangle 5"/>
          <p:cNvSpPr/>
          <p:nvPr/>
        </p:nvSpPr>
        <p:spPr>
          <a:xfrm>
            <a:off x="7304787" y="816638"/>
            <a:ext cx="2228478" cy="4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Core subject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TYPES OF </a:t>
            </a:r>
            <a:r>
              <a:rPr lang="en-US" sz="4000" b="1" dirty="0" smtClean="0"/>
              <a:t>DIABETES INSIPIDUS:  </a:t>
            </a:r>
            <a:endParaRPr lang="zh-CN" altLang="en-US" dirty="0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There are two types of DI;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A) Central Diabetes Insipidus ( AVP-D)</a:t>
            </a:r>
          </a:p>
          <a:p>
            <a:pPr marL="0" indent="0">
              <a:buNone/>
            </a:pPr>
            <a:r>
              <a:rPr lang="en-US" sz="4000" dirty="0"/>
              <a:t>B) Nephrogenic Diabetes Insipidus (AVP-R)</a:t>
            </a:r>
          </a:p>
        </p:txBody>
      </p:sp>
      <p:sp>
        <p:nvSpPr>
          <p:cNvPr id="1048602" name="Rectangle 4"/>
          <p:cNvSpPr/>
          <p:nvPr/>
        </p:nvSpPr>
        <p:spPr>
          <a:xfrm>
            <a:off x="8159763" y="579728"/>
            <a:ext cx="2228478" cy="473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Core subject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0487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PATHOPHYSIOLOGY:</a:t>
            </a:r>
            <a:endParaRPr lang="en-PK"/>
          </a:p>
        </p:txBody>
      </p:sp>
      <p:sp>
        <p:nvSpPr>
          <p:cNvPr id="1048768" name="Content Placeholder 104876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Figure;</a:t>
            </a:r>
            <a:endParaRPr lang="en-PK"/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6611" y="1658781"/>
            <a:ext cx="9428934" cy="5012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930</Words>
  <Application>Microsoft Office PowerPoint</Application>
  <PresentationFormat>Widescreen</PresentationFormat>
  <Paragraphs>188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等线</vt:lpstr>
      <vt:lpstr>等线 Light</vt:lpstr>
      <vt:lpstr>Times New Roman</vt:lpstr>
      <vt:lpstr>Office Theme</vt:lpstr>
      <vt:lpstr>DIABETES INSPIDUS</vt:lpstr>
      <vt:lpstr>PowerPoint Presentation</vt:lpstr>
      <vt:lpstr>Learning Outcomes:</vt:lpstr>
      <vt:lpstr>Clinical Case Scenario:</vt:lpstr>
      <vt:lpstr>        EXAMINATION</vt:lpstr>
      <vt:lpstr>                           DIAGNOSIS</vt:lpstr>
      <vt:lpstr>           DIABETES INSPIDUS:</vt:lpstr>
      <vt:lpstr>TYPES OF DIABETES INSIPIDUS:  </vt:lpstr>
      <vt:lpstr>PATHOPHYSIOLOGY:</vt:lpstr>
      <vt:lpstr>               </vt:lpstr>
      <vt:lpstr>CENTRAL DIABETES INSIPIDUS;                             </vt:lpstr>
      <vt:lpstr>    Etiology of Central DI                                             </vt:lpstr>
      <vt:lpstr>CONTT.                                              </vt:lpstr>
      <vt:lpstr>Nephrogenic DI;                                           </vt:lpstr>
      <vt:lpstr> ETIOLOGY OF Nephrogenic DI;                                                 </vt:lpstr>
      <vt:lpstr>CONTT.                                   </vt:lpstr>
      <vt:lpstr>SIGNS AND SYMPTOMS;</vt:lpstr>
      <vt:lpstr>INVESTIGATIONS ;                  </vt:lpstr>
      <vt:lpstr>Diagnostic test results;                       </vt:lpstr>
      <vt:lpstr>      WATER DEPRIVATION TEST;                             </vt:lpstr>
      <vt:lpstr>DIAGNOSIS OF CENTRAL AND NEPHROGENIC DI</vt:lpstr>
      <vt:lpstr>                                                        </vt:lpstr>
      <vt:lpstr>                                                     </vt:lpstr>
      <vt:lpstr>PowerPoint Presentation</vt:lpstr>
      <vt:lpstr>GOALS OF MANAGEMENT ;                                 </vt:lpstr>
      <vt:lpstr>MANAGEMENT OF CENTRAL DI</vt:lpstr>
      <vt:lpstr>PowerPoint Presentation</vt:lpstr>
      <vt:lpstr>                          </vt:lpstr>
      <vt:lpstr>Management of NephrogenicDI;                                  </vt:lpstr>
      <vt:lpstr>MCQ1 </vt:lpstr>
      <vt:lpstr>Answer 1</vt:lpstr>
      <vt:lpstr>MCQ 2</vt:lpstr>
      <vt:lpstr>Answer 2</vt:lpstr>
      <vt:lpstr>                      Researchers and  References </vt:lpstr>
      <vt:lpstr>PowerPoint Presentation</vt:lpstr>
    </vt:vector>
  </TitlesOfParts>
  <Company>Holy Family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 Mellitus</dc:title>
  <dc:creator>Sana Shafiq</dc:creator>
  <cp:lastModifiedBy>Malik</cp:lastModifiedBy>
  <cp:revision>15</cp:revision>
  <dcterms:created xsi:type="dcterms:W3CDTF">2021-06-03T22:07:38Z</dcterms:created>
  <dcterms:modified xsi:type="dcterms:W3CDTF">2024-05-15T16:33:45Z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a3b7c0f07065474997cb3f8c4e8922c4</vt:lpwstr>
  </property>
</Properties>
</file>