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613" r:id="rId3"/>
    <p:sldId id="614" r:id="rId4"/>
    <p:sldId id="605" r:id="rId5"/>
    <p:sldId id="497" r:id="rId6"/>
    <p:sldId id="557" r:id="rId7"/>
    <p:sldId id="536" r:id="rId8"/>
    <p:sldId id="570" r:id="rId9"/>
    <p:sldId id="558" r:id="rId10"/>
    <p:sldId id="572" r:id="rId11"/>
    <p:sldId id="571" r:id="rId12"/>
    <p:sldId id="576" r:id="rId13"/>
    <p:sldId id="578" r:id="rId14"/>
    <p:sldId id="595" r:id="rId15"/>
    <p:sldId id="601" r:id="rId16"/>
    <p:sldId id="579" r:id="rId17"/>
    <p:sldId id="598" r:id="rId18"/>
    <p:sldId id="599" r:id="rId19"/>
    <p:sldId id="597" r:id="rId20"/>
    <p:sldId id="606" r:id="rId21"/>
    <p:sldId id="577" r:id="rId22"/>
    <p:sldId id="537" r:id="rId23"/>
    <p:sldId id="611" r:id="rId24"/>
    <p:sldId id="584" r:id="rId25"/>
    <p:sldId id="585" r:id="rId26"/>
    <p:sldId id="560" r:id="rId27"/>
    <p:sldId id="582" r:id="rId28"/>
    <p:sldId id="580" r:id="rId29"/>
    <p:sldId id="615" r:id="rId30"/>
    <p:sldId id="603" r:id="rId31"/>
    <p:sldId id="602" r:id="rId32"/>
    <p:sldId id="608" r:id="rId33"/>
    <p:sldId id="609" r:id="rId34"/>
    <p:sldId id="610" r:id="rId35"/>
    <p:sldId id="410" r:id="rId36"/>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66" d="100"/>
          <a:sy n="66" d="100"/>
        </p:scale>
        <p:origin x="90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C0C10-069D-47C8-81F0-CA8CD145F15D}" type="doc">
      <dgm:prSet loTypeId="urn:microsoft.com/office/officeart/2005/8/layout/default#1" loCatId="list" qsTypeId="urn:microsoft.com/office/officeart/2005/8/quickstyle/3d2" qsCatId="3D" csTypeId="urn:microsoft.com/office/officeart/2005/8/colors/accent1_2" csCatId="accent1" phldr="1"/>
      <dgm:spPr/>
      <dgm:t>
        <a:bodyPr/>
        <a:lstStyle/>
        <a:p>
          <a:endParaRPr lang="en-US"/>
        </a:p>
      </dgm:t>
    </dgm:pt>
    <dgm:pt modelId="{FEDFB49C-82B3-46B7-B1EB-749A7E459115}">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3">
            <a:lumMod val="40000"/>
            <a:lumOff val="60000"/>
          </a:schemeClr>
        </a:solidFill>
      </dgm:spPr>
      <dgm:t>
        <a:bodyPr/>
        <a:lstStyle/>
        <a:p>
          <a:r>
            <a:rPr lang="en-US" b="1" dirty="0">
              <a:solidFill>
                <a:sysClr val="windowText" lastClr="000000"/>
              </a:solidFill>
              <a:latin typeface="Times New Roman" pitchFamily="18" charset="0"/>
              <a:cs typeface="Times New Roman" pitchFamily="18" charset="0"/>
            </a:rPr>
            <a:t>Duodenum</a:t>
          </a:r>
        </a:p>
      </dgm:t>
    </dgm:pt>
    <dgm:pt modelId="{20EDCC6C-68E4-46BD-A0FB-EAED7B1DFE89}" type="parTrans" cxnId="{4FC422EE-D77A-427C-88F2-2683C91F3D97}">
      <dgm:prSet/>
      <dgm:spPr/>
      <dgm:t>
        <a:bodyPr/>
        <a:lstStyle/>
        <a:p>
          <a:endParaRPr lang="en-US"/>
        </a:p>
      </dgm:t>
    </dgm:pt>
    <dgm:pt modelId="{3CCFF87B-7429-43F2-B54A-98D8EA3FCC66}" type="sibTrans" cxnId="{4FC422EE-D77A-427C-88F2-2683C91F3D97}">
      <dgm:prSet/>
      <dgm:spPr/>
      <dgm:t>
        <a:bodyPr/>
        <a:lstStyle/>
        <a:p>
          <a:endParaRPr lang="en-US"/>
        </a:p>
      </dgm:t>
    </dgm:pt>
    <dgm:pt modelId="{C9390800-5A37-4B4F-96CB-AFE26517CD81}">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accent2">
            <a:lumMod val="40000"/>
            <a:lumOff val="60000"/>
          </a:schemeClr>
        </a:solidFill>
      </dgm:spPr>
      <dgm:t>
        <a:bodyPr/>
        <a:lstStyle/>
        <a:p>
          <a:r>
            <a:rPr lang="en-US" b="1" dirty="0">
              <a:solidFill>
                <a:sysClr val="windowText" lastClr="000000"/>
              </a:solidFill>
              <a:latin typeface="Times New Roman" pitchFamily="18" charset="0"/>
              <a:cs typeface="Times New Roman" pitchFamily="18" charset="0"/>
            </a:rPr>
            <a:t>Jejunum</a:t>
          </a:r>
          <a:r>
            <a:rPr lang="en-US" b="1" dirty="0">
              <a:latin typeface="Times New Roman" pitchFamily="18" charset="0"/>
              <a:cs typeface="Times New Roman" pitchFamily="18" charset="0"/>
            </a:rPr>
            <a:t> </a:t>
          </a:r>
        </a:p>
      </dgm:t>
    </dgm:pt>
    <dgm:pt modelId="{CD92106E-DAB5-4DB6-AFD1-9D66AFB3A9A8}" type="parTrans" cxnId="{684D29F3-95FB-46D2-924D-99579A9241CF}">
      <dgm:prSet/>
      <dgm:spPr/>
      <dgm:t>
        <a:bodyPr/>
        <a:lstStyle/>
        <a:p>
          <a:endParaRPr lang="en-US"/>
        </a:p>
      </dgm:t>
    </dgm:pt>
    <dgm:pt modelId="{4F3FE4C4-EE75-444E-9812-6E3ADA02EE19}" type="sibTrans" cxnId="{684D29F3-95FB-46D2-924D-99579A9241CF}">
      <dgm:prSet/>
      <dgm:spPr/>
      <dgm:t>
        <a:bodyPr/>
        <a:lstStyle/>
        <a:p>
          <a:endParaRPr lang="en-US"/>
        </a:p>
      </dgm:t>
    </dgm:pt>
    <dgm:pt modelId="{62CB2420-811D-4F7E-B782-763324717CBE}">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solidFill>
                <a:sysClr val="windowText" lastClr="000000"/>
              </a:solidFill>
              <a:latin typeface="Times New Roman" pitchFamily="18" charset="0"/>
              <a:cs typeface="Times New Roman" pitchFamily="18" charset="0"/>
            </a:rPr>
            <a:t>Ileum</a:t>
          </a:r>
          <a:r>
            <a:rPr lang="en-US" b="1" baseline="0" dirty="0">
              <a:latin typeface="Times New Roman" pitchFamily="18" charset="0"/>
              <a:cs typeface="Times New Roman" pitchFamily="18" charset="0"/>
            </a:rPr>
            <a:t> </a:t>
          </a:r>
          <a:endParaRPr lang="en-US" b="1" dirty="0">
            <a:latin typeface="Times New Roman" pitchFamily="18" charset="0"/>
            <a:cs typeface="Times New Roman" pitchFamily="18" charset="0"/>
          </a:endParaRPr>
        </a:p>
      </dgm:t>
    </dgm:pt>
    <dgm:pt modelId="{CCECAD9C-3FEA-4DCC-A442-F62C75D9C823}" type="parTrans" cxnId="{6AFBFBAB-8948-473A-B883-AE3E451EC7FE}">
      <dgm:prSet/>
      <dgm:spPr/>
      <dgm:t>
        <a:bodyPr/>
        <a:lstStyle/>
        <a:p>
          <a:endParaRPr lang="en-US"/>
        </a:p>
      </dgm:t>
    </dgm:pt>
    <dgm:pt modelId="{5D76BEF5-5DE3-418A-8428-BCC6E0E88E0D}" type="sibTrans" cxnId="{6AFBFBAB-8948-473A-B883-AE3E451EC7FE}">
      <dgm:prSet/>
      <dgm:spPr/>
      <dgm:t>
        <a:bodyPr/>
        <a:lstStyle/>
        <a:p>
          <a:endParaRPr lang="en-US"/>
        </a:p>
      </dgm:t>
    </dgm:pt>
    <dgm:pt modelId="{4C380971-BF48-4212-AE38-D90E006D5031}" type="pres">
      <dgm:prSet presAssocID="{19EC0C10-069D-47C8-81F0-CA8CD145F15D}" presName="diagram" presStyleCnt="0">
        <dgm:presLayoutVars>
          <dgm:dir/>
          <dgm:resizeHandles val="exact"/>
        </dgm:presLayoutVars>
      </dgm:prSet>
      <dgm:spPr/>
      <dgm:t>
        <a:bodyPr/>
        <a:lstStyle/>
        <a:p>
          <a:endParaRPr lang="en-US"/>
        </a:p>
      </dgm:t>
    </dgm:pt>
    <dgm:pt modelId="{8A442275-040D-4EA3-9E32-A78881606096}" type="pres">
      <dgm:prSet presAssocID="{FEDFB49C-82B3-46B7-B1EB-749A7E459115}" presName="node" presStyleLbl="node1" presStyleIdx="0" presStyleCnt="3">
        <dgm:presLayoutVars>
          <dgm:bulletEnabled val="1"/>
        </dgm:presLayoutVars>
      </dgm:prSet>
      <dgm:spPr/>
      <dgm:t>
        <a:bodyPr/>
        <a:lstStyle/>
        <a:p>
          <a:endParaRPr lang="en-US"/>
        </a:p>
      </dgm:t>
    </dgm:pt>
    <dgm:pt modelId="{C19D828F-104A-4BED-AC5F-1DB58F79EB47}" type="pres">
      <dgm:prSet presAssocID="{3CCFF87B-7429-43F2-B54A-98D8EA3FCC66}" presName="sibTrans" presStyleCnt="0"/>
      <dgm:spPr/>
    </dgm:pt>
    <dgm:pt modelId="{DF6D727F-10D7-4C22-9606-7DA57B51F447}" type="pres">
      <dgm:prSet presAssocID="{C9390800-5A37-4B4F-96CB-AFE26517CD81}" presName="node" presStyleLbl="node1" presStyleIdx="1" presStyleCnt="3">
        <dgm:presLayoutVars>
          <dgm:bulletEnabled val="1"/>
        </dgm:presLayoutVars>
      </dgm:prSet>
      <dgm:spPr/>
      <dgm:t>
        <a:bodyPr/>
        <a:lstStyle/>
        <a:p>
          <a:endParaRPr lang="en-US"/>
        </a:p>
      </dgm:t>
    </dgm:pt>
    <dgm:pt modelId="{5F9CD94C-971A-4235-A7BF-62F42A19504B}" type="pres">
      <dgm:prSet presAssocID="{4F3FE4C4-EE75-444E-9812-6E3ADA02EE19}" presName="sibTrans" presStyleCnt="0"/>
      <dgm:spPr/>
    </dgm:pt>
    <dgm:pt modelId="{A1B58879-1FCF-4927-A0F4-8B7EA8F2C82F}" type="pres">
      <dgm:prSet presAssocID="{62CB2420-811D-4F7E-B782-763324717CBE}" presName="node" presStyleLbl="node1" presStyleIdx="2" presStyleCnt="3">
        <dgm:presLayoutVars>
          <dgm:bulletEnabled val="1"/>
        </dgm:presLayoutVars>
      </dgm:prSet>
      <dgm:spPr/>
      <dgm:t>
        <a:bodyPr/>
        <a:lstStyle/>
        <a:p>
          <a:endParaRPr lang="en-US"/>
        </a:p>
      </dgm:t>
    </dgm:pt>
  </dgm:ptLst>
  <dgm:cxnLst>
    <dgm:cxn modelId="{684D29F3-95FB-46D2-924D-99579A9241CF}" srcId="{19EC0C10-069D-47C8-81F0-CA8CD145F15D}" destId="{C9390800-5A37-4B4F-96CB-AFE26517CD81}" srcOrd="1" destOrd="0" parTransId="{CD92106E-DAB5-4DB6-AFD1-9D66AFB3A9A8}" sibTransId="{4F3FE4C4-EE75-444E-9812-6E3ADA02EE19}"/>
    <dgm:cxn modelId="{455E2742-A713-4D8A-9AF0-74E09BACE8AF}" type="presOf" srcId="{FEDFB49C-82B3-46B7-B1EB-749A7E459115}" destId="{8A442275-040D-4EA3-9E32-A78881606096}" srcOrd="0" destOrd="0" presId="urn:microsoft.com/office/officeart/2005/8/layout/default#1"/>
    <dgm:cxn modelId="{528D7C82-B2B5-40FB-A0D1-A2E2CD82515E}" type="presOf" srcId="{C9390800-5A37-4B4F-96CB-AFE26517CD81}" destId="{DF6D727F-10D7-4C22-9606-7DA57B51F447}" srcOrd="0" destOrd="0" presId="urn:microsoft.com/office/officeart/2005/8/layout/default#1"/>
    <dgm:cxn modelId="{F13885CC-171D-41AC-8D9A-57305C6F740C}" type="presOf" srcId="{62CB2420-811D-4F7E-B782-763324717CBE}" destId="{A1B58879-1FCF-4927-A0F4-8B7EA8F2C82F}" srcOrd="0" destOrd="0" presId="urn:microsoft.com/office/officeart/2005/8/layout/default#1"/>
    <dgm:cxn modelId="{1F0CC0FC-E369-4FDD-B190-AD5C2FC09329}" type="presOf" srcId="{19EC0C10-069D-47C8-81F0-CA8CD145F15D}" destId="{4C380971-BF48-4212-AE38-D90E006D5031}" srcOrd="0" destOrd="0" presId="urn:microsoft.com/office/officeart/2005/8/layout/default#1"/>
    <dgm:cxn modelId="{6AFBFBAB-8948-473A-B883-AE3E451EC7FE}" srcId="{19EC0C10-069D-47C8-81F0-CA8CD145F15D}" destId="{62CB2420-811D-4F7E-B782-763324717CBE}" srcOrd="2" destOrd="0" parTransId="{CCECAD9C-3FEA-4DCC-A442-F62C75D9C823}" sibTransId="{5D76BEF5-5DE3-418A-8428-BCC6E0E88E0D}"/>
    <dgm:cxn modelId="{4FC422EE-D77A-427C-88F2-2683C91F3D97}" srcId="{19EC0C10-069D-47C8-81F0-CA8CD145F15D}" destId="{FEDFB49C-82B3-46B7-B1EB-749A7E459115}" srcOrd="0" destOrd="0" parTransId="{20EDCC6C-68E4-46BD-A0FB-EAED7B1DFE89}" sibTransId="{3CCFF87B-7429-43F2-B54A-98D8EA3FCC66}"/>
    <dgm:cxn modelId="{9D05840B-942F-428A-9D41-67A6EDDF29D6}" type="presParOf" srcId="{4C380971-BF48-4212-AE38-D90E006D5031}" destId="{8A442275-040D-4EA3-9E32-A78881606096}" srcOrd="0" destOrd="0" presId="urn:microsoft.com/office/officeart/2005/8/layout/default#1"/>
    <dgm:cxn modelId="{45A07C1F-F365-4D0B-917B-ACF465BCAA7B}" type="presParOf" srcId="{4C380971-BF48-4212-AE38-D90E006D5031}" destId="{C19D828F-104A-4BED-AC5F-1DB58F79EB47}" srcOrd="1" destOrd="0" presId="urn:microsoft.com/office/officeart/2005/8/layout/default#1"/>
    <dgm:cxn modelId="{630D4B1F-79E7-44F0-BD83-272C440D60A2}" type="presParOf" srcId="{4C380971-BF48-4212-AE38-D90E006D5031}" destId="{DF6D727F-10D7-4C22-9606-7DA57B51F447}" srcOrd="2" destOrd="0" presId="urn:microsoft.com/office/officeart/2005/8/layout/default#1"/>
    <dgm:cxn modelId="{22BCCEA8-C160-49AC-8B1F-D4777F05226B}" type="presParOf" srcId="{4C380971-BF48-4212-AE38-D90E006D5031}" destId="{5F9CD94C-971A-4235-A7BF-62F42A19504B}" srcOrd="3" destOrd="0" presId="urn:microsoft.com/office/officeart/2005/8/layout/default#1"/>
    <dgm:cxn modelId="{717FB822-5F52-4D12-B3BB-8587BBE46AF8}" type="presParOf" srcId="{4C380971-BF48-4212-AE38-D90E006D5031}" destId="{A1B58879-1FCF-4927-A0F4-8B7EA8F2C82F}" srcOrd="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2275-040D-4EA3-9E32-A78881606096}">
      <dsp:nvSpPr>
        <dsp:cNvPr id="0" name=""/>
        <dsp:cNvSpPr/>
      </dsp:nvSpPr>
      <dsp:spPr>
        <a:xfrm>
          <a:off x="598164" y="744"/>
          <a:ext cx="2429560" cy="1457736"/>
        </a:xfrm>
        <a:prstGeom prst="rect">
          <a:avLst/>
        </a:prstGeom>
        <a:solidFill>
          <a:schemeClr val="accent3">
            <a:lumMod val="40000"/>
            <a:lumOff val="6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Duodenum</a:t>
          </a:r>
        </a:p>
      </dsp:txBody>
      <dsp:txXfrm>
        <a:off x="598164" y="744"/>
        <a:ext cx="2429560" cy="1457736"/>
      </dsp:txXfrm>
    </dsp:sp>
    <dsp:sp modelId="{DF6D727F-10D7-4C22-9606-7DA57B51F447}">
      <dsp:nvSpPr>
        <dsp:cNvPr id="0" name=""/>
        <dsp:cNvSpPr/>
      </dsp:nvSpPr>
      <dsp:spPr>
        <a:xfrm>
          <a:off x="3270681" y="744"/>
          <a:ext cx="2429560" cy="1457736"/>
        </a:xfrm>
        <a:prstGeom prst="rect">
          <a:avLst/>
        </a:prstGeom>
        <a:solidFill>
          <a:schemeClr val="accent2">
            <a:lumMod val="40000"/>
            <a:lumOff val="60000"/>
          </a:schemeClr>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Jejunum</a:t>
          </a:r>
          <a:r>
            <a:rPr lang="en-US" sz="3500" b="1" kern="1200" dirty="0">
              <a:latin typeface="Times New Roman" pitchFamily="18" charset="0"/>
              <a:cs typeface="Times New Roman" pitchFamily="18" charset="0"/>
            </a:rPr>
            <a:t> </a:t>
          </a:r>
        </a:p>
      </dsp:txBody>
      <dsp:txXfrm>
        <a:off x="3270681" y="744"/>
        <a:ext cx="2429560" cy="1457736"/>
      </dsp:txXfrm>
    </dsp:sp>
    <dsp:sp modelId="{A1B58879-1FCF-4927-A0F4-8B7EA8F2C82F}">
      <dsp:nvSpPr>
        <dsp:cNvPr id="0" name=""/>
        <dsp:cNvSpPr/>
      </dsp:nvSpPr>
      <dsp:spPr>
        <a:xfrm>
          <a:off x="1934422" y="1701437"/>
          <a:ext cx="2429560" cy="1457736"/>
        </a:xfrm>
        <a:prstGeom prst="rect">
          <a:avLst/>
        </a:prstGeom>
        <a:solidFill>
          <a:schemeClr val="accent4"/>
        </a:solidFill>
        <a:ln w="19050" cap="flat" cmpd="sng" algn="ctr">
          <a:solidFill>
            <a:schemeClr val="accent4">
              <a:shade val="50000"/>
            </a:schemeClr>
          </a:solidFill>
          <a:prstDash val="solid"/>
          <a:miter lim="800000"/>
        </a:ln>
        <a:effectLst/>
        <a:scene3d>
          <a:camera prst="orthographicFront"/>
          <a:lightRig rig="threePt" dir="t">
            <a:rot lat="0" lon="0" rev="75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a:solidFill>
                <a:sysClr val="windowText" lastClr="000000"/>
              </a:solidFill>
              <a:latin typeface="Times New Roman" pitchFamily="18" charset="0"/>
              <a:cs typeface="Times New Roman" pitchFamily="18" charset="0"/>
            </a:rPr>
            <a:t>Ileum</a:t>
          </a:r>
          <a:r>
            <a:rPr lang="en-US" sz="3500" b="1" kern="1200" baseline="0" dirty="0">
              <a:latin typeface="Times New Roman" pitchFamily="18" charset="0"/>
              <a:cs typeface="Times New Roman" pitchFamily="18" charset="0"/>
            </a:rPr>
            <a:t> </a:t>
          </a:r>
          <a:endParaRPr lang="en-US" sz="3500" b="1" kern="1200" dirty="0">
            <a:latin typeface="Times New Roman" pitchFamily="18" charset="0"/>
            <a:cs typeface="Times New Roman" pitchFamily="18" charset="0"/>
          </a:endParaRPr>
        </a:p>
      </dsp:txBody>
      <dsp:txXfrm>
        <a:off x="1934422" y="1701437"/>
        <a:ext cx="2429560" cy="14577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53A86-F721-41E0-AF5A-23279F6BFCA7}" type="datetimeFigureOut">
              <a:rPr lang="en-PK" smtClean="0"/>
              <a:t>14/03/2025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BB965-7718-47E6-807A-D66FD72FDAB3}" type="slidenum">
              <a:rPr lang="en-PK" smtClean="0"/>
              <a:t>‹#›</a:t>
            </a:fld>
            <a:endParaRPr lang="en-PK"/>
          </a:p>
        </p:txBody>
      </p:sp>
    </p:spTree>
    <p:extLst>
      <p:ext uri="{BB962C8B-B14F-4D97-AF65-F5344CB8AC3E}">
        <p14:creationId xmlns:p14="http://schemas.microsoft.com/office/powerpoint/2010/main" val="362637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28</a:t>
            </a:fld>
            <a:endParaRPr lang="en-US"/>
          </a:p>
        </p:txBody>
      </p:sp>
    </p:spTree>
    <p:extLst>
      <p:ext uri="{BB962C8B-B14F-4D97-AF65-F5344CB8AC3E}">
        <p14:creationId xmlns:p14="http://schemas.microsoft.com/office/powerpoint/2010/main" val="4712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6BAF08-893D-EB65-8785-6E979401A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xmlns="" id="{C25B8FB3-DA82-9769-5E4F-51C533173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xmlns="" id="{A582E8AF-FED9-1A64-2247-999F73E3F9A1}"/>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8DDD3803-6D67-809B-A3CA-E2837416290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AA1B19FD-0B79-4722-4B8D-97678B92DE13}"/>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79946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05CC3-C522-4483-773A-97BEF9D8CF2D}"/>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A5D5BF20-7B8D-8B34-F439-E883478E31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D9D7C3E8-69DB-ACEE-E32B-72B2D02BE699}"/>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B8676AF7-6FB8-809E-CEA0-7064D3359278}"/>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5156E6C2-7AE7-8301-46FA-4ECC266CCD33}"/>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33479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702A57C-7533-6920-EF98-0EB521B163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98CB8F84-E89F-68BD-A333-2D6B46D137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A77C5A9A-4FC2-AF8B-9B9E-380E071BF0C8}"/>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C15C4572-A091-9FAA-10BF-BF17D9ECDBB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18ED0738-FF3B-38BB-D70A-636B7BB6A16D}"/>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90131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66D7A-4BD5-B432-EDE5-8F3AA8CCE76C}"/>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98FA3806-2618-C2AB-B9B0-D1E4BC5351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1F2A28D7-E3B5-DF8E-24DC-B3C9646381D5}"/>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7380B81E-0CF6-DF4E-3FE5-E5E0AE263DD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45ED3016-B26D-92A0-D516-4E7A1A80410E}"/>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7202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F15D44-C915-B470-947C-142200DEF2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xmlns="" id="{F0402539-101B-6D2D-C872-8CCEC2F442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66ED56-7BC6-A53B-BB0D-55A2E5BF1FCA}"/>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6C697877-A439-06D4-109C-1474168940C1}"/>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85C00DB7-E492-F912-65A1-B4D372149E2A}"/>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51484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84D87-19AE-8CA9-4B9E-1AAFEC4F016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AC547978-3671-2588-59F6-5C69ABAD75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xmlns="" id="{DDC8CBAB-4806-140A-7C23-CB230D5C21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xmlns="" id="{57346C98-C8D7-339D-90A9-02E7B4CFDEC2}"/>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6" name="Footer Placeholder 5">
            <a:extLst>
              <a:ext uri="{FF2B5EF4-FFF2-40B4-BE49-F238E27FC236}">
                <a16:creationId xmlns:a16="http://schemas.microsoft.com/office/drawing/2014/main" xmlns="" id="{84895823-48AB-E131-ABB3-0B2B1322F07B}"/>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4024F573-9475-5ECE-48C8-786B80CD516C}"/>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398404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9C622-4E8A-80FB-A66A-7BF78764B2F2}"/>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F6AD4DF1-6097-FB53-15ED-2686ACF0E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D8E2686-36D9-2E39-64AB-04B43132B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xmlns="" id="{55684F44-2C76-CA5F-34CE-30763F6F6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1F842CF-42E1-47A9-5600-591C46BC2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xmlns="" id="{9EDEB01C-1304-0C36-A38F-74C37B50F3DA}"/>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8" name="Footer Placeholder 7">
            <a:extLst>
              <a:ext uri="{FF2B5EF4-FFF2-40B4-BE49-F238E27FC236}">
                <a16:creationId xmlns:a16="http://schemas.microsoft.com/office/drawing/2014/main" xmlns="" id="{B40DCD0C-0BAF-5F51-14E9-17DBF77D89AB}"/>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xmlns="" id="{9B32315C-FBDA-A7C1-AD94-E344DF640410}"/>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52956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594EE2-6A00-648F-AFA2-C540CD7BAD9C}"/>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xmlns="" id="{5A1D0C1D-BDF9-0FA9-0ECA-1B7511A24DC6}"/>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4" name="Footer Placeholder 3">
            <a:extLst>
              <a:ext uri="{FF2B5EF4-FFF2-40B4-BE49-F238E27FC236}">
                <a16:creationId xmlns:a16="http://schemas.microsoft.com/office/drawing/2014/main" xmlns="" id="{2538BE5D-B925-087B-2204-8628DC7F84F2}"/>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xmlns="" id="{1A0780A4-79A4-55B3-AAF5-1A89B64C92A1}"/>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404332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451D08-CE28-6DE8-5480-932EC0C358C5}"/>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3" name="Footer Placeholder 2">
            <a:extLst>
              <a:ext uri="{FF2B5EF4-FFF2-40B4-BE49-F238E27FC236}">
                <a16:creationId xmlns:a16="http://schemas.microsoft.com/office/drawing/2014/main" xmlns="" id="{2E059A2E-A660-DBB6-2D20-99B47382DE83}"/>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xmlns="" id="{D3D9B2F2-0237-B4C1-F552-8E9A3CF9EF9B}"/>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563299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614E4-DCAB-2D8C-811D-1B9C0701A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4AA10F4E-772D-62CF-B77D-DC43FA66D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xmlns="" id="{AF280916-687B-752C-B2A0-D668EB3BE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229AB55-E17F-2682-8670-F521C5280AEE}"/>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6" name="Footer Placeholder 5">
            <a:extLst>
              <a:ext uri="{FF2B5EF4-FFF2-40B4-BE49-F238E27FC236}">
                <a16:creationId xmlns:a16="http://schemas.microsoft.com/office/drawing/2014/main" xmlns="" id="{FF6F3170-8B12-88EB-9938-9B95FDAA76F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24F4A061-1CC1-AE1A-E615-211A3197A254}"/>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173687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A694F-AF4D-B390-D2BC-F3155C909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xmlns="" id="{5CBA8A44-AD98-CCF4-BB32-5CD7D44D30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xmlns="" id="{D18FA9B1-F9EB-5063-EF56-B962EC0D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ACD462-7827-A890-EE5B-8629FBB03F9B}"/>
              </a:ext>
            </a:extLst>
          </p:cNvPr>
          <p:cNvSpPr>
            <a:spLocks noGrp="1"/>
          </p:cNvSpPr>
          <p:nvPr>
            <p:ph type="dt" sz="half" idx="10"/>
          </p:nvPr>
        </p:nvSpPr>
        <p:spPr/>
        <p:txBody>
          <a:bodyPr/>
          <a:lstStyle/>
          <a:p>
            <a:fld id="{5BF96010-B56E-4888-8AD0-7F6AFF07AD9E}" type="datetimeFigureOut">
              <a:rPr lang="en-PK" smtClean="0"/>
              <a:t>14/03/2025</a:t>
            </a:fld>
            <a:endParaRPr lang="en-PK"/>
          </a:p>
        </p:txBody>
      </p:sp>
      <p:sp>
        <p:nvSpPr>
          <p:cNvPr id="6" name="Footer Placeholder 5">
            <a:extLst>
              <a:ext uri="{FF2B5EF4-FFF2-40B4-BE49-F238E27FC236}">
                <a16:creationId xmlns:a16="http://schemas.microsoft.com/office/drawing/2014/main" xmlns="" id="{87C04BC4-DA32-3233-0E17-B2BB57552120}"/>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CF0EC80F-FA32-8457-3C1F-3C210E2A13CA}"/>
              </a:ext>
            </a:extLst>
          </p:cNvPr>
          <p:cNvSpPr>
            <a:spLocks noGrp="1"/>
          </p:cNvSpPr>
          <p:nvPr>
            <p:ph type="sldNum" sz="quarter" idx="12"/>
          </p:nvPr>
        </p:nvSpPr>
        <p:spPr/>
        <p:txBody>
          <a:bodyPr/>
          <a:lstStyle/>
          <a:p>
            <a:fld id="{C9A758AD-71BA-4974-A2D4-E949AD8BFFB9}" type="slidenum">
              <a:rPr lang="en-PK" smtClean="0"/>
              <a:t>‹#›</a:t>
            </a:fld>
            <a:endParaRPr lang="en-PK"/>
          </a:p>
        </p:txBody>
      </p:sp>
    </p:spTree>
    <p:extLst>
      <p:ext uri="{BB962C8B-B14F-4D97-AF65-F5344CB8AC3E}">
        <p14:creationId xmlns:p14="http://schemas.microsoft.com/office/powerpoint/2010/main" val="88507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A0AE78-8458-D9F0-3DE8-6B9064491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F44536F7-5552-837C-BCA8-D502E6D38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9B724ABF-9939-B7A4-04D7-215ABE718C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F96010-B56E-4888-8AD0-7F6AFF07AD9E}" type="datetimeFigureOut">
              <a:rPr lang="en-PK" smtClean="0"/>
              <a:t>14/03/2025</a:t>
            </a:fld>
            <a:endParaRPr lang="en-PK"/>
          </a:p>
        </p:txBody>
      </p:sp>
      <p:sp>
        <p:nvSpPr>
          <p:cNvPr id="5" name="Footer Placeholder 4">
            <a:extLst>
              <a:ext uri="{FF2B5EF4-FFF2-40B4-BE49-F238E27FC236}">
                <a16:creationId xmlns:a16="http://schemas.microsoft.com/office/drawing/2014/main" xmlns="" id="{C32A2532-2B31-DB5E-D0FF-5B8A9AC48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xmlns="" id="{FCF482FE-E6D4-666A-8CF9-C55C64FEF7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A758AD-71BA-4974-A2D4-E949AD8BFFB9}" type="slidenum">
              <a:rPr lang="en-PK" smtClean="0"/>
              <a:t>‹#›</a:t>
            </a:fld>
            <a:endParaRPr lang="en-PK"/>
          </a:p>
        </p:txBody>
      </p:sp>
    </p:spTree>
    <p:extLst>
      <p:ext uri="{BB962C8B-B14F-4D97-AF65-F5344CB8AC3E}">
        <p14:creationId xmlns:p14="http://schemas.microsoft.com/office/powerpoint/2010/main" val="376724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9D8C94-D357-DC7B-382A-704D6055C1F5}"/>
              </a:ext>
            </a:extLst>
          </p:cNvPr>
          <p:cNvSpPr>
            <a:spLocks noGrp="1"/>
          </p:cNvSpPr>
          <p:nvPr>
            <p:ph type="ctrTitle"/>
          </p:nvPr>
        </p:nvSpPr>
        <p:spPr>
          <a:xfrm>
            <a:off x="1578964" y="509180"/>
            <a:ext cx="9144000" cy="1424482"/>
          </a:xfrm>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Module</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9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600" b="1" dirty="0">
                <a:solidFill>
                  <a:prstClr val="black"/>
                </a:solidFill>
                <a:latin typeface="Calibri"/>
                <a:cs typeface="Times New Roman" pitchFamily="18" charset="0"/>
              </a:rPr>
              <a:t>Development</a:t>
            </a:r>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 of </a:t>
            </a:r>
            <a:r>
              <a:rPr lang="en-US" sz="3600" b="1" dirty="0">
                <a:solidFill>
                  <a:prstClr val="black"/>
                </a:solidFill>
                <a:latin typeface="Calibri"/>
                <a:cs typeface="Times New Roman" pitchFamily="18" charset="0"/>
              </a:rPr>
              <a:t>Small Intestine </a:t>
            </a:r>
            <a:endParaRPr lang="en-PK" dirty="0"/>
          </a:p>
        </p:txBody>
      </p:sp>
      <p:sp>
        <p:nvSpPr>
          <p:cNvPr id="3" name="Subtitle 2">
            <a:extLst>
              <a:ext uri="{FF2B5EF4-FFF2-40B4-BE49-F238E27FC236}">
                <a16:creationId xmlns:a16="http://schemas.microsoft.com/office/drawing/2014/main" xmlns="" id="{83DDC314-DC8B-5EF4-F397-6C4E9D495582}"/>
              </a:ext>
            </a:extLst>
          </p:cNvPr>
          <p:cNvSpPr>
            <a:spLocks noGrp="1"/>
          </p:cNvSpPr>
          <p:nvPr>
            <p:ph type="subTitle" idx="1"/>
          </p:nvPr>
        </p:nvSpPr>
        <p:spPr>
          <a:xfrm>
            <a:off x="1524000" y="4801251"/>
            <a:ext cx="9144000" cy="2236858"/>
          </a:xfr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b="1" dirty="0">
              <a:latin typeface="Calibri"/>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smtClean="0">
              <a:ln>
                <a:noFill/>
              </a:ln>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smtClean="0">
                <a:ln>
                  <a:noFill/>
                </a:ln>
                <a:effectLst/>
                <a:uLnTx/>
                <a:uFillTx/>
                <a:latin typeface="Calibri"/>
                <a:ea typeface="+mn-ea"/>
                <a:cs typeface="Times New Roman" pitchFamily="18" charset="0"/>
              </a:rPr>
              <a:t>Presenter</a:t>
            </a:r>
            <a:r>
              <a:rPr kumimoji="0" lang="en-US" b="1" i="0" u="none" strike="noStrike" kern="1200" cap="none" spc="0" normalizeH="0" baseline="0" noProof="0" dirty="0">
                <a:ln>
                  <a:noFill/>
                </a:ln>
                <a:effectLst/>
                <a:uLnTx/>
                <a:uFillTx/>
                <a:latin typeface="Calibri"/>
                <a:ea typeface="+mn-ea"/>
                <a:cs typeface="Times New Roman" pitchFamily="18" charset="0"/>
              </a:rPr>
              <a:t>: </a:t>
            </a:r>
            <a:r>
              <a:rPr kumimoji="0" lang="en-US" b="1" i="0" u="none" strike="noStrike" kern="1200" cap="none" spc="0" normalizeH="0" baseline="0" noProof="0" dirty="0" err="1" smtClean="0">
                <a:ln>
                  <a:noFill/>
                </a:ln>
                <a:effectLst/>
                <a:uLnTx/>
                <a:uFillTx/>
                <a:latin typeface="Calibri"/>
                <a:ea typeface="+mn-ea"/>
                <a:cs typeface="Times New Roman" pitchFamily="18" charset="0"/>
              </a:rPr>
              <a:t>Prof.Dr</a:t>
            </a:r>
            <a:r>
              <a:rPr kumimoji="0" lang="en-US" b="1" i="0" u="none" strike="noStrike" kern="1200" cap="none" spc="0" normalizeH="0" baseline="0" noProof="0" dirty="0">
                <a:ln>
                  <a:noFill/>
                </a:ln>
                <a:effectLst/>
                <a:uLnTx/>
                <a:uFillTx/>
                <a:latin typeface="Calibri"/>
                <a:ea typeface="+mn-ea"/>
                <a:cs typeface="Times New Roman" pitchFamily="18" charset="0"/>
              </a:rPr>
              <a:t>. </a:t>
            </a:r>
            <a:r>
              <a:rPr kumimoji="0" lang="en-US" b="1" i="0" u="none" strike="noStrike" kern="1200" cap="none" spc="0" normalizeH="0" baseline="0" noProof="0" dirty="0" err="1">
                <a:ln>
                  <a:noFill/>
                </a:ln>
                <a:effectLst/>
                <a:uLnTx/>
                <a:uFillTx/>
                <a:latin typeface="Calibri"/>
                <a:ea typeface="+mn-ea"/>
                <a:cs typeface="Times New Roman" pitchFamily="18" charset="0"/>
              </a:rPr>
              <a:t>Ifra</a:t>
            </a:r>
            <a:r>
              <a:rPr kumimoji="0" lang="en-US" b="1" i="0" u="none" strike="noStrike" kern="1200" cap="none" spc="0" normalizeH="0" baseline="0" noProof="0" dirty="0">
                <a:ln>
                  <a:noFill/>
                </a:ln>
                <a:effectLst/>
                <a:uLnTx/>
                <a:uFillTx/>
                <a:latin typeface="Calibri"/>
                <a:ea typeface="+mn-ea"/>
                <a:cs typeface="Times New Roman" pitchFamily="18" charset="0"/>
              </a:rPr>
              <a:t> Saeed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effectLst/>
                <a:uLnTx/>
                <a:uFillTx/>
                <a:latin typeface="Calibri"/>
                <a:ea typeface="+mn-ea"/>
                <a:cs typeface="Times New Roman" pitchFamily="18" charset="0"/>
              </a:rPr>
              <a:t>Date: 23-01-25</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effectLst/>
                <a:uLnTx/>
                <a:uFillTx/>
                <a:latin typeface="Calibri"/>
                <a:ea typeface="+mn-ea"/>
                <a:cs typeface="Times New Roman" pitchFamily="18" charset="0"/>
              </a:rPr>
              <a:t>                                      			</a:t>
            </a:r>
            <a:r>
              <a:rPr kumimoji="0" lang="en-US" sz="800" b="1" i="0" u="none" strike="noStrike" kern="1200" cap="none" spc="0" normalizeH="0" baseline="0" noProof="0" dirty="0">
                <a:ln>
                  <a:noFill/>
                </a:ln>
                <a:effectLst/>
                <a:uLnTx/>
                <a:uFillTx/>
                <a:latin typeface="Calibri"/>
                <a:ea typeface="+mn-ea"/>
                <a:cs typeface="Times New Roman" pitchFamily="18" charset="0"/>
              </a:rPr>
              <a:t>			</a:t>
            </a:r>
            <a:r>
              <a:rPr kumimoji="0" lang="en-US" sz="600" b="1" i="0" u="none" strike="noStrike" kern="1200" cap="none" spc="0" normalizeH="0" baseline="0" noProof="0" dirty="0">
                <a:ln>
                  <a:noFill/>
                </a:ln>
                <a:effectLst/>
                <a:uLnTx/>
                <a:uFillTx/>
                <a:latin typeface="Calibri"/>
                <a:ea typeface="+mn-ea"/>
                <a:cs typeface="Times New Roman" pitchFamily="18" charset="0"/>
              </a:rPr>
              <a:t>	</a:t>
            </a:r>
            <a:r>
              <a:rPr kumimoji="0" lang="en-US" sz="6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endParaRPr kumimoji="0" lang="en-US" sz="600" b="1" i="0" u="none" strike="noStrike" kern="1200" cap="none" spc="0" normalizeH="0" baseline="0" noProof="0" dirty="0">
              <a:ln>
                <a:noFill/>
              </a:ln>
              <a:solidFill>
                <a:prstClr val="black">
                  <a:tint val="75000"/>
                </a:prstClr>
              </a:solidFill>
              <a:effectLst/>
              <a:uLnTx/>
              <a:uFillTx/>
              <a:latin typeface="Calibri"/>
              <a:ea typeface="+mn-ea"/>
              <a:cs typeface="+mn-cs"/>
            </a:endParaRPr>
          </a:p>
          <a:p>
            <a:endParaRPr lang="en-PK" dirty="0"/>
          </a:p>
        </p:txBody>
      </p:sp>
      <p:pic>
        <p:nvPicPr>
          <p:cNvPr id="4" name="Picture 3">
            <a:extLst>
              <a:ext uri="{FF2B5EF4-FFF2-40B4-BE49-F238E27FC236}">
                <a16:creationId xmlns:a16="http://schemas.microsoft.com/office/drawing/2014/main" xmlns="" id="{78E4B9CA-8B7F-0CC4-7F86-39A9B5FC18E2}"/>
              </a:ext>
            </a:extLst>
          </p:cNvPr>
          <p:cNvPicPr>
            <a:picLocks noChangeAspect="1"/>
          </p:cNvPicPr>
          <p:nvPr/>
        </p:nvPicPr>
        <p:blipFill>
          <a:blip r:embed="rId2"/>
          <a:stretch>
            <a:fillRect/>
          </a:stretch>
        </p:blipFill>
        <p:spPr>
          <a:xfrm>
            <a:off x="336690" y="400987"/>
            <a:ext cx="1189848" cy="1213646"/>
          </a:xfrm>
          <a:prstGeom prst="rect">
            <a:avLst/>
          </a:prstGeom>
        </p:spPr>
      </p:pic>
      <p:pic>
        <p:nvPicPr>
          <p:cNvPr id="5" name="Picture 4">
            <a:extLst>
              <a:ext uri="{FF2B5EF4-FFF2-40B4-BE49-F238E27FC236}">
                <a16:creationId xmlns:a16="http://schemas.microsoft.com/office/drawing/2014/main" xmlns="" id="{6162EE77-AB07-2E3A-A362-68B0B983BCC6}"/>
              </a:ext>
            </a:extLst>
          </p:cNvPr>
          <p:cNvPicPr>
            <a:picLocks noChangeAspect="1"/>
          </p:cNvPicPr>
          <p:nvPr/>
        </p:nvPicPr>
        <p:blipFill>
          <a:blip r:embed="rId3"/>
          <a:stretch>
            <a:fillRect/>
          </a:stretch>
        </p:blipFill>
        <p:spPr>
          <a:xfrm>
            <a:off x="10158001" y="614598"/>
            <a:ext cx="1440290" cy="1213646"/>
          </a:xfrm>
          <a:prstGeom prst="rect">
            <a:avLst/>
          </a:prstGeom>
        </p:spPr>
      </p:pic>
      <p:pic>
        <p:nvPicPr>
          <p:cNvPr id="7" name="Picture 6">
            <a:extLst>
              <a:ext uri="{FF2B5EF4-FFF2-40B4-BE49-F238E27FC236}">
                <a16:creationId xmlns:a16="http://schemas.microsoft.com/office/drawing/2014/main" xmlns="" id="{784FAF51-0318-D8A5-3FAB-B7CD74456BAC}"/>
              </a:ext>
            </a:extLst>
          </p:cNvPr>
          <p:cNvPicPr>
            <a:picLocks noChangeAspect="1"/>
          </p:cNvPicPr>
          <p:nvPr/>
        </p:nvPicPr>
        <p:blipFill>
          <a:blip r:embed="rId4"/>
          <a:stretch>
            <a:fillRect/>
          </a:stretch>
        </p:blipFill>
        <p:spPr>
          <a:xfrm>
            <a:off x="4240966" y="2218544"/>
            <a:ext cx="3933216" cy="3933216"/>
          </a:xfrm>
          <a:prstGeom prst="rect">
            <a:avLst/>
          </a:prstGeom>
        </p:spPr>
      </p:pic>
    </p:spTree>
    <p:extLst>
      <p:ext uri="{BB962C8B-B14F-4D97-AF65-F5344CB8AC3E}">
        <p14:creationId xmlns:p14="http://schemas.microsoft.com/office/powerpoint/2010/main" val="95677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05705991"/>
              </p:ext>
            </p:extLst>
          </p:nvPr>
        </p:nvGraphicFramePr>
        <p:xfrm>
          <a:off x="127043" y="346234"/>
          <a:ext cx="5080417" cy="5440362"/>
        </p:xfrm>
        <a:graphic>
          <a:graphicData uri="http://schemas.openxmlformats.org/drawingml/2006/table">
            <a:tbl>
              <a:tblPr/>
              <a:tblGrid>
                <a:gridCol w="5080417">
                  <a:extLst>
                    <a:ext uri="{9D8B030D-6E8A-4147-A177-3AD203B41FA5}">
                      <a16:colId xmlns:a16="http://schemas.microsoft.com/office/drawing/2014/main" xmlns="" val="20000"/>
                    </a:ext>
                  </a:extLst>
                </a:gridCol>
              </a:tblGrid>
              <a:tr h="354806">
                <a:tc>
                  <a:txBody>
                    <a:bodyPr/>
                    <a:lstStyle/>
                    <a:p>
                      <a:endParaRPr lang="en-US"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0"/>
                  </a:ext>
                </a:extLst>
              </a:tr>
              <a:tr h="473075">
                <a:tc>
                  <a:txBody>
                    <a:bodyPr/>
                    <a:lstStyle/>
                    <a:p>
                      <a:pPr algn="ctr"/>
                      <a:r>
                        <a:rPr lang="en-US" sz="2800" b="0" dirty="0">
                          <a:solidFill>
                            <a:schemeClr val="tx1"/>
                          </a:solidFill>
                          <a:latin typeface="Arial" panose="020B0604020202020204" pitchFamily="34" charset="0"/>
                          <a:cs typeface="Arial" panose="020B0604020202020204" pitchFamily="34" charset="0"/>
                        </a:rPr>
                        <a:t>Duodenal Stenosis</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4612481">
                <a:tc>
                  <a:txBody>
                    <a:bodyPr/>
                    <a:lstStyle/>
                    <a:p>
                      <a:pPr algn="just"/>
                      <a:r>
                        <a:rPr lang="en-US" sz="2400" dirty="0">
                          <a:latin typeface="Arial" panose="020B0604020202020204" pitchFamily="34" charset="0"/>
                          <a:cs typeface="Arial" panose="020B0604020202020204" pitchFamily="34" charset="0"/>
                        </a:rPr>
                        <a:t>Partial occlusion of the duodenal lumen-</a:t>
                      </a:r>
                      <a:r>
                        <a:rPr lang="en-US" sz="2400" b="1" dirty="0">
                          <a:latin typeface="Arial" panose="020B0604020202020204" pitchFamily="34" charset="0"/>
                          <a:cs typeface="Arial" panose="020B0604020202020204" pitchFamily="34" charset="0"/>
                        </a:rPr>
                        <a:t>duodenal stenosis</a:t>
                      </a:r>
                      <a:r>
                        <a:rPr lang="en-US" sz="2400" dirty="0">
                          <a:latin typeface="Arial" panose="020B0604020202020204" pitchFamily="34" charset="0"/>
                          <a:cs typeface="Arial" panose="020B0604020202020204" pitchFamily="34" charset="0"/>
                        </a:rPr>
                        <a:t> -usually results from incomplete recanalization of the duodenum resulting from defective vacuolization </a:t>
                      </a:r>
                    </a:p>
                    <a:p>
                      <a:pPr algn="just"/>
                      <a:r>
                        <a:rPr lang="en-US" sz="2400" dirty="0">
                          <a:latin typeface="Arial" panose="020B0604020202020204" pitchFamily="34" charset="0"/>
                          <a:cs typeface="Arial" panose="020B0604020202020204" pitchFamily="34" charset="0"/>
                        </a:rPr>
                        <a:t>Most </a:t>
                      </a:r>
                      <a:r>
                        <a:rPr lang="en-US" sz="2400" dirty="0" err="1">
                          <a:latin typeface="Arial" panose="020B0604020202020204" pitchFamily="34" charset="0"/>
                          <a:cs typeface="Arial" panose="020B0604020202020204" pitchFamily="34" charset="0"/>
                        </a:rPr>
                        <a:t>stenoses</a:t>
                      </a:r>
                      <a:r>
                        <a:rPr lang="en-US" sz="2400" dirty="0">
                          <a:latin typeface="Arial" panose="020B0604020202020204" pitchFamily="34" charset="0"/>
                          <a:cs typeface="Arial" panose="020B0604020202020204" pitchFamily="34" charset="0"/>
                        </a:rPr>
                        <a:t> involve the horizontal (third) and/or ascending (fourth) parts of the duodenum. Because of the stenosis, the stomach's contents (usually containing bile) are often vomited.</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2"/>
                  </a:ext>
                </a:extLst>
              </a:tr>
            </a:tbl>
          </a:graphicData>
        </a:graphic>
      </p:graphicFrame>
      <p:pic>
        <p:nvPicPr>
          <p:cNvPr id="5" name="Picture 4"/>
          <p:cNvPicPr>
            <a:picLocks noChangeAspect="1"/>
          </p:cNvPicPr>
          <p:nvPr/>
        </p:nvPicPr>
        <p:blipFill rotWithShape="1">
          <a:blip r:embed="rId2"/>
          <a:srcRect t="31902" b="4901"/>
          <a:stretch/>
        </p:blipFill>
        <p:spPr>
          <a:xfrm>
            <a:off x="5527964" y="533609"/>
            <a:ext cx="6012872" cy="5822741"/>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3" name="Picture 2">
            <a:extLst>
              <a:ext uri="{FF2B5EF4-FFF2-40B4-BE49-F238E27FC236}">
                <a16:creationId xmlns:a16="http://schemas.microsoft.com/office/drawing/2014/main" xmlns="" id="{F37C971D-F4B7-D573-E7FF-5A2398CF2BC4}"/>
              </a:ext>
            </a:extLst>
          </p:cNvPr>
          <p:cNvPicPr>
            <a:picLocks noChangeAspect="1"/>
          </p:cNvPicPr>
          <p:nvPr/>
        </p:nvPicPr>
        <p:blipFill>
          <a:blip r:embed="rId3"/>
          <a:stretch>
            <a:fillRect/>
          </a:stretch>
        </p:blipFill>
        <p:spPr>
          <a:xfrm>
            <a:off x="127043" y="6284980"/>
            <a:ext cx="2182557" cy="524301"/>
          </a:xfrm>
          <a:prstGeom prst="rect">
            <a:avLst/>
          </a:prstGeom>
        </p:spPr>
      </p:pic>
    </p:spTree>
    <p:extLst>
      <p:ext uri="{BB962C8B-B14F-4D97-AF65-F5344CB8AC3E}">
        <p14:creationId xmlns:p14="http://schemas.microsoft.com/office/powerpoint/2010/main" val="3981652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50"/>
            <a:ext cx="10515600" cy="1325563"/>
          </a:xfrm>
        </p:spPr>
        <p:txBody>
          <a:bodyPr>
            <a:normAutofit/>
          </a:bodyPr>
          <a:lstStyle/>
          <a:p>
            <a:r>
              <a:rPr lang="en-US" sz="3600" dirty="0">
                <a:latin typeface="Arial" panose="020B0604020202020204" pitchFamily="34" charset="0"/>
                <a:cs typeface="Arial" panose="020B0604020202020204" pitchFamily="34" charset="0"/>
              </a:rPr>
              <a:t>Duodenal Atresia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9711162"/>
              </p:ext>
            </p:extLst>
          </p:nvPr>
        </p:nvGraphicFramePr>
        <p:xfrm>
          <a:off x="190501" y="982235"/>
          <a:ext cx="11572008" cy="3779520"/>
        </p:xfrm>
        <a:graphic>
          <a:graphicData uri="http://schemas.openxmlformats.org/drawingml/2006/table">
            <a:tbl>
              <a:tblPr/>
              <a:tblGrid>
                <a:gridCol w="11572008">
                  <a:extLst>
                    <a:ext uri="{9D8B030D-6E8A-4147-A177-3AD203B41FA5}">
                      <a16:colId xmlns:a16="http://schemas.microsoft.com/office/drawing/2014/main" xmlns="" val="20000"/>
                    </a:ext>
                  </a:extLst>
                </a:gridCol>
              </a:tblGrid>
              <a:tr h="0">
                <a:tc>
                  <a:txBody>
                    <a:bodyPr/>
                    <a:lstStyle/>
                    <a:p>
                      <a:endParaRPr lang="en-US"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0"/>
                  </a:ext>
                </a:extLst>
              </a:tr>
              <a:tr h="0">
                <a:tc>
                  <a:txBody>
                    <a:bodyPr/>
                    <a:lstStyle/>
                    <a:p>
                      <a:pPr algn="ctr"/>
                      <a:endParaRPr lang="en-US"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0">
                <a:tc>
                  <a:txBody>
                    <a:bodyPr/>
                    <a:lstStyle/>
                    <a:p>
                      <a:pPr algn="l"/>
                      <a:r>
                        <a:rPr lang="en-US" sz="2400" dirty="0">
                          <a:latin typeface="Arial" panose="020B0604020202020204" pitchFamily="34" charset="0"/>
                          <a:cs typeface="Arial" panose="020B0604020202020204" pitchFamily="34" charset="0"/>
                        </a:rPr>
                        <a:t>Complete occlusion of the lumen of the duodenum-</a:t>
                      </a:r>
                      <a:r>
                        <a:rPr lang="en-US" sz="2400" b="1" dirty="0">
                          <a:latin typeface="Arial" panose="020B0604020202020204" pitchFamily="34" charset="0"/>
                          <a:cs typeface="Arial" panose="020B0604020202020204" pitchFamily="34" charset="0"/>
                        </a:rPr>
                        <a:t>duodenal atresia</a:t>
                      </a:r>
                      <a:r>
                        <a:rPr lang="en-US" sz="2400" dirty="0">
                          <a:latin typeface="Arial" panose="020B0604020202020204" pitchFamily="34" charset="0"/>
                          <a:cs typeface="Arial" panose="020B0604020202020204" pitchFamily="34" charset="0"/>
                        </a:rPr>
                        <a:t> is not common. During early duodenal development, the lumen is completely occluded by epithelial cells. If recanalization of the lumen fails to occur a short segment of the duodenum is occluded</a:t>
                      </a:r>
                    </a:p>
                    <a:p>
                      <a:pPr algn="l"/>
                      <a:r>
                        <a:rPr lang="en-US" sz="2400" b="1" dirty="0">
                          <a:latin typeface="Arial" panose="020B0604020202020204" pitchFamily="34" charset="0"/>
                          <a:cs typeface="Arial" panose="020B0604020202020204" pitchFamily="34" charset="0"/>
                        </a:rPr>
                        <a:t> Sites</a:t>
                      </a:r>
                      <a:r>
                        <a:rPr lang="en-US" sz="2400" b="1" baseline="0" dirty="0">
                          <a:latin typeface="Arial" panose="020B0604020202020204" pitchFamily="34" charset="0"/>
                          <a:cs typeface="Arial" panose="020B0604020202020204" pitchFamily="34" charset="0"/>
                        </a:rPr>
                        <a:t> </a:t>
                      </a:r>
                      <a:r>
                        <a:rPr lang="en-US" sz="2400" baseline="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nearly always at the junction of the bile and pancreatic ducts </a:t>
                      </a:r>
                    </a:p>
                    <a:p>
                      <a:pPr algn="l"/>
                      <a:r>
                        <a:rPr lang="en-US" sz="2400" dirty="0">
                          <a:latin typeface="Arial" panose="020B0604020202020204" pitchFamily="34" charset="0"/>
                          <a:cs typeface="Arial" panose="020B0604020202020204" pitchFamily="34" charset="0"/>
                        </a:rPr>
                        <a:t>the horizontal (third) part of the duodenum.</a:t>
                      </a:r>
                    </a:p>
                    <a:p>
                      <a:pPr algn="l"/>
                      <a:r>
                        <a:rPr lang="en-US" sz="2400" dirty="0">
                          <a:latin typeface="Arial" panose="020B0604020202020204" pitchFamily="34" charset="0"/>
                          <a:cs typeface="Arial" panose="020B0604020202020204" pitchFamily="34" charset="0"/>
                        </a:rPr>
                        <a:t> Investigation of families with </a:t>
                      </a:r>
                      <a:r>
                        <a:rPr lang="en-US" sz="2400" b="1" dirty="0">
                          <a:latin typeface="Arial" panose="020B0604020202020204" pitchFamily="34" charset="0"/>
                          <a:cs typeface="Arial" panose="020B0604020202020204" pitchFamily="34" charset="0"/>
                        </a:rPr>
                        <a:t>familial      duodenal atresia</a:t>
                      </a:r>
                      <a:r>
                        <a:rPr lang="en-US" sz="2400" dirty="0">
                          <a:latin typeface="Arial" panose="020B0604020202020204" pitchFamily="34" charset="0"/>
                          <a:cs typeface="Arial" panose="020B0604020202020204" pitchFamily="34" charset="0"/>
                        </a:rPr>
                        <a:t> suggests an autosomal recessive inheritance.</a:t>
                      </a: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0">
                <a:tc>
                  <a:txBody>
                    <a:bodyPr/>
                    <a:lstStyle/>
                    <a:p>
                      <a:endParaRPr lang="en-US" sz="2000"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3"/>
                  </a:ext>
                </a:extLst>
              </a:tr>
            </a:tbl>
          </a:graphicData>
        </a:graphic>
      </p:graphicFrame>
      <p:sp>
        <p:nvSpPr>
          <p:cNvPr id="5" name="AutoShape 1" descr="mk:@MSITStore:C:\Users\HP\Desktop\main%20folder\books\EMB%20BOOK%20DEVELOPINH%20HUMAN-8TH.chm::/HTML/HC011001_files/pixel.gif"/>
          <p:cNvSpPr>
            <a:spLocks noChangeAspect="1" noChangeArrowheads="1"/>
          </p:cNvSpPr>
          <p:nvPr/>
        </p:nvSpPr>
        <p:spPr bwMode="auto">
          <a:xfrm>
            <a:off x="1752601" y="0"/>
            <a:ext cx="9525" cy="95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114799" y="4252912"/>
            <a:ext cx="7239001" cy="2286000"/>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sp>
        <p:nvSpPr>
          <p:cNvPr id="8" name="Rectangle 7"/>
          <p:cNvSpPr/>
          <p:nvPr/>
        </p:nvSpPr>
        <p:spPr>
          <a:xfrm>
            <a:off x="190501" y="6257223"/>
            <a:ext cx="223404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Vertical integration </a:t>
            </a:r>
          </a:p>
        </p:txBody>
      </p:sp>
    </p:spTree>
    <p:extLst>
      <p:ext uri="{BB962C8B-B14F-4D97-AF65-F5344CB8AC3E}">
        <p14:creationId xmlns:p14="http://schemas.microsoft.com/office/powerpoint/2010/main" val="2329360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accent4">
                    <a:lumMod val="75000"/>
                  </a:schemeClr>
                </a:solidFill>
              </a:rPr>
              <a:t/>
            </a:r>
            <a:br>
              <a:rPr lang="en-US" sz="3200"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Mid Gut </a:t>
            </a:r>
            <a:r>
              <a:rPr lang="en-US" sz="3200" dirty="0">
                <a:solidFill>
                  <a:schemeClr val="accent4">
                    <a:lumMod val="75000"/>
                  </a:schemeClr>
                </a:solidFill>
                <a:latin typeface="Arial" panose="020B0604020202020204" pitchFamily="34" charset="0"/>
                <a:cs typeface="Arial" panose="020B0604020202020204" pitchFamily="34" charset="0"/>
              </a:rPr>
              <a:t/>
            </a:r>
            <a:br>
              <a:rPr lang="en-US" sz="3200" dirty="0">
                <a:solidFill>
                  <a:schemeClr val="accent4">
                    <a:lumMod val="75000"/>
                  </a:schemeClr>
                </a:solidFill>
                <a:latin typeface="Arial" panose="020B0604020202020204" pitchFamily="34" charset="0"/>
                <a:cs typeface="Arial" panose="020B0604020202020204" pitchFamily="34" charset="0"/>
              </a:rPr>
            </a:br>
            <a:endParaRPr lang="en-US" sz="3200" dirty="0">
              <a:solidFill>
                <a:schemeClr val="accent4">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91633" y="1519933"/>
            <a:ext cx="4343400" cy="4525963"/>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The derivatives of the midgut</a:t>
            </a:r>
          </a:p>
          <a:p>
            <a:pPr algn="just"/>
            <a:r>
              <a:rPr lang="en-US" sz="2400" dirty="0">
                <a:latin typeface="Arial" panose="020B0604020202020204" pitchFamily="34" charset="0"/>
                <a:cs typeface="Arial" panose="020B0604020202020204" pitchFamily="34" charset="0"/>
              </a:rPr>
              <a:t>The small intestine, including the duodenum distal to the opening of the bile duct </a:t>
            </a:r>
            <a:endParaRPr lang="en-US" sz="2400" dirty="0" smtClean="0">
              <a:latin typeface="Arial" panose="020B0604020202020204" pitchFamily="34" charset="0"/>
              <a:cs typeface="Arial" panose="020B0604020202020204" pitchFamily="34" charset="0"/>
            </a:endParaRPr>
          </a:p>
          <a:p>
            <a:pPr marL="0" indent="0" algn="just">
              <a:buNone/>
            </a:pP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cecum, appendix, ascending colon, and the right  half to two thirds of the transverse colon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pic>
        <p:nvPicPr>
          <p:cNvPr id="7" name="Picture 6"/>
          <p:cNvPicPr>
            <a:picLocks noChangeAspect="1"/>
          </p:cNvPicPr>
          <p:nvPr/>
        </p:nvPicPr>
        <p:blipFill>
          <a:blip r:embed="rId2"/>
          <a:stretch>
            <a:fillRect/>
          </a:stretch>
        </p:blipFill>
        <p:spPr>
          <a:xfrm>
            <a:off x="6805534" y="1213229"/>
            <a:ext cx="4694833" cy="5139373"/>
          </a:xfrm>
          <a:prstGeom prst="rect">
            <a:avLst/>
          </a:prstGeom>
        </p:spPr>
      </p:pic>
      <p:pic>
        <p:nvPicPr>
          <p:cNvPr id="6" name="Picture 5">
            <a:extLst>
              <a:ext uri="{FF2B5EF4-FFF2-40B4-BE49-F238E27FC236}">
                <a16:creationId xmlns:a16="http://schemas.microsoft.com/office/drawing/2014/main" xmlns="" id="{9B9372AB-BF62-4FEC-17A2-19F2067D7A18}"/>
              </a:ext>
            </a:extLst>
          </p:cNvPr>
          <p:cNvPicPr>
            <a:picLocks noChangeAspect="1"/>
          </p:cNvPicPr>
          <p:nvPr/>
        </p:nvPicPr>
        <p:blipFill>
          <a:blip r:embed="rId3"/>
          <a:stretch>
            <a:fillRect/>
          </a:stretch>
        </p:blipFill>
        <p:spPr>
          <a:xfrm>
            <a:off x="153753" y="6203290"/>
            <a:ext cx="2200847" cy="579170"/>
          </a:xfrm>
          <a:prstGeom prst="rect">
            <a:avLst/>
          </a:prstGeom>
        </p:spPr>
      </p:pic>
    </p:spTree>
    <p:extLst>
      <p:ext uri="{BB962C8B-B14F-4D97-AF65-F5344CB8AC3E}">
        <p14:creationId xmlns:p14="http://schemas.microsoft.com/office/powerpoint/2010/main" val="2951559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accent4">
                    <a:lumMod val="75000"/>
                  </a:schemeClr>
                </a:solidFill>
                <a:latin typeface="Arial" panose="020B0604020202020204" pitchFamily="34" charset="0"/>
                <a:cs typeface="Arial" panose="020B0604020202020204" pitchFamily="34" charset="0"/>
              </a:rPr>
              <a:t>Physiological herniation of midgut</a:t>
            </a:r>
          </a:p>
        </p:txBody>
      </p:sp>
      <p:sp>
        <p:nvSpPr>
          <p:cNvPr id="3" name="Content Placeholder 2"/>
          <p:cNvSpPr>
            <a:spLocks noGrp="1"/>
          </p:cNvSpPr>
          <p:nvPr>
            <p:ph idx="1"/>
          </p:nvPr>
        </p:nvSpPr>
        <p:spPr>
          <a:xfrm>
            <a:off x="1524000" y="1600201"/>
            <a:ext cx="5486400" cy="5257799"/>
          </a:xfrm>
        </p:spPr>
        <p:txBody>
          <a:bodyPr>
            <a:normAutofit/>
          </a:bodyPr>
          <a:lstStyle/>
          <a:p>
            <a:r>
              <a:rPr lang="en-US" sz="2400" dirty="0">
                <a:latin typeface="Arial" panose="020B0604020202020204" pitchFamily="34" charset="0"/>
                <a:cs typeface="Arial" panose="020B0604020202020204" pitchFamily="34" charset="0"/>
              </a:rPr>
              <a:t>The midgut elongates, it forms a ventral, U-shaped loop of gut-the </a:t>
            </a:r>
            <a:r>
              <a:rPr lang="en-US" sz="2400" b="1" dirty="0">
                <a:latin typeface="Arial" panose="020B0604020202020204" pitchFamily="34" charset="0"/>
                <a:cs typeface="Arial" panose="020B0604020202020204" pitchFamily="34" charset="0"/>
              </a:rPr>
              <a:t>midgut loop of the intestine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6</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week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projects into proximal part of the umbilical cord. </a:t>
            </a:r>
          </a:p>
          <a:p>
            <a:endParaRPr lang="en-US" dirty="0"/>
          </a:p>
        </p:txBody>
      </p:sp>
      <p:pic>
        <p:nvPicPr>
          <p:cNvPr id="4" name="Picture 3"/>
          <p:cNvPicPr>
            <a:picLocks noChangeAspect="1"/>
          </p:cNvPicPr>
          <p:nvPr/>
        </p:nvPicPr>
        <p:blipFill rotWithShape="1">
          <a:blip r:embed="rId2"/>
          <a:srcRect r="51250"/>
          <a:stretch/>
        </p:blipFill>
        <p:spPr>
          <a:xfrm>
            <a:off x="7162800" y="1828801"/>
            <a:ext cx="3482662" cy="3353091"/>
          </a:xfrm>
          <a:prstGeom prst="rect">
            <a:avLst/>
          </a:prstGeom>
        </p:spPr>
      </p:pic>
      <p:pic>
        <p:nvPicPr>
          <p:cNvPr id="5" name="Picture 4"/>
          <p:cNvPicPr>
            <a:picLocks noChangeAspect="1"/>
          </p:cNvPicPr>
          <p:nvPr/>
        </p:nvPicPr>
        <p:blipFill rotWithShape="1">
          <a:blip r:embed="rId3"/>
          <a:srcRect l="76267" t="50000"/>
          <a:stretch/>
        </p:blipFill>
        <p:spPr>
          <a:xfrm>
            <a:off x="8491052" y="5029201"/>
            <a:ext cx="826159" cy="1676545"/>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8" name="Picture 7">
            <a:extLst>
              <a:ext uri="{FF2B5EF4-FFF2-40B4-BE49-F238E27FC236}">
                <a16:creationId xmlns:a16="http://schemas.microsoft.com/office/drawing/2014/main" xmlns="" id="{8B394875-8D30-A20C-67EC-E5730C7EDF22}"/>
              </a:ext>
            </a:extLst>
          </p:cNvPr>
          <p:cNvPicPr>
            <a:picLocks noChangeAspect="1"/>
          </p:cNvPicPr>
          <p:nvPr/>
        </p:nvPicPr>
        <p:blipFill>
          <a:blip r:embed="rId4"/>
          <a:stretch>
            <a:fillRect/>
          </a:stretch>
        </p:blipFill>
        <p:spPr>
          <a:xfrm>
            <a:off x="363803" y="6066765"/>
            <a:ext cx="2200847" cy="579170"/>
          </a:xfrm>
          <a:prstGeom prst="rect">
            <a:avLst/>
          </a:prstGeom>
        </p:spPr>
      </p:pic>
    </p:spTree>
    <p:extLst>
      <p:ext uri="{BB962C8B-B14F-4D97-AF65-F5344CB8AC3E}">
        <p14:creationId xmlns:p14="http://schemas.microsoft.com/office/powerpoint/2010/main" val="285603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0"/>
            <a:ext cx="8991600" cy="5257800"/>
          </a:xfrm>
        </p:spPr>
        <p:txBody>
          <a:bodyPr>
            <a:normAutofit/>
          </a:bodyPr>
          <a:lstStyle/>
          <a:p>
            <a:r>
              <a:rPr lang="en-US" sz="2400" dirty="0">
                <a:latin typeface="Arial" panose="020B0604020202020204" pitchFamily="34" charset="0"/>
                <a:cs typeface="Arial" panose="020B0604020202020204" pitchFamily="34" charset="0"/>
              </a:rPr>
              <a:t>The cranial limb grows rapidly, </a:t>
            </a:r>
          </a:p>
          <a:p>
            <a:r>
              <a:rPr lang="en-US" sz="2400" dirty="0">
                <a:latin typeface="Arial" panose="020B0604020202020204" pitchFamily="34" charset="0"/>
                <a:cs typeface="Arial" panose="020B0604020202020204" pitchFamily="34" charset="0"/>
              </a:rPr>
              <a:t>but the caudal limb undergoes very little change except for development of the </a:t>
            </a:r>
            <a:r>
              <a:rPr lang="en-US" sz="2400" b="1" dirty="0" err="1">
                <a:latin typeface="Arial" panose="020B0604020202020204" pitchFamily="34" charset="0"/>
                <a:cs typeface="Arial" panose="020B0604020202020204" pitchFamily="34" charset="0"/>
              </a:rPr>
              <a:t>cecal</a:t>
            </a:r>
            <a:r>
              <a:rPr lang="en-US" sz="2400" b="1" dirty="0">
                <a:latin typeface="Arial" panose="020B0604020202020204" pitchFamily="34" charset="0"/>
                <a:cs typeface="Arial" panose="020B0604020202020204" pitchFamily="34" charset="0"/>
              </a:rPr>
              <a:t> swelling</a:t>
            </a:r>
            <a:r>
              <a:rPr lang="en-US" sz="2400" dirty="0">
                <a:latin typeface="Arial" panose="020B0604020202020204" pitchFamily="34" charset="0"/>
                <a:cs typeface="Arial" panose="020B0604020202020204" pitchFamily="34" charset="0"/>
              </a:rPr>
              <a:t>.</a:t>
            </a:r>
          </a:p>
          <a:p>
            <a:endParaRPr lang="en-US" dirty="0"/>
          </a:p>
        </p:txBody>
      </p:sp>
      <p:pic>
        <p:nvPicPr>
          <p:cNvPr id="4" name="Picture 3"/>
          <p:cNvPicPr>
            <a:picLocks noChangeAspect="1"/>
          </p:cNvPicPr>
          <p:nvPr/>
        </p:nvPicPr>
        <p:blipFill rotWithShape="1">
          <a:blip r:embed="rId2"/>
          <a:srcRect b="67467"/>
          <a:stretch/>
        </p:blipFill>
        <p:spPr>
          <a:xfrm>
            <a:off x="3200400" y="3505200"/>
            <a:ext cx="6096528" cy="335280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pic>
        <p:nvPicPr>
          <p:cNvPr id="7" name="Picture 6">
            <a:extLst>
              <a:ext uri="{FF2B5EF4-FFF2-40B4-BE49-F238E27FC236}">
                <a16:creationId xmlns:a16="http://schemas.microsoft.com/office/drawing/2014/main" xmlns="" id="{32311348-FA74-9184-134B-379341569A5D}"/>
              </a:ext>
            </a:extLst>
          </p:cNvPr>
          <p:cNvPicPr>
            <a:picLocks noChangeAspect="1"/>
          </p:cNvPicPr>
          <p:nvPr/>
        </p:nvPicPr>
        <p:blipFill>
          <a:blip r:embed="rId3"/>
          <a:stretch>
            <a:fillRect/>
          </a:stretch>
        </p:blipFill>
        <p:spPr>
          <a:xfrm>
            <a:off x="161353" y="6142305"/>
            <a:ext cx="2200847" cy="579170"/>
          </a:xfrm>
          <a:prstGeom prst="rect">
            <a:avLst/>
          </a:prstGeom>
        </p:spPr>
      </p:pic>
    </p:spTree>
    <p:extLst>
      <p:ext uri="{BB962C8B-B14F-4D97-AF65-F5344CB8AC3E}">
        <p14:creationId xmlns:p14="http://schemas.microsoft.com/office/powerpoint/2010/main" val="201386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7812"/>
          <a:stretch/>
        </p:blipFill>
        <p:spPr>
          <a:xfrm>
            <a:off x="3269342" y="457200"/>
            <a:ext cx="9067800" cy="5943600"/>
          </a:xfrm>
          <a:prstGeom prst="rect">
            <a:avLst/>
          </a:prstGeom>
        </p:spPr>
      </p:pic>
      <p:pic>
        <p:nvPicPr>
          <p:cNvPr id="5" name="Picture 4">
            <a:extLst>
              <a:ext uri="{FF2B5EF4-FFF2-40B4-BE49-F238E27FC236}">
                <a16:creationId xmlns:a16="http://schemas.microsoft.com/office/drawing/2014/main" xmlns="" id="{8A70C60E-4A64-BA9E-68AD-6F86905C6142}"/>
              </a:ext>
            </a:extLst>
          </p:cNvPr>
          <p:cNvPicPr>
            <a:picLocks noChangeAspect="1"/>
          </p:cNvPicPr>
          <p:nvPr/>
        </p:nvPicPr>
        <p:blipFill>
          <a:blip r:embed="rId3"/>
          <a:stretch>
            <a:fillRect/>
          </a:stretch>
        </p:blipFill>
        <p:spPr>
          <a:xfrm>
            <a:off x="220376" y="6111215"/>
            <a:ext cx="2200847" cy="579170"/>
          </a:xfrm>
          <a:prstGeom prst="rect">
            <a:avLst/>
          </a:prstGeom>
        </p:spPr>
      </p:pic>
    </p:spTree>
    <p:extLst>
      <p:ext uri="{BB962C8B-B14F-4D97-AF65-F5344CB8AC3E}">
        <p14:creationId xmlns:p14="http://schemas.microsoft.com/office/powerpoint/2010/main" val="4228303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latin typeface="Arial" panose="020B0604020202020204" pitchFamily="34" charset="0"/>
                <a:cs typeface="Arial" panose="020B0604020202020204" pitchFamily="34" charset="0"/>
              </a:rPr>
              <a:t>Rotation of </a:t>
            </a:r>
            <a:r>
              <a:rPr lang="en-US" sz="3200" dirty="0" err="1" smtClean="0">
                <a:latin typeface="Arial" panose="020B0604020202020204" pitchFamily="34" charset="0"/>
                <a:cs typeface="Arial" panose="020B0604020202020204" pitchFamily="34" charset="0"/>
              </a:rPr>
              <a:t>Midgut</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0" y="1600200"/>
            <a:ext cx="4953000" cy="5257800"/>
          </a:xfrm>
        </p:spPr>
        <p:txBody>
          <a:bodyPr>
            <a:normAutofit/>
          </a:bodyPr>
          <a:lstStyle/>
          <a:p>
            <a:pPr algn="just"/>
            <a:r>
              <a:rPr lang="en-US" sz="2400" dirty="0">
                <a:latin typeface="Arial" panose="020B0604020202020204" pitchFamily="34" charset="0"/>
                <a:cs typeface="Arial" panose="020B0604020202020204" pitchFamily="34" charset="0"/>
              </a:rPr>
              <a:t>While it is in the umbilical cord, the midgut loop rotates 90 degrees counterclockwise </a:t>
            </a:r>
          </a:p>
          <a:p>
            <a:pPr algn="just"/>
            <a:r>
              <a:rPr lang="en-US" sz="2400" dirty="0">
                <a:latin typeface="Arial" panose="020B0604020202020204" pitchFamily="34" charset="0"/>
                <a:cs typeface="Arial" panose="020B0604020202020204" pitchFamily="34" charset="0"/>
              </a:rPr>
              <a:t>This brings the cranial limb of the midgut loop to the right and the caudal limb to the left. </a:t>
            </a:r>
          </a:p>
          <a:p>
            <a:pPr algn="just"/>
            <a:r>
              <a:rPr lang="en-US" sz="2400" dirty="0">
                <a:latin typeface="Arial" panose="020B0604020202020204" pitchFamily="34" charset="0"/>
                <a:cs typeface="Arial" panose="020B0604020202020204" pitchFamily="34" charset="0"/>
              </a:rPr>
              <a:t>During rotation, the cranial limb elongates and forms intestinal loops </a:t>
            </a:r>
          </a:p>
        </p:txBody>
      </p:sp>
      <p:pic>
        <p:nvPicPr>
          <p:cNvPr id="4" name="Picture 3"/>
          <p:cNvPicPr>
            <a:picLocks noChangeAspect="1"/>
          </p:cNvPicPr>
          <p:nvPr/>
        </p:nvPicPr>
        <p:blipFill rotWithShape="1">
          <a:blip r:embed="rId2"/>
          <a:srcRect l="48403"/>
          <a:stretch/>
        </p:blipFill>
        <p:spPr>
          <a:xfrm>
            <a:off x="7772400" y="3715966"/>
            <a:ext cx="2895600" cy="3142034"/>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pic>
        <p:nvPicPr>
          <p:cNvPr id="7" name="Picture 6"/>
          <p:cNvPicPr>
            <a:picLocks noChangeAspect="1"/>
          </p:cNvPicPr>
          <p:nvPr/>
        </p:nvPicPr>
        <p:blipFill rotWithShape="1">
          <a:blip r:embed="rId2"/>
          <a:srcRect l="4377" t="2807" r="53749" b="11367"/>
          <a:stretch/>
        </p:blipFill>
        <p:spPr>
          <a:xfrm>
            <a:off x="7086600" y="806708"/>
            <a:ext cx="2552832" cy="2877839"/>
          </a:xfrm>
          <a:prstGeom prst="rect">
            <a:avLst/>
          </a:prstGeom>
        </p:spPr>
      </p:pic>
      <p:pic>
        <p:nvPicPr>
          <p:cNvPr id="8" name="Picture 7">
            <a:extLst>
              <a:ext uri="{FF2B5EF4-FFF2-40B4-BE49-F238E27FC236}">
                <a16:creationId xmlns:a16="http://schemas.microsoft.com/office/drawing/2014/main" xmlns="" id="{4D760B5D-916F-BECD-FC0A-27865F88872D}"/>
              </a:ext>
            </a:extLst>
          </p:cNvPr>
          <p:cNvPicPr>
            <a:picLocks noChangeAspect="1"/>
          </p:cNvPicPr>
          <p:nvPr/>
        </p:nvPicPr>
        <p:blipFill>
          <a:blip r:embed="rId3"/>
          <a:stretch>
            <a:fillRect/>
          </a:stretch>
        </p:blipFill>
        <p:spPr>
          <a:xfrm>
            <a:off x="80677" y="6203290"/>
            <a:ext cx="2200847" cy="579170"/>
          </a:xfrm>
          <a:prstGeom prst="rect">
            <a:avLst/>
          </a:prstGeom>
        </p:spPr>
      </p:pic>
    </p:spTree>
    <p:extLst>
      <p:ext uri="{BB962C8B-B14F-4D97-AF65-F5344CB8AC3E}">
        <p14:creationId xmlns:p14="http://schemas.microsoft.com/office/powerpoint/2010/main" val="2670688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Return of the Midgut to the Abdomen </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During the 10th week,</a:t>
            </a:r>
          </a:p>
          <a:p>
            <a:r>
              <a:rPr lang="en-US" sz="2400" dirty="0">
                <a:latin typeface="Arial" panose="020B0604020202020204" pitchFamily="34" charset="0"/>
                <a:cs typeface="Arial" panose="020B0604020202020204" pitchFamily="34" charset="0"/>
              </a:rPr>
              <a:t> the intestines return to the abdomen </a:t>
            </a:r>
          </a:p>
          <a:p>
            <a:r>
              <a:rPr lang="en-US" sz="2400" dirty="0">
                <a:latin typeface="Arial" panose="020B0604020202020204" pitchFamily="34" charset="0"/>
                <a:cs typeface="Arial" panose="020B0604020202020204" pitchFamily="34" charset="0"/>
              </a:rPr>
              <a:t>Due to the enlargement of the abdominal cavity, and the relative decrease in the size of the liver and kidneys </a:t>
            </a:r>
          </a:p>
          <a:p>
            <a:r>
              <a:rPr lang="en-US" sz="2400" dirty="0">
                <a:latin typeface="Arial" panose="020B0604020202020204" pitchFamily="34" charset="0"/>
                <a:cs typeface="Arial" panose="020B0604020202020204" pitchFamily="34" charset="0"/>
              </a:rPr>
              <a:t>The small intestine returns first, and occupies the central part of the abdomen. </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6" name="Picture 5">
            <a:extLst>
              <a:ext uri="{FF2B5EF4-FFF2-40B4-BE49-F238E27FC236}">
                <a16:creationId xmlns:a16="http://schemas.microsoft.com/office/drawing/2014/main" xmlns="" id="{A1620E79-C9E1-18FE-FDC2-A1C55914724B}"/>
              </a:ext>
            </a:extLst>
          </p:cNvPr>
          <p:cNvPicPr>
            <a:picLocks noChangeAspect="1"/>
          </p:cNvPicPr>
          <p:nvPr/>
        </p:nvPicPr>
        <p:blipFill>
          <a:blip r:embed="rId2"/>
          <a:stretch>
            <a:fillRect/>
          </a:stretch>
        </p:blipFill>
        <p:spPr>
          <a:xfrm>
            <a:off x="220376" y="6176963"/>
            <a:ext cx="2200847" cy="579170"/>
          </a:xfrm>
          <a:prstGeom prst="rect">
            <a:avLst/>
          </a:prstGeom>
        </p:spPr>
      </p:pic>
    </p:spTree>
    <p:extLst>
      <p:ext uri="{BB962C8B-B14F-4D97-AF65-F5344CB8AC3E}">
        <p14:creationId xmlns:p14="http://schemas.microsoft.com/office/powerpoint/2010/main" val="1904969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Second rotation</a:t>
            </a:r>
          </a:p>
        </p:txBody>
      </p:sp>
      <p:sp>
        <p:nvSpPr>
          <p:cNvPr id="3" name="Content Placeholder 2"/>
          <p:cNvSpPr>
            <a:spLocks noGrp="1"/>
          </p:cNvSpPr>
          <p:nvPr>
            <p:ph idx="1"/>
          </p:nvPr>
        </p:nvSpPr>
        <p:spPr/>
        <p:txBody>
          <a:bodyPr/>
          <a:lstStyle/>
          <a:p>
            <a:r>
              <a:rPr lang="en-US" sz="2400" dirty="0">
                <a:latin typeface="Arial" panose="020B0604020202020204" pitchFamily="34" charset="0"/>
                <a:cs typeface="Arial" panose="020B0604020202020204" pitchFamily="34" charset="0"/>
              </a:rPr>
              <a:t>As the large intestine returns, it undergoes a further 180-degree counterclockwise rotation </a:t>
            </a:r>
          </a:p>
          <a:p>
            <a:r>
              <a:rPr lang="en-US" sz="2400" dirty="0">
                <a:latin typeface="Arial" panose="020B0604020202020204" pitchFamily="34" charset="0"/>
                <a:cs typeface="Arial" panose="020B0604020202020204" pitchFamily="34" charset="0"/>
              </a:rPr>
              <a:t>Later it comes to occupy the right side of the abdomen.</a:t>
            </a:r>
          </a:p>
          <a:p>
            <a:r>
              <a:rPr lang="en-US" sz="2400" dirty="0">
                <a:latin typeface="Arial" panose="020B0604020202020204" pitchFamily="34" charset="0"/>
                <a:cs typeface="Arial" panose="020B0604020202020204" pitchFamily="34" charset="0"/>
              </a:rPr>
              <a:t>The ascending colon becomes recognizable as the posterior abdominal wall progressively elongates</a:t>
            </a:r>
          </a:p>
          <a:p>
            <a:endParaRPr lang="en-US" dirty="0"/>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6" name="Picture 5">
            <a:extLst>
              <a:ext uri="{FF2B5EF4-FFF2-40B4-BE49-F238E27FC236}">
                <a16:creationId xmlns:a16="http://schemas.microsoft.com/office/drawing/2014/main" xmlns="" id="{91678907-D5C9-9BDC-7616-19F297B2CA67}"/>
              </a:ext>
            </a:extLst>
          </p:cNvPr>
          <p:cNvPicPr>
            <a:picLocks noChangeAspect="1"/>
          </p:cNvPicPr>
          <p:nvPr/>
        </p:nvPicPr>
        <p:blipFill>
          <a:blip r:embed="rId2"/>
          <a:stretch>
            <a:fillRect/>
          </a:stretch>
        </p:blipFill>
        <p:spPr>
          <a:xfrm>
            <a:off x="176833" y="6203290"/>
            <a:ext cx="2200847" cy="579170"/>
          </a:xfrm>
          <a:prstGeom prst="rect">
            <a:avLst/>
          </a:prstGeom>
        </p:spPr>
      </p:pic>
    </p:spTree>
    <p:extLst>
      <p:ext uri="{BB962C8B-B14F-4D97-AF65-F5344CB8AC3E}">
        <p14:creationId xmlns:p14="http://schemas.microsoft.com/office/powerpoint/2010/main" val="2034402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82405"/>
            <a:ext cx="8229600" cy="1143000"/>
          </a:xfrm>
        </p:spPr>
        <p:txBody>
          <a:bodyPr>
            <a:normAutofit/>
          </a:bodyPr>
          <a:lstStyle/>
          <a:p>
            <a:r>
              <a:rPr lang="en-US" sz="3600" dirty="0">
                <a:solidFill>
                  <a:schemeClr val="accent4">
                    <a:lumMod val="75000"/>
                  </a:schemeClr>
                </a:solidFill>
              </a:rPr>
              <a:t>  </a:t>
            </a:r>
            <a:r>
              <a:rPr lang="en-US" sz="3600" dirty="0">
                <a:latin typeface="Arial" panose="020B0604020202020204" pitchFamily="34" charset="0"/>
                <a:cs typeface="Arial" panose="020B0604020202020204" pitchFamily="34" charset="0"/>
              </a:rPr>
              <a:t>Rotation of </a:t>
            </a:r>
            <a:r>
              <a:rPr lang="en-US" sz="3600" dirty="0" smtClean="0">
                <a:latin typeface="Arial" panose="020B0604020202020204" pitchFamily="34" charset="0"/>
                <a:cs typeface="Arial" panose="020B0604020202020204" pitchFamily="34" charset="0"/>
              </a:rPr>
              <a:t>Gut</a:t>
            </a:r>
            <a:endParaRPr lang="en-US" sz="36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5277022" y="611299"/>
            <a:ext cx="6308918" cy="5745051"/>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a:extLst>
              <a:ext uri="{FF2B5EF4-FFF2-40B4-BE49-F238E27FC236}">
                <a16:creationId xmlns:a16="http://schemas.microsoft.com/office/drawing/2014/main" xmlns="" id="{070EBDBE-F725-45E4-ACAA-BC68FC13EC8A}"/>
              </a:ext>
            </a:extLst>
          </p:cNvPr>
          <p:cNvPicPr>
            <a:picLocks noChangeAspect="1"/>
          </p:cNvPicPr>
          <p:nvPr/>
        </p:nvPicPr>
        <p:blipFill>
          <a:blip r:embed="rId3"/>
          <a:stretch>
            <a:fillRect/>
          </a:stretch>
        </p:blipFill>
        <p:spPr>
          <a:xfrm>
            <a:off x="263919" y="6126430"/>
            <a:ext cx="2200847" cy="579170"/>
          </a:xfrm>
          <a:prstGeom prst="rect">
            <a:avLst/>
          </a:prstGeom>
        </p:spPr>
      </p:pic>
    </p:spTree>
    <p:extLst>
      <p:ext uri="{BB962C8B-B14F-4D97-AF65-F5344CB8AC3E}">
        <p14:creationId xmlns:p14="http://schemas.microsoft.com/office/powerpoint/2010/main" val="3068436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80635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Development Of Cecum And Appendix</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algn="just"/>
            <a:r>
              <a:rPr lang="en-US" sz="2400" dirty="0">
                <a:latin typeface="Arial" panose="020B0604020202020204" pitchFamily="34" charset="0"/>
                <a:cs typeface="Arial" panose="020B0604020202020204" pitchFamily="34" charset="0"/>
              </a:rPr>
              <a:t>The primordium of the cecum and wormlike appendix-the </a:t>
            </a:r>
            <a:r>
              <a:rPr lang="en-US" sz="2400" b="1" dirty="0" err="1">
                <a:latin typeface="Arial" panose="020B0604020202020204" pitchFamily="34" charset="0"/>
                <a:cs typeface="Arial" panose="020B0604020202020204" pitchFamily="34" charset="0"/>
              </a:rPr>
              <a:t>cecal</a:t>
            </a:r>
            <a:r>
              <a:rPr lang="en-US" sz="2400" b="1" dirty="0">
                <a:latin typeface="Arial" panose="020B0604020202020204" pitchFamily="34" charset="0"/>
                <a:cs typeface="Arial" panose="020B0604020202020204" pitchFamily="34" charset="0"/>
              </a:rPr>
              <a:t> swelling</a:t>
            </a:r>
            <a:r>
              <a:rPr lang="en-US" sz="2400" dirty="0">
                <a:latin typeface="Arial" panose="020B0604020202020204" pitchFamily="34" charset="0"/>
                <a:cs typeface="Arial" panose="020B0604020202020204" pitchFamily="34" charset="0"/>
              </a:rPr>
              <a:t> (diverticulum)-appears in the sixth week as an elevation on the </a:t>
            </a:r>
            <a:r>
              <a:rPr lang="en-US" sz="2400" dirty="0" err="1">
                <a:latin typeface="Arial" panose="020B0604020202020204" pitchFamily="34" charset="0"/>
                <a:cs typeface="Arial" panose="020B0604020202020204" pitchFamily="34" charset="0"/>
              </a:rPr>
              <a:t>antimesenteric</a:t>
            </a:r>
            <a:r>
              <a:rPr lang="en-US" sz="2400" dirty="0">
                <a:latin typeface="Arial" panose="020B0604020202020204" pitchFamily="34" charset="0"/>
                <a:cs typeface="Arial" panose="020B0604020202020204" pitchFamily="34" charset="0"/>
              </a:rPr>
              <a:t> border of the caudal limb of the midgut loop </a:t>
            </a:r>
          </a:p>
          <a:p>
            <a:pPr algn="just"/>
            <a:r>
              <a:rPr lang="en-US" sz="2400" dirty="0">
                <a:latin typeface="Arial" panose="020B0604020202020204" pitchFamily="34" charset="0"/>
                <a:cs typeface="Arial" panose="020B0604020202020204" pitchFamily="34" charset="0"/>
              </a:rPr>
              <a:t>The apex of the </a:t>
            </a:r>
            <a:r>
              <a:rPr lang="en-US" sz="2400" dirty="0" err="1">
                <a:latin typeface="Arial" panose="020B0604020202020204" pitchFamily="34" charset="0"/>
                <a:cs typeface="Arial" panose="020B0604020202020204" pitchFamily="34" charset="0"/>
              </a:rPr>
              <a:t>cecal</a:t>
            </a:r>
            <a:r>
              <a:rPr lang="en-US" sz="2400" dirty="0">
                <a:latin typeface="Arial" panose="020B0604020202020204" pitchFamily="34" charset="0"/>
                <a:cs typeface="Arial" panose="020B0604020202020204" pitchFamily="34" charset="0"/>
              </a:rPr>
              <a:t> swelling does not grow so the appendix is initially a small diverticulum </a:t>
            </a:r>
          </a:p>
          <a:p>
            <a:pPr algn="just"/>
            <a:r>
              <a:rPr lang="en-US" sz="2400" dirty="0">
                <a:latin typeface="Arial" panose="020B0604020202020204" pitchFamily="34" charset="0"/>
                <a:cs typeface="Arial" panose="020B0604020202020204" pitchFamily="34" charset="0"/>
              </a:rPr>
              <a:t>The appendix increases rapidly in length so that at birth it is a relatively long tube arising from the distal end of the cecum</a:t>
            </a:r>
          </a:p>
          <a:p>
            <a:pPr algn="just"/>
            <a:r>
              <a:rPr lang="en-US" sz="2400" dirty="0">
                <a:latin typeface="Arial" panose="020B0604020202020204" pitchFamily="34" charset="0"/>
                <a:cs typeface="Arial" panose="020B0604020202020204" pitchFamily="34" charset="0"/>
              </a:rPr>
              <a:t>After birth, the wall of the cecum grows unequally, with the result that the appendix comes to enter its medial side. </a:t>
            </a:r>
          </a:p>
          <a:p>
            <a:pPr algn="just"/>
            <a:r>
              <a:rPr lang="en-US" sz="2400" dirty="0">
                <a:latin typeface="Arial" panose="020B0604020202020204" pitchFamily="34" charset="0"/>
                <a:cs typeface="Arial" panose="020B0604020202020204" pitchFamily="34" charset="0"/>
              </a:rPr>
              <a:t>The appendix is subject to considerable variation in position</a:t>
            </a:r>
          </a:p>
          <a:p>
            <a:pPr algn="just"/>
            <a:endParaRPr lang="en-US" sz="2400" dirty="0"/>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6" name="Picture 5">
            <a:extLst>
              <a:ext uri="{FF2B5EF4-FFF2-40B4-BE49-F238E27FC236}">
                <a16:creationId xmlns:a16="http://schemas.microsoft.com/office/drawing/2014/main" xmlns="" id="{ADACEF18-58CC-A443-8621-8FAB0EBB9FA8}"/>
              </a:ext>
            </a:extLst>
          </p:cNvPr>
          <p:cNvPicPr>
            <a:picLocks noChangeAspect="1"/>
          </p:cNvPicPr>
          <p:nvPr/>
        </p:nvPicPr>
        <p:blipFill>
          <a:blip r:embed="rId2"/>
          <a:stretch>
            <a:fillRect/>
          </a:stretch>
        </p:blipFill>
        <p:spPr>
          <a:xfrm>
            <a:off x="118776" y="6278830"/>
            <a:ext cx="2200847" cy="579170"/>
          </a:xfrm>
          <a:prstGeom prst="rect">
            <a:avLst/>
          </a:prstGeom>
        </p:spPr>
      </p:pic>
    </p:spTree>
    <p:extLst>
      <p:ext uri="{BB962C8B-B14F-4D97-AF65-F5344CB8AC3E}">
        <p14:creationId xmlns:p14="http://schemas.microsoft.com/office/powerpoint/2010/main" val="1767782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Development of Cecum and Appendix</a:t>
            </a:r>
          </a:p>
        </p:txBody>
      </p:sp>
      <p:pic>
        <p:nvPicPr>
          <p:cNvPr id="4" name="Content Placeholder 3"/>
          <p:cNvPicPr>
            <a:picLocks noGrp="1" noChangeAspect="1"/>
          </p:cNvPicPr>
          <p:nvPr>
            <p:ph idx="1"/>
          </p:nvPr>
        </p:nvPicPr>
        <p:blipFill>
          <a:blip r:embed="rId2"/>
          <a:stretch>
            <a:fillRect/>
          </a:stretch>
        </p:blipFill>
        <p:spPr>
          <a:xfrm>
            <a:off x="2786338" y="1600201"/>
            <a:ext cx="6619324" cy="4525963"/>
          </a:xfrm>
          <a:prstGeom prst="rect">
            <a:avLst/>
          </a:prstGeom>
        </p:spPr>
      </p:pic>
      <p:sp>
        <p:nvSpPr>
          <p:cNvPr id="3" name="Slide Number Placeholder 2"/>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6" name="Picture 5">
            <a:extLst>
              <a:ext uri="{FF2B5EF4-FFF2-40B4-BE49-F238E27FC236}">
                <a16:creationId xmlns:a16="http://schemas.microsoft.com/office/drawing/2014/main" xmlns="" id="{D7893EEC-FD7E-5AAA-591C-BCB8100D7D3B}"/>
              </a:ext>
            </a:extLst>
          </p:cNvPr>
          <p:cNvPicPr>
            <a:picLocks noChangeAspect="1"/>
          </p:cNvPicPr>
          <p:nvPr/>
        </p:nvPicPr>
        <p:blipFill>
          <a:blip r:embed="rId3"/>
          <a:stretch>
            <a:fillRect/>
          </a:stretch>
        </p:blipFill>
        <p:spPr>
          <a:xfrm>
            <a:off x="118776" y="6203290"/>
            <a:ext cx="2200847" cy="579170"/>
          </a:xfrm>
          <a:prstGeom prst="rect">
            <a:avLst/>
          </a:prstGeom>
        </p:spPr>
      </p:pic>
    </p:spTree>
    <p:extLst>
      <p:ext uri="{BB962C8B-B14F-4D97-AF65-F5344CB8AC3E}">
        <p14:creationId xmlns:p14="http://schemas.microsoft.com/office/powerpoint/2010/main" val="700440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Mesenteries</a:t>
            </a:r>
          </a:p>
        </p:txBody>
      </p:sp>
      <p:pic>
        <p:nvPicPr>
          <p:cNvPr id="5" name="Picture 4"/>
          <p:cNvPicPr>
            <a:picLocks noChangeAspect="1"/>
          </p:cNvPicPr>
          <p:nvPr/>
        </p:nvPicPr>
        <p:blipFill>
          <a:blip r:embed="rId2"/>
          <a:stretch>
            <a:fillRect/>
          </a:stretch>
        </p:blipFill>
        <p:spPr>
          <a:xfrm>
            <a:off x="1794164" y="1512509"/>
            <a:ext cx="8077200" cy="501015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6" name="Picture 5">
            <a:extLst>
              <a:ext uri="{FF2B5EF4-FFF2-40B4-BE49-F238E27FC236}">
                <a16:creationId xmlns:a16="http://schemas.microsoft.com/office/drawing/2014/main" xmlns="" id="{00D13D3A-9839-2F10-90EC-2B71AF7B4B8D}"/>
              </a:ext>
            </a:extLst>
          </p:cNvPr>
          <p:cNvPicPr>
            <a:picLocks noChangeAspect="1"/>
          </p:cNvPicPr>
          <p:nvPr/>
        </p:nvPicPr>
        <p:blipFill>
          <a:blip r:embed="rId3"/>
          <a:stretch>
            <a:fillRect/>
          </a:stretch>
        </p:blipFill>
        <p:spPr>
          <a:xfrm>
            <a:off x="182136" y="6142305"/>
            <a:ext cx="2200847" cy="579170"/>
          </a:xfrm>
          <a:prstGeom prst="rect">
            <a:avLst/>
          </a:prstGeom>
        </p:spPr>
      </p:pic>
    </p:spTree>
    <p:extLst>
      <p:ext uri="{BB962C8B-B14F-4D97-AF65-F5344CB8AC3E}">
        <p14:creationId xmlns:p14="http://schemas.microsoft.com/office/powerpoint/2010/main" val="2946869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pic>
        <p:nvPicPr>
          <p:cNvPr id="4" name="15._Development_of_Gut__Embryology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825625"/>
            <a:ext cx="7735888" cy="4351338"/>
          </a:xfrm>
        </p:spPr>
      </p:pic>
    </p:spTree>
    <p:extLst>
      <p:ext uri="{BB962C8B-B14F-4D97-AF65-F5344CB8AC3E}">
        <p14:creationId xmlns:p14="http://schemas.microsoft.com/office/powerpoint/2010/main" val="282496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3600" dirty="0">
                <a:solidFill>
                  <a:schemeClr val="accent4">
                    <a:lumMod val="75000"/>
                  </a:schemeClr>
                </a:solidFill>
                <a:latin typeface="Arial" panose="020B0604020202020204" pitchFamily="34" charset="0"/>
                <a:cs typeface="Arial" panose="020B0604020202020204" pitchFamily="34" charset="0"/>
              </a:rPr>
              <a:t>Functions of small intestine</a:t>
            </a:r>
            <a:br>
              <a:rPr lang="en-US" sz="3600" dirty="0">
                <a:solidFill>
                  <a:schemeClr val="accent4">
                    <a:lumMod val="75000"/>
                  </a:schemeClr>
                </a:solidFill>
                <a:latin typeface="Arial" panose="020B0604020202020204" pitchFamily="34" charset="0"/>
                <a:cs typeface="Arial" panose="020B0604020202020204" pitchFamily="34" charset="0"/>
              </a:rPr>
            </a:br>
            <a:r>
              <a:rPr lang="en-US" sz="3600" dirty="0">
                <a:solidFill>
                  <a:schemeClr val="accent4">
                    <a:lumMod val="75000"/>
                  </a:schemeClr>
                </a:solidFill>
                <a:latin typeface="Arial" panose="020B0604020202020204" pitchFamily="34" charset="0"/>
                <a:cs typeface="Arial" panose="020B0604020202020204" pitchFamily="34" charset="0"/>
              </a:rPr>
              <a:t>(secretion and absorption)</a:t>
            </a:r>
          </a:p>
        </p:txBody>
      </p:sp>
      <p:sp>
        <p:nvSpPr>
          <p:cNvPr id="3" name="Content Placeholder 2"/>
          <p:cNvSpPr>
            <a:spLocks noGrp="1"/>
          </p:cNvSpPr>
          <p:nvPr>
            <p:ph idx="1"/>
          </p:nvPr>
        </p:nvSpPr>
        <p:spPr/>
        <p:txBody>
          <a:bodyPr>
            <a:normAutofit/>
          </a:bodyPr>
          <a:lstStyle/>
          <a:p>
            <a:pPr marL="0" indent="0" algn="just">
              <a:buNone/>
            </a:pPr>
            <a:r>
              <a:rPr lang="en-US" sz="2400" dirty="0">
                <a:latin typeface="Arial" panose="020B0604020202020204" pitchFamily="34" charset="0"/>
                <a:cs typeface="Arial" panose="020B0604020202020204" pitchFamily="34" charset="0"/>
              </a:rPr>
              <a:t>The epithelial cells of the small intestine secrete enzymes which digest </a:t>
            </a:r>
            <a:r>
              <a:rPr lang="en-US" sz="2400" dirty="0" err="1">
                <a:latin typeface="Arial" panose="020B0604020202020204" pitchFamily="34" charset="0"/>
                <a:cs typeface="Arial" panose="020B0604020202020204" pitchFamily="34" charset="0"/>
              </a:rPr>
              <a:t>chyme</a:t>
            </a:r>
            <a:r>
              <a:rPr lang="en-US" sz="2400" dirty="0">
                <a:latin typeface="Arial" panose="020B0604020202020204" pitchFamily="34" charset="0"/>
                <a:cs typeface="Arial" panose="020B0604020202020204" pitchFamily="34" charset="0"/>
              </a:rPr>
              <a:t> into the smallest particles, making them available for absorption.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Concurrently the duodenum functions to mix food with bile and pancreatic enzymes to continue the digestion of carbohydrates, fats, and proteins.</a:t>
            </a:r>
          </a:p>
          <a:p>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pic>
        <p:nvPicPr>
          <p:cNvPr id="6" name="Picture 5">
            <a:extLst>
              <a:ext uri="{FF2B5EF4-FFF2-40B4-BE49-F238E27FC236}">
                <a16:creationId xmlns:a16="http://schemas.microsoft.com/office/drawing/2014/main" xmlns="" id="{E489D243-E1CD-A63E-BA77-FECA0DAEE385}"/>
              </a:ext>
            </a:extLst>
          </p:cNvPr>
          <p:cNvPicPr>
            <a:picLocks noChangeAspect="1"/>
          </p:cNvPicPr>
          <p:nvPr/>
        </p:nvPicPr>
        <p:blipFill>
          <a:blip r:embed="rId2"/>
          <a:stretch>
            <a:fillRect/>
          </a:stretch>
        </p:blipFill>
        <p:spPr>
          <a:xfrm>
            <a:off x="250830" y="6045427"/>
            <a:ext cx="2426418" cy="621846"/>
          </a:xfrm>
          <a:prstGeom prst="rect">
            <a:avLst/>
          </a:prstGeom>
        </p:spPr>
      </p:pic>
    </p:spTree>
    <p:extLst>
      <p:ext uri="{BB962C8B-B14F-4D97-AF65-F5344CB8AC3E}">
        <p14:creationId xmlns:p14="http://schemas.microsoft.com/office/powerpoint/2010/main" val="1940503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Absorption</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Concerning absorption, carbohydrates and proteins are absorbed in the duodenum and jejunum respectively. The jejunum also functions to absorb most fats.</a:t>
            </a:r>
          </a:p>
          <a:p>
            <a:r>
              <a:rPr lang="en-US" sz="2400" dirty="0">
                <a:latin typeface="Arial" panose="020B0604020202020204" pitchFamily="34" charset="0"/>
                <a:cs typeface="Arial" panose="020B0604020202020204" pitchFamily="34" charset="0"/>
              </a:rPr>
              <a:t> The ileum function involves absorption of vitamin B12, bile salts and all digestion products which were not absorbed in duodenum and jejunum.</a:t>
            </a:r>
          </a:p>
          <a:p>
            <a:r>
              <a:rPr lang="en-US" sz="2400" dirty="0">
                <a:latin typeface="Arial" panose="020B0604020202020204" pitchFamily="34" charset="0"/>
                <a:cs typeface="Arial" panose="020B0604020202020204" pitchFamily="34" charset="0"/>
              </a:rPr>
              <a:t> All three small intestine segments absorb water and electrolytes.</a:t>
            </a:r>
          </a:p>
          <a:p>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Rectangle 5">
            <a:extLst>
              <a:ext uri="{FF2B5EF4-FFF2-40B4-BE49-F238E27FC236}">
                <a16:creationId xmlns:a16="http://schemas.microsoft.com/office/drawing/2014/main" xmlns="" id="{BC7E83A2-EEAC-5462-66D3-FB207A0D43A6}"/>
              </a:ext>
            </a:extLst>
          </p:cNvPr>
          <p:cNvSpPr/>
          <p:nvPr/>
        </p:nvSpPr>
        <p:spPr>
          <a:xfrm>
            <a:off x="164892" y="6056026"/>
            <a:ext cx="2633726" cy="6006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Horizontal Integration</a:t>
            </a:r>
            <a:endParaRPr lang="en-PK"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976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337416"/>
            <a:ext cx="10515600" cy="1325563"/>
          </a:xfrm>
        </p:spPr>
        <p:txBody>
          <a:bodyPr>
            <a:normAutofit/>
          </a:bodyPr>
          <a:lstStyle/>
          <a:p>
            <a:r>
              <a:rPr lang="en-US" sz="3600" dirty="0" err="1">
                <a:latin typeface="Arial" panose="020B0604020202020204" pitchFamily="34" charset="0"/>
                <a:cs typeface="Arial" panose="020B0604020202020204" pitchFamily="34" charset="0"/>
              </a:rPr>
              <a:t>Omphalocele</a:t>
            </a:r>
            <a:r>
              <a:rPr lang="en-US" sz="3600" dirty="0">
                <a:solidFill>
                  <a:schemeClr val="accent4">
                    <a:lumMod val="75000"/>
                  </a:schemeClr>
                </a:solidFill>
              </a:rPr>
              <a:t> </a:t>
            </a:r>
          </a:p>
        </p:txBody>
      </p:sp>
      <p:sp>
        <p:nvSpPr>
          <p:cNvPr id="3" name="Content Placeholder 2"/>
          <p:cNvSpPr>
            <a:spLocks noGrp="1"/>
          </p:cNvSpPr>
          <p:nvPr>
            <p:ph idx="1"/>
          </p:nvPr>
        </p:nvSpPr>
        <p:spPr>
          <a:xfrm>
            <a:off x="1466503" y="1463675"/>
            <a:ext cx="5715000" cy="5257800"/>
          </a:xfrm>
          <a:solidFill>
            <a:schemeClr val="bg1"/>
          </a:solidFill>
        </p:spPr>
        <p:txBody>
          <a:bodyPr>
            <a:normAutofit/>
          </a:bodyPr>
          <a:lstStyle/>
          <a:p>
            <a:pPr algn="just"/>
            <a:r>
              <a:rPr lang="en-US" sz="2400" dirty="0">
                <a:latin typeface="Arial" panose="020B0604020202020204" pitchFamily="34" charset="0"/>
                <a:cs typeface="Arial" panose="020B0604020202020204" pitchFamily="34" charset="0"/>
              </a:rPr>
              <a:t>Persistence of the herniation of abdominal contents into the umbilical cord </a:t>
            </a:r>
          </a:p>
          <a:p>
            <a:pPr algn="just"/>
            <a:r>
              <a:rPr lang="en-US" sz="2400" dirty="0">
                <a:latin typeface="Arial" panose="020B0604020202020204" pitchFamily="34" charset="0"/>
                <a:cs typeface="Arial" panose="020B0604020202020204" pitchFamily="34" charset="0"/>
              </a:rPr>
              <a:t>occurs in approximately 1 in 5000 births. </a:t>
            </a:r>
          </a:p>
          <a:p>
            <a:pPr algn="just"/>
            <a:r>
              <a:rPr lang="en-US" sz="2400" dirty="0">
                <a:latin typeface="Arial" panose="020B0604020202020204" pitchFamily="34" charset="0"/>
                <a:cs typeface="Arial" panose="020B0604020202020204" pitchFamily="34" charset="0"/>
              </a:rPr>
              <a:t>The abdominal cavity is proportionately small</a:t>
            </a:r>
          </a:p>
          <a:p>
            <a:pPr algn="just"/>
            <a:r>
              <a:rPr lang="en-US" sz="2400" dirty="0" err="1">
                <a:latin typeface="Arial" panose="020B0604020202020204" pitchFamily="34" charset="0"/>
                <a:cs typeface="Arial" panose="020B0604020202020204" pitchFamily="34" charset="0"/>
              </a:rPr>
              <a:t>Omphalocele</a:t>
            </a:r>
            <a:r>
              <a:rPr lang="en-US" sz="2400" dirty="0">
                <a:latin typeface="Arial" panose="020B0604020202020204" pitchFamily="34" charset="0"/>
                <a:cs typeface="Arial" panose="020B0604020202020204" pitchFamily="34" charset="0"/>
              </a:rPr>
              <a:t> results from impaired growth of the four components of the abdominal wall.</a:t>
            </a:r>
          </a:p>
          <a:p>
            <a:pPr algn="just"/>
            <a:r>
              <a:rPr lang="en-US" sz="2400" dirty="0">
                <a:latin typeface="Arial" panose="020B0604020202020204" pitchFamily="34" charset="0"/>
                <a:cs typeface="Arial" panose="020B0604020202020204" pitchFamily="34" charset="0"/>
              </a:rPr>
              <a:t> The covering of the </a:t>
            </a:r>
            <a:r>
              <a:rPr lang="en-US" sz="2400" dirty="0" err="1">
                <a:latin typeface="Arial" panose="020B0604020202020204" pitchFamily="34" charset="0"/>
                <a:cs typeface="Arial" panose="020B0604020202020204" pitchFamily="34" charset="0"/>
              </a:rPr>
              <a:t>hernial</a:t>
            </a:r>
            <a:r>
              <a:rPr lang="en-US" sz="2400" dirty="0">
                <a:latin typeface="Arial" panose="020B0604020202020204" pitchFamily="34" charset="0"/>
                <a:cs typeface="Arial" panose="020B0604020202020204" pitchFamily="34" charset="0"/>
              </a:rPr>
              <a:t> sac is the epithelium of the umbilical cord, a derivative of the amnion.</a:t>
            </a:r>
          </a:p>
        </p:txBody>
      </p:sp>
      <p:pic>
        <p:nvPicPr>
          <p:cNvPr id="5" name="Picture 4"/>
          <p:cNvPicPr>
            <a:picLocks noChangeAspect="1"/>
          </p:cNvPicPr>
          <p:nvPr/>
        </p:nvPicPr>
        <p:blipFill>
          <a:blip r:embed="rId2"/>
          <a:stretch>
            <a:fillRect/>
          </a:stretch>
        </p:blipFill>
        <p:spPr>
          <a:xfrm>
            <a:off x="8296677" y="1938337"/>
            <a:ext cx="3371045" cy="298132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26</a:t>
            </a:fld>
            <a:endParaRPr lang="en-US" dirty="0"/>
          </a:p>
        </p:txBody>
      </p:sp>
      <p:pic>
        <p:nvPicPr>
          <p:cNvPr id="7" name="Picture 6">
            <a:extLst>
              <a:ext uri="{FF2B5EF4-FFF2-40B4-BE49-F238E27FC236}">
                <a16:creationId xmlns:a16="http://schemas.microsoft.com/office/drawing/2014/main" xmlns="" id="{DBA6DE58-5028-F925-F945-C0E2B1E84012}"/>
              </a:ext>
            </a:extLst>
          </p:cNvPr>
          <p:cNvPicPr>
            <a:picLocks noChangeAspect="1"/>
          </p:cNvPicPr>
          <p:nvPr/>
        </p:nvPicPr>
        <p:blipFill>
          <a:blip r:embed="rId3"/>
          <a:stretch>
            <a:fillRect/>
          </a:stretch>
        </p:blipFill>
        <p:spPr>
          <a:xfrm>
            <a:off x="89822" y="6356350"/>
            <a:ext cx="2182557" cy="524301"/>
          </a:xfrm>
          <a:prstGeom prst="rect">
            <a:avLst/>
          </a:prstGeom>
        </p:spPr>
      </p:pic>
    </p:spTree>
    <p:extLst>
      <p:ext uri="{BB962C8B-B14F-4D97-AF65-F5344CB8AC3E}">
        <p14:creationId xmlns:p14="http://schemas.microsoft.com/office/powerpoint/2010/main" val="3685119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287"/>
            <a:ext cx="10515600" cy="1325563"/>
          </a:xfrm>
        </p:spPr>
        <p:txBody>
          <a:bodyPr>
            <a:normAutofit/>
          </a:bodyPr>
          <a:lstStyle/>
          <a:p>
            <a:r>
              <a:rPr lang="en-US" sz="3600" dirty="0">
                <a:latin typeface="Arial" panose="020B0604020202020204" pitchFamily="34" charset="0"/>
                <a:cs typeface="Arial" panose="020B0604020202020204" pitchFamily="34" charset="0"/>
              </a:rPr>
              <a:t>Umbilical hernia</a:t>
            </a:r>
          </a:p>
        </p:txBody>
      </p:sp>
      <p:sp>
        <p:nvSpPr>
          <p:cNvPr id="3" name="Content Placeholder 2"/>
          <p:cNvSpPr>
            <a:spLocks noGrp="1"/>
          </p:cNvSpPr>
          <p:nvPr>
            <p:ph idx="1"/>
          </p:nvPr>
        </p:nvSpPr>
        <p:spPr>
          <a:xfrm>
            <a:off x="554182" y="1284500"/>
            <a:ext cx="7650940" cy="5334000"/>
          </a:xfrm>
          <a:solidFill>
            <a:schemeClr val="bg1"/>
          </a:solidFill>
        </p:spPr>
        <p:txBody>
          <a:bodyPr>
            <a:normAutofit/>
          </a:bodyPr>
          <a:lstStyle/>
          <a:p>
            <a:r>
              <a:rPr lang="en-US" sz="2600" dirty="0">
                <a:latin typeface="Arial" panose="020B0604020202020204" pitchFamily="34" charset="0"/>
                <a:cs typeface="Arial" panose="020B0604020202020204" pitchFamily="34" charset="0"/>
              </a:rPr>
              <a:t>When the intestines return to the abdominal cavity during the 10th week and then herniate through an imperfectly closed umbilicus, an umbilical hernia forms. . </a:t>
            </a:r>
          </a:p>
          <a:p>
            <a:r>
              <a:rPr lang="en-US" sz="2600" dirty="0">
                <a:latin typeface="Arial" panose="020B0604020202020204" pitchFamily="34" charset="0"/>
                <a:cs typeface="Arial" panose="020B0604020202020204" pitchFamily="34" charset="0"/>
              </a:rPr>
              <a:t>In an umbilical hernia, the protruding mass is covered by subcutaneous tissue and skin. </a:t>
            </a:r>
          </a:p>
          <a:p>
            <a:r>
              <a:rPr lang="en-US" sz="2600" dirty="0">
                <a:latin typeface="Arial" panose="020B0604020202020204" pitchFamily="34" charset="0"/>
                <a:cs typeface="Arial" panose="020B0604020202020204" pitchFamily="34" charset="0"/>
              </a:rPr>
              <a:t>The defect through which the hernia occurs is in the </a:t>
            </a:r>
            <a:r>
              <a:rPr lang="en-US" sz="2600" dirty="0" err="1">
                <a:latin typeface="Arial" panose="020B0604020202020204" pitchFamily="34" charset="0"/>
                <a:cs typeface="Arial" panose="020B0604020202020204" pitchFamily="34" charset="0"/>
              </a:rPr>
              <a:t>linea</a:t>
            </a:r>
            <a:r>
              <a:rPr lang="en-US" sz="2600" dirty="0">
                <a:latin typeface="Arial" panose="020B0604020202020204" pitchFamily="34" charset="0"/>
                <a:cs typeface="Arial" panose="020B0604020202020204" pitchFamily="34" charset="0"/>
              </a:rPr>
              <a:t> alba</a:t>
            </a:r>
          </a:p>
          <a:p>
            <a:r>
              <a:rPr lang="en-US" sz="2600" dirty="0">
                <a:latin typeface="Arial" panose="020B0604020202020204" pitchFamily="34" charset="0"/>
                <a:cs typeface="Arial" panose="020B0604020202020204" pitchFamily="34" charset="0"/>
              </a:rPr>
              <a:t>Surgery is performed unless the hernia persists to the age of 3 to 5 years.</a:t>
            </a:r>
          </a:p>
          <a:p>
            <a:endParaRPr lang="en-US" dirty="0"/>
          </a:p>
        </p:txBody>
      </p:sp>
      <p:pic>
        <p:nvPicPr>
          <p:cNvPr id="4" name="Picture 3"/>
          <p:cNvPicPr>
            <a:picLocks noChangeAspect="1"/>
          </p:cNvPicPr>
          <p:nvPr/>
        </p:nvPicPr>
        <p:blipFill>
          <a:blip r:embed="rId2"/>
          <a:stretch>
            <a:fillRect/>
          </a:stretch>
        </p:blipFill>
        <p:spPr>
          <a:xfrm>
            <a:off x="8284335" y="2091211"/>
            <a:ext cx="3395730" cy="258127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7" name="Picture 6">
            <a:extLst>
              <a:ext uri="{FF2B5EF4-FFF2-40B4-BE49-F238E27FC236}">
                <a16:creationId xmlns:a16="http://schemas.microsoft.com/office/drawing/2014/main" xmlns="" id="{CE80FE5D-40DA-CAF5-25D5-CD997FCFF317}"/>
              </a:ext>
            </a:extLst>
          </p:cNvPr>
          <p:cNvPicPr>
            <a:picLocks noChangeAspect="1"/>
          </p:cNvPicPr>
          <p:nvPr/>
        </p:nvPicPr>
        <p:blipFill>
          <a:blip r:embed="rId3"/>
          <a:stretch>
            <a:fillRect/>
          </a:stretch>
        </p:blipFill>
        <p:spPr>
          <a:xfrm>
            <a:off x="104826" y="6276761"/>
            <a:ext cx="2182557" cy="524301"/>
          </a:xfrm>
          <a:prstGeom prst="rect">
            <a:avLst/>
          </a:prstGeom>
        </p:spPr>
      </p:pic>
    </p:spTree>
    <p:extLst>
      <p:ext uri="{BB962C8B-B14F-4D97-AF65-F5344CB8AC3E}">
        <p14:creationId xmlns:p14="http://schemas.microsoft.com/office/powerpoint/2010/main" val="1133211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Gastroschisis</a:t>
            </a:r>
          </a:p>
        </p:txBody>
      </p:sp>
      <p:sp>
        <p:nvSpPr>
          <p:cNvPr id="3" name="Content Placeholder 2"/>
          <p:cNvSpPr>
            <a:spLocks noGrp="1"/>
          </p:cNvSpPr>
          <p:nvPr>
            <p:ph idx="1"/>
          </p:nvPr>
        </p:nvSpPr>
        <p:spPr>
          <a:xfrm>
            <a:off x="2272379" y="1331806"/>
            <a:ext cx="5867400" cy="5257800"/>
          </a:xfrm>
          <a:solidFill>
            <a:schemeClr val="bg1"/>
          </a:solidFill>
        </p:spPr>
        <p:txBody>
          <a:bodyPr>
            <a:noAutofit/>
          </a:bodyPr>
          <a:lstStyle/>
          <a:p>
            <a:pPr algn="just"/>
            <a:r>
              <a:rPr lang="en-US" sz="2400" dirty="0">
                <a:latin typeface="Arial" panose="020B0604020202020204" pitchFamily="34" charset="0"/>
                <a:cs typeface="Arial" panose="020B0604020202020204" pitchFamily="34" charset="0"/>
              </a:rPr>
              <a:t>This anomaly is a relatively uncommon </a:t>
            </a:r>
            <a:r>
              <a:rPr lang="en-US" sz="2400" dirty="0" err="1">
                <a:latin typeface="Arial" panose="020B0604020202020204" pitchFamily="34" charset="0"/>
                <a:cs typeface="Arial" panose="020B0604020202020204" pitchFamily="34" charset="0"/>
              </a:rPr>
              <a:t>Gastroschisis</a:t>
            </a:r>
            <a:r>
              <a:rPr lang="en-US" sz="2400" dirty="0">
                <a:latin typeface="Arial" panose="020B0604020202020204" pitchFamily="34" charset="0"/>
                <a:cs typeface="Arial" panose="020B0604020202020204" pitchFamily="34" charset="0"/>
              </a:rPr>
              <a:t> results from a defect lateral to the median plane of the anterior abdominal wall.</a:t>
            </a:r>
          </a:p>
          <a:p>
            <a:pPr algn="just"/>
            <a:r>
              <a:rPr lang="en-US" sz="2400" dirty="0">
                <a:latin typeface="Arial" panose="020B0604020202020204" pitchFamily="34" charset="0"/>
                <a:cs typeface="Arial" panose="020B0604020202020204" pitchFamily="34" charset="0"/>
              </a:rPr>
              <a:t> The linear defect permits extrusion of the abdominal viscera without involving the umbilical cord. The viscera protrude into the amniotic cavity and are bathed by amniotic fluid.</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 defect usually occurs on the right side lateral to the umbilicus and is more common in males than females.</a:t>
            </a:r>
          </a:p>
          <a:p>
            <a:pPr marL="0" indent="0" algn="just">
              <a:buNone/>
            </a:pPr>
            <a:r>
              <a:rPr lang="en-US" sz="2400" dirty="0">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8825578" y="2133600"/>
            <a:ext cx="3200400" cy="340995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7" name="Picture 6">
            <a:extLst>
              <a:ext uri="{FF2B5EF4-FFF2-40B4-BE49-F238E27FC236}">
                <a16:creationId xmlns:a16="http://schemas.microsoft.com/office/drawing/2014/main" xmlns="" id="{36966932-459A-8CA2-4C2C-FFFA520ABF3C}"/>
              </a:ext>
            </a:extLst>
          </p:cNvPr>
          <p:cNvPicPr>
            <a:picLocks noChangeAspect="1"/>
          </p:cNvPicPr>
          <p:nvPr/>
        </p:nvPicPr>
        <p:blipFill>
          <a:blip r:embed="rId4"/>
          <a:stretch>
            <a:fillRect/>
          </a:stretch>
        </p:blipFill>
        <p:spPr>
          <a:xfrm>
            <a:off x="89822" y="6230724"/>
            <a:ext cx="2182557" cy="524301"/>
          </a:xfrm>
          <a:prstGeom prst="rect">
            <a:avLst/>
          </a:prstGeom>
        </p:spPr>
      </p:pic>
    </p:spTree>
    <p:extLst>
      <p:ext uri="{BB962C8B-B14F-4D97-AF65-F5344CB8AC3E}">
        <p14:creationId xmlns:p14="http://schemas.microsoft.com/office/powerpoint/2010/main" val="145072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141" r="-838" b="4123"/>
          <a:stretch/>
        </p:blipFill>
        <p:spPr>
          <a:xfrm>
            <a:off x="3585028" y="327479"/>
            <a:ext cx="6792686" cy="6392636"/>
          </a:xfrm>
          <a:prstGeom prst="rect">
            <a:avLst/>
          </a:prstGeom>
        </p:spPr>
      </p:pic>
    </p:spTree>
    <p:extLst>
      <p:ext uri="{BB962C8B-B14F-4D97-AF65-F5344CB8AC3E}">
        <p14:creationId xmlns:p14="http://schemas.microsoft.com/office/powerpoint/2010/main" val="265475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420431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1661459"/>
            <a:ext cx="7812857" cy="4474029"/>
          </a:xfrm>
          <a:prstGeom prst="rect">
            <a:avLst/>
          </a:prstGeom>
        </p:spPr>
      </p:pic>
      <p:sp>
        <p:nvSpPr>
          <p:cNvPr id="3" name="Rectangle 2"/>
          <p:cNvSpPr/>
          <p:nvPr/>
        </p:nvSpPr>
        <p:spPr>
          <a:xfrm>
            <a:off x="1524000" y="609601"/>
            <a:ext cx="8686800" cy="954107"/>
          </a:xfrm>
          <a:prstGeom prst="rect">
            <a:avLst/>
          </a:prstGeom>
        </p:spPr>
        <p:txBody>
          <a:bodyPr wrap="square">
            <a:spAutoFit/>
          </a:bodyPr>
          <a:lstStyle/>
          <a:p>
            <a:pPr algn="ctr"/>
            <a:r>
              <a:rPr lang="en-US" sz="2800" dirty="0" err="1">
                <a:latin typeface="Arial" panose="020B0604020202020204" pitchFamily="34" charset="0"/>
                <a:cs typeface="Arial" panose="020B0604020202020204" pitchFamily="34" charset="0"/>
              </a:rPr>
              <a:t>Ileal</a:t>
            </a:r>
            <a:r>
              <a:rPr lang="en-US" sz="2800" dirty="0">
                <a:latin typeface="Arial" panose="020B0604020202020204" pitchFamily="34" charset="0"/>
                <a:cs typeface="Arial" panose="020B0604020202020204" pitchFamily="34" charset="0"/>
              </a:rPr>
              <a:t> diverticulum, commonly referred to clinically as a Meckel diverticulum</a:t>
            </a:r>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30</a:t>
            </a:fld>
            <a:endParaRPr lang="en-US"/>
          </a:p>
        </p:txBody>
      </p:sp>
      <p:pic>
        <p:nvPicPr>
          <p:cNvPr id="5" name="Picture 4">
            <a:extLst>
              <a:ext uri="{FF2B5EF4-FFF2-40B4-BE49-F238E27FC236}">
                <a16:creationId xmlns:a16="http://schemas.microsoft.com/office/drawing/2014/main" xmlns="" id="{88D9FFE5-2267-267F-D084-CDEF2FBBE6BD}"/>
              </a:ext>
            </a:extLst>
          </p:cNvPr>
          <p:cNvPicPr>
            <a:picLocks noChangeAspect="1"/>
          </p:cNvPicPr>
          <p:nvPr/>
        </p:nvPicPr>
        <p:blipFill>
          <a:blip r:embed="rId3"/>
          <a:stretch>
            <a:fillRect/>
          </a:stretch>
        </p:blipFill>
        <p:spPr>
          <a:xfrm>
            <a:off x="142435" y="6276761"/>
            <a:ext cx="2182557" cy="524301"/>
          </a:xfrm>
          <a:prstGeom prst="rect">
            <a:avLst/>
          </a:prstGeom>
        </p:spPr>
      </p:pic>
    </p:spTree>
    <p:extLst>
      <p:ext uri="{BB962C8B-B14F-4D97-AF65-F5344CB8AC3E}">
        <p14:creationId xmlns:p14="http://schemas.microsoft.com/office/powerpoint/2010/main" val="2032232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47"/>
          <a:stretch/>
        </p:blipFill>
        <p:spPr>
          <a:xfrm>
            <a:off x="1752600" y="1752600"/>
            <a:ext cx="8763000" cy="5029201"/>
          </a:xfrm>
          <a:prstGeom prst="rect">
            <a:avLst/>
          </a:prstGeom>
        </p:spPr>
      </p:pic>
      <p:sp>
        <p:nvSpPr>
          <p:cNvPr id="4" name="Rectangle 3"/>
          <p:cNvSpPr/>
          <p:nvPr/>
        </p:nvSpPr>
        <p:spPr>
          <a:xfrm>
            <a:off x="609600" y="205907"/>
            <a:ext cx="9642764" cy="101566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Anomalies of midgut rotation. </a:t>
            </a:r>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Nonrotation</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a:t>
            </a:r>
            <a:r>
              <a:rPr lang="en-US" sz="2000" dirty="0">
                <a:latin typeface="Arial" panose="020B0604020202020204" pitchFamily="34" charset="0"/>
                <a:cs typeface="Arial" panose="020B0604020202020204" pitchFamily="34" charset="0"/>
              </a:rPr>
              <a:t> Mixed rotation and volvulus. </a:t>
            </a:r>
            <a:r>
              <a:rPr lang="en-US" sz="2000" b="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Reversed rotation. </a:t>
            </a:r>
            <a:r>
              <a:rPr lang="en-US" sz="2000" b="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Subhepatic</a:t>
            </a:r>
            <a:r>
              <a:rPr lang="en-US" sz="2000" dirty="0">
                <a:latin typeface="Arial" panose="020B0604020202020204" pitchFamily="34" charset="0"/>
                <a:cs typeface="Arial" panose="020B0604020202020204" pitchFamily="34" charset="0"/>
              </a:rPr>
              <a:t> cecum and appendix. </a:t>
            </a:r>
            <a:r>
              <a:rPr lang="en-US" sz="2000" b="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Internal hernia. </a:t>
            </a:r>
            <a:r>
              <a:rPr lang="en-US" sz="2000" b="1" dirty="0">
                <a:latin typeface="Arial" panose="020B0604020202020204" pitchFamily="34" charset="0"/>
                <a:cs typeface="Arial" panose="020B0604020202020204" pitchFamily="34" charset="0"/>
              </a:rPr>
              <a:t>F,</a:t>
            </a:r>
            <a:r>
              <a:rPr lang="en-US" sz="2000" dirty="0">
                <a:latin typeface="Arial" panose="020B0604020202020204" pitchFamily="34" charset="0"/>
                <a:cs typeface="Arial" panose="020B0604020202020204" pitchFamily="34" charset="0"/>
              </a:rPr>
              <a:t> Midgut volvulus</a:t>
            </a:r>
            <a:r>
              <a:rPr lang="en-US" sz="2000" dirty="0"/>
              <a:t>.</a:t>
            </a: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31</a:t>
            </a:fld>
            <a:endParaRPr lang="en-US"/>
          </a:p>
        </p:txBody>
      </p:sp>
      <p:pic>
        <p:nvPicPr>
          <p:cNvPr id="5" name="Picture 4">
            <a:extLst>
              <a:ext uri="{FF2B5EF4-FFF2-40B4-BE49-F238E27FC236}">
                <a16:creationId xmlns:a16="http://schemas.microsoft.com/office/drawing/2014/main" xmlns="" id="{73767559-81DE-4373-FB87-F3CC0BB11646}"/>
              </a:ext>
            </a:extLst>
          </p:cNvPr>
          <p:cNvPicPr>
            <a:picLocks noChangeAspect="1"/>
          </p:cNvPicPr>
          <p:nvPr/>
        </p:nvPicPr>
        <p:blipFill>
          <a:blip r:embed="rId3"/>
          <a:stretch>
            <a:fillRect/>
          </a:stretch>
        </p:blipFill>
        <p:spPr>
          <a:xfrm>
            <a:off x="27243" y="6305729"/>
            <a:ext cx="2182557" cy="524301"/>
          </a:xfrm>
          <a:prstGeom prst="rect">
            <a:avLst/>
          </a:prstGeom>
        </p:spPr>
      </p:pic>
    </p:spTree>
    <p:extLst>
      <p:ext uri="{BB962C8B-B14F-4D97-AF65-F5344CB8AC3E}">
        <p14:creationId xmlns:p14="http://schemas.microsoft.com/office/powerpoint/2010/main" val="1381816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dirty="0"/>
              <a:t/>
            </a:r>
            <a:br>
              <a:rPr lang="en-US" dirty="0"/>
            </a:br>
            <a:r>
              <a:rPr lang="en-US" sz="2700" dirty="0">
                <a:latin typeface="Arial" panose="020B0604020202020204" pitchFamily="34" charset="0"/>
                <a:cs typeface="Arial" panose="020B0604020202020204" pitchFamily="34" charset="0"/>
              </a:rPr>
              <a:t>Utility of human induced pluripotent stem cell-derived small intestinal epithelial cells for pharmacokinetic, toxicological, and immunological studies</a:t>
            </a:r>
          </a:p>
        </p:txBody>
      </p:sp>
      <p:sp>
        <p:nvSpPr>
          <p:cNvPr id="3" name="Content Placeholder 2"/>
          <p:cNvSpPr>
            <a:spLocks noGrp="1"/>
          </p:cNvSpPr>
          <p:nvPr>
            <p:ph idx="1"/>
          </p:nvPr>
        </p:nvSpPr>
        <p:spPr>
          <a:xfrm>
            <a:off x="2220686" y="1600201"/>
            <a:ext cx="7990114" cy="5165725"/>
          </a:xfrm>
        </p:spPr>
        <p:txBody>
          <a:bodyPr>
            <a:normAutofit lnSpcReduction="10000"/>
          </a:bodyPr>
          <a:lstStyle/>
          <a:p>
            <a:endParaRPr lang="en-US" sz="1800" dirty="0"/>
          </a:p>
          <a:p>
            <a:r>
              <a:rPr lang="en-US" sz="1800" dirty="0" err="1">
                <a:latin typeface="Arial" panose="020B0604020202020204" pitchFamily="34" charset="0"/>
                <a:cs typeface="Arial" panose="020B0604020202020204" pitchFamily="34" charset="0"/>
              </a:rPr>
              <a:t>Imakura</a:t>
            </a:r>
            <a:r>
              <a:rPr lang="en-US" sz="1800" dirty="0">
                <a:latin typeface="Arial" panose="020B0604020202020204" pitchFamily="34" charset="0"/>
                <a:cs typeface="Arial" panose="020B0604020202020204" pitchFamily="34" charset="0"/>
              </a:rPr>
              <a:t> Y, </a:t>
            </a:r>
            <a:r>
              <a:rPr lang="en-US" sz="1800" dirty="0" err="1">
                <a:latin typeface="Arial" panose="020B0604020202020204" pitchFamily="34" charset="0"/>
                <a:cs typeface="Arial" panose="020B0604020202020204" pitchFamily="34" charset="0"/>
              </a:rPr>
              <a:t>Mima</a:t>
            </a:r>
            <a:r>
              <a:rPr lang="en-US" sz="1800" dirty="0">
                <a:latin typeface="Arial" panose="020B0604020202020204" pitchFamily="34" charset="0"/>
                <a:cs typeface="Arial" panose="020B0604020202020204" pitchFamily="34" charset="0"/>
              </a:rPr>
              <a:t> S, Yamazaki N, Inomata A, Mochizuki S, </a:t>
            </a:r>
            <a:r>
              <a:rPr lang="en-US" sz="1800" dirty="0" err="1">
                <a:latin typeface="Arial" panose="020B0604020202020204" pitchFamily="34" charset="0"/>
                <a:cs typeface="Arial" panose="020B0604020202020204" pitchFamily="34" charset="0"/>
              </a:rPr>
              <a:t>Iwao</a:t>
            </a:r>
            <a:r>
              <a:rPr lang="en-US" sz="1800" dirty="0">
                <a:latin typeface="Arial" panose="020B0604020202020204" pitchFamily="34" charset="0"/>
                <a:cs typeface="Arial" panose="020B0604020202020204" pitchFamily="34" charset="0"/>
              </a:rPr>
              <a:t> T, Matsunaga T. Utility of human induced pluripotent stem cell-derived small intestinal epithelial cells for pharmacokinetic, toxicological, and immunological studies. Biochemical and Biophysical Research Communications. 2024 Jan 15;692:149356.</a:t>
            </a:r>
          </a:p>
          <a:p>
            <a:pPr marL="0" indent="0">
              <a:buNone/>
            </a:pPr>
            <a:endParaRPr lang="en-US" sz="18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Abstract </a:t>
            </a:r>
            <a:r>
              <a:rPr lang="en-US" sz="2400" dirty="0">
                <a:latin typeface="Arial" panose="020B0604020202020204" pitchFamily="34" charset="0"/>
                <a:cs typeface="Arial" panose="020B0604020202020204" pitchFamily="34" charset="0"/>
              </a:rPr>
              <a:t>This study presents investigations into the utility of human induced pluripotent stem cell-derived small intestinal epithelial cells (</a:t>
            </a:r>
            <a:r>
              <a:rPr lang="en-US" sz="2400" dirty="0" err="1">
                <a:latin typeface="Arial" panose="020B0604020202020204" pitchFamily="34" charset="0"/>
                <a:cs typeface="Arial" panose="020B0604020202020204" pitchFamily="34" charset="0"/>
              </a:rPr>
              <a:t>hiSIECs</a:t>
            </a:r>
            <a:r>
              <a:rPr lang="en-US" sz="2400" dirty="0">
                <a:latin typeface="Arial" panose="020B0604020202020204" pitchFamily="34" charset="0"/>
                <a:cs typeface="Arial" panose="020B0604020202020204" pitchFamily="34" charset="0"/>
              </a:rPr>
              <a:t>) for pharmacokinetic, toxicological, and immunological studies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Overall, </a:t>
            </a:r>
            <a:r>
              <a:rPr lang="en-US" sz="2400" dirty="0" err="1">
                <a:latin typeface="Arial" panose="020B0604020202020204" pitchFamily="34" charset="0"/>
                <a:cs typeface="Arial" panose="020B0604020202020204" pitchFamily="34" charset="0"/>
              </a:rPr>
              <a:t>hiSIECs</a:t>
            </a:r>
            <a:r>
              <a:rPr lang="en-US" sz="2400" dirty="0">
                <a:latin typeface="Arial" panose="020B0604020202020204" pitchFamily="34" charset="0"/>
                <a:cs typeface="Arial" panose="020B0604020202020204" pitchFamily="34" charset="0"/>
              </a:rPr>
              <a:t> hold promise as an in vitro model for assessing pharmacokinetics, toxicity, and effects on the intestinal immunity of pharmaceuticals, functional foods, supplements, and intestinal bacteria.</a:t>
            </a:r>
          </a:p>
          <a:p>
            <a:pPr marL="0" indent="0">
              <a:buNone/>
            </a:pP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10668000" y="5702868"/>
            <a:ext cx="1371600" cy="639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Research</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6" name="Rectangle 5">
            <a:extLst>
              <a:ext uri="{FF2B5EF4-FFF2-40B4-BE49-F238E27FC236}">
                <a16:creationId xmlns:a16="http://schemas.microsoft.com/office/drawing/2014/main" xmlns="" id="{8A976D6E-68C8-C711-ED6C-6B10CECB8EA4}"/>
              </a:ext>
            </a:extLst>
          </p:cNvPr>
          <p:cNvSpPr/>
          <p:nvPr/>
        </p:nvSpPr>
        <p:spPr>
          <a:xfrm>
            <a:off x="0" y="6081713"/>
            <a:ext cx="2090057" cy="6397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Spiral </a:t>
            </a:r>
          </a:p>
          <a:p>
            <a:pPr algn="ctr"/>
            <a:r>
              <a:rPr lang="en-US" dirty="0">
                <a:solidFill>
                  <a:schemeClr val="tx1"/>
                </a:solidFill>
                <a:latin typeface="Arial" panose="020B0604020202020204" pitchFamily="34" charset="0"/>
                <a:cs typeface="Arial" panose="020B0604020202020204" pitchFamily="34" charset="0"/>
              </a:rPr>
              <a:t>Integration</a:t>
            </a:r>
            <a:endParaRPr lang="en-PK"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415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099"/>
            <a:ext cx="10515600" cy="1325563"/>
          </a:xfrm>
        </p:spPr>
        <p:txBody>
          <a:bodyPr>
            <a:normAutofit/>
          </a:bodyPr>
          <a:lstStyle/>
          <a:p>
            <a:r>
              <a:rPr lang="en-US" sz="3200" dirty="0">
                <a:latin typeface="Arial" panose="020B0604020202020204" pitchFamily="34" charset="0"/>
                <a:cs typeface="Arial" panose="020B0604020202020204" pitchFamily="34" charset="0"/>
              </a:rPr>
              <a:t>Approach to patient of </a:t>
            </a:r>
            <a:r>
              <a:rPr lang="en-US" sz="3200" dirty="0" err="1">
                <a:latin typeface="Arial" panose="020B0604020202020204" pitchFamily="34" charset="0"/>
                <a:cs typeface="Arial" panose="020B0604020202020204" pitchFamily="34" charset="0"/>
              </a:rPr>
              <a:t>gastroschisis</a:t>
            </a:r>
            <a:r>
              <a:rPr lang="en-US" sz="3200"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184450" y="1505020"/>
            <a:ext cx="5257800" cy="4525963"/>
          </a:xfrm>
        </p:spPr>
        <p:txBody>
          <a:bodyPr>
            <a:normAutofit/>
          </a:bodyPr>
          <a:lstStyle/>
          <a:p>
            <a:pPr marL="0" indent="0" algn="just">
              <a:buNone/>
            </a:pPr>
            <a:r>
              <a:rPr lang="en-US" sz="2400" dirty="0">
                <a:latin typeface="Arial" panose="020B0604020202020204" pitchFamily="34" charset="0"/>
                <a:cs typeface="Arial" panose="020B0604020202020204" pitchFamily="34" charset="0"/>
              </a:rPr>
              <a:t>Initial management includes protecting the exposed bowel by placing the lower half of the infant into a bowel bag. </a:t>
            </a: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a:latin typeface="Arial" panose="020B0604020202020204" pitchFamily="34" charset="0"/>
                <a:cs typeface="Arial" panose="020B0604020202020204" pitchFamily="34" charset="0"/>
              </a:rPr>
              <a:t>This maneuver allows the protection of the bowel as well as visualization of the blood flow and perfusion of the bowel. An </a:t>
            </a:r>
            <a:r>
              <a:rPr lang="en-US" sz="2400" dirty="0" err="1">
                <a:latin typeface="Arial" panose="020B0604020202020204" pitchFamily="34" charset="0"/>
                <a:cs typeface="Arial" panose="020B0604020202020204" pitchFamily="34" charset="0"/>
              </a:rPr>
              <a:t>orogastric</a:t>
            </a:r>
            <a:r>
              <a:rPr lang="en-US" sz="2400" dirty="0">
                <a:latin typeface="Arial" panose="020B0604020202020204" pitchFamily="34" charset="0"/>
                <a:cs typeface="Arial" panose="020B0604020202020204" pitchFamily="34" charset="0"/>
              </a:rPr>
              <a:t> tube should be inserted to decompress the stomach and shift the patient to hospital </a:t>
            </a:r>
          </a:p>
        </p:txBody>
      </p:sp>
      <p:pic>
        <p:nvPicPr>
          <p:cNvPr id="4" name="Picture 3"/>
          <p:cNvPicPr>
            <a:picLocks noChangeAspect="1"/>
          </p:cNvPicPr>
          <p:nvPr/>
        </p:nvPicPr>
        <p:blipFill>
          <a:blip r:embed="rId2"/>
          <a:stretch>
            <a:fillRect/>
          </a:stretch>
        </p:blipFill>
        <p:spPr>
          <a:xfrm>
            <a:off x="6988747" y="1600200"/>
            <a:ext cx="3641690" cy="3600718"/>
          </a:xfrm>
          <a:prstGeom prst="rect">
            <a:avLst/>
          </a:prstGeom>
        </p:spPr>
      </p:pic>
      <p:sp>
        <p:nvSpPr>
          <p:cNvPr id="5" name="Rectangle 4"/>
          <p:cNvSpPr/>
          <p:nvPr/>
        </p:nvSpPr>
        <p:spPr>
          <a:xfrm>
            <a:off x="8714509" y="6262241"/>
            <a:ext cx="2057400" cy="4592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Family</a:t>
            </a:r>
            <a:r>
              <a:rPr lang="en-US" dirty="0">
                <a:latin typeface="Arial" panose="020B0604020202020204" pitchFamily="34" charset="0"/>
                <a:cs typeface="Arial" panose="020B0604020202020204" pitchFamily="34" charset="0"/>
              </a:rPr>
              <a:t> </a:t>
            </a:r>
            <a:r>
              <a:rPr lang="en-US" dirty="0">
                <a:solidFill>
                  <a:sysClr val="windowText" lastClr="000000"/>
                </a:solidFill>
                <a:latin typeface="Arial" panose="020B0604020202020204" pitchFamily="34" charset="0"/>
                <a:cs typeface="Arial" panose="020B0604020202020204" pitchFamily="34" charset="0"/>
              </a:rPr>
              <a:t>Medicine</a:t>
            </a:r>
            <a:r>
              <a:rPr lang="en-US" dirty="0">
                <a:latin typeface="Arial" panose="020B0604020202020204" pitchFamily="34" charset="0"/>
                <a:cs typeface="Arial" panose="020B0604020202020204" pitchFamily="34" charset="0"/>
              </a:rPr>
              <a:t> </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pic>
        <p:nvPicPr>
          <p:cNvPr id="7" name="Picture 6">
            <a:extLst>
              <a:ext uri="{FF2B5EF4-FFF2-40B4-BE49-F238E27FC236}">
                <a16:creationId xmlns:a16="http://schemas.microsoft.com/office/drawing/2014/main" xmlns="" id="{863A2519-F916-C17B-D44F-2986FCF6B015}"/>
              </a:ext>
            </a:extLst>
          </p:cNvPr>
          <p:cNvPicPr>
            <a:picLocks noChangeAspect="1"/>
          </p:cNvPicPr>
          <p:nvPr/>
        </p:nvPicPr>
        <p:blipFill>
          <a:blip r:embed="rId3"/>
          <a:stretch>
            <a:fillRect/>
          </a:stretch>
        </p:blipFill>
        <p:spPr>
          <a:xfrm>
            <a:off x="184450" y="6083741"/>
            <a:ext cx="2109399" cy="774259"/>
          </a:xfrm>
          <a:prstGeom prst="rect">
            <a:avLst/>
          </a:prstGeom>
        </p:spPr>
      </p:pic>
    </p:spTree>
    <p:extLst>
      <p:ext uri="{BB962C8B-B14F-4D97-AF65-F5344CB8AC3E}">
        <p14:creationId xmlns:p14="http://schemas.microsoft.com/office/powerpoint/2010/main" val="1219220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57" y="227013"/>
            <a:ext cx="11586134" cy="1143000"/>
          </a:xfrm>
        </p:spPr>
        <p:txBody>
          <a:bodyPr>
            <a:noAutofit/>
          </a:bodyPr>
          <a:lstStyle/>
          <a:p>
            <a:r>
              <a:rPr lang="en-US" sz="3200" dirty="0"/>
              <a:t/>
            </a:r>
            <a:br>
              <a:rPr lang="en-US" sz="3200" dirty="0"/>
            </a:br>
            <a:r>
              <a:rPr lang="en-US" sz="3200" dirty="0"/>
              <a:t/>
            </a:r>
            <a:br>
              <a:rPr lang="en-US" sz="3200" dirty="0"/>
            </a:br>
            <a:r>
              <a:rPr lang="en-US" sz="2800" dirty="0">
                <a:latin typeface="Arial" panose="020B0604020202020204" pitchFamily="34" charset="0"/>
                <a:cs typeface="Arial" panose="020B0604020202020204" pitchFamily="34" charset="0"/>
              </a:rPr>
              <a:t>A systematic survey on artificial intelligence techniques to monitor fetus via ultrasound images</a:t>
            </a:r>
            <a:br>
              <a:rPr lang="en-US" sz="28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47454" y="1844242"/>
            <a:ext cx="8063345" cy="5027613"/>
          </a:xfrm>
        </p:spPr>
        <p:txBody>
          <a:bodyPr>
            <a:normAutofit fontScale="92500" lnSpcReduction="10000"/>
          </a:bodyPr>
          <a:lstStyle/>
          <a:p>
            <a:pPr marL="0" indent="0" algn="just">
              <a:buNone/>
            </a:pPr>
            <a:r>
              <a:rPr lang="en-US" sz="2300" dirty="0">
                <a:latin typeface="Arial" panose="020B0604020202020204" pitchFamily="34" charset="0"/>
                <a:cs typeface="Arial" panose="020B0604020202020204" pitchFamily="34" charset="0"/>
              </a:rPr>
              <a:t>Study reported  findings using the guidelines for PRISMA. </a:t>
            </a:r>
          </a:p>
          <a:p>
            <a:pPr marL="0" indent="0" algn="just">
              <a:buNone/>
            </a:pPr>
            <a:r>
              <a:rPr lang="en-US" sz="2300" dirty="0">
                <a:latin typeface="Arial" panose="020B0604020202020204" pitchFamily="34" charset="0"/>
                <a:cs typeface="Arial" panose="020B0604020202020204" pitchFamily="34" charset="0"/>
              </a:rPr>
              <a:t>conducted a comprehensive search of eight bibliographic databases. Out of 1269 studies 107 are included. It was found that 2D ultrasound images were more popular (88) than 3D and 4D ultrasound images (19). Classification is the most used method (42), followed by segmentation (31), classification integrated with segmentation (16) and other miscellaneous methods such as object-detection, regression, and reinforcement learning (18). </a:t>
            </a:r>
          </a:p>
          <a:p>
            <a:pPr marL="0" indent="0" algn="just">
              <a:buNone/>
            </a:pPr>
            <a:r>
              <a:rPr lang="en-US" sz="2300" dirty="0">
                <a:latin typeface="Arial" panose="020B0604020202020204" pitchFamily="34" charset="0"/>
                <a:cs typeface="Arial" panose="020B0604020202020204" pitchFamily="34" charset="0"/>
              </a:rPr>
              <a:t>The most common areas that gained traction within the pregnancy domain were the fetus head (43), fetus body (31), fetus heart (13), fetus abdomen (10), and the fetus face (10). </a:t>
            </a:r>
          </a:p>
          <a:p>
            <a:pPr marL="0" indent="0" algn="just">
              <a:buNone/>
            </a:pPr>
            <a:r>
              <a:rPr lang="en-US" sz="2300" dirty="0">
                <a:latin typeface="Arial" panose="020B0604020202020204" pitchFamily="34" charset="0"/>
                <a:cs typeface="Arial" panose="020B0604020202020204" pitchFamily="34" charset="0"/>
              </a:rPr>
              <a:t>This survey will promote the development of improved AI models for fetal clinical applications.</a:t>
            </a:r>
          </a:p>
          <a:p>
            <a:endParaRPr lang="en-US" sz="23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Reference: </a:t>
            </a:r>
            <a:r>
              <a:rPr lang="en-US" sz="1700" dirty="0" err="1">
                <a:latin typeface="Arial" panose="020B0604020202020204" pitchFamily="34" charset="0"/>
                <a:cs typeface="Arial" panose="020B0604020202020204" pitchFamily="34" charset="0"/>
              </a:rPr>
              <a:t>iScience</a:t>
            </a:r>
            <a:r>
              <a:rPr lang="en-US" sz="1700" dirty="0">
                <a:latin typeface="Arial" panose="020B0604020202020204" pitchFamily="34" charset="0"/>
                <a:cs typeface="Arial" panose="020B0604020202020204" pitchFamily="34" charset="0"/>
              </a:rPr>
              <a:t>. 2022 Aug 19; 25(8): 104713.</a:t>
            </a:r>
          </a:p>
          <a:p>
            <a:pPr marL="0" indent="0">
              <a:buNone/>
            </a:pPr>
            <a:r>
              <a:rPr lang="en-US" sz="1700" dirty="0">
                <a:latin typeface="Arial" panose="020B0604020202020204" pitchFamily="34" charset="0"/>
                <a:cs typeface="Arial" panose="020B0604020202020204" pitchFamily="34" charset="0"/>
              </a:rPr>
              <a:t>Published online 2022 Jul 3. </a:t>
            </a:r>
            <a:r>
              <a:rPr lang="en-US" sz="1700" dirty="0" err="1">
                <a:latin typeface="Arial" panose="020B0604020202020204" pitchFamily="34" charset="0"/>
                <a:cs typeface="Arial" panose="020B0604020202020204" pitchFamily="34" charset="0"/>
              </a:rPr>
              <a:t>doi</a:t>
            </a:r>
            <a:r>
              <a:rPr lang="en-US" sz="1700" dirty="0">
                <a:latin typeface="Arial" panose="020B0604020202020204" pitchFamily="34" charset="0"/>
                <a:cs typeface="Arial" panose="020B0604020202020204" pitchFamily="34" charset="0"/>
              </a:rPr>
              <a:t>: 10.1016/j.isci.2022.104713</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5" name="Rectangle 4"/>
          <p:cNvSpPr/>
          <p:nvPr/>
        </p:nvSpPr>
        <p:spPr>
          <a:xfrm>
            <a:off x="10360007" y="6140450"/>
            <a:ext cx="1600200" cy="581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a:t>
            </a:r>
            <a:r>
              <a:rPr lang="en-US" dirty="0">
                <a:solidFill>
                  <a:sysClr val="windowText" lastClr="000000"/>
                </a:solidFill>
                <a:latin typeface="Arial" panose="020B0604020202020204" pitchFamily="34" charset="0"/>
                <a:cs typeface="Arial" panose="020B0604020202020204" pitchFamily="34" charset="0"/>
              </a:rPr>
              <a:t>Intelligence</a:t>
            </a:r>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xmlns="" id="{71105F10-CECA-4029-B3F4-218F1EC81C3B}"/>
              </a:ext>
            </a:extLst>
          </p:cNvPr>
          <p:cNvPicPr>
            <a:picLocks noChangeAspect="1"/>
          </p:cNvPicPr>
          <p:nvPr/>
        </p:nvPicPr>
        <p:blipFill>
          <a:blip r:embed="rId2"/>
          <a:stretch>
            <a:fillRect/>
          </a:stretch>
        </p:blipFill>
        <p:spPr>
          <a:xfrm>
            <a:off x="120957" y="6083741"/>
            <a:ext cx="1860243" cy="774259"/>
          </a:xfrm>
          <a:prstGeom prst="rect">
            <a:avLst/>
          </a:prstGeom>
        </p:spPr>
      </p:pic>
    </p:spTree>
    <p:extLst>
      <p:ext uri="{BB962C8B-B14F-4D97-AF65-F5344CB8AC3E}">
        <p14:creationId xmlns:p14="http://schemas.microsoft.com/office/powerpoint/2010/main" val="2230748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3206246" y="1676401"/>
            <a:ext cx="5632954" cy="3559943"/>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35</a:t>
            </a:fld>
            <a:endParaRPr lang="en-US"/>
          </a:p>
        </p:txBody>
      </p:sp>
    </p:spTree>
    <p:extLst>
      <p:ext uri="{BB962C8B-B14F-4D97-AF65-F5344CB8AC3E}">
        <p14:creationId xmlns:p14="http://schemas.microsoft.com/office/powerpoint/2010/main" val="19987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229600" cy="1143000"/>
          </a:xfrm>
        </p:spPr>
        <p:txBody>
          <a:bodyPr>
            <a:normAutofit/>
          </a:bodyPr>
          <a:lstStyle/>
          <a:p>
            <a:pPr algn="l"/>
            <a:r>
              <a:rPr lang="en-US" sz="3600" dirty="0">
                <a:latin typeface="Arial" panose="020B0604020202020204" pitchFamily="34" charset="0"/>
                <a:cs typeface="Arial" panose="020B0604020202020204" pitchFamily="34" charset="0"/>
              </a:rPr>
              <a:t>Learning objectives</a:t>
            </a:r>
            <a:br>
              <a:rPr lang="en-US" sz="3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At the end of the session, student will be able to</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Describe  development of small intestine (Core Concept)</a:t>
            </a:r>
          </a:p>
          <a:p>
            <a:r>
              <a:rPr lang="en-US" sz="2400" dirty="0">
                <a:latin typeface="Arial" panose="020B0604020202020204" pitchFamily="34" charset="0"/>
                <a:cs typeface="Arial" panose="020B0604020202020204" pitchFamily="34" charset="0"/>
              </a:rPr>
              <a:t>Discuss rotation of midgut(Core Concept)</a:t>
            </a:r>
          </a:p>
          <a:p>
            <a:r>
              <a:rPr lang="en-US" sz="2400" dirty="0">
                <a:latin typeface="Arial" panose="020B0604020202020204" pitchFamily="34" charset="0"/>
                <a:cs typeface="Arial" panose="020B0604020202020204" pitchFamily="34" charset="0"/>
              </a:rPr>
              <a:t>Functions of small Intestine (Horizontal Integration)</a:t>
            </a:r>
          </a:p>
          <a:p>
            <a:r>
              <a:rPr lang="en-US" sz="2400" dirty="0">
                <a:latin typeface="Arial" panose="020B0604020202020204" pitchFamily="34" charset="0"/>
                <a:cs typeface="Arial" panose="020B0604020202020204" pitchFamily="34" charset="0"/>
              </a:rPr>
              <a:t>Discuss congenital abnormalities of small intestine(Vertical Integration </a:t>
            </a:r>
          </a:p>
          <a:p>
            <a:r>
              <a:rPr lang="en-US" sz="2400" dirty="0">
                <a:latin typeface="Arial" panose="020B0604020202020204" pitchFamily="34" charset="0"/>
                <a:cs typeface="Arial" panose="020B0604020202020204" pitchFamily="34" charset="0"/>
              </a:rPr>
              <a:t>Correlate and build core knowledge  on the basis of latest research(Spiral Integration)</a:t>
            </a:r>
          </a:p>
          <a:p>
            <a:r>
              <a:rPr lang="en-US" sz="2400" dirty="0">
                <a:latin typeface="Arial" panose="020B0604020202020204" pitchFamily="34" charset="0"/>
                <a:cs typeface="Arial" panose="020B0604020202020204" pitchFamily="34" charset="0"/>
              </a:rPr>
              <a:t>Approach to patient of ventral body wall defects (Family Medicine, Spiral integration)</a:t>
            </a:r>
          </a:p>
          <a:p>
            <a:r>
              <a:rPr lang="en-US" sz="2400" dirty="0">
                <a:latin typeface="Arial" panose="020B0604020202020204" pitchFamily="34" charset="0"/>
                <a:cs typeface="Arial" panose="020B0604020202020204" pitchFamily="34" charset="0"/>
              </a:rPr>
              <a:t>Artificial Intelligence techniques to monitor fetus (Artificial Intelligence, Spiral Integration)</a:t>
            </a: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spTree>
    <p:extLst>
      <p:ext uri="{BB962C8B-B14F-4D97-AF65-F5344CB8AC3E}">
        <p14:creationId xmlns:p14="http://schemas.microsoft.com/office/powerpoint/2010/main" val="4211086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pPr algn="ctr">
              <a:defRPr/>
            </a:pPr>
            <a:r>
              <a:rPr lang="en-US" sz="3200" b="1" dirty="0">
                <a:solidFill>
                  <a:schemeClr val="accent4">
                    <a:lumMod val="75000"/>
                  </a:schemeClr>
                </a:solidFill>
              </a:rPr>
              <a:t/>
            </a:r>
            <a:br>
              <a:rPr lang="en-US" sz="3200" b="1" dirty="0">
                <a:solidFill>
                  <a:schemeClr val="accent4">
                    <a:lumMod val="75000"/>
                  </a:schemeClr>
                </a:solidFill>
              </a:rPr>
            </a:br>
            <a:r>
              <a:rPr lang="en-US" sz="3200" dirty="0">
                <a:latin typeface="Arial" panose="020B0604020202020204" pitchFamily="34" charset="0"/>
                <a:cs typeface="Arial" panose="020B0604020202020204" pitchFamily="34" charset="0"/>
              </a:rPr>
              <a:t>Development  of Small intestine</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66158125"/>
              </p:ext>
            </p:extLst>
          </p:nvPr>
        </p:nvGraphicFramePr>
        <p:xfrm>
          <a:off x="109870" y="1964650"/>
          <a:ext cx="6298406" cy="3159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pic>
        <p:nvPicPr>
          <p:cNvPr id="4" name="Picture 3"/>
          <p:cNvPicPr>
            <a:picLocks noChangeAspect="1"/>
          </p:cNvPicPr>
          <p:nvPr/>
        </p:nvPicPr>
        <p:blipFill>
          <a:blip r:embed="rId7"/>
          <a:stretch>
            <a:fillRect/>
          </a:stretch>
        </p:blipFill>
        <p:spPr>
          <a:xfrm>
            <a:off x="188049" y="6136208"/>
            <a:ext cx="2200847" cy="585267"/>
          </a:xfrm>
          <a:prstGeom prst="rect">
            <a:avLst/>
          </a:prstGeom>
        </p:spPr>
      </p:pic>
      <p:pic>
        <p:nvPicPr>
          <p:cNvPr id="5" name="Picture 4"/>
          <p:cNvPicPr>
            <a:picLocks noChangeAspect="1"/>
          </p:cNvPicPr>
          <p:nvPr/>
        </p:nvPicPr>
        <p:blipFill>
          <a:blip r:embed="rId8"/>
          <a:stretch>
            <a:fillRect/>
          </a:stretch>
        </p:blipFill>
        <p:spPr>
          <a:xfrm>
            <a:off x="6600937" y="2361651"/>
            <a:ext cx="5051836" cy="3323735"/>
          </a:xfrm>
          <a:prstGeom prst="rect">
            <a:avLst/>
          </a:prstGeom>
        </p:spPr>
      </p:pic>
    </p:spTree>
    <p:extLst>
      <p:ext uri="{BB962C8B-B14F-4D97-AF65-F5344CB8AC3E}">
        <p14:creationId xmlns:p14="http://schemas.microsoft.com/office/powerpoint/2010/main" val="392307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Gross Anatomy </a:t>
            </a:r>
          </a:p>
        </p:txBody>
      </p:sp>
      <p:sp>
        <p:nvSpPr>
          <p:cNvPr id="3" name="Rectangle 2"/>
          <p:cNvSpPr/>
          <p:nvPr/>
        </p:nvSpPr>
        <p:spPr>
          <a:xfrm>
            <a:off x="187376" y="6251783"/>
            <a:ext cx="2181069"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Core Knowledge</a:t>
            </a:r>
          </a:p>
        </p:txBody>
      </p:sp>
      <p:sp>
        <p:nvSpPr>
          <p:cNvPr id="7" name="Rectangle 6"/>
          <p:cNvSpPr/>
          <p:nvPr/>
        </p:nvSpPr>
        <p:spPr>
          <a:xfrm>
            <a:off x="436759" y="1690688"/>
            <a:ext cx="5991750" cy="3970318"/>
          </a:xfrm>
          <a:prstGeom prst="rect">
            <a:avLst/>
          </a:prstGeom>
        </p:spPr>
        <p:txBody>
          <a:bodyPr wrap="square">
            <a:spAutoFit/>
          </a:bodyPr>
          <a:lstStyle/>
          <a:p>
            <a:pPr algn="just"/>
            <a:r>
              <a:rPr lang="en-US" sz="2800" dirty="0">
                <a:latin typeface="Arial" panose="020B0604020202020204" pitchFamily="34" charset="0"/>
                <a:cs typeface="Arial" panose="020B0604020202020204" pitchFamily="34" charset="0"/>
              </a:rPr>
              <a:t>The small intestine is about five times longer than the large intestine but has a smaller diameter (about 2.54cm versus 7.62cm), which is why it is called 'small'. </a:t>
            </a:r>
            <a:endParaRPr lang="en-US" sz="2800" dirty="0" smtClean="0">
              <a:latin typeface="Arial" panose="020B0604020202020204" pitchFamily="34" charset="0"/>
              <a:cs typeface="Arial" panose="020B0604020202020204" pitchFamily="34" charset="0"/>
            </a:endParaRPr>
          </a:p>
          <a:p>
            <a:pPr algn="just"/>
            <a:endParaRPr lang="en-US" sz="2800" dirty="0">
              <a:latin typeface="Arial" panose="020B0604020202020204" pitchFamily="34" charset="0"/>
              <a:cs typeface="Arial" panose="020B0604020202020204" pitchFamily="34" charset="0"/>
            </a:endParaRPr>
          </a:p>
          <a:p>
            <a:pPr algn="just"/>
            <a:r>
              <a:rPr lang="en-US" sz="2800" dirty="0" smtClean="0">
                <a:latin typeface="Arial" panose="020B0604020202020204" pitchFamily="34" charset="0"/>
                <a:cs typeface="Arial" panose="020B0604020202020204" pitchFamily="34" charset="0"/>
              </a:rPr>
              <a:t>It </a:t>
            </a:r>
            <a:r>
              <a:rPr lang="en-US" sz="2800" dirty="0">
                <a:latin typeface="Arial" panose="020B0604020202020204" pitchFamily="34" charset="0"/>
                <a:cs typeface="Arial" panose="020B0604020202020204" pitchFamily="34" charset="0"/>
              </a:rPr>
              <a:t>comprises the duodenum (25cm), jejunum (around 2.5m) and ileum (around 3.5m).</a:t>
            </a:r>
          </a:p>
        </p:txBody>
      </p:sp>
      <p:pic>
        <p:nvPicPr>
          <p:cNvPr id="4" name="Picture 3"/>
          <p:cNvPicPr>
            <a:picLocks noChangeAspect="1"/>
          </p:cNvPicPr>
          <p:nvPr/>
        </p:nvPicPr>
        <p:blipFill>
          <a:blip r:embed="rId2"/>
          <a:stretch>
            <a:fillRect/>
          </a:stretch>
        </p:blipFill>
        <p:spPr>
          <a:xfrm>
            <a:off x="7178902" y="2100717"/>
            <a:ext cx="4616944" cy="3037608"/>
          </a:xfrm>
          <a:prstGeom prst="rect">
            <a:avLst/>
          </a:prstGeom>
        </p:spPr>
      </p:pic>
    </p:spTree>
    <p:extLst>
      <p:ext uri="{BB962C8B-B14F-4D97-AF65-F5344CB8AC3E}">
        <p14:creationId xmlns:p14="http://schemas.microsoft.com/office/powerpoint/2010/main" val="2527431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544" y="616122"/>
            <a:ext cx="6829511" cy="1143000"/>
          </a:xfrm>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Development of Small intestine (duodenum</a:t>
            </a:r>
            <a:r>
              <a:rPr lang="en-US" sz="3600" b="1" dirty="0">
                <a:solidFill>
                  <a:schemeClr val="accent4">
                    <a:lumMod val="75000"/>
                  </a:schemeClr>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306361" y="2173931"/>
            <a:ext cx="8615966" cy="3352800"/>
          </a:xfrm>
        </p:spPr>
        <p:txBody>
          <a:bodyPr>
            <a:noAutofit/>
          </a:bodyPr>
          <a:lstStyle/>
          <a:p>
            <a:pPr marL="0" indent="0" algn="just">
              <a:buNone/>
            </a:pPr>
            <a:r>
              <a:rPr lang="en-US" dirty="0"/>
              <a:t> </a:t>
            </a:r>
            <a:r>
              <a:rPr lang="en-US" b="1" dirty="0">
                <a:solidFill>
                  <a:schemeClr val="accent4">
                    <a:lumMod val="75000"/>
                  </a:schemeClr>
                </a:solidFill>
                <a:latin typeface="Arial" panose="020B0604020202020204" pitchFamily="34" charset="0"/>
                <a:cs typeface="Arial" panose="020B0604020202020204" pitchFamily="34" charset="0"/>
              </a:rPr>
              <a:t>Fourth week</a:t>
            </a:r>
            <a:endParaRPr lang="en-US" dirty="0">
              <a:latin typeface="Arial" panose="020B0604020202020204" pitchFamily="34" charset="0"/>
              <a:cs typeface="Arial" panose="020B0604020202020204" pitchFamily="34" charset="0"/>
            </a:endParaRPr>
          </a:p>
          <a:p>
            <a:pPr marL="0" indent="0" algn="just">
              <a:buNone/>
            </a:pPr>
            <a:r>
              <a:rPr lang="en-US" dirty="0">
                <a:latin typeface="Arial" panose="020B0604020202020204" pitchFamily="34" charset="0"/>
                <a:cs typeface="Arial" panose="020B0604020202020204" pitchFamily="34" charset="0"/>
              </a:rPr>
              <a:t>develops from</a:t>
            </a:r>
          </a:p>
          <a:p>
            <a:pPr marL="0" indent="0" algn="just">
              <a:buNone/>
            </a:pP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Distal part of the foregut</a:t>
            </a:r>
          </a:p>
          <a:p>
            <a:pPr marL="0" indent="0" algn="just">
              <a:buNone/>
            </a:pP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ii. Proximal part of the midgut</a:t>
            </a:r>
          </a:p>
          <a:p>
            <a:pPr marL="0" indent="0" algn="just">
              <a:buNone/>
            </a:pP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iii. Splanchnic mesenchyme</a:t>
            </a:r>
          </a:p>
        </p:txBody>
      </p:sp>
      <p:pic>
        <p:nvPicPr>
          <p:cNvPr id="5" name="Picture 4"/>
          <p:cNvPicPr>
            <a:picLocks noChangeAspect="1"/>
          </p:cNvPicPr>
          <p:nvPr/>
        </p:nvPicPr>
        <p:blipFill rotWithShape="1">
          <a:blip r:embed="rId2"/>
          <a:srcRect l="60997" t="5556" r="11641" b="72380"/>
          <a:stretch/>
        </p:blipFill>
        <p:spPr>
          <a:xfrm>
            <a:off x="8059491" y="3905253"/>
            <a:ext cx="3205766" cy="2552698"/>
          </a:xfrm>
          <a:prstGeom prst="rect">
            <a:avLst/>
          </a:prstGeom>
        </p:spPr>
      </p:pic>
      <p:pic>
        <p:nvPicPr>
          <p:cNvPr id="4" name="Picture 3"/>
          <p:cNvPicPr>
            <a:picLocks noChangeAspect="1"/>
          </p:cNvPicPr>
          <p:nvPr/>
        </p:nvPicPr>
        <p:blipFill rotWithShape="1">
          <a:blip r:embed="rId3"/>
          <a:srcRect l="18403" r="42231"/>
          <a:stretch/>
        </p:blipFill>
        <p:spPr>
          <a:xfrm>
            <a:off x="8059491" y="527596"/>
            <a:ext cx="3845417" cy="3121423"/>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8" name="Picture 7">
            <a:extLst>
              <a:ext uri="{FF2B5EF4-FFF2-40B4-BE49-F238E27FC236}">
                <a16:creationId xmlns:a16="http://schemas.microsoft.com/office/drawing/2014/main" xmlns="" id="{0583F1FB-AC20-F19C-60CF-4EEFFD42258B}"/>
              </a:ext>
            </a:extLst>
          </p:cNvPr>
          <p:cNvPicPr>
            <a:picLocks noChangeAspect="1"/>
          </p:cNvPicPr>
          <p:nvPr/>
        </p:nvPicPr>
        <p:blipFill>
          <a:blip r:embed="rId4"/>
          <a:stretch>
            <a:fillRect/>
          </a:stretch>
        </p:blipFill>
        <p:spPr>
          <a:xfrm>
            <a:off x="173159" y="6157816"/>
            <a:ext cx="2200847" cy="579170"/>
          </a:xfrm>
          <a:prstGeom prst="rect">
            <a:avLst/>
          </a:prstGeom>
        </p:spPr>
      </p:pic>
    </p:spTree>
    <p:extLst>
      <p:ext uri="{BB962C8B-B14F-4D97-AF65-F5344CB8AC3E}">
        <p14:creationId xmlns:p14="http://schemas.microsoft.com/office/powerpoint/2010/main" val="1079781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1600201"/>
            <a:ext cx="9144000" cy="2209800"/>
          </a:xfrm>
        </p:spPr>
        <p:txBody>
          <a:bodyPr>
            <a:normAutofit lnSpcReduction="10000"/>
          </a:bodyPr>
          <a:lstStyle/>
          <a:p>
            <a:pPr algn="just"/>
            <a:r>
              <a:rPr lang="en-US" dirty="0">
                <a:latin typeface="Arial" panose="020B0604020202020204" pitchFamily="34" charset="0"/>
                <a:cs typeface="Arial" panose="020B0604020202020204" pitchFamily="34" charset="0"/>
              </a:rPr>
              <a:t>The junction of the two parts of the duodenum is just distal to the origin of the bile duct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developing duodenum grows rapidly, forming a C-shaped loop that projects ventrally </a:t>
            </a:r>
          </a:p>
          <a:p>
            <a:endParaRPr lang="en-US" dirty="0"/>
          </a:p>
        </p:txBody>
      </p:sp>
      <p:pic>
        <p:nvPicPr>
          <p:cNvPr id="4" name="Picture 3"/>
          <p:cNvPicPr>
            <a:picLocks noChangeAspect="1"/>
          </p:cNvPicPr>
          <p:nvPr/>
        </p:nvPicPr>
        <p:blipFill rotWithShape="1">
          <a:blip r:embed="rId2"/>
          <a:srcRect t="43904"/>
          <a:stretch/>
        </p:blipFill>
        <p:spPr>
          <a:xfrm>
            <a:off x="3505200" y="3810002"/>
            <a:ext cx="5334000" cy="2971799"/>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7" name="Picture 6">
            <a:extLst>
              <a:ext uri="{FF2B5EF4-FFF2-40B4-BE49-F238E27FC236}">
                <a16:creationId xmlns:a16="http://schemas.microsoft.com/office/drawing/2014/main" xmlns="" id="{D85283CA-2AA6-52A0-E129-7D785871E5E9}"/>
              </a:ext>
            </a:extLst>
          </p:cNvPr>
          <p:cNvPicPr>
            <a:picLocks noChangeAspect="1"/>
          </p:cNvPicPr>
          <p:nvPr/>
        </p:nvPicPr>
        <p:blipFill>
          <a:blip r:embed="rId3"/>
          <a:stretch>
            <a:fillRect/>
          </a:stretch>
        </p:blipFill>
        <p:spPr>
          <a:xfrm>
            <a:off x="313753" y="6063607"/>
            <a:ext cx="2200847" cy="579170"/>
          </a:xfrm>
          <a:prstGeom prst="rect">
            <a:avLst/>
          </a:prstGeom>
        </p:spPr>
      </p:pic>
    </p:spTree>
    <p:extLst>
      <p:ext uri="{BB962C8B-B14F-4D97-AF65-F5344CB8AC3E}">
        <p14:creationId xmlns:p14="http://schemas.microsoft.com/office/powerpoint/2010/main" val="778085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457200"/>
            <a:ext cx="8915400" cy="3505200"/>
          </a:xfrm>
        </p:spPr>
        <p:txBody>
          <a:bodyPr>
            <a:noAutofit/>
          </a:bodyPr>
          <a:lstStyle/>
          <a:p>
            <a:pPr algn="just"/>
            <a:r>
              <a:rPr lang="en-US" sz="2400" dirty="0">
                <a:latin typeface="Arial" panose="020B0604020202020204" pitchFamily="34" charset="0"/>
                <a:cs typeface="Arial" panose="020B0604020202020204" pitchFamily="34" charset="0"/>
              </a:rPr>
              <a:t>As the stomach rotates, the duodenal loop rotates to the right and comes to lie </a:t>
            </a:r>
            <a:r>
              <a:rPr lang="en-US" sz="2400" dirty="0" err="1">
                <a:latin typeface="Arial" panose="020B0604020202020204" pitchFamily="34" charset="0"/>
                <a:cs typeface="Arial" panose="020B0604020202020204" pitchFamily="34" charset="0"/>
              </a:rPr>
              <a:t>retroperitoneally</a:t>
            </a:r>
            <a:r>
              <a:rPr lang="en-US" sz="2400" dirty="0">
                <a:latin typeface="Arial" panose="020B0604020202020204" pitchFamily="34" charset="0"/>
                <a:cs typeface="Arial" panose="020B0604020202020204" pitchFamily="34" charset="0"/>
              </a:rPr>
              <a:t> (external to peritoneum).</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Blood supply of duodenum</a:t>
            </a:r>
          </a:p>
          <a:p>
            <a:pPr algn="just"/>
            <a:endParaRPr lang="en-US" sz="2400" dirty="0">
              <a:latin typeface="Arial" panose="020B0604020202020204" pitchFamily="34" charset="0"/>
              <a:cs typeface="Arial" panose="020B0604020202020204" pitchFamily="34" charset="0"/>
            </a:endParaRPr>
          </a:p>
          <a:p>
            <a:pPr algn="just"/>
            <a:r>
              <a:rPr lang="en-US" sz="2400" b="1" dirty="0">
                <a:solidFill>
                  <a:schemeClr val="accent4">
                    <a:lumMod val="75000"/>
                  </a:schemeClr>
                </a:solidFill>
                <a:latin typeface="Arial" panose="020B0604020202020204" pitchFamily="34" charset="0"/>
                <a:cs typeface="Arial" panose="020B0604020202020204" pitchFamily="34" charset="0"/>
              </a:rPr>
              <a:t>During the fifth and sixth weeks, </a:t>
            </a:r>
            <a:r>
              <a:rPr lang="en-US" sz="2400" dirty="0">
                <a:latin typeface="Arial" panose="020B0604020202020204" pitchFamily="34" charset="0"/>
                <a:cs typeface="Arial" panose="020B0604020202020204" pitchFamily="34" charset="0"/>
              </a:rPr>
              <a:t>the lumen of the duodenum is temporarily obliterated </a:t>
            </a:r>
          </a:p>
          <a:p>
            <a:pPr algn="just"/>
            <a:endParaRPr lang="en-US" sz="2400" dirty="0"/>
          </a:p>
          <a:p>
            <a:pPr algn="just"/>
            <a:r>
              <a:rPr lang="en-US" sz="2400" dirty="0">
                <a:latin typeface="Arial" panose="020B0604020202020204" pitchFamily="34" charset="0"/>
                <a:cs typeface="Arial" panose="020B0604020202020204" pitchFamily="34" charset="0"/>
              </a:rPr>
              <a:t>Recanalization by end of </a:t>
            </a:r>
            <a:r>
              <a:rPr lang="en-US" sz="2400" dirty="0" err="1">
                <a:latin typeface="Arial" panose="020B0604020202020204" pitchFamily="34" charset="0"/>
                <a:cs typeface="Arial" panose="020B0604020202020204" pitchFamily="34" charset="0"/>
              </a:rPr>
              <a:t>embryoic</a:t>
            </a:r>
            <a:r>
              <a:rPr lang="en-US" sz="2400" dirty="0">
                <a:latin typeface="Arial" panose="020B0604020202020204" pitchFamily="34" charset="0"/>
                <a:cs typeface="Arial" panose="020B0604020202020204" pitchFamily="34" charset="0"/>
              </a:rPr>
              <a:t> period</a:t>
            </a:r>
          </a:p>
          <a:p>
            <a:pPr algn="just"/>
            <a:r>
              <a:rPr lang="en-US" sz="2400" dirty="0"/>
              <a:t>Most of the ventral mesentery of the duodenum has disappeared. </a:t>
            </a:r>
          </a:p>
        </p:txBody>
      </p:sp>
      <p:pic>
        <p:nvPicPr>
          <p:cNvPr id="5" name="Picture 4"/>
          <p:cNvPicPr>
            <a:picLocks noChangeAspect="1"/>
          </p:cNvPicPr>
          <p:nvPr/>
        </p:nvPicPr>
        <p:blipFill rotWithShape="1">
          <a:blip r:embed="rId2"/>
          <a:srcRect b="66665"/>
          <a:stretch/>
        </p:blipFill>
        <p:spPr>
          <a:xfrm>
            <a:off x="1676400" y="4267200"/>
            <a:ext cx="8991600" cy="2590800"/>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6" name="Picture 5">
            <a:extLst>
              <a:ext uri="{FF2B5EF4-FFF2-40B4-BE49-F238E27FC236}">
                <a16:creationId xmlns:a16="http://schemas.microsoft.com/office/drawing/2014/main" xmlns="" id="{8ED301FA-AEDD-DD08-FDBD-4713CBEC30F6}"/>
              </a:ext>
            </a:extLst>
          </p:cNvPr>
          <p:cNvPicPr>
            <a:picLocks noChangeAspect="1"/>
          </p:cNvPicPr>
          <p:nvPr/>
        </p:nvPicPr>
        <p:blipFill>
          <a:blip r:embed="rId3"/>
          <a:stretch>
            <a:fillRect/>
          </a:stretch>
        </p:blipFill>
        <p:spPr>
          <a:xfrm>
            <a:off x="108783" y="6228498"/>
            <a:ext cx="2200847" cy="579170"/>
          </a:xfrm>
          <a:prstGeom prst="rect">
            <a:avLst/>
          </a:prstGeom>
        </p:spPr>
      </p:pic>
    </p:spTree>
    <p:extLst>
      <p:ext uri="{BB962C8B-B14F-4D97-AF65-F5344CB8AC3E}">
        <p14:creationId xmlns:p14="http://schemas.microsoft.com/office/powerpoint/2010/main" val="1383671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TotalTime>
  <Words>1608</Words>
  <Application>Microsoft Office PowerPoint</Application>
  <PresentationFormat>Widescreen</PresentationFormat>
  <Paragraphs>195</Paragraphs>
  <Slides>35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Calibri</vt:lpstr>
      <vt:lpstr>Times New Roman</vt:lpstr>
      <vt:lpstr>Wingdings</vt:lpstr>
      <vt:lpstr>Office Theme</vt:lpstr>
      <vt:lpstr>Gastrointestinal Tract (GIT) Module 2nd Year MBBS(LGIS) Development of Small Intestine </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Learning objectives At the end of the session, student will be able to</vt:lpstr>
      <vt:lpstr> Development  of Small intestine</vt:lpstr>
      <vt:lpstr>Gross Anatomy </vt:lpstr>
      <vt:lpstr>Development of Small intestine (duodenum)</vt:lpstr>
      <vt:lpstr>PowerPoint Presentation</vt:lpstr>
      <vt:lpstr>PowerPoint Presentation</vt:lpstr>
      <vt:lpstr>PowerPoint Presentation</vt:lpstr>
      <vt:lpstr>Duodenal Atresia </vt:lpstr>
      <vt:lpstr> Development of Mid Gut  </vt:lpstr>
      <vt:lpstr>Physiological herniation of midgut</vt:lpstr>
      <vt:lpstr>PowerPoint Presentation</vt:lpstr>
      <vt:lpstr>PowerPoint Presentation</vt:lpstr>
      <vt:lpstr>Rotation of Midgut</vt:lpstr>
      <vt:lpstr>Return of the Midgut to the Abdomen </vt:lpstr>
      <vt:lpstr>Second rotation</vt:lpstr>
      <vt:lpstr>  Rotation of Gut</vt:lpstr>
      <vt:lpstr>Development Of Cecum And Appendix</vt:lpstr>
      <vt:lpstr>Development of Cecum and Appendix</vt:lpstr>
      <vt:lpstr>Mesenteries</vt:lpstr>
      <vt:lpstr>Video</vt:lpstr>
      <vt:lpstr> Functions of small intestine (secretion and absorption)</vt:lpstr>
      <vt:lpstr>Absorption</vt:lpstr>
      <vt:lpstr>Omphalocele </vt:lpstr>
      <vt:lpstr>Umbilical hernia</vt:lpstr>
      <vt:lpstr>Gastroschisis</vt:lpstr>
      <vt:lpstr>PowerPoint Presentation</vt:lpstr>
      <vt:lpstr>PowerPoint Presentation</vt:lpstr>
      <vt:lpstr>PowerPoint Presentation</vt:lpstr>
      <vt:lpstr> Utility of human induced pluripotent stem cell-derived small intestinal epithelial cells for pharmacokinetic, toxicological, and immunological studies</vt:lpstr>
      <vt:lpstr>Approach to patient of gastroschisis  </vt:lpstr>
      <vt:lpstr>  A systematic survey on artificial intelligence techniques to monitor fetus via ultrasound images </vt:lpstr>
      <vt:lpstr>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Small Intestine </dc:title>
  <dc:creator>DME RMU</dc:creator>
  <cp:lastModifiedBy>Musharaf Baig</cp:lastModifiedBy>
  <cp:revision>10</cp:revision>
  <dcterms:created xsi:type="dcterms:W3CDTF">2025-01-28T08:07:06Z</dcterms:created>
  <dcterms:modified xsi:type="dcterms:W3CDTF">2025-03-14T11:05:14Z</dcterms:modified>
</cp:coreProperties>
</file>