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74" r:id="rId2"/>
    <p:sldId id="575" r:id="rId3"/>
    <p:sldId id="576" r:id="rId4"/>
    <p:sldId id="405" r:id="rId5"/>
    <p:sldId id="511" r:id="rId6"/>
    <p:sldId id="567" r:id="rId7"/>
    <p:sldId id="549" r:id="rId8"/>
    <p:sldId id="489" r:id="rId9"/>
    <p:sldId id="513" r:id="rId10"/>
    <p:sldId id="519" r:id="rId11"/>
    <p:sldId id="520" r:id="rId12"/>
    <p:sldId id="517" r:id="rId13"/>
    <p:sldId id="422" r:id="rId14"/>
    <p:sldId id="514" r:id="rId15"/>
    <p:sldId id="558" r:id="rId16"/>
    <p:sldId id="515" r:id="rId17"/>
    <p:sldId id="521" r:id="rId18"/>
    <p:sldId id="522" r:id="rId19"/>
    <p:sldId id="518" r:id="rId20"/>
    <p:sldId id="524" r:id="rId21"/>
    <p:sldId id="531" r:id="rId22"/>
    <p:sldId id="532" r:id="rId23"/>
    <p:sldId id="529" r:id="rId24"/>
    <p:sldId id="562" r:id="rId25"/>
    <p:sldId id="563" r:id="rId26"/>
    <p:sldId id="534" r:id="rId27"/>
    <p:sldId id="560" r:id="rId28"/>
    <p:sldId id="561" r:id="rId29"/>
    <p:sldId id="564" r:id="rId30"/>
    <p:sldId id="565" r:id="rId31"/>
    <p:sldId id="410" r:id="rId32"/>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8" d="100"/>
          <a:sy n="78" d="100"/>
        </p:scale>
        <p:origin x="4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F2529870-7DF1-4FD2-887F-DBF188CE0B28}" type="presOf" srcId="{DA82EADB-2721-42A0-95EA-F9B5521A38A6}" destId="{A09CEA93-9338-4361-A5E6-CF85B6019F5A}" srcOrd="0" destOrd="0" presId="urn:microsoft.com/office/officeart/2005/8/layout/gear1#1"/>
    <dgm:cxn modelId="{B2056B23-6772-4A98-896A-287FDD6824B5}" type="presOf" srcId="{399ACE2F-90C5-48B1-9E65-700A32562848}" destId="{9815588C-16D0-4475-B64C-847FC87C8C32}" srcOrd="3" destOrd="0" presId="urn:microsoft.com/office/officeart/2005/8/layout/gear1#1"/>
    <dgm:cxn modelId="{CD8E5B3B-32A2-4D63-A21E-1C2E87806AB1}" type="presOf" srcId="{DACAB5BA-B8B4-4D66-8B11-1D02259E020B}" destId="{8BC64EA7-2794-42B6-96C9-F39A52CB985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7C4913C1-9DC8-4658-A4FC-A894F8F82CF0}" srcId="{F9CEBA05-2F10-437E-89B2-54F4D9FAF478}" destId="{399ACE2F-90C5-48B1-9E65-700A32562848}" srcOrd="2" destOrd="0" parTransId="{1911F9CB-1EEA-4FFD-A302-90DCBC7D11BE}" sibTransId="{DA82EADB-2721-42A0-95EA-F9B5521A38A6}"/>
    <dgm:cxn modelId="{A89B0DA3-4977-4657-B535-CA00FEE2A439}" type="presOf" srcId="{188C389E-9423-41DE-9C5E-D4A7E95C7E62}" destId="{6DF3A3A0-5919-4E69-80DD-61760D6340A0}" srcOrd="0" destOrd="0" presId="urn:microsoft.com/office/officeart/2005/8/layout/gear1#1"/>
    <dgm:cxn modelId="{57787C5D-D7FD-4725-A439-1BCD263B4A48}" type="presOf" srcId="{663C1E13-76F9-4B70-A2F2-CA23180743CE}" destId="{93300324-D62F-4E58-B882-734182BDB462}" srcOrd="0" destOrd="0" presId="urn:microsoft.com/office/officeart/2005/8/layout/gear1#1"/>
    <dgm:cxn modelId="{C8238318-A5DE-4D41-BDF3-B8CE67D04A43}" type="presOf" srcId="{23718C41-0A1F-40BF-86BE-8A5476EC271E}" destId="{398423B3-DD54-4226-99D7-017EFC1488DF}" srcOrd="0" destOrd="0" presId="urn:microsoft.com/office/officeart/2005/8/layout/gear1#1"/>
    <dgm:cxn modelId="{9BD26A20-0696-4F70-8F19-8019DA59E1E7}" type="presOf" srcId="{399ACE2F-90C5-48B1-9E65-700A32562848}" destId="{23DC08E4-3725-4448-BFFF-1CCEA2F2987E}" srcOrd="1" destOrd="0" presId="urn:microsoft.com/office/officeart/2005/8/layout/gear1#1"/>
    <dgm:cxn modelId="{DE85BFBD-2A14-477B-810C-5B2CF5882A38}" type="presOf" srcId="{663C1E13-76F9-4B70-A2F2-CA23180743CE}" destId="{4822A78E-EAEC-401F-941A-3A84E13E2357}" srcOrd="2" destOrd="0" presId="urn:microsoft.com/office/officeart/2005/8/layout/gear1#1"/>
    <dgm:cxn modelId="{1BFCED89-FA64-447B-ADED-845B68DC4B51}" type="presOf" srcId="{399ACE2F-90C5-48B1-9E65-700A32562848}" destId="{7D3EFDB4-E5D1-439A-86D8-1FCF80D959BA}" srcOrd="2" destOrd="0" presId="urn:microsoft.com/office/officeart/2005/8/layout/gear1#1"/>
    <dgm:cxn modelId="{C2BBC4C1-BA8F-4FCD-9BA2-750779339D2E}" type="presOf" srcId="{399ACE2F-90C5-48B1-9E65-700A32562848}" destId="{59EDF28D-6C67-49D0-B5A1-DE5C3CBA2292}"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B4DFFE6-7168-4B64-8039-B0E1667B7DA8}" type="presOf" srcId="{F9CEBA05-2F10-437E-89B2-54F4D9FAF478}" destId="{5ED88519-AC6C-4AA3-B76D-812B93A167E4}" srcOrd="0" destOrd="0" presId="urn:microsoft.com/office/officeart/2005/8/layout/gear1#1"/>
    <dgm:cxn modelId="{9BC96169-F1FC-4CF3-8FCA-787ACC69D35E}" type="presOf" srcId="{DACAB5BA-B8B4-4D66-8B11-1D02259E020B}" destId="{87622A90-D0D8-4EA3-BC0D-D537801AF2B1}" srcOrd="0" destOrd="0" presId="urn:microsoft.com/office/officeart/2005/8/layout/gear1#1"/>
    <dgm:cxn modelId="{5633A3C9-B0B0-44FB-9178-BA569719D1C1}" type="presOf" srcId="{DACAB5BA-B8B4-4D66-8B11-1D02259E020B}" destId="{B6B6B41B-120B-4968-AB6A-FC6E7C8EF3C0}" srcOrd="1" destOrd="0" presId="urn:microsoft.com/office/officeart/2005/8/layout/gear1#1"/>
    <dgm:cxn modelId="{9AF42E58-01B0-4918-A93B-9264AFF79E63}" type="presOf" srcId="{663C1E13-76F9-4B70-A2F2-CA23180743CE}" destId="{B9330EE9-43E4-4FD4-8144-E92B1DD0FCDF}" srcOrd="1" destOrd="0" presId="urn:microsoft.com/office/officeart/2005/8/layout/gear1#1"/>
    <dgm:cxn modelId="{3E18F0E1-1ACF-4E3D-888A-025D16951ACF}" type="presParOf" srcId="{5ED88519-AC6C-4AA3-B76D-812B93A167E4}" destId="{87622A90-D0D8-4EA3-BC0D-D537801AF2B1}" srcOrd="0" destOrd="0" presId="urn:microsoft.com/office/officeart/2005/8/layout/gear1#1"/>
    <dgm:cxn modelId="{BEA3D740-28AE-4575-994A-5600D9518650}" type="presParOf" srcId="{5ED88519-AC6C-4AA3-B76D-812B93A167E4}" destId="{B6B6B41B-120B-4968-AB6A-FC6E7C8EF3C0}" srcOrd="1" destOrd="0" presId="urn:microsoft.com/office/officeart/2005/8/layout/gear1#1"/>
    <dgm:cxn modelId="{71A7BCB4-0F1D-40EE-9B92-EE474426EAB9}" type="presParOf" srcId="{5ED88519-AC6C-4AA3-B76D-812B93A167E4}" destId="{8BC64EA7-2794-42B6-96C9-F39A52CB985A}" srcOrd="2" destOrd="0" presId="urn:microsoft.com/office/officeart/2005/8/layout/gear1#1"/>
    <dgm:cxn modelId="{3E6E94B8-25AE-4054-B0DF-6C5F73E5E262}" type="presParOf" srcId="{5ED88519-AC6C-4AA3-B76D-812B93A167E4}" destId="{93300324-D62F-4E58-B882-734182BDB462}" srcOrd="3" destOrd="0" presId="urn:microsoft.com/office/officeart/2005/8/layout/gear1#1"/>
    <dgm:cxn modelId="{B093777E-17E8-493F-BA79-DBCF63C09454}" type="presParOf" srcId="{5ED88519-AC6C-4AA3-B76D-812B93A167E4}" destId="{B9330EE9-43E4-4FD4-8144-E92B1DD0FCDF}" srcOrd="4" destOrd="0" presId="urn:microsoft.com/office/officeart/2005/8/layout/gear1#1"/>
    <dgm:cxn modelId="{7F771533-4C1B-422B-BEC8-0E0499F76706}" type="presParOf" srcId="{5ED88519-AC6C-4AA3-B76D-812B93A167E4}" destId="{4822A78E-EAEC-401F-941A-3A84E13E2357}" srcOrd="5" destOrd="0" presId="urn:microsoft.com/office/officeart/2005/8/layout/gear1#1"/>
    <dgm:cxn modelId="{A40F7471-5352-4769-89E7-B21D64AC5729}" type="presParOf" srcId="{5ED88519-AC6C-4AA3-B76D-812B93A167E4}" destId="{59EDF28D-6C67-49D0-B5A1-DE5C3CBA2292}" srcOrd="6" destOrd="0" presId="urn:microsoft.com/office/officeart/2005/8/layout/gear1#1"/>
    <dgm:cxn modelId="{5A03E616-C7DB-4590-BD97-C44DA148CC46}" type="presParOf" srcId="{5ED88519-AC6C-4AA3-B76D-812B93A167E4}" destId="{23DC08E4-3725-4448-BFFF-1CCEA2F2987E}" srcOrd="7" destOrd="0" presId="urn:microsoft.com/office/officeart/2005/8/layout/gear1#1"/>
    <dgm:cxn modelId="{5B11AE7D-C565-4283-B016-7A9C4E89C9F5}" type="presParOf" srcId="{5ED88519-AC6C-4AA3-B76D-812B93A167E4}" destId="{7D3EFDB4-E5D1-439A-86D8-1FCF80D959BA}" srcOrd="8" destOrd="0" presId="urn:microsoft.com/office/officeart/2005/8/layout/gear1#1"/>
    <dgm:cxn modelId="{3396EE0A-B5F8-4C0E-9D12-194C1F29C68F}" type="presParOf" srcId="{5ED88519-AC6C-4AA3-B76D-812B93A167E4}" destId="{9815588C-16D0-4475-B64C-847FC87C8C32}" srcOrd="9" destOrd="0" presId="urn:microsoft.com/office/officeart/2005/8/layout/gear1#1"/>
    <dgm:cxn modelId="{5F353195-62B5-4F1F-815C-225F9CAD274E}" type="presParOf" srcId="{5ED88519-AC6C-4AA3-B76D-812B93A167E4}" destId="{398423B3-DD54-4226-99D7-017EFC1488DF}" srcOrd="10" destOrd="0" presId="urn:microsoft.com/office/officeart/2005/8/layout/gear1#1"/>
    <dgm:cxn modelId="{002ABA4C-9034-4E15-991A-35B001DC0D42}" type="presParOf" srcId="{5ED88519-AC6C-4AA3-B76D-812B93A167E4}" destId="{6DF3A3A0-5919-4E69-80DD-61760D6340A0}" srcOrd="11" destOrd="0" presId="urn:microsoft.com/office/officeart/2005/8/layout/gear1#1"/>
    <dgm:cxn modelId="{D81E1D89-ABE6-49D0-8AE9-E7797274CAA5}"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C0C10-069D-47C8-81F0-CA8CD145F15D}"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n-US"/>
        </a:p>
      </dgm:t>
    </dgm:pt>
    <dgm:pt modelId="{FEDFB49C-82B3-46B7-B1EB-749A7E459115}">
      <dgm:prSet phldrT="[Text]"/>
      <dgm:spPr/>
      <dgm:t>
        <a:bodyPr/>
        <a:lstStyle/>
        <a:p>
          <a:r>
            <a:rPr lang="en-US" b="1" smtClean="0">
              <a:latin typeface="Times New Roman" pitchFamily="18" charset="0"/>
              <a:cs typeface="Times New Roman" pitchFamily="18" charset="0"/>
            </a:rPr>
            <a:t>ESOPHAGUS</a:t>
          </a:r>
          <a:endParaRPr lang="en-US" b="1" dirty="0">
            <a:latin typeface="Times New Roman" pitchFamily="18" charset="0"/>
            <a:cs typeface="Times New Roman" pitchFamily="18" charset="0"/>
          </a:endParaRPr>
        </a:p>
      </dgm:t>
    </dgm:pt>
    <dgm:pt modelId="{20EDCC6C-68E4-46BD-A0FB-EAED7B1DFE89}" type="parTrans" cxnId="{4FC422EE-D77A-427C-88F2-2683C91F3D97}">
      <dgm:prSet/>
      <dgm:spPr/>
      <dgm:t>
        <a:bodyPr/>
        <a:lstStyle/>
        <a:p>
          <a:endParaRPr lang="en-US"/>
        </a:p>
      </dgm:t>
    </dgm:pt>
    <dgm:pt modelId="{3CCFF87B-7429-43F2-B54A-98D8EA3FCC66}" type="sibTrans" cxnId="{4FC422EE-D77A-427C-88F2-2683C91F3D97}">
      <dgm:prSet/>
      <dgm:spPr/>
      <dgm:t>
        <a:bodyPr/>
        <a:lstStyle/>
        <a:p>
          <a:endParaRPr lang="en-US"/>
        </a:p>
      </dgm:t>
    </dgm:pt>
    <dgm:pt modelId="{C9390800-5A37-4B4F-96CB-AFE26517CD81}">
      <dgm:prSet phldrT="[Text]"/>
      <dgm:spPr/>
      <dgm:t>
        <a:bodyPr/>
        <a:lstStyle/>
        <a:p>
          <a:r>
            <a:rPr lang="en-US" b="1" smtClean="0">
              <a:latin typeface="Times New Roman" pitchFamily="18" charset="0"/>
              <a:cs typeface="Times New Roman" pitchFamily="18" charset="0"/>
            </a:rPr>
            <a:t>STOMACH</a:t>
          </a:r>
          <a:endParaRPr lang="en-US" b="1" dirty="0">
            <a:latin typeface="Times New Roman" pitchFamily="18" charset="0"/>
            <a:cs typeface="Times New Roman" pitchFamily="18" charset="0"/>
          </a:endParaRPr>
        </a:p>
      </dgm:t>
    </dgm:pt>
    <dgm:pt modelId="{CD92106E-DAB5-4DB6-AFD1-9D66AFB3A9A8}" type="parTrans" cxnId="{684D29F3-95FB-46D2-924D-99579A9241CF}">
      <dgm:prSet/>
      <dgm:spPr/>
      <dgm:t>
        <a:bodyPr/>
        <a:lstStyle/>
        <a:p>
          <a:endParaRPr lang="en-US"/>
        </a:p>
      </dgm:t>
    </dgm:pt>
    <dgm:pt modelId="{4F3FE4C4-EE75-444E-9812-6E3ADA02EE19}" type="sibTrans" cxnId="{684D29F3-95FB-46D2-924D-99579A9241CF}">
      <dgm:prSet/>
      <dgm:spPr/>
      <dgm:t>
        <a:bodyPr/>
        <a:lstStyle/>
        <a:p>
          <a:endParaRPr lang="en-US"/>
        </a:p>
      </dgm:t>
    </dgm:pt>
    <dgm:pt modelId="{62CB2420-811D-4F7E-B782-763324717CBE}">
      <dgm:prSet phldrT="[Text]"/>
      <dgm:spPr/>
      <dgm:t>
        <a:bodyPr/>
        <a:lstStyle/>
        <a:p>
          <a:r>
            <a:rPr lang="en-US" b="1" smtClean="0">
              <a:latin typeface="Times New Roman" pitchFamily="18" charset="0"/>
              <a:cs typeface="Times New Roman" pitchFamily="18" charset="0"/>
            </a:rPr>
            <a:t>DUODENUM</a:t>
          </a:r>
          <a:endParaRPr lang="en-US" b="1" dirty="0">
            <a:latin typeface="Times New Roman" pitchFamily="18" charset="0"/>
            <a:cs typeface="Times New Roman" pitchFamily="18" charset="0"/>
          </a:endParaRPr>
        </a:p>
      </dgm:t>
    </dgm:pt>
    <dgm:pt modelId="{CCECAD9C-3FEA-4DCC-A442-F62C75D9C823}" type="parTrans" cxnId="{6AFBFBAB-8948-473A-B883-AE3E451EC7FE}">
      <dgm:prSet/>
      <dgm:spPr/>
      <dgm:t>
        <a:bodyPr/>
        <a:lstStyle/>
        <a:p>
          <a:endParaRPr lang="en-US"/>
        </a:p>
      </dgm:t>
    </dgm:pt>
    <dgm:pt modelId="{5D76BEF5-5DE3-418A-8428-BCC6E0E88E0D}" type="sibTrans" cxnId="{6AFBFBAB-8948-473A-B883-AE3E451EC7FE}">
      <dgm:prSet/>
      <dgm:spPr/>
      <dgm:t>
        <a:bodyPr/>
        <a:lstStyle/>
        <a:p>
          <a:endParaRPr lang="en-US"/>
        </a:p>
      </dgm:t>
    </dgm:pt>
    <dgm:pt modelId="{7E874FF9-8C4E-488B-A1F6-7819E1C6610E}">
      <dgm:prSet phldrT="[Text]"/>
      <dgm:spPr/>
      <dgm:t>
        <a:bodyPr/>
        <a:lstStyle/>
        <a:p>
          <a:r>
            <a:rPr lang="en-US" b="1" dirty="0" smtClean="0">
              <a:latin typeface="Times New Roman" pitchFamily="18" charset="0"/>
              <a:cs typeface="Times New Roman" pitchFamily="18" charset="0"/>
            </a:rPr>
            <a:t>LIVER &amp; GALLBLADDER</a:t>
          </a:r>
          <a:endParaRPr lang="en-US" b="1" dirty="0">
            <a:latin typeface="Times New Roman" pitchFamily="18" charset="0"/>
            <a:cs typeface="Times New Roman" pitchFamily="18" charset="0"/>
          </a:endParaRPr>
        </a:p>
      </dgm:t>
    </dgm:pt>
    <dgm:pt modelId="{A9DA0AE7-E699-4D98-AC28-FC02A65AD7C6}" type="parTrans" cxnId="{105269D3-F762-4BAD-A6A0-DDA121B566C5}">
      <dgm:prSet/>
      <dgm:spPr/>
      <dgm:t>
        <a:bodyPr/>
        <a:lstStyle/>
        <a:p>
          <a:endParaRPr lang="en-US"/>
        </a:p>
      </dgm:t>
    </dgm:pt>
    <dgm:pt modelId="{4702620C-A78B-4537-87D9-D4EAA77A863E}" type="sibTrans" cxnId="{105269D3-F762-4BAD-A6A0-DDA121B566C5}">
      <dgm:prSet/>
      <dgm:spPr/>
      <dgm:t>
        <a:bodyPr/>
        <a:lstStyle/>
        <a:p>
          <a:endParaRPr lang="en-US"/>
        </a:p>
      </dgm:t>
    </dgm:pt>
    <dgm:pt modelId="{18CC51DD-4E71-4AA5-8EF2-A13F9BB7E0B6}">
      <dgm:prSet phldrT="[Text]"/>
      <dgm:spPr/>
      <dgm:t>
        <a:bodyPr/>
        <a:lstStyle/>
        <a:p>
          <a:r>
            <a:rPr lang="en-US" b="1" smtClean="0">
              <a:latin typeface="Times New Roman" pitchFamily="18" charset="0"/>
              <a:cs typeface="Times New Roman" pitchFamily="18" charset="0"/>
            </a:rPr>
            <a:t>PANCREAS</a:t>
          </a:r>
          <a:endParaRPr lang="en-US" b="1" dirty="0">
            <a:latin typeface="Times New Roman" pitchFamily="18" charset="0"/>
            <a:cs typeface="Times New Roman" pitchFamily="18" charset="0"/>
          </a:endParaRPr>
        </a:p>
      </dgm:t>
    </dgm:pt>
    <dgm:pt modelId="{9F54CB12-BD43-4DAB-87E0-4CD7F31FF249}" type="parTrans" cxnId="{BA3F8991-6346-41DB-84B5-F65CA89AA8BC}">
      <dgm:prSet/>
      <dgm:spPr/>
      <dgm:t>
        <a:bodyPr/>
        <a:lstStyle/>
        <a:p>
          <a:endParaRPr lang="en-US"/>
        </a:p>
      </dgm:t>
    </dgm:pt>
    <dgm:pt modelId="{90775B82-4DE9-4EF5-96D4-509005AA30EE}" type="sibTrans" cxnId="{BA3F8991-6346-41DB-84B5-F65CA89AA8BC}">
      <dgm:prSet/>
      <dgm:spPr/>
      <dgm:t>
        <a:bodyPr/>
        <a:lstStyle/>
        <a:p>
          <a:endParaRPr lang="en-US"/>
        </a:p>
      </dgm:t>
    </dgm:pt>
    <dgm:pt modelId="{4C380971-BF48-4212-AE38-D90E006D5031}" type="pres">
      <dgm:prSet presAssocID="{19EC0C10-069D-47C8-81F0-CA8CD145F15D}" presName="diagram" presStyleCnt="0">
        <dgm:presLayoutVars>
          <dgm:dir/>
          <dgm:resizeHandles val="exact"/>
        </dgm:presLayoutVars>
      </dgm:prSet>
      <dgm:spPr/>
      <dgm:t>
        <a:bodyPr/>
        <a:lstStyle/>
        <a:p>
          <a:endParaRPr lang="en-US"/>
        </a:p>
      </dgm:t>
    </dgm:pt>
    <dgm:pt modelId="{8A442275-040D-4EA3-9E32-A78881606096}" type="pres">
      <dgm:prSet presAssocID="{FEDFB49C-82B3-46B7-B1EB-749A7E459115}" presName="node" presStyleLbl="node1" presStyleIdx="0" presStyleCnt="5">
        <dgm:presLayoutVars>
          <dgm:bulletEnabled val="1"/>
        </dgm:presLayoutVars>
      </dgm:prSet>
      <dgm:spPr/>
      <dgm:t>
        <a:bodyPr/>
        <a:lstStyle/>
        <a:p>
          <a:endParaRPr lang="en-US"/>
        </a:p>
      </dgm:t>
    </dgm:pt>
    <dgm:pt modelId="{C19D828F-104A-4BED-AC5F-1DB58F79EB47}" type="pres">
      <dgm:prSet presAssocID="{3CCFF87B-7429-43F2-B54A-98D8EA3FCC66}" presName="sibTrans" presStyleCnt="0"/>
      <dgm:spPr/>
      <dgm:t>
        <a:bodyPr/>
        <a:lstStyle/>
        <a:p>
          <a:endParaRPr lang="en-US"/>
        </a:p>
      </dgm:t>
    </dgm:pt>
    <dgm:pt modelId="{DF6D727F-10D7-4C22-9606-7DA57B51F447}" type="pres">
      <dgm:prSet presAssocID="{C9390800-5A37-4B4F-96CB-AFE26517CD81}" presName="node" presStyleLbl="node1" presStyleIdx="1" presStyleCnt="5">
        <dgm:presLayoutVars>
          <dgm:bulletEnabled val="1"/>
        </dgm:presLayoutVars>
      </dgm:prSet>
      <dgm:spPr/>
      <dgm:t>
        <a:bodyPr/>
        <a:lstStyle/>
        <a:p>
          <a:endParaRPr lang="en-US"/>
        </a:p>
      </dgm:t>
    </dgm:pt>
    <dgm:pt modelId="{5F9CD94C-971A-4235-A7BF-62F42A19504B}" type="pres">
      <dgm:prSet presAssocID="{4F3FE4C4-EE75-444E-9812-6E3ADA02EE19}" presName="sibTrans" presStyleCnt="0"/>
      <dgm:spPr/>
      <dgm:t>
        <a:bodyPr/>
        <a:lstStyle/>
        <a:p>
          <a:endParaRPr lang="en-US"/>
        </a:p>
      </dgm:t>
    </dgm:pt>
    <dgm:pt modelId="{A1B58879-1FCF-4927-A0F4-8B7EA8F2C82F}" type="pres">
      <dgm:prSet presAssocID="{62CB2420-811D-4F7E-B782-763324717CBE}" presName="node" presStyleLbl="node1" presStyleIdx="2" presStyleCnt="5">
        <dgm:presLayoutVars>
          <dgm:bulletEnabled val="1"/>
        </dgm:presLayoutVars>
      </dgm:prSet>
      <dgm:spPr/>
      <dgm:t>
        <a:bodyPr/>
        <a:lstStyle/>
        <a:p>
          <a:endParaRPr lang="en-US"/>
        </a:p>
      </dgm:t>
    </dgm:pt>
    <dgm:pt modelId="{D3AD3AB7-AAC9-44D7-AB35-C47AB0ACB803}" type="pres">
      <dgm:prSet presAssocID="{5D76BEF5-5DE3-418A-8428-BCC6E0E88E0D}" presName="sibTrans" presStyleCnt="0"/>
      <dgm:spPr/>
      <dgm:t>
        <a:bodyPr/>
        <a:lstStyle/>
        <a:p>
          <a:endParaRPr lang="en-US"/>
        </a:p>
      </dgm:t>
    </dgm:pt>
    <dgm:pt modelId="{8463C848-B3F8-461C-949F-DA8C96FC8AF6}" type="pres">
      <dgm:prSet presAssocID="{7E874FF9-8C4E-488B-A1F6-7819E1C6610E}" presName="node" presStyleLbl="node1" presStyleIdx="3" presStyleCnt="5" custScaleX="150480" custScaleY="142853">
        <dgm:presLayoutVars>
          <dgm:bulletEnabled val="1"/>
        </dgm:presLayoutVars>
      </dgm:prSet>
      <dgm:spPr/>
      <dgm:t>
        <a:bodyPr/>
        <a:lstStyle/>
        <a:p>
          <a:endParaRPr lang="en-US"/>
        </a:p>
      </dgm:t>
    </dgm:pt>
    <dgm:pt modelId="{9B308146-BB46-417E-A388-3FED56183F17}" type="pres">
      <dgm:prSet presAssocID="{4702620C-A78B-4537-87D9-D4EAA77A863E}" presName="sibTrans" presStyleCnt="0"/>
      <dgm:spPr/>
      <dgm:t>
        <a:bodyPr/>
        <a:lstStyle/>
        <a:p>
          <a:endParaRPr lang="en-US"/>
        </a:p>
      </dgm:t>
    </dgm:pt>
    <dgm:pt modelId="{D3756530-F088-4AE5-85DF-3A03EDBF60B4}" type="pres">
      <dgm:prSet presAssocID="{18CC51DD-4E71-4AA5-8EF2-A13F9BB7E0B6}" presName="node" presStyleLbl="node1" presStyleIdx="4" presStyleCnt="5">
        <dgm:presLayoutVars>
          <dgm:bulletEnabled val="1"/>
        </dgm:presLayoutVars>
      </dgm:prSet>
      <dgm:spPr/>
      <dgm:t>
        <a:bodyPr/>
        <a:lstStyle/>
        <a:p>
          <a:endParaRPr lang="en-US"/>
        </a:p>
      </dgm:t>
    </dgm:pt>
  </dgm:ptLst>
  <dgm:cxnLst>
    <dgm:cxn modelId="{FEE8365E-B59A-4F57-827F-FB4B0237A1D1}" type="presOf" srcId="{7E874FF9-8C4E-488B-A1F6-7819E1C6610E}" destId="{8463C848-B3F8-461C-949F-DA8C96FC8AF6}" srcOrd="0" destOrd="0" presId="urn:microsoft.com/office/officeart/2005/8/layout/default#1"/>
    <dgm:cxn modelId="{47A0CA1F-1476-4E86-8B78-29C9753B0AA7}" type="presOf" srcId="{C9390800-5A37-4B4F-96CB-AFE26517CD81}" destId="{DF6D727F-10D7-4C22-9606-7DA57B51F447}" srcOrd="0" destOrd="0" presId="urn:microsoft.com/office/officeart/2005/8/layout/default#1"/>
    <dgm:cxn modelId="{819E8D02-1F1F-43C7-8118-AC309FA45878}" type="presOf" srcId="{19EC0C10-069D-47C8-81F0-CA8CD145F15D}" destId="{4C380971-BF48-4212-AE38-D90E006D5031}" srcOrd="0" destOrd="0" presId="urn:microsoft.com/office/officeart/2005/8/layout/default#1"/>
    <dgm:cxn modelId="{BA3F8991-6346-41DB-84B5-F65CA89AA8BC}" srcId="{19EC0C10-069D-47C8-81F0-CA8CD145F15D}" destId="{18CC51DD-4E71-4AA5-8EF2-A13F9BB7E0B6}" srcOrd="4" destOrd="0" parTransId="{9F54CB12-BD43-4DAB-87E0-4CD7F31FF249}" sibTransId="{90775B82-4DE9-4EF5-96D4-509005AA30EE}"/>
    <dgm:cxn modelId="{4FC422EE-D77A-427C-88F2-2683C91F3D97}" srcId="{19EC0C10-069D-47C8-81F0-CA8CD145F15D}" destId="{FEDFB49C-82B3-46B7-B1EB-749A7E459115}" srcOrd="0" destOrd="0" parTransId="{20EDCC6C-68E4-46BD-A0FB-EAED7B1DFE89}" sibTransId="{3CCFF87B-7429-43F2-B54A-98D8EA3FCC66}"/>
    <dgm:cxn modelId="{684D29F3-95FB-46D2-924D-99579A9241CF}" srcId="{19EC0C10-069D-47C8-81F0-CA8CD145F15D}" destId="{C9390800-5A37-4B4F-96CB-AFE26517CD81}" srcOrd="1" destOrd="0" parTransId="{CD92106E-DAB5-4DB6-AFD1-9D66AFB3A9A8}" sibTransId="{4F3FE4C4-EE75-444E-9812-6E3ADA02EE19}"/>
    <dgm:cxn modelId="{860E8ED1-7125-4CEF-B920-98ED13C8B3DF}" type="presOf" srcId="{62CB2420-811D-4F7E-B782-763324717CBE}" destId="{A1B58879-1FCF-4927-A0F4-8B7EA8F2C82F}" srcOrd="0" destOrd="0" presId="urn:microsoft.com/office/officeart/2005/8/layout/default#1"/>
    <dgm:cxn modelId="{105269D3-F762-4BAD-A6A0-DDA121B566C5}" srcId="{19EC0C10-069D-47C8-81F0-CA8CD145F15D}" destId="{7E874FF9-8C4E-488B-A1F6-7819E1C6610E}" srcOrd="3" destOrd="0" parTransId="{A9DA0AE7-E699-4D98-AC28-FC02A65AD7C6}" sibTransId="{4702620C-A78B-4537-87D9-D4EAA77A863E}"/>
    <dgm:cxn modelId="{AC610781-3DE5-40AD-A085-431BA8A87A86}" type="presOf" srcId="{18CC51DD-4E71-4AA5-8EF2-A13F9BB7E0B6}" destId="{D3756530-F088-4AE5-85DF-3A03EDBF60B4}" srcOrd="0" destOrd="0" presId="urn:microsoft.com/office/officeart/2005/8/layout/default#1"/>
    <dgm:cxn modelId="{243413BF-79F7-482A-B1A5-61AD6D796302}" type="presOf" srcId="{FEDFB49C-82B3-46B7-B1EB-749A7E459115}" destId="{8A442275-040D-4EA3-9E32-A78881606096}" srcOrd="0" destOrd="0" presId="urn:microsoft.com/office/officeart/2005/8/layout/default#1"/>
    <dgm:cxn modelId="{6AFBFBAB-8948-473A-B883-AE3E451EC7FE}" srcId="{19EC0C10-069D-47C8-81F0-CA8CD145F15D}" destId="{62CB2420-811D-4F7E-B782-763324717CBE}" srcOrd="2" destOrd="0" parTransId="{CCECAD9C-3FEA-4DCC-A442-F62C75D9C823}" sibTransId="{5D76BEF5-5DE3-418A-8428-BCC6E0E88E0D}"/>
    <dgm:cxn modelId="{80A98F64-2CD2-4C77-A93C-617CF3D4633E}" type="presParOf" srcId="{4C380971-BF48-4212-AE38-D90E006D5031}" destId="{8A442275-040D-4EA3-9E32-A78881606096}" srcOrd="0" destOrd="0" presId="urn:microsoft.com/office/officeart/2005/8/layout/default#1"/>
    <dgm:cxn modelId="{0D4B999A-3F18-4835-A94C-414D9E9CC3F9}" type="presParOf" srcId="{4C380971-BF48-4212-AE38-D90E006D5031}" destId="{C19D828F-104A-4BED-AC5F-1DB58F79EB47}" srcOrd="1" destOrd="0" presId="urn:microsoft.com/office/officeart/2005/8/layout/default#1"/>
    <dgm:cxn modelId="{DD78E00C-270C-465C-89FB-816CB3406BD2}" type="presParOf" srcId="{4C380971-BF48-4212-AE38-D90E006D5031}" destId="{DF6D727F-10D7-4C22-9606-7DA57B51F447}" srcOrd="2" destOrd="0" presId="urn:microsoft.com/office/officeart/2005/8/layout/default#1"/>
    <dgm:cxn modelId="{8AF42FA9-2C2C-4C6B-B3A5-AFEA5465B7BE}" type="presParOf" srcId="{4C380971-BF48-4212-AE38-D90E006D5031}" destId="{5F9CD94C-971A-4235-A7BF-62F42A19504B}" srcOrd="3" destOrd="0" presId="urn:microsoft.com/office/officeart/2005/8/layout/default#1"/>
    <dgm:cxn modelId="{AEAC85BC-D9E7-4320-917D-5FAF5FAF3611}" type="presParOf" srcId="{4C380971-BF48-4212-AE38-D90E006D5031}" destId="{A1B58879-1FCF-4927-A0F4-8B7EA8F2C82F}" srcOrd="4" destOrd="0" presId="urn:microsoft.com/office/officeart/2005/8/layout/default#1"/>
    <dgm:cxn modelId="{E2E683D1-5353-489D-A740-6E6D0A7F8E64}" type="presParOf" srcId="{4C380971-BF48-4212-AE38-D90E006D5031}" destId="{D3AD3AB7-AAC9-44D7-AB35-C47AB0ACB803}" srcOrd="5" destOrd="0" presId="urn:microsoft.com/office/officeart/2005/8/layout/default#1"/>
    <dgm:cxn modelId="{E138926E-1720-4450-AA7E-6CF38CFA7699}" type="presParOf" srcId="{4C380971-BF48-4212-AE38-D90E006D5031}" destId="{8463C848-B3F8-461C-949F-DA8C96FC8AF6}" srcOrd="6" destOrd="0" presId="urn:microsoft.com/office/officeart/2005/8/layout/default#1"/>
    <dgm:cxn modelId="{A56248B5-D4F7-4B81-A6B8-D66C39D2FC5D}" type="presParOf" srcId="{4C380971-BF48-4212-AE38-D90E006D5031}" destId="{9B308146-BB46-417E-A388-3FED56183F17}" srcOrd="7" destOrd="0" presId="urn:microsoft.com/office/officeart/2005/8/layout/default#1"/>
    <dgm:cxn modelId="{8EBEF233-E840-48FA-A84A-60DA723945D3}" type="presParOf" srcId="{4C380971-BF48-4212-AE38-D90E006D5031}" destId="{D3756530-F088-4AE5-85DF-3A03EDBF60B4}"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2275-040D-4EA3-9E32-A78881606096}">
      <dsp:nvSpPr>
        <dsp:cNvPr id="0" name=""/>
        <dsp:cNvSpPr/>
      </dsp:nvSpPr>
      <dsp:spPr>
        <a:xfrm>
          <a:off x="0" y="47559"/>
          <a:ext cx="1968251" cy="118095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latin typeface="Times New Roman" pitchFamily="18" charset="0"/>
              <a:cs typeface="Times New Roman" pitchFamily="18" charset="0"/>
            </a:rPr>
            <a:t>ESOPHAGUS</a:t>
          </a:r>
          <a:endParaRPr lang="en-US" sz="2200" b="1" kern="1200" dirty="0">
            <a:latin typeface="Times New Roman" pitchFamily="18" charset="0"/>
            <a:cs typeface="Times New Roman" pitchFamily="18" charset="0"/>
          </a:endParaRPr>
        </a:p>
      </dsp:txBody>
      <dsp:txXfrm>
        <a:off x="0" y="47559"/>
        <a:ext cx="1968251" cy="1180951"/>
      </dsp:txXfrm>
    </dsp:sp>
    <dsp:sp modelId="{DF6D727F-10D7-4C22-9606-7DA57B51F447}">
      <dsp:nvSpPr>
        <dsp:cNvPr id="0" name=""/>
        <dsp:cNvSpPr/>
      </dsp:nvSpPr>
      <dsp:spPr>
        <a:xfrm>
          <a:off x="2165077" y="47559"/>
          <a:ext cx="1968251" cy="118095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latin typeface="Times New Roman" pitchFamily="18" charset="0"/>
              <a:cs typeface="Times New Roman" pitchFamily="18" charset="0"/>
            </a:rPr>
            <a:t>STOMACH</a:t>
          </a:r>
          <a:endParaRPr lang="en-US" sz="2200" b="1" kern="1200" dirty="0">
            <a:latin typeface="Times New Roman" pitchFamily="18" charset="0"/>
            <a:cs typeface="Times New Roman" pitchFamily="18" charset="0"/>
          </a:endParaRPr>
        </a:p>
      </dsp:txBody>
      <dsp:txXfrm>
        <a:off x="2165077" y="47559"/>
        <a:ext cx="1968251" cy="1180951"/>
      </dsp:txXfrm>
    </dsp:sp>
    <dsp:sp modelId="{A1B58879-1FCF-4927-A0F4-8B7EA8F2C82F}">
      <dsp:nvSpPr>
        <dsp:cNvPr id="0" name=""/>
        <dsp:cNvSpPr/>
      </dsp:nvSpPr>
      <dsp:spPr>
        <a:xfrm>
          <a:off x="4330154" y="47559"/>
          <a:ext cx="1968251" cy="118095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latin typeface="Times New Roman" pitchFamily="18" charset="0"/>
              <a:cs typeface="Times New Roman" pitchFamily="18" charset="0"/>
            </a:rPr>
            <a:t>DUODENUM</a:t>
          </a:r>
          <a:endParaRPr lang="en-US" sz="2200" b="1" kern="1200" dirty="0">
            <a:latin typeface="Times New Roman" pitchFamily="18" charset="0"/>
            <a:cs typeface="Times New Roman" pitchFamily="18" charset="0"/>
          </a:endParaRPr>
        </a:p>
      </dsp:txBody>
      <dsp:txXfrm>
        <a:off x="4330154" y="47559"/>
        <a:ext cx="1968251" cy="1180951"/>
      </dsp:txXfrm>
    </dsp:sp>
    <dsp:sp modelId="{8463C848-B3F8-461C-949F-DA8C96FC8AF6}">
      <dsp:nvSpPr>
        <dsp:cNvPr id="0" name=""/>
        <dsp:cNvSpPr/>
      </dsp:nvSpPr>
      <dsp:spPr>
        <a:xfrm>
          <a:off x="585751" y="1425335"/>
          <a:ext cx="2961825" cy="168702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itchFamily="18" charset="0"/>
              <a:cs typeface="Times New Roman" pitchFamily="18" charset="0"/>
            </a:rPr>
            <a:t>LIVER &amp; GALLBLADDER</a:t>
          </a:r>
          <a:endParaRPr lang="en-US" sz="2200" b="1" kern="1200" dirty="0">
            <a:latin typeface="Times New Roman" pitchFamily="18" charset="0"/>
            <a:cs typeface="Times New Roman" pitchFamily="18" charset="0"/>
          </a:endParaRPr>
        </a:p>
      </dsp:txBody>
      <dsp:txXfrm>
        <a:off x="585751" y="1425335"/>
        <a:ext cx="2961825" cy="1687024"/>
      </dsp:txXfrm>
    </dsp:sp>
    <dsp:sp modelId="{D3756530-F088-4AE5-85DF-3A03EDBF60B4}">
      <dsp:nvSpPr>
        <dsp:cNvPr id="0" name=""/>
        <dsp:cNvSpPr/>
      </dsp:nvSpPr>
      <dsp:spPr>
        <a:xfrm>
          <a:off x="3744402" y="1678372"/>
          <a:ext cx="1968251" cy="118095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latin typeface="Times New Roman" pitchFamily="18" charset="0"/>
              <a:cs typeface="Times New Roman" pitchFamily="18" charset="0"/>
            </a:rPr>
            <a:t>PANCREAS</a:t>
          </a:r>
          <a:endParaRPr lang="en-US" sz="2200" b="1" kern="1200" dirty="0">
            <a:latin typeface="Times New Roman" pitchFamily="18" charset="0"/>
            <a:cs typeface="Times New Roman" pitchFamily="18" charset="0"/>
          </a:endParaRPr>
        </a:p>
      </dsp:txBody>
      <dsp:txXfrm>
        <a:off x="3744402" y="1678372"/>
        <a:ext cx="1968251" cy="1180951"/>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4CA53-4685-433D-81B2-8151A7D61B6E}" type="datetimeFigureOut">
              <a:rPr lang="en-PK" smtClean="0"/>
              <a:t>11/03/2025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B18F3-673E-4795-8075-A025089E74CE}" type="slidenum">
              <a:rPr lang="en-PK" smtClean="0"/>
              <a:t>‹#›</a:t>
            </a:fld>
            <a:endParaRPr lang="en-PK"/>
          </a:p>
        </p:txBody>
      </p:sp>
    </p:spTree>
    <p:extLst>
      <p:ext uri="{BB962C8B-B14F-4D97-AF65-F5344CB8AC3E}">
        <p14:creationId xmlns:p14="http://schemas.microsoft.com/office/powerpoint/2010/main" val="30299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E924B-647E-4C04-8932-E515AB078F82}" type="slidenum">
              <a:rPr lang="en-US" smtClean="0"/>
              <a:pPr/>
              <a:t>7</a:t>
            </a:fld>
            <a:endParaRPr lang="en-US"/>
          </a:p>
        </p:txBody>
      </p:sp>
    </p:spTree>
    <p:extLst>
      <p:ext uri="{BB962C8B-B14F-4D97-AF65-F5344CB8AC3E}">
        <p14:creationId xmlns:p14="http://schemas.microsoft.com/office/powerpoint/2010/main" val="89688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509FA-B24C-02F7-40A9-69F305A9A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F75EA59E-A9DA-2058-594E-C199827F3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488AC7D3-A0F4-5339-86D8-CE75293E49CA}"/>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014C2D65-E2AA-66BD-D001-EF6FA43399B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AF3C5FF0-03B1-0114-037D-E6162BDA808A}"/>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225938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0CED2-340A-2688-43D6-229017525C86}"/>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2A58D724-D24F-18FE-7415-A97D4992EC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A6849714-C2C8-4A1A-F5AA-3ABDE6AA11A0}"/>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0539E3C1-9E9E-C7AA-8563-88F006820F9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CE5A93D5-B44B-4547-B79E-F41D44EB9CD6}"/>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239552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2AF998-8928-3FDD-A379-AA5487C8A9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4E086CAE-BB6A-86FB-978E-28ACEED93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A385191C-32B7-5853-7FD5-B4EA8E76E099}"/>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680AC0DB-A7B1-935A-B698-5989B354C64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5A2B0479-AA4B-FFCD-8B3F-526771B4DA8F}"/>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216337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8D9B4-3843-7573-7C86-2CA511CC620D}"/>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5513190A-143B-A664-176D-7D11209D5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3F8BB16C-1493-4DBC-8BE2-E525A89DCDD4}"/>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59BB9ADF-4F8B-88C2-98BC-D2617BA574A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FCEFEAF8-380C-C62C-FF85-5045DC6B6923}"/>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41936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6D824-5FFE-273E-C3F3-7B02BDDD8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3A2E5752-F473-8369-A3E8-98BC4831E9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406DE4-FAE2-A09F-6412-468DD6C0F7A7}"/>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0C3F5915-FAC4-1ED7-7FBF-582B1389DFD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5B34DF82-0005-F994-5A93-1457557316F5}"/>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40664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28F3F-22DA-7044-A0D6-B2710E7F132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DB59782A-C4C6-0012-642C-80D443E1D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CBAE4D84-0D6E-9A1A-B071-DF7AA03A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E58702E9-1768-B5B3-4D7B-929E41B6D5EC}"/>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6" name="Footer Placeholder 5">
            <a:extLst>
              <a:ext uri="{FF2B5EF4-FFF2-40B4-BE49-F238E27FC236}">
                <a16:creationId xmlns:a16="http://schemas.microsoft.com/office/drawing/2014/main" xmlns="" id="{D51BB29F-60C7-9EE5-C70F-D2BD2774FD58}"/>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1B30ECB2-3A1C-2AC3-74A5-F0F1FDBE1A15}"/>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92389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9BF73-18A3-3503-8E2B-C0623735AD4B}"/>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0B0F8111-D79D-A8B4-5F88-D668795C2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21E136-F465-E60C-FA64-A0294BA30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D6E0A8EE-32CE-5EF0-3FCA-84706A544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AC9E4B-0AC9-5768-A8CB-FC69795D2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DFB609C0-03AA-EEC0-03DF-14E110727059}"/>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8" name="Footer Placeholder 7">
            <a:extLst>
              <a:ext uri="{FF2B5EF4-FFF2-40B4-BE49-F238E27FC236}">
                <a16:creationId xmlns:a16="http://schemas.microsoft.com/office/drawing/2014/main" xmlns="" id="{49B1930C-2C45-1C50-276D-7932C54B46A3}"/>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7F5C67E3-7903-729E-F246-9B00998E6F7D}"/>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139997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551EC-BE68-099D-0CB4-7E40FDD5DE3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FAB9F8E8-14BD-8AD3-C2B2-B438DFD5A39B}"/>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4" name="Footer Placeholder 3">
            <a:extLst>
              <a:ext uri="{FF2B5EF4-FFF2-40B4-BE49-F238E27FC236}">
                <a16:creationId xmlns:a16="http://schemas.microsoft.com/office/drawing/2014/main" xmlns="" id="{A72EAC3A-69DA-0F8C-F4B3-D3021567454E}"/>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136F4EA0-D56F-5E70-C1FC-091B3B9D2DD0}"/>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129617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42F13E-A2B9-A9D7-900D-4D2DF83EA582}"/>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3" name="Footer Placeholder 2">
            <a:extLst>
              <a:ext uri="{FF2B5EF4-FFF2-40B4-BE49-F238E27FC236}">
                <a16:creationId xmlns:a16="http://schemas.microsoft.com/office/drawing/2014/main" xmlns="" id="{9A495D57-19AB-E359-637A-BCE7CE432461}"/>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FBD21CAD-E295-E76F-3FBA-9C9C3C5814EF}"/>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217361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63B73-5388-D801-C54B-53B1538DB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A4D81F95-20CD-0D80-C66D-B8251FEA1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455DF771-18B3-D08E-0DC0-03F578E59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DB90FB-3D75-5F41-7095-AB8EAB93B396}"/>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6" name="Footer Placeholder 5">
            <a:extLst>
              <a:ext uri="{FF2B5EF4-FFF2-40B4-BE49-F238E27FC236}">
                <a16:creationId xmlns:a16="http://schemas.microsoft.com/office/drawing/2014/main" xmlns="" id="{8911A2CD-ACCF-CD45-B7B9-6DBB11CBEA6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51813ABB-8733-7AB9-6460-B94C8AEEAAB6}"/>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195561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E1297-C1CC-5AE2-1D52-55FA47ECA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97C6C8CD-10B8-2B9C-6565-7BEF169B7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B524DEAC-0F4C-E549-6B93-563299288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2A4879-88D9-19E7-7F88-67EF0FDAAECC}"/>
              </a:ext>
            </a:extLst>
          </p:cNvPr>
          <p:cNvSpPr>
            <a:spLocks noGrp="1"/>
          </p:cNvSpPr>
          <p:nvPr>
            <p:ph type="dt" sz="half" idx="10"/>
          </p:nvPr>
        </p:nvSpPr>
        <p:spPr/>
        <p:txBody>
          <a:bodyPr/>
          <a:lstStyle/>
          <a:p>
            <a:fld id="{D816C408-58CB-4C3B-9291-5003EFC79430}" type="datetimeFigureOut">
              <a:rPr lang="en-PK" smtClean="0"/>
              <a:t>11/03/2025</a:t>
            </a:fld>
            <a:endParaRPr lang="en-PK"/>
          </a:p>
        </p:txBody>
      </p:sp>
      <p:sp>
        <p:nvSpPr>
          <p:cNvPr id="6" name="Footer Placeholder 5">
            <a:extLst>
              <a:ext uri="{FF2B5EF4-FFF2-40B4-BE49-F238E27FC236}">
                <a16:creationId xmlns:a16="http://schemas.microsoft.com/office/drawing/2014/main" xmlns="" id="{698B4F53-02CD-F764-3397-BFF1CF68D05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6CE4F068-FF76-A611-2E33-3C06D7E39331}"/>
              </a:ext>
            </a:extLst>
          </p:cNvPr>
          <p:cNvSpPr>
            <a:spLocks noGrp="1"/>
          </p:cNvSpPr>
          <p:nvPr>
            <p:ph type="sldNum" sz="quarter" idx="12"/>
          </p:nvPr>
        </p:nvSpPr>
        <p:spPr/>
        <p:txBody>
          <a:bodyPr/>
          <a:lstStyle/>
          <a:p>
            <a:fld id="{12F64994-8961-4213-87F0-CB19AA257AE9}" type="slidenum">
              <a:rPr lang="en-PK" smtClean="0"/>
              <a:t>‹#›</a:t>
            </a:fld>
            <a:endParaRPr lang="en-PK"/>
          </a:p>
        </p:txBody>
      </p:sp>
    </p:spTree>
    <p:extLst>
      <p:ext uri="{BB962C8B-B14F-4D97-AF65-F5344CB8AC3E}">
        <p14:creationId xmlns:p14="http://schemas.microsoft.com/office/powerpoint/2010/main" val="309166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B8A8C7-6903-59C9-90D8-3797507E4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0B800456-6F2A-2B6D-5C85-EFD4B1807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E9708B15-221E-E684-A707-9094625F9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16C408-58CB-4C3B-9291-5003EFC79430}" type="datetimeFigureOut">
              <a:rPr lang="en-PK" smtClean="0"/>
              <a:t>11/03/2025</a:t>
            </a:fld>
            <a:endParaRPr lang="en-PK"/>
          </a:p>
        </p:txBody>
      </p:sp>
      <p:sp>
        <p:nvSpPr>
          <p:cNvPr id="5" name="Footer Placeholder 4">
            <a:extLst>
              <a:ext uri="{FF2B5EF4-FFF2-40B4-BE49-F238E27FC236}">
                <a16:creationId xmlns:a16="http://schemas.microsoft.com/office/drawing/2014/main" xmlns="" id="{A0E5FC49-AA3D-740E-0DB2-206B8E769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929B291C-FE5E-E3A5-D883-0E82C5D1E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F64994-8961-4213-87F0-CB19AA257AE9}" type="slidenum">
              <a:rPr lang="en-PK" smtClean="0"/>
              <a:t>‹#›</a:t>
            </a:fld>
            <a:endParaRPr lang="en-PK"/>
          </a:p>
        </p:txBody>
      </p:sp>
    </p:spTree>
    <p:extLst>
      <p:ext uri="{BB962C8B-B14F-4D97-AF65-F5344CB8AC3E}">
        <p14:creationId xmlns:p14="http://schemas.microsoft.com/office/powerpoint/2010/main" val="120631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topics/medicine-and-dentistry/endoderm" TargetMode="External"/><Relationship Id="rId2" Type="http://schemas.openxmlformats.org/officeDocument/2006/relationships/hyperlink" Target="https://www.sciencedirect.com/topics/biochemistry-genetics-and-molecular-biology/mesenchym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medicine-and-dentistry/septum-transversum" TargetMode="External"/><Relationship Id="rId2" Type="http://schemas.openxmlformats.org/officeDocument/2006/relationships/hyperlink" Target="https://www.sciencedirect.com/topics/medicine-and-dentistry/foregut"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mur.edu.pk/department-of-anatom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oi.org/10.1016/j.jhep.2023.01.02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B78D2-0BCC-95ED-88B4-787FB576D292}"/>
              </a:ext>
            </a:extLst>
          </p:cNvPr>
          <p:cNvSpPr>
            <a:spLocks noGrp="1"/>
          </p:cNvSpPr>
          <p:nvPr>
            <p:ph type="ctrTitle"/>
          </p:nvPr>
        </p:nvSpPr>
        <p:spPr>
          <a:xfrm>
            <a:off x="1519003" y="732619"/>
            <a:ext cx="9144000" cy="1073696"/>
          </a:xfrm>
        </p:spPr>
        <p:txBody>
          <a:bodyPr>
            <a:noAutofit/>
          </a:bodyPr>
          <a:lstStyle/>
          <a:p>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4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3200" i="0" u="none" strike="noStrike" kern="1200" cap="none" spc="0" normalizeH="0" baseline="0" noProof="0" dirty="0">
                <a:ln>
                  <a:noFill/>
                </a:ln>
                <a:solidFill>
                  <a:prstClr val="black"/>
                </a:solidFill>
                <a:effectLst/>
                <a:uLnTx/>
                <a:uFillTx/>
                <a:latin typeface="Calibri"/>
                <a:ea typeface="+mj-ea"/>
                <a:cs typeface="Times New Roman" pitchFamily="18" charset="0"/>
              </a:rPr>
              <a:t>Development of Liver &amp; </a:t>
            </a:r>
            <a:r>
              <a:rPr lang="en-US" sz="3200" dirty="0">
                <a:solidFill>
                  <a:prstClr val="black"/>
                </a:solidFill>
                <a:latin typeface="Calibri"/>
                <a:cs typeface="Times New Roman" pitchFamily="18" charset="0"/>
              </a:rPr>
              <a:t>Biliary Apparatus</a:t>
            </a:r>
            <a:endParaRPr lang="en-PK" dirty="0"/>
          </a:p>
        </p:txBody>
      </p:sp>
      <p:sp>
        <p:nvSpPr>
          <p:cNvPr id="3" name="Subtitle 2">
            <a:extLst>
              <a:ext uri="{FF2B5EF4-FFF2-40B4-BE49-F238E27FC236}">
                <a16:creationId xmlns:a16="http://schemas.microsoft.com/office/drawing/2014/main" xmlns="" id="{DA70FCEA-A7D3-F760-2E56-20F21C815232}"/>
              </a:ext>
            </a:extLst>
          </p:cNvPr>
          <p:cNvSpPr>
            <a:spLocks noGrp="1"/>
          </p:cNvSpPr>
          <p:nvPr>
            <p:ph type="subTitle" idx="1"/>
          </p:nvPr>
        </p:nvSpPr>
        <p:spPr>
          <a:xfrm>
            <a:off x="929588" y="5334600"/>
            <a:ext cx="10338216" cy="1073696"/>
          </a:xfrm>
        </p:spPr>
        <p:txBody>
          <a:bodyPr>
            <a:normAutofit fontScale="25000" lnSpcReduction="20000"/>
          </a:bodyPr>
          <a:lstStyle/>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r>
              <a:rPr kumimoji="0" lang="en-US" sz="11200" i="0" u="none" strike="noStrike" kern="1200" cap="none" spc="0" normalizeH="0" baseline="0" noProof="0" dirty="0">
                <a:ln>
                  <a:noFill/>
                </a:ln>
                <a:effectLst/>
                <a:uLnTx/>
                <a:uFillTx/>
                <a:latin typeface="Calibri"/>
                <a:ea typeface="+mn-ea"/>
                <a:cs typeface="Times New Roman" pitchFamily="18" charset="0"/>
              </a:rPr>
              <a:t>Presenter: </a:t>
            </a:r>
            <a:r>
              <a:rPr kumimoji="0" lang="en-US" sz="11200" i="0" u="none" strike="noStrike" kern="1200" cap="none" spc="0" normalizeH="0" baseline="0" noProof="0" dirty="0" err="1">
                <a:ln>
                  <a:noFill/>
                </a:ln>
                <a:effectLst/>
                <a:uLnTx/>
                <a:uFillTx/>
                <a:latin typeface="Calibri"/>
                <a:ea typeface="+mn-ea"/>
                <a:cs typeface="Times New Roman" pitchFamily="18" charset="0"/>
              </a:rPr>
              <a:t>Prof.Dr</a:t>
            </a:r>
            <a:r>
              <a:rPr kumimoji="0" lang="en-US" sz="11200" i="0" u="none" strike="noStrike" kern="1200" cap="none" spc="0" normalizeH="0" baseline="0" noProof="0" dirty="0">
                <a:ln>
                  <a:noFill/>
                </a:ln>
                <a:effectLst/>
                <a:uLnTx/>
                <a:uFillTx/>
                <a:latin typeface="Calibri"/>
                <a:ea typeface="+mn-ea"/>
                <a:cs typeface="Times New Roman" pitchFamily="18" charset="0"/>
              </a:rPr>
              <a:t>. </a:t>
            </a:r>
            <a:r>
              <a:rPr kumimoji="0" lang="en-US" sz="11200" i="0" u="none" strike="noStrike" kern="1200" cap="none" spc="0" normalizeH="0" baseline="0" noProof="0" dirty="0" err="1">
                <a:ln>
                  <a:noFill/>
                </a:ln>
                <a:effectLst/>
                <a:uLnTx/>
                <a:uFillTx/>
                <a:latin typeface="Calibri"/>
                <a:ea typeface="+mn-ea"/>
                <a:cs typeface="Times New Roman" pitchFamily="18" charset="0"/>
              </a:rPr>
              <a:t>Ifra</a:t>
            </a:r>
            <a:r>
              <a:rPr kumimoji="0" lang="en-US" sz="11200" i="0" u="none" strike="noStrike" kern="1200" cap="none" spc="0" normalizeH="0" baseline="0" noProof="0" dirty="0">
                <a:ln>
                  <a:noFill/>
                </a:ln>
                <a:effectLst/>
                <a:uLnTx/>
                <a:uFillTx/>
                <a:latin typeface="Calibri"/>
                <a:ea typeface="+mn-ea"/>
                <a:cs typeface="Times New Roman" pitchFamily="18" charset="0"/>
              </a:rPr>
              <a:t> Saeed</a:t>
            </a:r>
            <a:r>
              <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1200" i="0" u="none" strike="noStrike" kern="1200" cap="none" spc="0" normalizeH="0" baseline="0" noProof="0" dirty="0">
                <a:ln>
                  <a:noFill/>
                </a:ln>
                <a:effectLst/>
                <a:uLnTx/>
                <a:uFillTx/>
                <a:latin typeface="Calibri"/>
                <a:ea typeface="+mn-ea"/>
                <a:cs typeface="Times New Roman" pitchFamily="18" charset="0"/>
              </a:rPr>
              <a:t>Date: </a:t>
            </a:r>
            <a:r>
              <a:rPr lang="en-US" sz="11200" dirty="0" smtClean="0">
                <a:latin typeface="Calibri"/>
                <a:cs typeface="Times New Roman" pitchFamily="18" charset="0"/>
              </a:rPr>
              <a:t>11</a:t>
            </a:r>
            <a:r>
              <a:rPr kumimoji="0" lang="en-US" sz="11200" i="0" u="none" strike="noStrike" kern="1200" cap="none" spc="0" normalizeH="0" baseline="0" noProof="0" dirty="0" smtClean="0">
                <a:ln>
                  <a:noFill/>
                </a:ln>
                <a:effectLst/>
                <a:uLnTx/>
                <a:uFillTx/>
                <a:latin typeface="Calibri"/>
                <a:ea typeface="+mn-ea"/>
                <a:cs typeface="Times New Roman" pitchFamily="18" charset="0"/>
              </a:rPr>
              <a:t>-03-25</a:t>
            </a:r>
            <a:endParaRPr kumimoji="0" lang="en-US" sz="11200" i="0" u="none" strike="noStrike" kern="1200" cap="none" spc="0" normalizeH="0" baseline="0" noProof="0" dirty="0">
              <a:ln>
                <a:noFill/>
              </a:ln>
              <a:effectLst/>
              <a:uLnTx/>
              <a:uFillTx/>
              <a:latin typeface="Calibri"/>
              <a:ea typeface="+mn-ea"/>
              <a:cs typeface="Times New Roman" pitchFamily="18" charset="0"/>
            </a:endParaRPr>
          </a:p>
          <a:p>
            <a:pPr algn="just"/>
            <a:endParaRPr lang="en-US" sz="4500" b="1" dirty="0">
              <a:solidFill>
                <a:prstClr val="black">
                  <a:tint val="75000"/>
                </a:prstClr>
              </a:solidFill>
              <a:latin typeface="Calibri"/>
              <a:cs typeface="Times New Roman" pitchFamily="18" charset="0"/>
            </a:endParaRPr>
          </a:p>
          <a:p>
            <a:pPr algn="l"/>
            <a:r>
              <a:rPr lang="en-US" b="1" dirty="0">
                <a:solidFill>
                  <a:prstClr val="black">
                    <a:tint val="75000"/>
                  </a:prstClr>
                </a:solidFill>
                <a:latin typeface="Calibri"/>
                <a:cs typeface="Times New Roman" pitchFamily="18" charset="0"/>
              </a:rPr>
              <a:t>							</a:t>
            </a:r>
            <a:endParaRPr lang="en-PK" dirty="0"/>
          </a:p>
        </p:txBody>
      </p:sp>
      <p:pic>
        <p:nvPicPr>
          <p:cNvPr id="4" name="Picture 3">
            <a:extLst>
              <a:ext uri="{FF2B5EF4-FFF2-40B4-BE49-F238E27FC236}">
                <a16:creationId xmlns:a16="http://schemas.microsoft.com/office/drawing/2014/main" xmlns="" id="{0FED76A9-4997-52A3-A3CE-5816C82B7F10}"/>
              </a:ext>
            </a:extLst>
          </p:cNvPr>
          <p:cNvPicPr>
            <a:picLocks noChangeAspect="1"/>
          </p:cNvPicPr>
          <p:nvPr/>
        </p:nvPicPr>
        <p:blipFill>
          <a:blip r:embed="rId2"/>
          <a:stretch>
            <a:fillRect/>
          </a:stretch>
        </p:blipFill>
        <p:spPr>
          <a:xfrm>
            <a:off x="335177" y="299848"/>
            <a:ext cx="1188823" cy="1213209"/>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544963" y="299411"/>
            <a:ext cx="1440290" cy="1213646"/>
          </a:xfrm>
          <a:prstGeom prst="rect">
            <a:avLst/>
          </a:prstGeom>
        </p:spPr>
      </p:pic>
      <p:pic>
        <p:nvPicPr>
          <p:cNvPr id="6" name="Picture 5"/>
          <p:cNvPicPr>
            <a:picLocks noChangeAspect="1"/>
          </p:cNvPicPr>
          <p:nvPr/>
        </p:nvPicPr>
        <p:blipFill>
          <a:blip r:embed="rId4"/>
          <a:stretch>
            <a:fillRect/>
          </a:stretch>
        </p:blipFill>
        <p:spPr>
          <a:xfrm>
            <a:off x="4025735" y="1932969"/>
            <a:ext cx="5332577" cy="3853468"/>
          </a:xfrm>
          <a:prstGeom prst="rect">
            <a:avLst/>
          </a:prstGeom>
        </p:spPr>
      </p:pic>
    </p:spTree>
    <p:extLst>
      <p:ext uri="{BB962C8B-B14F-4D97-AF65-F5344CB8AC3E}">
        <p14:creationId xmlns:p14="http://schemas.microsoft.com/office/powerpoint/2010/main" val="382196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normAutofit fontScale="90000"/>
          </a:bodyPr>
          <a:lstStyle/>
          <a:p>
            <a:r>
              <a:rPr lang="en-US" dirty="0"/>
              <a:t/>
            </a:r>
            <a:br>
              <a:rPr lang="en-US" dirty="0"/>
            </a:br>
            <a:r>
              <a:rPr lang="en-US" dirty="0">
                <a:solidFill>
                  <a:schemeClr val="accent4">
                    <a:lumMod val="75000"/>
                  </a:schemeClr>
                </a:solidFill>
                <a:latin typeface="Arial" panose="020B0604020202020204" pitchFamily="34" charset="0"/>
                <a:cs typeface="Arial" panose="020B0604020202020204" pitchFamily="34" charset="0"/>
              </a:rPr>
              <a:t>Early liver development</a:t>
            </a:r>
            <a:r>
              <a:rPr lang="en-US" b="1" dirty="0">
                <a:solidFill>
                  <a:schemeClr val="accent4">
                    <a:lumMod val="75000"/>
                  </a:schemeClr>
                </a:solidFill>
              </a:rPr>
              <a:t/>
            </a:r>
            <a:br>
              <a:rPr lang="en-US" b="1" dirty="0">
                <a:solidFill>
                  <a:schemeClr val="accent4">
                    <a:lumMod val="75000"/>
                  </a:schemeClr>
                </a:solidFill>
              </a:rPr>
            </a:br>
            <a:endParaRPr lang="en-US" b="1" dirty="0">
              <a:solidFill>
                <a:schemeClr val="accent4">
                  <a:lumMod val="75000"/>
                </a:schemeClr>
              </a:solidFill>
            </a:endParaRPr>
          </a:p>
        </p:txBody>
      </p:sp>
      <p:sp>
        <p:nvSpPr>
          <p:cNvPr id="3" name="Content Placeholder 2"/>
          <p:cNvSpPr>
            <a:spLocks noGrp="1"/>
          </p:cNvSpPr>
          <p:nvPr>
            <p:ph idx="1"/>
          </p:nvPr>
        </p:nvSpPr>
        <p:spPr>
          <a:xfrm>
            <a:off x="838199" y="511017"/>
            <a:ext cx="5832423" cy="5257800"/>
          </a:xfrm>
        </p:spPr>
        <p:txBody>
          <a:bodyPr>
            <a:noAutofit/>
          </a:bodyPr>
          <a:lstStyle/>
          <a:p>
            <a:pPr algn="just"/>
            <a:endParaRPr lang="en-US" sz="2400" dirty="0"/>
          </a:p>
          <a:p>
            <a:pPr algn="just"/>
            <a:endParaRPr lang="en-US" sz="2400" dirty="0"/>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the head fold and early intraembryonic coelom form, </a:t>
            </a:r>
            <a:r>
              <a:rPr lang="en-US" b="1" dirty="0">
                <a:latin typeface="Arial" panose="020B0604020202020204" pitchFamily="34" charset="0"/>
                <a:cs typeface="Arial" panose="020B0604020202020204" pitchFamily="34" charset="0"/>
              </a:rPr>
              <a:t>the ventral parietal wall of the pericardial cavity</a:t>
            </a:r>
            <a:r>
              <a:rPr lang="en-US" dirty="0">
                <a:latin typeface="Arial" panose="020B0604020202020204" pitchFamily="34" charset="0"/>
                <a:cs typeface="Arial" panose="020B0604020202020204" pitchFamily="34" charset="0"/>
              </a:rPr>
              <a:t> gives rise to populations of cells termed </a:t>
            </a:r>
            <a:r>
              <a:rPr lang="en-US" dirty="0" err="1">
                <a:latin typeface="Arial" panose="020B0604020202020204" pitchFamily="34" charset="0"/>
                <a:cs typeface="Arial" panose="020B0604020202020204" pitchFamily="34" charset="0"/>
              </a:rPr>
              <a:t>precardiac</a:t>
            </a:r>
            <a:r>
              <a:rPr lang="en-US" dirty="0">
                <a:latin typeface="Arial" panose="020B0604020202020204" pitchFamily="34" charset="0"/>
                <a:cs typeface="Arial" panose="020B0604020202020204" pitchFamily="34" charset="0"/>
              </a:rPr>
              <a:t> or cardiac </a:t>
            </a:r>
            <a:r>
              <a:rPr lang="en-US" dirty="0">
                <a:latin typeface="Arial" panose="020B0604020202020204" pitchFamily="34" charset="0"/>
                <a:cs typeface="Arial" panose="020B0604020202020204" pitchFamily="34" charset="0"/>
                <a:hlinkClick r:id="rId2" tooltip="Learn more about Mesenchyme from ScienceDirect's AI-generated Topic Pages"/>
              </a:rPr>
              <a:t>mesenchyme</a:t>
            </a:r>
            <a:r>
              <a:rPr lang="en-US" dirty="0">
                <a:latin typeface="Arial" panose="020B0604020202020204" pitchFamily="34" charset="0"/>
                <a:cs typeface="Arial" panose="020B0604020202020204" pitchFamily="34" charset="0"/>
              </a:rPr>
              <a:t>. Hepatic </a:t>
            </a:r>
            <a:r>
              <a:rPr lang="en-US" dirty="0">
                <a:latin typeface="Arial" panose="020B0604020202020204" pitchFamily="34" charset="0"/>
                <a:cs typeface="Arial" panose="020B0604020202020204" pitchFamily="34" charset="0"/>
                <a:hlinkClick r:id="rId3" tooltip="Learn more about Endoderm from ScienceDirect's AI-generated Topic Pages"/>
              </a:rPr>
              <a:t>endoderm</a:t>
            </a:r>
            <a:r>
              <a:rPr lang="en-US" dirty="0">
                <a:latin typeface="Arial" panose="020B0604020202020204" pitchFamily="34" charset="0"/>
                <a:cs typeface="Arial" panose="020B0604020202020204" pitchFamily="34" charset="0"/>
              </a:rPr>
              <a:t> is induced to proliferate by this </a:t>
            </a:r>
            <a:r>
              <a:rPr lang="en-US" dirty="0" smtClean="0">
                <a:latin typeface="Arial" panose="020B0604020202020204" pitchFamily="34" charset="0"/>
                <a:cs typeface="Arial" panose="020B0604020202020204" pitchFamily="34" charset="0"/>
              </a:rPr>
              <a:t>mesenchyme.</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r="21238" b="4807"/>
          <a:stretch/>
        </p:blipFill>
        <p:spPr>
          <a:xfrm>
            <a:off x="7397496" y="1027906"/>
            <a:ext cx="3956304" cy="5410200"/>
          </a:xfrm>
          <a:prstGeom prst="rect">
            <a:avLst/>
          </a:prstGeom>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7" name="Picture 6">
            <a:extLst>
              <a:ext uri="{FF2B5EF4-FFF2-40B4-BE49-F238E27FC236}">
                <a16:creationId xmlns:a16="http://schemas.microsoft.com/office/drawing/2014/main" xmlns="" id="{95B57F5E-4675-BDCA-1C1D-39F04BD864EC}"/>
              </a:ext>
            </a:extLst>
          </p:cNvPr>
          <p:cNvPicPr>
            <a:picLocks noChangeAspect="1"/>
          </p:cNvPicPr>
          <p:nvPr/>
        </p:nvPicPr>
        <p:blipFill>
          <a:blip r:embed="rId5"/>
          <a:stretch>
            <a:fillRect/>
          </a:stretch>
        </p:blipFill>
        <p:spPr>
          <a:xfrm>
            <a:off x="182444" y="6217897"/>
            <a:ext cx="1993565" cy="518205"/>
          </a:xfrm>
          <a:prstGeom prst="rect">
            <a:avLst/>
          </a:prstGeom>
        </p:spPr>
      </p:pic>
    </p:spTree>
    <p:extLst>
      <p:ext uri="{BB962C8B-B14F-4D97-AF65-F5344CB8AC3E}">
        <p14:creationId xmlns:p14="http://schemas.microsoft.com/office/powerpoint/2010/main" val="3958062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72" y="533400"/>
            <a:ext cx="6931642" cy="6324600"/>
          </a:xfrm>
        </p:spPr>
        <p:txBody>
          <a:bodyPr>
            <a:noAutofit/>
          </a:bodyPr>
          <a:lstStyle/>
          <a:p>
            <a:pPr marL="0" indent="0" algn="just">
              <a:buNone/>
            </a:pPr>
            <a:r>
              <a:rPr lang="en-US" sz="3200" dirty="0" smtClean="0">
                <a:latin typeface="Arial" panose="020B0604020202020204" pitchFamily="34" charset="0"/>
                <a:cs typeface="Arial" panose="020B0604020202020204" pitchFamily="34" charset="0"/>
              </a:rPr>
              <a:t>Formation of Septum </a:t>
            </a:r>
            <a:r>
              <a:rPr lang="en-US" sz="3200" dirty="0" err="1">
                <a:latin typeface="Arial" panose="020B0604020202020204" pitchFamily="34" charset="0"/>
                <a:cs typeface="Arial" panose="020B0604020202020204" pitchFamily="34" charset="0"/>
              </a:rPr>
              <a:t>T</a:t>
            </a:r>
            <a:r>
              <a:rPr lang="en-US" sz="3200" dirty="0" err="1" smtClean="0">
                <a:latin typeface="Arial" panose="020B0604020202020204" pitchFamily="34" charset="0"/>
                <a:cs typeface="Arial" panose="020B0604020202020204" pitchFamily="34" charset="0"/>
              </a:rPr>
              <a:t>ransversum</a:t>
            </a:r>
            <a:endParaRPr lang="en-US" sz="3200" dirty="0" smtClean="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the heart and </a:t>
            </a:r>
            <a:r>
              <a:rPr lang="en-US" dirty="0">
                <a:latin typeface="Arial" panose="020B0604020202020204" pitchFamily="34" charset="0"/>
                <a:cs typeface="Arial" panose="020B0604020202020204" pitchFamily="34" charset="0"/>
                <a:hlinkClick r:id="rId2" tooltip="Learn more about foregut from ScienceDirect's AI-generated Topic Pages"/>
              </a:rPr>
              <a:t>foregut</a:t>
            </a:r>
            <a:r>
              <a:rPr lang="en-US" dirty="0">
                <a:latin typeface="Arial" panose="020B0604020202020204" pitchFamily="34" charset="0"/>
                <a:cs typeface="Arial" panose="020B0604020202020204" pitchFamily="34" charset="0"/>
              </a:rPr>
              <a:t> become separated by the accumulation of the cardiac mesenchyme, the mesenchyme itself is renamed </a:t>
            </a:r>
            <a:r>
              <a:rPr lang="en-US" dirty="0">
                <a:latin typeface="Arial" panose="020B0604020202020204" pitchFamily="34" charset="0"/>
                <a:cs typeface="Arial" panose="020B0604020202020204" pitchFamily="34" charset="0"/>
                <a:hlinkClick r:id="rId3" tooltip="Learn more about Septum transversum from ScienceDirect's AI-generated Topic Pages"/>
              </a:rPr>
              <a:t>septum </a:t>
            </a:r>
            <a:r>
              <a:rPr lang="en-US" dirty="0" err="1">
                <a:latin typeface="Arial" panose="020B0604020202020204" pitchFamily="34" charset="0"/>
                <a:cs typeface="Arial" panose="020B0604020202020204" pitchFamily="34" charset="0"/>
                <a:hlinkClick r:id="rId3" tooltip="Learn more about Septum transversum from ScienceDirect's AI-generated Topic Pages"/>
              </a:rPr>
              <a:t>transversum</a:t>
            </a:r>
            <a:r>
              <a:rPr lang="en-US" dirty="0">
                <a:latin typeface="Arial" panose="020B0604020202020204" pitchFamily="34" charset="0"/>
                <a:cs typeface="Arial" panose="020B0604020202020204" pitchFamily="34" charset="0"/>
              </a:rPr>
              <a:t>. It is seen as a ventral mass, caudal to the </a:t>
            </a:r>
            <a:r>
              <a:rPr lang="en-US" dirty="0" smtClean="0">
                <a:latin typeface="Arial" panose="020B0604020202020204" pitchFamily="34" charset="0"/>
                <a:cs typeface="Arial" panose="020B0604020202020204" pitchFamily="34" charset="0"/>
              </a:rPr>
              <a:t>heart.</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The majority of the cells within the septum </a:t>
            </a:r>
            <a:r>
              <a:rPr lang="en-US" dirty="0" err="1">
                <a:latin typeface="Arial" panose="020B0604020202020204" pitchFamily="34" charset="0"/>
                <a:cs typeface="Arial" panose="020B0604020202020204" pitchFamily="34" charset="0"/>
              </a:rPr>
              <a:t>transversum</a:t>
            </a:r>
            <a:r>
              <a:rPr lang="en-US" dirty="0">
                <a:latin typeface="Arial" panose="020B0604020202020204" pitchFamily="34" charset="0"/>
                <a:cs typeface="Arial" panose="020B0604020202020204" pitchFamily="34" charset="0"/>
              </a:rPr>
              <a:t> are destined to become hepatic mesenchyme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700704" y="695864"/>
            <a:ext cx="3956647" cy="5413717"/>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6" name="Picture 5">
            <a:extLst>
              <a:ext uri="{FF2B5EF4-FFF2-40B4-BE49-F238E27FC236}">
                <a16:creationId xmlns:a16="http://schemas.microsoft.com/office/drawing/2014/main" xmlns="" id="{D463D7F8-C0E8-BD21-1CD0-39ACF139A1F5}"/>
              </a:ext>
            </a:extLst>
          </p:cNvPr>
          <p:cNvPicPr>
            <a:picLocks noChangeAspect="1"/>
          </p:cNvPicPr>
          <p:nvPr/>
        </p:nvPicPr>
        <p:blipFill>
          <a:blip r:embed="rId5"/>
          <a:stretch>
            <a:fillRect/>
          </a:stretch>
        </p:blipFill>
        <p:spPr>
          <a:xfrm>
            <a:off x="234089" y="6109581"/>
            <a:ext cx="1993565" cy="518205"/>
          </a:xfrm>
          <a:prstGeom prst="rect">
            <a:avLst/>
          </a:prstGeom>
        </p:spPr>
      </p:pic>
    </p:spTree>
    <p:extLst>
      <p:ext uri="{BB962C8B-B14F-4D97-AF65-F5344CB8AC3E}">
        <p14:creationId xmlns:p14="http://schemas.microsoft.com/office/powerpoint/2010/main" val="3357661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580571"/>
            <a:ext cx="6406418" cy="5609917"/>
          </a:xfrm>
        </p:spPr>
        <p:txBody>
          <a:bodyPr>
            <a:normAutofit/>
          </a:bodyPr>
          <a:lstStyle/>
          <a:p>
            <a:endParaRPr lang="en-US" dirty="0" smtClean="0">
              <a:latin typeface="Arial" panose="020B0604020202020204" pitchFamily="34" charset="0"/>
              <a:cs typeface="Arial" panose="020B0604020202020204" pitchFamily="34" charset="0"/>
            </a:endParaRPr>
          </a:p>
          <a:p>
            <a:pPr marL="0" indent="0">
              <a:buNone/>
            </a:pPr>
            <a:r>
              <a:rPr lang="en-US" sz="3200" dirty="0" smtClean="0">
                <a:latin typeface="Arial" panose="020B0604020202020204" pitchFamily="34" charset="0"/>
                <a:cs typeface="Arial" panose="020B0604020202020204" pitchFamily="34" charset="0"/>
              </a:rPr>
              <a:t>Formation of Hepatic Diverticulum</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FGFs</a:t>
            </a:r>
            <a:r>
              <a:rPr lang="en-US" dirty="0">
                <a:latin typeface="Arial" panose="020B0604020202020204" pitchFamily="34" charset="0"/>
                <a:cs typeface="Arial" panose="020B0604020202020204" pitchFamily="34" charset="0"/>
              </a:rPr>
              <a:t>, secreted by the developing heart, induce formation of the hepatic diverticulum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diverticulum extends into the </a:t>
            </a:r>
            <a:r>
              <a:rPr lang="en-US" b="1" dirty="0">
                <a:latin typeface="Arial" panose="020B0604020202020204" pitchFamily="34" charset="0"/>
                <a:cs typeface="Arial" panose="020B0604020202020204" pitchFamily="34" charset="0"/>
              </a:rPr>
              <a:t>septum transversum</a:t>
            </a:r>
            <a:r>
              <a:rPr lang="en-US" dirty="0">
                <a:latin typeface="Arial" panose="020B0604020202020204" pitchFamily="34" charset="0"/>
                <a:cs typeface="Arial" panose="020B0604020202020204" pitchFamily="34" charset="0"/>
              </a:rPr>
              <a:t>, a mass of splanchnic mesoderm between the developing </a:t>
            </a:r>
            <a:r>
              <a:rPr lang="en-US" dirty="0" smtClean="0">
                <a:latin typeface="Arial" panose="020B0604020202020204" pitchFamily="34" charset="0"/>
                <a:cs typeface="Arial" panose="020B0604020202020204" pitchFamily="34" charset="0"/>
              </a:rPr>
              <a:t>heart, foregut and </a:t>
            </a:r>
            <a:r>
              <a:rPr lang="en-US" dirty="0">
                <a:latin typeface="Arial" panose="020B0604020202020204" pitchFamily="34" charset="0"/>
                <a:cs typeface="Arial" panose="020B0604020202020204" pitchFamily="34" charset="0"/>
              </a:rPr>
              <a:t>midgut. </a:t>
            </a:r>
          </a:p>
          <a:p>
            <a:endParaRPr lang="en-US" b="1" dirty="0">
              <a:latin typeface="Arial" panose="020B0604020202020204" pitchFamily="34" charset="0"/>
              <a:cs typeface="Arial" panose="020B0604020202020204" pitchFamily="34" charset="0"/>
            </a:endParaRPr>
          </a:p>
          <a:p>
            <a:endParaRPr lang="en-US" sz="2200" dirty="0"/>
          </a:p>
        </p:txBody>
      </p:sp>
      <p:pic>
        <p:nvPicPr>
          <p:cNvPr id="4" name="Picture 3" descr="A diagram of the internal organs of a baby&#10;&#10;Description automatically generated"/>
          <p:cNvPicPr>
            <a:picLocks noChangeAspect="1"/>
          </p:cNvPicPr>
          <p:nvPr/>
        </p:nvPicPr>
        <p:blipFill>
          <a:blip r:embed="rId2"/>
          <a:stretch>
            <a:fillRect/>
          </a:stretch>
        </p:blipFill>
        <p:spPr>
          <a:xfrm>
            <a:off x="7495931" y="816514"/>
            <a:ext cx="4243588" cy="4835999"/>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defRPr/>
            </a:pPr>
            <a:fld id="{BDA394D7-9785-4BE5-AFD5-4F918A689025}" type="slidenum">
              <a:rPr lang="en-US" smtClean="0"/>
              <a:pPr>
                <a:spcAft>
                  <a:spcPts val="600"/>
                </a:spcAft>
                <a:defRPr/>
              </a:pPr>
              <a:t>12</a:t>
            </a:fld>
            <a:endParaRPr lang="en-US"/>
          </a:p>
        </p:txBody>
      </p:sp>
      <p:pic>
        <p:nvPicPr>
          <p:cNvPr id="6" name="Picture 5">
            <a:extLst>
              <a:ext uri="{FF2B5EF4-FFF2-40B4-BE49-F238E27FC236}">
                <a16:creationId xmlns:a16="http://schemas.microsoft.com/office/drawing/2014/main" xmlns="" id="{07CB23C9-D847-35E9-D35F-60679CD63D8B}"/>
              </a:ext>
            </a:extLst>
          </p:cNvPr>
          <p:cNvPicPr>
            <a:picLocks noChangeAspect="1"/>
          </p:cNvPicPr>
          <p:nvPr/>
        </p:nvPicPr>
        <p:blipFill>
          <a:blip r:embed="rId3"/>
          <a:stretch>
            <a:fillRect/>
          </a:stretch>
        </p:blipFill>
        <p:spPr>
          <a:xfrm>
            <a:off x="182443" y="6203270"/>
            <a:ext cx="1993565" cy="518205"/>
          </a:xfrm>
          <a:prstGeom prst="rect">
            <a:avLst/>
          </a:prstGeom>
        </p:spPr>
      </p:pic>
    </p:spTree>
    <p:extLst>
      <p:ext uri="{BB962C8B-B14F-4D97-AF65-F5344CB8AC3E}">
        <p14:creationId xmlns:p14="http://schemas.microsoft.com/office/powerpoint/2010/main" val="205098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5079" y="857250"/>
            <a:ext cx="6081842" cy="5143500"/>
          </a:xfrm>
          <a:prstGeom prst="rect">
            <a:avLst/>
          </a:prstGeom>
        </p:spPr>
      </p:pic>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13</a:t>
            </a:fld>
            <a:endParaRPr lang="en-US"/>
          </a:p>
        </p:txBody>
      </p:sp>
      <p:pic>
        <p:nvPicPr>
          <p:cNvPr id="5" name="Picture 4">
            <a:extLst>
              <a:ext uri="{FF2B5EF4-FFF2-40B4-BE49-F238E27FC236}">
                <a16:creationId xmlns:a16="http://schemas.microsoft.com/office/drawing/2014/main" xmlns="" id="{71AE395A-DECB-7456-8B57-AE9EC470EE89}"/>
              </a:ext>
            </a:extLst>
          </p:cNvPr>
          <p:cNvPicPr>
            <a:picLocks noChangeAspect="1"/>
          </p:cNvPicPr>
          <p:nvPr/>
        </p:nvPicPr>
        <p:blipFill>
          <a:blip r:embed="rId3"/>
          <a:stretch>
            <a:fillRect/>
          </a:stretch>
        </p:blipFill>
        <p:spPr>
          <a:xfrm>
            <a:off x="0" y="6279809"/>
            <a:ext cx="1993565" cy="518205"/>
          </a:xfrm>
          <a:prstGeom prst="rect">
            <a:avLst/>
          </a:prstGeom>
        </p:spPr>
      </p:pic>
    </p:spTree>
    <p:extLst>
      <p:ext uri="{BB962C8B-B14F-4D97-AF65-F5344CB8AC3E}">
        <p14:creationId xmlns:p14="http://schemas.microsoft.com/office/powerpoint/2010/main" val="303058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493" y="533400"/>
            <a:ext cx="5836107" cy="6172200"/>
          </a:xfrm>
        </p:spPr>
        <p:txBody>
          <a:bodyPr>
            <a:noAutofit/>
          </a:bodyPr>
          <a:lstStyle/>
          <a:p>
            <a:pPr marL="285750" indent="-285750" algn="just"/>
            <a:endParaRPr lang="en-US" dirty="0">
              <a:latin typeface="Arial" panose="020B0604020202020204" pitchFamily="34" charset="0"/>
              <a:cs typeface="Arial" panose="020B0604020202020204" pitchFamily="34" charset="0"/>
            </a:endParaRPr>
          </a:p>
          <a:p>
            <a:pPr marL="0" indent="0" algn="ctr">
              <a:buNone/>
            </a:pPr>
            <a:r>
              <a:rPr lang="en-US" sz="3600" dirty="0" err="1" smtClean="0">
                <a:latin typeface="Arial" panose="020B0604020202020204" pitchFamily="34" charset="0"/>
                <a:cs typeface="Arial" panose="020B0604020202020204" pitchFamily="34" charset="0"/>
              </a:rPr>
              <a:t>Primordium</a:t>
            </a:r>
            <a:r>
              <a:rPr lang="en-US" sz="3600" dirty="0" smtClean="0">
                <a:latin typeface="Arial" panose="020B0604020202020204" pitchFamily="34" charset="0"/>
                <a:cs typeface="Arial" panose="020B0604020202020204" pitchFamily="34" charset="0"/>
              </a:rPr>
              <a:t> of Liver</a:t>
            </a:r>
          </a:p>
          <a:p>
            <a:pPr marL="0" indent="0" algn="just">
              <a:buNone/>
            </a:pPr>
            <a:endParaRPr lang="en-US" dirty="0" smtClean="0">
              <a:latin typeface="Arial" panose="020B0604020202020204" pitchFamily="34" charset="0"/>
              <a:cs typeface="Arial" panose="020B0604020202020204" pitchFamily="34" charset="0"/>
            </a:endParaRPr>
          </a:p>
          <a:p>
            <a:pPr marL="285750" indent="-285750"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hepatic diverticulum enlarges rapidly and divides into two parts as it grows between the layers of the </a:t>
            </a:r>
            <a:r>
              <a:rPr lang="en-US" b="1" dirty="0">
                <a:latin typeface="Arial" panose="020B0604020202020204" pitchFamily="34" charset="0"/>
                <a:cs typeface="Arial" panose="020B0604020202020204" pitchFamily="34" charset="0"/>
              </a:rPr>
              <a:t>ventral </a:t>
            </a:r>
            <a:r>
              <a:rPr lang="en-US" b="1" dirty="0" err="1">
                <a:latin typeface="Arial" panose="020B0604020202020204" pitchFamily="34" charset="0"/>
                <a:cs typeface="Arial" panose="020B0604020202020204" pitchFamily="34" charset="0"/>
              </a:rPr>
              <a:t>mesogastrium</a:t>
            </a:r>
            <a:r>
              <a:rPr lang="en-US" dirty="0">
                <a:latin typeface="Arial" panose="020B0604020202020204" pitchFamily="34" charset="0"/>
                <a:cs typeface="Arial" panose="020B0604020202020204" pitchFamily="34" charset="0"/>
              </a:rPr>
              <a:t> </a:t>
            </a:r>
          </a:p>
          <a:p>
            <a:pPr marL="285750" indent="-285750" algn="just"/>
            <a:r>
              <a:rPr lang="en-US" dirty="0">
                <a:latin typeface="Arial" panose="020B0604020202020204" pitchFamily="34" charset="0"/>
                <a:cs typeface="Arial" panose="020B0604020202020204" pitchFamily="34" charset="0"/>
              </a:rPr>
              <a:t>The larger cranial part of the hepatic diverticulum is the </a:t>
            </a:r>
            <a:r>
              <a:rPr lang="en-US" b="1" dirty="0">
                <a:latin typeface="Arial" panose="020B0604020202020204" pitchFamily="34" charset="0"/>
                <a:cs typeface="Arial" panose="020B0604020202020204" pitchFamily="34" charset="0"/>
              </a:rPr>
              <a:t>primordium of the liver</a:t>
            </a:r>
            <a:r>
              <a:rPr lang="en-US"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4" name="Picture 3">
            <a:extLst>
              <a:ext uri="{FF2B5EF4-FFF2-40B4-BE49-F238E27FC236}">
                <a16:creationId xmlns:a16="http://schemas.microsoft.com/office/drawing/2014/main" xmlns="" id="{160B0BAA-33F5-CFA7-923C-BEFD00D03B79}"/>
              </a:ext>
            </a:extLst>
          </p:cNvPr>
          <p:cNvPicPr>
            <a:picLocks noChangeAspect="1"/>
          </p:cNvPicPr>
          <p:nvPr/>
        </p:nvPicPr>
        <p:blipFill>
          <a:blip r:embed="rId2"/>
          <a:stretch>
            <a:fillRect/>
          </a:stretch>
        </p:blipFill>
        <p:spPr>
          <a:xfrm>
            <a:off x="107493" y="6187395"/>
            <a:ext cx="1993565" cy="518205"/>
          </a:xfrm>
          <a:prstGeom prst="rect">
            <a:avLst/>
          </a:prstGeom>
        </p:spPr>
      </p:pic>
      <p:pic>
        <p:nvPicPr>
          <p:cNvPr id="2" name="Picture 1"/>
          <p:cNvPicPr>
            <a:picLocks noChangeAspect="1"/>
          </p:cNvPicPr>
          <p:nvPr/>
        </p:nvPicPr>
        <p:blipFill>
          <a:blip r:embed="rId3"/>
          <a:stretch>
            <a:fillRect/>
          </a:stretch>
        </p:blipFill>
        <p:spPr>
          <a:xfrm>
            <a:off x="6298833" y="1335314"/>
            <a:ext cx="5723077" cy="5203598"/>
          </a:xfrm>
          <a:prstGeom prst="rect">
            <a:avLst/>
          </a:prstGeom>
        </p:spPr>
      </p:pic>
    </p:spTree>
    <p:extLst>
      <p:ext uri="{BB962C8B-B14F-4D97-AF65-F5344CB8AC3E}">
        <p14:creationId xmlns:p14="http://schemas.microsoft.com/office/powerpoint/2010/main" val="3248841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85" y="1897"/>
            <a:ext cx="10515600" cy="1325563"/>
          </a:xfrm>
        </p:spPr>
        <p:txBody>
          <a:bodyPr>
            <a:normAutofit/>
          </a:bodyPr>
          <a:lstStyle/>
          <a:p>
            <a:r>
              <a:rPr lang="en-US" sz="3600" dirty="0" smtClean="0">
                <a:latin typeface="Arial" panose="020B0604020202020204" pitchFamily="34" charset="0"/>
                <a:cs typeface="Arial" panose="020B0604020202020204" pitchFamily="34" charset="0"/>
              </a:rPr>
              <a:t>Development of Hepatocytes, Hepatic Cords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443" y="1462768"/>
            <a:ext cx="6157686" cy="4351338"/>
          </a:xfrm>
        </p:spPr>
        <p:txBody>
          <a:bodyPr>
            <a:normAutofit fontScale="92500" lnSpcReduction="20000"/>
          </a:bodyPr>
          <a:lstStyle/>
          <a:p>
            <a:pPr marL="285750" indent="-285750" algn="just"/>
            <a:r>
              <a:rPr lang="en-US" dirty="0">
                <a:latin typeface="Arial" panose="020B0604020202020204" pitchFamily="34" charset="0"/>
                <a:cs typeface="Arial" panose="020B0604020202020204" pitchFamily="34" charset="0"/>
              </a:rPr>
              <a:t>The proliferating endodermal cells give rise to interlacing cords of hepatocytes and to the epithelial lining of the intrahepatic part of the biliary apparatus.</a:t>
            </a:r>
          </a:p>
          <a:p>
            <a:pPr marL="285750" indent="-285750" algn="just"/>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hepatic</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cords</a:t>
            </a:r>
            <a:r>
              <a:rPr lang="en-US" dirty="0">
                <a:latin typeface="Arial" panose="020B0604020202020204" pitchFamily="34" charset="0"/>
                <a:cs typeface="Arial" panose="020B0604020202020204" pitchFamily="34" charset="0"/>
              </a:rPr>
              <a:t> anastomose around endothelium-lined spaces, the primordia of the </a:t>
            </a:r>
            <a:r>
              <a:rPr lang="en-US" b="1" dirty="0">
                <a:latin typeface="Arial" panose="020B0604020202020204" pitchFamily="34" charset="0"/>
                <a:cs typeface="Arial" panose="020B0604020202020204" pitchFamily="34" charset="0"/>
              </a:rPr>
              <a:t>hepatic sinusoids</a:t>
            </a:r>
            <a:r>
              <a:rPr lang="en-US" dirty="0">
                <a:latin typeface="Arial" panose="020B0604020202020204" pitchFamily="34" charset="0"/>
                <a:cs typeface="Arial" panose="020B0604020202020204" pitchFamily="34" charset="0"/>
              </a:rPr>
              <a:t>. </a:t>
            </a:r>
          </a:p>
          <a:p>
            <a:pPr marL="285750" indent="-285750" algn="just"/>
            <a:endParaRPr lang="en-US" dirty="0" smtClean="0">
              <a:solidFill>
                <a:schemeClr val="accent4">
                  <a:lumMod val="75000"/>
                </a:schemeClr>
              </a:solidFill>
              <a:latin typeface="Arial" panose="020B0604020202020204" pitchFamily="34" charset="0"/>
              <a:cs typeface="Arial" panose="020B0604020202020204" pitchFamily="34" charset="0"/>
            </a:endParaRPr>
          </a:p>
          <a:p>
            <a:pPr marL="285750" indent="-285750" algn="just"/>
            <a:r>
              <a:rPr lang="en-US" dirty="0" smtClean="0">
                <a:solidFill>
                  <a:schemeClr val="accent4">
                    <a:lumMod val="75000"/>
                  </a:schemeClr>
                </a:solidFill>
                <a:latin typeface="Arial" panose="020B0604020202020204" pitchFamily="34" charset="0"/>
                <a:cs typeface="Arial" panose="020B0604020202020204" pitchFamily="34" charset="0"/>
              </a:rPr>
              <a:t>The </a:t>
            </a:r>
            <a:r>
              <a:rPr lang="en-US" dirty="0">
                <a:solidFill>
                  <a:schemeClr val="accent4">
                    <a:lumMod val="75000"/>
                  </a:schemeClr>
                </a:solidFill>
                <a:latin typeface="Arial" panose="020B0604020202020204" pitchFamily="34" charset="0"/>
                <a:cs typeface="Arial" panose="020B0604020202020204" pitchFamily="34" charset="0"/>
              </a:rPr>
              <a:t>fibrous and hematopoietic tissue and </a:t>
            </a:r>
            <a:r>
              <a:rPr lang="en-US" dirty="0" err="1">
                <a:solidFill>
                  <a:schemeClr val="accent4">
                    <a:lumMod val="75000"/>
                  </a:schemeClr>
                </a:solidFill>
                <a:latin typeface="Arial" panose="020B0604020202020204" pitchFamily="34" charset="0"/>
                <a:cs typeface="Arial" panose="020B0604020202020204" pitchFamily="34" charset="0"/>
              </a:rPr>
              <a:t>Kupffer</a:t>
            </a:r>
            <a:r>
              <a:rPr lang="en-US" dirty="0">
                <a:solidFill>
                  <a:schemeClr val="accent4">
                    <a:lumMod val="75000"/>
                  </a:schemeClr>
                </a:solidFill>
                <a:latin typeface="Arial" panose="020B0604020202020204" pitchFamily="34" charset="0"/>
                <a:cs typeface="Arial" panose="020B0604020202020204" pitchFamily="34" charset="0"/>
              </a:rPr>
              <a:t> cells of the liver are derived from mesenchyme in the septum </a:t>
            </a:r>
            <a:r>
              <a:rPr lang="en-US" dirty="0" err="1">
                <a:solidFill>
                  <a:schemeClr val="accent4">
                    <a:lumMod val="75000"/>
                  </a:schemeClr>
                </a:solidFill>
                <a:latin typeface="Arial" panose="020B0604020202020204" pitchFamily="34" charset="0"/>
                <a:cs typeface="Arial" panose="020B0604020202020204" pitchFamily="34" charset="0"/>
              </a:rPr>
              <a:t>transversum</a:t>
            </a:r>
            <a:r>
              <a:rPr lang="en-US" dirty="0">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6" name="Picture 5">
            <a:extLst>
              <a:ext uri="{FF2B5EF4-FFF2-40B4-BE49-F238E27FC236}">
                <a16:creationId xmlns:a16="http://schemas.microsoft.com/office/drawing/2014/main" xmlns="" id="{32F69A89-41C7-7F76-FD1A-80FA4BE2F26E}"/>
              </a:ext>
            </a:extLst>
          </p:cNvPr>
          <p:cNvPicPr>
            <a:picLocks noChangeAspect="1"/>
          </p:cNvPicPr>
          <p:nvPr/>
        </p:nvPicPr>
        <p:blipFill>
          <a:blip r:embed="rId2"/>
          <a:stretch>
            <a:fillRect/>
          </a:stretch>
        </p:blipFill>
        <p:spPr>
          <a:xfrm>
            <a:off x="182443" y="6278172"/>
            <a:ext cx="1993565" cy="518205"/>
          </a:xfrm>
          <a:prstGeom prst="rect">
            <a:avLst/>
          </a:prstGeom>
        </p:spPr>
      </p:pic>
      <p:pic>
        <p:nvPicPr>
          <p:cNvPr id="4" name="Picture 3"/>
          <p:cNvPicPr>
            <a:picLocks noChangeAspect="1"/>
          </p:cNvPicPr>
          <p:nvPr/>
        </p:nvPicPr>
        <p:blipFill rotWithShape="1">
          <a:blip r:embed="rId3"/>
          <a:srcRect r="36045" b="6494"/>
          <a:stretch/>
        </p:blipFill>
        <p:spPr>
          <a:xfrm>
            <a:off x="6230711" y="998702"/>
            <a:ext cx="5787118" cy="4640263"/>
          </a:xfrm>
          <a:prstGeom prst="rect">
            <a:avLst/>
          </a:prstGeom>
        </p:spPr>
      </p:pic>
    </p:spTree>
    <p:extLst>
      <p:ext uri="{BB962C8B-B14F-4D97-AF65-F5344CB8AC3E}">
        <p14:creationId xmlns:p14="http://schemas.microsoft.com/office/powerpoint/2010/main" val="397236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4233017"/>
              </p:ext>
            </p:extLst>
          </p:nvPr>
        </p:nvGraphicFramePr>
        <p:xfrm>
          <a:off x="194872" y="381000"/>
          <a:ext cx="5520128" cy="6149340"/>
        </p:xfrm>
        <a:graphic>
          <a:graphicData uri="http://schemas.openxmlformats.org/drawingml/2006/table">
            <a:tbl>
              <a:tblPr/>
              <a:tblGrid>
                <a:gridCol w="5520128">
                  <a:extLst>
                    <a:ext uri="{9D8B030D-6E8A-4147-A177-3AD203B41FA5}">
                      <a16:colId xmlns:a16="http://schemas.microsoft.com/office/drawing/2014/main" xmlns="" val="20000"/>
                    </a:ext>
                  </a:extLst>
                </a:gridCol>
              </a:tblGrid>
              <a:tr h="541020">
                <a:tc>
                  <a:txBody>
                    <a:bodyPr/>
                    <a:lstStyle/>
                    <a:p>
                      <a:endParaRPr lang="en-US"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4869180">
                <a:tc>
                  <a:txBody>
                    <a:bodyPr/>
                    <a:lstStyle/>
                    <a:p>
                      <a:pPr marL="0" indent="0" algn="just">
                        <a:buFont typeface="Arial" panose="020B0604020202020204" pitchFamily="34" charset="0"/>
                        <a:buNone/>
                      </a:pPr>
                      <a:r>
                        <a:rPr lang="en-US" sz="3200" b="0" dirty="0" smtClean="0">
                          <a:latin typeface="Arial" panose="020B0604020202020204" pitchFamily="34" charset="0"/>
                          <a:cs typeface="Arial" panose="020B0604020202020204" pitchFamily="34" charset="0"/>
                        </a:rPr>
                        <a:t>Development of Gall Bladder</a:t>
                      </a:r>
                    </a:p>
                    <a:p>
                      <a:pPr marL="285750" indent="-285750" algn="just">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small caudal part of the hepatic diverticulum becomes the </a:t>
                      </a:r>
                      <a:r>
                        <a:rPr lang="en-US" sz="2800" b="1" dirty="0">
                          <a:latin typeface="Arial" panose="020B0604020202020204" pitchFamily="34" charset="0"/>
                          <a:cs typeface="Arial" panose="020B0604020202020204" pitchFamily="34" charset="0"/>
                        </a:rPr>
                        <a:t>gallbladder</a:t>
                      </a:r>
                      <a:r>
                        <a:rPr lang="en-US" sz="2800" dirty="0">
                          <a:latin typeface="Arial" panose="020B0604020202020204" pitchFamily="34" charset="0"/>
                          <a:cs typeface="Arial" panose="020B0604020202020204" pitchFamily="34" charset="0"/>
                        </a:rPr>
                        <a:t>, and the stalk of the diverticulum forms the </a:t>
                      </a:r>
                      <a:r>
                        <a:rPr lang="en-US" sz="2800" b="1" dirty="0">
                          <a:latin typeface="Arial" panose="020B0604020202020204" pitchFamily="34" charset="0"/>
                          <a:cs typeface="Arial" panose="020B0604020202020204" pitchFamily="34" charset="0"/>
                        </a:rPr>
                        <a:t>cystic duct</a:t>
                      </a:r>
                      <a:r>
                        <a:rPr lang="en-US" sz="28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US" sz="2800" dirty="0">
                          <a:latin typeface="Arial" panose="020B0604020202020204" pitchFamily="34" charset="0"/>
                          <a:cs typeface="Arial" panose="020B0604020202020204" pitchFamily="34" charset="0"/>
                        </a:rPr>
                        <a:t>Initially, the </a:t>
                      </a:r>
                      <a:r>
                        <a:rPr lang="en-US" sz="2800" i="1" dirty="0">
                          <a:latin typeface="Arial" panose="020B0604020202020204" pitchFamily="34" charset="0"/>
                          <a:cs typeface="Arial" panose="020B0604020202020204" pitchFamily="34" charset="0"/>
                        </a:rPr>
                        <a:t>extrahepatic biliary apparatus</a:t>
                      </a:r>
                      <a:r>
                        <a:rPr lang="en-US" sz="2800" dirty="0">
                          <a:latin typeface="Arial" panose="020B0604020202020204" pitchFamily="34" charset="0"/>
                          <a:cs typeface="Arial" panose="020B0604020202020204" pitchFamily="34" charset="0"/>
                        </a:rPr>
                        <a:t> is occluded with epithelial cells, but it is later canalized because of </a:t>
                      </a:r>
                      <a:r>
                        <a:rPr lang="en-US" sz="2800" dirty="0" err="1">
                          <a:latin typeface="Arial" panose="020B0604020202020204" pitchFamily="34" charset="0"/>
                          <a:cs typeface="Arial" panose="020B0604020202020204" pitchFamily="34" charset="0"/>
                        </a:rPr>
                        <a:t>vacuolation</a:t>
                      </a:r>
                      <a:r>
                        <a:rPr lang="en-US" sz="2800" dirty="0">
                          <a:latin typeface="Arial" panose="020B0604020202020204" pitchFamily="34" charset="0"/>
                          <a:cs typeface="Arial" panose="020B0604020202020204" pitchFamily="34" charset="0"/>
                        </a:rPr>
                        <a:t> resulting from degeneration of these cells.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rotWithShape="1">
          <a:blip r:embed="rId2"/>
          <a:srcRect t="45034"/>
          <a:stretch/>
        </p:blipFill>
        <p:spPr>
          <a:xfrm>
            <a:off x="6395752" y="1596571"/>
            <a:ext cx="5422506" cy="3601148"/>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6" name="Picture 5">
            <a:extLst>
              <a:ext uri="{FF2B5EF4-FFF2-40B4-BE49-F238E27FC236}">
                <a16:creationId xmlns:a16="http://schemas.microsoft.com/office/drawing/2014/main" xmlns="" id="{D63EB5A3-EF1F-62B5-8E99-32313219F52C}"/>
              </a:ext>
            </a:extLst>
          </p:cNvPr>
          <p:cNvPicPr>
            <a:picLocks noChangeAspect="1"/>
          </p:cNvPicPr>
          <p:nvPr/>
        </p:nvPicPr>
        <p:blipFill>
          <a:blip r:embed="rId3"/>
          <a:stretch>
            <a:fillRect/>
          </a:stretch>
        </p:blipFill>
        <p:spPr>
          <a:xfrm>
            <a:off x="9982200" y="6203270"/>
            <a:ext cx="1993565" cy="518205"/>
          </a:xfrm>
          <a:prstGeom prst="rect">
            <a:avLst/>
          </a:prstGeom>
        </p:spPr>
      </p:pic>
    </p:spTree>
    <p:extLst>
      <p:ext uri="{BB962C8B-B14F-4D97-AF65-F5344CB8AC3E}">
        <p14:creationId xmlns:p14="http://schemas.microsoft.com/office/powerpoint/2010/main" val="63367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92" y="457200"/>
            <a:ext cx="5302708" cy="6400800"/>
          </a:xfrm>
        </p:spPr>
        <p:txBody>
          <a:bodyPr>
            <a:normAutofit/>
          </a:bodyPr>
          <a:lstStyle/>
          <a:p>
            <a:pPr algn="just"/>
            <a:endParaRPr lang="en-US" dirty="0"/>
          </a:p>
          <a:p>
            <a:pPr marL="0" indent="0" algn="just">
              <a:buNone/>
            </a:pPr>
            <a:r>
              <a:rPr lang="en-US" sz="3200" dirty="0" smtClean="0">
                <a:latin typeface="Arial" panose="020B0604020202020204" pitchFamily="34" charset="0"/>
                <a:cs typeface="Arial" panose="020B0604020202020204" pitchFamily="34" charset="0"/>
              </a:rPr>
              <a:t>Development of Bile Duct</a:t>
            </a:r>
          </a:p>
          <a:p>
            <a:pPr algn="just"/>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stalk connecting the hepatic and cystic ducts to the duodenum becomes the </a:t>
            </a:r>
            <a:r>
              <a:rPr lang="en-US" b="1" dirty="0">
                <a:latin typeface="Arial" panose="020B0604020202020204" pitchFamily="34" charset="0"/>
                <a:cs typeface="Arial" panose="020B0604020202020204" pitchFamily="34" charset="0"/>
              </a:rPr>
              <a:t>bile duct</a:t>
            </a:r>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Effect of rotation on bile duct entry into duodenum</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831174" y="1066800"/>
            <a:ext cx="6100996" cy="48006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6" name="Picture 5">
            <a:extLst>
              <a:ext uri="{FF2B5EF4-FFF2-40B4-BE49-F238E27FC236}">
                <a16:creationId xmlns:a16="http://schemas.microsoft.com/office/drawing/2014/main" xmlns="" id="{0A367CDF-1C33-9F89-6719-ABCF0B65C2E1}"/>
              </a:ext>
            </a:extLst>
          </p:cNvPr>
          <p:cNvPicPr>
            <a:picLocks noChangeAspect="1"/>
          </p:cNvPicPr>
          <p:nvPr/>
        </p:nvPicPr>
        <p:blipFill>
          <a:blip r:embed="rId3"/>
          <a:stretch>
            <a:fillRect/>
          </a:stretch>
        </p:blipFill>
        <p:spPr>
          <a:xfrm>
            <a:off x="107492" y="6239236"/>
            <a:ext cx="1993565" cy="518205"/>
          </a:xfrm>
          <a:prstGeom prst="rect">
            <a:avLst/>
          </a:prstGeom>
        </p:spPr>
      </p:pic>
    </p:spTree>
    <p:extLst>
      <p:ext uri="{BB962C8B-B14F-4D97-AF65-F5344CB8AC3E}">
        <p14:creationId xmlns:p14="http://schemas.microsoft.com/office/powerpoint/2010/main" val="138820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6400" y="762000"/>
            <a:ext cx="8763000" cy="6019800"/>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pic>
        <p:nvPicPr>
          <p:cNvPr id="5" name="Picture 4">
            <a:extLst>
              <a:ext uri="{FF2B5EF4-FFF2-40B4-BE49-F238E27FC236}">
                <a16:creationId xmlns:a16="http://schemas.microsoft.com/office/drawing/2014/main" xmlns="" id="{40DD9330-8E0E-B6BA-6B5D-661349953737}"/>
              </a:ext>
            </a:extLst>
          </p:cNvPr>
          <p:cNvPicPr>
            <a:picLocks noChangeAspect="1"/>
          </p:cNvPicPr>
          <p:nvPr/>
        </p:nvPicPr>
        <p:blipFill>
          <a:blip r:embed="rId3"/>
          <a:stretch>
            <a:fillRect/>
          </a:stretch>
        </p:blipFill>
        <p:spPr>
          <a:xfrm>
            <a:off x="257394" y="6229503"/>
            <a:ext cx="1993565" cy="518205"/>
          </a:xfrm>
          <a:prstGeom prst="rect">
            <a:avLst/>
          </a:prstGeom>
        </p:spPr>
      </p:pic>
    </p:spTree>
    <p:extLst>
      <p:ext uri="{BB962C8B-B14F-4D97-AF65-F5344CB8AC3E}">
        <p14:creationId xmlns:p14="http://schemas.microsoft.com/office/powerpoint/2010/main" val="258046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43" y="771525"/>
            <a:ext cx="10515600" cy="1325563"/>
          </a:xfrm>
        </p:spPr>
        <p:txBody>
          <a:bodyPr>
            <a:normAutofit/>
          </a:bodyPr>
          <a:lstStyle/>
          <a:p>
            <a:pPr lvl="0" fontAlgn="ctr">
              <a:spcBef>
                <a:spcPts val="1000"/>
              </a:spcBef>
            </a:pPr>
            <a:r>
              <a:rPr lang="en-US" sz="3600" b="1" dirty="0">
                <a:solidFill>
                  <a:prstClr val="black"/>
                </a:solidFill>
                <a:latin typeface="Arial" panose="020B0604020202020204" pitchFamily="34" charset="0"/>
                <a:cs typeface="Arial" panose="020B0604020202020204" pitchFamily="34" charset="0"/>
              </a:rPr>
              <a:t>Ventral Mesentery </a:t>
            </a:r>
            <a:r>
              <a:rPr lang="en-US" sz="3200" dirty="0">
                <a:solidFill>
                  <a:prstClr val="black"/>
                </a:solidFill>
                <a:latin typeface="Arial" panose="020B0604020202020204" pitchFamily="34" charset="0"/>
                <a:cs typeface="Arial" panose="020B0604020202020204" pitchFamily="34" charset="0"/>
              </a:rPr>
              <a:t/>
            </a:r>
            <a:br>
              <a:rPr lang="en-US" sz="3200" dirty="0">
                <a:solidFill>
                  <a:prstClr val="black"/>
                </a:solidFill>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1175" y="1894055"/>
            <a:ext cx="6730584" cy="5105400"/>
          </a:xfrm>
        </p:spPr>
        <p:txBody>
          <a:bodyPr>
            <a:normAutofit/>
          </a:bodyPr>
          <a:lstStyle/>
          <a:p>
            <a:pPr marL="0" indent="0" fontAlgn="ctr">
              <a:buNone/>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thin, double-layered membrane gives rise to: </a:t>
            </a:r>
            <a:endParaRPr lang="en-US" dirty="0" smtClean="0">
              <a:latin typeface="Arial" panose="020B0604020202020204" pitchFamily="34" charset="0"/>
              <a:cs typeface="Arial" panose="020B0604020202020204" pitchFamily="34" charset="0"/>
            </a:endParaRPr>
          </a:p>
          <a:p>
            <a:pPr fontAlgn="ctr"/>
            <a:r>
              <a:rPr lang="en-US"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lesser </a:t>
            </a:r>
            <a:r>
              <a:rPr lang="en-US" b="1" dirty="0" err="1">
                <a:latin typeface="Arial" panose="020B0604020202020204" pitchFamily="34" charset="0"/>
                <a:cs typeface="Arial" panose="020B0604020202020204" pitchFamily="34" charset="0"/>
              </a:rPr>
              <a:t>omentum</a:t>
            </a:r>
            <a:r>
              <a:rPr lang="en-US" dirty="0">
                <a:latin typeface="Arial" panose="020B0604020202020204" pitchFamily="34" charset="0"/>
                <a:cs typeface="Arial" panose="020B0604020202020204" pitchFamily="34" charset="0"/>
              </a:rPr>
              <a:t>, passing from the liver to the lesser curvature of the stomach (</a:t>
            </a:r>
            <a:r>
              <a:rPr lang="en-US" b="1" dirty="0" err="1">
                <a:latin typeface="Arial" panose="020B0604020202020204" pitchFamily="34" charset="0"/>
                <a:cs typeface="Arial" panose="020B0604020202020204" pitchFamily="34" charset="0"/>
              </a:rPr>
              <a:t>hepatogastric</a:t>
            </a:r>
            <a:r>
              <a:rPr lang="en-US" b="1" dirty="0">
                <a:latin typeface="Arial" panose="020B0604020202020204" pitchFamily="34" charset="0"/>
                <a:cs typeface="Arial" panose="020B0604020202020204" pitchFamily="34" charset="0"/>
              </a:rPr>
              <a:t> ligament</a:t>
            </a:r>
            <a:r>
              <a:rPr lang="en-US" dirty="0">
                <a:latin typeface="Arial" panose="020B0604020202020204" pitchFamily="34" charset="0"/>
                <a:cs typeface="Arial" panose="020B0604020202020204" pitchFamily="34" charset="0"/>
              </a:rPr>
              <a:t>) and from the liver to the duodenum (</a:t>
            </a:r>
            <a:r>
              <a:rPr lang="en-US" b="1" dirty="0">
                <a:latin typeface="Arial" panose="020B0604020202020204" pitchFamily="34" charset="0"/>
                <a:cs typeface="Arial" panose="020B0604020202020204" pitchFamily="34" charset="0"/>
              </a:rPr>
              <a:t>hepatoduodenal ligament</a:t>
            </a:r>
            <a:r>
              <a:rPr lang="en-US" dirty="0">
                <a:latin typeface="Arial" panose="020B0604020202020204" pitchFamily="34" charset="0"/>
                <a:cs typeface="Arial" panose="020B0604020202020204" pitchFamily="34" charset="0"/>
              </a:rPr>
              <a:t>)</a:t>
            </a:r>
          </a:p>
          <a:p>
            <a:pPr fontAlgn="ct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falciform ligament</a:t>
            </a:r>
            <a:r>
              <a:rPr lang="en-US" dirty="0">
                <a:latin typeface="Arial" panose="020B0604020202020204" pitchFamily="34" charset="0"/>
                <a:cs typeface="Arial" panose="020B0604020202020204" pitchFamily="34" charset="0"/>
              </a:rPr>
              <a:t>, extending from the liver to the ventral abdominal wall </a:t>
            </a:r>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7" name="Picture 6">
            <a:extLst>
              <a:ext uri="{FF2B5EF4-FFF2-40B4-BE49-F238E27FC236}">
                <a16:creationId xmlns:a16="http://schemas.microsoft.com/office/drawing/2014/main" xmlns="" id="{88A2FD93-BDB6-2440-7D05-12024C3E821D}"/>
              </a:ext>
            </a:extLst>
          </p:cNvPr>
          <p:cNvPicPr>
            <a:picLocks noChangeAspect="1"/>
          </p:cNvPicPr>
          <p:nvPr/>
        </p:nvPicPr>
        <p:blipFill>
          <a:blip r:embed="rId2"/>
          <a:stretch>
            <a:fillRect/>
          </a:stretch>
        </p:blipFill>
        <p:spPr>
          <a:xfrm>
            <a:off x="129199" y="6203270"/>
            <a:ext cx="1993565" cy="518205"/>
          </a:xfrm>
          <a:prstGeom prst="rect">
            <a:avLst/>
          </a:prstGeom>
        </p:spPr>
      </p:pic>
      <p:pic>
        <p:nvPicPr>
          <p:cNvPr id="5" name="Picture 4"/>
          <p:cNvPicPr>
            <a:picLocks noChangeAspect="1"/>
          </p:cNvPicPr>
          <p:nvPr/>
        </p:nvPicPr>
        <p:blipFill>
          <a:blip r:embed="rId3"/>
          <a:stretch>
            <a:fillRect/>
          </a:stretch>
        </p:blipFill>
        <p:spPr>
          <a:xfrm>
            <a:off x="6821715" y="683662"/>
            <a:ext cx="4105048" cy="5337725"/>
          </a:xfrm>
          <a:prstGeom prst="rect">
            <a:avLst/>
          </a:prstGeom>
        </p:spPr>
      </p:pic>
    </p:spTree>
    <p:extLst>
      <p:ext uri="{BB962C8B-B14F-4D97-AF65-F5344CB8AC3E}">
        <p14:creationId xmlns:p14="http://schemas.microsoft.com/office/powerpoint/2010/main" val="37707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6DE7789-1394-B357-5F58-181B0A1E016A}"/>
              </a:ext>
            </a:extLst>
          </p:cNvPr>
          <p:cNvSpPr>
            <a:spLocks noGrp="1"/>
          </p:cNvSpPr>
          <p:nvPr>
            <p:ph type="title"/>
          </p:nvPr>
        </p:nvSpPr>
        <p:spPr>
          <a:xfrm>
            <a:off x="1524000" y="1066801"/>
            <a:ext cx="9144000" cy="1325563"/>
          </a:xfrm>
        </p:spPr>
        <p:txBody>
          <a:bodyPr>
            <a:normAutofit fontScale="90000"/>
          </a:bodyPr>
          <a:lstStyle/>
          <a:p>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Prof. Umar’s Model of Teaching Strategy</a:t>
            </a: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t>
            </a:r>
            <a:r>
              <a:rPr lang="en-US" sz="2400" dirty="0">
                <a:solidFill>
                  <a:schemeClr val="tx2">
                    <a:lumMod val="75000"/>
                    <a:lumOff val="25000"/>
                  </a:schemeClr>
                </a:solidFill>
                <a:latin typeface="Arial" panose="020B0604020202020204" pitchFamily="34" charset="0"/>
                <a:cs typeface="Arial" panose="020B0604020202020204" pitchFamily="34" charset="0"/>
              </a:rPr>
              <a:t>Self Directed Learning  Assessment Program</a:t>
            </a:r>
            <a:r>
              <a:rPr lang="en-US" sz="2400" b="1" dirty="0">
                <a:solidFill>
                  <a:schemeClr val="tx2">
                    <a:lumMod val="75000"/>
                    <a:lumOff val="25000"/>
                  </a:schemeClr>
                </a:solidFill>
                <a:latin typeface="Arial" panose="020B0604020202020204" pitchFamily="34" charset="0"/>
                <a:cs typeface="Arial" panose="020B0604020202020204" pitchFamily="34" charset="0"/>
              </a:rPr>
              <a:t/>
            </a:r>
            <a:br>
              <a:rPr lang="en-US" sz="2400" b="1" dirty="0">
                <a:solidFill>
                  <a:schemeClr val="tx2">
                    <a:lumMod val="75000"/>
                    <a:lumOff val="25000"/>
                  </a:schemeClr>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solidFill>
                  <a:schemeClr val="tx2">
                    <a:lumMod val="75000"/>
                    <a:lumOff val="25000"/>
                  </a:schemeClr>
                </a:solidFill>
                <a:latin typeface="Arial" panose="020B0604020202020204" pitchFamily="34" charset="0"/>
                <a:cs typeface="Arial" panose="020B0604020202020204" pitchFamily="34" charset="0"/>
              </a:rPr>
              <a:t>Objectives</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cultivate critical thinking, analytical reasoning, and problem-solving competencies.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To instill a culture of self-directed learning, fostering lifelong learning habits and autonomy.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 xmlns:a16="http://schemas.microsoft.com/office/drawing/2014/main" id="{43D157CD-1399-5207-B798-F4E73ED14A83}"/>
              </a:ext>
            </a:extLst>
          </p:cNvPr>
          <p:cNvSpPr>
            <a:spLocks noGrp="1"/>
          </p:cNvSpPr>
          <p:nvPr>
            <p:ph idx="1"/>
          </p:nvPr>
        </p:nvSpPr>
        <p:spPr>
          <a:xfrm>
            <a:off x="1524000" y="2667000"/>
            <a:ext cx="9144000" cy="3882736"/>
          </a:xfrm>
        </p:spPr>
        <p:txBody>
          <a:bodyPr>
            <a:normAutofit/>
          </a:bodyPr>
          <a:lstStyle/>
          <a:p>
            <a:pPr marL="0" indent="0" algn="just">
              <a:buNone/>
            </a:pPr>
            <a:r>
              <a:rPr lang="en-GB" sz="2400" dirty="0">
                <a:solidFill>
                  <a:schemeClr val="tx2">
                    <a:lumMod val="75000"/>
                    <a:lumOff val="25000"/>
                  </a:schemeClr>
                </a:solidFill>
                <a:latin typeface="Calibri" panose="020F0502020204030204" pitchFamily="34" charset="0"/>
                <a:cs typeface="Calibri" panose="020F0502020204030204" pitchFamily="34" charset="0"/>
              </a:rPr>
              <a:t>How to Assess?</a:t>
            </a:r>
            <a:endParaRPr lang="en-GB" sz="24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GB" sz="2000" dirty="0">
                <a:latin typeface="Calibri" panose="020F0502020204030204" pitchFamily="34" charset="0"/>
                <a:cs typeface="Calibri" panose="020F0502020204030204" pitchFamily="34" charset="0"/>
              </a:rPr>
              <a:t>Ten randomly selected students will be evaluated </a:t>
            </a:r>
            <a:r>
              <a:rPr lang="en-GB" sz="2000" dirty="0">
                <a:solidFill>
                  <a:prstClr val="black"/>
                </a:solidFill>
                <a:latin typeface="Calibri" panose="020F0502020204030204" pitchFamily="34" charset="0"/>
                <a:cs typeface="Calibri" panose="020F0502020204030204" pitchFamily="34" charset="0"/>
              </a:rPr>
              <a:t>within the </a:t>
            </a:r>
            <a:r>
              <a:rPr lang="en-GB" sz="2000" b="1" dirty="0">
                <a:latin typeface="Calibri" panose="020F0502020204030204" pitchFamily="34" charset="0"/>
                <a:cs typeface="Calibri" panose="020F0502020204030204" pitchFamily="34" charset="0"/>
              </a:rPr>
              <a:t>first 10 minutes of the lecture</a:t>
            </a:r>
            <a:r>
              <a:rPr lang="en-GB" sz="2000" dirty="0">
                <a:solidFill>
                  <a:schemeClr val="tx2">
                    <a:lumMod val="75000"/>
                    <a:lumOff val="25000"/>
                  </a:schemeClr>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through 10 multiple-choice questions (MCQs) based on the PowerPoint presentation shared on Students Official </a:t>
            </a:r>
            <a:r>
              <a:rPr lang="en-GB" sz="2000" dirty="0" err="1">
                <a:latin typeface="Calibri" panose="020F0502020204030204" pitchFamily="34" charset="0"/>
                <a:cs typeface="Calibri" panose="020F0502020204030204" pitchFamily="34" charset="0"/>
              </a:rPr>
              <a:t>WhatsApp</a:t>
            </a:r>
            <a:r>
              <a:rPr lang="en-GB" sz="2000" dirty="0">
                <a:latin typeface="Calibri" panose="020F0502020204030204" pitchFamily="34" charset="0"/>
                <a:cs typeface="Calibri" panose="020F0502020204030204" pitchFamily="34" charset="0"/>
              </a:rPr>
              <a:t> group, one day before the teaching session.</a:t>
            </a:r>
          </a:p>
          <a:p>
            <a:pPr algn="just">
              <a:buFont typeface="Wingdings" panose="05000000000000000000" pitchFamily="2" charset="2"/>
              <a:buChar char="Ø"/>
            </a:pPr>
            <a:r>
              <a:rPr lang="en-US" sz="2000" dirty="0">
                <a:latin typeface="Calibri" panose="020F0502020204030204" pitchFamily="34" charset="0"/>
                <a:cs typeface="Calibri" panose="020F0502020204030204" pitchFamily="34" charset="0"/>
              </a:rPr>
              <a:t>The number of MCQs from the components of the lecture will follow the </a:t>
            </a:r>
            <a:r>
              <a:rPr lang="en-US" sz="2000" dirty="0" smtClean="0">
                <a:latin typeface="Calibri" panose="020F0502020204030204" pitchFamily="34" charset="0"/>
                <a:cs typeface="Calibri" panose="020F0502020204030204" pitchFamily="34" charset="0"/>
              </a:rPr>
              <a:t>guidelines </a:t>
            </a:r>
            <a:r>
              <a:rPr lang="en-US" sz="2000" dirty="0">
                <a:latin typeface="Calibri" panose="020F0502020204030204" pitchFamily="34" charset="0"/>
                <a:cs typeface="Calibri" panose="020F0502020204030204" pitchFamily="34" charset="0"/>
              </a:rPr>
              <a:t>outlined in the </a:t>
            </a:r>
            <a:r>
              <a:rPr lang="en-US" sz="2000" b="1" dirty="0">
                <a:latin typeface="Calibri" panose="020F0502020204030204" pitchFamily="34" charset="0"/>
                <a:cs typeface="Calibri" panose="020F0502020204030204" pitchFamily="34" charset="0"/>
              </a:rPr>
              <a:t>Prof. Umar model of Integrated Lecture</a:t>
            </a:r>
            <a:r>
              <a:rPr lang="en-US" sz="2000" dirty="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0" indent="0" algn="just">
              <a:buNone/>
            </a:pPr>
            <a:endParaRPr lang="en-GB" sz="20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hlinkClick r:id="rId2"/>
            </a:endParaRPr>
          </a:p>
        </p:txBody>
      </p:sp>
      <p:sp>
        <p:nvSpPr>
          <p:cNvPr id="2" name="Rectangle 1"/>
          <p:cNvSpPr/>
          <p:nvPr/>
        </p:nvSpPr>
        <p:spPr>
          <a:xfrm>
            <a:off x="9739746" y="175638"/>
            <a:ext cx="211974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First Ten Minutes</a:t>
            </a:r>
          </a:p>
        </p:txBody>
      </p:sp>
      <p:graphicFrame>
        <p:nvGraphicFramePr>
          <p:cNvPr id="3" name="Table 2"/>
          <p:cNvGraphicFramePr>
            <a:graphicFrameLocks noGrp="1"/>
          </p:cNvGraphicFramePr>
          <p:nvPr>
            <p:extLst/>
          </p:nvPr>
        </p:nvGraphicFramePr>
        <p:xfrm>
          <a:off x="2514600" y="5410201"/>
          <a:ext cx="7010400" cy="1261283"/>
        </p:xfrm>
        <a:graphic>
          <a:graphicData uri="http://schemas.openxmlformats.org/drawingml/2006/table">
            <a:tbl>
              <a:tblPr firstRow="1" bandRow="1">
                <a:tableStyleId>{BC89EF96-8CEA-46FF-86C4-4CE0E7609802}</a:tableStyleId>
              </a:tblPr>
              <a:tblGrid>
                <a:gridCol w="1402080"/>
                <a:gridCol w="1402080"/>
                <a:gridCol w="1402080"/>
                <a:gridCol w="1402080"/>
                <a:gridCol w="1402080"/>
              </a:tblGrid>
              <a:tr h="590723">
                <a:tc>
                  <a:txBody>
                    <a:bodyPr/>
                    <a:lstStyle/>
                    <a:p>
                      <a:r>
                        <a:rPr lang="en-US" sz="1600" dirty="0" smtClean="0">
                          <a:latin typeface="Arial" panose="020B0604020202020204" pitchFamily="34" charset="0"/>
                          <a:cs typeface="Arial" panose="020B0604020202020204" pitchFamily="34" charset="0"/>
                        </a:rPr>
                        <a:t>Component of LGIS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Core Knowledge</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Horizontal</a:t>
                      </a:r>
                      <a:r>
                        <a:rPr lang="en-US" sz="1600" baseline="0" dirty="0" smtClean="0">
                          <a:latin typeface="Arial" panose="020B0604020202020204" pitchFamily="34" charset="0"/>
                          <a:cs typeface="Arial" panose="020B0604020202020204" pitchFamily="34" charset="0"/>
                        </a:rPr>
                        <a:t> Integration</a:t>
                      </a:r>
                      <a:endParaRPr lang="en-US" sz="1600"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Vertical Integration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Spiral Integration</a:t>
                      </a:r>
                      <a:endParaRPr lang="en-US" sz="1600" b="1" dirty="0">
                        <a:latin typeface="Arial" panose="020B0604020202020204" pitchFamily="34" charset="0"/>
                        <a:cs typeface="Arial" panose="020B0604020202020204" pitchFamily="34" charset="0"/>
                      </a:endParaRPr>
                    </a:p>
                  </a:txBody>
                  <a:tcPr/>
                </a:tc>
              </a:tr>
              <a:tr h="590723">
                <a:tc>
                  <a:txBody>
                    <a:bodyP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No of MCQs</a:t>
                      </a:r>
                      <a:endParaRPr lang="en-US" sz="1600" b="1" dirty="0">
                        <a:latin typeface="Arial" panose="020B0604020202020204" pitchFamily="34" charset="0"/>
                        <a:cs typeface="Arial" panose="020B0604020202020204" pitchFamily="34" charset="0"/>
                      </a:endParaRPr>
                    </a:p>
                  </a:txBody>
                  <a:tcPr/>
                </a:tc>
                <a:tc>
                  <a:txBody>
                    <a:bodyPr/>
                    <a:lstStyle/>
                    <a:p>
                      <a:endParaRPr lang="en-US" dirty="0" smtClean="0"/>
                    </a:p>
                    <a:p>
                      <a:pPr algn="ctr"/>
                      <a:r>
                        <a:rPr lang="en-US" sz="2000" b="1" dirty="0" smtClean="0"/>
                        <a:t>6-7</a:t>
                      </a:r>
                      <a:endParaRPr lang="en-US" sz="2000" b="1" dirty="0"/>
                    </a:p>
                  </a:txBody>
                  <a:tcPr/>
                </a:tc>
                <a:tc>
                  <a:txBody>
                    <a:bodyPr/>
                    <a:lstStyle/>
                    <a:p>
                      <a:pPr algn="ctr"/>
                      <a:endParaRPr lang="en-US" sz="1600" dirty="0" smtClean="0">
                        <a:latin typeface="Arial" panose="020B0604020202020204" pitchFamily="34" charset="0"/>
                        <a:cs typeface="Arial" panose="020B0604020202020204" pitchFamily="34" charset="0"/>
                      </a:endParaRPr>
                    </a:p>
                    <a:p>
                      <a:pPr algn="ctr"/>
                      <a:r>
                        <a:rPr lang="en-US" sz="1800" b="1" dirty="0" smtClean="0">
                          <a:latin typeface="Arial" panose="020B0604020202020204" pitchFamily="34" charset="0"/>
                          <a:cs typeface="Arial" panose="020B0604020202020204" pitchFamily="34" charset="0"/>
                        </a:rPr>
                        <a:t>1-2</a:t>
                      </a:r>
                    </a:p>
                  </a:txBody>
                  <a:tcPr/>
                </a:tc>
                <a:tc>
                  <a:txBody>
                    <a:bodyPr/>
                    <a:lstStyle/>
                    <a:p>
                      <a:pPr algn="ctr"/>
                      <a:endParaRPr lang="en-US" sz="1800" b="1" dirty="0" smtClean="0"/>
                    </a:p>
                    <a:p>
                      <a:pPr algn="ctr"/>
                      <a:r>
                        <a:rPr lang="en-US" sz="1800" b="1" dirty="0" smtClean="0"/>
                        <a:t>1</a:t>
                      </a:r>
                      <a:endParaRPr lang="en-US" sz="1800" b="1" dirty="0"/>
                    </a:p>
                  </a:txBody>
                  <a:tcPr/>
                </a:tc>
                <a:tc>
                  <a:txBody>
                    <a:bodyPr/>
                    <a:lstStyle/>
                    <a:p>
                      <a:pPr algn="ctr"/>
                      <a:endParaRPr lang="en-US" sz="1800" b="1" dirty="0" smtClean="0"/>
                    </a:p>
                    <a:p>
                      <a:pPr algn="ctr"/>
                      <a:r>
                        <a:rPr lang="en-US" sz="1800" b="1" dirty="0" smtClean="0"/>
                        <a:t>1</a:t>
                      </a:r>
                      <a:endParaRPr lang="en-US" sz="1800" b="1" dirty="0"/>
                    </a:p>
                  </a:txBody>
                  <a:tcPr/>
                </a:tc>
              </a:tr>
            </a:tbl>
          </a:graphicData>
        </a:graphic>
      </p:graphicFrame>
    </p:spTree>
    <p:extLst>
      <p:ext uri="{BB962C8B-B14F-4D97-AF65-F5344CB8AC3E}">
        <p14:creationId xmlns:p14="http://schemas.microsoft.com/office/powerpoint/2010/main" val="378547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475" r="6438" b="10959"/>
          <a:stretch/>
        </p:blipFill>
        <p:spPr>
          <a:xfrm>
            <a:off x="3230381" y="1219201"/>
            <a:ext cx="5715000" cy="4953000"/>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pic>
        <p:nvPicPr>
          <p:cNvPr id="4" name="Picture 3">
            <a:extLst>
              <a:ext uri="{FF2B5EF4-FFF2-40B4-BE49-F238E27FC236}">
                <a16:creationId xmlns:a16="http://schemas.microsoft.com/office/drawing/2014/main" xmlns="" id="{1F2013C5-4E53-9DF3-121F-D8BE90CED969}"/>
              </a:ext>
            </a:extLst>
          </p:cNvPr>
          <p:cNvPicPr>
            <a:picLocks noChangeAspect="1"/>
          </p:cNvPicPr>
          <p:nvPr/>
        </p:nvPicPr>
        <p:blipFill>
          <a:blip r:embed="rId3"/>
          <a:stretch>
            <a:fillRect/>
          </a:stretch>
        </p:blipFill>
        <p:spPr>
          <a:xfrm>
            <a:off x="257394" y="6172201"/>
            <a:ext cx="1993565" cy="518205"/>
          </a:xfrm>
          <a:prstGeom prst="rect">
            <a:avLst/>
          </a:prstGeom>
        </p:spPr>
      </p:pic>
      <p:sp>
        <p:nvSpPr>
          <p:cNvPr id="2" name="Rectangle 1"/>
          <p:cNvSpPr/>
          <p:nvPr/>
        </p:nvSpPr>
        <p:spPr>
          <a:xfrm flipH="1">
            <a:off x="2250956" y="404734"/>
            <a:ext cx="6694423" cy="1349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Development of Biliary Apparatus</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7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Bile (composition)</a:t>
            </a:r>
          </a:p>
        </p:txBody>
      </p:sp>
      <p:sp>
        <p:nvSpPr>
          <p:cNvPr id="3" name="Content Placeholder 2"/>
          <p:cNvSpPr>
            <a:spLocks noGrp="1"/>
          </p:cNvSpPr>
          <p:nvPr>
            <p:ph idx="1"/>
          </p:nvPr>
        </p:nvSpPr>
        <p:spPr>
          <a:xfrm>
            <a:off x="1600199" y="1690688"/>
            <a:ext cx="8991600" cy="5715000"/>
          </a:xfrm>
        </p:spPr>
        <p:txBody>
          <a:bodyPr>
            <a:normAutofit/>
          </a:bodyPr>
          <a:lstStyle/>
          <a:p>
            <a:pPr marL="0" indent="0">
              <a:buNone/>
            </a:pPr>
            <a:r>
              <a:rPr lang="en-US" dirty="0">
                <a:latin typeface="Arial" panose="020B0604020202020204" pitchFamily="34" charset="0"/>
                <a:cs typeface="Arial" panose="020B0604020202020204" pitchFamily="34" charset="0"/>
              </a:rPr>
              <a:t>Bile digests fat by breaking it down into fatty acids and dispersing it throughout the digestive tract for digestive enzymes to process.</a:t>
            </a:r>
          </a:p>
          <a:p>
            <a:r>
              <a:rPr lang="en-US" dirty="0">
                <a:latin typeface="Arial" panose="020B0604020202020204" pitchFamily="34" charset="0"/>
                <a:cs typeface="Arial" panose="020B0604020202020204" pitchFamily="34" charset="0"/>
              </a:rPr>
              <a:t>Bile consists of 95% water in which are dissolved a number of endogenous solid constituents including </a:t>
            </a:r>
          </a:p>
          <a:p>
            <a:r>
              <a:rPr lang="en-US" dirty="0">
                <a:latin typeface="Arial" panose="020B0604020202020204" pitchFamily="34" charset="0"/>
                <a:cs typeface="Arial" panose="020B0604020202020204" pitchFamily="34" charset="0"/>
              </a:rPr>
              <a:t>bile salts, </a:t>
            </a:r>
          </a:p>
          <a:p>
            <a:r>
              <a:rPr lang="en-US" dirty="0">
                <a:latin typeface="Arial" panose="020B0604020202020204" pitchFamily="34" charset="0"/>
                <a:cs typeface="Arial" panose="020B0604020202020204" pitchFamily="34" charset="0"/>
              </a:rPr>
              <a:t>bilirubin phospholipid, cholesterol, amino acids, </a:t>
            </a:r>
          </a:p>
          <a:p>
            <a:r>
              <a:rPr lang="en-US" dirty="0">
                <a:latin typeface="Arial" panose="020B0604020202020204" pitchFamily="34" charset="0"/>
                <a:cs typeface="Arial" panose="020B0604020202020204" pitchFamily="34" charset="0"/>
              </a:rPr>
              <a:t>steroids, enzymes, porphyrins, vitamins, and heavy metals, as well as exogenous drugs, xenobiotics and environmental</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pic>
        <p:nvPicPr>
          <p:cNvPr id="6" name="Picture 5">
            <a:extLst>
              <a:ext uri="{FF2B5EF4-FFF2-40B4-BE49-F238E27FC236}">
                <a16:creationId xmlns:a16="http://schemas.microsoft.com/office/drawing/2014/main" xmlns="" id="{84AD70F7-A6C1-40F7-8256-DDCFFB5162CC}"/>
              </a:ext>
            </a:extLst>
          </p:cNvPr>
          <p:cNvPicPr>
            <a:picLocks noChangeAspect="1"/>
          </p:cNvPicPr>
          <p:nvPr/>
        </p:nvPicPr>
        <p:blipFill>
          <a:blip r:embed="rId2"/>
          <a:stretch>
            <a:fillRect/>
          </a:stretch>
        </p:blipFill>
        <p:spPr>
          <a:xfrm>
            <a:off x="119754" y="6273713"/>
            <a:ext cx="2688569" cy="530398"/>
          </a:xfrm>
          <a:prstGeom prst="rect">
            <a:avLst/>
          </a:prstGeom>
        </p:spPr>
      </p:pic>
    </p:spTree>
    <p:extLst>
      <p:ext uri="{BB962C8B-B14F-4D97-AF65-F5344CB8AC3E}">
        <p14:creationId xmlns:p14="http://schemas.microsoft.com/office/powerpoint/2010/main" val="17770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Functions of Bile </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Aids in the digestion of fat via fat emulsification.</a:t>
            </a:r>
          </a:p>
          <a:p>
            <a:r>
              <a:rPr lang="en-US" dirty="0">
                <a:latin typeface="Arial" panose="020B0604020202020204" pitchFamily="34" charset="0"/>
                <a:cs typeface="Arial" panose="020B0604020202020204" pitchFamily="34" charset="0"/>
              </a:rPr>
              <a:t>Absorption of fat and fat-soluble vitamins.</a:t>
            </a:r>
          </a:p>
          <a:p>
            <a:r>
              <a:rPr lang="en-US" dirty="0">
                <a:latin typeface="Arial" panose="020B0604020202020204" pitchFamily="34" charset="0"/>
                <a:cs typeface="Arial" panose="020B0604020202020204" pitchFamily="34" charset="0"/>
              </a:rPr>
              <a:t>Excretion of bilirubin and excess cholesterol.</a:t>
            </a:r>
          </a:p>
          <a:p>
            <a:r>
              <a:rPr lang="en-US" dirty="0">
                <a:latin typeface="Arial" panose="020B0604020202020204" pitchFamily="34" charset="0"/>
                <a:cs typeface="Arial" panose="020B0604020202020204" pitchFamily="34" charset="0"/>
              </a:rPr>
              <a:t>Provides an alkaline fluid in the duodenum to neutralize the acidic pH of the </a:t>
            </a:r>
            <a:r>
              <a:rPr lang="en-US" dirty="0" err="1">
                <a:latin typeface="Arial" panose="020B0604020202020204" pitchFamily="34" charset="0"/>
                <a:cs typeface="Arial" panose="020B0604020202020204" pitchFamily="34" charset="0"/>
              </a:rPr>
              <a:t>chyme</a:t>
            </a:r>
            <a:r>
              <a:rPr lang="en-US" dirty="0">
                <a:latin typeface="Arial" panose="020B0604020202020204" pitchFamily="34" charset="0"/>
                <a:cs typeface="Arial" panose="020B0604020202020204" pitchFamily="34" charset="0"/>
              </a:rPr>
              <a:t> that comes from the stomach.</a:t>
            </a:r>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6" name="Picture 5">
            <a:extLst>
              <a:ext uri="{FF2B5EF4-FFF2-40B4-BE49-F238E27FC236}">
                <a16:creationId xmlns:a16="http://schemas.microsoft.com/office/drawing/2014/main" xmlns="" id="{93FC9522-4A85-1125-AD60-2B8DD38D4119}"/>
              </a:ext>
            </a:extLst>
          </p:cNvPr>
          <p:cNvPicPr>
            <a:picLocks noChangeAspect="1"/>
          </p:cNvPicPr>
          <p:nvPr/>
        </p:nvPicPr>
        <p:blipFill>
          <a:blip r:embed="rId2"/>
          <a:stretch>
            <a:fillRect/>
          </a:stretch>
        </p:blipFill>
        <p:spPr>
          <a:xfrm>
            <a:off x="299636" y="6227676"/>
            <a:ext cx="2688569" cy="530398"/>
          </a:xfrm>
          <a:prstGeom prst="rect">
            <a:avLst/>
          </a:prstGeom>
        </p:spPr>
      </p:pic>
    </p:spTree>
    <p:extLst>
      <p:ext uri="{BB962C8B-B14F-4D97-AF65-F5344CB8AC3E}">
        <p14:creationId xmlns:p14="http://schemas.microsoft.com/office/powerpoint/2010/main" val="245331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24"/>
          <a:stretch/>
        </p:blipFill>
        <p:spPr>
          <a:xfrm>
            <a:off x="2519597" y="1107867"/>
            <a:ext cx="8610599" cy="5262953"/>
          </a:xfrm>
          <a:prstGeom prst="rect">
            <a:avLst/>
          </a:prstGeom>
        </p:spPr>
      </p:pic>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23</a:t>
            </a:fld>
            <a:endParaRPr lang="en-US"/>
          </a:p>
        </p:txBody>
      </p:sp>
      <p:pic>
        <p:nvPicPr>
          <p:cNvPr id="5" name="Picture 4">
            <a:extLst>
              <a:ext uri="{FF2B5EF4-FFF2-40B4-BE49-F238E27FC236}">
                <a16:creationId xmlns:a16="http://schemas.microsoft.com/office/drawing/2014/main" xmlns="" id="{0AC50B2C-2528-FBE2-7688-D50AA7064723}"/>
              </a:ext>
            </a:extLst>
          </p:cNvPr>
          <p:cNvPicPr>
            <a:picLocks noChangeAspect="1"/>
          </p:cNvPicPr>
          <p:nvPr/>
        </p:nvPicPr>
        <p:blipFill>
          <a:blip r:embed="rId3"/>
          <a:stretch>
            <a:fillRect/>
          </a:stretch>
        </p:blipFill>
        <p:spPr>
          <a:xfrm>
            <a:off x="119754" y="6191077"/>
            <a:ext cx="2688569" cy="530398"/>
          </a:xfrm>
          <a:prstGeom prst="rect">
            <a:avLst/>
          </a:prstGeom>
        </p:spPr>
      </p:pic>
      <p:sp>
        <p:nvSpPr>
          <p:cNvPr id="3" name="Rectangle 2"/>
          <p:cNvSpPr/>
          <p:nvPr/>
        </p:nvSpPr>
        <p:spPr>
          <a:xfrm flipH="1">
            <a:off x="1169233" y="326765"/>
            <a:ext cx="8049717" cy="47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Liver secretion and Gall bladder emptying</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777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Variation in Cystic Duct</a:t>
            </a:r>
          </a:p>
        </p:txBody>
      </p:sp>
      <p:sp>
        <p:nvSpPr>
          <p:cNvPr id="3" name="Content Placeholder 2"/>
          <p:cNvSpPr>
            <a:spLocks noGrp="1"/>
          </p:cNvSpPr>
          <p:nvPr>
            <p:ph idx="1"/>
          </p:nvPr>
        </p:nvSpPr>
        <p:spPr>
          <a:xfrm>
            <a:off x="1981200" y="1600201"/>
            <a:ext cx="3886200" cy="4525963"/>
          </a:xfrm>
        </p:spPr>
        <p:txBody>
          <a:bodyPr>
            <a:normAutofit/>
          </a:bodyPr>
          <a:lstStyle/>
          <a:p>
            <a:pPr marL="0" indent="0" algn="just">
              <a:buNone/>
            </a:pPr>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5" name="Picture 4"/>
          <p:cNvPicPr>
            <a:picLocks noChangeAspect="1"/>
          </p:cNvPicPr>
          <p:nvPr/>
        </p:nvPicPr>
        <p:blipFill rotWithShape="1">
          <a:blip r:embed="rId2"/>
          <a:srcRect b="46102"/>
          <a:stretch/>
        </p:blipFill>
        <p:spPr>
          <a:xfrm>
            <a:off x="3124200" y="1753394"/>
            <a:ext cx="6477000" cy="4968081"/>
          </a:xfrm>
          <a:prstGeom prst="rect">
            <a:avLst/>
          </a:prstGeom>
        </p:spPr>
      </p:pic>
      <p:pic>
        <p:nvPicPr>
          <p:cNvPr id="6" name="Picture 5">
            <a:extLst>
              <a:ext uri="{FF2B5EF4-FFF2-40B4-BE49-F238E27FC236}">
                <a16:creationId xmlns:a16="http://schemas.microsoft.com/office/drawing/2014/main" xmlns="" id="{F48B4640-B27D-E478-7273-A5DA302F50BF}"/>
              </a:ext>
            </a:extLst>
          </p:cNvPr>
          <p:cNvPicPr>
            <a:picLocks noChangeAspect="1"/>
          </p:cNvPicPr>
          <p:nvPr/>
        </p:nvPicPr>
        <p:blipFill>
          <a:blip r:embed="rId3"/>
          <a:stretch>
            <a:fillRect/>
          </a:stretch>
        </p:blipFill>
        <p:spPr>
          <a:xfrm>
            <a:off x="154759" y="5972268"/>
            <a:ext cx="2078916" cy="768163"/>
          </a:xfrm>
          <a:prstGeom prst="rect">
            <a:avLst/>
          </a:prstGeom>
        </p:spPr>
      </p:pic>
    </p:spTree>
    <p:extLst>
      <p:ext uri="{BB962C8B-B14F-4D97-AF65-F5344CB8AC3E}">
        <p14:creationId xmlns:p14="http://schemas.microsoft.com/office/powerpoint/2010/main" val="1390399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pic>
        <p:nvPicPr>
          <p:cNvPr id="3" name="Picture 2"/>
          <p:cNvPicPr>
            <a:picLocks noChangeAspect="1"/>
          </p:cNvPicPr>
          <p:nvPr/>
        </p:nvPicPr>
        <p:blipFill rotWithShape="1">
          <a:blip r:embed="rId2"/>
          <a:srcRect t="53433"/>
          <a:stretch/>
        </p:blipFill>
        <p:spPr>
          <a:xfrm>
            <a:off x="3048001" y="1676400"/>
            <a:ext cx="5714999" cy="3895724"/>
          </a:xfrm>
          <a:prstGeom prst="rect">
            <a:avLst/>
          </a:prstGeom>
        </p:spPr>
      </p:pic>
      <p:pic>
        <p:nvPicPr>
          <p:cNvPr id="4" name="Picture 3">
            <a:extLst>
              <a:ext uri="{FF2B5EF4-FFF2-40B4-BE49-F238E27FC236}">
                <a16:creationId xmlns:a16="http://schemas.microsoft.com/office/drawing/2014/main" xmlns="" id="{B21621BE-A19C-7C17-D0BE-2D2040E9C4B0}"/>
              </a:ext>
            </a:extLst>
          </p:cNvPr>
          <p:cNvPicPr>
            <a:picLocks noChangeAspect="1"/>
          </p:cNvPicPr>
          <p:nvPr/>
        </p:nvPicPr>
        <p:blipFill>
          <a:blip r:embed="rId3"/>
          <a:stretch>
            <a:fillRect/>
          </a:stretch>
        </p:blipFill>
        <p:spPr>
          <a:xfrm>
            <a:off x="244700" y="5996148"/>
            <a:ext cx="2078916" cy="768163"/>
          </a:xfrm>
          <a:prstGeom prst="rect">
            <a:avLst/>
          </a:prstGeom>
        </p:spPr>
      </p:pic>
    </p:spTree>
    <p:extLst>
      <p:ext uri="{BB962C8B-B14F-4D97-AF65-F5344CB8AC3E}">
        <p14:creationId xmlns:p14="http://schemas.microsoft.com/office/powerpoint/2010/main" val="402923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73" y="457200"/>
            <a:ext cx="8229600" cy="1143000"/>
          </a:xfrm>
        </p:spPr>
        <p:txBody>
          <a:bodyPr>
            <a:noAutofit/>
          </a:bodyPr>
          <a:lstStyle/>
          <a:p>
            <a:r>
              <a:rPr lang="en-US" sz="3200" dirty="0">
                <a:solidFill>
                  <a:schemeClr val="accent4">
                    <a:lumMod val="75000"/>
                  </a:schemeClr>
                </a:solidFill>
                <a:latin typeface="Arial" panose="020B0604020202020204" pitchFamily="34" charset="0"/>
                <a:cs typeface="Arial" panose="020B0604020202020204" pitchFamily="34" charset="0"/>
              </a:rPr>
              <a:t>KLM  (Blue box ) Page no 221</a:t>
            </a:r>
            <a:br>
              <a:rPr lang="en-US" sz="3200" dirty="0">
                <a:solidFill>
                  <a:schemeClr val="accent4">
                    <a:lumMod val="75000"/>
                  </a:schemeClr>
                </a:solidFill>
                <a:latin typeface="Arial" panose="020B0604020202020204" pitchFamily="34" charset="0"/>
                <a:cs typeface="Arial" panose="020B0604020202020204" pitchFamily="34" charset="0"/>
              </a:rPr>
            </a:br>
            <a:r>
              <a:rPr lang="en-US" sz="3200" dirty="0">
                <a:solidFill>
                  <a:schemeClr val="accent4">
                    <a:lumMod val="75000"/>
                  </a:schemeClr>
                </a:solidFill>
                <a:latin typeface="Arial" panose="020B0604020202020204" pitchFamily="34" charset="0"/>
                <a:cs typeface="Arial" panose="020B0604020202020204" pitchFamily="34" charset="0"/>
              </a:rPr>
              <a:t>Extrahepatic biliary atresia</a:t>
            </a:r>
          </a:p>
        </p:txBody>
      </p:sp>
      <p:pic>
        <p:nvPicPr>
          <p:cNvPr id="4" name="Picture 3"/>
          <p:cNvPicPr>
            <a:picLocks noChangeAspect="1"/>
          </p:cNvPicPr>
          <p:nvPr/>
        </p:nvPicPr>
        <p:blipFill rotWithShape="1">
          <a:blip r:embed="rId2"/>
          <a:srcRect t="21203" b="14259"/>
          <a:stretch/>
        </p:blipFill>
        <p:spPr>
          <a:xfrm>
            <a:off x="2698231" y="2000381"/>
            <a:ext cx="5555052" cy="4174901"/>
          </a:xfrm>
          <a:prstGeom prst="rect">
            <a:avLst/>
          </a:prstGeom>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pic>
        <p:nvPicPr>
          <p:cNvPr id="3" name="Picture 2">
            <a:extLst>
              <a:ext uri="{FF2B5EF4-FFF2-40B4-BE49-F238E27FC236}">
                <a16:creationId xmlns:a16="http://schemas.microsoft.com/office/drawing/2014/main" xmlns="" id="{9BA16073-06D0-CB1A-E0DC-0AFE75BFDAA4}"/>
              </a:ext>
            </a:extLst>
          </p:cNvPr>
          <p:cNvPicPr>
            <a:picLocks noChangeAspect="1"/>
          </p:cNvPicPr>
          <p:nvPr/>
        </p:nvPicPr>
        <p:blipFill>
          <a:blip r:embed="rId3"/>
          <a:stretch>
            <a:fillRect/>
          </a:stretch>
        </p:blipFill>
        <p:spPr>
          <a:xfrm>
            <a:off x="229709" y="6016718"/>
            <a:ext cx="2468522" cy="768163"/>
          </a:xfrm>
          <a:prstGeom prst="rect">
            <a:avLst/>
          </a:prstGeom>
        </p:spPr>
      </p:pic>
    </p:spTree>
    <p:extLst>
      <p:ext uri="{BB962C8B-B14F-4D97-AF65-F5344CB8AC3E}">
        <p14:creationId xmlns:p14="http://schemas.microsoft.com/office/powerpoint/2010/main" val="986367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4">
                    <a:lumMod val="75000"/>
                  </a:schemeClr>
                </a:solidFill>
              </a:rPr>
              <a:t/>
            </a:r>
            <a:br>
              <a:rPr lang="en-US" sz="2400" dirty="0">
                <a:solidFill>
                  <a:schemeClr val="accent4">
                    <a:lumMod val="75000"/>
                  </a:schemeClr>
                </a:solidFill>
              </a:rPr>
            </a:br>
            <a:r>
              <a:rPr lang="en-US" sz="2800" dirty="0">
                <a:latin typeface="Arial" panose="020B0604020202020204" pitchFamily="34" charset="0"/>
                <a:cs typeface="Arial" panose="020B0604020202020204" pitchFamily="34" charset="0"/>
              </a:rPr>
              <a:t>An </a:t>
            </a:r>
            <a:r>
              <a:rPr lang="en-US" sz="2800" dirty="0" err="1">
                <a:latin typeface="Arial" panose="020B0604020202020204" pitchFamily="34" charset="0"/>
                <a:cs typeface="Arial" panose="020B0604020202020204" pitchFamily="34" charset="0"/>
              </a:rPr>
              <a:t>adipocentric</a:t>
            </a:r>
            <a:r>
              <a:rPr lang="en-US" sz="2800" dirty="0">
                <a:latin typeface="Arial" panose="020B0604020202020204" pitchFamily="34" charset="0"/>
                <a:cs typeface="Arial" panose="020B0604020202020204" pitchFamily="34" charset="0"/>
              </a:rPr>
              <a:t> perspective on the development and progression of non-alcoholic fatty liver disease</a:t>
            </a:r>
          </a:p>
        </p:txBody>
      </p:sp>
      <p:sp>
        <p:nvSpPr>
          <p:cNvPr id="3" name="Content Placeholder 2"/>
          <p:cNvSpPr>
            <a:spLocks noGrp="1"/>
          </p:cNvSpPr>
          <p:nvPr>
            <p:ph idx="1"/>
          </p:nvPr>
        </p:nvSpPr>
        <p:spPr>
          <a:xfrm>
            <a:off x="419725" y="2151086"/>
            <a:ext cx="11182661" cy="4525963"/>
          </a:xfrm>
        </p:spPr>
        <p:txBody>
          <a:bodyPr>
            <a:normAutofit/>
          </a:bodyPr>
          <a:lstStyle/>
          <a:p>
            <a:pPr marL="0" indent="0">
              <a:buNone/>
            </a:pPr>
            <a:endParaRPr lang="en-US" sz="1600" dirty="0"/>
          </a:p>
          <a:p>
            <a:pPr marL="0" indent="0">
              <a:buNone/>
            </a:pPr>
            <a:r>
              <a:rPr lang="en-US" sz="1800" dirty="0">
                <a:latin typeface="Arial" panose="020B0604020202020204" pitchFamily="34" charset="0"/>
                <a:cs typeface="Arial" panose="020B0604020202020204" pitchFamily="34" charset="0"/>
              </a:rPr>
              <a:t>Journal of Hepatology  Volume 78, Issue 5, May 2023, Pages 1048-106</a:t>
            </a:r>
          </a:p>
          <a:p>
            <a:pPr marL="0" indent="0">
              <a:buNone/>
            </a:pPr>
            <a:r>
              <a:rPr lang="en-US" sz="1800" dirty="0">
                <a:latin typeface="Arial" panose="020B0604020202020204" pitchFamily="34" charset="0"/>
                <a:cs typeface="Arial" panose="020B0604020202020204" pitchFamily="34" charset="0"/>
                <a:hlinkClick r:id="rId2"/>
              </a:rPr>
              <a:t>https://doi.org/10.1016/j.jhep.2023.01.024</a:t>
            </a:r>
            <a:endParaRPr lang="en-US" sz="18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Abstract </a:t>
            </a:r>
          </a:p>
          <a:p>
            <a:pPr marL="0" indent="0" algn="just">
              <a:buNone/>
            </a:pPr>
            <a:r>
              <a:rPr lang="en-US" sz="2000" dirty="0">
                <a:latin typeface="Arial" panose="020B0604020202020204" pitchFamily="34" charset="0"/>
                <a:cs typeface="Arial" panose="020B0604020202020204" pitchFamily="34" charset="0"/>
              </a:rPr>
              <a:t>Adipose tissues and the liver are relatively resilient and can adapt to an energy surplus by facilitating triglyceride (TG) storage up to a certain threshold level without significant metabolic disturbances. </a:t>
            </a:r>
          </a:p>
          <a:p>
            <a:pPr marL="0" indent="0" algn="just">
              <a:buNone/>
            </a:pPr>
            <a:r>
              <a:rPr lang="en-US" sz="2000" dirty="0">
                <a:latin typeface="Arial" panose="020B0604020202020204" pitchFamily="34" charset="0"/>
                <a:cs typeface="Arial" panose="020B0604020202020204" pitchFamily="34" charset="0"/>
              </a:rPr>
              <a:t>Factors contributing to hepatic lipid overload include lipids released from WAT, dietary fat intake, and enhanced de novo lipogenesis. </a:t>
            </a:r>
          </a:p>
          <a:p>
            <a:pPr marL="0" indent="0" algn="just">
              <a:buNone/>
            </a:pPr>
            <a:r>
              <a:rPr lang="en-US" sz="2000" dirty="0">
                <a:latin typeface="Arial" panose="020B0604020202020204" pitchFamily="34" charset="0"/>
                <a:cs typeface="Arial" panose="020B0604020202020204" pitchFamily="34" charset="0"/>
              </a:rPr>
              <a:t>Initially, hepatocytes preferentially accumulate TG species leading to a relatively “benign” non-alcoholic fatty liver. However, with time, inflammatory responses ensue, progressing into more severe conditions such as non-alcoholic steatohepatitis, cirrhosis, and hepatocellular carcinoma</a:t>
            </a:r>
          </a:p>
          <a:p>
            <a:pPr marL="0" indent="0" algn="just">
              <a:buNone/>
            </a:pPr>
            <a:endParaRPr lang="en-US" sz="2000" dirty="0"/>
          </a:p>
          <a:p>
            <a:pPr marL="0" indent="0" algn="just">
              <a:buNone/>
            </a:pPr>
            <a:endParaRPr lang="en-US" sz="3600" dirty="0"/>
          </a:p>
        </p:txBody>
      </p:sp>
      <p:sp>
        <p:nvSpPr>
          <p:cNvPr id="4" name="Rectangle 3"/>
          <p:cNvSpPr/>
          <p:nvPr/>
        </p:nvSpPr>
        <p:spPr>
          <a:xfrm>
            <a:off x="838200" y="1520777"/>
            <a:ext cx="7437620" cy="400110"/>
          </a:xfrm>
          <a:prstGeom prst="rect">
            <a:avLst/>
          </a:prstGeom>
        </p:spPr>
        <p:txBody>
          <a:bodyPr wrap="square">
            <a:spAutoFit/>
          </a:bodyPr>
          <a:lstStyle/>
          <a:p>
            <a:r>
              <a:rPr lang="de-DE" sz="2000" dirty="0">
                <a:latin typeface="Arial" panose="020B0604020202020204" pitchFamily="34" charset="0"/>
                <a:cs typeface="Arial" panose="020B0604020202020204" pitchFamily="34" charset="0"/>
              </a:rPr>
              <a:t>Eunyoung Lee 1 2, Hannelie Korf 3, Antonio Vidal-Puig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10214435" y="6264275"/>
            <a:ext cx="1807335"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Research</a:t>
            </a:r>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pic>
        <p:nvPicPr>
          <p:cNvPr id="7" name="Picture 6"/>
          <p:cNvPicPr>
            <a:picLocks noChangeAspect="1"/>
          </p:cNvPicPr>
          <p:nvPr/>
        </p:nvPicPr>
        <p:blipFill>
          <a:blip r:embed="rId3"/>
          <a:stretch>
            <a:fillRect/>
          </a:stretch>
        </p:blipFill>
        <p:spPr>
          <a:xfrm>
            <a:off x="98228" y="6205671"/>
            <a:ext cx="2944623" cy="652329"/>
          </a:xfrm>
          <a:prstGeom prst="rect">
            <a:avLst/>
          </a:prstGeom>
        </p:spPr>
      </p:pic>
    </p:spTree>
    <p:extLst>
      <p:ext uri="{BB962C8B-B14F-4D97-AF65-F5344CB8AC3E}">
        <p14:creationId xmlns:p14="http://schemas.microsoft.com/office/powerpoint/2010/main" val="756240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76" y="685800"/>
            <a:ext cx="8229600" cy="1143000"/>
          </a:xfrm>
        </p:spPr>
        <p:txBody>
          <a:bodyPr>
            <a:noAutofit/>
          </a:bodyPr>
          <a:lstStyle/>
          <a:p>
            <a:r>
              <a:rPr lang="en-US" sz="3200" dirty="0">
                <a:latin typeface="Arial" panose="020B0604020202020204" pitchFamily="34" charset="0"/>
                <a:cs typeface="Arial" panose="020B0604020202020204" pitchFamily="34" charset="0"/>
              </a:rPr>
              <a:t>Ethical </a:t>
            </a:r>
            <a:r>
              <a:rPr lang="en-US" sz="3200" dirty="0" smtClean="0">
                <a:latin typeface="Arial" panose="020B0604020202020204" pitchFamily="34" charset="0"/>
                <a:cs typeface="Arial" panose="020B0604020202020204" pitchFamily="34" charset="0"/>
              </a:rPr>
              <a:t>Dilemmas    ---  Liver </a:t>
            </a:r>
            <a:r>
              <a:rPr lang="en-US" sz="3200" dirty="0">
                <a:latin typeface="Arial" panose="020B0604020202020204" pitchFamily="34" charset="0"/>
                <a:cs typeface="Arial" panose="020B0604020202020204" pitchFamily="34" charset="0"/>
              </a:rPr>
              <a:t>Transplant</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LDLT may become an option for patients who are ineligible for or unlikely to receive DDLT </a:t>
            </a:r>
          </a:p>
          <a:p>
            <a:pPr algn="just"/>
            <a:r>
              <a:rPr lang="en-US" sz="2400" dirty="0">
                <a:latin typeface="Arial" panose="020B0604020202020204" pitchFamily="34" charset="0"/>
                <a:cs typeface="Arial" panose="020B0604020202020204" pitchFamily="34" charset="0"/>
              </a:rPr>
              <a:t>Although the benefit of DDLT is clear, LDLT presents ethical challenges regarding honoring principles of medical ethics</a:t>
            </a:r>
          </a:p>
          <a:p>
            <a:pPr algn="just"/>
            <a:r>
              <a:rPr lang="en-US" sz="2400" dirty="0">
                <a:latin typeface="Arial" panose="020B0604020202020204" pitchFamily="34" charset="0"/>
                <a:cs typeface="Arial" panose="020B0604020202020204" pitchFamily="34" charset="0"/>
              </a:rPr>
              <a:t>The transplant team must balance the patient’s mortality without transplantation and the serious medical risks to the healthy living donor versus the potential lifesaving benefits to the patient and the lack of any direct medical benefit to the donor. </a:t>
            </a:r>
          </a:p>
          <a:p>
            <a:pPr algn="just"/>
            <a:r>
              <a:rPr lang="en-US" sz="2400" dirty="0">
                <a:latin typeface="Arial" panose="020B0604020202020204" pitchFamily="34" charset="0"/>
                <a:cs typeface="Arial" panose="020B0604020202020204" pitchFamily="34" charset="0"/>
              </a:rPr>
              <a:t>Organ Procurement and Transplant Network Policy outlines informed consent requirements for living donors.</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
        <p:nvSpPr>
          <p:cNvPr id="5" name="Rectangle 4"/>
          <p:cNvSpPr/>
          <p:nvPr/>
        </p:nvSpPr>
        <p:spPr>
          <a:xfrm>
            <a:off x="9428813" y="6176963"/>
            <a:ext cx="2274194" cy="4934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Arial" panose="020B0604020202020204" pitchFamily="34" charset="0"/>
                <a:cs typeface="Arial" panose="020B0604020202020204" pitchFamily="34" charset="0"/>
              </a:rPr>
              <a:t>Bioethics</a:t>
            </a:r>
            <a:r>
              <a:rPr lang="en-US" dirty="0">
                <a:solidFill>
                  <a:sysClr val="windowText" lastClr="000000"/>
                </a:solidFill>
              </a:rPr>
              <a:t> </a:t>
            </a:r>
          </a:p>
        </p:txBody>
      </p:sp>
      <p:pic>
        <p:nvPicPr>
          <p:cNvPr id="6" name="Picture 5"/>
          <p:cNvPicPr>
            <a:picLocks noChangeAspect="1"/>
          </p:cNvPicPr>
          <p:nvPr/>
        </p:nvPicPr>
        <p:blipFill>
          <a:blip r:embed="rId2"/>
          <a:stretch>
            <a:fillRect/>
          </a:stretch>
        </p:blipFill>
        <p:spPr>
          <a:xfrm>
            <a:off x="216580" y="6176963"/>
            <a:ext cx="2944623" cy="652329"/>
          </a:xfrm>
          <a:prstGeom prst="rect">
            <a:avLst/>
          </a:prstGeom>
        </p:spPr>
      </p:pic>
    </p:spTree>
    <p:extLst>
      <p:ext uri="{BB962C8B-B14F-4D97-AF65-F5344CB8AC3E}">
        <p14:creationId xmlns:p14="http://schemas.microsoft.com/office/powerpoint/2010/main" val="254224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Family Medicine</a:t>
            </a:r>
          </a:p>
        </p:txBody>
      </p:sp>
      <p:sp>
        <p:nvSpPr>
          <p:cNvPr id="3" name="Content Placeholder 2"/>
          <p:cNvSpPr>
            <a:spLocks noGrp="1"/>
          </p:cNvSpPr>
          <p:nvPr>
            <p:ph idx="1"/>
          </p:nvPr>
        </p:nvSpPr>
        <p:spPr/>
        <p:txBody>
          <a:bodyPr>
            <a:normAutofit/>
          </a:bodyPr>
          <a:lstStyle/>
          <a:p>
            <a:pPr marL="0" indent="0" algn="just">
              <a:buNone/>
            </a:pPr>
            <a:r>
              <a:rPr lang="en-US" sz="2600" dirty="0">
                <a:latin typeface="Arial" panose="020B0604020202020204" pitchFamily="34" charset="0"/>
                <a:cs typeface="Arial" panose="020B0604020202020204" pitchFamily="34" charset="0"/>
              </a:rPr>
              <a:t>A diagnosis of liver disease usually can be made accurately by careful elicitation of the patient’s history, physical examination, and application of a few laboratory tests. In some circumstances, radiologic examinations are helpful or, indeed, diagnostic.</a:t>
            </a:r>
          </a:p>
          <a:p>
            <a:pPr marL="0" indent="0" algn="just">
              <a:buNone/>
            </a:pPr>
            <a:r>
              <a:rPr lang="en-US" sz="2600" dirty="0">
                <a:latin typeface="Arial" panose="020B0604020202020204" pitchFamily="34" charset="0"/>
                <a:cs typeface="Arial" panose="020B0604020202020204" pitchFamily="34" charset="0"/>
              </a:rPr>
              <a:t> Liver biopsy is considered the criterion standard in evaluation of liver disease</a:t>
            </a:r>
          </a:p>
          <a:p>
            <a:pPr marL="0" indent="0" algn="just">
              <a:buNone/>
            </a:pPr>
            <a:r>
              <a:rPr lang="en-US" sz="2600" dirty="0">
                <a:latin typeface="Arial" panose="020B0604020202020204" pitchFamily="34" charset="0"/>
                <a:cs typeface="Arial" panose="020B0604020202020204" pitchFamily="34" charset="0"/>
              </a:rPr>
              <a:t> Non-invasive means of assessing fibrosis stage have become increasingly helpful and may allow for avoidance of biopsy in a proportion of patients</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
        <p:nvSpPr>
          <p:cNvPr id="5" name="Rectangle 4"/>
          <p:cNvSpPr/>
          <p:nvPr/>
        </p:nvSpPr>
        <p:spPr>
          <a:xfrm>
            <a:off x="9437556" y="6176963"/>
            <a:ext cx="2449643" cy="514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Family Medicine</a:t>
            </a:r>
          </a:p>
        </p:txBody>
      </p:sp>
      <p:pic>
        <p:nvPicPr>
          <p:cNvPr id="6" name="Picture 5"/>
          <p:cNvPicPr>
            <a:picLocks noChangeAspect="1"/>
          </p:cNvPicPr>
          <p:nvPr/>
        </p:nvPicPr>
        <p:blipFill>
          <a:blip r:embed="rId2"/>
          <a:stretch>
            <a:fillRect/>
          </a:stretch>
        </p:blipFill>
        <p:spPr>
          <a:xfrm>
            <a:off x="171609" y="6108207"/>
            <a:ext cx="2944623" cy="652329"/>
          </a:xfrm>
          <a:prstGeom prst="rect">
            <a:avLst/>
          </a:prstGeom>
        </p:spPr>
      </p:pic>
    </p:spTree>
    <p:extLst>
      <p:ext uri="{BB962C8B-B14F-4D97-AF65-F5344CB8AC3E}">
        <p14:creationId xmlns:p14="http://schemas.microsoft.com/office/powerpoint/2010/main" val="145176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6" y="1181101"/>
            <a:ext cx="976052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002214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Artificial Intelligence</a:t>
            </a:r>
          </a:p>
        </p:txBody>
      </p:sp>
      <p:sp>
        <p:nvSpPr>
          <p:cNvPr id="3" name="Content Placeholder 2"/>
          <p:cNvSpPr>
            <a:spLocks noGrp="1"/>
          </p:cNvSpPr>
          <p:nvPr>
            <p:ph idx="1"/>
          </p:nvPr>
        </p:nvSpPr>
        <p:spPr/>
        <p:txBody>
          <a:bodyPr>
            <a:normAutofit fontScale="92500"/>
          </a:bodyPr>
          <a:lstStyle/>
          <a:p>
            <a:pPr algn="just"/>
            <a:r>
              <a:rPr lang="en-US" sz="2400" dirty="0">
                <a:latin typeface="Arial" panose="020B0604020202020204" pitchFamily="34" charset="0"/>
                <a:cs typeface="Arial" panose="020B0604020202020204" pitchFamily="34" charset="0"/>
              </a:rPr>
              <a:t>Liver cancers are the fourth leading cause of cancer-related mortality worldwide.</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 growing body of recent studies have evaluated machine learning (ML) and deep learning (DL) algorithms for pre-screening, diagnosis and management of liver cancer patients through diagnostic image analysis, biomarker discovery and predicting personalized clinical outcomes.</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Advances in computer-aided automation for HCC diagnosis through CT, MRI and histology scans increases efficiency with quicker patient diagnosis, care and decrease in potential adverse impacts on their clinical outcomes </a:t>
            </a:r>
          </a:p>
          <a:p>
            <a:pPr algn="just"/>
            <a:r>
              <a:rPr lang="en-US" sz="2400" dirty="0">
                <a:latin typeface="Arial" panose="020B0604020202020204" pitchFamily="34" charset="0"/>
                <a:cs typeface="Arial" panose="020B0604020202020204" pitchFamily="34" charset="0"/>
              </a:rPr>
              <a:t>This has been developed over the years through high-performance algorithms for liver cancer diagnosis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
        <p:nvSpPr>
          <p:cNvPr id="5" name="Rectangle 4"/>
          <p:cNvSpPr/>
          <p:nvPr/>
        </p:nvSpPr>
        <p:spPr>
          <a:xfrm>
            <a:off x="9982200" y="6234295"/>
            <a:ext cx="1905000" cy="549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Artificial Intelligence </a:t>
            </a:r>
          </a:p>
        </p:txBody>
      </p:sp>
      <p:sp>
        <p:nvSpPr>
          <p:cNvPr id="6" name="Rectangle 5"/>
          <p:cNvSpPr/>
          <p:nvPr/>
        </p:nvSpPr>
        <p:spPr>
          <a:xfrm>
            <a:off x="269823" y="6234295"/>
            <a:ext cx="2923082" cy="544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anose="020B0604020202020204" pitchFamily="34" charset="0"/>
                <a:cs typeface="Arial" panose="020B0604020202020204" pitchFamily="34" charset="0"/>
              </a:rPr>
              <a:t>Spiral Integration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13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US" dirty="0"/>
              <a:t> </a:t>
            </a:r>
          </a:p>
        </p:txBody>
      </p:sp>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31</a:t>
            </a:fld>
            <a:endParaRPr lang="en-US"/>
          </a:p>
        </p:txBody>
      </p:sp>
      <p:pic>
        <p:nvPicPr>
          <p:cNvPr id="4" name="Picture 3">
            <a:extLst>
              <a:ext uri="{FF2B5EF4-FFF2-40B4-BE49-F238E27FC236}">
                <a16:creationId xmlns:a16="http://schemas.microsoft.com/office/drawing/2014/main" xmlns="" id="{31540D17-7835-4CAD-A7F6-3AA19F6E65C8}"/>
              </a:ext>
            </a:extLst>
          </p:cNvPr>
          <p:cNvPicPr>
            <a:picLocks noChangeAspect="1"/>
          </p:cNvPicPr>
          <p:nvPr/>
        </p:nvPicPr>
        <p:blipFill>
          <a:blip r:embed="rId2"/>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108200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endParaRPr lang="en-US" dirty="0"/>
          </a:p>
        </p:txBody>
      </p:sp>
      <p:sp>
        <p:nvSpPr>
          <p:cNvPr id="13" name="Content Placeholder 12"/>
          <p:cNvSpPr>
            <a:spLocks noGrp="1"/>
          </p:cNvSpPr>
          <p:nvPr>
            <p:ph sz="quarter" idx="4"/>
          </p:nvPr>
        </p:nvSpPr>
        <p:spPr>
          <a:xfrm>
            <a:off x="6169026" y="1676401"/>
            <a:ext cx="5628233" cy="4449763"/>
          </a:xfrm>
        </p:spPr>
        <p:txBody>
          <a:bodyPr/>
          <a:lstStyle/>
          <a:p>
            <a:pPr lvl="0"/>
            <a:r>
              <a:rPr lang="en-US" dirty="0">
                <a:latin typeface="Arial" panose="020B0604020202020204" pitchFamily="34" charset="0"/>
                <a:cs typeface="Arial" panose="020B0604020202020204" pitchFamily="34" charset="0"/>
              </a:rPr>
              <a:t>To impart evidence based research oriented medical education</a:t>
            </a:r>
          </a:p>
          <a:p>
            <a:pPr lvl="0"/>
            <a:r>
              <a:rPr lang="en-US" dirty="0">
                <a:latin typeface="Arial" panose="020B0604020202020204" pitchFamily="34" charset="0"/>
                <a:cs typeface="Arial" panose="020B0604020202020204" pitchFamily="34" charset="0"/>
              </a:rPr>
              <a:t>To provide best possible patient care</a:t>
            </a:r>
          </a:p>
          <a:p>
            <a:pPr lvl="0"/>
            <a:r>
              <a:rPr lang="en-US" dirty="0">
                <a:latin typeface="Arial" panose="020B0604020202020204" pitchFamily="34" charset="0"/>
                <a:cs typeface="Arial" panose="020B0604020202020204" pitchFamily="34" charset="0"/>
              </a:rPr>
              <a:t>To inculcate the values of mutual respect and ethical practice of medicine</a:t>
            </a:r>
          </a:p>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1FB91A49-D5F3-4578-872E-65604690CDEB}" type="slidenum">
              <a:rPr lang="en-US" smtClean="0"/>
              <a:pPr>
                <a:defRPr/>
              </a:pPr>
              <a:t>4</a:t>
            </a:fld>
            <a:endParaRPr lang="en-US"/>
          </a:p>
        </p:txBody>
      </p:sp>
    </p:spTree>
    <p:extLst>
      <p:ext uri="{BB962C8B-B14F-4D97-AF65-F5344CB8AC3E}">
        <p14:creationId xmlns:p14="http://schemas.microsoft.com/office/powerpoint/2010/main" val="182105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56575" y="1026017"/>
            <a:ext cx="8625625" cy="5189432"/>
          </a:xfrm>
          <a:prstGeom prst="rect">
            <a:avLst/>
          </a:prstGeom>
        </p:spPr>
        <p:txBody>
          <a:bodyPr>
            <a:normAutofit/>
          </a:bodyPr>
          <a:lstStyle/>
          <a:p>
            <a:pPr marL="0" indent="0">
              <a:buNone/>
            </a:pPr>
            <a:r>
              <a:rPr lang="en-US" sz="3200" b="1" dirty="0">
                <a:latin typeface="Arial" panose="020B0604020202020204" pitchFamily="34" charset="0"/>
                <a:cs typeface="Arial" panose="020B0604020202020204" pitchFamily="34" charset="0"/>
              </a:rPr>
              <a:t>Learning Objectives</a:t>
            </a:r>
          </a:p>
          <a:p>
            <a:pPr marL="0" indent="0">
              <a:buNone/>
            </a:pPr>
            <a:endParaRPr lang="en-US" sz="1800" dirty="0"/>
          </a:p>
          <a:p>
            <a:pPr marL="0" indent="0">
              <a:buNone/>
            </a:pPr>
            <a:r>
              <a:rPr lang="en-US" sz="2200" dirty="0">
                <a:latin typeface="Arial" panose="020B0604020202020204" pitchFamily="34" charset="0"/>
                <a:cs typeface="Arial" panose="020B0604020202020204" pitchFamily="34" charset="0"/>
              </a:rPr>
              <a:t>At the end of the lecture, students will be able to</a:t>
            </a:r>
          </a:p>
          <a:p>
            <a:r>
              <a:rPr lang="en-US" sz="2400" dirty="0">
                <a:latin typeface="Arial" panose="020B0604020202020204" pitchFamily="34" charset="0"/>
                <a:cs typeface="Arial" panose="020B0604020202020204" pitchFamily="34" charset="0"/>
              </a:rPr>
              <a:t>Describe formation of hepatic diverticulum and </a:t>
            </a:r>
            <a:r>
              <a:rPr lang="en-US" sz="2400" dirty="0" err="1">
                <a:latin typeface="Arial" panose="020B0604020202020204" pitchFamily="34" charset="0"/>
                <a:cs typeface="Arial" panose="020B0604020202020204" pitchFamily="34" charset="0"/>
              </a:rPr>
              <a:t>histogenesis</a:t>
            </a:r>
            <a:r>
              <a:rPr lang="en-US" sz="2400" dirty="0">
                <a:latin typeface="Arial" panose="020B0604020202020204" pitchFamily="34" charset="0"/>
                <a:cs typeface="Arial" panose="020B0604020202020204" pitchFamily="34" charset="0"/>
              </a:rPr>
              <a:t> of liver during intrauterine life </a:t>
            </a:r>
          </a:p>
          <a:p>
            <a:r>
              <a:rPr lang="en-US" sz="2400" dirty="0">
                <a:latin typeface="Arial" panose="020B0604020202020204" pitchFamily="34" charset="0"/>
                <a:cs typeface="Arial" panose="020B0604020202020204" pitchFamily="34" charset="0"/>
              </a:rPr>
              <a:t>Describe development of Biliary apparatus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Correlate bio physiological knowledge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Discuss congenital abnormalities of Liver and Biliary apparatus </a:t>
            </a:r>
          </a:p>
          <a:p>
            <a:r>
              <a:rPr lang="en-US" sz="2400" dirty="0">
                <a:latin typeface="Arial" panose="020B0604020202020204" pitchFamily="34" charset="0"/>
                <a:cs typeface="Arial" panose="020B0604020202020204" pitchFamily="34" charset="0"/>
              </a:rPr>
              <a:t>Correlate and build core knowledge  on the basis of latest </a:t>
            </a:r>
            <a:r>
              <a:rPr lang="en-US" sz="2400" dirty="0" smtClean="0">
                <a:latin typeface="Arial" panose="020B0604020202020204" pitchFamily="34" charset="0"/>
                <a:cs typeface="Arial" panose="020B0604020202020204" pitchFamily="34" charset="0"/>
              </a:rPr>
              <a:t>research, Bioethics, Family Medicine, Artificial </a:t>
            </a:r>
            <a:r>
              <a:rPr lang="en-US" sz="2400" dirty="0">
                <a:latin typeface="Arial" panose="020B0604020202020204" pitchFamily="34" charset="0"/>
                <a:cs typeface="Arial" panose="020B0604020202020204" pitchFamily="34" charset="0"/>
              </a:rPr>
              <a:t>Intelligence</a:t>
            </a:r>
          </a:p>
          <a:p>
            <a:endParaRPr lang="en-US" sz="2400" dirty="0"/>
          </a:p>
        </p:txBody>
      </p:sp>
      <p:pic>
        <p:nvPicPr>
          <p:cNvPr id="2" name="Picture 1"/>
          <p:cNvPicPr>
            <a:picLocks noChangeAspect="1"/>
          </p:cNvPicPr>
          <p:nvPr/>
        </p:nvPicPr>
        <p:blipFill rotWithShape="1">
          <a:blip r:embed="rId2"/>
          <a:srcRect l="22531" t="7436" r="20910" b="11437"/>
          <a:stretch/>
        </p:blipFill>
        <p:spPr>
          <a:xfrm>
            <a:off x="8814828" y="383059"/>
            <a:ext cx="2846230" cy="2052034"/>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54552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defRPr/>
            </a:pPr>
            <a:r>
              <a:rPr lang="en-US" sz="3200" b="1" dirty="0">
                <a:solidFill>
                  <a:schemeClr val="accent4">
                    <a:lumMod val="75000"/>
                  </a:schemeClr>
                </a:solidFill>
              </a:rPr>
              <a:t/>
            </a:r>
            <a:br>
              <a:rPr lang="en-US" sz="3200" b="1" dirty="0">
                <a:solidFill>
                  <a:schemeClr val="accent4">
                    <a:lumMod val="75000"/>
                  </a:schemeClr>
                </a:solidFill>
              </a:rPr>
            </a:br>
            <a:r>
              <a:rPr lang="en-US" sz="3200" dirty="0">
                <a:latin typeface="Arial" panose="020B0604020202020204" pitchFamily="34" charset="0"/>
                <a:cs typeface="Arial" panose="020B0604020202020204" pitchFamily="34" charset="0"/>
              </a:rPr>
              <a:t>DEVELOPMENT OF FOREGUT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08364478"/>
              </p:ext>
            </p:extLst>
          </p:nvPr>
        </p:nvGraphicFramePr>
        <p:xfrm>
          <a:off x="2972992" y="2114551"/>
          <a:ext cx="6298406" cy="315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pic>
        <p:nvPicPr>
          <p:cNvPr id="3" name="Picture 2"/>
          <p:cNvPicPr>
            <a:picLocks noChangeAspect="1"/>
          </p:cNvPicPr>
          <p:nvPr/>
        </p:nvPicPr>
        <p:blipFill>
          <a:blip r:embed="rId7"/>
          <a:stretch>
            <a:fillRect/>
          </a:stretch>
        </p:blipFill>
        <p:spPr>
          <a:xfrm>
            <a:off x="166999" y="6279809"/>
            <a:ext cx="1993565" cy="518205"/>
          </a:xfrm>
          <a:prstGeom prst="rect">
            <a:avLst/>
          </a:prstGeom>
        </p:spPr>
      </p:pic>
    </p:spTree>
    <p:extLst>
      <p:ext uri="{BB962C8B-B14F-4D97-AF65-F5344CB8AC3E}">
        <p14:creationId xmlns:p14="http://schemas.microsoft.com/office/powerpoint/2010/main" val="4189678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Gross Anatomy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pic>
        <p:nvPicPr>
          <p:cNvPr id="6" name="Picture 5">
            <a:extLst>
              <a:ext uri="{FF2B5EF4-FFF2-40B4-BE49-F238E27FC236}">
                <a16:creationId xmlns:a16="http://schemas.microsoft.com/office/drawing/2014/main" xmlns="" id="{CEBE9CA2-D4F4-3254-B04A-DC6DD9F2AB18}"/>
              </a:ext>
            </a:extLst>
          </p:cNvPr>
          <p:cNvPicPr>
            <a:picLocks noChangeAspect="1"/>
          </p:cNvPicPr>
          <p:nvPr/>
        </p:nvPicPr>
        <p:blipFill>
          <a:blip r:embed="rId3"/>
          <a:stretch>
            <a:fillRect/>
          </a:stretch>
        </p:blipFill>
        <p:spPr>
          <a:xfrm>
            <a:off x="184318" y="6233772"/>
            <a:ext cx="1993565" cy="518205"/>
          </a:xfrm>
          <a:prstGeom prst="rect">
            <a:avLst/>
          </a:prstGeom>
        </p:spPr>
      </p:pic>
      <p:pic>
        <p:nvPicPr>
          <p:cNvPr id="7" name="Content Placeholder 6"/>
          <p:cNvPicPr>
            <a:picLocks noGrp="1" noChangeAspect="1"/>
          </p:cNvPicPr>
          <p:nvPr>
            <p:ph idx="1"/>
          </p:nvPr>
        </p:nvPicPr>
        <p:blipFill>
          <a:blip r:embed="rId4"/>
          <a:stretch>
            <a:fillRect/>
          </a:stretch>
        </p:blipFill>
        <p:spPr>
          <a:xfrm>
            <a:off x="2090057" y="1955948"/>
            <a:ext cx="8254612" cy="3889986"/>
          </a:xfrm>
          <a:prstGeom prst="rect">
            <a:avLst/>
          </a:prstGeom>
        </p:spPr>
      </p:pic>
    </p:spTree>
    <p:extLst>
      <p:ext uri="{BB962C8B-B14F-4D97-AF65-F5344CB8AC3E}">
        <p14:creationId xmlns:p14="http://schemas.microsoft.com/office/powerpoint/2010/main" val="107332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52463" y="1332986"/>
            <a:ext cx="6714985" cy="4307983"/>
          </a:xfrm>
        </p:spPr>
        <p:txBody>
          <a:bodyPr>
            <a:normAutofit fontScale="92500"/>
          </a:bodyPr>
          <a:lstStyle/>
          <a:p>
            <a:pPr marL="0" indent="0" algn="ctr">
              <a:buNone/>
            </a:pPr>
            <a:r>
              <a:rPr lang="en-GB" altLang="en-US" sz="3500" b="1" dirty="0" smtClean="0">
                <a:latin typeface="Arial" panose="020B0604020202020204" pitchFamily="34" charset="0"/>
                <a:cs typeface="Arial" panose="020B0604020202020204" pitchFamily="34" charset="0"/>
              </a:rPr>
              <a:t>Key Points</a:t>
            </a:r>
          </a:p>
          <a:p>
            <a:pPr marL="0" indent="0" algn="ctr">
              <a:buNone/>
            </a:pPr>
            <a:endParaRPr lang="en-GB" altLang="en-US" b="1"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Endoderm </a:t>
            </a:r>
            <a:r>
              <a:rPr lang="en-GB" altLang="en-US" dirty="0">
                <a:latin typeface="Arial" panose="020B0604020202020204" pitchFamily="34" charset="0"/>
                <a:cs typeface="Arial" panose="020B0604020202020204" pitchFamily="34" charset="0"/>
              </a:rPr>
              <a:t>forms the epithelial lining of digestive tract and give rise to specific cells of glands (hepatocytes)</a:t>
            </a:r>
          </a:p>
          <a:p>
            <a:r>
              <a:rPr lang="en-GB" altLang="en-US" dirty="0">
                <a:latin typeface="Arial" panose="020B0604020202020204" pitchFamily="34" charset="0"/>
                <a:cs typeface="Arial" panose="020B0604020202020204" pitchFamily="34" charset="0"/>
              </a:rPr>
              <a:t> Stroma is derived from splanchnic mesoderm</a:t>
            </a:r>
          </a:p>
          <a:p>
            <a:r>
              <a:rPr lang="en-GB" altLang="en-US" dirty="0">
                <a:latin typeface="Arial" panose="020B0604020202020204" pitchFamily="34" charset="0"/>
                <a:cs typeface="Arial" panose="020B0604020202020204" pitchFamily="34" charset="0"/>
              </a:rPr>
              <a:t>Muscles, connective tissue and peritoneal component of the wall of the gut are derived  from splanchnic   mesoderm </a:t>
            </a:r>
          </a:p>
        </p:txBody>
      </p:sp>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pic>
        <p:nvPicPr>
          <p:cNvPr id="4" name="Picture 3">
            <a:extLst>
              <a:ext uri="{FF2B5EF4-FFF2-40B4-BE49-F238E27FC236}">
                <a16:creationId xmlns:a16="http://schemas.microsoft.com/office/drawing/2014/main" xmlns="" id="{1AF52B54-4019-ECB3-A3CA-3EA2B722C449}"/>
              </a:ext>
            </a:extLst>
          </p:cNvPr>
          <p:cNvPicPr>
            <a:picLocks noChangeAspect="1"/>
          </p:cNvPicPr>
          <p:nvPr/>
        </p:nvPicPr>
        <p:blipFill>
          <a:blip r:embed="rId2"/>
          <a:stretch>
            <a:fillRect/>
          </a:stretch>
        </p:blipFill>
        <p:spPr>
          <a:xfrm>
            <a:off x="152463" y="6203270"/>
            <a:ext cx="1993565" cy="518205"/>
          </a:xfrm>
          <a:prstGeom prst="rect">
            <a:avLst/>
          </a:prstGeom>
        </p:spPr>
      </p:pic>
      <p:pic>
        <p:nvPicPr>
          <p:cNvPr id="2" name="Picture 1"/>
          <p:cNvPicPr>
            <a:picLocks noChangeAspect="1"/>
          </p:cNvPicPr>
          <p:nvPr/>
        </p:nvPicPr>
        <p:blipFill rotWithShape="1">
          <a:blip r:embed="rId3"/>
          <a:srcRect l="31157" r="40418"/>
          <a:stretch/>
        </p:blipFill>
        <p:spPr>
          <a:xfrm>
            <a:off x="7315201" y="946150"/>
            <a:ext cx="3286898" cy="5410200"/>
          </a:xfrm>
          <a:prstGeom prst="rect">
            <a:avLst/>
          </a:prstGeom>
        </p:spPr>
      </p:pic>
    </p:spTree>
    <p:extLst>
      <p:ext uri="{BB962C8B-B14F-4D97-AF65-F5344CB8AC3E}">
        <p14:creationId xmlns:p14="http://schemas.microsoft.com/office/powerpoint/2010/main" val="440156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587" y="990600"/>
            <a:ext cx="5161613" cy="5257800"/>
          </a:xfrm>
        </p:spPr>
        <p:txBody>
          <a:bodyPr>
            <a:normAutofit/>
          </a:bodyPr>
          <a:lstStyle/>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liver, gallbladder, and biliary duct system arise as a ventral </a:t>
            </a:r>
            <a:r>
              <a:rPr lang="en-US" dirty="0">
                <a:solidFill>
                  <a:schemeClr val="accent4">
                    <a:lumMod val="75000"/>
                  </a:schemeClr>
                </a:solidFill>
                <a:latin typeface="Arial" panose="020B0604020202020204" pitchFamily="34" charset="0"/>
                <a:cs typeface="Arial" panose="020B0604020202020204" pitchFamily="34" charset="0"/>
              </a:rPr>
              <a:t>outgrowth-hepatic diverticulum</a:t>
            </a:r>
            <a:r>
              <a:rPr lang="en-US" dirty="0">
                <a:latin typeface="Arial" panose="020B0604020202020204" pitchFamily="34" charset="0"/>
                <a:cs typeface="Arial" panose="020B0604020202020204" pitchFamily="34" charset="0"/>
              </a:rPr>
              <a:t>-from the caudal or distal part of the foregut early in the </a:t>
            </a:r>
            <a:r>
              <a:rPr lang="en-US" b="1" dirty="0">
                <a:latin typeface="Arial" panose="020B0604020202020204" pitchFamily="34" charset="0"/>
                <a:cs typeface="Arial" panose="020B0604020202020204" pitchFamily="34" charset="0"/>
              </a:rPr>
              <a:t>fourth week</a:t>
            </a:r>
          </a:p>
        </p:txBody>
      </p:sp>
      <p:pic>
        <p:nvPicPr>
          <p:cNvPr id="4" name="Picture 3"/>
          <p:cNvPicPr>
            <a:picLocks noChangeAspect="1"/>
          </p:cNvPicPr>
          <p:nvPr/>
        </p:nvPicPr>
        <p:blipFill rotWithShape="1">
          <a:blip r:embed="rId2"/>
          <a:srcRect l="50000" b="5624"/>
          <a:stretch/>
        </p:blipFill>
        <p:spPr>
          <a:xfrm>
            <a:off x="6646191" y="1003300"/>
            <a:ext cx="4511431" cy="4850331"/>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pic>
        <p:nvPicPr>
          <p:cNvPr id="6" name="Picture 5">
            <a:extLst>
              <a:ext uri="{FF2B5EF4-FFF2-40B4-BE49-F238E27FC236}">
                <a16:creationId xmlns:a16="http://schemas.microsoft.com/office/drawing/2014/main" xmlns="" id="{D238C8E2-3341-01A2-820B-E01519512E4B}"/>
              </a:ext>
            </a:extLst>
          </p:cNvPr>
          <p:cNvPicPr>
            <a:picLocks noChangeAspect="1"/>
          </p:cNvPicPr>
          <p:nvPr/>
        </p:nvPicPr>
        <p:blipFill>
          <a:blip r:embed="rId3"/>
          <a:stretch>
            <a:fillRect/>
          </a:stretch>
        </p:blipFill>
        <p:spPr>
          <a:xfrm>
            <a:off x="264217" y="6175671"/>
            <a:ext cx="1993565" cy="518205"/>
          </a:xfrm>
          <a:prstGeom prst="rect">
            <a:avLst/>
          </a:prstGeom>
        </p:spPr>
      </p:pic>
      <p:sp>
        <p:nvSpPr>
          <p:cNvPr id="2" name="Rectangle 1"/>
          <p:cNvSpPr/>
          <p:nvPr/>
        </p:nvSpPr>
        <p:spPr>
          <a:xfrm flipH="1">
            <a:off x="518377" y="990600"/>
            <a:ext cx="5684715" cy="603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latin typeface="Arial" panose="020B0604020202020204" pitchFamily="34" charset="0"/>
                <a:cs typeface="Arial" panose="020B0604020202020204" pitchFamily="34" charset="0"/>
              </a:rPr>
              <a:t>Early Liver Development</a:t>
            </a:r>
            <a:endParaRPr lang="en-US" sz="32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80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TotalTime>
  <Words>1198</Words>
  <Application>Microsoft Office PowerPoint</Application>
  <PresentationFormat>Widescreen</PresentationFormat>
  <Paragraphs>179</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Aptos Display</vt:lpstr>
      <vt:lpstr>Arial</vt:lpstr>
      <vt:lpstr>Arial Black</vt:lpstr>
      <vt:lpstr>Calibri</vt:lpstr>
      <vt:lpstr>Times New Roman</vt:lpstr>
      <vt:lpstr>Wingdings</vt:lpstr>
      <vt:lpstr>Office Theme</vt:lpstr>
      <vt:lpstr>Gastrointestinal Tract (GIT) Module 2nd Year MBBS(LGIS) Development of Liver &amp; Biliary Apparatus</vt:lpstr>
      <vt:lpstr>  Prof. Umar’s Model of Teaching Strategy  Self Directed Learning  Assessment Program  Objectives :To cultivate critical thinking, analytical reasoning, and problem-solving competencies.                   To instill a culture of self-directed learning, fostering lifelong learning habits and autonomy.   </vt:lpstr>
      <vt:lpstr>PowerPoint Presentation</vt:lpstr>
      <vt:lpstr>Motto                   Vision; The Dream/Tomorrow</vt:lpstr>
      <vt:lpstr>PowerPoint Presentation</vt:lpstr>
      <vt:lpstr> DEVELOPMENT OF FOREGUT</vt:lpstr>
      <vt:lpstr>Gross Anatomy </vt:lpstr>
      <vt:lpstr>PowerPoint Presentation</vt:lpstr>
      <vt:lpstr>PowerPoint Presentation</vt:lpstr>
      <vt:lpstr> Early liver development </vt:lpstr>
      <vt:lpstr>PowerPoint Presentation</vt:lpstr>
      <vt:lpstr>PowerPoint Presentation</vt:lpstr>
      <vt:lpstr>PowerPoint Presentation</vt:lpstr>
      <vt:lpstr>PowerPoint Presentation</vt:lpstr>
      <vt:lpstr>Development of Hepatocytes, Hepatic Cords</vt:lpstr>
      <vt:lpstr>PowerPoint Presentation</vt:lpstr>
      <vt:lpstr>PowerPoint Presentation</vt:lpstr>
      <vt:lpstr>PowerPoint Presentation</vt:lpstr>
      <vt:lpstr>Ventral Mesentery  </vt:lpstr>
      <vt:lpstr>PowerPoint Presentation</vt:lpstr>
      <vt:lpstr>Bile (composition)</vt:lpstr>
      <vt:lpstr>Functions of Bile </vt:lpstr>
      <vt:lpstr>PowerPoint Presentation</vt:lpstr>
      <vt:lpstr>Variation in Cystic Duct</vt:lpstr>
      <vt:lpstr>PowerPoint Presentation</vt:lpstr>
      <vt:lpstr>KLM  (Blue box ) Page no 221 Extrahepatic biliary atresia</vt:lpstr>
      <vt:lpstr> An adipocentric perspective on the development and progression of non-alcoholic fatty liver disease</vt:lpstr>
      <vt:lpstr>Ethical Dilemmas    ---  Liver Transplant  </vt:lpstr>
      <vt:lpstr>Family Medicine</vt:lpstr>
      <vt:lpstr>Artificial Intelligence</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Liver &amp; Biliary Apparatus</dc:title>
  <dc:creator>DME RMU</dc:creator>
  <cp:lastModifiedBy>Musharaf Baig</cp:lastModifiedBy>
  <cp:revision>13</cp:revision>
  <dcterms:created xsi:type="dcterms:W3CDTF">2025-01-28T14:55:03Z</dcterms:created>
  <dcterms:modified xsi:type="dcterms:W3CDTF">2025-03-11T03:12:23Z</dcterms:modified>
</cp:coreProperties>
</file>