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638" r:id="rId3"/>
    <p:sldId id="639" r:id="rId4"/>
    <p:sldId id="405" r:id="rId5"/>
    <p:sldId id="605" r:id="rId6"/>
    <p:sldId id="497" r:id="rId7"/>
    <p:sldId id="536" r:id="rId8"/>
    <p:sldId id="558" r:id="rId9"/>
    <p:sldId id="610" r:id="rId10"/>
    <p:sldId id="607" r:id="rId11"/>
    <p:sldId id="608" r:id="rId12"/>
    <p:sldId id="606" r:id="rId13"/>
    <p:sldId id="571" r:id="rId14"/>
    <p:sldId id="613" r:id="rId15"/>
    <p:sldId id="609" r:id="rId16"/>
    <p:sldId id="611" r:id="rId17"/>
    <p:sldId id="612" r:id="rId18"/>
    <p:sldId id="625" r:id="rId19"/>
    <p:sldId id="616" r:id="rId20"/>
    <p:sldId id="634" r:id="rId21"/>
    <p:sldId id="617" r:id="rId22"/>
    <p:sldId id="614" r:id="rId23"/>
    <p:sldId id="619" r:id="rId24"/>
    <p:sldId id="620" r:id="rId25"/>
    <p:sldId id="628" r:id="rId26"/>
    <p:sldId id="622" r:id="rId27"/>
    <p:sldId id="630" r:id="rId28"/>
    <p:sldId id="621" r:id="rId29"/>
    <p:sldId id="632" r:id="rId30"/>
    <p:sldId id="633" r:id="rId31"/>
    <p:sldId id="635" r:id="rId32"/>
    <p:sldId id="636" r:id="rId33"/>
    <p:sldId id="637" r:id="rId34"/>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C5368D8A-474C-46A1-B6B0-B951C718713B}" type="presOf" srcId="{663C1E13-76F9-4B70-A2F2-CA23180743CE}" destId="{4822A78E-EAEC-401F-941A-3A84E13E2357}" srcOrd="2" destOrd="0" presId="urn:microsoft.com/office/officeart/2005/8/layout/gear1#1"/>
    <dgm:cxn modelId="{B0E90844-F458-4FB5-AACD-9A3B56A1F6C7}" type="presOf" srcId="{23718C41-0A1F-40BF-86BE-8A5476EC271E}" destId="{398423B3-DD54-4226-99D7-017EFC1488DF}"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7C4913C1-9DC8-4658-A4FC-A894F8F82CF0}" srcId="{F9CEBA05-2F10-437E-89B2-54F4D9FAF478}" destId="{399ACE2F-90C5-48B1-9E65-700A32562848}" srcOrd="2" destOrd="0" parTransId="{1911F9CB-1EEA-4FFD-A302-90DCBC7D11BE}" sibTransId="{DA82EADB-2721-42A0-95EA-F9B5521A38A6}"/>
    <dgm:cxn modelId="{D7B5F781-419C-412C-89A2-681C6002E4B0}" type="presOf" srcId="{399ACE2F-90C5-48B1-9E65-700A32562848}" destId="{23DC08E4-3725-4448-BFFF-1CCEA2F2987E}" srcOrd="1" destOrd="0" presId="urn:microsoft.com/office/officeart/2005/8/layout/gear1#1"/>
    <dgm:cxn modelId="{A79F3025-D419-401E-AC87-EA5679B62752}" type="presOf" srcId="{F9CEBA05-2F10-437E-89B2-54F4D9FAF478}" destId="{5ED88519-AC6C-4AA3-B76D-812B93A167E4}" srcOrd="0" destOrd="0" presId="urn:microsoft.com/office/officeart/2005/8/layout/gear1#1"/>
    <dgm:cxn modelId="{480DB906-6365-4D55-BB97-951FFA1FD5D0}" type="presOf" srcId="{DACAB5BA-B8B4-4D66-8B11-1D02259E020B}" destId="{B6B6B41B-120B-4968-AB6A-FC6E7C8EF3C0}" srcOrd="1" destOrd="0" presId="urn:microsoft.com/office/officeart/2005/8/layout/gear1#1"/>
    <dgm:cxn modelId="{13F26639-1A3E-45CE-9DE4-BF76C7E3D833}" type="presOf" srcId="{663C1E13-76F9-4B70-A2F2-CA23180743CE}" destId="{B9330EE9-43E4-4FD4-8144-E92B1DD0FCDF}" srcOrd="1" destOrd="0" presId="urn:microsoft.com/office/officeart/2005/8/layout/gear1#1"/>
    <dgm:cxn modelId="{7A4BF246-7C0A-42BE-ACA6-0BE1CDAD4183}"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80C57E88-78DE-45FA-B007-92DD5AE99E05}" type="presOf" srcId="{DACAB5BA-B8B4-4D66-8B11-1D02259E020B}" destId="{8BC64EA7-2794-42B6-96C9-F39A52CB985A}" srcOrd="2" destOrd="0" presId="urn:microsoft.com/office/officeart/2005/8/layout/gear1#1"/>
    <dgm:cxn modelId="{67CE01A6-9BA9-44D6-8939-8A9FC0105DB4}" type="presOf" srcId="{663C1E13-76F9-4B70-A2F2-CA23180743CE}" destId="{93300324-D62F-4E58-B882-734182BDB462}" srcOrd="0" destOrd="0" presId="urn:microsoft.com/office/officeart/2005/8/layout/gear1#1"/>
    <dgm:cxn modelId="{E1FAA708-43F4-40C4-ACAB-2DEE59AC829B}" type="presOf" srcId="{188C389E-9423-41DE-9C5E-D4A7E95C7E62}" destId="{6DF3A3A0-5919-4E69-80DD-61760D6340A0}" srcOrd="0" destOrd="0" presId="urn:microsoft.com/office/officeart/2005/8/layout/gear1#1"/>
    <dgm:cxn modelId="{159757A3-184D-4F04-8BA0-9F99B1711863}" type="presOf" srcId="{399ACE2F-90C5-48B1-9E65-700A32562848}" destId="{9815588C-16D0-4475-B64C-847FC87C8C32}" srcOrd="3" destOrd="0" presId="urn:microsoft.com/office/officeart/2005/8/layout/gear1#1"/>
    <dgm:cxn modelId="{C529D775-07EB-440F-A710-C72590ED3A9C}" type="presOf" srcId="{DACAB5BA-B8B4-4D66-8B11-1D02259E020B}" destId="{87622A90-D0D8-4EA3-BC0D-D537801AF2B1}" srcOrd="0" destOrd="0" presId="urn:microsoft.com/office/officeart/2005/8/layout/gear1#1"/>
    <dgm:cxn modelId="{60976971-1007-46AF-BD7F-3EFE40F17652}" type="presOf" srcId="{DA82EADB-2721-42A0-95EA-F9B5521A38A6}" destId="{A09CEA93-9338-4361-A5E6-CF85B6019F5A}" srcOrd="0" destOrd="0" presId="urn:microsoft.com/office/officeart/2005/8/layout/gear1#1"/>
    <dgm:cxn modelId="{422250CE-C0A0-4B09-BE65-544BBDCF12C1}" type="presOf" srcId="{399ACE2F-90C5-48B1-9E65-700A32562848}" destId="{59EDF28D-6C67-49D0-B5A1-DE5C3CBA2292}" srcOrd="0" destOrd="0" presId="urn:microsoft.com/office/officeart/2005/8/layout/gear1#1"/>
    <dgm:cxn modelId="{EA37ACCA-52B4-4EB9-BCA3-AA1CC1A86F75}" type="presParOf" srcId="{5ED88519-AC6C-4AA3-B76D-812B93A167E4}" destId="{87622A90-D0D8-4EA3-BC0D-D537801AF2B1}" srcOrd="0" destOrd="0" presId="urn:microsoft.com/office/officeart/2005/8/layout/gear1#1"/>
    <dgm:cxn modelId="{81447927-2276-4FF8-B485-577010622CE1}" type="presParOf" srcId="{5ED88519-AC6C-4AA3-B76D-812B93A167E4}" destId="{B6B6B41B-120B-4968-AB6A-FC6E7C8EF3C0}" srcOrd="1" destOrd="0" presId="urn:microsoft.com/office/officeart/2005/8/layout/gear1#1"/>
    <dgm:cxn modelId="{757BE2F1-F89A-428A-8985-9126343D841E}" type="presParOf" srcId="{5ED88519-AC6C-4AA3-B76D-812B93A167E4}" destId="{8BC64EA7-2794-42B6-96C9-F39A52CB985A}" srcOrd="2" destOrd="0" presId="urn:microsoft.com/office/officeart/2005/8/layout/gear1#1"/>
    <dgm:cxn modelId="{4B634E14-114D-48BE-8504-E65A0A70E9F2}" type="presParOf" srcId="{5ED88519-AC6C-4AA3-B76D-812B93A167E4}" destId="{93300324-D62F-4E58-B882-734182BDB462}" srcOrd="3" destOrd="0" presId="urn:microsoft.com/office/officeart/2005/8/layout/gear1#1"/>
    <dgm:cxn modelId="{24C9A90C-349D-4C11-8F9C-1808E74333E5}" type="presParOf" srcId="{5ED88519-AC6C-4AA3-B76D-812B93A167E4}" destId="{B9330EE9-43E4-4FD4-8144-E92B1DD0FCDF}" srcOrd="4" destOrd="0" presId="urn:microsoft.com/office/officeart/2005/8/layout/gear1#1"/>
    <dgm:cxn modelId="{313B4140-FDC0-421C-A55F-AADF2F5F7595}" type="presParOf" srcId="{5ED88519-AC6C-4AA3-B76D-812B93A167E4}" destId="{4822A78E-EAEC-401F-941A-3A84E13E2357}" srcOrd="5" destOrd="0" presId="urn:microsoft.com/office/officeart/2005/8/layout/gear1#1"/>
    <dgm:cxn modelId="{D99C2741-11C3-4BE1-BD97-3B14443A65B4}" type="presParOf" srcId="{5ED88519-AC6C-4AA3-B76D-812B93A167E4}" destId="{59EDF28D-6C67-49D0-B5A1-DE5C3CBA2292}" srcOrd="6" destOrd="0" presId="urn:microsoft.com/office/officeart/2005/8/layout/gear1#1"/>
    <dgm:cxn modelId="{2686F9E8-2045-42E2-A47E-F38423F315B6}" type="presParOf" srcId="{5ED88519-AC6C-4AA3-B76D-812B93A167E4}" destId="{23DC08E4-3725-4448-BFFF-1CCEA2F2987E}" srcOrd="7" destOrd="0" presId="urn:microsoft.com/office/officeart/2005/8/layout/gear1#1"/>
    <dgm:cxn modelId="{1BF7F4BE-B802-4598-98EA-F26375660F45}" type="presParOf" srcId="{5ED88519-AC6C-4AA3-B76D-812B93A167E4}" destId="{7D3EFDB4-E5D1-439A-86D8-1FCF80D959BA}" srcOrd="8" destOrd="0" presId="urn:microsoft.com/office/officeart/2005/8/layout/gear1#1"/>
    <dgm:cxn modelId="{7DC1FA8E-45CD-43BD-BB58-A8FE95629A14}" type="presParOf" srcId="{5ED88519-AC6C-4AA3-B76D-812B93A167E4}" destId="{9815588C-16D0-4475-B64C-847FC87C8C32}" srcOrd="9" destOrd="0" presId="urn:microsoft.com/office/officeart/2005/8/layout/gear1#1"/>
    <dgm:cxn modelId="{9A8C2F0C-0E9B-4717-9088-9C198C9A4710}" type="presParOf" srcId="{5ED88519-AC6C-4AA3-B76D-812B93A167E4}" destId="{398423B3-DD54-4226-99D7-017EFC1488DF}" srcOrd="10" destOrd="0" presId="urn:microsoft.com/office/officeart/2005/8/layout/gear1#1"/>
    <dgm:cxn modelId="{11A584FA-86B2-4D8D-AAF6-1FB426396585}" type="presParOf" srcId="{5ED88519-AC6C-4AA3-B76D-812B93A167E4}" destId="{6DF3A3A0-5919-4E69-80DD-61760D6340A0}" srcOrd="11" destOrd="0" presId="urn:microsoft.com/office/officeart/2005/8/layout/gear1#1"/>
    <dgm:cxn modelId="{99784638-3826-45F6-BE39-9766954F79FA}"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C0C10-069D-47C8-81F0-CA8CD145F15D}"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en-US"/>
        </a:p>
      </dgm:t>
    </dgm:pt>
    <dgm:pt modelId="{FEDFB49C-82B3-46B7-B1EB-749A7E459115}">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FFC000"/>
        </a:solidFill>
      </dgm:spPr>
      <dgm:t>
        <a:bodyPr/>
        <a:lstStyle/>
        <a:p>
          <a:r>
            <a:rPr lang="en-US" sz="3600" b="1" dirty="0">
              <a:solidFill>
                <a:schemeClr val="tx1"/>
              </a:solidFill>
              <a:latin typeface="Times New Roman" pitchFamily="18" charset="0"/>
              <a:cs typeface="Times New Roman" pitchFamily="18" charset="0"/>
            </a:rPr>
            <a:t>Colon</a:t>
          </a:r>
          <a:r>
            <a:rPr lang="en-US" sz="4200" b="1" dirty="0">
              <a:latin typeface="Times New Roman" pitchFamily="18" charset="0"/>
              <a:cs typeface="Times New Roman" pitchFamily="18" charset="0"/>
            </a:rPr>
            <a:t> </a:t>
          </a:r>
        </a:p>
      </dgm:t>
    </dgm:pt>
    <dgm:pt modelId="{20EDCC6C-68E4-46BD-A0FB-EAED7B1DFE89}" type="parTrans" cxnId="{4FC422EE-D77A-427C-88F2-2683C91F3D97}">
      <dgm:prSet/>
      <dgm:spPr/>
      <dgm:t>
        <a:bodyPr/>
        <a:lstStyle/>
        <a:p>
          <a:endParaRPr lang="en-US"/>
        </a:p>
      </dgm:t>
    </dgm:pt>
    <dgm:pt modelId="{3CCFF87B-7429-43F2-B54A-98D8EA3FCC66}" type="sibTrans" cxnId="{4FC422EE-D77A-427C-88F2-2683C91F3D97}">
      <dgm:prSet/>
      <dgm:spPr/>
      <dgm:t>
        <a:bodyPr/>
        <a:lstStyle/>
        <a:p>
          <a:endParaRPr lang="en-US"/>
        </a:p>
      </dgm:t>
    </dgm:pt>
    <dgm:pt modelId="{C9390800-5A37-4B4F-96CB-AFE26517CD8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sz="3600" b="1" dirty="0">
              <a:solidFill>
                <a:schemeClr val="tx1"/>
              </a:solidFill>
              <a:latin typeface="Times New Roman" pitchFamily="18" charset="0"/>
              <a:cs typeface="Times New Roman" pitchFamily="18" charset="0"/>
            </a:rPr>
            <a:t>Rectum</a:t>
          </a:r>
        </a:p>
      </dgm:t>
    </dgm:pt>
    <dgm:pt modelId="{CD92106E-DAB5-4DB6-AFD1-9D66AFB3A9A8}" type="parTrans" cxnId="{684D29F3-95FB-46D2-924D-99579A9241CF}">
      <dgm:prSet/>
      <dgm:spPr/>
      <dgm:t>
        <a:bodyPr/>
        <a:lstStyle/>
        <a:p>
          <a:endParaRPr lang="en-US"/>
        </a:p>
      </dgm:t>
    </dgm:pt>
    <dgm:pt modelId="{4F3FE4C4-EE75-444E-9812-6E3ADA02EE19}" type="sibTrans" cxnId="{684D29F3-95FB-46D2-924D-99579A9241CF}">
      <dgm:prSet/>
      <dgm:spPr/>
      <dgm:t>
        <a:bodyPr/>
        <a:lstStyle/>
        <a:p>
          <a:endParaRPr lang="en-US"/>
        </a:p>
      </dgm:t>
    </dgm:pt>
    <dgm:pt modelId="{62CB2420-811D-4F7E-B782-763324717CBE}">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rgbClr val="92D050"/>
        </a:solidFill>
      </dgm:spPr>
      <dgm:t>
        <a:bodyPr/>
        <a:lstStyle/>
        <a:p>
          <a:r>
            <a:rPr lang="en-US" sz="3600" b="1" baseline="0" dirty="0">
              <a:solidFill>
                <a:schemeClr val="tx1"/>
              </a:solidFill>
              <a:latin typeface="Times New Roman" pitchFamily="18" charset="0"/>
              <a:cs typeface="Times New Roman" pitchFamily="18" charset="0"/>
            </a:rPr>
            <a:t>Anal</a:t>
          </a:r>
          <a:r>
            <a:rPr lang="en-US" sz="3600" b="1" baseline="0" dirty="0">
              <a:latin typeface="Times New Roman" pitchFamily="18" charset="0"/>
              <a:cs typeface="Times New Roman" pitchFamily="18" charset="0"/>
            </a:rPr>
            <a:t> </a:t>
          </a:r>
          <a:r>
            <a:rPr lang="en-US" sz="3600" b="1" baseline="0" dirty="0">
              <a:solidFill>
                <a:schemeClr val="tx1"/>
              </a:solidFill>
              <a:latin typeface="Times New Roman" pitchFamily="18" charset="0"/>
              <a:cs typeface="Times New Roman" pitchFamily="18" charset="0"/>
            </a:rPr>
            <a:t>canal</a:t>
          </a:r>
          <a:r>
            <a:rPr lang="en-US" sz="3600" b="1" baseline="0"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dgm:t>
    </dgm:pt>
    <dgm:pt modelId="{CCECAD9C-3FEA-4DCC-A442-F62C75D9C823}" type="parTrans" cxnId="{6AFBFBAB-8948-473A-B883-AE3E451EC7FE}">
      <dgm:prSet/>
      <dgm:spPr/>
      <dgm:t>
        <a:bodyPr/>
        <a:lstStyle/>
        <a:p>
          <a:endParaRPr lang="en-US"/>
        </a:p>
      </dgm:t>
    </dgm:pt>
    <dgm:pt modelId="{5D76BEF5-5DE3-418A-8428-BCC6E0E88E0D}" type="sibTrans" cxnId="{6AFBFBAB-8948-473A-B883-AE3E451EC7FE}">
      <dgm:prSet/>
      <dgm:spPr/>
      <dgm:t>
        <a:bodyPr/>
        <a:lstStyle/>
        <a:p>
          <a:endParaRPr lang="en-US"/>
        </a:p>
      </dgm:t>
    </dgm:pt>
    <dgm:pt modelId="{4C380971-BF48-4212-AE38-D90E006D5031}" type="pres">
      <dgm:prSet presAssocID="{19EC0C10-069D-47C8-81F0-CA8CD145F15D}" presName="diagram" presStyleCnt="0">
        <dgm:presLayoutVars>
          <dgm:dir/>
          <dgm:resizeHandles val="exact"/>
        </dgm:presLayoutVars>
      </dgm:prSet>
      <dgm:spPr/>
      <dgm:t>
        <a:bodyPr/>
        <a:lstStyle/>
        <a:p>
          <a:endParaRPr lang="en-US"/>
        </a:p>
      </dgm:t>
    </dgm:pt>
    <dgm:pt modelId="{8A442275-040D-4EA3-9E32-A78881606096}" type="pres">
      <dgm:prSet presAssocID="{FEDFB49C-82B3-46B7-B1EB-749A7E459115}" presName="node" presStyleLbl="node1" presStyleIdx="0" presStyleCnt="3">
        <dgm:presLayoutVars>
          <dgm:bulletEnabled val="1"/>
        </dgm:presLayoutVars>
      </dgm:prSet>
      <dgm:spPr/>
      <dgm:t>
        <a:bodyPr/>
        <a:lstStyle/>
        <a:p>
          <a:endParaRPr lang="en-US"/>
        </a:p>
      </dgm:t>
    </dgm:pt>
    <dgm:pt modelId="{C19D828F-104A-4BED-AC5F-1DB58F79EB47}" type="pres">
      <dgm:prSet presAssocID="{3CCFF87B-7429-43F2-B54A-98D8EA3FCC66}" presName="sibTrans" presStyleCnt="0"/>
      <dgm:spPr/>
    </dgm:pt>
    <dgm:pt modelId="{DF6D727F-10D7-4C22-9606-7DA57B51F447}" type="pres">
      <dgm:prSet presAssocID="{C9390800-5A37-4B4F-96CB-AFE26517CD81}" presName="node" presStyleLbl="node1" presStyleIdx="1" presStyleCnt="3">
        <dgm:presLayoutVars>
          <dgm:bulletEnabled val="1"/>
        </dgm:presLayoutVars>
      </dgm:prSet>
      <dgm:spPr/>
      <dgm:t>
        <a:bodyPr/>
        <a:lstStyle/>
        <a:p>
          <a:endParaRPr lang="en-US"/>
        </a:p>
      </dgm:t>
    </dgm:pt>
    <dgm:pt modelId="{5F9CD94C-971A-4235-A7BF-62F42A19504B}" type="pres">
      <dgm:prSet presAssocID="{4F3FE4C4-EE75-444E-9812-6E3ADA02EE19}" presName="sibTrans" presStyleCnt="0"/>
      <dgm:spPr/>
    </dgm:pt>
    <dgm:pt modelId="{A1B58879-1FCF-4927-A0F4-8B7EA8F2C82F}" type="pres">
      <dgm:prSet presAssocID="{62CB2420-811D-4F7E-B782-763324717CBE}" presName="node" presStyleLbl="node1" presStyleIdx="2" presStyleCnt="3">
        <dgm:presLayoutVars>
          <dgm:bulletEnabled val="1"/>
        </dgm:presLayoutVars>
      </dgm:prSet>
      <dgm:spPr/>
      <dgm:t>
        <a:bodyPr/>
        <a:lstStyle/>
        <a:p>
          <a:endParaRPr lang="en-US"/>
        </a:p>
      </dgm:t>
    </dgm:pt>
  </dgm:ptLst>
  <dgm:cxnLst>
    <dgm:cxn modelId="{6AFBFBAB-8948-473A-B883-AE3E451EC7FE}" srcId="{19EC0C10-069D-47C8-81F0-CA8CD145F15D}" destId="{62CB2420-811D-4F7E-B782-763324717CBE}" srcOrd="2" destOrd="0" parTransId="{CCECAD9C-3FEA-4DCC-A442-F62C75D9C823}" sibTransId="{5D76BEF5-5DE3-418A-8428-BCC6E0E88E0D}"/>
    <dgm:cxn modelId="{68282D32-0EAB-4819-B767-12967C6B69AB}" type="presOf" srcId="{19EC0C10-069D-47C8-81F0-CA8CD145F15D}" destId="{4C380971-BF48-4212-AE38-D90E006D5031}" srcOrd="0" destOrd="0" presId="urn:microsoft.com/office/officeart/2005/8/layout/default#1"/>
    <dgm:cxn modelId="{684D29F3-95FB-46D2-924D-99579A9241CF}" srcId="{19EC0C10-069D-47C8-81F0-CA8CD145F15D}" destId="{C9390800-5A37-4B4F-96CB-AFE26517CD81}" srcOrd="1" destOrd="0" parTransId="{CD92106E-DAB5-4DB6-AFD1-9D66AFB3A9A8}" sibTransId="{4F3FE4C4-EE75-444E-9812-6E3ADA02EE19}"/>
    <dgm:cxn modelId="{AE919CF2-42EC-48A2-80BA-64D0A805C6D3}" type="presOf" srcId="{C9390800-5A37-4B4F-96CB-AFE26517CD81}" destId="{DF6D727F-10D7-4C22-9606-7DA57B51F447}" srcOrd="0" destOrd="0" presId="urn:microsoft.com/office/officeart/2005/8/layout/default#1"/>
    <dgm:cxn modelId="{4FC422EE-D77A-427C-88F2-2683C91F3D97}" srcId="{19EC0C10-069D-47C8-81F0-CA8CD145F15D}" destId="{FEDFB49C-82B3-46B7-B1EB-749A7E459115}" srcOrd="0" destOrd="0" parTransId="{20EDCC6C-68E4-46BD-A0FB-EAED7B1DFE89}" sibTransId="{3CCFF87B-7429-43F2-B54A-98D8EA3FCC66}"/>
    <dgm:cxn modelId="{3942D59B-ED1B-4FC0-89ED-5A528DE4A8DA}" type="presOf" srcId="{FEDFB49C-82B3-46B7-B1EB-749A7E459115}" destId="{8A442275-040D-4EA3-9E32-A78881606096}" srcOrd="0" destOrd="0" presId="urn:microsoft.com/office/officeart/2005/8/layout/default#1"/>
    <dgm:cxn modelId="{C2910093-B509-4796-91A6-96BBE931216A}" type="presOf" srcId="{62CB2420-811D-4F7E-B782-763324717CBE}" destId="{A1B58879-1FCF-4927-A0F4-8B7EA8F2C82F}" srcOrd="0" destOrd="0" presId="urn:microsoft.com/office/officeart/2005/8/layout/default#1"/>
    <dgm:cxn modelId="{FB813974-BE21-40A8-A2FD-01B566479B5D}" type="presParOf" srcId="{4C380971-BF48-4212-AE38-D90E006D5031}" destId="{8A442275-040D-4EA3-9E32-A78881606096}" srcOrd="0" destOrd="0" presId="urn:microsoft.com/office/officeart/2005/8/layout/default#1"/>
    <dgm:cxn modelId="{D861C4DA-1586-4D00-A1F9-3BEA4FCA87A7}" type="presParOf" srcId="{4C380971-BF48-4212-AE38-D90E006D5031}" destId="{C19D828F-104A-4BED-AC5F-1DB58F79EB47}" srcOrd="1" destOrd="0" presId="urn:microsoft.com/office/officeart/2005/8/layout/default#1"/>
    <dgm:cxn modelId="{91299039-ACD8-491B-8AD1-BA4BDDEBEAC5}" type="presParOf" srcId="{4C380971-BF48-4212-AE38-D90E006D5031}" destId="{DF6D727F-10D7-4C22-9606-7DA57B51F447}" srcOrd="2" destOrd="0" presId="urn:microsoft.com/office/officeart/2005/8/layout/default#1"/>
    <dgm:cxn modelId="{5CA96601-5BE9-4C48-8E9B-DDA93BFA10FD}" type="presParOf" srcId="{4C380971-BF48-4212-AE38-D90E006D5031}" destId="{5F9CD94C-971A-4235-A7BF-62F42A19504B}" srcOrd="3" destOrd="0" presId="urn:microsoft.com/office/officeart/2005/8/layout/default#1"/>
    <dgm:cxn modelId="{548D92AE-C202-4371-A1E6-6E3379242C76}" type="presParOf" srcId="{4C380971-BF48-4212-AE38-D90E006D5031}" destId="{A1B58879-1FCF-4927-A0F4-8B7EA8F2C82F}"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980126" y="1695314"/>
          <a:ext cx="2077637" cy="2077637"/>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itchFamily="34" charset="0"/>
            </a:rPr>
            <a:t>Wisdom</a:t>
          </a:r>
        </a:p>
      </dsp:txBody>
      <dsp:txXfrm>
        <a:off x="2397823" y="2181991"/>
        <a:ext cx="1242243" cy="1067948"/>
      </dsp:txXfrm>
    </dsp:sp>
    <dsp:sp modelId="{93300324-D62F-4E58-B882-734182BDB462}">
      <dsp:nvSpPr>
        <dsp:cNvPr id="0" name=""/>
        <dsp:cNvSpPr/>
      </dsp:nvSpPr>
      <dsp:spPr>
        <a:xfrm>
          <a:off x="775890" y="1208807"/>
          <a:ext cx="1511008" cy="1511008"/>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latin typeface="Arial Black" pitchFamily="34" charset="0"/>
            </a:rPr>
            <a:t>Truth</a:t>
          </a:r>
          <a:r>
            <a:rPr lang="en-US" sz="1400" kern="1200" dirty="0"/>
            <a:t> </a:t>
          </a:r>
        </a:p>
      </dsp:txBody>
      <dsp:txXfrm>
        <a:off x="1156291" y="1591507"/>
        <a:ext cx="750206" cy="745608"/>
      </dsp:txXfrm>
    </dsp:sp>
    <dsp:sp modelId="{59EDF28D-6C67-49D0-B5A1-DE5C3CBA2292}">
      <dsp:nvSpPr>
        <dsp:cNvPr id="0" name=""/>
        <dsp:cNvSpPr/>
      </dsp:nvSpPr>
      <dsp:spPr>
        <a:xfrm rot="20700000">
          <a:off x="1622209" y="166365"/>
          <a:ext cx="1480480" cy="1480480"/>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latin typeface="Arial Black" pitchFamily="34" charset="0"/>
            </a:rPr>
            <a:t>Servic</a:t>
          </a:r>
          <a:r>
            <a:rPr lang="en-US" sz="1400" kern="1200" dirty="0">
              <a:latin typeface="Arial Black" pitchFamily="34" charset="0"/>
            </a:rPr>
            <a:t>e</a:t>
          </a:r>
          <a:r>
            <a:rPr lang="en-US" sz="1400" kern="1200" dirty="0"/>
            <a:t> </a:t>
          </a:r>
        </a:p>
      </dsp:txBody>
      <dsp:txXfrm rot="-20700000">
        <a:off x="1946922" y="491077"/>
        <a:ext cx="831054" cy="831054"/>
      </dsp:txXfrm>
    </dsp:sp>
    <dsp:sp modelId="{398423B3-DD54-4226-99D7-017EFC1488DF}">
      <dsp:nvSpPr>
        <dsp:cNvPr id="0" name=""/>
        <dsp:cNvSpPr/>
      </dsp:nvSpPr>
      <dsp:spPr>
        <a:xfrm>
          <a:off x="1820421" y="1388935"/>
          <a:ext cx="2659375" cy="2659375"/>
        </a:xfrm>
        <a:prstGeom prst="circularArrow">
          <a:avLst>
            <a:gd name="adj1" fmla="val 4687"/>
            <a:gd name="adj2" fmla="val 299029"/>
            <a:gd name="adj3" fmla="val 2505471"/>
            <a:gd name="adj4" fmla="val 15884510"/>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508293" y="876266"/>
          <a:ext cx="1932202" cy="1932202"/>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1279759" y="-156127"/>
          <a:ext cx="2083303" cy="2083303"/>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2275-040D-4EA3-9E32-A78881606096}">
      <dsp:nvSpPr>
        <dsp:cNvPr id="0" name=""/>
        <dsp:cNvSpPr/>
      </dsp:nvSpPr>
      <dsp:spPr>
        <a:xfrm>
          <a:off x="598164" y="744"/>
          <a:ext cx="2429560" cy="1457736"/>
        </a:xfrm>
        <a:prstGeom prst="rect">
          <a:avLst/>
        </a:prstGeom>
        <a:solidFill>
          <a:srgbClr val="FFC000"/>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latin typeface="Times New Roman" pitchFamily="18" charset="0"/>
              <a:cs typeface="Times New Roman" pitchFamily="18" charset="0"/>
            </a:rPr>
            <a:t>Colon</a:t>
          </a:r>
          <a:r>
            <a:rPr lang="en-US" sz="4200" b="1" kern="1200" dirty="0">
              <a:latin typeface="Times New Roman" pitchFamily="18" charset="0"/>
              <a:cs typeface="Times New Roman" pitchFamily="18" charset="0"/>
            </a:rPr>
            <a:t> </a:t>
          </a:r>
        </a:p>
      </dsp:txBody>
      <dsp:txXfrm>
        <a:off x="598164" y="744"/>
        <a:ext cx="2429560" cy="1457736"/>
      </dsp:txXfrm>
    </dsp:sp>
    <dsp:sp modelId="{DF6D727F-10D7-4C22-9606-7DA57B51F447}">
      <dsp:nvSpPr>
        <dsp:cNvPr id="0" name=""/>
        <dsp:cNvSpPr/>
      </dsp:nvSpPr>
      <dsp:spPr>
        <a:xfrm>
          <a:off x="3270681" y="744"/>
          <a:ext cx="2429560" cy="1457736"/>
        </a:xfrm>
        <a:prstGeom prst="rect">
          <a:avLst/>
        </a:prstGeom>
        <a:solidFill>
          <a:schemeClr val="accent4"/>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latin typeface="Times New Roman" pitchFamily="18" charset="0"/>
              <a:cs typeface="Times New Roman" pitchFamily="18" charset="0"/>
            </a:rPr>
            <a:t>Rectum</a:t>
          </a:r>
        </a:p>
      </dsp:txBody>
      <dsp:txXfrm>
        <a:off x="3270681" y="744"/>
        <a:ext cx="2429560" cy="1457736"/>
      </dsp:txXfrm>
    </dsp:sp>
    <dsp:sp modelId="{A1B58879-1FCF-4927-A0F4-8B7EA8F2C82F}">
      <dsp:nvSpPr>
        <dsp:cNvPr id="0" name=""/>
        <dsp:cNvSpPr/>
      </dsp:nvSpPr>
      <dsp:spPr>
        <a:xfrm>
          <a:off x="1934422" y="1701437"/>
          <a:ext cx="2429560" cy="1457736"/>
        </a:xfrm>
        <a:prstGeom prst="rect">
          <a:avLst/>
        </a:prstGeom>
        <a:solidFill>
          <a:srgbClr val="92D050"/>
        </a:solidFill>
        <a:ln w="19050" cap="flat" cmpd="sng" algn="ctr">
          <a:solidFill>
            <a:schemeClr val="accent4">
              <a:shade val="50000"/>
            </a:schemeClr>
          </a:solidFill>
          <a:prstDash val="solid"/>
          <a:miter lim="800000"/>
        </a:ln>
        <a:effectLst/>
        <a:scene3d>
          <a:camera prst="orthographicFront"/>
          <a:lightRig rig="threePt" dir="t">
            <a:rot lat="0" lon="0" rev="7500000"/>
          </a:lightRig>
        </a:scene3d>
        <a:sp3d/>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baseline="0" dirty="0">
              <a:solidFill>
                <a:schemeClr val="tx1"/>
              </a:solidFill>
              <a:latin typeface="Times New Roman" pitchFamily="18" charset="0"/>
              <a:cs typeface="Times New Roman" pitchFamily="18" charset="0"/>
            </a:rPr>
            <a:t>Anal</a:t>
          </a:r>
          <a:r>
            <a:rPr lang="en-US" sz="3600" b="1" kern="1200" baseline="0" dirty="0">
              <a:latin typeface="Times New Roman" pitchFamily="18" charset="0"/>
              <a:cs typeface="Times New Roman" pitchFamily="18" charset="0"/>
            </a:rPr>
            <a:t> </a:t>
          </a:r>
          <a:r>
            <a:rPr lang="en-US" sz="3600" b="1" kern="1200" baseline="0" dirty="0">
              <a:solidFill>
                <a:schemeClr val="tx1"/>
              </a:solidFill>
              <a:latin typeface="Times New Roman" pitchFamily="18" charset="0"/>
              <a:cs typeface="Times New Roman" pitchFamily="18" charset="0"/>
            </a:rPr>
            <a:t>canal</a:t>
          </a:r>
          <a:r>
            <a:rPr lang="en-US" sz="3600" b="1" kern="1200" baseline="0" dirty="0">
              <a:latin typeface="Times New Roman" pitchFamily="18" charset="0"/>
              <a:cs typeface="Times New Roman" pitchFamily="18" charset="0"/>
            </a:rPr>
            <a:t> </a:t>
          </a:r>
          <a:endParaRPr lang="en-US" sz="3600" b="1" kern="1200" dirty="0">
            <a:latin typeface="Times New Roman" pitchFamily="18" charset="0"/>
            <a:cs typeface="Times New Roman" pitchFamily="18" charset="0"/>
          </a:endParaRPr>
        </a:p>
      </dsp:txBody>
      <dsp:txXfrm>
        <a:off x="1934422" y="1701437"/>
        <a:ext cx="2429560" cy="1457736"/>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235EE-EDF1-4E4C-A9EF-E9A159DA7A21}" type="datetimeFigureOut">
              <a:rPr lang="en-PK" smtClean="0"/>
              <a:t>18/03/2025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6EA34-CEE2-44FD-AD7E-F2797A8CEE6E}" type="slidenum">
              <a:rPr lang="en-PK" smtClean="0"/>
              <a:t>‹#›</a:t>
            </a:fld>
            <a:endParaRPr lang="en-PK"/>
          </a:p>
        </p:txBody>
      </p:sp>
    </p:spTree>
    <p:extLst>
      <p:ext uri="{BB962C8B-B14F-4D97-AF65-F5344CB8AC3E}">
        <p14:creationId xmlns:p14="http://schemas.microsoft.com/office/powerpoint/2010/main" val="323776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FD7CD-F494-D649-48CF-7F5BA4CF2F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xmlns="" id="{B8E15322-6122-A73E-2087-5111BF7BA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xmlns="" id="{6DAE172A-B10C-838B-49D0-E2C003053A30}"/>
              </a:ext>
            </a:extLst>
          </p:cNvPr>
          <p:cNvSpPr>
            <a:spLocks noGrp="1"/>
          </p:cNvSpPr>
          <p:nvPr>
            <p:ph type="dt" sz="half" idx="10"/>
          </p:nvPr>
        </p:nvSpPr>
        <p:spPr/>
        <p:txBody>
          <a:bodyPr/>
          <a:lstStyle/>
          <a:p>
            <a:fld id="{C3058D21-6520-4039-887A-D96C06EC94C1}" type="datetime8">
              <a:rPr lang="en-PK" smtClean="0"/>
              <a:t>18/03/2025 7:02 am</a:t>
            </a:fld>
            <a:endParaRPr lang="en-PK"/>
          </a:p>
        </p:txBody>
      </p:sp>
      <p:sp>
        <p:nvSpPr>
          <p:cNvPr id="5" name="Footer Placeholder 4">
            <a:extLst>
              <a:ext uri="{FF2B5EF4-FFF2-40B4-BE49-F238E27FC236}">
                <a16:creationId xmlns:a16="http://schemas.microsoft.com/office/drawing/2014/main" xmlns="" id="{0592C892-EE6B-4090-946C-95D24E72559D}"/>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35DD868F-AAE2-9772-06A7-4A47C176B67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44765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7BEA8-C4E2-9124-6FF5-D3C84E7E321B}"/>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8919CD1A-0AFC-E945-5713-0885803199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F08B0345-BC0B-D3A0-5E56-D24881A8FEA2}"/>
              </a:ext>
            </a:extLst>
          </p:cNvPr>
          <p:cNvSpPr>
            <a:spLocks noGrp="1"/>
          </p:cNvSpPr>
          <p:nvPr>
            <p:ph type="dt" sz="half" idx="10"/>
          </p:nvPr>
        </p:nvSpPr>
        <p:spPr/>
        <p:txBody>
          <a:bodyPr/>
          <a:lstStyle/>
          <a:p>
            <a:fld id="{4A98F5D6-DB65-47A0-AE3B-334529DB7E44}" type="datetime8">
              <a:rPr lang="en-PK" smtClean="0"/>
              <a:t>18/03/2025 7:02 am</a:t>
            </a:fld>
            <a:endParaRPr lang="en-PK"/>
          </a:p>
        </p:txBody>
      </p:sp>
      <p:sp>
        <p:nvSpPr>
          <p:cNvPr id="5" name="Footer Placeholder 4">
            <a:extLst>
              <a:ext uri="{FF2B5EF4-FFF2-40B4-BE49-F238E27FC236}">
                <a16:creationId xmlns:a16="http://schemas.microsoft.com/office/drawing/2014/main" xmlns="" id="{2A834B8C-030D-B451-ACEF-DB34E970901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870E2977-3185-F918-B63C-1AE1A9FD21D8}"/>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18300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ECC1C6-6428-6851-25A6-3FF8C523B6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xmlns="" id="{8D359790-D697-87DA-6772-743E6C552E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18B75F5D-AF29-FBE5-1BD6-E6CD64E00B2C}"/>
              </a:ext>
            </a:extLst>
          </p:cNvPr>
          <p:cNvSpPr>
            <a:spLocks noGrp="1"/>
          </p:cNvSpPr>
          <p:nvPr>
            <p:ph type="dt" sz="half" idx="10"/>
          </p:nvPr>
        </p:nvSpPr>
        <p:spPr/>
        <p:txBody>
          <a:bodyPr/>
          <a:lstStyle/>
          <a:p>
            <a:fld id="{883C8289-9E01-4E5C-8D93-325A192DA5B4}" type="datetime8">
              <a:rPr lang="en-PK" smtClean="0"/>
              <a:t>18/03/2025 7:02 am</a:t>
            </a:fld>
            <a:endParaRPr lang="en-PK"/>
          </a:p>
        </p:txBody>
      </p:sp>
      <p:sp>
        <p:nvSpPr>
          <p:cNvPr id="5" name="Footer Placeholder 4">
            <a:extLst>
              <a:ext uri="{FF2B5EF4-FFF2-40B4-BE49-F238E27FC236}">
                <a16:creationId xmlns:a16="http://schemas.microsoft.com/office/drawing/2014/main" xmlns="" id="{8CDA0F76-5AD4-0234-5358-E827359E2BB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BE03902-947B-991D-0840-CE3513ADA10B}"/>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81029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AD433-4530-EA4C-4031-74B65192D301}"/>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553A15B3-9D8C-5D64-520B-B604D5D8A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6D133A15-18C0-401A-B94B-073D49837A55}"/>
              </a:ext>
            </a:extLst>
          </p:cNvPr>
          <p:cNvSpPr>
            <a:spLocks noGrp="1"/>
          </p:cNvSpPr>
          <p:nvPr>
            <p:ph type="dt" sz="half" idx="10"/>
          </p:nvPr>
        </p:nvSpPr>
        <p:spPr/>
        <p:txBody>
          <a:bodyPr/>
          <a:lstStyle/>
          <a:p>
            <a:fld id="{9591865D-F410-4F04-8235-992ADDCA32BC}" type="datetime8">
              <a:rPr lang="en-PK" smtClean="0"/>
              <a:t>18/03/2025 7:02 am</a:t>
            </a:fld>
            <a:endParaRPr lang="en-PK"/>
          </a:p>
        </p:txBody>
      </p:sp>
      <p:sp>
        <p:nvSpPr>
          <p:cNvPr id="5" name="Footer Placeholder 4">
            <a:extLst>
              <a:ext uri="{FF2B5EF4-FFF2-40B4-BE49-F238E27FC236}">
                <a16:creationId xmlns:a16="http://schemas.microsoft.com/office/drawing/2014/main" xmlns="" id="{29A70792-5306-34C7-DAF8-C69A00A06F8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5E6B0846-5C7A-16D9-F2B5-D83E895B0F2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74455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3AF4E-FAB5-28B4-0015-143B3C8CC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xmlns="" id="{6F6C3F1F-444D-F4EA-2C2F-52D0BAC8F2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6E7EE8F-AC75-A618-11C2-5CE191D46285}"/>
              </a:ext>
            </a:extLst>
          </p:cNvPr>
          <p:cNvSpPr>
            <a:spLocks noGrp="1"/>
          </p:cNvSpPr>
          <p:nvPr>
            <p:ph type="dt" sz="half" idx="10"/>
          </p:nvPr>
        </p:nvSpPr>
        <p:spPr/>
        <p:txBody>
          <a:bodyPr/>
          <a:lstStyle/>
          <a:p>
            <a:fld id="{99DFBD7C-068D-4788-88C9-4A3E07B92596}" type="datetime8">
              <a:rPr lang="en-PK" smtClean="0"/>
              <a:t>18/03/2025 7:02 am</a:t>
            </a:fld>
            <a:endParaRPr lang="en-PK"/>
          </a:p>
        </p:txBody>
      </p:sp>
      <p:sp>
        <p:nvSpPr>
          <p:cNvPr id="5" name="Footer Placeholder 4">
            <a:extLst>
              <a:ext uri="{FF2B5EF4-FFF2-40B4-BE49-F238E27FC236}">
                <a16:creationId xmlns:a16="http://schemas.microsoft.com/office/drawing/2014/main" xmlns="" id="{E011155B-2C4C-C6BB-0771-1C446378C0F0}"/>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xmlns="" id="{24A2E71B-63B3-D9B2-52ED-245C227B978F}"/>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400605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5B404-47ED-8063-3B81-155309B25B13}"/>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79937B0A-88CD-93A6-DB02-05CABC9D68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xmlns="" id="{79C45B75-F2BF-5936-615E-F4B7506A1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xmlns="" id="{4ADB4599-3E07-B520-6DA6-55BBC666A09F}"/>
              </a:ext>
            </a:extLst>
          </p:cNvPr>
          <p:cNvSpPr>
            <a:spLocks noGrp="1"/>
          </p:cNvSpPr>
          <p:nvPr>
            <p:ph type="dt" sz="half" idx="10"/>
          </p:nvPr>
        </p:nvSpPr>
        <p:spPr/>
        <p:txBody>
          <a:bodyPr/>
          <a:lstStyle/>
          <a:p>
            <a:fld id="{D1B374F6-4A28-4DB7-9846-C085FF3FE43E}" type="datetime8">
              <a:rPr lang="en-PK" smtClean="0"/>
              <a:t>18/03/2025 7:02 am</a:t>
            </a:fld>
            <a:endParaRPr lang="en-PK"/>
          </a:p>
        </p:txBody>
      </p:sp>
      <p:sp>
        <p:nvSpPr>
          <p:cNvPr id="6" name="Footer Placeholder 5">
            <a:extLst>
              <a:ext uri="{FF2B5EF4-FFF2-40B4-BE49-F238E27FC236}">
                <a16:creationId xmlns:a16="http://schemas.microsoft.com/office/drawing/2014/main" xmlns="" id="{DDE75EFB-0795-1B4F-5BFA-5DF2456829A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AE8D5909-B6DE-BBF8-1820-1A8A25D83E0E}"/>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366877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78A12-34DA-F158-1FF8-E75CBAD5E97E}"/>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5CA80EEE-60BB-E7FD-8651-18EF2820B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C92A9E-3EA7-88D0-2862-96187FB41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xmlns="" id="{F89DDE51-79B9-B405-F07E-AEF515AD0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F0CC90-1CED-9D1E-A1CB-C4EAD925A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xmlns="" id="{A602CF69-0093-7E31-7FAE-482A178984C7}"/>
              </a:ext>
            </a:extLst>
          </p:cNvPr>
          <p:cNvSpPr>
            <a:spLocks noGrp="1"/>
          </p:cNvSpPr>
          <p:nvPr>
            <p:ph type="dt" sz="half" idx="10"/>
          </p:nvPr>
        </p:nvSpPr>
        <p:spPr/>
        <p:txBody>
          <a:bodyPr/>
          <a:lstStyle/>
          <a:p>
            <a:fld id="{8D63CF25-60FB-4252-BF93-82AB992A3BC9}" type="datetime8">
              <a:rPr lang="en-PK" smtClean="0"/>
              <a:t>18/03/2025 7:02 am</a:t>
            </a:fld>
            <a:endParaRPr lang="en-PK"/>
          </a:p>
        </p:txBody>
      </p:sp>
      <p:sp>
        <p:nvSpPr>
          <p:cNvPr id="8" name="Footer Placeholder 7">
            <a:extLst>
              <a:ext uri="{FF2B5EF4-FFF2-40B4-BE49-F238E27FC236}">
                <a16:creationId xmlns:a16="http://schemas.microsoft.com/office/drawing/2014/main" xmlns="" id="{44E750EE-050F-DE93-4685-28BA441BC268}"/>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xmlns="" id="{CD870546-2C53-EB63-A280-F64FFD61552E}"/>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11214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A9BBE-7AD8-A482-C18B-CA0272561966}"/>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xmlns="" id="{AAFBD862-0E29-9568-F55F-DEE66C519EC0}"/>
              </a:ext>
            </a:extLst>
          </p:cNvPr>
          <p:cNvSpPr>
            <a:spLocks noGrp="1"/>
          </p:cNvSpPr>
          <p:nvPr>
            <p:ph type="dt" sz="half" idx="10"/>
          </p:nvPr>
        </p:nvSpPr>
        <p:spPr/>
        <p:txBody>
          <a:bodyPr/>
          <a:lstStyle/>
          <a:p>
            <a:fld id="{BC4CF7D8-F443-4BA6-9905-2B254783673E}" type="datetime8">
              <a:rPr lang="en-PK" smtClean="0"/>
              <a:t>18/03/2025 7:02 am</a:t>
            </a:fld>
            <a:endParaRPr lang="en-PK"/>
          </a:p>
        </p:txBody>
      </p:sp>
      <p:sp>
        <p:nvSpPr>
          <p:cNvPr id="4" name="Footer Placeholder 3">
            <a:extLst>
              <a:ext uri="{FF2B5EF4-FFF2-40B4-BE49-F238E27FC236}">
                <a16:creationId xmlns:a16="http://schemas.microsoft.com/office/drawing/2014/main" xmlns="" id="{50B64979-E492-25B4-3138-65DC4C59BBC1}"/>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xmlns="" id="{AD7671EE-CBBF-A7E3-5294-B382DE677E80}"/>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86462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DA1B7D-7103-0543-EDE8-385D09D2F59E}"/>
              </a:ext>
            </a:extLst>
          </p:cNvPr>
          <p:cNvSpPr>
            <a:spLocks noGrp="1"/>
          </p:cNvSpPr>
          <p:nvPr>
            <p:ph type="dt" sz="half" idx="10"/>
          </p:nvPr>
        </p:nvSpPr>
        <p:spPr/>
        <p:txBody>
          <a:bodyPr/>
          <a:lstStyle/>
          <a:p>
            <a:fld id="{7708988F-AB24-4A5C-B64D-EF2A2287056A}" type="datetime8">
              <a:rPr lang="en-PK" smtClean="0"/>
              <a:t>18/03/2025 7:02 am</a:t>
            </a:fld>
            <a:endParaRPr lang="en-PK"/>
          </a:p>
        </p:txBody>
      </p:sp>
      <p:sp>
        <p:nvSpPr>
          <p:cNvPr id="3" name="Footer Placeholder 2">
            <a:extLst>
              <a:ext uri="{FF2B5EF4-FFF2-40B4-BE49-F238E27FC236}">
                <a16:creationId xmlns:a16="http://schemas.microsoft.com/office/drawing/2014/main" xmlns="" id="{C0E9D8AA-E896-EF1F-9148-DD893EEE7A63}"/>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xmlns="" id="{1F030EB1-98B8-B2AA-5616-830378174B19}"/>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142221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0FE49-D4CD-E118-B7AD-7DFF05C76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xmlns="" id="{629CBBB8-487A-9F86-0092-62C1F8D5C4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xmlns="" id="{EAB8AF36-65D1-E0CB-E816-B781F899B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AC971F5-A3A4-AD97-150C-17FE32DDF3CA}"/>
              </a:ext>
            </a:extLst>
          </p:cNvPr>
          <p:cNvSpPr>
            <a:spLocks noGrp="1"/>
          </p:cNvSpPr>
          <p:nvPr>
            <p:ph type="dt" sz="half" idx="10"/>
          </p:nvPr>
        </p:nvSpPr>
        <p:spPr/>
        <p:txBody>
          <a:bodyPr/>
          <a:lstStyle/>
          <a:p>
            <a:fld id="{E2B70065-BC33-4529-9786-75C3A6531E48}" type="datetime8">
              <a:rPr lang="en-PK" smtClean="0"/>
              <a:t>18/03/2025 7:02 am</a:t>
            </a:fld>
            <a:endParaRPr lang="en-PK"/>
          </a:p>
        </p:txBody>
      </p:sp>
      <p:sp>
        <p:nvSpPr>
          <p:cNvPr id="6" name="Footer Placeholder 5">
            <a:extLst>
              <a:ext uri="{FF2B5EF4-FFF2-40B4-BE49-F238E27FC236}">
                <a16:creationId xmlns:a16="http://schemas.microsoft.com/office/drawing/2014/main" xmlns="" id="{618E5A18-5DF1-4284-0E02-B4D2A0D9E0E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57888535-0095-7849-DB56-0E3BA458D173}"/>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40773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A7525-BFAB-AB0A-1F6C-8ABD97430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xmlns="" id="{671FADDE-A4A1-7830-70F5-F8D5D25491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xmlns="" id="{61B5381D-C468-CBE7-7CCB-685378F41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4741F5-C7FE-8E10-4E31-552E2FB0B994}"/>
              </a:ext>
            </a:extLst>
          </p:cNvPr>
          <p:cNvSpPr>
            <a:spLocks noGrp="1"/>
          </p:cNvSpPr>
          <p:nvPr>
            <p:ph type="dt" sz="half" idx="10"/>
          </p:nvPr>
        </p:nvSpPr>
        <p:spPr/>
        <p:txBody>
          <a:bodyPr/>
          <a:lstStyle/>
          <a:p>
            <a:fld id="{22C87171-B124-4EE3-B12D-ED3BC60215B2}" type="datetime8">
              <a:rPr lang="en-PK" smtClean="0"/>
              <a:t>18/03/2025 7:02 am</a:t>
            </a:fld>
            <a:endParaRPr lang="en-PK"/>
          </a:p>
        </p:txBody>
      </p:sp>
      <p:sp>
        <p:nvSpPr>
          <p:cNvPr id="6" name="Footer Placeholder 5">
            <a:extLst>
              <a:ext uri="{FF2B5EF4-FFF2-40B4-BE49-F238E27FC236}">
                <a16:creationId xmlns:a16="http://schemas.microsoft.com/office/drawing/2014/main" xmlns="" id="{564A0D10-D14E-1C74-0E4B-213058912F07}"/>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xmlns="" id="{601697EA-2582-57CC-C2ED-27616A2A7EF3}"/>
              </a:ext>
            </a:extLst>
          </p:cNvPr>
          <p:cNvSpPr>
            <a:spLocks noGrp="1"/>
          </p:cNvSpPr>
          <p:nvPr>
            <p:ph type="sldNum" sz="quarter" idx="12"/>
          </p:nvPr>
        </p:nvSpPr>
        <p:spPr/>
        <p:txBody>
          <a:bodyPr/>
          <a:lstStyle/>
          <a:p>
            <a:fld id="{EDB90C79-61CB-43A5-A2EC-C83CC42A352F}" type="slidenum">
              <a:rPr lang="en-PK" smtClean="0"/>
              <a:t>‹#›</a:t>
            </a:fld>
            <a:endParaRPr lang="en-PK"/>
          </a:p>
        </p:txBody>
      </p:sp>
    </p:spTree>
    <p:extLst>
      <p:ext uri="{BB962C8B-B14F-4D97-AF65-F5344CB8AC3E}">
        <p14:creationId xmlns:p14="http://schemas.microsoft.com/office/powerpoint/2010/main" val="269629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7143C8-8930-0717-ECF1-CA04CEB75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xmlns="" id="{877F88C3-91F9-66BD-F67D-ECC585C3A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xmlns="" id="{4AA4B7B9-469B-C2FD-4339-022538CA1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5006C6-4D17-4ACA-AA5F-59DBE287F8BD}" type="datetime8">
              <a:rPr lang="en-PK" smtClean="0"/>
              <a:t>18/03/2025 7:02 am</a:t>
            </a:fld>
            <a:endParaRPr lang="en-PK"/>
          </a:p>
        </p:txBody>
      </p:sp>
      <p:sp>
        <p:nvSpPr>
          <p:cNvPr id="5" name="Footer Placeholder 4">
            <a:extLst>
              <a:ext uri="{FF2B5EF4-FFF2-40B4-BE49-F238E27FC236}">
                <a16:creationId xmlns:a16="http://schemas.microsoft.com/office/drawing/2014/main" xmlns="" id="{39795C9D-E468-D9BF-2F4A-9200EB01B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xmlns="" id="{4DABDFF1-2218-CEE3-B57B-D3AF7F28A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B90C79-61CB-43A5-A2EC-C83CC42A352F}" type="slidenum">
              <a:rPr lang="en-PK" smtClean="0"/>
              <a:t>‹#›</a:t>
            </a:fld>
            <a:endParaRPr lang="en-PK"/>
          </a:p>
        </p:txBody>
      </p:sp>
    </p:spTree>
    <p:extLst>
      <p:ext uri="{BB962C8B-B14F-4D97-AF65-F5344CB8AC3E}">
        <p14:creationId xmlns:p14="http://schemas.microsoft.com/office/powerpoint/2010/main" val="6136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mur.edu.pk/department-of-anatom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02/jum.14836" TargetMode="External"/><Relationship Id="rId2" Type="http://schemas.openxmlformats.org/officeDocument/2006/relationships/hyperlink" Target="https://onlinelibrary.wiley.com/toc/15509613/2019/38/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D8C94-D357-DC7B-382A-704D6055C1F5}"/>
              </a:ext>
            </a:extLst>
          </p:cNvPr>
          <p:cNvSpPr>
            <a:spLocks noGrp="1"/>
          </p:cNvSpPr>
          <p:nvPr>
            <p:ph type="ctrTitle"/>
          </p:nvPr>
        </p:nvSpPr>
        <p:spPr>
          <a:xfrm>
            <a:off x="1578964" y="509180"/>
            <a:ext cx="9144000" cy="1424482"/>
          </a:xfrm>
        </p:spPr>
        <p:txBody>
          <a:bodyPr>
            <a:normAutofit fontScale="90000"/>
          </a:bodyPr>
          <a:lstStyle/>
          <a:p>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Gastrointestinal Tract (GIT) Module</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2</a:t>
            </a:r>
            <a:r>
              <a:rPr kumimoji="0" lang="en-US" sz="2900" b="0" i="0" u="none" strike="noStrike" kern="1200" cap="none" spc="0" normalizeH="0" baseline="30000" noProof="0" dirty="0">
                <a:ln>
                  <a:noFill/>
                </a:ln>
                <a:solidFill>
                  <a:prstClr val="black"/>
                </a:solidFill>
                <a:effectLst/>
                <a:uLnTx/>
                <a:uFillTx/>
                <a:latin typeface="Calibri"/>
                <a:ea typeface="+mj-ea"/>
                <a:cs typeface="Times New Roman" pitchFamily="18" charset="0"/>
              </a:rPr>
              <a:t>nd</a:t>
            </a:r>
            <a:r>
              <a:rPr kumimoji="0" lang="en-US" sz="2900" b="0" i="0" u="none" strike="noStrike" kern="1200" cap="none" spc="0" normalizeH="0" baseline="0" noProof="0" dirty="0">
                <a:ln>
                  <a:noFill/>
                </a:ln>
                <a:solidFill>
                  <a:prstClr val="black"/>
                </a:solidFill>
                <a:effectLst/>
                <a:uLnTx/>
                <a:uFillTx/>
                <a:latin typeface="Calibri"/>
                <a:ea typeface="+mj-ea"/>
                <a:cs typeface="Times New Roman" pitchFamily="18" charset="0"/>
              </a:rPr>
              <a:t> Year MBBS(LGIS)</a:t>
            </a:r>
            <a: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t/>
            </a:r>
            <a:br>
              <a:rPr kumimoji="0" lang="en-US" sz="3600" b="0" i="0" u="sng" strike="noStrike" kern="1200" cap="none" spc="0" normalizeH="0" baseline="0" noProof="0" dirty="0">
                <a:ln>
                  <a:noFill/>
                </a:ln>
                <a:solidFill>
                  <a:prstClr val="black"/>
                </a:solidFill>
                <a:effectLst/>
                <a:uLnTx/>
                <a:uFillTx/>
                <a:latin typeface="Calibri"/>
                <a:ea typeface="+mj-ea"/>
                <a:cs typeface="Times New Roman" pitchFamily="18" charset="0"/>
              </a:rPr>
            </a:br>
            <a:r>
              <a:rPr lang="en-US" sz="3600" b="1" dirty="0">
                <a:solidFill>
                  <a:prstClr val="black"/>
                </a:solidFill>
                <a:latin typeface="Calibri"/>
                <a:cs typeface="Times New Roman" pitchFamily="18" charset="0"/>
              </a:rPr>
              <a:t>Development</a:t>
            </a:r>
            <a:r>
              <a:rPr kumimoji="0" lang="en-US" sz="3600" b="1" i="0" u="none" strike="noStrike" kern="1200" cap="none" spc="0" normalizeH="0" baseline="0" noProof="0" dirty="0">
                <a:ln>
                  <a:noFill/>
                </a:ln>
                <a:solidFill>
                  <a:prstClr val="black"/>
                </a:solidFill>
                <a:effectLst/>
                <a:uLnTx/>
                <a:uFillTx/>
                <a:latin typeface="Calibri"/>
                <a:ea typeface="+mj-ea"/>
                <a:cs typeface="Times New Roman" pitchFamily="18" charset="0"/>
              </a:rPr>
              <a:t> of Hind Gut</a:t>
            </a:r>
            <a:endParaRPr lang="en-PK" dirty="0"/>
          </a:p>
        </p:txBody>
      </p:sp>
      <p:sp>
        <p:nvSpPr>
          <p:cNvPr id="3" name="Subtitle 2">
            <a:extLst>
              <a:ext uri="{FF2B5EF4-FFF2-40B4-BE49-F238E27FC236}">
                <a16:creationId xmlns:a16="http://schemas.microsoft.com/office/drawing/2014/main" xmlns="" id="{83DDC314-DC8B-5EF4-F397-6C4E9D495582}"/>
              </a:ext>
            </a:extLst>
          </p:cNvPr>
          <p:cNvSpPr>
            <a:spLocks noGrp="1"/>
          </p:cNvSpPr>
          <p:nvPr>
            <p:ph type="subTitle" idx="1"/>
          </p:nvPr>
        </p:nvSpPr>
        <p:spPr>
          <a:xfrm>
            <a:off x="704538" y="4801251"/>
            <a:ext cx="9963462" cy="1655762"/>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a:solidFill>
                <a:prstClr val="black">
                  <a:tint val="75000"/>
                </a:prstClr>
              </a:solidFill>
              <a:latin typeface="Calibri"/>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a:ln>
                  <a:noFill/>
                </a:ln>
                <a:effectLst/>
                <a:uLnTx/>
                <a:uFillTx/>
                <a:latin typeface="Calibri"/>
                <a:ea typeface="+mn-ea"/>
                <a:cs typeface="Times New Roman" pitchFamily="18" charset="0"/>
              </a:rPr>
              <a:t>Presenter: </a:t>
            </a:r>
            <a:r>
              <a:rPr kumimoji="0" lang="en-US" b="1" i="0" u="none" strike="noStrike" kern="1200" cap="none" spc="0" normalizeH="0" baseline="0" noProof="0" dirty="0" err="1">
                <a:ln>
                  <a:noFill/>
                </a:ln>
                <a:effectLst/>
                <a:uLnTx/>
                <a:uFillTx/>
                <a:latin typeface="Calibri"/>
                <a:ea typeface="+mn-ea"/>
                <a:cs typeface="Times New Roman" pitchFamily="18" charset="0"/>
              </a:rPr>
              <a:t>Prof.Dr</a:t>
            </a:r>
            <a:r>
              <a:rPr kumimoji="0" lang="en-US" b="1" i="0" u="none" strike="noStrike" kern="1200" cap="none" spc="0" normalizeH="0" baseline="0" noProof="0" dirty="0">
                <a:ln>
                  <a:noFill/>
                </a:ln>
                <a:effectLst/>
                <a:uLnTx/>
                <a:uFillTx/>
                <a:latin typeface="Calibri"/>
                <a:ea typeface="+mn-ea"/>
                <a:cs typeface="Times New Roman" pitchFamily="18" charset="0"/>
              </a:rPr>
              <a:t>. </a:t>
            </a:r>
            <a:r>
              <a:rPr kumimoji="0" lang="en-US" b="1" i="0" u="none" strike="noStrike" kern="1200" cap="none" spc="0" normalizeH="0" baseline="0" noProof="0" dirty="0" err="1">
                <a:ln>
                  <a:noFill/>
                </a:ln>
                <a:effectLst/>
                <a:uLnTx/>
                <a:uFillTx/>
                <a:latin typeface="Calibri"/>
                <a:ea typeface="+mn-ea"/>
                <a:cs typeface="Times New Roman" pitchFamily="18" charset="0"/>
              </a:rPr>
              <a:t>Ifra</a:t>
            </a:r>
            <a:r>
              <a:rPr kumimoji="0" lang="en-US" b="1" i="0" u="none" strike="noStrike" kern="1200" cap="none" spc="0" normalizeH="0" baseline="0" noProof="0" dirty="0">
                <a:ln>
                  <a:noFill/>
                </a:ln>
                <a:effectLst/>
                <a:uLnTx/>
                <a:uFillTx/>
                <a:latin typeface="Calibri"/>
                <a:ea typeface="+mn-ea"/>
                <a:cs typeface="Times New Roman" pitchFamily="18" charset="0"/>
              </a:rPr>
              <a:t> Saeed</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b="1" i="0" u="none" strike="noStrike" kern="1200" cap="none" spc="0" normalizeH="0" baseline="0" noProof="0" dirty="0">
                <a:ln>
                  <a:noFill/>
                </a:ln>
                <a:effectLst/>
                <a:uLnTx/>
                <a:uFillTx/>
                <a:latin typeface="Calibri"/>
                <a:ea typeface="+mn-ea"/>
                <a:cs typeface="Times New Roman" pitchFamily="18" charset="0"/>
              </a:rPr>
              <a:t>        Date: </a:t>
            </a:r>
            <a:r>
              <a:rPr lang="en-US" b="1" dirty="0" smtClean="0">
                <a:latin typeface="Calibri"/>
                <a:cs typeface="Times New Roman" pitchFamily="18" charset="0"/>
              </a:rPr>
              <a:t>19</a:t>
            </a:r>
            <a:r>
              <a:rPr kumimoji="0" lang="en-US" b="1" i="0" u="none" strike="noStrike" kern="1200" cap="none" spc="0" normalizeH="0" baseline="0" noProof="0" dirty="0" smtClean="0">
                <a:ln>
                  <a:noFill/>
                </a:ln>
                <a:effectLst/>
                <a:uLnTx/>
                <a:uFillTx/>
                <a:latin typeface="Calibri"/>
                <a:ea typeface="+mn-ea"/>
                <a:cs typeface="Times New Roman" pitchFamily="18" charset="0"/>
              </a:rPr>
              <a:t>-03-25</a:t>
            </a:r>
            <a:endParaRPr kumimoji="0" lang="en-US" b="1" i="0" u="none" strike="noStrike" kern="1200" cap="none" spc="0" normalizeH="0" baseline="0" noProof="0" dirty="0">
              <a:ln>
                <a:noFill/>
              </a:ln>
              <a:effectLst/>
              <a:uLnTx/>
              <a:uFillTx/>
              <a:latin typeface="Calibri"/>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8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r>
              <a:rPr kumimoji="0" lang="en-US" sz="600" b="1" i="0" u="none" strike="noStrike" kern="1200" cap="none" spc="0" normalizeH="0" baseline="0" noProof="0" dirty="0">
                <a:ln>
                  <a:noFill/>
                </a:ln>
                <a:solidFill>
                  <a:prstClr val="black">
                    <a:tint val="75000"/>
                  </a:prstClr>
                </a:solidFill>
                <a:effectLst/>
                <a:uLnTx/>
                <a:uFillTx/>
                <a:latin typeface="Calibri"/>
                <a:ea typeface="+mn-ea"/>
                <a:cs typeface="Times New Roman" pitchFamily="18" charset="0"/>
              </a:rPr>
              <a:t>		</a:t>
            </a:r>
            <a:endParaRPr kumimoji="0" lang="en-US" sz="600" b="1" i="0" u="none" strike="noStrike" kern="1200" cap="none" spc="0" normalizeH="0" baseline="0" noProof="0" dirty="0">
              <a:ln>
                <a:noFill/>
              </a:ln>
              <a:solidFill>
                <a:prstClr val="black">
                  <a:tint val="75000"/>
                </a:prstClr>
              </a:solidFill>
              <a:effectLst/>
              <a:uLnTx/>
              <a:uFillTx/>
              <a:latin typeface="Calibri"/>
              <a:ea typeface="+mn-ea"/>
              <a:cs typeface="+mn-cs"/>
            </a:endParaRPr>
          </a:p>
          <a:p>
            <a:endParaRPr lang="en-PK" dirty="0"/>
          </a:p>
        </p:txBody>
      </p:sp>
      <p:pic>
        <p:nvPicPr>
          <p:cNvPr id="4" name="Picture 3">
            <a:extLst>
              <a:ext uri="{FF2B5EF4-FFF2-40B4-BE49-F238E27FC236}">
                <a16:creationId xmlns:a16="http://schemas.microsoft.com/office/drawing/2014/main" xmlns="" id="{78E4B9CA-8B7F-0CC4-7F86-39A9B5FC18E2}"/>
              </a:ext>
            </a:extLst>
          </p:cNvPr>
          <p:cNvPicPr>
            <a:picLocks noChangeAspect="1"/>
          </p:cNvPicPr>
          <p:nvPr/>
        </p:nvPicPr>
        <p:blipFill>
          <a:blip r:embed="rId2"/>
          <a:stretch>
            <a:fillRect/>
          </a:stretch>
        </p:blipFill>
        <p:spPr>
          <a:xfrm>
            <a:off x="336690" y="400987"/>
            <a:ext cx="1189848" cy="1213646"/>
          </a:xfrm>
          <a:prstGeom prst="rect">
            <a:avLst/>
          </a:prstGeom>
        </p:spPr>
      </p:pic>
      <p:pic>
        <p:nvPicPr>
          <p:cNvPr id="5" name="Picture 4">
            <a:extLst>
              <a:ext uri="{FF2B5EF4-FFF2-40B4-BE49-F238E27FC236}">
                <a16:creationId xmlns:a16="http://schemas.microsoft.com/office/drawing/2014/main" xmlns="" id="{6162EE77-AB07-2E3A-A362-68B0B983BCC6}"/>
              </a:ext>
            </a:extLst>
          </p:cNvPr>
          <p:cNvPicPr>
            <a:picLocks noChangeAspect="1"/>
          </p:cNvPicPr>
          <p:nvPr/>
        </p:nvPicPr>
        <p:blipFill>
          <a:blip r:embed="rId3"/>
          <a:stretch>
            <a:fillRect/>
          </a:stretch>
        </p:blipFill>
        <p:spPr>
          <a:xfrm>
            <a:off x="10158001" y="614598"/>
            <a:ext cx="1440290" cy="1213646"/>
          </a:xfrm>
          <a:prstGeom prst="rect">
            <a:avLst/>
          </a:prstGeom>
        </p:spPr>
      </p:pic>
      <p:pic>
        <p:nvPicPr>
          <p:cNvPr id="6" name="Picture 5">
            <a:extLst>
              <a:ext uri="{FF2B5EF4-FFF2-40B4-BE49-F238E27FC236}">
                <a16:creationId xmlns:a16="http://schemas.microsoft.com/office/drawing/2014/main" xmlns="" id="{D7CA9FEF-1A97-0B83-E8B2-F6F1A0352433}"/>
              </a:ext>
            </a:extLst>
          </p:cNvPr>
          <p:cNvPicPr>
            <a:picLocks noChangeAspect="1"/>
          </p:cNvPicPr>
          <p:nvPr/>
        </p:nvPicPr>
        <p:blipFill>
          <a:blip r:embed="rId4"/>
          <a:stretch>
            <a:fillRect/>
          </a:stretch>
        </p:blipFill>
        <p:spPr>
          <a:xfrm>
            <a:off x="3892809" y="2188563"/>
            <a:ext cx="4817487" cy="3305331"/>
          </a:xfrm>
          <a:prstGeom prst="rect">
            <a:avLst/>
          </a:prstGeom>
        </p:spPr>
      </p:pic>
    </p:spTree>
    <p:extLst>
      <p:ext uri="{BB962C8B-B14F-4D97-AF65-F5344CB8AC3E}">
        <p14:creationId xmlns:p14="http://schemas.microsoft.com/office/powerpoint/2010/main" val="266874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a:latin typeface="Arial" panose="020B0604020202020204" pitchFamily="34" charset="0"/>
                <a:cs typeface="Arial" panose="020B0604020202020204" pitchFamily="34" charset="0"/>
              </a:rPr>
              <a:t>Partitioning of the Cloaca</a:t>
            </a:r>
            <a:r>
              <a:rPr lang="en-US" sz="4000" dirty="0">
                <a:solidFill>
                  <a:schemeClr val="accent4">
                    <a:lumMod val="75000"/>
                  </a:schemeClr>
                </a:solidFill>
              </a:rPr>
              <a:t>  </a:t>
            </a:r>
            <a:br>
              <a:rPr lang="en-US" sz="4000" dirty="0">
                <a:solidFill>
                  <a:schemeClr val="accent4">
                    <a:lumMod val="75000"/>
                  </a:schemeClr>
                </a:solidFill>
              </a:rPr>
            </a:br>
            <a:endParaRPr lang="en-US" sz="4000" dirty="0">
              <a:solidFill>
                <a:schemeClr val="accent4">
                  <a:lumMod val="75000"/>
                </a:schemeClr>
              </a:solidFill>
            </a:endParaRPr>
          </a:p>
        </p:txBody>
      </p:sp>
      <p:sp>
        <p:nvSpPr>
          <p:cNvPr id="3" name="Content Placeholder 2"/>
          <p:cNvSpPr>
            <a:spLocks noGrp="1"/>
          </p:cNvSpPr>
          <p:nvPr>
            <p:ph idx="1"/>
          </p:nvPr>
        </p:nvSpPr>
        <p:spPr>
          <a:xfrm>
            <a:off x="550633" y="1600200"/>
            <a:ext cx="5905586" cy="5257800"/>
          </a:xfrm>
        </p:spPr>
        <p:txBody>
          <a:bodyPr>
            <a:normAutofit fontScale="92500" lnSpcReduction="10000"/>
          </a:bodyPr>
          <a:lstStyle/>
          <a:p>
            <a:pPr algn="just"/>
            <a:r>
              <a:rPr lang="en-US" sz="3000" dirty="0">
                <a:latin typeface="Arial" panose="020B0604020202020204" pitchFamily="34" charset="0"/>
                <a:cs typeface="Arial" panose="020B0604020202020204" pitchFamily="34" charset="0"/>
              </a:rPr>
              <a:t>The cloaca is divided into dorsal and ventral parts by a wedge of mesenchyme-the </a:t>
            </a:r>
            <a:r>
              <a:rPr lang="en-US" sz="3000" dirty="0" err="1">
                <a:latin typeface="Arial" panose="020B0604020202020204" pitchFamily="34" charset="0"/>
                <a:cs typeface="Arial" panose="020B0604020202020204" pitchFamily="34" charset="0"/>
              </a:rPr>
              <a:t>urorectal</a:t>
            </a:r>
            <a:r>
              <a:rPr lang="en-US" sz="3000" dirty="0">
                <a:latin typeface="Arial" panose="020B0604020202020204" pitchFamily="34" charset="0"/>
                <a:cs typeface="Arial" panose="020B0604020202020204" pitchFamily="34" charset="0"/>
              </a:rPr>
              <a:t> septum grows toward the cloacal membrane, and develops forklike extensions </a:t>
            </a:r>
          </a:p>
          <a:p>
            <a:pPr algn="just"/>
            <a:r>
              <a:rPr lang="en-US" sz="3000" dirty="0">
                <a:latin typeface="Arial" panose="020B0604020202020204" pitchFamily="34" charset="0"/>
                <a:cs typeface="Arial" panose="020B0604020202020204" pitchFamily="34" charset="0"/>
              </a:rPr>
              <a:t>These folds grow toward each other divides the cloaca into two parts </a:t>
            </a:r>
          </a:p>
          <a:p>
            <a:pPr marL="571500" indent="-571500" algn="just">
              <a:buFont typeface="+mj-lt"/>
              <a:buAutoNum type="romanUcPeriod"/>
            </a:pPr>
            <a:r>
              <a:rPr lang="en-US" sz="3000" dirty="0">
                <a:solidFill>
                  <a:schemeClr val="accent4">
                    <a:lumMod val="75000"/>
                  </a:schemeClr>
                </a:solidFill>
                <a:latin typeface="Arial" panose="020B0604020202020204" pitchFamily="34" charset="0"/>
                <a:cs typeface="Arial" panose="020B0604020202020204" pitchFamily="34" charset="0"/>
              </a:rPr>
              <a:t>The rectum and cranial part of the anal canal dorsally</a:t>
            </a:r>
          </a:p>
          <a:p>
            <a:pPr marL="571500" indent="-571500" algn="just">
              <a:buFont typeface="+mj-lt"/>
              <a:buAutoNum type="romanUcPeriod"/>
            </a:pPr>
            <a:r>
              <a:rPr lang="en-US" sz="3000" dirty="0">
                <a:solidFill>
                  <a:schemeClr val="accent4">
                    <a:lumMod val="75000"/>
                  </a:schemeClr>
                </a:solidFill>
                <a:latin typeface="Arial" panose="020B0604020202020204" pitchFamily="34" charset="0"/>
                <a:cs typeface="Arial" panose="020B0604020202020204" pitchFamily="34" charset="0"/>
              </a:rPr>
              <a:t>The urogenital sinus ventrally </a:t>
            </a:r>
          </a:p>
          <a:p>
            <a:pPr marL="0" indent="0" algn="just">
              <a:buNone/>
            </a:pPr>
            <a:r>
              <a:rPr lang="en-US" sz="2600" dirty="0">
                <a:solidFill>
                  <a:schemeClr val="accent4">
                    <a:lumMod val="75000"/>
                  </a:schemeClr>
                </a:solidFill>
                <a:latin typeface="Arial" panose="020B0604020202020204" pitchFamily="34" charset="0"/>
                <a:cs typeface="Arial" panose="020B0604020202020204" pitchFamily="34" charset="0"/>
              </a:rPr>
              <a:t> </a:t>
            </a:r>
          </a:p>
          <a:p>
            <a:pPr algn="just"/>
            <a:endParaRPr lang="en-US" dirty="0"/>
          </a:p>
        </p:txBody>
      </p:sp>
      <p:pic>
        <p:nvPicPr>
          <p:cNvPr id="4" name="Picture 3"/>
          <p:cNvPicPr>
            <a:picLocks noChangeAspect="1"/>
          </p:cNvPicPr>
          <p:nvPr/>
        </p:nvPicPr>
        <p:blipFill rotWithShape="1">
          <a:blip r:embed="rId2"/>
          <a:srcRect r="51829" b="8201"/>
          <a:stretch/>
        </p:blipFill>
        <p:spPr>
          <a:xfrm>
            <a:off x="8046114" y="365125"/>
            <a:ext cx="2483341" cy="3131125"/>
          </a:xfrm>
          <a:prstGeom prst="rect">
            <a:avLst/>
          </a:prstGeom>
        </p:spPr>
      </p:pic>
      <p:sp>
        <p:nvSpPr>
          <p:cNvPr id="5" name="Slide Number Placeholder 4">
            <a:extLst>
              <a:ext uri="{FF2B5EF4-FFF2-40B4-BE49-F238E27FC236}">
                <a16:creationId xmlns:a16="http://schemas.microsoft.com/office/drawing/2014/main" xmlns="" id="{17AD6C4F-0663-053A-5EAA-C86197F06A8A}"/>
              </a:ext>
            </a:extLst>
          </p:cNvPr>
          <p:cNvSpPr>
            <a:spLocks noGrp="1"/>
          </p:cNvSpPr>
          <p:nvPr>
            <p:ph type="sldNum" sz="quarter" idx="12"/>
          </p:nvPr>
        </p:nvSpPr>
        <p:spPr/>
        <p:txBody>
          <a:bodyPr/>
          <a:lstStyle/>
          <a:p>
            <a:fld id="{EDB90C79-61CB-43A5-A2EC-C83CC42A352F}" type="slidenum">
              <a:rPr lang="en-PK" smtClean="0"/>
              <a:t>10</a:t>
            </a:fld>
            <a:endParaRPr lang="en-PK"/>
          </a:p>
        </p:txBody>
      </p:sp>
      <p:pic>
        <p:nvPicPr>
          <p:cNvPr id="6" name="Picture 5">
            <a:extLst>
              <a:ext uri="{FF2B5EF4-FFF2-40B4-BE49-F238E27FC236}">
                <a16:creationId xmlns:a16="http://schemas.microsoft.com/office/drawing/2014/main" xmlns="" id="{3A23BFF6-29D2-6CBF-A985-A2DD6EBF98B8}"/>
              </a:ext>
            </a:extLst>
          </p:cNvPr>
          <p:cNvPicPr>
            <a:picLocks noChangeAspect="1"/>
          </p:cNvPicPr>
          <p:nvPr/>
        </p:nvPicPr>
        <p:blipFill>
          <a:blip r:embed="rId3"/>
          <a:stretch>
            <a:fillRect/>
          </a:stretch>
        </p:blipFill>
        <p:spPr>
          <a:xfrm>
            <a:off x="190414" y="6099629"/>
            <a:ext cx="1981372" cy="621846"/>
          </a:xfrm>
          <a:prstGeom prst="rect">
            <a:avLst/>
          </a:prstGeom>
        </p:spPr>
      </p:pic>
      <p:pic>
        <p:nvPicPr>
          <p:cNvPr id="7" name="Picture 6"/>
          <p:cNvPicPr>
            <a:picLocks noChangeAspect="1"/>
          </p:cNvPicPr>
          <p:nvPr/>
        </p:nvPicPr>
        <p:blipFill rotWithShape="1">
          <a:blip r:embed="rId4"/>
          <a:srcRect l="53745" b="9856"/>
          <a:stretch/>
        </p:blipFill>
        <p:spPr>
          <a:xfrm>
            <a:off x="8046114" y="3576493"/>
            <a:ext cx="2483341" cy="2962419"/>
          </a:xfrm>
          <a:prstGeom prst="rect">
            <a:avLst/>
          </a:prstGeom>
        </p:spPr>
      </p:pic>
    </p:spTree>
    <p:extLst>
      <p:ext uri="{BB962C8B-B14F-4D97-AF65-F5344CB8AC3E}">
        <p14:creationId xmlns:p14="http://schemas.microsoft.com/office/powerpoint/2010/main" val="27666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914401"/>
            <a:ext cx="8001000" cy="5562599"/>
          </a:xfrm>
          <a:prstGeom prst="rect">
            <a:avLst/>
          </a:prstGeom>
        </p:spPr>
      </p:pic>
      <p:sp>
        <p:nvSpPr>
          <p:cNvPr id="4" name="Slide Number Placeholder 3">
            <a:extLst>
              <a:ext uri="{FF2B5EF4-FFF2-40B4-BE49-F238E27FC236}">
                <a16:creationId xmlns:a16="http://schemas.microsoft.com/office/drawing/2014/main" xmlns="" id="{F4B0E10D-6FCE-5170-8FEC-5BD1A51F264E}"/>
              </a:ext>
            </a:extLst>
          </p:cNvPr>
          <p:cNvSpPr>
            <a:spLocks noGrp="1"/>
          </p:cNvSpPr>
          <p:nvPr>
            <p:ph type="sldNum" sz="quarter" idx="12"/>
          </p:nvPr>
        </p:nvSpPr>
        <p:spPr/>
        <p:txBody>
          <a:bodyPr/>
          <a:lstStyle/>
          <a:p>
            <a:fld id="{EDB90C79-61CB-43A5-A2EC-C83CC42A352F}" type="slidenum">
              <a:rPr lang="en-PK" smtClean="0"/>
              <a:t>11</a:t>
            </a:fld>
            <a:endParaRPr lang="en-PK"/>
          </a:p>
        </p:txBody>
      </p:sp>
      <p:pic>
        <p:nvPicPr>
          <p:cNvPr id="5" name="Picture 4">
            <a:extLst>
              <a:ext uri="{FF2B5EF4-FFF2-40B4-BE49-F238E27FC236}">
                <a16:creationId xmlns:a16="http://schemas.microsoft.com/office/drawing/2014/main" xmlns="" id="{AA72F44C-41D4-E1D7-AC7B-46A61EC5C4D5}"/>
              </a:ext>
            </a:extLst>
          </p:cNvPr>
          <p:cNvPicPr>
            <a:picLocks noChangeAspect="1"/>
          </p:cNvPicPr>
          <p:nvPr/>
        </p:nvPicPr>
        <p:blipFill>
          <a:blip r:embed="rId3"/>
          <a:stretch>
            <a:fillRect/>
          </a:stretch>
        </p:blipFill>
        <p:spPr>
          <a:xfrm>
            <a:off x="-172" y="6142465"/>
            <a:ext cx="1981372" cy="621846"/>
          </a:xfrm>
          <a:prstGeom prst="rect">
            <a:avLst/>
          </a:prstGeom>
        </p:spPr>
      </p:pic>
    </p:spTree>
    <p:extLst>
      <p:ext uri="{BB962C8B-B14F-4D97-AF65-F5344CB8AC3E}">
        <p14:creationId xmlns:p14="http://schemas.microsoft.com/office/powerpoint/2010/main" val="263257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4317" b="2154"/>
          <a:stretch/>
        </p:blipFill>
        <p:spPr>
          <a:xfrm>
            <a:off x="2089458" y="457824"/>
            <a:ext cx="8304972" cy="5942351"/>
          </a:xfrm>
          <a:prstGeom prst="rect">
            <a:avLst/>
          </a:prstGeom>
        </p:spPr>
      </p:pic>
      <p:sp>
        <p:nvSpPr>
          <p:cNvPr id="3" name="Slide Number Placeholder 2">
            <a:extLst>
              <a:ext uri="{FF2B5EF4-FFF2-40B4-BE49-F238E27FC236}">
                <a16:creationId xmlns:a16="http://schemas.microsoft.com/office/drawing/2014/main" xmlns="" id="{D637C526-BC2B-4A1D-7067-545F2A57935A}"/>
              </a:ext>
            </a:extLst>
          </p:cNvPr>
          <p:cNvSpPr>
            <a:spLocks noGrp="1"/>
          </p:cNvSpPr>
          <p:nvPr>
            <p:ph type="sldNum" sz="quarter" idx="12"/>
          </p:nvPr>
        </p:nvSpPr>
        <p:spPr/>
        <p:txBody>
          <a:bodyPr/>
          <a:lstStyle/>
          <a:p>
            <a:fld id="{EDB90C79-61CB-43A5-A2EC-C83CC42A352F}" type="slidenum">
              <a:rPr lang="en-PK" smtClean="0"/>
              <a:t>12</a:t>
            </a:fld>
            <a:endParaRPr lang="en-PK"/>
          </a:p>
        </p:txBody>
      </p:sp>
      <p:pic>
        <p:nvPicPr>
          <p:cNvPr id="5" name="Picture 4">
            <a:extLst>
              <a:ext uri="{FF2B5EF4-FFF2-40B4-BE49-F238E27FC236}">
                <a16:creationId xmlns:a16="http://schemas.microsoft.com/office/drawing/2014/main" xmlns="" id="{D081B3B6-F0B0-330F-C349-224367C3901A}"/>
              </a:ext>
            </a:extLst>
          </p:cNvPr>
          <p:cNvPicPr>
            <a:picLocks noChangeAspect="1"/>
          </p:cNvPicPr>
          <p:nvPr/>
        </p:nvPicPr>
        <p:blipFill>
          <a:blip r:embed="rId3"/>
          <a:stretch>
            <a:fillRect/>
          </a:stretch>
        </p:blipFill>
        <p:spPr>
          <a:xfrm>
            <a:off x="139402" y="6099629"/>
            <a:ext cx="1981372" cy="621846"/>
          </a:xfrm>
          <a:prstGeom prst="rect">
            <a:avLst/>
          </a:prstGeom>
        </p:spPr>
      </p:pic>
    </p:spTree>
    <p:extLst>
      <p:ext uri="{BB962C8B-B14F-4D97-AF65-F5344CB8AC3E}">
        <p14:creationId xmlns:p14="http://schemas.microsoft.com/office/powerpoint/2010/main" val="360289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 descr="mk:@MSITStore:C:\Users\HP\Desktop\main%20folder\books\EMB%20BOOK%20DEVELOPINH%20HUMAN-8TH.chm::/HTML/HC011001_files/pixel.gif"/>
          <p:cNvSpPr>
            <a:spLocks noChangeAspect="1" noChangeArrowheads="1"/>
          </p:cNvSpPr>
          <p:nvPr/>
        </p:nvSpPr>
        <p:spPr bwMode="auto">
          <a:xfrm>
            <a:off x="1752601" y="0"/>
            <a:ext cx="9525"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Fusion </a:t>
            </a:r>
            <a:endParaRPr lang="en-US" sz="36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838200" y="2071254"/>
            <a:ext cx="5798127" cy="5257800"/>
          </a:xfrm>
        </p:spPr>
        <p:txBody>
          <a:bodyPr>
            <a:normAutofit/>
          </a:bodyPr>
          <a:lstStyle/>
          <a:p>
            <a:r>
              <a:rPr lang="en-US" sz="2400" dirty="0">
                <a:latin typeface="Arial" panose="020B0604020202020204" pitchFamily="34" charset="0"/>
                <a:cs typeface="Arial" panose="020B0604020202020204" pitchFamily="34" charset="0"/>
              </a:rPr>
              <a:t>By the seventh week,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has fused with the cloacal membrane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area of fusion of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with the cloacal membrane the </a:t>
            </a:r>
            <a:r>
              <a:rPr lang="en-US" sz="2400" b="1" dirty="0">
                <a:latin typeface="Arial" panose="020B0604020202020204" pitchFamily="34" charset="0"/>
                <a:cs typeface="Arial" panose="020B0604020202020204" pitchFamily="34" charset="0"/>
              </a:rPr>
              <a:t>perineal body</a:t>
            </a:r>
          </a:p>
        </p:txBody>
      </p:sp>
      <p:pic>
        <p:nvPicPr>
          <p:cNvPr id="4" name="Picture 3"/>
          <p:cNvPicPr>
            <a:picLocks noChangeAspect="1"/>
          </p:cNvPicPr>
          <p:nvPr/>
        </p:nvPicPr>
        <p:blipFill rotWithShape="1">
          <a:blip r:embed="rId2"/>
          <a:srcRect t="57224" r="59482"/>
          <a:stretch/>
        </p:blipFill>
        <p:spPr>
          <a:xfrm>
            <a:off x="7086218" y="1752600"/>
            <a:ext cx="3581783" cy="3962400"/>
          </a:xfrm>
          <a:prstGeom prst="rect">
            <a:avLst/>
          </a:prstGeom>
        </p:spPr>
      </p:pic>
      <p:sp>
        <p:nvSpPr>
          <p:cNvPr id="6" name="Slide Number Placeholder 5">
            <a:extLst>
              <a:ext uri="{FF2B5EF4-FFF2-40B4-BE49-F238E27FC236}">
                <a16:creationId xmlns:a16="http://schemas.microsoft.com/office/drawing/2014/main" xmlns="" id="{CB248117-A3E3-C852-59D2-1844C45852B0}"/>
              </a:ext>
            </a:extLst>
          </p:cNvPr>
          <p:cNvSpPr>
            <a:spLocks noGrp="1"/>
          </p:cNvSpPr>
          <p:nvPr>
            <p:ph type="sldNum" sz="quarter" idx="12"/>
          </p:nvPr>
        </p:nvSpPr>
        <p:spPr/>
        <p:txBody>
          <a:bodyPr/>
          <a:lstStyle/>
          <a:p>
            <a:fld id="{EDB90C79-61CB-43A5-A2EC-C83CC42A352F}" type="slidenum">
              <a:rPr lang="en-PK" smtClean="0"/>
              <a:t>13</a:t>
            </a:fld>
            <a:endParaRPr lang="en-PK"/>
          </a:p>
        </p:txBody>
      </p:sp>
      <p:pic>
        <p:nvPicPr>
          <p:cNvPr id="8" name="Picture 7">
            <a:extLst>
              <a:ext uri="{FF2B5EF4-FFF2-40B4-BE49-F238E27FC236}">
                <a16:creationId xmlns:a16="http://schemas.microsoft.com/office/drawing/2014/main" xmlns="" id="{E199A137-AFCB-FA00-4571-D2E79BBF071C}"/>
              </a:ext>
            </a:extLst>
          </p:cNvPr>
          <p:cNvPicPr>
            <a:picLocks noChangeAspect="1"/>
          </p:cNvPicPr>
          <p:nvPr/>
        </p:nvPicPr>
        <p:blipFill>
          <a:blip r:embed="rId3"/>
          <a:stretch>
            <a:fillRect/>
          </a:stretch>
        </p:blipFill>
        <p:spPr>
          <a:xfrm>
            <a:off x="152400" y="6155842"/>
            <a:ext cx="1981372" cy="621846"/>
          </a:xfrm>
          <a:prstGeom prst="rect">
            <a:avLst/>
          </a:prstGeom>
        </p:spPr>
      </p:pic>
    </p:spTree>
    <p:extLst>
      <p:ext uri="{BB962C8B-B14F-4D97-AF65-F5344CB8AC3E}">
        <p14:creationId xmlns:p14="http://schemas.microsoft.com/office/powerpoint/2010/main" val="139558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3" y="1443830"/>
            <a:ext cx="5488566" cy="4351338"/>
          </a:xfrm>
        </p:spPr>
        <p:txBody>
          <a:bodyPr/>
          <a:lstStyle/>
          <a:p>
            <a:pPr algn="just"/>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urorectal</a:t>
            </a:r>
            <a:r>
              <a:rPr lang="en-US" dirty="0">
                <a:latin typeface="Arial" panose="020B0604020202020204" pitchFamily="34" charset="0"/>
                <a:cs typeface="Arial" panose="020B0604020202020204" pitchFamily="34" charset="0"/>
              </a:rPr>
              <a:t> septum also divides the cloacal sphincter into anterior and posterior parts. The posterior part becomes the external anal sphincter,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anterior part develops into the superficial transverse perineal, </a:t>
            </a:r>
            <a:r>
              <a:rPr lang="en-US" dirty="0" err="1">
                <a:latin typeface="Arial" panose="020B0604020202020204" pitchFamily="34" charset="0"/>
                <a:cs typeface="Arial" panose="020B0604020202020204" pitchFamily="34" charset="0"/>
              </a:rPr>
              <a:t>bulbospongiosus</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ischiocavernosus</a:t>
            </a:r>
            <a:r>
              <a:rPr lang="en-US" dirty="0">
                <a:latin typeface="Arial" panose="020B0604020202020204" pitchFamily="34" charset="0"/>
                <a:cs typeface="Arial" panose="020B0604020202020204" pitchFamily="34" charset="0"/>
              </a:rPr>
              <a:t> muscles</a:t>
            </a:r>
          </a:p>
          <a:p>
            <a:endParaRPr lang="en-US" dirty="0"/>
          </a:p>
        </p:txBody>
      </p:sp>
      <p:sp>
        <p:nvSpPr>
          <p:cNvPr id="5" name="Slide Number Placeholder 4">
            <a:extLst>
              <a:ext uri="{FF2B5EF4-FFF2-40B4-BE49-F238E27FC236}">
                <a16:creationId xmlns:a16="http://schemas.microsoft.com/office/drawing/2014/main" xmlns="" id="{FD8EB9C9-C915-1F07-3C20-BF14BB546E9D}"/>
              </a:ext>
            </a:extLst>
          </p:cNvPr>
          <p:cNvSpPr>
            <a:spLocks noGrp="1"/>
          </p:cNvSpPr>
          <p:nvPr>
            <p:ph type="sldNum" sz="quarter" idx="12"/>
          </p:nvPr>
        </p:nvSpPr>
        <p:spPr/>
        <p:txBody>
          <a:bodyPr/>
          <a:lstStyle/>
          <a:p>
            <a:fld id="{EDB90C79-61CB-43A5-A2EC-C83CC42A352F}" type="slidenum">
              <a:rPr lang="en-PK" smtClean="0"/>
              <a:t>14</a:t>
            </a:fld>
            <a:endParaRPr lang="en-PK"/>
          </a:p>
        </p:txBody>
      </p:sp>
      <p:pic>
        <p:nvPicPr>
          <p:cNvPr id="6" name="Picture 5">
            <a:extLst>
              <a:ext uri="{FF2B5EF4-FFF2-40B4-BE49-F238E27FC236}">
                <a16:creationId xmlns:a16="http://schemas.microsoft.com/office/drawing/2014/main" xmlns="" id="{F0CC6366-9D14-F6A0-E405-FC31721162B7}"/>
              </a:ext>
            </a:extLst>
          </p:cNvPr>
          <p:cNvPicPr>
            <a:picLocks noChangeAspect="1"/>
          </p:cNvPicPr>
          <p:nvPr/>
        </p:nvPicPr>
        <p:blipFill>
          <a:blip r:embed="rId2"/>
          <a:stretch>
            <a:fillRect/>
          </a:stretch>
        </p:blipFill>
        <p:spPr>
          <a:xfrm>
            <a:off x="0" y="6173215"/>
            <a:ext cx="1981372" cy="621846"/>
          </a:xfrm>
          <a:prstGeom prst="rect">
            <a:avLst/>
          </a:prstGeom>
        </p:spPr>
      </p:pic>
      <p:pic>
        <p:nvPicPr>
          <p:cNvPr id="4" name="Picture 3"/>
          <p:cNvPicPr>
            <a:picLocks noChangeAspect="1"/>
          </p:cNvPicPr>
          <p:nvPr/>
        </p:nvPicPr>
        <p:blipFill>
          <a:blip r:embed="rId3"/>
          <a:stretch>
            <a:fillRect/>
          </a:stretch>
        </p:blipFill>
        <p:spPr>
          <a:xfrm>
            <a:off x="5652655" y="1576836"/>
            <a:ext cx="6368327" cy="3975806"/>
          </a:xfrm>
          <a:prstGeom prst="rect">
            <a:avLst/>
          </a:prstGeom>
        </p:spPr>
      </p:pic>
      <p:sp>
        <p:nvSpPr>
          <p:cNvPr id="7" name="Rectangle 6"/>
          <p:cNvSpPr/>
          <p:nvPr/>
        </p:nvSpPr>
        <p:spPr>
          <a:xfrm flipH="1">
            <a:off x="1731818" y="245267"/>
            <a:ext cx="6303818" cy="78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Division of </a:t>
            </a:r>
            <a:r>
              <a:rPr lang="en-US" sz="3600" dirty="0" err="1" smtClean="0">
                <a:solidFill>
                  <a:schemeClr val="tx1"/>
                </a:solidFill>
                <a:latin typeface="Arial" panose="020B0604020202020204" pitchFamily="34" charset="0"/>
                <a:cs typeface="Arial" panose="020B0604020202020204" pitchFamily="34" charset="0"/>
              </a:rPr>
              <a:t>Cloacal</a:t>
            </a:r>
            <a:r>
              <a:rPr lang="en-US" sz="3600" dirty="0" smtClean="0">
                <a:solidFill>
                  <a:schemeClr val="tx1"/>
                </a:solidFill>
                <a:latin typeface="Arial" panose="020B0604020202020204" pitchFamily="34" charset="0"/>
                <a:cs typeface="Arial" panose="020B0604020202020204" pitchFamily="34" charset="0"/>
              </a:rPr>
              <a:t> Sphincter</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57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51" y="1776449"/>
            <a:ext cx="5410200" cy="5257800"/>
          </a:xfrm>
        </p:spPr>
        <p:txBody>
          <a:bodyPr>
            <a:normAutofit/>
          </a:bodyPr>
          <a:lstStyle/>
          <a:p>
            <a:pPr algn="just"/>
            <a:r>
              <a:rPr lang="en-US" sz="2400" dirty="0">
                <a:latin typeface="Arial" panose="020B0604020202020204" pitchFamily="34" charset="0"/>
                <a:cs typeface="Arial" panose="020B0604020202020204" pitchFamily="34" charset="0"/>
              </a:rPr>
              <a:t>Mesenchymal proliferations produce elevations of the surface ectoderm around the anal membrane.</a:t>
            </a:r>
          </a:p>
          <a:p>
            <a:pPr marL="0" indent="0" algn="just">
              <a:buNone/>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this membrane is soon located at the bottom of an ectodermal depression-the </a:t>
            </a:r>
            <a:r>
              <a:rPr lang="en-US" sz="2400" dirty="0" err="1">
                <a:latin typeface="Arial" panose="020B0604020202020204" pitchFamily="34" charset="0"/>
                <a:cs typeface="Arial" panose="020B0604020202020204" pitchFamily="34" charset="0"/>
              </a:rPr>
              <a:t>proctodeum</a:t>
            </a:r>
            <a:r>
              <a:rPr lang="en-US" sz="2400" dirty="0">
                <a:latin typeface="Arial" panose="020B0604020202020204" pitchFamily="34" charset="0"/>
                <a:cs typeface="Arial" panose="020B0604020202020204" pitchFamily="34" charset="0"/>
              </a:rPr>
              <a:t> or anal pit.</a:t>
            </a:r>
          </a:p>
          <a:p>
            <a:pPr marL="0" indent="0" algn="just">
              <a:buNone/>
            </a:pPr>
            <a:r>
              <a:rPr lang="en-US" sz="2400" dirty="0">
                <a:latin typeface="Arial" panose="020B06040202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usually ruptures at the end of the eighth week</a:t>
            </a:r>
          </a:p>
        </p:txBody>
      </p:sp>
      <p:sp>
        <p:nvSpPr>
          <p:cNvPr id="6" name="Slide Number Placeholder 5">
            <a:extLst>
              <a:ext uri="{FF2B5EF4-FFF2-40B4-BE49-F238E27FC236}">
                <a16:creationId xmlns:a16="http://schemas.microsoft.com/office/drawing/2014/main" xmlns="" id="{95CCD256-BA36-45EE-299E-4911FABECE28}"/>
              </a:ext>
            </a:extLst>
          </p:cNvPr>
          <p:cNvSpPr>
            <a:spLocks noGrp="1"/>
          </p:cNvSpPr>
          <p:nvPr>
            <p:ph type="sldNum" sz="quarter" idx="12"/>
          </p:nvPr>
        </p:nvSpPr>
        <p:spPr/>
        <p:txBody>
          <a:bodyPr/>
          <a:lstStyle/>
          <a:p>
            <a:fld id="{EDB90C79-61CB-43A5-A2EC-C83CC42A352F}" type="slidenum">
              <a:rPr lang="en-PK" smtClean="0"/>
              <a:t>15</a:t>
            </a:fld>
            <a:endParaRPr lang="en-PK"/>
          </a:p>
        </p:txBody>
      </p:sp>
      <p:pic>
        <p:nvPicPr>
          <p:cNvPr id="7" name="Picture 6">
            <a:extLst>
              <a:ext uri="{FF2B5EF4-FFF2-40B4-BE49-F238E27FC236}">
                <a16:creationId xmlns:a16="http://schemas.microsoft.com/office/drawing/2014/main" xmlns="" id="{F2E2973F-51E6-5BB5-AF24-610D91996695}"/>
              </a:ext>
            </a:extLst>
          </p:cNvPr>
          <p:cNvPicPr>
            <a:picLocks noChangeAspect="1"/>
          </p:cNvPicPr>
          <p:nvPr/>
        </p:nvPicPr>
        <p:blipFill>
          <a:blip r:embed="rId2"/>
          <a:stretch>
            <a:fillRect/>
          </a:stretch>
        </p:blipFill>
        <p:spPr>
          <a:xfrm>
            <a:off x="0" y="6105994"/>
            <a:ext cx="1981372" cy="621846"/>
          </a:xfrm>
          <a:prstGeom prst="rect">
            <a:avLst/>
          </a:prstGeom>
        </p:spPr>
      </p:pic>
      <p:pic>
        <p:nvPicPr>
          <p:cNvPr id="5" name="Picture 4"/>
          <p:cNvPicPr>
            <a:picLocks noChangeAspect="1"/>
          </p:cNvPicPr>
          <p:nvPr/>
        </p:nvPicPr>
        <p:blipFill rotWithShape="1">
          <a:blip r:embed="rId3"/>
          <a:srcRect l="69796" t="2589" r="1938" b="5502"/>
          <a:stretch/>
        </p:blipFill>
        <p:spPr>
          <a:xfrm>
            <a:off x="7295859" y="1136073"/>
            <a:ext cx="3662385" cy="3588327"/>
          </a:xfrm>
          <a:prstGeom prst="rect">
            <a:avLst/>
          </a:prstGeom>
        </p:spPr>
      </p:pic>
      <p:sp>
        <p:nvSpPr>
          <p:cNvPr id="8" name="Rectangle 7"/>
          <p:cNvSpPr/>
          <p:nvPr/>
        </p:nvSpPr>
        <p:spPr>
          <a:xfrm>
            <a:off x="1593273" y="665019"/>
            <a:ext cx="4211782" cy="47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panose="020B0604020202020204" pitchFamily="34" charset="0"/>
                <a:cs typeface="Arial" panose="020B0604020202020204" pitchFamily="34" charset="0"/>
              </a:rPr>
              <a:t>Proctodium</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80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Development of anal canal</a:t>
            </a:r>
          </a:p>
        </p:txBody>
      </p:sp>
      <p:pic>
        <p:nvPicPr>
          <p:cNvPr id="4" name="Content Placeholder 3"/>
          <p:cNvPicPr>
            <a:picLocks noGrp="1" noChangeAspect="1"/>
          </p:cNvPicPr>
          <p:nvPr>
            <p:ph idx="1"/>
          </p:nvPr>
        </p:nvPicPr>
        <p:blipFill>
          <a:blip r:embed="rId2"/>
          <a:stretch>
            <a:fillRect/>
          </a:stretch>
        </p:blipFill>
        <p:spPr>
          <a:xfrm>
            <a:off x="7649660" y="1027906"/>
            <a:ext cx="4343400" cy="4525963"/>
          </a:xfrm>
          <a:prstGeom prst="rect">
            <a:avLst/>
          </a:prstGeom>
        </p:spPr>
      </p:pic>
      <p:sp>
        <p:nvSpPr>
          <p:cNvPr id="5" name="Rectangle 4"/>
          <p:cNvSpPr/>
          <p:nvPr/>
        </p:nvSpPr>
        <p:spPr>
          <a:xfrm>
            <a:off x="318655" y="1801090"/>
            <a:ext cx="6691745" cy="3416320"/>
          </a:xfrm>
          <a:prstGeom prst="rect">
            <a:avLst/>
          </a:prstGeom>
        </p:spPr>
        <p:txBody>
          <a:bodyPr wrap="square">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superior two thirds (25 mm) of the adult anal canal are derived from the </a:t>
            </a:r>
            <a:r>
              <a:rPr lang="en-US" sz="2400" b="1" dirty="0">
                <a:solidFill>
                  <a:schemeClr val="accent4">
                    <a:lumMod val="75000"/>
                  </a:schemeClr>
                </a:solidFill>
                <a:latin typeface="Arial" panose="020B0604020202020204" pitchFamily="34" charset="0"/>
                <a:cs typeface="Arial" panose="020B0604020202020204" pitchFamily="34" charset="0"/>
              </a:rPr>
              <a:t>hindgut</a:t>
            </a:r>
            <a:r>
              <a:rPr lang="en-US" sz="2400" dirty="0">
                <a:solidFill>
                  <a:schemeClr val="accent4">
                    <a:lumMod val="75000"/>
                  </a:schemeClr>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the inferior one third (13 mm) develops from the </a:t>
            </a:r>
            <a:r>
              <a:rPr lang="en-US" sz="2400" b="1" dirty="0" err="1">
                <a:solidFill>
                  <a:schemeClr val="accent4">
                    <a:lumMod val="75000"/>
                  </a:schemeClr>
                </a:solidFill>
                <a:latin typeface="Arial" panose="020B0604020202020204" pitchFamily="34" charset="0"/>
                <a:cs typeface="Arial" panose="020B0604020202020204" pitchFamily="34" charset="0"/>
              </a:rPr>
              <a:t>proctodeum</a:t>
            </a:r>
            <a:endParaRPr lang="en-US" sz="2400" b="1" dirty="0">
              <a:solidFill>
                <a:schemeClr val="accent4">
                  <a:lumMod val="75000"/>
                </a:schemeClr>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pectinate line</a:t>
            </a:r>
            <a:r>
              <a:rPr lang="en-US"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2 cm superior to the anus is an </a:t>
            </a:r>
            <a:r>
              <a:rPr lang="en-US" sz="2400" b="1" dirty="0" err="1">
                <a:latin typeface="Arial" panose="020B0604020202020204" pitchFamily="34" charset="0"/>
                <a:cs typeface="Arial" panose="020B0604020202020204" pitchFamily="34" charset="0"/>
              </a:rPr>
              <a:t>anocutaneous</a:t>
            </a:r>
            <a:r>
              <a:rPr lang="en-US" sz="2400" b="1" dirty="0">
                <a:latin typeface="Arial" panose="020B0604020202020204" pitchFamily="34" charset="0"/>
                <a:cs typeface="Arial" panose="020B0604020202020204" pitchFamily="34" charset="0"/>
              </a:rPr>
              <a:t> line</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D3CE2071-745A-43D4-F5E5-EE76A5BBF887}"/>
              </a:ext>
            </a:extLst>
          </p:cNvPr>
          <p:cNvSpPr>
            <a:spLocks noGrp="1"/>
          </p:cNvSpPr>
          <p:nvPr>
            <p:ph type="sldNum" sz="quarter" idx="12"/>
          </p:nvPr>
        </p:nvSpPr>
        <p:spPr/>
        <p:txBody>
          <a:bodyPr/>
          <a:lstStyle/>
          <a:p>
            <a:fld id="{EDB90C79-61CB-43A5-A2EC-C83CC42A352F}" type="slidenum">
              <a:rPr lang="en-PK" smtClean="0"/>
              <a:t>16</a:t>
            </a:fld>
            <a:endParaRPr lang="en-PK"/>
          </a:p>
        </p:txBody>
      </p:sp>
      <p:pic>
        <p:nvPicPr>
          <p:cNvPr id="7" name="Picture 6">
            <a:extLst>
              <a:ext uri="{FF2B5EF4-FFF2-40B4-BE49-F238E27FC236}">
                <a16:creationId xmlns:a16="http://schemas.microsoft.com/office/drawing/2014/main" xmlns="" id="{50854DCF-5B5F-A374-9715-AC66C71D4774}"/>
              </a:ext>
            </a:extLst>
          </p:cNvPr>
          <p:cNvPicPr>
            <a:picLocks noChangeAspect="1"/>
          </p:cNvPicPr>
          <p:nvPr/>
        </p:nvPicPr>
        <p:blipFill>
          <a:blip r:embed="rId3"/>
          <a:stretch>
            <a:fillRect/>
          </a:stretch>
        </p:blipFill>
        <p:spPr>
          <a:xfrm>
            <a:off x="76200" y="6125862"/>
            <a:ext cx="1981372" cy="621846"/>
          </a:xfrm>
          <a:prstGeom prst="rect">
            <a:avLst/>
          </a:prstGeom>
        </p:spPr>
      </p:pic>
    </p:spTree>
    <p:extLst>
      <p:ext uri="{BB962C8B-B14F-4D97-AF65-F5344CB8AC3E}">
        <p14:creationId xmlns:p14="http://schemas.microsoft.com/office/powerpoint/2010/main" val="1372484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Neurovascular Supply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0"/>
            <a:ext cx="3886200" cy="5257800"/>
          </a:xfrm>
        </p:spPr>
        <p:txBody>
          <a:bodyPr>
            <a:normAutofit/>
          </a:bodyPr>
          <a:lstStyle/>
          <a:p>
            <a:r>
              <a:rPr lang="en-US" sz="2400" dirty="0">
                <a:latin typeface="Arial" panose="020B0604020202020204" pitchFamily="34" charset="0"/>
                <a:cs typeface="Arial" panose="020B0604020202020204" pitchFamily="34" charset="0"/>
              </a:rPr>
              <a:t>Blood supply of anal canal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Venous drainage of anal canal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Lymphatic drainage of anal canal </a:t>
            </a:r>
          </a:p>
        </p:txBody>
      </p:sp>
      <p:pic>
        <p:nvPicPr>
          <p:cNvPr id="4" name="Picture 3"/>
          <p:cNvPicPr>
            <a:picLocks noChangeAspect="1"/>
          </p:cNvPicPr>
          <p:nvPr/>
        </p:nvPicPr>
        <p:blipFill>
          <a:blip r:embed="rId2"/>
          <a:stretch>
            <a:fillRect/>
          </a:stretch>
        </p:blipFill>
        <p:spPr>
          <a:xfrm>
            <a:off x="6684818" y="1433512"/>
            <a:ext cx="4800600" cy="5105400"/>
          </a:xfrm>
          <a:prstGeom prst="rect">
            <a:avLst/>
          </a:prstGeom>
        </p:spPr>
      </p:pic>
      <p:sp>
        <p:nvSpPr>
          <p:cNvPr id="6" name="Slide Number Placeholder 5">
            <a:extLst>
              <a:ext uri="{FF2B5EF4-FFF2-40B4-BE49-F238E27FC236}">
                <a16:creationId xmlns:a16="http://schemas.microsoft.com/office/drawing/2014/main" xmlns="" id="{69EEAE7E-EFF1-27EA-2463-D7F4A7425266}"/>
              </a:ext>
            </a:extLst>
          </p:cNvPr>
          <p:cNvSpPr>
            <a:spLocks noGrp="1"/>
          </p:cNvSpPr>
          <p:nvPr>
            <p:ph type="sldNum" sz="quarter" idx="12"/>
          </p:nvPr>
        </p:nvSpPr>
        <p:spPr/>
        <p:txBody>
          <a:bodyPr/>
          <a:lstStyle/>
          <a:p>
            <a:fld id="{EDB90C79-61CB-43A5-A2EC-C83CC42A352F}" type="slidenum">
              <a:rPr lang="en-PK" smtClean="0"/>
              <a:t>17</a:t>
            </a:fld>
            <a:endParaRPr lang="en-PK"/>
          </a:p>
        </p:txBody>
      </p:sp>
      <p:pic>
        <p:nvPicPr>
          <p:cNvPr id="7" name="Picture 6">
            <a:extLst>
              <a:ext uri="{FF2B5EF4-FFF2-40B4-BE49-F238E27FC236}">
                <a16:creationId xmlns:a16="http://schemas.microsoft.com/office/drawing/2014/main" xmlns="" id="{693240A1-368E-5097-3102-F76095AB56F7}"/>
              </a:ext>
            </a:extLst>
          </p:cNvPr>
          <p:cNvPicPr>
            <a:picLocks noChangeAspect="1"/>
          </p:cNvPicPr>
          <p:nvPr/>
        </p:nvPicPr>
        <p:blipFill>
          <a:blip r:embed="rId3"/>
          <a:stretch>
            <a:fillRect/>
          </a:stretch>
        </p:blipFill>
        <p:spPr>
          <a:xfrm>
            <a:off x="188540" y="6099629"/>
            <a:ext cx="1981372" cy="621846"/>
          </a:xfrm>
          <a:prstGeom prst="rect">
            <a:avLst/>
          </a:prstGeom>
        </p:spPr>
      </p:pic>
    </p:spTree>
    <p:extLst>
      <p:ext uri="{BB962C8B-B14F-4D97-AF65-F5344CB8AC3E}">
        <p14:creationId xmlns:p14="http://schemas.microsoft.com/office/powerpoint/2010/main" val="2955084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Functions of Large intestine</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Absorbing water and electrolytes,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producing and absorbing vitamins,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and forming and propelling feces toward the rectum for elimination.</a:t>
            </a: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Rectangle 3"/>
          <p:cNvSpPr/>
          <p:nvPr/>
        </p:nvSpPr>
        <p:spPr>
          <a:xfrm>
            <a:off x="129915" y="6086710"/>
            <a:ext cx="2438400" cy="655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Horizontal integration </a:t>
            </a:r>
          </a:p>
        </p:txBody>
      </p:sp>
      <p:sp>
        <p:nvSpPr>
          <p:cNvPr id="5" name="Slide Number Placeholder 4">
            <a:extLst>
              <a:ext uri="{FF2B5EF4-FFF2-40B4-BE49-F238E27FC236}">
                <a16:creationId xmlns:a16="http://schemas.microsoft.com/office/drawing/2014/main" xmlns="" id="{D8F1B6C6-E0DD-91AD-7AB1-821297B8B24B}"/>
              </a:ext>
            </a:extLst>
          </p:cNvPr>
          <p:cNvSpPr>
            <a:spLocks noGrp="1"/>
          </p:cNvSpPr>
          <p:nvPr>
            <p:ph type="sldNum" sz="quarter" idx="12"/>
          </p:nvPr>
        </p:nvSpPr>
        <p:spPr/>
        <p:txBody>
          <a:bodyPr/>
          <a:lstStyle/>
          <a:p>
            <a:fld id="{EDB90C79-61CB-43A5-A2EC-C83CC42A352F}" type="slidenum">
              <a:rPr lang="en-PK" smtClean="0"/>
              <a:t>18</a:t>
            </a:fld>
            <a:endParaRPr lang="en-PK"/>
          </a:p>
        </p:txBody>
      </p:sp>
    </p:spTree>
    <p:extLst>
      <p:ext uri="{BB962C8B-B14F-4D97-AF65-F5344CB8AC3E}">
        <p14:creationId xmlns:p14="http://schemas.microsoft.com/office/powerpoint/2010/main" val="235316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Physiology Of Defecation And Continence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0"/>
            <a:ext cx="8229600" cy="5257800"/>
          </a:xfrm>
        </p:spPr>
        <p:txBody>
          <a:bodyPr>
            <a:normAutofit/>
          </a:bodyPr>
          <a:lstStyle/>
          <a:p>
            <a:pPr algn="just"/>
            <a:r>
              <a:rPr lang="en-US" sz="2400" dirty="0">
                <a:latin typeface="Arial" panose="020B0604020202020204" pitchFamily="34" charset="0"/>
                <a:cs typeface="Arial" panose="020B0604020202020204" pitchFamily="34" charset="0"/>
              </a:rPr>
              <a:t>The anorectal area is a complex area where autonomic and somatic structures coordinate to maintain continence and to regulate defecation.</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The fecal bolus entering the rectum is perceived, and by a reflex mechanism,</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the internal anal sphincter relaxes and allows the content to enter the proximal anal canal, </a:t>
            </a:r>
          </a:p>
        </p:txBody>
      </p:sp>
      <p:sp>
        <p:nvSpPr>
          <p:cNvPr id="5" name="Slide Number Placeholder 4">
            <a:extLst>
              <a:ext uri="{FF2B5EF4-FFF2-40B4-BE49-F238E27FC236}">
                <a16:creationId xmlns:a16="http://schemas.microsoft.com/office/drawing/2014/main" xmlns="" id="{E925F505-3C3D-714E-BF4F-EDF0FF702B8E}"/>
              </a:ext>
            </a:extLst>
          </p:cNvPr>
          <p:cNvSpPr>
            <a:spLocks noGrp="1"/>
          </p:cNvSpPr>
          <p:nvPr>
            <p:ph type="sldNum" sz="quarter" idx="12"/>
          </p:nvPr>
        </p:nvSpPr>
        <p:spPr/>
        <p:txBody>
          <a:bodyPr/>
          <a:lstStyle/>
          <a:p>
            <a:fld id="{EDB90C79-61CB-43A5-A2EC-C83CC42A352F}" type="slidenum">
              <a:rPr lang="en-PK" smtClean="0"/>
              <a:t>19</a:t>
            </a:fld>
            <a:endParaRPr lang="en-PK"/>
          </a:p>
        </p:txBody>
      </p:sp>
      <p:sp>
        <p:nvSpPr>
          <p:cNvPr id="7" name="Rectangle 6">
            <a:extLst>
              <a:ext uri="{FF2B5EF4-FFF2-40B4-BE49-F238E27FC236}">
                <a16:creationId xmlns:a16="http://schemas.microsoft.com/office/drawing/2014/main" xmlns="" id="{0E437B06-2139-914A-4488-E78A6B3835F0}"/>
              </a:ext>
            </a:extLst>
          </p:cNvPr>
          <p:cNvSpPr/>
          <p:nvPr/>
        </p:nvSpPr>
        <p:spPr>
          <a:xfrm>
            <a:off x="212360" y="5981595"/>
            <a:ext cx="2743200" cy="74950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Arial" panose="020B0604020202020204" pitchFamily="34" charset="0"/>
                <a:cs typeface="Arial" panose="020B0604020202020204" pitchFamily="34" charset="0"/>
              </a:rPr>
              <a:t>Horizontal integration</a:t>
            </a:r>
            <a:endParaRPr lang="en-PK" sz="20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0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DE7789-1394-B357-5F58-181B0A1E016A}"/>
              </a:ext>
            </a:extLst>
          </p:cNvPr>
          <p:cNvSpPr>
            <a:spLocks noGrp="1"/>
          </p:cNvSpPr>
          <p:nvPr>
            <p:ph type="title"/>
          </p:nvPr>
        </p:nvSpPr>
        <p:spPr>
          <a:xfrm>
            <a:off x="1524000" y="1066801"/>
            <a:ext cx="9144000" cy="1325563"/>
          </a:xfrm>
        </p:spPr>
        <p:txBody>
          <a:bodyPr>
            <a:normAutofit fontScale="90000"/>
          </a:bodyPr>
          <a:lstStyle/>
          <a:p>
            <a:r>
              <a:rPr lang="en-US" sz="3200" b="1" dirty="0">
                <a:latin typeface="Calibri" panose="020F0502020204030204" pitchFamily="34" charset="0"/>
                <a:cs typeface="Calibri" panose="020F0502020204030204" pitchFamily="34" charset="0"/>
              </a:rPr>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Prof. Umar’s Model of Teaching Strategy</a:t>
            </a:r>
            <a:r>
              <a:rPr lang="en-US" sz="2700" dirty="0">
                <a:latin typeface="Calibri" panose="020F0502020204030204" pitchFamily="34" charset="0"/>
                <a:cs typeface="Calibri" panose="020F0502020204030204" pitchFamily="34" charset="0"/>
              </a:rPr>
              <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	</a:t>
            </a:r>
            <a:r>
              <a:rPr lang="en-US" sz="2400" dirty="0">
                <a:solidFill>
                  <a:schemeClr val="tx2">
                    <a:lumMod val="75000"/>
                    <a:lumOff val="25000"/>
                  </a:schemeClr>
                </a:solidFill>
                <a:latin typeface="Arial" panose="020B0604020202020204" pitchFamily="34" charset="0"/>
                <a:cs typeface="Arial" panose="020B0604020202020204" pitchFamily="34" charset="0"/>
              </a:rPr>
              <a:t>Self Directed Learning  Assessment Program</a:t>
            </a:r>
            <a:r>
              <a:rPr lang="en-US" sz="2400" b="1" dirty="0">
                <a:solidFill>
                  <a:schemeClr val="tx2">
                    <a:lumMod val="75000"/>
                    <a:lumOff val="25000"/>
                  </a:schemeClr>
                </a:solidFill>
                <a:latin typeface="Arial" panose="020B0604020202020204" pitchFamily="34" charset="0"/>
                <a:cs typeface="Arial" panose="020B0604020202020204" pitchFamily="34" charset="0"/>
              </a:rPr>
              <a:t/>
            </a:r>
            <a:br>
              <a:rPr lang="en-US" sz="2400" b="1" dirty="0">
                <a:solidFill>
                  <a:schemeClr val="tx2">
                    <a:lumMod val="75000"/>
                    <a:lumOff val="25000"/>
                  </a:schemeClr>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solidFill>
                  <a:schemeClr val="tx2">
                    <a:lumMod val="75000"/>
                    <a:lumOff val="25000"/>
                  </a:schemeClr>
                </a:solidFill>
                <a:latin typeface="Arial" panose="020B0604020202020204" pitchFamily="34" charset="0"/>
                <a:cs typeface="Arial" panose="020B0604020202020204" pitchFamily="34" charset="0"/>
              </a:rPr>
              <a:t>Objectives</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cultivate critical thinking, analytical reasoning, and problem-solving competencies.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To instill a culture of self-directed learning, fostering lifelong learning habits and autonomy.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xmlns="" id="{43D157CD-1399-5207-B798-F4E73ED14A83}"/>
              </a:ext>
            </a:extLst>
          </p:cNvPr>
          <p:cNvSpPr>
            <a:spLocks noGrp="1"/>
          </p:cNvSpPr>
          <p:nvPr>
            <p:ph idx="1"/>
          </p:nvPr>
        </p:nvSpPr>
        <p:spPr>
          <a:xfrm>
            <a:off x="1524000" y="2667000"/>
            <a:ext cx="9144000" cy="3882736"/>
          </a:xfrm>
        </p:spPr>
        <p:txBody>
          <a:bodyPr>
            <a:normAutofit/>
          </a:bodyPr>
          <a:lstStyle/>
          <a:p>
            <a:pPr marL="0" indent="0" algn="just">
              <a:buNone/>
            </a:pPr>
            <a:r>
              <a:rPr lang="en-GB" sz="2400" dirty="0">
                <a:solidFill>
                  <a:schemeClr val="tx2">
                    <a:lumMod val="75000"/>
                    <a:lumOff val="25000"/>
                  </a:schemeClr>
                </a:solidFill>
                <a:latin typeface="Calibri" panose="020F0502020204030204" pitchFamily="34" charset="0"/>
                <a:cs typeface="Calibri" panose="020F0502020204030204" pitchFamily="34" charset="0"/>
              </a:rPr>
              <a:t>How to Assess?</a:t>
            </a:r>
            <a:endParaRPr lang="en-GB" sz="24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en-GB" sz="2400" dirty="0">
                <a:latin typeface="Calibri" panose="020F0502020204030204" pitchFamily="34" charset="0"/>
                <a:cs typeface="Calibri" panose="020F0502020204030204" pitchFamily="34" charset="0"/>
              </a:rPr>
              <a:t>Ten randomly selected students will be evaluated </a:t>
            </a:r>
            <a:r>
              <a:rPr lang="en-GB" sz="2400" dirty="0">
                <a:solidFill>
                  <a:prstClr val="black"/>
                </a:solidFill>
                <a:latin typeface="Calibri" panose="020F0502020204030204" pitchFamily="34" charset="0"/>
                <a:cs typeface="Calibri" panose="020F0502020204030204" pitchFamily="34" charset="0"/>
              </a:rPr>
              <a:t>within the </a:t>
            </a:r>
            <a:r>
              <a:rPr lang="en-GB" sz="2400" b="1" dirty="0">
                <a:latin typeface="Calibri" panose="020F0502020204030204" pitchFamily="34" charset="0"/>
                <a:cs typeface="Calibri" panose="020F0502020204030204" pitchFamily="34" charset="0"/>
              </a:rPr>
              <a:t>first 10 minutes of the lecture</a:t>
            </a:r>
            <a:r>
              <a:rPr lang="en-GB" sz="2400" dirty="0">
                <a:solidFill>
                  <a:schemeClr val="tx2">
                    <a:lumMod val="75000"/>
                    <a:lumOff val="25000"/>
                  </a:schemeClr>
                </a:solidFill>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through 10 multiple-choice questions (MCQs) based on the PowerPoint presentation shared on Students Official </a:t>
            </a:r>
            <a:r>
              <a:rPr lang="en-GB" sz="2400" dirty="0" err="1">
                <a:latin typeface="Calibri" panose="020F0502020204030204" pitchFamily="34" charset="0"/>
                <a:cs typeface="Calibri" panose="020F0502020204030204" pitchFamily="34" charset="0"/>
              </a:rPr>
              <a:t>WhatsApp</a:t>
            </a:r>
            <a:r>
              <a:rPr lang="en-GB" sz="2400" dirty="0">
                <a:latin typeface="Calibri" panose="020F0502020204030204" pitchFamily="34" charset="0"/>
                <a:cs typeface="Calibri" panose="020F0502020204030204" pitchFamily="34" charset="0"/>
              </a:rPr>
              <a:t> group, one day before the teaching session.</a:t>
            </a:r>
          </a:p>
          <a:p>
            <a:pPr algn="just">
              <a:buFont typeface="Wingdings" panose="05000000000000000000" pitchFamily="2" charset="2"/>
              <a:buChar char="Ø"/>
            </a:pPr>
            <a:r>
              <a:rPr lang="en-US" sz="2400" dirty="0">
                <a:latin typeface="Calibri" panose="020F0502020204030204" pitchFamily="34" charset="0"/>
                <a:cs typeface="Calibri" panose="020F0502020204030204" pitchFamily="34" charset="0"/>
              </a:rPr>
              <a:t>The number of MCQs from the components of the lecture will follow the </a:t>
            </a:r>
            <a:r>
              <a:rPr lang="en-US" sz="2400" dirty="0" smtClean="0">
                <a:latin typeface="Calibri" panose="020F0502020204030204" pitchFamily="34" charset="0"/>
                <a:cs typeface="Calibri" panose="020F0502020204030204" pitchFamily="34" charset="0"/>
              </a:rPr>
              <a:t>guidelines </a:t>
            </a:r>
            <a:r>
              <a:rPr lang="en-US" sz="2400" dirty="0">
                <a:latin typeface="Calibri" panose="020F0502020204030204" pitchFamily="34" charset="0"/>
                <a:cs typeface="Calibri" panose="020F0502020204030204" pitchFamily="34" charset="0"/>
              </a:rPr>
              <a:t>outlined in the </a:t>
            </a:r>
            <a:r>
              <a:rPr lang="en-US" sz="2400" b="1" dirty="0">
                <a:latin typeface="Calibri" panose="020F0502020204030204" pitchFamily="34" charset="0"/>
                <a:cs typeface="Calibri" panose="020F0502020204030204" pitchFamily="34" charset="0"/>
              </a:rPr>
              <a:t>Prof. Umar model of Integrated Lecture</a:t>
            </a:r>
            <a:r>
              <a:rPr lang="en-US" sz="2400" dirty="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endParaRPr>
          </a:p>
          <a:p>
            <a:pPr marL="0" indent="0" algn="just">
              <a:buNone/>
            </a:pPr>
            <a:endParaRPr lang="en-GB" sz="2400" dirty="0">
              <a:latin typeface="Calibri" panose="020F0502020204030204" pitchFamily="34" charset="0"/>
              <a:cs typeface="Calibri" panose="020F0502020204030204" pitchFamily="34" charset="0"/>
              <a:hlinkClick r:id="rId2"/>
            </a:endParaRPr>
          </a:p>
        </p:txBody>
      </p:sp>
      <p:sp>
        <p:nvSpPr>
          <p:cNvPr id="2" name="Rectangle 1"/>
          <p:cNvSpPr/>
          <p:nvPr/>
        </p:nvSpPr>
        <p:spPr>
          <a:xfrm>
            <a:off x="9739746" y="175638"/>
            <a:ext cx="2119745"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First Ten Minutes</a:t>
            </a:r>
          </a:p>
        </p:txBody>
      </p:sp>
      <p:graphicFrame>
        <p:nvGraphicFramePr>
          <p:cNvPr id="3" name="Table 2"/>
          <p:cNvGraphicFramePr>
            <a:graphicFrameLocks noGrp="1"/>
          </p:cNvGraphicFramePr>
          <p:nvPr>
            <p:extLst/>
          </p:nvPr>
        </p:nvGraphicFramePr>
        <p:xfrm>
          <a:off x="2514600" y="5410201"/>
          <a:ext cx="7010400" cy="1261283"/>
        </p:xfrm>
        <a:graphic>
          <a:graphicData uri="http://schemas.openxmlformats.org/drawingml/2006/table">
            <a:tbl>
              <a:tblPr firstRow="1" bandRow="1">
                <a:tableStyleId>{BC89EF96-8CEA-46FF-86C4-4CE0E7609802}</a:tableStyleId>
              </a:tblPr>
              <a:tblGrid>
                <a:gridCol w="1402080"/>
                <a:gridCol w="1402080"/>
                <a:gridCol w="1402080"/>
                <a:gridCol w="1402080"/>
                <a:gridCol w="1402080"/>
              </a:tblGrid>
              <a:tr h="590723">
                <a:tc>
                  <a:txBody>
                    <a:bodyPr/>
                    <a:lstStyle/>
                    <a:p>
                      <a:r>
                        <a:rPr lang="en-US" sz="1600" dirty="0" smtClean="0">
                          <a:latin typeface="Arial" panose="020B0604020202020204" pitchFamily="34" charset="0"/>
                          <a:cs typeface="Arial" panose="020B0604020202020204" pitchFamily="34" charset="0"/>
                        </a:rPr>
                        <a:t>Component of LGIS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Core Knowledge</a:t>
                      </a:r>
                      <a:r>
                        <a:rPr lang="en-US" sz="1600" baseline="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Horizontal</a:t>
                      </a:r>
                      <a:r>
                        <a:rPr lang="en-US" sz="1600" baseline="0" dirty="0" smtClean="0">
                          <a:latin typeface="Arial" panose="020B0604020202020204" pitchFamily="34" charset="0"/>
                          <a:cs typeface="Arial" panose="020B0604020202020204" pitchFamily="34" charset="0"/>
                        </a:rPr>
                        <a:t> Integration</a:t>
                      </a:r>
                      <a:endParaRPr lang="en-US" sz="1600"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Vertical Integration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Spiral Integration</a:t>
                      </a:r>
                      <a:endParaRPr lang="en-US" sz="1600" b="1" dirty="0">
                        <a:latin typeface="Arial" panose="020B0604020202020204" pitchFamily="34" charset="0"/>
                        <a:cs typeface="Arial" panose="020B0604020202020204" pitchFamily="34" charset="0"/>
                      </a:endParaRPr>
                    </a:p>
                  </a:txBody>
                  <a:tcPr/>
                </a:tc>
              </a:tr>
              <a:tr h="590723">
                <a:tc>
                  <a:txBody>
                    <a:bodyPr/>
                    <a:lstStyle/>
                    <a:p>
                      <a:pPr algn="ctr"/>
                      <a:endParaRPr lang="en-US" sz="1600" b="1" dirty="0" smtClean="0">
                        <a:latin typeface="Arial" panose="020B0604020202020204" pitchFamily="34" charset="0"/>
                        <a:cs typeface="Arial" panose="020B0604020202020204" pitchFamily="34" charset="0"/>
                      </a:endParaRPr>
                    </a:p>
                    <a:p>
                      <a:pPr algn="ctr"/>
                      <a:r>
                        <a:rPr lang="en-US" sz="1600" b="1" dirty="0" smtClean="0">
                          <a:latin typeface="Arial" panose="020B0604020202020204" pitchFamily="34" charset="0"/>
                          <a:cs typeface="Arial" panose="020B0604020202020204" pitchFamily="34" charset="0"/>
                        </a:rPr>
                        <a:t>No of MCQs</a:t>
                      </a:r>
                      <a:endParaRPr lang="en-US" sz="1600" b="1" dirty="0">
                        <a:latin typeface="Arial" panose="020B0604020202020204" pitchFamily="34" charset="0"/>
                        <a:cs typeface="Arial" panose="020B0604020202020204" pitchFamily="34" charset="0"/>
                      </a:endParaRPr>
                    </a:p>
                  </a:txBody>
                  <a:tcPr/>
                </a:tc>
                <a:tc>
                  <a:txBody>
                    <a:bodyPr/>
                    <a:lstStyle/>
                    <a:p>
                      <a:endParaRPr lang="en-US" dirty="0" smtClean="0"/>
                    </a:p>
                    <a:p>
                      <a:pPr algn="ctr"/>
                      <a:r>
                        <a:rPr lang="en-US" sz="2000" b="1" dirty="0" smtClean="0"/>
                        <a:t>6-7</a:t>
                      </a:r>
                      <a:endParaRPr lang="en-US" sz="2000" b="1" dirty="0"/>
                    </a:p>
                  </a:txBody>
                  <a:tcPr/>
                </a:tc>
                <a:tc>
                  <a:txBody>
                    <a:bodyPr/>
                    <a:lstStyle/>
                    <a:p>
                      <a:pPr algn="ctr"/>
                      <a:endParaRPr lang="en-US" sz="1600" dirty="0" smtClean="0">
                        <a:latin typeface="Arial" panose="020B0604020202020204" pitchFamily="34" charset="0"/>
                        <a:cs typeface="Arial" panose="020B0604020202020204" pitchFamily="34" charset="0"/>
                      </a:endParaRPr>
                    </a:p>
                    <a:p>
                      <a:pPr algn="ctr"/>
                      <a:r>
                        <a:rPr lang="en-US" sz="1800" b="1" dirty="0" smtClean="0">
                          <a:latin typeface="Arial" panose="020B0604020202020204" pitchFamily="34" charset="0"/>
                          <a:cs typeface="Arial" panose="020B0604020202020204" pitchFamily="34" charset="0"/>
                        </a:rPr>
                        <a:t>1-2</a:t>
                      </a:r>
                    </a:p>
                  </a:txBody>
                  <a:tcPr/>
                </a:tc>
                <a:tc>
                  <a:txBody>
                    <a:bodyPr/>
                    <a:lstStyle/>
                    <a:p>
                      <a:pPr algn="ctr"/>
                      <a:endParaRPr lang="en-US" sz="1800" b="1" dirty="0" smtClean="0"/>
                    </a:p>
                    <a:p>
                      <a:pPr algn="ctr"/>
                      <a:r>
                        <a:rPr lang="en-US" sz="1800" b="1" dirty="0" smtClean="0"/>
                        <a:t>1</a:t>
                      </a:r>
                      <a:endParaRPr lang="en-US" sz="1800" b="1" dirty="0"/>
                    </a:p>
                  </a:txBody>
                  <a:tcPr/>
                </a:tc>
                <a:tc>
                  <a:txBody>
                    <a:bodyPr/>
                    <a:lstStyle/>
                    <a:p>
                      <a:pPr algn="ctr"/>
                      <a:endParaRPr lang="en-US" sz="1800" b="1" dirty="0" smtClean="0"/>
                    </a:p>
                    <a:p>
                      <a:pPr algn="ctr"/>
                      <a:r>
                        <a:rPr lang="en-US" sz="1800" b="1" dirty="0" smtClean="0"/>
                        <a:t>1</a:t>
                      </a:r>
                      <a:endParaRPr lang="en-US" sz="1800" b="1" dirty="0"/>
                    </a:p>
                  </a:txBody>
                  <a:tcPr/>
                </a:tc>
              </a:tr>
            </a:tbl>
          </a:graphicData>
        </a:graphic>
      </p:graphicFrame>
    </p:spTree>
    <p:extLst>
      <p:ext uri="{BB962C8B-B14F-4D97-AF65-F5344CB8AC3E}">
        <p14:creationId xmlns:p14="http://schemas.microsoft.com/office/powerpoint/2010/main" val="683843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6600" y="562068"/>
            <a:ext cx="6705600" cy="5410200"/>
          </a:xfrm>
          <a:prstGeom prst="rect">
            <a:avLst/>
          </a:prstGeom>
        </p:spPr>
      </p:pic>
      <p:sp>
        <p:nvSpPr>
          <p:cNvPr id="4" name="Slide Number Placeholder 3">
            <a:extLst>
              <a:ext uri="{FF2B5EF4-FFF2-40B4-BE49-F238E27FC236}">
                <a16:creationId xmlns:a16="http://schemas.microsoft.com/office/drawing/2014/main" xmlns="" id="{108229C1-938F-5BAC-4D23-74450135DE4C}"/>
              </a:ext>
            </a:extLst>
          </p:cNvPr>
          <p:cNvSpPr>
            <a:spLocks noGrp="1"/>
          </p:cNvSpPr>
          <p:nvPr>
            <p:ph type="sldNum" sz="quarter" idx="12"/>
          </p:nvPr>
        </p:nvSpPr>
        <p:spPr/>
        <p:txBody>
          <a:bodyPr/>
          <a:lstStyle/>
          <a:p>
            <a:fld id="{EDB90C79-61CB-43A5-A2EC-C83CC42A352F}" type="slidenum">
              <a:rPr lang="en-PK" smtClean="0"/>
              <a:t>20</a:t>
            </a:fld>
            <a:endParaRPr lang="en-PK"/>
          </a:p>
        </p:txBody>
      </p:sp>
      <p:pic>
        <p:nvPicPr>
          <p:cNvPr id="5" name="Picture 4">
            <a:extLst>
              <a:ext uri="{FF2B5EF4-FFF2-40B4-BE49-F238E27FC236}">
                <a16:creationId xmlns:a16="http://schemas.microsoft.com/office/drawing/2014/main" xmlns="" id="{D65D0183-A423-111B-8549-C50C413078E7}"/>
              </a:ext>
            </a:extLst>
          </p:cNvPr>
          <p:cNvPicPr>
            <a:picLocks noChangeAspect="1"/>
          </p:cNvPicPr>
          <p:nvPr/>
        </p:nvPicPr>
        <p:blipFill>
          <a:blip r:embed="rId3"/>
          <a:stretch>
            <a:fillRect/>
          </a:stretch>
        </p:blipFill>
        <p:spPr>
          <a:xfrm>
            <a:off x="113156" y="5972268"/>
            <a:ext cx="2761727" cy="768163"/>
          </a:xfrm>
          <a:prstGeom prst="rect">
            <a:avLst/>
          </a:prstGeom>
        </p:spPr>
      </p:pic>
    </p:spTree>
    <p:extLst>
      <p:ext uri="{BB962C8B-B14F-4D97-AF65-F5344CB8AC3E}">
        <p14:creationId xmlns:p14="http://schemas.microsoft.com/office/powerpoint/2010/main" val="1663559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095"/>
          <a:stretch/>
        </p:blipFill>
        <p:spPr>
          <a:xfrm>
            <a:off x="2450699" y="351078"/>
            <a:ext cx="6858000" cy="5562600"/>
          </a:xfrm>
          <a:prstGeom prst="rect">
            <a:avLst/>
          </a:prstGeom>
        </p:spPr>
      </p:pic>
      <p:sp>
        <p:nvSpPr>
          <p:cNvPr id="4" name="Slide Number Placeholder 3">
            <a:extLst>
              <a:ext uri="{FF2B5EF4-FFF2-40B4-BE49-F238E27FC236}">
                <a16:creationId xmlns:a16="http://schemas.microsoft.com/office/drawing/2014/main" xmlns="" id="{0F2E518A-D777-2DEB-10E8-21A515068E8F}"/>
              </a:ext>
            </a:extLst>
          </p:cNvPr>
          <p:cNvSpPr>
            <a:spLocks noGrp="1"/>
          </p:cNvSpPr>
          <p:nvPr>
            <p:ph type="sldNum" sz="quarter" idx="12"/>
          </p:nvPr>
        </p:nvSpPr>
        <p:spPr/>
        <p:txBody>
          <a:bodyPr/>
          <a:lstStyle/>
          <a:p>
            <a:fld id="{EDB90C79-61CB-43A5-A2EC-C83CC42A352F}" type="slidenum">
              <a:rPr lang="en-PK" smtClean="0"/>
              <a:t>21</a:t>
            </a:fld>
            <a:endParaRPr lang="en-PK"/>
          </a:p>
        </p:txBody>
      </p:sp>
      <p:pic>
        <p:nvPicPr>
          <p:cNvPr id="5" name="Picture 4">
            <a:extLst>
              <a:ext uri="{FF2B5EF4-FFF2-40B4-BE49-F238E27FC236}">
                <a16:creationId xmlns:a16="http://schemas.microsoft.com/office/drawing/2014/main" xmlns="" id="{6B8B522F-64E4-2F39-AFA4-168013C47841}"/>
              </a:ext>
            </a:extLst>
          </p:cNvPr>
          <p:cNvPicPr>
            <a:picLocks noChangeAspect="1"/>
          </p:cNvPicPr>
          <p:nvPr/>
        </p:nvPicPr>
        <p:blipFill>
          <a:blip r:embed="rId3"/>
          <a:stretch>
            <a:fillRect/>
          </a:stretch>
        </p:blipFill>
        <p:spPr>
          <a:xfrm>
            <a:off x="0" y="6206836"/>
            <a:ext cx="2761727" cy="602446"/>
          </a:xfrm>
          <a:prstGeom prst="rect">
            <a:avLst/>
          </a:prstGeom>
        </p:spPr>
      </p:pic>
    </p:spTree>
    <p:extLst>
      <p:ext uri="{BB962C8B-B14F-4D97-AF65-F5344CB8AC3E}">
        <p14:creationId xmlns:p14="http://schemas.microsoft.com/office/powerpoint/2010/main" val="59166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Vertical integration </a:t>
            </a:r>
          </a:p>
        </p:txBody>
      </p:sp>
      <p:sp>
        <p:nvSpPr>
          <p:cNvPr id="3" name="Content Placeholder 2"/>
          <p:cNvSpPr>
            <a:spLocks noGrp="1"/>
          </p:cNvSpPr>
          <p:nvPr>
            <p:ph idx="1"/>
          </p:nvPr>
        </p:nvSpPr>
        <p:spPr>
          <a:xfrm>
            <a:off x="1524000" y="1600200"/>
            <a:ext cx="6096000" cy="5257800"/>
          </a:xfrm>
        </p:spPr>
        <p:txBody>
          <a:bodyPr>
            <a:normAutofit/>
          </a:bodyPr>
          <a:lstStyle/>
          <a:p>
            <a:r>
              <a:rPr lang="en-US" sz="2400" dirty="0">
                <a:latin typeface="Arial" panose="020B0604020202020204" pitchFamily="34" charset="0"/>
                <a:cs typeface="Arial" panose="020B0604020202020204" pitchFamily="34" charset="0"/>
              </a:rPr>
              <a:t>Most anomalies of the hindgut are located in the anorectal region and result from </a:t>
            </a:r>
            <a:r>
              <a:rPr lang="en-US" sz="2400" b="1" dirty="0">
                <a:solidFill>
                  <a:schemeClr val="accent4">
                    <a:lumMod val="75000"/>
                  </a:schemeClr>
                </a:solidFill>
                <a:latin typeface="Arial" panose="020B0604020202020204" pitchFamily="34" charset="0"/>
                <a:cs typeface="Arial" panose="020B0604020202020204" pitchFamily="34" charset="0"/>
              </a:rPr>
              <a:t>abnormal development of the </a:t>
            </a:r>
            <a:r>
              <a:rPr lang="en-US" sz="2400" b="1" dirty="0" err="1">
                <a:solidFill>
                  <a:schemeClr val="accent4">
                    <a:lumMod val="75000"/>
                  </a:schemeClr>
                </a:solidFill>
                <a:latin typeface="Arial" panose="020B0604020202020204" pitchFamily="34" charset="0"/>
                <a:cs typeface="Arial" panose="020B0604020202020204" pitchFamily="34" charset="0"/>
              </a:rPr>
              <a:t>urorectal</a:t>
            </a:r>
            <a:r>
              <a:rPr lang="en-US" sz="2400" b="1" dirty="0">
                <a:solidFill>
                  <a:schemeClr val="accent4">
                    <a:lumMod val="75000"/>
                  </a:schemeClr>
                </a:solidFill>
                <a:latin typeface="Arial" panose="020B0604020202020204" pitchFamily="34" charset="0"/>
                <a:cs typeface="Arial" panose="020B0604020202020204" pitchFamily="34" charset="0"/>
              </a:rPr>
              <a:t> septum</a:t>
            </a: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High and low anomalies depending on whether the rectum terminates superior or inferior to the </a:t>
            </a:r>
            <a:r>
              <a:rPr lang="en-US" sz="2400" dirty="0" err="1">
                <a:latin typeface="Arial" panose="020B0604020202020204" pitchFamily="34" charset="0"/>
                <a:cs typeface="Arial" panose="020B0604020202020204" pitchFamily="34" charset="0"/>
              </a:rPr>
              <a:t>puborectal</a:t>
            </a:r>
            <a:r>
              <a:rPr lang="en-US" sz="2400" dirty="0">
                <a:latin typeface="Arial" panose="020B0604020202020204" pitchFamily="34" charset="0"/>
                <a:cs typeface="Arial" panose="020B0604020202020204" pitchFamily="34" charset="0"/>
              </a:rPr>
              <a:t> sling</a:t>
            </a:r>
          </a:p>
        </p:txBody>
      </p:sp>
      <p:pic>
        <p:nvPicPr>
          <p:cNvPr id="4" name="Picture 3"/>
          <p:cNvPicPr>
            <a:picLocks noChangeAspect="1"/>
          </p:cNvPicPr>
          <p:nvPr/>
        </p:nvPicPr>
        <p:blipFill>
          <a:blip r:embed="rId2"/>
          <a:stretch>
            <a:fillRect/>
          </a:stretch>
        </p:blipFill>
        <p:spPr>
          <a:xfrm>
            <a:off x="7620000" y="1981200"/>
            <a:ext cx="3048000" cy="3810000"/>
          </a:xfrm>
          <a:prstGeom prst="rect">
            <a:avLst/>
          </a:prstGeom>
        </p:spPr>
      </p:pic>
      <p:sp>
        <p:nvSpPr>
          <p:cNvPr id="5" name="Rectangle 4"/>
          <p:cNvSpPr/>
          <p:nvPr/>
        </p:nvSpPr>
        <p:spPr>
          <a:xfrm>
            <a:off x="211111" y="6053696"/>
            <a:ext cx="2286000" cy="6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Vertical Integration </a:t>
            </a:r>
          </a:p>
        </p:txBody>
      </p:sp>
      <p:sp>
        <p:nvSpPr>
          <p:cNvPr id="6" name="Slide Number Placeholder 5">
            <a:extLst>
              <a:ext uri="{FF2B5EF4-FFF2-40B4-BE49-F238E27FC236}">
                <a16:creationId xmlns:a16="http://schemas.microsoft.com/office/drawing/2014/main" xmlns="" id="{BE44236E-D4A0-495E-FEA1-7B38BEB1A72F}"/>
              </a:ext>
            </a:extLst>
          </p:cNvPr>
          <p:cNvSpPr>
            <a:spLocks noGrp="1"/>
          </p:cNvSpPr>
          <p:nvPr>
            <p:ph type="sldNum" sz="quarter" idx="12"/>
          </p:nvPr>
        </p:nvSpPr>
        <p:spPr/>
        <p:txBody>
          <a:bodyPr/>
          <a:lstStyle/>
          <a:p>
            <a:fld id="{EDB90C79-61CB-43A5-A2EC-C83CC42A352F}" type="slidenum">
              <a:rPr lang="en-PK" smtClean="0"/>
              <a:t>22</a:t>
            </a:fld>
            <a:endParaRPr lang="en-PK"/>
          </a:p>
        </p:txBody>
      </p:sp>
    </p:spTree>
    <p:extLst>
      <p:ext uri="{BB962C8B-B14F-4D97-AF65-F5344CB8AC3E}">
        <p14:creationId xmlns:p14="http://schemas.microsoft.com/office/powerpoint/2010/main" val="2724705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Congenital Megacolon or Hirschsprung Disease</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909" y="1027906"/>
            <a:ext cx="6198853" cy="5638800"/>
          </a:xfrm>
        </p:spPr>
        <p:txBody>
          <a:bodyPr>
            <a:normAutofit/>
          </a:bodyPr>
          <a:lstStyle/>
          <a:p>
            <a:r>
              <a:rPr lang="en-US" dirty="0"/>
              <a:t> </a:t>
            </a:r>
            <a:r>
              <a:rPr lang="en-US" sz="2400" dirty="0">
                <a:latin typeface="Arial" panose="020B0604020202020204" pitchFamily="34" charset="0"/>
                <a:cs typeface="Arial" panose="020B0604020202020204" pitchFamily="34" charset="0"/>
              </a:rPr>
              <a:t>Congenital megacolon is the most common cause of neonatal obstruction of the colon </a:t>
            </a:r>
          </a:p>
          <a:p>
            <a:r>
              <a:rPr lang="en-US" sz="2400" dirty="0">
                <a:latin typeface="Arial" panose="020B0604020202020204" pitchFamily="34" charset="0"/>
                <a:cs typeface="Arial" panose="020B0604020202020204" pitchFamily="34" charset="0"/>
              </a:rPr>
              <a:t>males to females ratio (4:1)</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results from failure of neural crest cells to migrate into the wall of the colon during the fifth to seventh weeks and </a:t>
            </a:r>
            <a:r>
              <a:rPr lang="en-US" sz="2400" dirty="0">
                <a:latin typeface="Arial" panose="020B0604020202020204" pitchFamily="34" charset="0"/>
                <a:cs typeface="Arial" panose="020B0604020202020204" pitchFamily="34" charset="0"/>
              </a:rPr>
              <a:t>failure of parasympathetic ganglion cells to develop in the </a:t>
            </a:r>
            <a:r>
              <a:rPr lang="en-US" sz="2400" dirty="0" err="1">
                <a:latin typeface="Arial" panose="020B0604020202020204" pitchFamily="34" charset="0"/>
                <a:cs typeface="Arial" panose="020B0604020202020204" pitchFamily="34" charset="0"/>
              </a:rPr>
              <a:t>Auerbach</a:t>
            </a:r>
            <a:r>
              <a:rPr lang="en-US" sz="2400" dirty="0">
                <a:latin typeface="Arial" panose="020B0604020202020204" pitchFamily="34" charset="0"/>
                <a:cs typeface="Arial" panose="020B0604020202020204" pitchFamily="34" charset="0"/>
              </a:rPr>
              <a:t> and Meissner plexuses</a:t>
            </a:r>
            <a:r>
              <a:rPr lang="en-US"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7425832" y="1735735"/>
            <a:ext cx="4361444" cy="4008375"/>
          </a:xfrm>
          <a:prstGeom prst="rect">
            <a:avLst/>
          </a:prstGeom>
        </p:spPr>
      </p:pic>
      <p:sp>
        <p:nvSpPr>
          <p:cNvPr id="6" name="Slide Number Placeholder 5">
            <a:extLst>
              <a:ext uri="{FF2B5EF4-FFF2-40B4-BE49-F238E27FC236}">
                <a16:creationId xmlns:a16="http://schemas.microsoft.com/office/drawing/2014/main" xmlns="" id="{D5C4D595-1CFB-C0A2-7237-D992CE502DA1}"/>
              </a:ext>
            </a:extLst>
          </p:cNvPr>
          <p:cNvSpPr>
            <a:spLocks noGrp="1"/>
          </p:cNvSpPr>
          <p:nvPr>
            <p:ph type="sldNum" sz="quarter" idx="12"/>
          </p:nvPr>
        </p:nvSpPr>
        <p:spPr/>
        <p:txBody>
          <a:bodyPr/>
          <a:lstStyle/>
          <a:p>
            <a:fld id="{EDB90C79-61CB-43A5-A2EC-C83CC42A352F}" type="slidenum">
              <a:rPr lang="en-PK" smtClean="0"/>
              <a:t>23</a:t>
            </a:fld>
            <a:endParaRPr lang="en-PK"/>
          </a:p>
        </p:txBody>
      </p:sp>
      <p:pic>
        <p:nvPicPr>
          <p:cNvPr id="7" name="Picture 6">
            <a:extLst>
              <a:ext uri="{FF2B5EF4-FFF2-40B4-BE49-F238E27FC236}">
                <a16:creationId xmlns:a16="http://schemas.microsoft.com/office/drawing/2014/main" xmlns="" id="{04B6280A-611D-9D25-74BD-871125737D13}"/>
              </a:ext>
            </a:extLst>
          </p:cNvPr>
          <p:cNvPicPr>
            <a:picLocks noChangeAspect="1"/>
          </p:cNvPicPr>
          <p:nvPr/>
        </p:nvPicPr>
        <p:blipFill>
          <a:blip r:embed="rId3"/>
          <a:stretch>
            <a:fillRect/>
          </a:stretch>
        </p:blipFill>
        <p:spPr>
          <a:xfrm>
            <a:off x="116923" y="6099629"/>
            <a:ext cx="2304488" cy="621846"/>
          </a:xfrm>
          <a:prstGeom prst="rect">
            <a:avLst/>
          </a:prstGeom>
        </p:spPr>
      </p:pic>
    </p:spTree>
    <p:extLst>
      <p:ext uri="{BB962C8B-B14F-4D97-AF65-F5344CB8AC3E}">
        <p14:creationId xmlns:p14="http://schemas.microsoft.com/office/powerpoint/2010/main" val="59429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a:solidFill>
                  <a:schemeClr val="accent4">
                    <a:lumMod val="75000"/>
                  </a:schemeClr>
                </a:solidFill>
                <a:latin typeface="Arial" panose="020B0604020202020204" pitchFamily="34" charset="0"/>
                <a:cs typeface="Arial" panose="020B0604020202020204" pitchFamily="34" charset="0"/>
              </a:rPr>
              <a:t>Imperforate Anus</a:t>
            </a:r>
            <a:r>
              <a:rPr lang="en-US" dirty="0"/>
              <a:t/>
            </a:r>
            <a:br>
              <a:rPr lang="en-US" dirty="0"/>
            </a:br>
            <a:endParaRPr lang="en-US" dirty="0"/>
          </a:p>
        </p:txBody>
      </p:sp>
      <p:sp>
        <p:nvSpPr>
          <p:cNvPr id="3" name="Content Placeholder 2"/>
          <p:cNvSpPr>
            <a:spLocks noGrp="1"/>
          </p:cNvSpPr>
          <p:nvPr>
            <p:ph idx="1"/>
          </p:nvPr>
        </p:nvSpPr>
        <p:spPr>
          <a:xfrm>
            <a:off x="471053" y="1573666"/>
            <a:ext cx="4987637" cy="4525963"/>
          </a:xfrm>
        </p:spPr>
        <p:txBody>
          <a:bodyPr>
            <a:normAutofit/>
          </a:bodyPr>
          <a:lstStyle/>
          <a:p>
            <a:r>
              <a:rPr lang="en-US" dirty="0">
                <a:latin typeface="Arial" panose="020B0604020202020204" pitchFamily="34" charset="0"/>
                <a:cs typeface="Arial" panose="020B0604020202020204" pitchFamily="34" charset="0"/>
              </a:rPr>
              <a:t>Imperforate anus occurs approximately once in every 5000 newborn infants and is more common in males </a:t>
            </a:r>
          </a:p>
        </p:txBody>
      </p:sp>
      <p:pic>
        <p:nvPicPr>
          <p:cNvPr id="4" name="Picture 3"/>
          <p:cNvPicPr>
            <a:picLocks noChangeAspect="1"/>
          </p:cNvPicPr>
          <p:nvPr/>
        </p:nvPicPr>
        <p:blipFill rotWithShape="1">
          <a:blip r:embed="rId2"/>
          <a:srcRect l="54910" t="20000" r="4049" b="17500"/>
          <a:stretch/>
        </p:blipFill>
        <p:spPr>
          <a:xfrm>
            <a:off x="6986887" y="1027906"/>
            <a:ext cx="4124459" cy="4556919"/>
          </a:xfrm>
          <a:prstGeom prst="rect">
            <a:avLst/>
          </a:prstGeom>
        </p:spPr>
      </p:pic>
      <p:sp>
        <p:nvSpPr>
          <p:cNvPr id="5" name="Slide Number Placeholder 4">
            <a:extLst>
              <a:ext uri="{FF2B5EF4-FFF2-40B4-BE49-F238E27FC236}">
                <a16:creationId xmlns:a16="http://schemas.microsoft.com/office/drawing/2014/main" xmlns="" id="{AD3330EF-C874-F442-A74F-BCAA347BAED9}"/>
              </a:ext>
            </a:extLst>
          </p:cNvPr>
          <p:cNvSpPr>
            <a:spLocks noGrp="1"/>
          </p:cNvSpPr>
          <p:nvPr>
            <p:ph type="sldNum" sz="quarter" idx="12"/>
          </p:nvPr>
        </p:nvSpPr>
        <p:spPr/>
        <p:txBody>
          <a:bodyPr/>
          <a:lstStyle/>
          <a:p>
            <a:fld id="{EDB90C79-61CB-43A5-A2EC-C83CC42A352F}" type="slidenum">
              <a:rPr lang="en-PK" smtClean="0"/>
              <a:t>24</a:t>
            </a:fld>
            <a:endParaRPr lang="en-PK"/>
          </a:p>
        </p:txBody>
      </p:sp>
      <p:pic>
        <p:nvPicPr>
          <p:cNvPr id="7" name="Picture 6">
            <a:extLst>
              <a:ext uri="{FF2B5EF4-FFF2-40B4-BE49-F238E27FC236}">
                <a16:creationId xmlns:a16="http://schemas.microsoft.com/office/drawing/2014/main" xmlns="" id="{7E7BCB51-842B-B7A8-9689-547A193C4D88}"/>
              </a:ext>
            </a:extLst>
          </p:cNvPr>
          <p:cNvPicPr>
            <a:picLocks noChangeAspect="1"/>
          </p:cNvPicPr>
          <p:nvPr/>
        </p:nvPicPr>
        <p:blipFill>
          <a:blip r:embed="rId3"/>
          <a:stretch>
            <a:fillRect/>
          </a:stretch>
        </p:blipFill>
        <p:spPr>
          <a:xfrm>
            <a:off x="116923" y="6099629"/>
            <a:ext cx="2304488" cy="621846"/>
          </a:xfrm>
          <a:prstGeom prst="rect">
            <a:avLst/>
          </a:prstGeom>
        </p:spPr>
      </p:pic>
    </p:spTree>
    <p:extLst>
      <p:ext uri="{BB962C8B-B14F-4D97-AF65-F5344CB8AC3E}">
        <p14:creationId xmlns:p14="http://schemas.microsoft.com/office/powerpoint/2010/main" val="3423905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4000" dirty="0">
                <a:latin typeface="Arial" panose="020B0604020202020204" pitchFamily="34" charset="0"/>
                <a:cs typeface="Arial" panose="020B0604020202020204" pitchFamily="34" charset="0"/>
              </a:rPr>
              <a:t>Anal Stenosis</a:t>
            </a:r>
            <a:r>
              <a:rPr lang="en-US" sz="4000" dirty="0">
                <a:solidFill>
                  <a:schemeClr val="accent4">
                    <a:lumMod val="75000"/>
                  </a:schemeClr>
                </a:solidFill>
              </a:rPr>
              <a:t/>
            </a:r>
            <a:br>
              <a:rPr lang="en-US" sz="4000" dirty="0">
                <a:solidFill>
                  <a:schemeClr val="accent4">
                    <a:lumMod val="75000"/>
                  </a:schemeClr>
                </a:solidFill>
              </a:rPr>
            </a:br>
            <a:endParaRPr lang="en-US" sz="4000" dirty="0">
              <a:solidFill>
                <a:schemeClr val="accent4">
                  <a:lumMod val="75000"/>
                </a:schemeClr>
              </a:solidFill>
            </a:endParaRPr>
          </a:p>
        </p:txBody>
      </p:sp>
      <p:sp>
        <p:nvSpPr>
          <p:cNvPr id="3" name="Content Placeholder 2"/>
          <p:cNvSpPr>
            <a:spLocks noGrp="1"/>
          </p:cNvSpPr>
          <p:nvPr>
            <p:ph idx="1"/>
          </p:nvPr>
        </p:nvSpPr>
        <p:spPr>
          <a:xfrm>
            <a:off x="1606774" y="1417638"/>
            <a:ext cx="9111803" cy="2773362"/>
          </a:xfrm>
        </p:spPr>
        <p:txBody>
          <a:bodyPr>
            <a:normAutofit fontScale="92500" lnSpcReduction="20000"/>
          </a:bodyPr>
          <a:lstStyle/>
          <a:p>
            <a:r>
              <a:rPr lang="en-US" dirty="0">
                <a:latin typeface="Arial" panose="020B0604020202020204" pitchFamily="34" charset="0"/>
                <a:cs typeface="Arial" panose="020B0604020202020204" pitchFamily="34" charset="0"/>
              </a:rPr>
              <a:t>The anus is in the normal position, but the anus and anal canal are narrow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caused by a slight dorsal deviation of the </a:t>
            </a:r>
            <a:r>
              <a:rPr lang="en-US" dirty="0" err="1">
                <a:latin typeface="Arial" panose="020B0604020202020204" pitchFamily="34" charset="0"/>
                <a:cs typeface="Arial" panose="020B0604020202020204" pitchFamily="34" charset="0"/>
              </a:rPr>
              <a:t>urorectal</a:t>
            </a:r>
            <a:r>
              <a:rPr lang="en-US" dirty="0">
                <a:latin typeface="Arial" panose="020B0604020202020204" pitchFamily="34" charset="0"/>
                <a:cs typeface="Arial" panose="020B0604020202020204" pitchFamily="34" charset="0"/>
              </a:rPr>
              <a:t> septum as it grows caudally to fuse with the cloacal membrane.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As a result, the anal canal and anal membrane are small. </a:t>
            </a:r>
          </a:p>
        </p:txBody>
      </p:sp>
      <p:pic>
        <p:nvPicPr>
          <p:cNvPr id="4" name="Picture 3"/>
          <p:cNvPicPr>
            <a:picLocks noChangeAspect="1"/>
          </p:cNvPicPr>
          <p:nvPr/>
        </p:nvPicPr>
        <p:blipFill>
          <a:blip r:embed="rId2"/>
          <a:stretch>
            <a:fillRect/>
          </a:stretch>
        </p:blipFill>
        <p:spPr>
          <a:xfrm>
            <a:off x="2590800" y="4419600"/>
            <a:ext cx="7143750" cy="2421228"/>
          </a:xfrm>
          <a:prstGeom prst="rect">
            <a:avLst/>
          </a:prstGeom>
        </p:spPr>
      </p:pic>
      <p:sp>
        <p:nvSpPr>
          <p:cNvPr id="6" name="Slide Number Placeholder 5">
            <a:extLst>
              <a:ext uri="{FF2B5EF4-FFF2-40B4-BE49-F238E27FC236}">
                <a16:creationId xmlns:a16="http://schemas.microsoft.com/office/drawing/2014/main" xmlns="" id="{6BE875D1-D6AB-33ED-F482-EC2F188F1BC5}"/>
              </a:ext>
            </a:extLst>
          </p:cNvPr>
          <p:cNvSpPr>
            <a:spLocks noGrp="1"/>
          </p:cNvSpPr>
          <p:nvPr>
            <p:ph type="sldNum" sz="quarter" idx="12"/>
          </p:nvPr>
        </p:nvSpPr>
        <p:spPr/>
        <p:txBody>
          <a:bodyPr/>
          <a:lstStyle/>
          <a:p>
            <a:fld id="{EDB90C79-61CB-43A5-A2EC-C83CC42A352F}" type="slidenum">
              <a:rPr lang="en-PK" smtClean="0"/>
              <a:t>25</a:t>
            </a:fld>
            <a:endParaRPr lang="en-PK"/>
          </a:p>
        </p:txBody>
      </p:sp>
      <p:pic>
        <p:nvPicPr>
          <p:cNvPr id="7" name="Picture 6">
            <a:extLst>
              <a:ext uri="{FF2B5EF4-FFF2-40B4-BE49-F238E27FC236}">
                <a16:creationId xmlns:a16="http://schemas.microsoft.com/office/drawing/2014/main" xmlns="" id="{A27D6400-6750-9755-0147-BD856F8EC6BD}"/>
              </a:ext>
            </a:extLst>
          </p:cNvPr>
          <p:cNvPicPr>
            <a:picLocks noChangeAspect="1"/>
          </p:cNvPicPr>
          <p:nvPr/>
        </p:nvPicPr>
        <p:blipFill>
          <a:blip r:embed="rId3"/>
          <a:stretch>
            <a:fillRect/>
          </a:stretch>
        </p:blipFill>
        <p:spPr>
          <a:xfrm>
            <a:off x="152962" y="6099629"/>
            <a:ext cx="2304488" cy="621846"/>
          </a:xfrm>
          <a:prstGeom prst="rect">
            <a:avLst/>
          </a:prstGeom>
        </p:spPr>
      </p:pic>
    </p:spTree>
    <p:extLst>
      <p:ext uri="{BB962C8B-B14F-4D97-AF65-F5344CB8AC3E}">
        <p14:creationId xmlns:p14="http://schemas.microsoft.com/office/powerpoint/2010/main" val="284501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74845"/>
            <a:ext cx="8229600" cy="1143000"/>
          </a:xfrm>
        </p:spPr>
        <p:txBody>
          <a:bodyPr>
            <a:normAutofit fontScale="90000"/>
          </a:bodyPr>
          <a:lstStyle/>
          <a:p>
            <a:r>
              <a:rPr lang="en-US" sz="3600" b="1" dirty="0">
                <a:solidFill>
                  <a:schemeClr val="accent4">
                    <a:lumMod val="75000"/>
                  </a:schemeClr>
                </a:solidFill>
              </a:rPr>
              <a:t/>
            </a:r>
            <a:br>
              <a:rPr lang="en-US" sz="3600" b="1" dirty="0">
                <a:solidFill>
                  <a:schemeClr val="accent4">
                    <a:lumMod val="75000"/>
                  </a:schemeClr>
                </a:solidFill>
              </a:rPr>
            </a:br>
            <a:r>
              <a:rPr lang="en-US" sz="3600" dirty="0">
                <a:latin typeface="Arial" panose="020B0604020202020204" pitchFamily="34" charset="0"/>
                <a:cs typeface="Arial" panose="020B0604020202020204" pitchFamily="34" charset="0"/>
              </a:rPr>
              <a:t>Membranous Atresia of Anus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762000" y="1417638"/>
            <a:ext cx="5791200" cy="5257800"/>
          </a:xfrm>
        </p:spPr>
        <p:txBody>
          <a:bodyPr>
            <a:normAutofit/>
          </a:bodyPr>
          <a:lstStyle/>
          <a:p>
            <a:r>
              <a:rPr lang="en-US" sz="2400" dirty="0">
                <a:latin typeface="Arial" panose="020B0604020202020204" pitchFamily="34" charset="0"/>
                <a:cs typeface="Arial" panose="020B0604020202020204" pitchFamily="34" charset="0"/>
              </a:rPr>
              <a:t>The anus is in the normal position, but a thin layer of tissue separates the anal canal from the exterior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anal membrane is thin, to bulge on straining and appears blue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anomaly results from failure of the anal membrane to perforate at the end of the eighth week. </a:t>
            </a:r>
          </a:p>
          <a:p>
            <a:pPr marL="0" indent="0">
              <a:buNone/>
            </a:pPr>
            <a:r>
              <a:rPr lang="en-US" sz="24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2"/>
          <a:srcRect l="70833" b="66992"/>
          <a:stretch/>
        </p:blipFill>
        <p:spPr>
          <a:xfrm>
            <a:off x="7543800" y="1817845"/>
            <a:ext cx="3429000" cy="3393438"/>
          </a:xfrm>
          <a:prstGeom prst="rect">
            <a:avLst/>
          </a:prstGeom>
        </p:spPr>
      </p:pic>
      <p:sp>
        <p:nvSpPr>
          <p:cNvPr id="6" name="Slide Number Placeholder 5">
            <a:extLst>
              <a:ext uri="{FF2B5EF4-FFF2-40B4-BE49-F238E27FC236}">
                <a16:creationId xmlns:a16="http://schemas.microsoft.com/office/drawing/2014/main" xmlns="" id="{C7F4842B-99BF-A73E-BF9D-2FA900B086C9}"/>
              </a:ext>
            </a:extLst>
          </p:cNvPr>
          <p:cNvSpPr>
            <a:spLocks noGrp="1"/>
          </p:cNvSpPr>
          <p:nvPr>
            <p:ph type="sldNum" sz="quarter" idx="12"/>
          </p:nvPr>
        </p:nvSpPr>
        <p:spPr/>
        <p:txBody>
          <a:bodyPr/>
          <a:lstStyle/>
          <a:p>
            <a:fld id="{EDB90C79-61CB-43A5-A2EC-C83CC42A352F}" type="slidenum">
              <a:rPr lang="en-PK" smtClean="0"/>
              <a:t>26</a:t>
            </a:fld>
            <a:endParaRPr lang="en-PK"/>
          </a:p>
        </p:txBody>
      </p:sp>
      <p:pic>
        <p:nvPicPr>
          <p:cNvPr id="7" name="Picture 6">
            <a:extLst>
              <a:ext uri="{FF2B5EF4-FFF2-40B4-BE49-F238E27FC236}">
                <a16:creationId xmlns:a16="http://schemas.microsoft.com/office/drawing/2014/main" xmlns="" id="{40AAC0F1-6392-86DB-EC1E-D7654CB81025}"/>
              </a:ext>
            </a:extLst>
          </p:cNvPr>
          <p:cNvPicPr>
            <a:picLocks noChangeAspect="1"/>
          </p:cNvPicPr>
          <p:nvPr/>
        </p:nvPicPr>
        <p:blipFill>
          <a:blip r:embed="rId3"/>
          <a:stretch>
            <a:fillRect/>
          </a:stretch>
        </p:blipFill>
        <p:spPr>
          <a:xfrm>
            <a:off x="228600" y="6099629"/>
            <a:ext cx="2304488" cy="621846"/>
          </a:xfrm>
          <a:prstGeom prst="rect">
            <a:avLst/>
          </a:prstGeom>
        </p:spPr>
      </p:pic>
    </p:spTree>
    <p:extLst>
      <p:ext uri="{BB962C8B-B14F-4D97-AF65-F5344CB8AC3E}">
        <p14:creationId xmlns:p14="http://schemas.microsoft.com/office/powerpoint/2010/main" val="633657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txBody>
          <a:bodyPr>
            <a:noAutofit/>
          </a:bodyPr>
          <a:lstStyle/>
          <a:p>
            <a:r>
              <a:rPr lang="en-US" sz="3200" dirty="0">
                <a:latin typeface="Arial" panose="020B0604020202020204" pitchFamily="34" charset="0"/>
                <a:cs typeface="Arial" panose="020B0604020202020204" pitchFamily="34" charset="0"/>
              </a:rPr>
              <a:t>Anorectal Agenesis, with or without a Fistula</a:t>
            </a:r>
            <a:r>
              <a:rPr lang="en-US" sz="3200" dirty="0">
                <a:solidFill>
                  <a:schemeClr val="accent4">
                    <a:lumMod val="75000"/>
                  </a:schemeClr>
                </a:solidFill>
              </a:rPr>
              <a:t/>
            </a:r>
            <a:br>
              <a:rPr lang="en-US" sz="3200" dirty="0">
                <a:solidFill>
                  <a:schemeClr val="accent4">
                    <a:lumMod val="75000"/>
                  </a:schemeClr>
                </a:solidFill>
              </a:rPr>
            </a:br>
            <a:r>
              <a:rPr lang="en-US" sz="2800" dirty="0">
                <a:solidFill>
                  <a:schemeClr val="accent4">
                    <a:lumMod val="75000"/>
                  </a:schemeClr>
                </a:solidFill>
              </a:rPr>
              <a:t> </a:t>
            </a:r>
            <a:br>
              <a:rPr lang="en-US" sz="2800" dirty="0">
                <a:solidFill>
                  <a:schemeClr val="accent4">
                    <a:lumMod val="75000"/>
                  </a:schemeClr>
                </a:solidFill>
              </a:rPr>
            </a:br>
            <a:endParaRPr lang="en-US" sz="3200" dirty="0">
              <a:solidFill>
                <a:schemeClr val="accent4">
                  <a:lumMod val="75000"/>
                </a:schemeClr>
              </a:solidFill>
            </a:endParaRPr>
          </a:p>
        </p:txBody>
      </p:sp>
      <p:sp>
        <p:nvSpPr>
          <p:cNvPr id="3" name="Content Placeholder 2"/>
          <p:cNvSpPr>
            <a:spLocks noGrp="1"/>
          </p:cNvSpPr>
          <p:nvPr>
            <p:ph idx="1"/>
          </p:nvPr>
        </p:nvSpPr>
        <p:spPr>
          <a:xfrm>
            <a:off x="318655" y="2209800"/>
            <a:ext cx="5994139" cy="5791200"/>
          </a:xfrm>
        </p:spPr>
        <p:txBody>
          <a:bodyPr>
            <a:noAutofit/>
          </a:bodyPr>
          <a:lstStyle/>
          <a:p>
            <a:r>
              <a:rPr lang="en-US" sz="2400" dirty="0">
                <a:latin typeface="Arial" panose="020B0604020202020204" pitchFamily="34" charset="0"/>
                <a:cs typeface="Arial" panose="020B0604020202020204" pitchFamily="34" charset="0"/>
              </a:rPr>
              <a:t>The rectum ends superior to the </a:t>
            </a:r>
            <a:r>
              <a:rPr lang="en-US" sz="2400" dirty="0" err="1">
                <a:latin typeface="Arial" panose="020B0604020202020204" pitchFamily="34" charset="0"/>
                <a:cs typeface="Arial" panose="020B0604020202020204" pitchFamily="34" charset="0"/>
              </a:rPr>
              <a:t>puborectalis</a:t>
            </a:r>
            <a:r>
              <a:rPr lang="en-US" sz="2400" dirty="0">
                <a:latin typeface="Arial" panose="020B0604020202020204" pitchFamily="34" charset="0"/>
                <a:cs typeface="Arial" panose="020B0604020202020204" pitchFamily="34" charset="0"/>
              </a:rPr>
              <a:t> muscle when there is anorectal agenesis.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Accounts for approximately two thirds of anorectal defects. </a:t>
            </a:r>
          </a:p>
        </p:txBody>
      </p:sp>
      <p:pic>
        <p:nvPicPr>
          <p:cNvPr id="4" name="Picture 3"/>
          <p:cNvPicPr>
            <a:picLocks noChangeAspect="1"/>
          </p:cNvPicPr>
          <p:nvPr/>
        </p:nvPicPr>
        <p:blipFill>
          <a:blip r:embed="rId2"/>
          <a:stretch>
            <a:fillRect/>
          </a:stretch>
        </p:blipFill>
        <p:spPr>
          <a:xfrm>
            <a:off x="6342845" y="2438400"/>
            <a:ext cx="4267200" cy="3429000"/>
          </a:xfrm>
          <a:prstGeom prst="rect">
            <a:avLst/>
          </a:prstGeom>
        </p:spPr>
      </p:pic>
      <p:sp>
        <p:nvSpPr>
          <p:cNvPr id="6" name="Slide Number Placeholder 5">
            <a:extLst>
              <a:ext uri="{FF2B5EF4-FFF2-40B4-BE49-F238E27FC236}">
                <a16:creationId xmlns:a16="http://schemas.microsoft.com/office/drawing/2014/main" xmlns="" id="{05CFA41C-6442-B1A0-ADB9-51D7D0A6B866}"/>
              </a:ext>
            </a:extLst>
          </p:cNvPr>
          <p:cNvSpPr>
            <a:spLocks noGrp="1"/>
          </p:cNvSpPr>
          <p:nvPr>
            <p:ph type="sldNum" sz="quarter" idx="12"/>
          </p:nvPr>
        </p:nvSpPr>
        <p:spPr/>
        <p:txBody>
          <a:bodyPr/>
          <a:lstStyle/>
          <a:p>
            <a:fld id="{EDB90C79-61CB-43A5-A2EC-C83CC42A352F}" type="slidenum">
              <a:rPr lang="en-PK" smtClean="0"/>
              <a:t>27</a:t>
            </a:fld>
            <a:endParaRPr lang="en-PK"/>
          </a:p>
        </p:txBody>
      </p:sp>
      <p:pic>
        <p:nvPicPr>
          <p:cNvPr id="7" name="Picture 6">
            <a:extLst>
              <a:ext uri="{FF2B5EF4-FFF2-40B4-BE49-F238E27FC236}">
                <a16:creationId xmlns:a16="http://schemas.microsoft.com/office/drawing/2014/main" xmlns="" id="{6690DC1B-FAB9-B0B7-F411-576938B94D2D}"/>
              </a:ext>
            </a:extLst>
          </p:cNvPr>
          <p:cNvPicPr>
            <a:picLocks noChangeAspect="1"/>
          </p:cNvPicPr>
          <p:nvPr/>
        </p:nvPicPr>
        <p:blipFill>
          <a:blip r:embed="rId3"/>
          <a:stretch>
            <a:fillRect/>
          </a:stretch>
        </p:blipFill>
        <p:spPr>
          <a:xfrm>
            <a:off x="161894" y="6099629"/>
            <a:ext cx="2304488" cy="621846"/>
          </a:xfrm>
          <a:prstGeom prst="rect">
            <a:avLst/>
          </a:prstGeom>
        </p:spPr>
      </p:pic>
    </p:spTree>
    <p:extLst>
      <p:ext uri="{BB962C8B-B14F-4D97-AF65-F5344CB8AC3E}">
        <p14:creationId xmlns:p14="http://schemas.microsoft.com/office/powerpoint/2010/main" val="273057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8229600" cy="1143000"/>
          </a:xfrm>
        </p:spPr>
        <p:txBody>
          <a:bodyPr>
            <a:normAutofit fontScale="90000"/>
          </a:bodyPr>
          <a:lstStyle/>
          <a:p>
            <a:r>
              <a:rPr lang="en-US" sz="4000" dirty="0">
                <a:latin typeface="Arial" panose="020B0604020202020204" pitchFamily="34" charset="0"/>
                <a:cs typeface="Arial" panose="020B0604020202020204" pitchFamily="34" charset="0"/>
              </a:rPr>
              <a:t>Anal Agenesis, with or without a Fistula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0"/>
            <a:ext cx="8229600" cy="5257800"/>
          </a:xfrm>
        </p:spPr>
        <p:txBody>
          <a:bodyPr>
            <a:noAutofit/>
          </a:bodyPr>
          <a:lstStyle/>
          <a:p>
            <a:r>
              <a:rPr lang="en-US" sz="2400" dirty="0">
                <a:latin typeface="Arial" panose="020B0604020202020204" pitchFamily="34" charset="0"/>
                <a:cs typeface="Arial" panose="020B0604020202020204" pitchFamily="34" charset="0"/>
              </a:rPr>
              <a:t>The anal canal may end blindly or there may be an ectopic anus or an </a:t>
            </a:r>
            <a:r>
              <a:rPr lang="en-US" sz="2400" dirty="0" err="1">
                <a:latin typeface="Arial" panose="020B0604020202020204" pitchFamily="34" charset="0"/>
                <a:cs typeface="Arial" panose="020B0604020202020204" pitchFamily="34" charset="0"/>
              </a:rPr>
              <a:t>anoperineal</a:t>
            </a:r>
            <a:r>
              <a:rPr lang="en-US" sz="2400" dirty="0">
                <a:latin typeface="Arial" panose="020B0604020202020204" pitchFamily="34" charset="0"/>
                <a:cs typeface="Arial" panose="020B0604020202020204" pitchFamily="34" charset="0"/>
              </a:rPr>
              <a:t> fistula that opens into the perineum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abnormal canal may, however, open into the vagina in females or the urethra in males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results from incomplete separation of the cloaca by the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a:t>
            </a:r>
          </a:p>
        </p:txBody>
      </p:sp>
      <p:sp>
        <p:nvSpPr>
          <p:cNvPr id="5" name="Slide Number Placeholder 4">
            <a:extLst>
              <a:ext uri="{FF2B5EF4-FFF2-40B4-BE49-F238E27FC236}">
                <a16:creationId xmlns:a16="http://schemas.microsoft.com/office/drawing/2014/main" xmlns="" id="{88F83174-BDC3-B734-6C4C-EFB5C8F4566A}"/>
              </a:ext>
            </a:extLst>
          </p:cNvPr>
          <p:cNvSpPr>
            <a:spLocks noGrp="1"/>
          </p:cNvSpPr>
          <p:nvPr>
            <p:ph type="sldNum" sz="quarter" idx="12"/>
          </p:nvPr>
        </p:nvSpPr>
        <p:spPr/>
        <p:txBody>
          <a:bodyPr/>
          <a:lstStyle/>
          <a:p>
            <a:fld id="{EDB90C79-61CB-43A5-A2EC-C83CC42A352F}" type="slidenum">
              <a:rPr lang="en-PK" smtClean="0"/>
              <a:t>28</a:t>
            </a:fld>
            <a:endParaRPr lang="en-PK"/>
          </a:p>
        </p:txBody>
      </p:sp>
      <p:pic>
        <p:nvPicPr>
          <p:cNvPr id="6" name="Picture 5">
            <a:extLst>
              <a:ext uri="{FF2B5EF4-FFF2-40B4-BE49-F238E27FC236}">
                <a16:creationId xmlns:a16="http://schemas.microsoft.com/office/drawing/2014/main" xmlns="" id="{ACF12215-575C-2B7E-0D45-336952F1250A}"/>
              </a:ext>
            </a:extLst>
          </p:cNvPr>
          <p:cNvPicPr>
            <a:picLocks noChangeAspect="1"/>
          </p:cNvPicPr>
          <p:nvPr/>
        </p:nvPicPr>
        <p:blipFill>
          <a:blip r:embed="rId2"/>
          <a:stretch>
            <a:fillRect/>
          </a:stretch>
        </p:blipFill>
        <p:spPr>
          <a:xfrm>
            <a:off x="116923" y="6045427"/>
            <a:ext cx="2304488" cy="621846"/>
          </a:xfrm>
          <a:prstGeom prst="rect">
            <a:avLst/>
          </a:prstGeom>
        </p:spPr>
      </p:pic>
    </p:spTree>
    <p:extLst>
      <p:ext uri="{BB962C8B-B14F-4D97-AF65-F5344CB8AC3E}">
        <p14:creationId xmlns:p14="http://schemas.microsoft.com/office/powerpoint/2010/main" val="3421654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anose="020B0604020202020204" pitchFamily="34" charset="0"/>
                <a:cs typeface="Arial" panose="020B0604020202020204" pitchFamily="34" charset="0"/>
              </a:rPr>
              <a:t>Fistulas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3090" y="1600200"/>
            <a:ext cx="5739109" cy="5257800"/>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here </a:t>
            </a:r>
            <a:r>
              <a:rPr lang="en-US" sz="2400" dirty="0">
                <a:latin typeface="Arial" panose="020B0604020202020204" pitchFamily="34" charset="0"/>
                <a:cs typeface="Arial" panose="020B0604020202020204" pitchFamily="34" charset="0"/>
              </a:rPr>
              <a:t>is usually a fistula to the bladder (</a:t>
            </a:r>
            <a:r>
              <a:rPr lang="en-US" sz="2400" dirty="0" err="1">
                <a:latin typeface="Arial" panose="020B0604020202020204" pitchFamily="34" charset="0"/>
                <a:cs typeface="Arial" panose="020B0604020202020204" pitchFamily="34" charset="0"/>
              </a:rPr>
              <a:t>rectovesical</a:t>
            </a:r>
            <a:r>
              <a:rPr lang="en-US" sz="2400" dirty="0">
                <a:latin typeface="Arial" panose="020B0604020202020204" pitchFamily="34" charset="0"/>
                <a:cs typeface="Arial" panose="020B0604020202020204" pitchFamily="34" charset="0"/>
              </a:rPr>
              <a:t> fistula) or urethra </a:t>
            </a:r>
            <a:r>
              <a:rPr lang="en-US" sz="2400" dirty="0">
                <a:solidFill>
                  <a:schemeClr val="accent4">
                    <a:lumMod val="75000"/>
                  </a:schemeClr>
                </a:solidFill>
                <a:latin typeface="Arial" panose="020B0604020202020204" pitchFamily="34" charset="0"/>
                <a:cs typeface="Arial" panose="020B0604020202020204" pitchFamily="34" charset="0"/>
              </a:rPr>
              <a:t>(</a:t>
            </a:r>
            <a:r>
              <a:rPr lang="en-US" sz="2400" dirty="0" err="1">
                <a:solidFill>
                  <a:schemeClr val="accent4">
                    <a:lumMod val="75000"/>
                  </a:schemeClr>
                </a:solidFill>
                <a:latin typeface="Arial" panose="020B0604020202020204" pitchFamily="34" charset="0"/>
                <a:cs typeface="Arial" panose="020B0604020202020204" pitchFamily="34" charset="0"/>
              </a:rPr>
              <a:t>rectourethral</a:t>
            </a:r>
            <a:r>
              <a:rPr lang="en-US" sz="2400" dirty="0">
                <a:solidFill>
                  <a:schemeClr val="accent4">
                    <a:lumMod val="75000"/>
                  </a:schemeClr>
                </a:solidFill>
                <a:latin typeface="Arial" panose="020B0604020202020204" pitchFamily="34" charset="0"/>
                <a:cs typeface="Arial" panose="020B0604020202020204" pitchFamily="34" charset="0"/>
              </a:rPr>
              <a:t> fistula)</a:t>
            </a:r>
            <a:r>
              <a:rPr lang="en-US" sz="2400" dirty="0">
                <a:latin typeface="Arial" panose="020B0604020202020204" pitchFamily="34" charset="0"/>
                <a:cs typeface="Arial" panose="020B0604020202020204" pitchFamily="34" charset="0"/>
              </a:rPr>
              <a:t> in males or to the vagina </a:t>
            </a:r>
            <a:r>
              <a:rPr lang="en-US" sz="2400" dirty="0">
                <a:solidFill>
                  <a:schemeClr val="accent4">
                    <a:lumMod val="75000"/>
                  </a:schemeClr>
                </a:solidFill>
                <a:latin typeface="Arial" panose="020B0604020202020204" pitchFamily="34" charset="0"/>
                <a:cs typeface="Arial" panose="020B0604020202020204" pitchFamily="34" charset="0"/>
              </a:rPr>
              <a:t>(rectovaginal fistula) </a:t>
            </a:r>
            <a:r>
              <a:rPr lang="en-US" sz="2400" dirty="0">
                <a:latin typeface="Arial" panose="020B0604020202020204" pitchFamily="34" charset="0"/>
                <a:cs typeface="Arial" panose="020B0604020202020204" pitchFamily="34" charset="0"/>
              </a:rPr>
              <a:t>or the vestibule of the vagina (</a:t>
            </a:r>
            <a:r>
              <a:rPr lang="en-US" sz="2400" dirty="0" err="1">
                <a:latin typeface="Arial" panose="020B0604020202020204" pitchFamily="34" charset="0"/>
                <a:cs typeface="Arial" panose="020B0604020202020204" pitchFamily="34" charset="0"/>
              </a:rPr>
              <a:t>rectovestibular</a:t>
            </a:r>
            <a:r>
              <a:rPr lang="en-US" sz="2400" dirty="0">
                <a:latin typeface="Arial" panose="020B0604020202020204" pitchFamily="34" charset="0"/>
                <a:cs typeface="Arial" panose="020B0604020202020204" pitchFamily="34" charset="0"/>
              </a:rPr>
              <a:t> fistula) in females</a:t>
            </a:r>
          </a:p>
          <a:p>
            <a:pPr algn="just"/>
            <a:endParaRPr lang="en-US" sz="2400" dirty="0"/>
          </a:p>
        </p:txBody>
      </p:sp>
      <p:pic>
        <p:nvPicPr>
          <p:cNvPr id="4" name="Picture 3"/>
          <p:cNvPicPr>
            <a:picLocks noChangeAspect="1"/>
          </p:cNvPicPr>
          <p:nvPr/>
        </p:nvPicPr>
        <p:blipFill rotWithShape="1">
          <a:blip r:embed="rId2"/>
          <a:srcRect t="30742" b="2344"/>
          <a:stretch/>
        </p:blipFill>
        <p:spPr>
          <a:xfrm>
            <a:off x="6719454" y="1443320"/>
            <a:ext cx="5181600" cy="4903677"/>
          </a:xfrm>
          <a:prstGeom prst="rect">
            <a:avLst/>
          </a:prstGeom>
        </p:spPr>
      </p:pic>
      <p:sp>
        <p:nvSpPr>
          <p:cNvPr id="6" name="Slide Number Placeholder 5">
            <a:extLst>
              <a:ext uri="{FF2B5EF4-FFF2-40B4-BE49-F238E27FC236}">
                <a16:creationId xmlns:a16="http://schemas.microsoft.com/office/drawing/2014/main" xmlns="" id="{79455424-531F-DA16-5F4D-C3255034266F}"/>
              </a:ext>
            </a:extLst>
          </p:cNvPr>
          <p:cNvSpPr>
            <a:spLocks noGrp="1"/>
          </p:cNvSpPr>
          <p:nvPr>
            <p:ph type="sldNum" sz="quarter" idx="12"/>
          </p:nvPr>
        </p:nvSpPr>
        <p:spPr/>
        <p:txBody>
          <a:bodyPr/>
          <a:lstStyle/>
          <a:p>
            <a:fld id="{EDB90C79-61CB-43A5-A2EC-C83CC42A352F}" type="slidenum">
              <a:rPr lang="en-PK" smtClean="0"/>
              <a:t>29</a:t>
            </a:fld>
            <a:endParaRPr lang="en-PK"/>
          </a:p>
        </p:txBody>
      </p:sp>
      <p:pic>
        <p:nvPicPr>
          <p:cNvPr id="7" name="Picture 6">
            <a:extLst>
              <a:ext uri="{FF2B5EF4-FFF2-40B4-BE49-F238E27FC236}">
                <a16:creationId xmlns:a16="http://schemas.microsoft.com/office/drawing/2014/main" xmlns="" id="{949E6A5C-9CE2-4F48-D61E-4BCAECFD623F}"/>
              </a:ext>
            </a:extLst>
          </p:cNvPr>
          <p:cNvPicPr>
            <a:picLocks noChangeAspect="1"/>
          </p:cNvPicPr>
          <p:nvPr/>
        </p:nvPicPr>
        <p:blipFill>
          <a:blip r:embed="rId3"/>
          <a:stretch>
            <a:fillRect/>
          </a:stretch>
        </p:blipFill>
        <p:spPr>
          <a:xfrm>
            <a:off x="161894" y="6099629"/>
            <a:ext cx="2304488" cy="621846"/>
          </a:xfrm>
          <a:prstGeom prst="rect">
            <a:avLst/>
          </a:prstGeom>
        </p:spPr>
      </p:pic>
    </p:spTree>
    <p:extLst>
      <p:ext uri="{BB962C8B-B14F-4D97-AF65-F5344CB8AC3E}">
        <p14:creationId xmlns:p14="http://schemas.microsoft.com/office/powerpoint/2010/main" val="96179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6" y="1181101"/>
            <a:ext cx="976052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44108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39" y="762000"/>
            <a:ext cx="8229600" cy="1143000"/>
          </a:xfrm>
        </p:spPr>
        <p:txBody>
          <a:bodyPr>
            <a:noAutofit/>
          </a:bodyPr>
          <a:lstStyle/>
          <a:p>
            <a:r>
              <a:rPr lang="en-US" sz="2800" dirty="0">
                <a:latin typeface="Arial" panose="020B0604020202020204" pitchFamily="34" charset="0"/>
                <a:cs typeface="Arial" panose="020B0604020202020204" pitchFamily="34" charset="0"/>
              </a:rPr>
              <a:t>Prenatal Evaluation for Detection of Anorectal Atresia: Value of Ultrasound</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Journal of ultrasound medicine</a:t>
            </a:r>
            <a:r>
              <a:rPr lang="fr-FR" sz="2400" u="sng" dirty="0">
                <a:latin typeface="Arial" panose="020B0604020202020204" pitchFamily="34" charset="0"/>
                <a:cs typeface="Arial" panose="020B0604020202020204" pitchFamily="34" charset="0"/>
                <a:hlinkClick r:id="rId2" tooltip="View Volume 38, Issue 6"/>
              </a:rPr>
              <a:t>Volume38, Issue6</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June</a:t>
            </a:r>
            <a:r>
              <a:rPr lang="fr-FR" sz="2400" dirty="0">
                <a:latin typeface="Arial" panose="020B0604020202020204" pitchFamily="34" charset="0"/>
                <a:cs typeface="Arial" panose="020B0604020202020204" pitchFamily="34" charset="0"/>
              </a:rPr>
              <a:t> 2021. Pages 1501-1509</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https://doi.org/10.1002/jum.14836</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Abstract</a:t>
            </a:r>
          </a:p>
          <a:p>
            <a:pPr marL="0" indent="0" algn="just">
              <a:buNone/>
            </a:pPr>
            <a:r>
              <a:rPr lang="en-US" sz="2400" dirty="0">
                <a:latin typeface="Arial" panose="020B0604020202020204" pitchFamily="34" charset="0"/>
                <a:cs typeface="Arial" panose="020B0604020202020204" pitchFamily="34" charset="0"/>
              </a:rPr>
              <a:t>	 Identifying the abnormal appearance or absence of the fetal anal canal and rectum on preclusive US anomaly scans is useful for prenatal diagnosis or exclusion of anorectal atresia, which may help improve the detection of isolated anorectal atresia. Furthermore, a combined evaluation of the longitudinal and axial appearances of the fetal anal canal and rectum can improve diagnostic accuracy.</a:t>
            </a:r>
          </a:p>
          <a:p>
            <a:endParaRPr lang="fr-FR" sz="2400" dirty="0"/>
          </a:p>
          <a:p>
            <a:endParaRPr lang="fr-FR" sz="2400" dirty="0"/>
          </a:p>
          <a:p>
            <a:endParaRPr lang="en-US" dirty="0"/>
          </a:p>
        </p:txBody>
      </p:sp>
      <p:sp>
        <p:nvSpPr>
          <p:cNvPr id="4" name="Rectangle 3"/>
          <p:cNvSpPr/>
          <p:nvPr/>
        </p:nvSpPr>
        <p:spPr>
          <a:xfrm>
            <a:off x="8534400" y="6126163"/>
            <a:ext cx="1905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Research</a:t>
            </a:r>
            <a:r>
              <a:rPr lang="en-US" dirty="0"/>
              <a:t> </a:t>
            </a:r>
          </a:p>
        </p:txBody>
      </p:sp>
    </p:spTree>
    <p:extLst>
      <p:ext uri="{BB962C8B-B14F-4D97-AF65-F5344CB8AC3E}">
        <p14:creationId xmlns:p14="http://schemas.microsoft.com/office/powerpoint/2010/main" val="1568887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Approach to a patient of anorectal malformation</a:t>
            </a:r>
          </a:p>
        </p:txBody>
      </p:sp>
      <p:sp>
        <p:nvSpPr>
          <p:cNvPr id="3" name="Content Placeholder 2"/>
          <p:cNvSpPr>
            <a:spLocks noGrp="1"/>
          </p:cNvSpPr>
          <p:nvPr>
            <p:ph idx="1"/>
          </p:nvPr>
        </p:nvSpPr>
        <p:spPr/>
        <p:txBody>
          <a:bodyPr>
            <a:normAutofit/>
          </a:bodyPr>
          <a:lstStyle/>
          <a:p>
            <a:pPr algn="just"/>
            <a:r>
              <a:rPr lang="en-US" sz="2400" dirty="0">
                <a:latin typeface="Arial" panose="020B0604020202020204" pitchFamily="34" charset="0"/>
                <a:cs typeface="Arial" panose="020B0604020202020204" pitchFamily="34" charset="0"/>
              </a:rPr>
              <a:t>The majority of patients with anorectal malformations receive their diagnosis as newborns. A full newborn physical exam is vital in these patients as is a thorough work up as approximately 60% of patients will have an associated anomaly </a:t>
            </a:r>
          </a:p>
          <a:p>
            <a:pPr algn="just"/>
            <a:r>
              <a:rPr lang="en-US" sz="2400" dirty="0">
                <a:latin typeface="Arial" panose="020B0604020202020204" pitchFamily="34" charset="0"/>
                <a:cs typeface="Arial" panose="020B0604020202020204" pitchFamily="34" charset="0"/>
              </a:rPr>
              <a:t>In addition to a perineal/anal exam, a full physical newborn examination includes listening to heart sounds to see if a murmur can be auscultated, examining the limbs for any anatomic abnormality, and a full genitourinary exam.</a:t>
            </a:r>
          </a:p>
          <a:p>
            <a:pPr marL="0" indent="0" algn="just">
              <a:buNone/>
            </a:pPr>
            <a:r>
              <a:rPr lang="en-US" sz="2000" i="1" dirty="0">
                <a:latin typeface="Arial" panose="020B0604020202020204" pitchFamily="34" charset="0"/>
                <a:cs typeface="Arial" panose="020B0604020202020204" pitchFamily="34" charset="0"/>
              </a:rPr>
              <a:t>Reference</a:t>
            </a:r>
            <a:r>
              <a:rPr lang="en-US" sz="24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Smith CA, </a:t>
            </a:r>
            <a:r>
              <a:rPr lang="en-US" sz="1600" dirty="0" err="1">
                <a:latin typeface="Arial" panose="020B0604020202020204" pitchFamily="34" charset="0"/>
                <a:cs typeface="Arial" panose="020B0604020202020204" pitchFamily="34" charset="0"/>
              </a:rPr>
              <a:t>Avansino</a:t>
            </a:r>
            <a:r>
              <a:rPr lang="en-US" sz="1600" dirty="0">
                <a:latin typeface="Arial" panose="020B0604020202020204" pitchFamily="34" charset="0"/>
                <a:cs typeface="Arial" panose="020B0604020202020204" pitchFamily="34" charset="0"/>
              </a:rPr>
              <a:t> J. Anorectal Malformations. [Updated 2023 Aug 8]. In: </a:t>
            </a:r>
            <a:r>
              <a:rPr lang="en-US" sz="1600" dirty="0" err="1">
                <a:latin typeface="Arial" panose="020B0604020202020204" pitchFamily="34" charset="0"/>
                <a:cs typeface="Arial" panose="020B0604020202020204" pitchFamily="34" charset="0"/>
              </a:rPr>
              <a:t>StatPearls</a:t>
            </a:r>
            <a:r>
              <a:rPr lang="en-US" sz="1600" dirty="0">
                <a:latin typeface="Arial" panose="020B0604020202020204" pitchFamily="34" charset="0"/>
                <a:cs typeface="Arial" panose="020B0604020202020204" pitchFamily="34" charset="0"/>
              </a:rPr>
              <a:t> [Internet]. Treasure Island (FL): </a:t>
            </a:r>
            <a:r>
              <a:rPr lang="en-US" sz="1600" dirty="0" err="1">
                <a:latin typeface="Arial" panose="020B0604020202020204" pitchFamily="34" charset="0"/>
                <a:cs typeface="Arial" panose="020B0604020202020204" pitchFamily="34" charset="0"/>
              </a:rPr>
              <a:t>StatPearls</a:t>
            </a:r>
            <a:r>
              <a:rPr lang="en-US" sz="1600" dirty="0">
                <a:latin typeface="Arial" panose="020B0604020202020204" pitchFamily="34" charset="0"/>
                <a:cs typeface="Arial" panose="020B0604020202020204" pitchFamily="34" charset="0"/>
              </a:rPr>
              <a:t> Publishing; 2024 Jan-. Available from: https://www.ncbi.nlm.nih.gov/books/NBK542275</a:t>
            </a:r>
          </a:p>
        </p:txBody>
      </p:sp>
      <p:sp>
        <p:nvSpPr>
          <p:cNvPr id="4" name="Rectangle 3"/>
          <p:cNvSpPr/>
          <p:nvPr/>
        </p:nvSpPr>
        <p:spPr>
          <a:xfrm>
            <a:off x="9982200" y="6242805"/>
            <a:ext cx="1905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Family</a:t>
            </a:r>
            <a:r>
              <a:rPr lang="en-US" dirty="0">
                <a:latin typeface="Arial" panose="020B0604020202020204" pitchFamily="34" charset="0"/>
                <a:cs typeface="Arial" panose="020B0604020202020204" pitchFamily="34" charset="0"/>
              </a:rPr>
              <a:t> </a:t>
            </a:r>
            <a:r>
              <a:rPr lang="en-US" dirty="0">
                <a:solidFill>
                  <a:sysClr val="windowText" lastClr="000000"/>
                </a:solidFill>
                <a:latin typeface="Arial" panose="020B0604020202020204" pitchFamily="34" charset="0"/>
                <a:cs typeface="Arial" panose="020B0604020202020204" pitchFamily="34" charset="0"/>
              </a:rPr>
              <a:t>Medicine</a:t>
            </a:r>
            <a:r>
              <a:rPr lang="en-US" dirty="0">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xmlns="" id="{40F2FAE2-1ADA-68A5-826E-583615781474}"/>
              </a:ext>
            </a:extLst>
          </p:cNvPr>
          <p:cNvSpPr>
            <a:spLocks noGrp="1"/>
          </p:cNvSpPr>
          <p:nvPr>
            <p:ph type="sldNum" sz="quarter" idx="12"/>
          </p:nvPr>
        </p:nvSpPr>
        <p:spPr/>
        <p:txBody>
          <a:bodyPr/>
          <a:lstStyle/>
          <a:p>
            <a:fld id="{EDB90C79-61CB-43A5-A2EC-C83CC42A352F}" type="slidenum">
              <a:rPr lang="en-PK" smtClean="0"/>
              <a:t>31</a:t>
            </a:fld>
            <a:endParaRPr lang="en-PK" dirty="0"/>
          </a:p>
        </p:txBody>
      </p:sp>
    </p:spTree>
    <p:extLst>
      <p:ext uri="{BB962C8B-B14F-4D97-AF65-F5344CB8AC3E}">
        <p14:creationId xmlns:p14="http://schemas.microsoft.com/office/powerpoint/2010/main" val="104207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dirty="0">
                <a:latin typeface="Arial" panose="020B0604020202020204" pitchFamily="34" charset="0"/>
                <a:cs typeface="Arial" panose="020B0604020202020204" pitchFamily="34" charset="0"/>
              </a:rPr>
              <a:t>Role of AI in colorectal Carcinoma</a:t>
            </a:r>
          </a:p>
        </p:txBody>
      </p:sp>
      <p:sp>
        <p:nvSpPr>
          <p:cNvPr id="3" name="Content Placeholder 2"/>
          <p:cNvSpPr>
            <a:spLocks noGrp="1"/>
          </p:cNvSpPr>
          <p:nvPr>
            <p:ph idx="1"/>
          </p:nvPr>
        </p:nvSpPr>
        <p:spPr>
          <a:xfrm>
            <a:off x="197371" y="1066800"/>
            <a:ext cx="10013429" cy="5715000"/>
          </a:xfrm>
        </p:spPr>
        <p:txBody>
          <a:bodyPr>
            <a:normAutofit/>
          </a:bodyPr>
          <a:lstStyle/>
          <a:p>
            <a:pPr algn="just"/>
            <a:r>
              <a:rPr lang="en-US" sz="2400" dirty="0">
                <a:latin typeface="Arial" panose="020B0604020202020204" pitchFamily="34" charset="0"/>
                <a:cs typeface="Arial" panose="020B0604020202020204" pitchFamily="34" charset="0"/>
              </a:rPr>
              <a:t>Due to the explosion of clinical data, and groundbreaking research in ML,, AI has shown a great application potential in various clinical aspects of CRC, such as colorectal polyp detection, qualitative and staging diagnosis of CRC, therapeutic assessment, as well as recurrence and survival prediction. </a:t>
            </a:r>
          </a:p>
          <a:p>
            <a:pPr algn="just"/>
            <a:r>
              <a:rPr lang="en-US" sz="2400" dirty="0">
                <a:latin typeface="Arial" panose="020B0604020202020204" pitchFamily="34" charset="0"/>
                <a:cs typeface="Arial" panose="020B0604020202020204" pitchFamily="34" charset="0"/>
              </a:rPr>
              <a:t>The power of AI is poised to make practice-changing impacts on the clinical field of CRC. </a:t>
            </a:r>
          </a:p>
          <a:p>
            <a:pPr algn="just"/>
            <a:r>
              <a:rPr lang="en-US" sz="2400" dirty="0">
                <a:latin typeface="Arial" panose="020B0604020202020204" pitchFamily="34" charset="0"/>
                <a:cs typeface="Arial" panose="020B0604020202020204" pitchFamily="34" charset="0"/>
              </a:rPr>
              <a:t>AI is still in its infancy with regard to its actual clinical application in CRC. Several challenges include the validation of the clinical predictive models, the construction of interpretable models, concerns over prospective and multicenter evaluation, and the safe management and use of clinical data. We believe that in the near future.</a:t>
            </a:r>
          </a:p>
          <a:p>
            <a:pPr algn="just"/>
            <a:r>
              <a:rPr lang="en-US" sz="2000" i="1" dirty="0">
                <a:latin typeface="Arial" panose="020B0604020202020204" pitchFamily="34" charset="0"/>
                <a:cs typeface="Arial" panose="020B0604020202020204" pitchFamily="34" charset="0"/>
              </a:rPr>
              <a:t>Reference  </a:t>
            </a:r>
            <a:r>
              <a:rPr lang="en-US" sz="1700" i="1" dirty="0" err="1">
                <a:latin typeface="Arial" panose="020B0604020202020204" pitchFamily="34" charset="0"/>
                <a:cs typeface="Arial" panose="020B0604020202020204" pitchFamily="34" charset="0"/>
              </a:rPr>
              <a:t>Qiu</a:t>
            </a:r>
            <a:r>
              <a:rPr lang="en-US" sz="1700" i="1" dirty="0">
                <a:latin typeface="Arial" panose="020B0604020202020204" pitchFamily="34" charset="0"/>
                <a:cs typeface="Arial" panose="020B0604020202020204" pitchFamily="34" charset="0"/>
              </a:rPr>
              <a:t> H, Ding S, Liu J, Wang L, Wang X. Applications of Artificial Intelligence in Screening, Diagnosis, Treatment, and Prognosis of Colorectal Cancer. </a:t>
            </a:r>
            <a:r>
              <a:rPr lang="en-US" sz="1700" i="1" dirty="0" err="1">
                <a:latin typeface="Arial" panose="020B0604020202020204" pitchFamily="34" charset="0"/>
                <a:cs typeface="Arial" panose="020B0604020202020204" pitchFamily="34" charset="0"/>
              </a:rPr>
              <a:t>Curr</a:t>
            </a:r>
            <a:r>
              <a:rPr lang="en-US" sz="1700" i="1" dirty="0">
                <a:latin typeface="Arial" panose="020B0604020202020204" pitchFamily="34" charset="0"/>
                <a:cs typeface="Arial" panose="020B0604020202020204" pitchFamily="34" charset="0"/>
              </a:rPr>
              <a:t> </a:t>
            </a:r>
            <a:r>
              <a:rPr lang="en-US" sz="1700" i="1" dirty="0" err="1">
                <a:latin typeface="Arial" panose="020B0604020202020204" pitchFamily="34" charset="0"/>
                <a:cs typeface="Arial" panose="020B0604020202020204" pitchFamily="34" charset="0"/>
              </a:rPr>
              <a:t>Oncol</a:t>
            </a:r>
            <a:r>
              <a:rPr lang="en-US" sz="1700" i="1" dirty="0">
                <a:latin typeface="Arial" panose="020B0604020202020204" pitchFamily="34" charset="0"/>
                <a:cs typeface="Arial" panose="020B0604020202020204" pitchFamily="34" charset="0"/>
              </a:rPr>
              <a:t>. 2022 Mar 7;29(3):1773-1795. </a:t>
            </a:r>
            <a:r>
              <a:rPr lang="en-US" sz="1700" i="1" dirty="0" err="1">
                <a:latin typeface="Arial" panose="020B0604020202020204" pitchFamily="34" charset="0"/>
                <a:cs typeface="Arial" panose="020B0604020202020204" pitchFamily="34" charset="0"/>
              </a:rPr>
              <a:t>doi</a:t>
            </a:r>
            <a:r>
              <a:rPr lang="en-US" sz="1700" i="1" dirty="0">
                <a:latin typeface="Arial" panose="020B0604020202020204" pitchFamily="34" charset="0"/>
                <a:cs typeface="Arial" panose="020B0604020202020204" pitchFamily="34" charset="0"/>
              </a:rPr>
              <a:t>: 10.3390/curroncol29030146. PMID: 35323346; PMCID: PMC8947571.</a:t>
            </a:r>
          </a:p>
        </p:txBody>
      </p:sp>
      <p:sp>
        <p:nvSpPr>
          <p:cNvPr id="4" name="Rounded Rectangle 3"/>
          <p:cNvSpPr/>
          <p:nvPr/>
        </p:nvSpPr>
        <p:spPr>
          <a:xfrm>
            <a:off x="9784829" y="6310312"/>
            <a:ext cx="22098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Artificial Intelligence</a:t>
            </a:r>
          </a:p>
        </p:txBody>
      </p:sp>
      <p:sp>
        <p:nvSpPr>
          <p:cNvPr id="5" name="Slide Number Placeholder 4">
            <a:extLst>
              <a:ext uri="{FF2B5EF4-FFF2-40B4-BE49-F238E27FC236}">
                <a16:creationId xmlns:a16="http://schemas.microsoft.com/office/drawing/2014/main" xmlns="" id="{43AF32A5-FFED-4521-333B-5C15FA57AC19}"/>
              </a:ext>
            </a:extLst>
          </p:cNvPr>
          <p:cNvSpPr>
            <a:spLocks noGrp="1"/>
          </p:cNvSpPr>
          <p:nvPr>
            <p:ph type="sldNum" sz="quarter" idx="12"/>
          </p:nvPr>
        </p:nvSpPr>
        <p:spPr/>
        <p:txBody>
          <a:bodyPr/>
          <a:lstStyle/>
          <a:p>
            <a:fld id="{EDB90C79-61CB-43A5-A2EC-C83CC42A352F}" type="slidenum">
              <a:rPr lang="en-PK" smtClean="0"/>
              <a:t>32</a:t>
            </a:fld>
            <a:endParaRPr lang="en-PK" dirty="0"/>
          </a:p>
        </p:txBody>
      </p:sp>
    </p:spTree>
    <p:extLst>
      <p:ext uri="{BB962C8B-B14F-4D97-AF65-F5344CB8AC3E}">
        <p14:creationId xmlns:p14="http://schemas.microsoft.com/office/powerpoint/2010/main" val="24141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B90C79-61CB-43A5-A2EC-C83CC42A352F}" type="slidenum">
              <a:rPr lang="en-PK" smtClean="0"/>
              <a:t>33</a:t>
            </a:fld>
            <a:endParaRPr lang="en-PK"/>
          </a:p>
        </p:txBody>
      </p:sp>
      <p:pic>
        <p:nvPicPr>
          <p:cNvPr id="3" name="Picture 2"/>
          <p:cNvPicPr>
            <a:picLocks noChangeAspect="1"/>
          </p:cNvPicPr>
          <p:nvPr/>
        </p:nvPicPr>
        <p:blipFill>
          <a:blip r:embed="rId2"/>
          <a:stretch>
            <a:fillRect/>
          </a:stretch>
        </p:blipFill>
        <p:spPr>
          <a:xfrm>
            <a:off x="1219200" y="681037"/>
            <a:ext cx="9753600" cy="5495925"/>
          </a:xfrm>
          <a:prstGeom prst="rect">
            <a:avLst/>
          </a:prstGeom>
        </p:spPr>
      </p:pic>
    </p:spTree>
    <p:extLst>
      <p:ext uri="{BB962C8B-B14F-4D97-AF65-F5344CB8AC3E}">
        <p14:creationId xmlns:p14="http://schemas.microsoft.com/office/powerpoint/2010/main" val="216128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95400449"/>
              </p:ext>
            </p:extLst>
          </p:nvPr>
        </p:nvGraphicFramePr>
        <p:xfrm>
          <a:off x="1124262" y="1873770"/>
          <a:ext cx="4347147" cy="3777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Motto, Vision;</a:t>
            </a:r>
            <a:r>
              <a:rPr lang="en-US" sz="3200" dirty="0">
                <a:latin typeface="Arial" panose="020B0604020202020204" pitchFamily="34" charset="0"/>
                <a:cs typeface="Arial" panose="020B0604020202020204" pitchFamily="34"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Dream/Tomorrow</a:t>
            </a:r>
          </a:p>
        </p:txBody>
      </p:sp>
      <p:sp>
        <p:nvSpPr>
          <p:cNvPr id="13" name="Content Placeholder 12"/>
          <p:cNvSpPr>
            <a:spLocks noGrp="1"/>
          </p:cNvSpPr>
          <p:nvPr>
            <p:ph sz="quarter" idx="4"/>
          </p:nvPr>
        </p:nvSpPr>
        <p:spPr>
          <a:xfrm>
            <a:off x="6169026" y="1676401"/>
            <a:ext cx="5343420" cy="4449763"/>
          </a:xfrm>
        </p:spPr>
        <p:txBody>
          <a:bodyPr/>
          <a:lstStyle/>
          <a:p>
            <a:pPr lvl="0"/>
            <a:r>
              <a:rPr lang="en-US" sz="2400" dirty="0">
                <a:latin typeface="Arial" panose="020B0604020202020204" pitchFamily="34" charset="0"/>
                <a:cs typeface="Arial" panose="020B0604020202020204" pitchFamily="34" charset="0"/>
              </a:rPr>
              <a:t>To impart evidence based research oriented medical education</a:t>
            </a:r>
          </a:p>
          <a:p>
            <a:pPr lvl="0"/>
            <a:r>
              <a:rPr lang="en-US" sz="2400" dirty="0">
                <a:latin typeface="Arial" panose="020B0604020202020204" pitchFamily="34" charset="0"/>
                <a:cs typeface="Arial" panose="020B0604020202020204" pitchFamily="34" charset="0"/>
              </a:rPr>
              <a:t>To provide best possible patient care</a:t>
            </a:r>
          </a:p>
          <a:p>
            <a:pPr lvl="0"/>
            <a:r>
              <a:rPr lang="en-US" sz="2400" dirty="0">
                <a:latin typeface="Arial" panose="020B0604020202020204" pitchFamily="34" charset="0"/>
                <a:cs typeface="Arial" panose="020B0604020202020204" pitchFamily="34" charset="0"/>
              </a:rPr>
              <a:t>To inculcate the values of mutual respect and ethical practice of medicine</a:t>
            </a:r>
          </a:p>
          <a:p>
            <a:endParaRPr lang="en-US" dirty="0"/>
          </a:p>
        </p:txBody>
      </p:sp>
      <p:sp>
        <p:nvSpPr>
          <p:cNvPr id="2" name="Slide Number Placeholder 1">
            <a:extLst>
              <a:ext uri="{FF2B5EF4-FFF2-40B4-BE49-F238E27FC236}">
                <a16:creationId xmlns:a16="http://schemas.microsoft.com/office/drawing/2014/main" xmlns="" id="{40C55414-D0E5-FCCB-05F8-199146468A29}"/>
              </a:ext>
            </a:extLst>
          </p:cNvPr>
          <p:cNvSpPr>
            <a:spLocks noGrp="1"/>
          </p:cNvSpPr>
          <p:nvPr>
            <p:ph type="sldNum" sz="quarter" idx="12"/>
          </p:nvPr>
        </p:nvSpPr>
        <p:spPr/>
        <p:txBody>
          <a:bodyPr/>
          <a:lstStyle/>
          <a:p>
            <a:fld id="{EDB90C79-61CB-43A5-A2EC-C83CC42A352F}" type="slidenum">
              <a:rPr lang="en-PK" smtClean="0"/>
              <a:t>4</a:t>
            </a:fld>
            <a:endParaRPr lang="en-PK"/>
          </a:p>
        </p:txBody>
      </p:sp>
    </p:spTree>
    <p:extLst>
      <p:ext uri="{BB962C8B-B14F-4D97-AF65-F5344CB8AC3E}">
        <p14:creationId xmlns:p14="http://schemas.microsoft.com/office/powerpoint/2010/main" val="61725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4">
                    <a:lumMod val="75000"/>
                  </a:schemeClr>
                </a:solidFill>
              </a:rPr>
              <a:t/>
            </a:r>
            <a:br>
              <a:rPr lang="en-US" sz="3600" dirty="0">
                <a:solidFill>
                  <a:schemeClr val="accent4">
                    <a:lumMod val="75000"/>
                  </a:schemeClr>
                </a:solidFill>
              </a:rPr>
            </a:br>
            <a:r>
              <a:rPr lang="en-US" sz="4000" dirty="0">
                <a:latin typeface="Arial" panose="020B0604020202020204" pitchFamily="34" charset="0"/>
                <a:cs typeface="Arial" panose="020B0604020202020204" pitchFamily="34" charset="0"/>
              </a:rPr>
              <a:t>Learning objectives</a:t>
            </a:r>
            <a:br>
              <a:rPr lang="en-US" sz="40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At the end of the session, student will be able to</a:t>
            </a:r>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Describe  development of  hind gut </a:t>
            </a:r>
          </a:p>
          <a:p>
            <a:r>
              <a:rPr lang="en-US" sz="2400" dirty="0">
                <a:latin typeface="Arial" panose="020B0604020202020204" pitchFamily="34" charset="0"/>
                <a:cs typeface="Arial" panose="020B0604020202020204" pitchFamily="34" charset="0"/>
              </a:rPr>
              <a:t>Discuss role of </a:t>
            </a:r>
            <a:r>
              <a:rPr lang="en-US" sz="2400" dirty="0" err="1">
                <a:latin typeface="Arial" panose="020B0604020202020204" pitchFamily="34" charset="0"/>
                <a:cs typeface="Arial" panose="020B0604020202020204" pitchFamily="34" charset="0"/>
              </a:rPr>
              <a:t>urorectal</a:t>
            </a:r>
            <a:r>
              <a:rPr lang="en-US" sz="2400" dirty="0">
                <a:latin typeface="Arial" panose="020B0604020202020204" pitchFamily="34" charset="0"/>
                <a:cs typeface="Arial" panose="020B0604020202020204" pitchFamily="34" charset="0"/>
              </a:rPr>
              <a:t> septum in development of rectum and anal canal</a:t>
            </a:r>
          </a:p>
          <a:p>
            <a:r>
              <a:rPr lang="en-US" sz="2400" dirty="0">
                <a:latin typeface="Arial" panose="020B0604020202020204" pitchFamily="34" charset="0"/>
                <a:cs typeface="Arial" panose="020B0604020202020204" pitchFamily="34" charset="0"/>
              </a:rPr>
              <a:t>Relate physiology and biochemistry with development of hindgut </a:t>
            </a:r>
          </a:p>
          <a:p>
            <a:r>
              <a:rPr lang="en-US" sz="2400" dirty="0">
                <a:latin typeface="Arial" panose="020B0604020202020204" pitchFamily="34" charset="0"/>
                <a:cs typeface="Arial" panose="020B0604020202020204" pitchFamily="34" charset="0"/>
              </a:rPr>
              <a:t>Discuss congenital abnormalities of large intestine</a:t>
            </a:r>
          </a:p>
          <a:p>
            <a:r>
              <a:rPr lang="en-US" sz="2400" dirty="0">
                <a:latin typeface="Arial" panose="020B0604020202020204" pitchFamily="34" charset="0"/>
                <a:cs typeface="Arial" panose="020B0604020202020204" pitchFamily="34" charset="0"/>
              </a:rPr>
              <a:t>Correlate and build core knowledge  on the basis of latest </a:t>
            </a:r>
            <a:r>
              <a:rPr lang="en-US" sz="2400" dirty="0" err="1">
                <a:latin typeface="Arial" panose="020B0604020202020204" pitchFamily="34" charset="0"/>
                <a:cs typeface="Arial" panose="020B0604020202020204" pitchFamily="34" charset="0"/>
              </a:rPr>
              <a:t>research,Bioethics</a:t>
            </a:r>
            <a:r>
              <a:rPr lang="en-US" sz="2400" dirty="0">
                <a:latin typeface="Arial" panose="020B0604020202020204" pitchFamily="34" charset="0"/>
                <a:cs typeface="Arial" panose="020B0604020202020204" pitchFamily="34" charset="0"/>
              </a:rPr>
              <a:t>, Family Medicine and  Artificial Intelligence </a:t>
            </a:r>
          </a:p>
          <a:p>
            <a:endParaRPr lang="en-US" dirty="0"/>
          </a:p>
        </p:txBody>
      </p:sp>
      <p:sp>
        <p:nvSpPr>
          <p:cNvPr id="4" name="Slide Number Placeholder 3">
            <a:extLst>
              <a:ext uri="{FF2B5EF4-FFF2-40B4-BE49-F238E27FC236}">
                <a16:creationId xmlns:a16="http://schemas.microsoft.com/office/drawing/2014/main" xmlns="" id="{1ABBA480-0F2B-4960-2273-77A4DFECBADE}"/>
              </a:ext>
            </a:extLst>
          </p:cNvPr>
          <p:cNvSpPr>
            <a:spLocks noGrp="1"/>
          </p:cNvSpPr>
          <p:nvPr>
            <p:ph type="sldNum" sz="quarter" idx="12"/>
          </p:nvPr>
        </p:nvSpPr>
        <p:spPr/>
        <p:txBody>
          <a:bodyPr/>
          <a:lstStyle/>
          <a:p>
            <a:fld id="{EDB90C79-61CB-43A5-A2EC-C83CC42A352F}" type="slidenum">
              <a:rPr lang="en-PK" smtClean="0"/>
              <a:t>5</a:t>
            </a:fld>
            <a:endParaRPr lang="en-PK"/>
          </a:p>
        </p:txBody>
      </p:sp>
    </p:spTree>
    <p:extLst>
      <p:ext uri="{BB962C8B-B14F-4D97-AF65-F5344CB8AC3E}">
        <p14:creationId xmlns:p14="http://schemas.microsoft.com/office/powerpoint/2010/main" val="423121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defRPr/>
            </a:pPr>
            <a:r>
              <a:rPr lang="en-US" sz="3200" b="1" dirty="0">
                <a:solidFill>
                  <a:schemeClr val="accent4">
                    <a:lumMod val="75000"/>
                  </a:schemeClr>
                </a:solidFill>
              </a:rPr>
              <a:t/>
            </a:r>
            <a:br>
              <a:rPr lang="en-US" sz="3200" b="1" dirty="0">
                <a:solidFill>
                  <a:schemeClr val="accent4">
                    <a:lumMod val="75000"/>
                  </a:schemeClr>
                </a:solidFill>
              </a:rPr>
            </a:br>
            <a:r>
              <a:rPr lang="en-US" sz="3600" dirty="0">
                <a:latin typeface="Arial" panose="020B0604020202020204" pitchFamily="34" charset="0"/>
                <a:cs typeface="Arial" panose="020B0604020202020204" pitchFamily="34" charset="0"/>
              </a:rPr>
              <a:t>Development  of Large intestine</a:t>
            </a:r>
            <a:endParaRPr lang="en-US" sz="3200"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7549383"/>
              </p:ext>
            </p:extLst>
          </p:nvPr>
        </p:nvGraphicFramePr>
        <p:xfrm>
          <a:off x="277280" y="2549266"/>
          <a:ext cx="6298406" cy="315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xmlns="" id="{A708BD02-3EFD-635A-81BE-A47AEED3BA4A}"/>
              </a:ext>
            </a:extLst>
          </p:cNvPr>
          <p:cNvPicPr>
            <a:picLocks noChangeAspect="1"/>
          </p:cNvPicPr>
          <p:nvPr/>
        </p:nvPicPr>
        <p:blipFill>
          <a:blip r:embed="rId7"/>
          <a:stretch>
            <a:fillRect/>
          </a:stretch>
        </p:blipFill>
        <p:spPr>
          <a:xfrm>
            <a:off x="6784297" y="2370652"/>
            <a:ext cx="4396431" cy="3517145"/>
          </a:xfrm>
          <a:prstGeom prst="rect">
            <a:avLst/>
          </a:prstGeom>
        </p:spPr>
      </p:pic>
      <p:sp>
        <p:nvSpPr>
          <p:cNvPr id="3" name="Slide Number Placeholder 2">
            <a:extLst>
              <a:ext uri="{FF2B5EF4-FFF2-40B4-BE49-F238E27FC236}">
                <a16:creationId xmlns:a16="http://schemas.microsoft.com/office/drawing/2014/main" xmlns="" id="{34D8D9D5-1E4C-5364-D8AE-0218F02DE9F0}"/>
              </a:ext>
            </a:extLst>
          </p:cNvPr>
          <p:cNvSpPr>
            <a:spLocks noGrp="1"/>
          </p:cNvSpPr>
          <p:nvPr>
            <p:ph type="sldNum" sz="quarter" idx="12"/>
          </p:nvPr>
        </p:nvSpPr>
        <p:spPr/>
        <p:txBody>
          <a:bodyPr/>
          <a:lstStyle/>
          <a:p>
            <a:fld id="{EDB90C79-61CB-43A5-A2EC-C83CC42A352F}" type="slidenum">
              <a:rPr lang="en-PK" smtClean="0"/>
              <a:t>6</a:t>
            </a:fld>
            <a:endParaRPr lang="en-PK"/>
          </a:p>
        </p:txBody>
      </p:sp>
      <p:pic>
        <p:nvPicPr>
          <p:cNvPr id="4" name="Picture 3">
            <a:extLst>
              <a:ext uri="{FF2B5EF4-FFF2-40B4-BE49-F238E27FC236}">
                <a16:creationId xmlns:a16="http://schemas.microsoft.com/office/drawing/2014/main" xmlns="" id="{E7DFE166-1975-F4C4-703D-C34A335B70FC}"/>
              </a:ext>
            </a:extLst>
          </p:cNvPr>
          <p:cNvPicPr>
            <a:picLocks noChangeAspect="1"/>
          </p:cNvPicPr>
          <p:nvPr/>
        </p:nvPicPr>
        <p:blipFill>
          <a:blip r:embed="rId8"/>
          <a:stretch>
            <a:fillRect/>
          </a:stretch>
        </p:blipFill>
        <p:spPr>
          <a:xfrm>
            <a:off x="277280" y="6045427"/>
            <a:ext cx="1981372" cy="621846"/>
          </a:xfrm>
          <a:prstGeom prst="rect">
            <a:avLst/>
          </a:prstGeom>
        </p:spPr>
      </p:pic>
    </p:spTree>
    <p:extLst>
      <p:ext uri="{BB962C8B-B14F-4D97-AF65-F5344CB8AC3E}">
        <p14:creationId xmlns:p14="http://schemas.microsoft.com/office/powerpoint/2010/main" val="378608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93" y="0"/>
            <a:ext cx="9052441" cy="1143000"/>
          </a:xfrm>
        </p:spPr>
        <p:txBody>
          <a:bodyPr>
            <a:normAutofit fontScale="90000"/>
          </a:bodyPr>
          <a:lstStyle/>
          <a:p>
            <a:pPr algn="ctr"/>
            <a:r>
              <a:rPr lang="en-US" sz="3600" b="1" dirty="0">
                <a:solidFill>
                  <a:schemeClr val="accent4">
                    <a:lumMod val="75000"/>
                  </a:schemeClr>
                </a:solidFill>
              </a:rPr>
              <a:t/>
            </a:r>
            <a:br>
              <a:rPr lang="en-US" sz="3600" b="1" dirty="0">
                <a:solidFill>
                  <a:schemeClr val="accent4">
                    <a:lumMod val="75000"/>
                  </a:schemeClr>
                </a:solidFill>
              </a:rPr>
            </a:br>
            <a:r>
              <a:rPr lang="en-US" sz="3600" dirty="0">
                <a:latin typeface="Arial" panose="020B0604020202020204" pitchFamily="34" charset="0"/>
                <a:cs typeface="Arial" panose="020B0604020202020204" pitchFamily="34" charset="0"/>
              </a:rPr>
              <a:t>Gross Anatomy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Derivatives of Hindgut</a:t>
            </a:r>
          </a:p>
        </p:txBody>
      </p:sp>
      <p:sp>
        <p:nvSpPr>
          <p:cNvPr id="3" name="Content Placeholder 2"/>
          <p:cNvSpPr>
            <a:spLocks noGrp="1"/>
          </p:cNvSpPr>
          <p:nvPr>
            <p:ph idx="1"/>
          </p:nvPr>
        </p:nvSpPr>
        <p:spPr>
          <a:xfrm>
            <a:off x="609600" y="1787235"/>
            <a:ext cx="6161063" cy="4934239"/>
          </a:xfrm>
        </p:spPr>
        <p:txBody>
          <a:bodyPr>
            <a:noAutofit/>
          </a:bodyPr>
          <a:lstStyle/>
          <a:p>
            <a:pPr marL="0" indent="0">
              <a:buNone/>
            </a:pPr>
            <a:r>
              <a:rPr lang="en-US" dirty="0"/>
              <a:t> </a:t>
            </a:r>
            <a:r>
              <a:rPr lang="en-US" sz="2400" dirty="0">
                <a:latin typeface="Arial" panose="020B0604020202020204" pitchFamily="34" charset="0"/>
                <a:cs typeface="Arial" panose="020B0604020202020204" pitchFamily="34" charset="0"/>
              </a:rPr>
              <a:t>The derivatives of the hindgut are </a:t>
            </a:r>
          </a:p>
          <a:p>
            <a:r>
              <a:rPr lang="en-US" sz="2400" dirty="0">
                <a:latin typeface="Arial" panose="020B0604020202020204" pitchFamily="34" charset="0"/>
                <a:cs typeface="Arial" panose="020B0604020202020204" pitchFamily="34" charset="0"/>
              </a:rPr>
              <a:t>The left one third to one half of the transverse colon,</a:t>
            </a:r>
          </a:p>
          <a:p>
            <a:r>
              <a:rPr lang="en-US" sz="2400" dirty="0">
                <a:latin typeface="Arial" panose="020B0604020202020204" pitchFamily="34" charset="0"/>
                <a:cs typeface="Arial" panose="020B0604020202020204" pitchFamily="34" charset="0"/>
              </a:rPr>
              <a:t> the descending colon</a:t>
            </a:r>
          </a:p>
          <a:p>
            <a:r>
              <a:rPr lang="en-US" sz="2400" dirty="0">
                <a:latin typeface="Arial" panose="020B0604020202020204" pitchFamily="34" charset="0"/>
                <a:cs typeface="Arial" panose="020B0604020202020204" pitchFamily="34" charset="0"/>
              </a:rPr>
              <a:t>sigmoid colon,</a:t>
            </a:r>
          </a:p>
          <a:p>
            <a:r>
              <a:rPr lang="en-US" sz="2400" dirty="0">
                <a:latin typeface="Arial" panose="020B0604020202020204" pitchFamily="34" charset="0"/>
                <a:cs typeface="Arial" panose="020B0604020202020204" pitchFamily="34" charset="0"/>
              </a:rPr>
              <a:t> the rectum, </a:t>
            </a:r>
          </a:p>
          <a:p>
            <a:r>
              <a:rPr lang="en-US" sz="2400" dirty="0">
                <a:latin typeface="Arial" panose="020B0604020202020204" pitchFamily="34" charset="0"/>
                <a:cs typeface="Arial" panose="020B0604020202020204" pitchFamily="34" charset="0"/>
              </a:rPr>
              <a:t>and the superior part of the anal canal </a:t>
            </a:r>
          </a:p>
          <a:p>
            <a:r>
              <a:rPr lang="en-US" sz="2400" dirty="0">
                <a:latin typeface="Arial" panose="020B0604020202020204" pitchFamily="34" charset="0"/>
                <a:cs typeface="Arial" panose="020B0604020202020204" pitchFamily="34" charset="0"/>
              </a:rPr>
              <a:t>Inferior part of anal canal????</a:t>
            </a:r>
          </a:p>
          <a:p>
            <a:r>
              <a:rPr lang="en-US" sz="2400" dirty="0">
                <a:solidFill>
                  <a:schemeClr val="accent4">
                    <a:lumMod val="75000"/>
                  </a:schemeClr>
                </a:solidFill>
                <a:latin typeface="Arial" panose="020B0604020202020204" pitchFamily="34" charset="0"/>
                <a:cs typeface="Arial" panose="020B0604020202020204" pitchFamily="34" charset="0"/>
              </a:rPr>
              <a:t>The epithelium of the urinary bladder and most of the urethra </a:t>
            </a:r>
          </a:p>
          <a:p>
            <a:pPr marL="0" indent="0" algn="just">
              <a:buNone/>
            </a:pPr>
            <a:endParaRPr lang="en-US" sz="2400" dirty="0">
              <a:solidFill>
                <a:schemeClr val="accent4">
                  <a:lumMod val="75000"/>
                </a:schemeClr>
              </a:solidFill>
            </a:endParaRPr>
          </a:p>
        </p:txBody>
      </p:sp>
      <p:pic>
        <p:nvPicPr>
          <p:cNvPr id="4" name="Picture 3"/>
          <p:cNvPicPr>
            <a:picLocks noChangeAspect="1"/>
          </p:cNvPicPr>
          <p:nvPr/>
        </p:nvPicPr>
        <p:blipFill>
          <a:blip r:embed="rId2"/>
          <a:stretch>
            <a:fillRect/>
          </a:stretch>
        </p:blipFill>
        <p:spPr>
          <a:xfrm>
            <a:off x="6770663" y="1787234"/>
            <a:ext cx="5236775" cy="3802777"/>
          </a:xfrm>
          <a:prstGeom prst="rect">
            <a:avLst/>
          </a:prstGeom>
        </p:spPr>
      </p:pic>
      <p:sp>
        <p:nvSpPr>
          <p:cNvPr id="6" name="Slide Number Placeholder 5">
            <a:extLst>
              <a:ext uri="{FF2B5EF4-FFF2-40B4-BE49-F238E27FC236}">
                <a16:creationId xmlns:a16="http://schemas.microsoft.com/office/drawing/2014/main" xmlns="" id="{1D1F61DC-AEBF-03F7-DAAB-3627F2FEC303}"/>
              </a:ext>
            </a:extLst>
          </p:cNvPr>
          <p:cNvSpPr>
            <a:spLocks noGrp="1"/>
          </p:cNvSpPr>
          <p:nvPr>
            <p:ph type="sldNum" sz="quarter" idx="12"/>
          </p:nvPr>
        </p:nvSpPr>
        <p:spPr/>
        <p:txBody>
          <a:bodyPr/>
          <a:lstStyle/>
          <a:p>
            <a:fld id="{EDB90C79-61CB-43A5-A2EC-C83CC42A352F}" type="slidenum">
              <a:rPr lang="en-PK" smtClean="0"/>
              <a:t>7</a:t>
            </a:fld>
            <a:endParaRPr lang="en-PK"/>
          </a:p>
        </p:txBody>
      </p:sp>
      <p:sp>
        <p:nvSpPr>
          <p:cNvPr id="7" name="Rectangle 6">
            <a:extLst>
              <a:ext uri="{FF2B5EF4-FFF2-40B4-BE49-F238E27FC236}">
                <a16:creationId xmlns:a16="http://schemas.microsoft.com/office/drawing/2014/main" xmlns="" id="{664E0136-958B-C8CD-E642-D75DA0C00CE0}"/>
              </a:ext>
            </a:extLst>
          </p:cNvPr>
          <p:cNvSpPr/>
          <p:nvPr/>
        </p:nvSpPr>
        <p:spPr>
          <a:xfrm>
            <a:off x="0" y="6118668"/>
            <a:ext cx="1960475" cy="6028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Core</a:t>
            </a:r>
            <a:r>
              <a:rPr lang="en-US" dirty="0">
                <a:latin typeface="Arial" panose="020B0604020202020204" pitchFamily="34" charset="0"/>
                <a:cs typeface="Arial" panose="020B0604020202020204" pitchFamily="34" charset="0"/>
              </a:rPr>
              <a:t> </a:t>
            </a:r>
            <a:r>
              <a:rPr lang="en-US" dirty="0">
                <a:solidFill>
                  <a:sysClr val="windowText" lastClr="000000"/>
                </a:solidFill>
                <a:latin typeface="Arial" panose="020B0604020202020204" pitchFamily="34" charset="0"/>
                <a:cs typeface="Arial" panose="020B0604020202020204" pitchFamily="34" charset="0"/>
              </a:rPr>
              <a:t>Knowledge</a:t>
            </a:r>
            <a:endParaRPr lang="en-PK"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20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8542" y="609600"/>
            <a:ext cx="5526458" cy="6248400"/>
          </a:xfrm>
        </p:spPr>
        <p:txBody>
          <a:bodyPr>
            <a:normAutofit/>
          </a:bodyPr>
          <a:lstStyle/>
          <a:p>
            <a:pPr marL="0" indent="0">
              <a:buNone/>
            </a:pPr>
            <a:r>
              <a:rPr lang="en-US" b="1" dirty="0"/>
              <a:t>             </a:t>
            </a:r>
          </a:p>
          <a:p>
            <a:pPr marL="0" indent="0" algn="ctr">
              <a:buNone/>
            </a:pPr>
            <a:r>
              <a:rPr lang="en-US" dirty="0">
                <a:latin typeface="Arial" panose="020B0604020202020204" pitchFamily="34" charset="0"/>
                <a:cs typeface="Arial" panose="020B0604020202020204" pitchFamily="34" charset="0"/>
              </a:rPr>
              <a:t>Cloaca</a:t>
            </a:r>
          </a:p>
          <a:p>
            <a:pPr marL="0" indent="0" algn="just">
              <a:buNone/>
            </a:pPr>
            <a:r>
              <a:rPr lang="en-US" dirty="0">
                <a:latin typeface="Arial" panose="020B0604020202020204" pitchFamily="34" charset="0"/>
                <a:cs typeface="Arial" panose="020B0604020202020204" pitchFamily="34" charset="0"/>
              </a:rPr>
              <a:t>The expanded terminal part of the hindgut, the cloaca, is an endoderm-lined chamber that is in contact with the surface ectoderm at the cloacal membrane.</a:t>
            </a:r>
          </a:p>
          <a:p>
            <a:endParaRPr lang="en-US" dirty="0"/>
          </a:p>
          <a:p>
            <a:pPr marL="0" indent="0">
              <a:buNone/>
            </a:pPr>
            <a:r>
              <a:rPr lang="en-US" dirty="0"/>
              <a:t> </a:t>
            </a:r>
          </a:p>
        </p:txBody>
      </p:sp>
      <p:pic>
        <p:nvPicPr>
          <p:cNvPr id="2" name="Picture 1"/>
          <p:cNvPicPr>
            <a:picLocks noChangeAspect="1"/>
          </p:cNvPicPr>
          <p:nvPr/>
        </p:nvPicPr>
        <p:blipFill>
          <a:blip r:embed="rId2"/>
          <a:stretch>
            <a:fillRect/>
          </a:stretch>
        </p:blipFill>
        <p:spPr>
          <a:xfrm>
            <a:off x="6629401" y="1150260"/>
            <a:ext cx="4724399" cy="5178587"/>
          </a:xfrm>
          <a:prstGeom prst="rect">
            <a:avLst/>
          </a:prstGeom>
        </p:spPr>
      </p:pic>
      <p:sp>
        <p:nvSpPr>
          <p:cNvPr id="5" name="Slide Number Placeholder 4">
            <a:extLst>
              <a:ext uri="{FF2B5EF4-FFF2-40B4-BE49-F238E27FC236}">
                <a16:creationId xmlns:a16="http://schemas.microsoft.com/office/drawing/2014/main" xmlns="" id="{31B86EF6-7BF1-78D2-FC8D-9AA3E3ABDFC4}"/>
              </a:ext>
            </a:extLst>
          </p:cNvPr>
          <p:cNvSpPr>
            <a:spLocks noGrp="1"/>
          </p:cNvSpPr>
          <p:nvPr>
            <p:ph type="sldNum" sz="quarter" idx="12"/>
          </p:nvPr>
        </p:nvSpPr>
        <p:spPr/>
        <p:txBody>
          <a:bodyPr/>
          <a:lstStyle/>
          <a:p>
            <a:fld id="{EDB90C79-61CB-43A5-A2EC-C83CC42A352F}" type="slidenum">
              <a:rPr lang="en-PK" smtClean="0"/>
              <a:t>8</a:t>
            </a:fld>
            <a:endParaRPr lang="en-PK"/>
          </a:p>
        </p:txBody>
      </p:sp>
      <p:pic>
        <p:nvPicPr>
          <p:cNvPr id="6" name="Picture 5">
            <a:extLst>
              <a:ext uri="{FF2B5EF4-FFF2-40B4-BE49-F238E27FC236}">
                <a16:creationId xmlns:a16="http://schemas.microsoft.com/office/drawing/2014/main" xmlns="" id="{0899E2CC-6DB1-3A04-8042-8916E7A73130}"/>
              </a:ext>
            </a:extLst>
          </p:cNvPr>
          <p:cNvPicPr>
            <a:picLocks noChangeAspect="1"/>
          </p:cNvPicPr>
          <p:nvPr/>
        </p:nvPicPr>
        <p:blipFill>
          <a:blip r:embed="rId3"/>
          <a:stretch>
            <a:fillRect/>
          </a:stretch>
        </p:blipFill>
        <p:spPr>
          <a:xfrm>
            <a:off x="188541" y="6099629"/>
            <a:ext cx="1981372" cy="621846"/>
          </a:xfrm>
          <a:prstGeom prst="rect">
            <a:avLst/>
          </a:prstGeom>
        </p:spPr>
      </p:pic>
    </p:spTree>
    <p:extLst>
      <p:ext uri="{BB962C8B-B14F-4D97-AF65-F5344CB8AC3E}">
        <p14:creationId xmlns:p14="http://schemas.microsoft.com/office/powerpoint/2010/main" val="63215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Arial" panose="020B0604020202020204" pitchFamily="34" charset="0"/>
                <a:cs typeface="Arial" panose="020B0604020202020204" pitchFamily="34" charset="0"/>
              </a:rPr>
              <a:t>Cloacal</a:t>
            </a:r>
            <a:r>
              <a:rPr lang="en-US" sz="3600" dirty="0" smtClean="0">
                <a:latin typeface="Arial" panose="020B0604020202020204" pitchFamily="34" charset="0"/>
                <a:cs typeface="Arial" panose="020B0604020202020204" pitchFamily="34" charset="0"/>
              </a:rPr>
              <a:t> Membrane</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414" y="1600200"/>
            <a:ext cx="5143586" cy="5105400"/>
          </a:xfrm>
        </p:spPr>
        <p:txBody>
          <a:bodyPr>
            <a:normAutofit/>
          </a:bodyPr>
          <a:lstStyle/>
          <a:p>
            <a:pPr marL="0" indent="0" algn="just">
              <a:buNone/>
            </a:pPr>
            <a:r>
              <a:rPr lang="en-US" dirty="0">
                <a:latin typeface="Arial" panose="020B0604020202020204" pitchFamily="34" charset="0"/>
                <a:cs typeface="Arial" panose="020B0604020202020204" pitchFamily="34" charset="0"/>
              </a:rPr>
              <a:t>Composition</a:t>
            </a:r>
          </a:p>
          <a:p>
            <a:pPr algn="just"/>
            <a:r>
              <a:rPr lang="en-US" dirty="0">
                <a:latin typeface="Arial" panose="020B0604020202020204" pitchFamily="34" charset="0"/>
                <a:cs typeface="Arial" panose="020B0604020202020204" pitchFamily="34" charset="0"/>
              </a:rPr>
              <a:t>endoderm of the cloaca and ectoderm of the </a:t>
            </a:r>
            <a:r>
              <a:rPr lang="en-US" dirty="0" err="1">
                <a:latin typeface="Arial" panose="020B0604020202020204" pitchFamily="34" charset="0"/>
                <a:cs typeface="Arial" panose="020B0604020202020204" pitchFamily="34" charset="0"/>
              </a:rPr>
              <a:t>proctodeum</a:t>
            </a:r>
            <a:r>
              <a:rPr lang="en-US" dirty="0">
                <a:latin typeface="Arial" panose="020B0604020202020204" pitchFamily="34" charset="0"/>
                <a:cs typeface="Arial" panose="020B0604020202020204" pitchFamily="34" charset="0"/>
              </a:rPr>
              <a:t> or anal pit. </a:t>
            </a:r>
          </a:p>
          <a:p>
            <a:pPr algn="just"/>
            <a:r>
              <a:rPr lang="en-US" dirty="0">
                <a:latin typeface="Arial" panose="020B0604020202020204" pitchFamily="34" charset="0"/>
                <a:cs typeface="Arial" panose="020B0604020202020204" pitchFamily="34" charset="0"/>
              </a:rPr>
              <a:t>The cloaca receives the allantois ventrally, which is a fingerlike diverticulum. </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777701" y="928256"/>
            <a:ext cx="5689375" cy="4624604"/>
          </a:xfrm>
          <a:prstGeom prst="rect">
            <a:avLst/>
          </a:prstGeom>
        </p:spPr>
      </p:pic>
      <p:sp>
        <p:nvSpPr>
          <p:cNvPr id="6" name="Slide Number Placeholder 5">
            <a:extLst>
              <a:ext uri="{FF2B5EF4-FFF2-40B4-BE49-F238E27FC236}">
                <a16:creationId xmlns:a16="http://schemas.microsoft.com/office/drawing/2014/main" xmlns="" id="{1BD31E5E-E9D0-9757-9593-877CF8172472}"/>
              </a:ext>
            </a:extLst>
          </p:cNvPr>
          <p:cNvSpPr>
            <a:spLocks noGrp="1"/>
          </p:cNvSpPr>
          <p:nvPr>
            <p:ph type="sldNum" sz="quarter" idx="12"/>
          </p:nvPr>
        </p:nvSpPr>
        <p:spPr/>
        <p:txBody>
          <a:bodyPr/>
          <a:lstStyle/>
          <a:p>
            <a:fld id="{EDB90C79-61CB-43A5-A2EC-C83CC42A352F}" type="slidenum">
              <a:rPr lang="en-PK" smtClean="0"/>
              <a:t>9</a:t>
            </a:fld>
            <a:endParaRPr lang="en-PK"/>
          </a:p>
        </p:txBody>
      </p:sp>
      <p:pic>
        <p:nvPicPr>
          <p:cNvPr id="7" name="Picture 6">
            <a:extLst>
              <a:ext uri="{FF2B5EF4-FFF2-40B4-BE49-F238E27FC236}">
                <a16:creationId xmlns:a16="http://schemas.microsoft.com/office/drawing/2014/main" xmlns="" id="{C8F1A5C0-9C13-F09D-92AE-CE78E173769D}"/>
              </a:ext>
            </a:extLst>
          </p:cNvPr>
          <p:cNvPicPr>
            <a:picLocks noChangeAspect="1"/>
          </p:cNvPicPr>
          <p:nvPr/>
        </p:nvPicPr>
        <p:blipFill>
          <a:blip r:embed="rId3"/>
          <a:stretch>
            <a:fillRect/>
          </a:stretch>
        </p:blipFill>
        <p:spPr>
          <a:xfrm>
            <a:off x="190414" y="6099629"/>
            <a:ext cx="1981372" cy="621846"/>
          </a:xfrm>
          <a:prstGeom prst="rect">
            <a:avLst/>
          </a:prstGeom>
        </p:spPr>
      </p:pic>
    </p:spTree>
    <p:extLst>
      <p:ext uri="{BB962C8B-B14F-4D97-AF65-F5344CB8AC3E}">
        <p14:creationId xmlns:p14="http://schemas.microsoft.com/office/powerpoint/2010/main" val="3682773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TotalTime>
  <Words>1357</Words>
  <Application>Microsoft Office PowerPoint</Application>
  <PresentationFormat>Widescreen</PresentationFormat>
  <Paragraphs>199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Arial Black</vt:lpstr>
      <vt:lpstr>Calibri</vt:lpstr>
      <vt:lpstr>Times New Roman</vt:lpstr>
      <vt:lpstr>Wingdings</vt:lpstr>
      <vt:lpstr>Office Theme</vt:lpstr>
      <vt:lpstr>Gastrointestinal Tract (GIT) Module 2nd Year MBBS(LGIS) Development of Hind Gut</vt:lpstr>
      <vt:lpstr>  Prof. Umar’s Model of Teaching Strategy  Self Directed Learning  Assessment Program  Objectives :To cultivate critical thinking, analytical reasoning, and problem-solving competencies.                   To instill a culture of self-directed learning, fostering lifelong learning habits and autonomy.   </vt:lpstr>
      <vt:lpstr>PowerPoint Presentation</vt:lpstr>
      <vt:lpstr>Motto, Vision; The Dream/Tomorrow</vt:lpstr>
      <vt:lpstr> Learning objectives At the end of the session, student will be able to</vt:lpstr>
      <vt:lpstr> Development  of Large intestine</vt:lpstr>
      <vt:lpstr> Gross Anatomy  Derivatives of Hindgut</vt:lpstr>
      <vt:lpstr>PowerPoint Presentation</vt:lpstr>
      <vt:lpstr>Cloacal Membrane</vt:lpstr>
      <vt:lpstr> Partitioning of the Cloaca   </vt:lpstr>
      <vt:lpstr>PowerPoint Presentation</vt:lpstr>
      <vt:lpstr>PowerPoint Presentation</vt:lpstr>
      <vt:lpstr>Fusion </vt:lpstr>
      <vt:lpstr>PowerPoint Presentation</vt:lpstr>
      <vt:lpstr>PowerPoint Presentation</vt:lpstr>
      <vt:lpstr>Development of anal canal</vt:lpstr>
      <vt:lpstr>Neurovascular Supply</vt:lpstr>
      <vt:lpstr>Functions of Large intestine</vt:lpstr>
      <vt:lpstr>Physiology Of Defecation And Continence</vt:lpstr>
      <vt:lpstr>PowerPoint Presentation</vt:lpstr>
      <vt:lpstr>PowerPoint Presentation</vt:lpstr>
      <vt:lpstr>Vertical integration </vt:lpstr>
      <vt:lpstr>Congenital Megacolon or Hirschsprung Disease </vt:lpstr>
      <vt:lpstr> Imperforate Anus </vt:lpstr>
      <vt:lpstr> Anal Stenosis </vt:lpstr>
      <vt:lpstr> Membranous Atresia of Anus   </vt:lpstr>
      <vt:lpstr>Anorectal Agenesis, with or without a Fistula   </vt:lpstr>
      <vt:lpstr>Anal Agenesis, with or without a Fistula  </vt:lpstr>
      <vt:lpstr>Fistulas</vt:lpstr>
      <vt:lpstr>Prenatal Evaluation for Detection of Anorectal Atresia: Value of Ultrasound </vt:lpstr>
      <vt:lpstr>Approach to a patient of anorectal malformation</vt:lpstr>
      <vt:lpstr>Role of AI in colorectal Carcinoma</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Gastrointestinal Tract (GIT) Module 2nd Year MBBS(LGIS) Development of Hind Gut</dc:title>
  <dc:creator>DME RMU</dc:creator>
  <cp:lastModifiedBy>Musharaf Baig</cp:lastModifiedBy>
  <cp:revision>8</cp:revision>
  <dcterms:created xsi:type="dcterms:W3CDTF">2025-01-28T13:29:57Z</dcterms:created>
  <dcterms:modified xsi:type="dcterms:W3CDTF">2025-03-18T01:53:22Z</dcterms:modified>
</cp:coreProperties>
</file>