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74" r:id="rId2"/>
    <p:sldId id="575" r:id="rId3"/>
    <p:sldId id="576" r:id="rId4"/>
    <p:sldId id="405" r:id="rId5"/>
    <p:sldId id="511" r:id="rId6"/>
    <p:sldId id="497" r:id="rId7"/>
    <p:sldId id="571" r:id="rId8"/>
    <p:sldId id="563" r:id="rId9"/>
    <p:sldId id="573" r:id="rId10"/>
    <p:sldId id="536" r:id="rId11"/>
    <p:sldId id="558" r:id="rId12"/>
    <p:sldId id="564" r:id="rId13"/>
    <p:sldId id="537" r:id="rId14"/>
    <p:sldId id="559" r:id="rId15"/>
    <p:sldId id="538" r:id="rId16"/>
    <p:sldId id="560" r:id="rId17"/>
    <p:sldId id="539" r:id="rId18"/>
    <p:sldId id="578" r:id="rId19"/>
    <p:sldId id="540" r:id="rId20"/>
    <p:sldId id="545" r:id="rId21"/>
    <p:sldId id="577" r:id="rId22"/>
    <p:sldId id="567" r:id="rId23"/>
    <p:sldId id="572" r:id="rId24"/>
    <p:sldId id="541" r:id="rId25"/>
    <p:sldId id="548" r:id="rId26"/>
    <p:sldId id="543" r:id="rId27"/>
    <p:sldId id="485" r:id="rId28"/>
    <p:sldId id="569" r:id="rId29"/>
    <p:sldId id="570" r:id="rId30"/>
    <p:sldId id="562" r:id="rId3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0B06A0D4-D62D-4392-BD93-F8A58F1851F6}" type="presOf" srcId="{663C1E13-76F9-4B70-A2F2-CA23180743CE}" destId="{4822A78E-EAEC-401F-941A-3A84E13E2357}" srcOrd="2" destOrd="0" presId="urn:microsoft.com/office/officeart/2005/8/layout/gear1#1"/>
    <dgm:cxn modelId="{C965BB4B-051E-497E-BAB3-F97E636B890E}" type="presOf" srcId="{399ACE2F-90C5-48B1-9E65-700A32562848}" destId="{7D3EFDB4-E5D1-439A-86D8-1FCF80D959BA}" srcOrd="2" destOrd="0" presId="urn:microsoft.com/office/officeart/2005/8/layout/gear1#1"/>
    <dgm:cxn modelId="{13B2EFB2-9804-4F07-B197-8E3D27AA6FB7}" type="presOf" srcId="{F9CEBA05-2F10-437E-89B2-54F4D9FAF478}" destId="{5ED88519-AC6C-4AA3-B76D-812B93A167E4}" srcOrd="0" destOrd="0" presId="urn:microsoft.com/office/officeart/2005/8/layout/gear1#1"/>
    <dgm:cxn modelId="{7A73F10E-7DB9-43C5-8EFC-2E87E7BF56F1}" type="presOf" srcId="{399ACE2F-90C5-48B1-9E65-700A32562848}" destId="{23DC08E4-3725-4448-BFFF-1CCEA2F2987E}" srcOrd="1" destOrd="0" presId="urn:microsoft.com/office/officeart/2005/8/layout/gear1#1"/>
    <dgm:cxn modelId="{A878CCD0-3456-4AD1-A4B3-E939577E4B9F}" type="presOf" srcId="{DA82EADB-2721-42A0-95EA-F9B5521A38A6}" destId="{A09CEA93-9338-4361-A5E6-CF85B6019F5A}" srcOrd="0" destOrd="0" presId="urn:microsoft.com/office/officeart/2005/8/layout/gear1#1"/>
    <dgm:cxn modelId="{A4921B69-A4A1-4858-9CBD-E0B75204F817}" type="presOf" srcId="{DACAB5BA-B8B4-4D66-8B11-1D02259E020B}" destId="{87622A90-D0D8-4EA3-BC0D-D537801AF2B1}" srcOrd="0"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5719DC10-5A5E-404C-B64C-84B3820254AC}" type="presOf" srcId="{DACAB5BA-B8B4-4D66-8B11-1D02259E020B}" destId="{8BC64EA7-2794-42B6-96C9-F39A52CB985A}" srcOrd="2"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D292CF1B-5F29-494B-A205-ACF6D44A3582}" type="presOf" srcId="{DACAB5BA-B8B4-4D66-8B11-1D02259E020B}" destId="{B6B6B41B-120B-4968-AB6A-FC6E7C8EF3C0}" srcOrd="1" destOrd="0" presId="urn:microsoft.com/office/officeart/2005/8/layout/gear1#1"/>
    <dgm:cxn modelId="{D734FC3E-DB4D-4719-B6CD-84BE470C1A1C}" type="presOf" srcId="{399ACE2F-90C5-48B1-9E65-700A32562848}" destId="{59EDF28D-6C67-49D0-B5A1-DE5C3CBA2292}" srcOrd="0" destOrd="0" presId="urn:microsoft.com/office/officeart/2005/8/layout/gear1#1"/>
    <dgm:cxn modelId="{43FA5577-7C93-42B9-B989-6C7438B7979D}" type="presOf" srcId="{663C1E13-76F9-4B70-A2F2-CA23180743CE}" destId="{B9330EE9-43E4-4FD4-8144-E92B1DD0FCDF}" srcOrd="1" destOrd="0" presId="urn:microsoft.com/office/officeart/2005/8/layout/gear1#1"/>
    <dgm:cxn modelId="{7FD0088C-5206-49AF-848D-C355975A2C25}" type="presOf" srcId="{399ACE2F-90C5-48B1-9E65-700A32562848}" destId="{9815588C-16D0-4475-B64C-847FC87C8C32}" srcOrd="3"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8B4D588-112D-482A-B4A0-AD6A0762CB75}" type="presOf" srcId="{188C389E-9423-41DE-9C5E-D4A7E95C7E62}" destId="{6DF3A3A0-5919-4E69-80DD-61760D6340A0}" srcOrd="0" destOrd="0" presId="urn:microsoft.com/office/officeart/2005/8/layout/gear1#1"/>
    <dgm:cxn modelId="{4C0B017E-7B8D-4C96-AEFF-D9846641F0A6}" type="presOf" srcId="{663C1E13-76F9-4B70-A2F2-CA23180743CE}" destId="{93300324-D62F-4E58-B882-734182BDB462}" srcOrd="0" destOrd="0" presId="urn:microsoft.com/office/officeart/2005/8/layout/gear1#1"/>
    <dgm:cxn modelId="{FDBE443A-DE85-45CB-AE3F-FBD25CA5A068}" type="presOf" srcId="{23718C41-0A1F-40BF-86BE-8A5476EC271E}" destId="{398423B3-DD54-4226-99D7-017EFC1488DF}" srcOrd="0" destOrd="0" presId="urn:microsoft.com/office/officeart/2005/8/layout/gear1#1"/>
    <dgm:cxn modelId="{62F95BA1-8EFD-43B0-B98E-30725B1CA2E2}" type="presParOf" srcId="{5ED88519-AC6C-4AA3-B76D-812B93A167E4}" destId="{87622A90-D0D8-4EA3-BC0D-D537801AF2B1}" srcOrd="0" destOrd="0" presId="urn:microsoft.com/office/officeart/2005/8/layout/gear1#1"/>
    <dgm:cxn modelId="{B4038229-CA5F-472C-95AD-5F74E11E971D}" type="presParOf" srcId="{5ED88519-AC6C-4AA3-B76D-812B93A167E4}" destId="{B6B6B41B-120B-4968-AB6A-FC6E7C8EF3C0}" srcOrd="1" destOrd="0" presId="urn:microsoft.com/office/officeart/2005/8/layout/gear1#1"/>
    <dgm:cxn modelId="{B378D978-1998-48B7-AE7B-D4BDFCBC8C53}" type="presParOf" srcId="{5ED88519-AC6C-4AA3-B76D-812B93A167E4}" destId="{8BC64EA7-2794-42B6-96C9-F39A52CB985A}" srcOrd="2" destOrd="0" presId="urn:microsoft.com/office/officeart/2005/8/layout/gear1#1"/>
    <dgm:cxn modelId="{8D3F4533-2281-44B2-B3C9-61377EDC0F23}" type="presParOf" srcId="{5ED88519-AC6C-4AA3-B76D-812B93A167E4}" destId="{93300324-D62F-4E58-B882-734182BDB462}" srcOrd="3" destOrd="0" presId="urn:microsoft.com/office/officeart/2005/8/layout/gear1#1"/>
    <dgm:cxn modelId="{A5F4CE7A-EBCB-4BB4-B5B5-FC37417CC45E}" type="presParOf" srcId="{5ED88519-AC6C-4AA3-B76D-812B93A167E4}" destId="{B9330EE9-43E4-4FD4-8144-E92B1DD0FCDF}" srcOrd="4" destOrd="0" presId="urn:microsoft.com/office/officeart/2005/8/layout/gear1#1"/>
    <dgm:cxn modelId="{BDD9F563-645C-45DC-9AFD-E3464DDB51E8}" type="presParOf" srcId="{5ED88519-AC6C-4AA3-B76D-812B93A167E4}" destId="{4822A78E-EAEC-401F-941A-3A84E13E2357}" srcOrd="5" destOrd="0" presId="urn:microsoft.com/office/officeart/2005/8/layout/gear1#1"/>
    <dgm:cxn modelId="{12C04712-C2B5-486D-8D67-CD491888D425}" type="presParOf" srcId="{5ED88519-AC6C-4AA3-B76D-812B93A167E4}" destId="{59EDF28D-6C67-49D0-B5A1-DE5C3CBA2292}" srcOrd="6" destOrd="0" presId="urn:microsoft.com/office/officeart/2005/8/layout/gear1#1"/>
    <dgm:cxn modelId="{9925B865-E7AB-4F1D-AA74-0579307C2FB6}" type="presParOf" srcId="{5ED88519-AC6C-4AA3-B76D-812B93A167E4}" destId="{23DC08E4-3725-4448-BFFF-1CCEA2F2987E}" srcOrd="7" destOrd="0" presId="urn:microsoft.com/office/officeart/2005/8/layout/gear1#1"/>
    <dgm:cxn modelId="{623065C9-7F76-42C7-97BA-DD798EF20A68}" type="presParOf" srcId="{5ED88519-AC6C-4AA3-B76D-812B93A167E4}" destId="{7D3EFDB4-E5D1-439A-86D8-1FCF80D959BA}" srcOrd="8" destOrd="0" presId="urn:microsoft.com/office/officeart/2005/8/layout/gear1#1"/>
    <dgm:cxn modelId="{629D8B5D-84CD-4B54-BB4C-009C66F9BB57}" type="presParOf" srcId="{5ED88519-AC6C-4AA3-B76D-812B93A167E4}" destId="{9815588C-16D0-4475-B64C-847FC87C8C32}" srcOrd="9" destOrd="0" presId="urn:microsoft.com/office/officeart/2005/8/layout/gear1#1"/>
    <dgm:cxn modelId="{DA0C62C9-0E4E-45B0-A17B-D780FAF4B2B3}" type="presParOf" srcId="{5ED88519-AC6C-4AA3-B76D-812B93A167E4}" destId="{398423B3-DD54-4226-99D7-017EFC1488DF}" srcOrd="10" destOrd="0" presId="urn:microsoft.com/office/officeart/2005/8/layout/gear1#1"/>
    <dgm:cxn modelId="{FB4FEDE4-91D1-46D0-B102-221C85BEA84A}" type="presParOf" srcId="{5ED88519-AC6C-4AA3-B76D-812B93A167E4}" destId="{6DF3A3A0-5919-4E69-80DD-61760D6340A0}" srcOrd="11" destOrd="0" presId="urn:microsoft.com/office/officeart/2005/8/layout/gear1#1"/>
    <dgm:cxn modelId="{07F12E70-05E0-4463-B334-EADF0D25F446}"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C0C10-069D-47C8-81F0-CA8CD145F15D}"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FEDFB49C-82B3-46B7-B1EB-749A7E459115}">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90000"/>
          </a:schemeClr>
        </a:solidFill>
      </dgm:spPr>
      <dgm:t>
        <a:bodyPr/>
        <a:lstStyle/>
        <a:p>
          <a:r>
            <a:rPr lang="en-US" b="1" dirty="0">
              <a:solidFill>
                <a:schemeClr val="tx1"/>
              </a:solidFill>
              <a:latin typeface="Times New Roman" pitchFamily="18" charset="0"/>
              <a:cs typeface="Times New Roman" pitchFamily="18" charset="0"/>
            </a:rPr>
            <a:t>ESOPHAGUS</a:t>
          </a:r>
        </a:p>
      </dgm:t>
    </dgm:pt>
    <dgm:pt modelId="{20EDCC6C-68E4-46BD-A0FB-EAED7B1DFE89}" type="parTrans" cxnId="{4FC422EE-D77A-427C-88F2-2683C91F3D97}">
      <dgm:prSet/>
      <dgm:spPr/>
      <dgm:t>
        <a:bodyPr/>
        <a:lstStyle/>
        <a:p>
          <a:endParaRPr lang="en-US"/>
        </a:p>
      </dgm:t>
    </dgm:pt>
    <dgm:pt modelId="{3CCFF87B-7429-43F2-B54A-98D8EA3FCC66}" type="sibTrans" cxnId="{4FC422EE-D77A-427C-88F2-2683C91F3D97}">
      <dgm:prSet/>
      <dgm:spPr/>
      <dgm:t>
        <a:bodyPr/>
        <a:lstStyle/>
        <a:p>
          <a:endParaRPr lang="en-US"/>
        </a:p>
      </dgm:t>
    </dgm:pt>
    <dgm:pt modelId="{C9390800-5A37-4B4F-96CB-AFE26517CD81}">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tx2">
            <a:lumMod val="10000"/>
            <a:lumOff val="90000"/>
          </a:schemeClr>
        </a:solidFill>
      </dgm:spPr>
      <dgm:t>
        <a:bodyPr/>
        <a:lstStyle/>
        <a:p>
          <a:r>
            <a:rPr lang="en-US" b="1" dirty="0">
              <a:solidFill>
                <a:schemeClr val="tx1"/>
              </a:solidFill>
              <a:latin typeface="Times New Roman" pitchFamily="18" charset="0"/>
              <a:cs typeface="Times New Roman" pitchFamily="18" charset="0"/>
            </a:rPr>
            <a:t>STOMACH</a:t>
          </a:r>
        </a:p>
      </dgm:t>
    </dgm:pt>
    <dgm:pt modelId="{CD92106E-DAB5-4DB6-AFD1-9D66AFB3A9A8}" type="parTrans" cxnId="{684D29F3-95FB-46D2-924D-99579A9241CF}">
      <dgm:prSet/>
      <dgm:spPr/>
      <dgm:t>
        <a:bodyPr/>
        <a:lstStyle/>
        <a:p>
          <a:endParaRPr lang="en-US"/>
        </a:p>
      </dgm:t>
    </dgm:pt>
    <dgm:pt modelId="{4F3FE4C4-EE75-444E-9812-6E3ADA02EE19}" type="sibTrans" cxnId="{684D29F3-95FB-46D2-924D-99579A9241CF}">
      <dgm:prSet/>
      <dgm:spPr/>
      <dgm:t>
        <a:bodyPr/>
        <a:lstStyle/>
        <a:p>
          <a:endParaRPr lang="en-US"/>
        </a:p>
      </dgm:t>
    </dgm:pt>
    <dgm:pt modelId="{62CB2420-811D-4F7E-B782-763324717CBE}">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2">
            <a:lumMod val="20000"/>
            <a:lumOff val="80000"/>
          </a:schemeClr>
        </a:solidFill>
      </dgm:spPr>
      <dgm:t>
        <a:bodyPr/>
        <a:lstStyle/>
        <a:p>
          <a:r>
            <a:rPr lang="en-US" b="1" dirty="0">
              <a:solidFill>
                <a:schemeClr val="tx1"/>
              </a:solidFill>
              <a:latin typeface="Times New Roman" pitchFamily="18" charset="0"/>
              <a:cs typeface="Times New Roman" pitchFamily="18" charset="0"/>
            </a:rPr>
            <a:t>DUODENUM</a:t>
          </a:r>
        </a:p>
      </dgm:t>
    </dgm:pt>
    <dgm:pt modelId="{CCECAD9C-3FEA-4DCC-A442-F62C75D9C823}" type="parTrans" cxnId="{6AFBFBAB-8948-473A-B883-AE3E451EC7FE}">
      <dgm:prSet/>
      <dgm:spPr/>
      <dgm:t>
        <a:bodyPr/>
        <a:lstStyle/>
        <a:p>
          <a:endParaRPr lang="en-US"/>
        </a:p>
      </dgm:t>
    </dgm:pt>
    <dgm:pt modelId="{5D76BEF5-5DE3-418A-8428-BCC6E0E88E0D}" type="sibTrans" cxnId="{6AFBFBAB-8948-473A-B883-AE3E451EC7FE}">
      <dgm:prSet/>
      <dgm:spPr/>
      <dgm:t>
        <a:bodyPr/>
        <a:lstStyle/>
        <a:p>
          <a:endParaRPr lang="en-US"/>
        </a:p>
      </dgm:t>
    </dgm:pt>
    <dgm:pt modelId="{7E874FF9-8C4E-488B-A1F6-7819E1C6610E}">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4">
            <a:lumMod val="20000"/>
            <a:lumOff val="80000"/>
          </a:schemeClr>
        </a:solidFill>
      </dgm:spPr>
      <dgm:t>
        <a:bodyPr/>
        <a:lstStyle/>
        <a:p>
          <a:r>
            <a:rPr lang="en-US" b="1" dirty="0">
              <a:solidFill>
                <a:schemeClr val="tx1"/>
              </a:solidFill>
              <a:latin typeface="Times New Roman" pitchFamily="18" charset="0"/>
              <a:cs typeface="Times New Roman" pitchFamily="18" charset="0"/>
            </a:rPr>
            <a:t>LIVER &amp; GALLBLADDER</a:t>
          </a:r>
        </a:p>
      </dgm:t>
    </dgm:pt>
    <dgm:pt modelId="{A9DA0AE7-E699-4D98-AC28-FC02A65AD7C6}" type="parTrans" cxnId="{105269D3-F762-4BAD-A6A0-DDA121B566C5}">
      <dgm:prSet/>
      <dgm:spPr/>
      <dgm:t>
        <a:bodyPr/>
        <a:lstStyle/>
        <a:p>
          <a:endParaRPr lang="en-US"/>
        </a:p>
      </dgm:t>
    </dgm:pt>
    <dgm:pt modelId="{4702620C-A78B-4537-87D9-D4EAA77A863E}" type="sibTrans" cxnId="{105269D3-F762-4BAD-A6A0-DDA121B566C5}">
      <dgm:prSet/>
      <dgm:spPr/>
      <dgm:t>
        <a:bodyPr/>
        <a:lstStyle/>
        <a:p>
          <a:endParaRPr lang="en-US"/>
        </a:p>
      </dgm:t>
    </dgm:pt>
    <dgm:pt modelId="{18CC51DD-4E71-4AA5-8EF2-A13F9BB7E0B6}">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3">
            <a:lumMod val="20000"/>
            <a:lumOff val="80000"/>
          </a:schemeClr>
        </a:solidFill>
        <a:effectLst>
          <a:glow rad="228600">
            <a:schemeClr val="accent2">
              <a:satMod val="175000"/>
              <a:alpha val="40000"/>
            </a:schemeClr>
          </a:glow>
        </a:effectLst>
      </dgm:spPr>
      <dgm:t>
        <a:bodyPr/>
        <a:lstStyle/>
        <a:p>
          <a:r>
            <a:rPr lang="en-US" b="1" dirty="0">
              <a:solidFill>
                <a:schemeClr val="tx1"/>
              </a:solidFill>
              <a:latin typeface="Times New Roman" pitchFamily="18" charset="0"/>
              <a:cs typeface="Times New Roman" pitchFamily="18" charset="0"/>
            </a:rPr>
            <a:t>PANCREAS</a:t>
          </a:r>
        </a:p>
      </dgm:t>
    </dgm:pt>
    <dgm:pt modelId="{9F54CB12-BD43-4DAB-87E0-4CD7F31FF249}" type="parTrans" cxnId="{BA3F8991-6346-41DB-84B5-F65CA89AA8BC}">
      <dgm:prSet/>
      <dgm:spPr/>
      <dgm:t>
        <a:bodyPr/>
        <a:lstStyle/>
        <a:p>
          <a:endParaRPr lang="en-US"/>
        </a:p>
      </dgm:t>
    </dgm:pt>
    <dgm:pt modelId="{90775B82-4DE9-4EF5-96D4-509005AA30EE}" type="sibTrans" cxnId="{BA3F8991-6346-41DB-84B5-F65CA89AA8BC}">
      <dgm:prSet/>
      <dgm:spPr/>
      <dgm:t>
        <a:bodyPr/>
        <a:lstStyle/>
        <a:p>
          <a:endParaRPr lang="en-US"/>
        </a:p>
      </dgm:t>
    </dgm:pt>
    <dgm:pt modelId="{4C380971-BF48-4212-AE38-D90E006D5031}" type="pres">
      <dgm:prSet presAssocID="{19EC0C10-069D-47C8-81F0-CA8CD145F15D}" presName="diagram" presStyleCnt="0">
        <dgm:presLayoutVars>
          <dgm:dir/>
          <dgm:resizeHandles val="exact"/>
        </dgm:presLayoutVars>
      </dgm:prSet>
      <dgm:spPr/>
      <dgm:t>
        <a:bodyPr/>
        <a:lstStyle/>
        <a:p>
          <a:endParaRPr lang="en-US"/>
        </a:p>
      </dgm:t>
    </dgm:pt>
    <dgm:pt modelId="{8A442275-040D-4EA3-9E32-A78881606096}" type="pres">
      <dgm:prSet presAssocID="{FEDFB49C-82B3-46B7-B1EB-749A7E459115}" presName="node" presStyleLbl="node1" presStyleIdx="0" presStyleCnt="5">
        <dgm:presLayoutVars>
          <dgm:bulletEnabled val="1"/>
        </dgm:presLayoutVars>
      </dgm:prSet>
      <dgm:spPr/>
      <dgm:t>
        <a:bodyPr/>
        <a:lstStyle/>
        <a:p>
          <a:endParaRPr lang="en-US"/>
        </a:p>
      </dgm:t>
    </dgm:pt>
    <dgm:pt modelId="{C19D828F-104A-4BED-AC5F-1DB58F79EB47}" type="pres">
      <dgm:prSet presAssocID="{3CCFF87B-7429-43F2-B54A-98D8EA3FCC66}" presName="sibTrans" presStyleCnt="0"/>
      <dgm:spPr/>
    </dgm:pt>
    <dgm:pt modelId="{DF6D727F-10D7-4C22-9606-7DA57B51F447}" type="pres">
      <dgm:prSet presAssocID="{C9390800-5A37-4B4F-96CB-AFE26517CD81}" presName="node" presStyleLbl="node1" presStyleIdx="1" presStyleCnt="5">
        <dgm:presLayoutVars>
          <dgm:bulletEnabled val="1"/>
        </dgm:presLayoutVars>
      </dgm:prSet>
      <dgm:spPr/>
      <dgm:t>
        <a:bodyPr/>
        <a:lstStyle/>
        <a:p>
          <a:endParaRPr lang="en-US"/>
        </a:p>
      </dgm:t>
    </dgm:pt>
    <dgm:pt modelId="{5F9CD94C-971A-4235-A7BF-62F42A19504B}" type="pres">
      <dgm:prSet presAssocID="{4F3FE4C4-EE75-444E-9812-6E3ADA02EE19}" presName="sibTrans" presStyleCnt="0"/>
      <dgm:spPr/>
    </dgm:pt>
    <dgm:pt modelId="{A1B58879-1FCF-4927-A0F4-8B7EA8F2C82F}" type="pres">
      <dgm:prSet presAssocID="{62CB2420-811D-4F7E-B782-763324717CBE}" presName="node" presStyleLbl="node1" presStyleIdx="2" presStyleCnt="5">
        <dgm:presLayoutVars>
          <dgm:bulletEnabled val="1"/>
        </dgm:presLayoutVars>
      </dgm:prSet>
      <dgm:spPr/>
      <dgm:t>
        <a:bodyPr/>
        <a:lstStyle/>
        <a:p>
          <a:endParaRPr lang="en-US"/>
        </a:p>
      </dgm:t>
    </dgm:pt>
    <dgm:pt modelId="{D3AD3AB7-AAC9-44D7-AB35-C47AB0ACB803}" type="pres">
      <dgm:prSet presAssocID="{5D76BEF5-5DE3-418A-8428-BCC6E0E88E0D}" presName="sibTrans" presStyleCnt="0"/>
      <dgm:spPr/>
    </dgm:pt>
    <dgm:pt modelId="{8463C848-B3F8-461C-949F-DA8C96FC8AF6}" type="pres">
      <dgm:prSet presAssocID="{7E874FF9-8C4E-488B-A1F6-7819E1C6610E}" presName="node" presStyleLbl="node1" presStyleIdx="3" presStyleCnt="5">
        <dgm:presLayoutVars>
          <dgm:bulletEnabled val="1"/>
        </dgm:presLayoutVars>
      </dgm:prSet>
      <dgm:spPr/>
      <dgm:t>
        <a:bodyPr/>
        <a:lstStyle/>
        <a:p>
          <a:endParaRPr lang="en-US"/>
        </a:p>
      </dgm:t>
    </dgm:pt>
    <dgm:pt modelId="{9B308146-BB46-417E-A388-3FED56183F17}" type="pres">
      <dgm:prSet presAssocID="{4702620C-A78B-4537-87D9-D4EAA77A863E}" presName="sibTrans" presStyleCnt="0"/>
      <dgm:spPr/>
    </dgm:pt>
    <dgm:pt modelId="{D3756530-F088-4AE5-85DF-3A03EDBF60B4}" type="pres">
      <dgm:prSet presAssocID="{18CC51DD-4E71-4AA5-8EF2-A13F9BB7E0B6}" presName="node" presStyleLbl="node1" presStyleIdx="4" presStyleCnt="5">
        <dgm:presLayoutVars>
          <dgm:bulletEnabled val="1"/>
        </dgm:presLayoutVars>
      </dgm:prSet>
      <dgm:spPr/>
      <dgm:t>
        <a:bodyPr/>
        <a:lstStyle/>
        <a:p>
          <a:endParaRPr lang="en-US"/>
        </a:p>
      </dgm:t>
    </dgm:pt>
  </dgm:ptLst>
  <dgm:cxnLst>
    <dgm:cxn modelId="{588D1E1D-0766-41CC-A621-C1792AAFD321}" type="presOf" srcId="{62CB2420-811D-4F7E-B782-763324717CBE}" destId="{A1B58879-1FCF-4927-A0F4-8B7EA8F2C82F}" srcOrd="0" destOrd="0" presId="urn:microsoft.com/office/officeart/2005/8/layout/default#1"/>
    <dgm:cxn modelId="{201CCACE-BDA6-42F3-8DA8-CC59FB5F582A}" type="presOf" srcId="{C9390800-5A37-4B4F-96CB-AFE26517CD81}" destId="{DF6D727F-10D7-4C22-9606-7DA57B51F447}" srcOrd="0" destOrd="0" presId="urn:microsoft.com/office/officeart/2005/8/layout/default#1"/>
    <dgm:cxn modelId="{BA3F8991-6346-41DB-84B5-F65CA89AA8BC}" srcId="{19EC0C10-069D-47C8-81F0-CA8CD145F15D}" destId="{18CC51DD-4E71-4AA5-8EF2-A13F9BB7E0B6}" srcOrd="4" destOrd="0" parTransId="{9F54CB12-BD43-4DAB-87E0-4CD7F31FF249}" sibTransId="{90775B82-4DE9-4EF5-96D4-509005AA30EE}"/>
    <dgm:cxn modelId="{A30725F5-D0AD-473A-8453-79EB9E300F7F}" type="presOf" srcId="{19EC0C10-069D-47C8-81F0-CA8CD145F15D}" destId="{4C380971-BF48-4212-AE38-D90E006D5031}" srcOrd="0" destOrd="0" presId="urn:microsoft.com/office/officeart/2005/8/layout/default#1"/>
    <dgm:cxn modelId="{DA9BFE11-FFE7-4C8A-9E34-8622DABB418D}" type="presOf" srcId="{FEDFB49C-82B3-46B7-B1EB-749A7E459115}" destId="{8A442275-040D-4EA3-9E32-A78881606096}" srcOrd="0" destOrd="0" presId="urn:microsoft.com/office/officeart/2005/8/layout/default#1"/>
    <dgm:cxn modelId="{4FC422EE-D77A-427C-88F2-2683C91F3D97}" srcId="{19EC0C10-069D-47C8-81F0-CA8CD145F15D}" destId="{FEDFB49C-82B3-46B7-B1EB-749A7E459115}" srcOrd="0" destOrd="0" parTransId="{20EDCC6C-68E4-46BD-A0FB-EAED7B1DFE89}" sibTransId="{3CCFF87B-7429-43F2-B54A-98D8EA3FCC66}"/>
    <dgm:cxn modelId="{684D29F3-95FB-46D2-924D-99579A9241CF}" srcId="{19EC0C10-069D-47C8-81F0-CA8CD145F15D}" destId="{C9390800-5A37-4B4F-96CB-AFE26517CD81}" srcOrd="1" destOrd="0" parTransId="{CD92106E-DAB5-4DB6-AFD1-9D66AFB3A9A8}" sibTransId="{4F3FE4C4-EE75-444E-9812-6E3ADA02EE19}"/>
    <dgm:cxn modelId="{105269D3-F762-4BAD-A6A0-DDA121B566C5}" srcId="{19EC0C10-069D-47C8-81F0-CA8CD145F15D}" destId="{7E874FF9-8C4E-488B-A1F6-7819E1C6610E}" srcOrd="3" destOrd="0" parTransId="{A9DA0AE7-E699-4D98-AC28-FC02A65AD7C6}" sibTransId="{4702620C-A78B-4537-87D9-D4EAA77A863E}"/>
    <dgm:cxn modelId="{258BC6D3-AF47-4433-9BEF-9AF3DB282406}" type="presOf" srcId="{18CC51DD-4E71-4AA5-8EF2-A13F9BB7E0B6}" destId="{D3756530-F088-4AE5-85DF-3A03EDBF60B4}" srcOrd="0" destOrd="0" presId="urn:microsoft.com/office/officeart/2005/8/layout/default#1"/>
    <dgm:cxn modelId="{8DA3ABA4-80D1-41B3-AD53-6EEE0795B22F}" type="presOf" srcId="{7E874FF9-8C4E-488B-A1F6-7819E1C6610E}" destId="{8463C848-B3F8-461C-949F-DA8C96FC8AF6}" srcOrd="0" destOrd="0" presId="urn:microsoft.com/office/officeart/2005/8/layout/default#1"/>
    <dgm:cxn modelId="{6AFBFBAB-8948-473A-B883-AE3E451EC7FE}" srcId="{19EC0C10-069D-47C8-81F0-CA8CD145F15D}" destId="{62CB2420-811D-4F7E-B782-763324717CBE}" srcOrd="2" destOrd="0" parTransId="{CCECAD9C-3FEA-4DCC-A442-F62C75D9C823}" sibTransId="{5D76BEF5-5DE3-418A-8428-BCC6E0E88E0D}"/>
    <dgm:cxn modelId="{A0734AEF-53D2-4A05-ADCD-AB62122702F1}" type="presParOf" srcId="{4C380971-BF48-4212-AE38-D90E006D5031}" destId="{8A442275-040D-4EA3-9E32-A78881606096}" srcOrd="0" destOrd="0" presId="urn:microsoft.com/office/officeart/2005/8/layout/default#1"/>
    <dgm:cxn modelId="{04F7D309-7504-4120-90C5-CE8FA0A29074}" type="presParOf" srcId="{4C380971-BF48-4212-AE38-D90E006D5031}" destId="{C19D828F-104A-4BED-AC5F-1DB58F79EB47}" srcOrd="1" destOrd="0" presId="urn:microsoft.com/office/officeart/2005/8/layout/default#1"/>
    <dgm:cxn modelId="{78DBA646-C264-4F87-87DB-9A4BEAF37892}" type="presParOf" srcId="{4C380971-BF48-4212-AE38-D90E006D5031}" destId="{DF6D727F-10D7-4C22-9606-7DA57B51F447}" srcOrd="2" destOrd="0" presId="urn:microsoft.com/office/officeart/2005/8/layout/default#1"/>
    <dgm:cxn modelId="{B6245870-B5A0-43BF-AFED-C5674EB418D4}" type="presParOf" srcId="{4C380971-BF48-4212-AE38-D90E006D5031}" destId="{5F9CD94C-971A-4235-A7BF-62F42A19504B}" srcOrd="3" destOrd="0" presId="urn:microsoft.com/office/officeart/2005/8/layout/default#1"/>
    <dgm:cxn modelId="{E1B4710D-E8FF-414E-A649-1216C08C47A2}" type="presParOf" srcId="{4C380971-BF48-4212-AE38-D90E006D5031}" destId="{A1B58879-1FCF-4927-A0F4-8B7EA8F2C82F}" srcOrd="4" destOrd="0" presId="urn:microsoft.com/office/officeart/2005/8/layout/default#1"/>
    <dgm:cxn modelId="{6B57CE17-32A8-4B4F-A715-3D4031C97C4F}" type="presParOf" srcId="{4C380971-BF48-4212-AE38-D90E006D5031}" destId="{D3AD3AB7-AAC9-44D7-AB35-C47AB0ACB803}" srcOrd="5" destOrd="0" presId="urn:microsoft.com/office/officeart/2005/8/layout/default#1"/>
    <dgm:cxn modelId="{B19ECA73-D1FD-4F28-9F4B-CAF3360B8754}" type="presParOf" srcId="{4C380971-BF48-4212-AE38-D90E006D5031}" destId="{8463C848-B3F8-461C-949F-DA8C96FC8AF6}" srcOrd="6" destOrd="0" presId="urn:microsoft.com/office/officeart/2005/8/layout/default#1"/>
    <dgm:cxn modelId="{8E867709-A811-475D-BC72-0F0195760806}" type="presParOf" srcId="{4C380971-BF48-4212-AE38-D90E006D5031}" destId="{9B308146-BB46-417E-A388-3FED56183F17}" srcOrd="7" destOrd="0" presId="urn:microsoft.com/office/officeart/2005/8/layout/default#1"/>
    <dgm:cxn modelId="{19C803CF-681C-4160-A208-4E56C4104E43}" type="presParOf" srcId="{4C380971-BF48-4212-AE38-D90E006D5031}" destId="{D3756530-F088-4AE5-85DF-3A03EDBF60B4}"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3299968"/>
            <a:satOff val="-14601"/>
            <a:lumOff val="-2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6599937"/>
            <a:satOff val="-29202"/>
            <a:lumOff val="-49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Servic</a:t>
          </a:r>
          <a:r>
            <a:rPr lang="en-US" sz="1000" kern="1200" dirty="0">
              <a:latin typeface="Arial Black" pitchFamily="34" charset="0"/>
            </a:rPr>
            <a:t>e</a:t>
          </a:r>
          <a:r>
            <a:rPr lang="en-US" sz="1000" kern="1200" dirty="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3299968"/>
            <a:satOff val="-14601"/>
            <a:lumOff val="-2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6599937"/>
            <a:satOff val="-29202"/>
            <a:lumOff val="-490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2275-040D-4EA3-9E32-A78881606096}">
      <dsp:nvSpPr>
        <dsp:cNvPr id="0" name=""/>
        <dsp:cNvSpPr/>
      </dsp:nvSpPr>
      <dsp:spPr>
        <a:xfrm>
          <a:off x="0" y="300595"/>
          <a:ext cx="1968251" cy="1180951"/>
        </a:xfrm>
        <a:prstGeom prst="rect">
          <a:avLst/>
        </a:prstGeom>
        <a:solidFill>
          <a:schemeClr val="bg2">
            <a:lumMod val="9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Times New Roman" pitchFamily="18" charset="0"/>
              <a:cs typeface="Times New Roman" pitchFamily="18" charset="0"/>
            </a:rPr>
            <a:t>ESOPHAGUS</a:t>
          </a:r>
        </a:p>
      </dsp:txBody>
      <dsp:txXfrm>
        <a:off x="0" y="300595"/>
        <a:ext cx="1968251" cy="1180951"/>
      </dsp:txXfrm>
    </dsp:sp>
    <dsp:sp modelId="{DF6D727F-10D7-4C22-9606-7DA57B51F447}">
      <dsp:nvSpPr>
        <dsp:cNvPr id="0" name=""/>
        <dsp:cNvSpPr/>
      </dsp:nvSpPr>
      <dsp:spPr>
        <a:xfrm>
          <a:off x="2165077" y="300595"/>
          <a:ext cx="1968251" cy="1180951"/>
        </a:xfrm>
        <a:prstGeom prst="rect">
          <a:avLst/>
        </a:prstGeom>
        <a:solidFill>
          <a:schemeClr val="tx2">
            <a:lumMod val="10000"/>
            <a:lumOff val="9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Times New Roman" pitchFamily="18" charset="0"/>
              <a:cs typeface="Times New Roman" pitchFamily="18" charset="0"/>
            </a:rPr>
            <a:t>STOMACH</a:t>
          </a:r>
        </a:p>
      </dsp:txBody>
      <dsp:txXfrm>
        <a:off x="2165077" y="300595"/>
        <a:ext cx="1968251" cy="1180951"/>
      </dsp:txXfrm>
    </dsp:sp>
    <dsp:sp modelId="{A1B58879-1FCF-4927-A0F4-8B7EA8F2C82F}">
      <dsp:nvSpPr>
        <dsp:cNvPr id="0" name=""/>
        <dsp:cNvSpPr/>
      </dsp:nvSpPr>
      <dsp:spPr>
        <a:xfrm>
          <a:off x="4330154" y="300595"/>
          <a:ext cx="1968251" cy="1180951"/>
        </a:xfrm>
        <a:prstGeom prst="rect">
          <a:avLst/>
        </a:prstGeom>
        <a:solidFill>
          <a:schemeClr val="accent2">
            <a:lumMod val="20000"/>
            <a:lumOff val="8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Times New Roman" pitchFamily="18" charset="0"/>
              <a:cs typeface="Times New Roman" pitchFamily="18" charset="0"/>
            </a:rPr>
            <a:t>DUODENUM</a:t>
          </a:r>
        </a:p>
      </dsp:txBody>
      <dsp:txXfrm>
        <a:off x="4330154" y="300595"/>
        <a:ext cx="1968251" cy="1180951"/>
      </dsp:txXfrm>
    </dsp:sp>
    <dsp:sp modelId="{8463C848-B3F8-461C-949F-DA8C96FC8AF6}">
      <dsp:nvSpPr>
        <dsp:cNvPr id="0" name=""/>
        <dsp:cNvSpPr/>
      </dsp:nvSpPr>
      <dsp:spPr>
        <a:xfrm>
          <a:off x="1082538" y="1678372"/>
          <a:ext cx="1968251" cy="1180951"/>
        </a:xfrm>
        <a:prstGeom prst="rect">
          <a:avLst/>
        </a:prstGeom>
        <a:solidFill>
          <a:schemeClr val="accent4">
            <a:lumMod val="20000"/>
            <a:lumOff val="8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Times New Roman" pitchFamily="18" charset="0"/>
              <a:cs typeface="Times New Roman" pitchFamily="18" charset="0"/>
            </a:rPr>
            <a:t>LIVER &amp; GALLBLADDER</a:t>
          </a:r>
        </a:p>
      </dsp:txBody>
      <dsp:txXfrm>
        <a:off x="1082538" y="1678372"/>
        <a:ext cx="1968251" cy="1180951"/>
      </dsp:txXfrm>
    </dsp:sp>
    <dsp:sp modelId="{D3756530-F088-4AE5-85DF-3A03EDBF60B4}">
      <dsp:nvSpPr>
        <dsp:cNvPr id="0" name=""/>
        <dsp:cNvSpPr/>
      </dsp:nvSpPr>
      <dsp:spPr>
        <a:xfrm>
          <a:off x="3247615" y="1678372"/>
          <a:ext cx="1968251" cy="1180951"/>
        </a:xfrm>
        <a:prstGeom prst="rect">
          <a:avLst/>
        </a:prstGeom>
        <a:solidFill>
          <a:schemeClr val="accent3">
            <a:lumMod val="20000"/>
            <a:lumOff val="80000"/>
          </a:schemeClr>
        </a:solidFill>
        <a:ln w="19050" cap="flat" cmpd="sng" algn="ctr">
          <a:solidFill>
            <a:schemeClr val="accent4">
              <a:shade val="50000"/>
            </a:schemeClr>
          </a:solidFill>
          <a:prstDash val="solid"/>
          <a:miter lim="800000"/>
        </a:ln>
        <a:effectLst>
          <a:glow rad="228600">
            <a:schemeClr val="accent2">
              <a:satMod val="175000"/>
              <a:alpha val="40000"/>
            </a:schemeClr>
          </a:glow>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Times New Roman" pitchFamily="18" charset="0"/>
              <a:cs typeface="Times New Roman" pitchFamily="18" charset="0"/>
            </a:rPr>
            <a:t>PANCREAS</a:t>
          </a:r>
        </a:p>
      </dsp:txBody>
      <dsp:txXfrm>
        <a:off x="3247615" y="1678372"/>
        <a:ext cx="1968251" cy="1180951"/>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56A9-BF12-43E9-9B30-B9C11D21ECBD}" type="datetimeFigureOut">
              <a:rPr lang="en-PK" smtClean="0"/>
              <a:t>12/03/2025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A5B8-C292-4386-8047-30B0FB1BFD08}" type="slidenum">
              <a:rPr lang="en-PK" smtClean="0"/>
              <a:t>‹#›</a:t>
            </a:fld>
            <a:endParaRPr lang="en-PK"/>
          </a:p>
        </p:txBody>
      </p:sp>
    </p:spTree>
    <p:extLst>
      <p:ext uri="{BB962C8B-B14F-4D97-AF65-F5344CB8AC3E}">
        <p14:creationId xmlns:p14="http://schemas.microsoft.com/office/powerpoint/2010/main" val="21836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205D5-AB32-1B10-E18D-4FD3506CE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63973027-74F9-72A3-CD7D-F10A8E727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68B5C56E-70B1-F823-D032-D04B6D179D55}"/>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1447A39E-B523-BFFB-5A65-60E41B8A565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790DEA9E-A204-24F6-000C-D3834643D9D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08511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8C574D-926D-DD2F-3CCD-E74150BBE5F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556E4B65-3D3E-874B-E646-19A697ACC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96C76DF9-739B-7341-1073-BCE74875A5D4}"/>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2211FB9C-740B-3A4C-5D4F-522326ECB4C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98E67F5A-2BC9-018F-18C2-AD3D03C4BDB8}"/>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7361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CC511DD-F765-4F2D-70AC-4ADC2BC814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088A0189-3074-A5D5-2AC6-D2F058642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3F2DCAA4-32F1-6064-EA99-0343F2ADC7B9}"/>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F8A2CD94-D140-D774-BF83-8B4AC841F2A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303A33B-0C9C-1465-3D39-B611E5CFE4D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12496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59420E-66A3-136A-A573-677588E4F344}"/>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D0A3D478-46BB-425E-D2C7-F592FFA0A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5E2B1DBF-4576-C98D-3CB4-6FB2429F05FF}"/>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62B8E592-4781-FFD3-8FEB-8D2F5F63E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151E9D17-0ABB-6C67-77CE-2334FC881CE6}"/>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416222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91426-A807-5F00-E5C6-F94CAAAA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D52CE0D-CBB0-6E87-3535-49FC4D221D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5951AE-27E2-49D7-356E-4F5D0C041898}"/>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C61746F6-24CD-4F57-0E43-0111EC3D5AC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32F20145-21E8-7082-B93C-93FC18AE93F3}"/>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396090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1E7F7-2DE5-5D33-A044-883FF7ED4ADE}"/>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46BD75F3-9300-F5D9-CA04-F1AEB917D1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41919EF2-B603-0DB9-26D0-5B2A35BEF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5ED447D8-ECF7-CD4F-0A83-BB410CF3FB56}"/>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6" name="Footer Placeholder 5">
            <a:extLst>
              <a:ext uri="{FF2B5EF4-FFF2-40B4-BE49-F238E27FC236}">
                <a16:creationId xmlns="" xmlns:a16="http://schemas.microsoft.com/office/drawing/2014/main" id="{A30B86DA-5437-2DBD-A103-22829E5F65B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DFCB1A4F-F734-7C50-ACD0-1D63FCBC6992}"/>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881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63F43-C6D1-F7FF-1932-280EEE579A84}"/>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D29368DA-4B4B-01FD-D5C5-85F640C8D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267E80F-6FA0-FBFC-739A-557135F49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1F5EF1CA-B43B-B86C-3B32-9224FDBB7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FEECF4-347D-84DE-4551-B250446B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43FE7519-E4A0-1FBE-672C-9C5EEFECECFD}"/>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8" name="Footer Placeholder 7">
            <a:extLst>
              <a:ext uri="{FF2B5EF4-FFF2-40B4-BE49-F238E27FC236}">
                <a16:creationId xmlns="" xmlns:a16="http://schemas.microsoft.com/office/drawing/2014/main" id="{F32081F7-BA87-0FA3-93D3-4BA7D642685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08CEFB9D-76D4-0576-F02F-12319E89C17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15694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350170-9CAC-0A8F-90BE-D9E1FA98257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6C4DF197-CC27-75ED-164D-F674B52504E5}"/>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4" name="Footer Placeholder 3">
            <a:extLst>
              <a:ext uri="{FF2B5EF4-FFF2-40B4-BE49-F238E27FC236}">
                <a16:creationId xmlns="" xmlns:a16="http://schemas.microsoft.com/office/drawing/2014/main" id="{4B81079B-37B9-486D-9EF8-AF889D0622F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3AA599A4-1E05-BF57-A805-3771297282A1}"/>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512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9369BFA-0EB9-665E-7125-25537C7250B0}"/>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3" name="Footer Placeholder 2">
            <a:extLst>
              <a:ext uri="{FF2B5EF4-FFF2-40B4-BE49-F238E27FC236}">
                <a16:creationId xmlns="" xmlns:a16="http://schemas.microsoft.com/office/drawing/2014/main" id="{5ACD1FCE-3DE7-3E51-B55B-787599F5F5D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539E497E-A3DD-2620-7C98-397EFEC8918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931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EFE965-457A-8605-77C9-CD6C5C777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82BCC161-8647-809A-7566-EA17CE619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42ACA7DA-B1BA-9E7B-0D4F-7B8E6D75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6A7EC75-C16C-C134-F010-C3AF4AC3B83A}"/>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6" name="Footer Placeholder 5">
            <a:extLst>
              <a:ext uri="{FF2B5EF4-FFF2-40B4-BE49-F238E27FC236}">
                <a16:creationId xmlns="" xmlns:a16="http://schemas.microsoft.com/office/drawing/2014/main" id="{D1093C8E-F1EC-40EE-E102-FDB3529C7DB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B2DF8B94-4338-1B97-D16A-0581C9DE9355}"/>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570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BD447C-11B4-125F-DC79-15DB27D71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14DFD05D-8AFD-55B4-F1D9-BDE602153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C176A1A7-0283-4A03-A24A-EA6526D3C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C61F17-6911-21AC-67FE-FF2F8DA6D4F9}"/>
              </a:ext>
            </a:extLst>
          </p:cNvPr>
          <p:cNvSpPr>
            <a:spLocks noGrp="1"/>
          </p:cNvSpPr>
          <p:nvPr>
            <p:ph type="dt" sz="half" idx="10"/>
          </p:nvPr>
        </p:nvSpPr>
        <p:spPr/>
        <p:txBody>
          <a:bodyPr/>
          <a:lstStyle/>
          <a:p>
            <a:fld id="{E22193F3-6F5A-4563-B82C-3A11E6F9FF3D}" type="datetimeFigureOut">
              <a:rPr lang="en-PK" smtClean="0"/>
              <a:t>12/03/2025</a:t>
            </a:fld>
            <a:endParaRPr lang="en-PK"/>
          </a:p>
        </p:txBody>
      </p:sp>
      <p:sp>
        <p:nvSpPr>
          <p:cNvPr id="6" name="Footer Placeholder 5">
            <a:extLst>
              <a:ext uri="{FF2B5EF4-FFF2-40B4-BE49-F238E27FC236}">
                <a16:creationId xmlns="" xmlns:a16="http://schemas.microsoft.com/office/drawing/2014/main" id="{3B75D881-9B83-CF4B-31CD-57A90DA75F7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8E50B527-E76B-72D6-D287-4F83EC99412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8686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302C39C-2C30-8AE3-2DBB-ACDC3CC1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7025FC70-5493-4E58-4A82-6B4AF513B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06D54A9A-0F72-1611-A752-8A09B5398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2193F3-6F5A-4563-B82C-3A11E6F9FF3D}" type="datetimeFigureOut">
              <a:rPr lang="en-PK" smtClean="0"/>
              <a:t>12/03/2025</a:t>
            </a:fld>
            <a:endParaRPr lang="en-PK"/>
          </a:p>
        </p:txBody>
      </p:sp>
      <p:sp>
        <p:nvSpPr>
          <p:cNvPr id="5" name="Footer Placeholder 4">
            <a:extLst>
              <a:ext uri="{FF2B5EF4-FFF2-40B4-BE49-F238E27FC236}">
                <a16:creationId xmlns="" xmlns:a16="http://schemas.microsoft.com/office/drawing/2014/main" id="{369C95E9-A017-EE33-709F-00725F0D1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DC693458-7F5E-443A-395D-2E2C179E8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84140-028F-4B61-B7EC-080DD828D69D}" type="slidenum">
              <a:rPr lang="en-PK" smtClean="0"/>
              <a:t>‹#›</a:t>
            </a:fld>
            <a:endParaRPr lang="en-PK"/>
          </a:p>
        </p:txBody>
      </p:sp>
    </p:spTree>
    <p:extLst>
      <p:ext uri="{BB962C8B-B14F-4D97-AF65-F5344CB8AC3E}">
        <p14:creationId xmlns:p14="http://schemas.microsoft.com/office/powerpoint/2010/main" val="10574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i.org/10.3390/jpm1201008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Development of </a:t>
            </a:r>
            <a:r>
              <a:rPr lang="en-US" sz="3200" b="1" dirty="0">
                <a:solidFill>
                  <a:prstClr val="black"/>
                </a:solidFill>
                <a:latin typeface="Calibri"/>
                <a:cs typeface="Times New Roman" pitchFamily="18" charset="0"/>
              </a:rPr>
              <a:t>Pancreas</a:t>
            </a:r>
            <a:endParaRPr lang="en-PK" dirty="0"/>
          </a:p>
        </p:txBody>
      </p:sp>
      <p:sp>
        <p:nvSpPr>
          <p:cNvPr id="3" name="Subtitle 2">
            <a:extLst>
              <a:ext uri="{FF2B5EF4-FFF2-40B4-BE49-F238E27FC236}">
                <a16:creationId xmlns="" xmlns:a16="http://schemas.microsoft.com/office/drawing/2014/main" id="{DA70FCEA-A7D3-F760-2E56-20F21C815232}"/>
              </a:ext>
            </a:extLst>
          </p:cNvPr>
          <p:cNvSpPr>
            <a:spLocks noGrp="1"/>
          </p:cNvSpPr>
          <p:nvPr>
            <p:ph type="subTitle" idx="1"/>
          </p:nvPr>
        </p:nvSpPr>
        <p:spPr>
          <a:xfrm>
            <a:off x="1251776" y="5061671"/>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b="1" i="0" u="none" strike="noStrike" kern="1200" cap="none" spc="0" normalizeH="0" baseline="0" noProof="0" dirty="0" smtClean="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smtClean="0">
                <a:ln>
                  <a:noFill/>
                </a:ln>
                <a:effectLst/>
                <a:uLnTx/>
                <a:uFillTx/>
                <a:latin typeface="Calibri"/>
                <a:ea typeface="+mn-ea"/>
                <a:cs typeface="Times New Roman" pitchFamily="18" charset="0"/>
              </a:rPr>
              <a:t>Date</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lang="en-US" sz="11200" dirty="0" smtClean="0">
                <a:latin typeface="Calibri"/>
                <a:cs typeface="Times New Roman" pitchFamily="18" charset="0"/>
              </a:rPr>
              <a:t>13</a:t>
            </a:r>
            <a:r>
              <a:rPr kumimoji="0" lang="en-US" sz="11200" i="0" u="none" strike="noStrike" kern="1200" cap="none" spc="0" normalizeH="0" baseline="0" noProof="0" dirty="0" smtClean="0">
                <a:ln>
                  <a:noFill/>
                </a:ln>
                <a:effectLst/>
                <a:uLnTx/>
                <a:uFillTx/>
                <a:latin typeface="Calibri"/>
                <a:ea typeface="+mn-ea"/>
                <a:cs typeface="Times New Roman" pitchFamily="18" charset="0"/>
              </a:rPr>
              <a:t>-03-25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 xmlns:a16="http://schemas.microsoft.com/office/drawing/2014/main"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7" name="Picture 6">
            <a:extLst>
              <a:ext uri="{FF2B5EF4-FFF2-40B4-BE49-F238E27FC236}">
                <a16:creationId xmlns="" xmlns:a16="http://schemas.microsoft.com/office/drawing/2014/main" id="{4053DEC2-EF97-6169-4869-0E9CBE1B2734}"/>
              </a:ext>
            </a:extLst>
          </p:cNvPr>
          <p:cNvPicPr>
            <a:picLocks noChangeAspect="1"/>
          </p:cNvPicPr>
          <p:nvPr/>
        </p:nvPicPr>
        <p:blipFill>
          <a:blip r:embed="rId4"/>
          <a:stretch>
            <a:fillRect/>
          </a:stretch>
        </p:blipFill>
        <p:spPr>
          <a:xfrm>
            <a:off x="3987383" y="1806315"/>
            <a:ext cx="4362137" cy="4010120"/>
          </a:xfrm>
          <a:prstGeom prst="rect">
            <a:avLst/>
          </a:prstGeom>
        </p:spPr>
      </p:pic>
    </p:spTree>
    <p:extLst>
      <p:ext uri="{BB962C8B-B14F-4D97-AF65-F5344CB8AC3E}">
        <p14:creationId xmlns:p14="http://schemas.microsoft.com/office/powerpoint/2010/main" val="2417924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Development of Pancreas</a:t>
            </a:r>
          </a:p>
        </p:txBody>
      </p:sp>
      <p:sp>
        <p:nvSpPr>
          <p:cNvPr id="3" name="Content Placeholder 2"/>
          <p:cNvSpPr>
            <a:spLocks noGrp="1"/>
          </p:cNvSpPr>
          <p:nvPr>
            <p:ph idx="1"/>
          </p:nvPr>
        </p:nvSpPr>
        <p:spPr>
          <a:xfrm>
            <a:off x="838200" y="1690688"/>
            <a:ext cx="5943600" cy="5592763"/>
          </a:xfrm>
        </p:spPr>
        <p:txBody>
          <a:bodyPr>
            <a:noAutofit/>
          </a:bodyPr>
          <a:lstStyle/>
          <a:p>
            <a:pPr algn="just"/>
            <a:r>
              <a:rPr lang="en-US" sz="2400" dirty="0">
                <a:latin typeface="Arial" panose="020B0604020202020204" pitchFamily="34" charset="0"/>
                <a:cs typeface="Arial" panose="020B0604020202020204" pitchFamily="34" charset="0"/>
              </a:rPr>
              <a:t>The pancreas </a:t>
            </a:r>
            <a:r>
              <a:rPr lang="en-US" sz="2400" dirty="0" smtClean="0">
                <a:latin typeface="Arial" panose="020B0604020202020204" pitchFamily="34" charset="0"/>
                <a:cs typeface="Arial" panose="020B0604020202020204" pitchFamily="34" charset="0"/>
              </a:rPr>
              <a:t>develops from dorsal </a:t>
            </a:r>
            <a:r>
              <a:rPr lang="en-US" sz="2400" dirty="0">
                <a:latin typeface="Arial" panose="020B0604020202020204" pitchFamily="34" charset="0"/>
                <a:cs typeface="Arial" panose="020B0604020202020204" pitchFamily="34" charset="0"/>
              </a:rPr>
              <a:t>and ventral </a:t>
            </a:r>
            <a:r>
              <a:rPr lang="en-US" sz="2400" b="1" dirty="0">
                <a:latin typeface="Arial" panose="020B0604020202020204" pitchFamily="34" charset="0"/>
                <a:cs typeface="Arial" panose="020B0604020202020204" pitchFamily="34" charset="0"/>
              </a:rPr>
              <a:t>pancreatic buds</a:t>
            </a:r>
            <a:r>
              <a:rPr lang="en-US" sz="2400" dirty="0">
                <a:latin typeface="Arial" panose="020B0604020202020204" pitchFamily="34" charset="0"/>
                <a:cs typeface="Arial" panose="020B0604020202020204" pitchFamily="34" charset="0"/>
              </a:rPr>
              <a:t> of endodermal cells, which arise from the </a:t>
            </a:r>
            <a:r>
              <a:rPr lang="en-US" sz="2400" b="1" dirty="0">
                <a:solidFill>
                  <a:schemeClr val="accent4">
                    <a:lumMod val="75000"/>
                  </a:schemeClr>
                </a:solidFill>
                <a:latin typeface="Arial" panose="020B0604020202020204" pitchFamily="34" charset="0"/>
                <a:cs typeface="Arial" panose="020B0604020202020204" pitchFamily="34" charset="0"/>
              </a:rPr>
              <a:t>caudal part of the foregut</a:t>
            </a:r>
          </a:p>
          <a:p>
            <a:pPr marL="0" indent="0" algn="just">
              <a:buNone/>
            </a:pPr>
            <a:r>
              <a:rPr lang="en-US" sz="2400" b="1" dirty="0">
                <a:solidFill>
                  <a:schemeClr val="accent4">
                    <a:lumMod val="75000"/>
                  </a:schemeClr>
                </a:solidFill>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Most of the pancreas is derived from the </a:t>
            </a:r>
            <a:r>
              <a:rPr lang="en-US" sz="2400" b="1" dirty="0">
                <a:solidFill>
                  <a:schemeClr val="accent4">
                    <a:lumMod val="75000"/>
                  </a:schemeClr>
                </a:solidFill>
                <a:latin typeface="Arial" panose="020B0604020202020204" pitchFamily="34" charset="0"/>
                <a:cs typeface="Arial" panose="020B0604020202020204" pitchFamily="34" charset="0"/>
              </a:rPr>
              <a:t>dorsal pancreatic bud</a:t>
            </a:r>
            <a:r>
              <a:rPr lang="en-US" sz="2400" dirty="0">
                <a:solidFill>
                  <a:schemeClr val="accent4">
                    <a:lumMod val="75000"/>
                  </a:schemeClr>
                </a:solidFill>
                <a:latin typeface="Arial" panose="020B0604020202020204" pitchFamily="34" charset="0"/>
                <a:cs typeface="Arial" panose="020B0604020202020204" pitchFamily="34" charset="0"/>
              </a:rPr>
              <a:t>.</a:t>
            </a:r>
          </a:p>
          <a:p>
            <a:pPr algn="just"/>
            <a:endParaRPr lang="en-US" sz="2400" dirty="0">
              <a:solidFill>
                <a:schemeClr val="accent4">
                  <a:lumMod val="75000"/>
                </a:schemeClr>
              </a:solidFill>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larger dorsal pancreatic bud appears first and develops a slight distance cranial to the ventral bud.</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7" name="Picture 6">
            <a:extLst>
              <a:ext uri="{FF2B5EF4-FFF2-40B4-BE49-F238E27FC236}">
                <a16:creationId xmlns="" xmlns:a16="http://schemas.microsoft.com/office/drawing/2014/main" id="{76A430EF-0A9C-2A8F-67D5-EB79C9C11188}"/>
              </a:ext>
            </a:extLst>
          </p:cNvPr>
          <p:cNvPicPr>
            <a:picLocks noChangeAspect="1"/>
          </p:cNvPicPr>
          <p:nvPr/>
        </p:nvPicPr>
        <p:blipFill>
          <a:blip r:embed="rId2"/>
          <a:stretch>
            <a:fillRect/>
          </a:stretch>
        </p:blipFill>
        <p:spPr>
          <a:xfrm>
            <a:off x="298617" y="6233772"/>
            <a:ext cx="1993565" cy="518205"/>
          </a:xfrm>
          <a:prstGeom prst="rect">
            <a:avLst/>
          </a:prstGeom>
        </p:spPr>
      </p:pic>
      <p:pic>
        <p:nvPicPr>
          <p:cNvPr id="8" name="Picture 7"/>
          <p:cNvPicPr>
            <a:picLocks noChangeAspect="1"/>
          </p:cNvPicPr>
          <p:nvPr/>
        </p:nvPicPr>
        <p:blipFill rotWithShape="1">
          <a:blip r:embed="rId3"/>
          <a:srcRect l="66854"/>
          <a:stretch/>
        </p:blipFill>
        <p:spPr>
          <a:xfrm>
            <a:off x="8448674" y="4572000"/>
            <a:ext cx="2452945" cy="2149475"/>
          </a:xfrm>
          <a:prstGeom prst="rect">
            <a:avLst/>
          </a:prstGeom>
        </p:spPr>
      </p:pic>
      <p:pic>
        <p:nvPicPr>
          <p:cNvPr id="9" name="Picture 8"/>
          <p:cNvPicPr>
            <a:picLocks noChangeAspect="1"/>
          </p:cNvPicPr>
          <p:nvPr/>
        </p:nvPicPr>
        <p:blipFill rotWithShape="1">
          <a:blip r:embed="rId3"/>
          <a:srcRect l="32638" r="33602"/>
          <a:stretch/>
        </p:blipFill>
        <p:spPr>
          <a:xfrm>
            <a:off x="8448674" y="2267456"/>
            <a:ext cx="2579873" cy="2219613"/>
          </a:xfrm>
          <a:prstGeom prst="rect">
            <a:avLst/>
          </a:prstGeom>
        </p:spPr>
      </p:pic>
      <p:pic>
        <p:nvPicPr>
          <p:cNvPr id="10" name="Picture 9"/>
          <p:cNvPicPr>
            <a:picLocks noChangeAspect="1"/>
          </p:cNvPicPr>
          <p:nvPr/>
        </p:nvPicPr>
        <p:blipFill rotWithShape="1">
          <a:blip r:embed="rId3"/>
          <a:srcRect r="66397"/>
          <a:stretch/>
        </p:blipFill>
        <p:spPr>
          <a:xfrm>
            <a:off x="8448675" y="8159"/>
            <a:ext cx="2773507" cy="2397337"/>
          </a:xfrm>
          <a:prstGeom prst="rect">
            <a:avLst/>
          </a:prstGeom>
        </p:spPr>
      </p:pic>
    </p:spTree>
    <p:extLst>
      <p:ext uri="{BB962C8B-B14F-4D97-AF65-F5344CB8AC3E}">
        <p14:creationId xmlns:p14="http://schemas.microsoft.com/office/powerpoint/2010/main" val="328644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Ventral pancreatic bud</a:t>
            </a:r>
          </a:p>
        </p:txBody>
      </p:sp>
      <p:sp>
        <p:nvSpPr>
          <p:cNvPr id="3" name="Content Placeholder 2"/>
          <p:cNvSpPr>
            <a:spLocks noGrp="1"/>
          </p:cNvSpPr>
          <p:nvPr>
            <p:ph idx="1"/>
          </p:nvPr>
        </p:nvSpPr>
        <p:spPr>
          <a:xfrm>
            <a:off x="722026" y="1406224"/>
            <a:ext cx="4724400" cy="4525963"/>
          </a:xfrm>
        </p:spPr>
        <p:txBody>
          <a:bodyPr/>
          <a:lstStyle/>
          <a:p>
            <a:pPr algn="just"/>
            <a:endParaRPr lang="en-US" dirty="0" smtClean="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The </a:t>
            </a:r>
            <a:r>
              <a:rPr lang="en-US" b="1" dirty="0">
                <a:solidFill>
                  <a:schemeClr val="accent4">
                    <a:lumMod val="75000"/>
                  </a:schemeClr>
                </a:solidFill>
                <a:latin typeface="Arial" panose="020B0604020202020204" pitchFamily="34" charset="0"/>
                <a:cs typeface="Arial" panose="020B0604020202020204" pitchFamily="34" charset="0"/>
              </a:rPr>
              <a:t>ventral pancreatic bud</a:t>
            </a:r>
            <a:r>
              <a:rPr lang="en-US" dirty="0">
                <a:solidFill>
                  <a:schemeClr val="accent4">
                    <a:lumMod val="7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develops near the entry of the bile duct into the duodenum and grows between the layers of the ventral mesentery. </a:t>
            </a:r>
          </a:p>
          <a:p>
            <a:endParaRPr lang="en-US" dirty="0"/>
          </a:p>
        </p:txBody>
      </p:sp>
      <p:pic>
        <p:nvPicPr>
          <p:cNvPr id="4" name="Picture 3"/>
          <p:cNvPicPr>
            <a:picLocks noChangeAspect="1"/>
          </p:cNvPicPr>
          <p:nvPr/>
        </p:nvPicPr>
        <p:blipFill>
          <a:blip r:embed="rId2"/>
          <a:stretch>
            <a:fillRect/>
          </a:stretch>
        </p:blipFill>
        <p:spPr>
          <a:xfrm>
            <a:off x="6537614" y="1027906"/>
            <a:ext cx="4816186" cy="4498635"/>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7" name="Picture 6">
            <a:extLst>
              <a:ext uri="{FF2B5EF4-FFF2-40B4-BE49-F238E27FC236}">
                <a16:creationId xmlns="" xmlns:a16="http://schemas.microsoft.com/office/drawing/2014/main" id="{813208EE-03F5-D96D-3ABA-7D727EED3FC7}"/>
              </a:ext>
            </a:extLst>
          </p:cNvPr>
          <p:cNvPicPr>
            <a:picLocks noChangeAspect="1"/>
          </p:cNvPicPr>
          <p:nvPr/>
        </p:nvPicPr>
        <p:blipFill>
          <a:blip r:embed="rId3"/>
          <a:stretch>
            <a:fillRect/>
          </a:stretch>
        </p:blipFill>
        <p:spPr>
          <a:xfrm>
            <a:off x="164892" y="6279809"/>
            <a:ext cx="1993565" cy="518205"/>
          </a:xfrm>
          <a:prstGeom prst="rect">
            <a:avLst/>
          </a:prstGeom>
        </p:spPr>
      </p:pic>
    </p:spTree>
    <p:extLst>
      <p:ext uri="{BB962C8B-B14F-4D97-AF65-F5344CB8AC3E}">
        <p14:creationId xmlns:p14="http://schemas.microsoft.com/office/powerpoint/2010/main" val="10061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6339" y="749508"/>
            <a:ext cx="7584448" cy="5358984"/>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12</a:t>
            </a:fld>
            <a:endParaRPr lang="en-US"/>
          </a:p>
        </p:txBody>
      </p:sp>
      <p:pic>
        <p:nvPicPr>
          <p:cNvPr id="5" name="Picture 4">
            <a:extLst>
              <a:ext uri="{FF2B5EF4-FFF2-40B4-BE49-F238E27FC236}">
                <a16:creationId xmlns="" xmlns:a16="http://schemas.microsoft.com/office/drawing/2014/main" id="{909DFA9D-A699-F68D-F9E2-0CE3D5D05BA3}"/>
              </a:ext>
            </a:extLst>
          </p:cNvPr>
          <p:cNvPicPr>
            <a:picLocks noChangeAspect="1"/>
          </p:cNvPicPr>
          <p:nvPr/>
        </p:nvPicPr>
        <p:blipFill>
          <a:blip r:embed="rId3"/>
          <a:stretch>
            <a:fillRect/>
          </a:stretch>
        </p:blipFill>
        <p:spPr>
          <a:xfrm>
            <a:off x="242404" y="6279809"/>
            <a:ext cx="1993565" cy="518205"/>
          </a:xfrm>
          <a:prstGeom prst="rect">
            <a:avLst/>
          </a:prstGeom>
        </p:spPr>
      </p:pic>
    </p:spTree>
    <p:extLst>
      <p:ext uri="{BB962C8B-B14F-4D97-AF65-F5344CB8AC3E}">
        <p14:creationId xmlns:p14="http://schemas.microsoft.com/office/powerpoint/2010/main" val="39895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Fusion Of Buds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4318" y="1600200"/>
            <a:ext cx="5768575" cy="5257800"/>
          </a:xfrm>
        </p:spPr>
        <p:txBody>
          <a:bodyPr>
            <a:normAutofit/>
          </a:bodyPr>
          <a:lstStyle/>
          <a:p>
            <a:r>
              <a:rPr lang="en-US" dirty="0">
                <a:latin typeface="Arial" panose="020B0604020202020204" pitchFamily="34" charset="0"/>
                <a:cs typeface="Arial" panose="020B0604020202020204" pitchFamily="34" charset="0"/>
              </a:rPr>
              <a:t>As the duodenum rotates to the right and becomes C shaped, the ventral pancreatic bud is carried dorsally with the bile duct </a:t>
            </a:r>
          </a:p>
          <a:p>
            <a:r>
              <a:rPr lang="en-US" dirty="0">
                <a:latin typeface="Arial" panose="020B0604020202020204" pitchFamily="34" charset="0"/>
                <a:cs typeface="Arial" panose="020B0604020202020204" pitchFamily="34" charset="0"/>
              </a:rPr>
              <a:t> It soon lies posterior to the dorsal pancreatic bud and later fuses with it.</a:t>
            </a:r>
          </a:p>
          <a:p>
            <a:endParaRPr lang="en-US" dirty="0"/>
          </a:p>
        </p:txBody>
      </p:sp>
      <p:pic>
        <p:nvPicPr>
          <p:cNvPr id="4" name="Picture 3"/>
          <p:cNvPicPr>
            <a:picLocks noChangeAspect="1"/>
          </p:cNvPicPr>
          <p:nvPr/>
        </p:nvPicPr>
        <p:blipFill rotWithShape="1">
          <a:blip r:embed="rId2"/>
          <a:srcRect l="4801" t="48344" r="5579"/>
          <a:stretch/>
        </p:blipFill>
        <p:spPr>
          <a:xfrm>
            <a:off x="6967653" y="1491523"/>
            <a:ext cx="4724400" cy="2987239"/>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7" name="Picture 6">
            <a:extLst>
              <a:ext uri="{FF2B5EF4-FFF2-40B4-BE49-F238E27FC236}">
                <a16:creationId xmlns="" xmlns:a16="http://schemas.microsoft.com/office/drawing/2014/main" id="{EDC36C66-94BE-E1AE-3941-82109A1EFDE1}"/>
              </a:ext>
            </a:extLst>
          </p:cNvPr>
          <p:cNvPicPr>
            <a:picLocks noChangeAspect="1"/>
          </p:cNvPicPr>
          <p:nvPr/>
        </p:nvPicPr>
        <p:blipFill>
          <a:blip r:embed="rId3"/>
          <a:stretch>
            <a:fillRect/>
          </a:stretch>
        </p:blipFill>
        <p:spPr>
          <a:xfrm>
            <a:off x="184318" y="6203270"/>
            <a:ext cx="1993565" cy="518205"/>
          </a:xfrm>
          <a:prstGeom prst="rect">
            <a:avLst/>
          </a:prstGeom>
        </p:spPr>
      </p:pic>
    </p:spTree>
    <p:extLst>
      <p:ext uri="{BB962C8B-B14F-4D97-AF65-F5344CB8AC3E}">
        <p14:creationId xmlns:p14="http://schemas.microsoft.com/office/powerpoint/2010/main" val="422516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2400" y="838201"/>
            <a:ext cx="2590800" cy="584775"/>
          </a:xfrm>
          <a:prstGeom prst="rect">
            <a:avLst/>
          </a:prstGeom>
          <a:noFill/>
        </p:spPr>
        <p:txBody>
          <a:bodyPr wrap="square" rtlCol="0">
            <a:spAutoFit/>
          </a:bodyPr>
          <a:lstStyle/>
          <a:p>
            <a:pPr algn="ctr"/>
            <a:r>
              <a:rPr lang="en-US" sz="3200" b="1" dirty="0">
                <a:solidFill>
                  <a:schemeClr val="accent4">
                    <a:lumMod val="75000"/>
                  </a:schemeClr>
                </a:solidFill>
              </a:rPr>
              <a:t>RECAP</a:t>
            </a:r>
            <a:endParaRPr lang="en-US" sz="2400" b="1"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1828800" y="1400483"/>
            <a:ext cx="8686800" cy="4057034"/>
          </a:xfrm>
          <a:prstGeom prst="rect">
            <a:avLst/>
          </a:prstGeom>
        </p:spPr>
      </p:pic>
      <p:pic>
        <p:nvPicPr>
          <p:cNvPr id="2" name="Picture 1">
            <a:extLst>
              <a:ext uri="{FF2B5EF4-FFF2-40B4-BE49-F238E27FC236}">
                <a16:creationId xmlns="" xmlns:a16="http://schemas.microsoft.com/office/drawing/2014/main" id="{61C01D0A-1DD5-20C5-56C2-B08208715F75}"/>
              </a:ext>
            </a:extLst>
          </p:cNvPr>
          <p:cNvPicPr>
            <a:picLocks noChangeAspect="1"/>
          </p:cNvPicPr>
          <p:nvPr/>
        </p:nvPicPr>
        <p:blipFill>
          <a:blip r:embed="rId3"/>
          <a:stretch>
            <a:fillRect/>
          </a:stretch>
        </p:blipFill>
        <p:spPr>
          <a:xfrm>
            <a:off x="227414" y="6279809"/>
            <a:ext cx="1993565" cy="518205"/>
          </a:xfrm>
          <a:prstGeom prst="rect">
            <a:avLst/>
          </a:prstGeom>
        </p:spPr>
      </p:pic>
    </p:spTree>
    <p:extLst>
      <p:ext uri="{BB962C8B-B14F-4D97-AF65-F5344CB8AC3E}">
        <p14:creationId xmlns:p14="http://schemas.microsoft.com/office/powerpoint/2010/main" val="3744768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217" y="457200"/>
            <a:ext cx="5949783" cy="6400800"/>
          </a:xfrm>
        </p:spPr>
        <p:txBody>
          <a:bodyPr>
            <a:noAutofit/>
          </a:bodyPr>
          <a:lstStyle/>
          <a:p>
            <a:pPr algn="just"/>
            <a:endParaRPr lang="en-US" sz="2400" dirty="0"/>
          </a:p>
          <a:p>
            <a:pPr algn="just"/>
            <a:endParaRPr lang="en-US" sz="2400" dirty="0"/>
          </a:p>
          <a:p>
            <a:pPr algn="just"/>
            <a:endParaRPr lang="en-US" sz="2400" dirty="0"/>
          </a:p>
          <a:p>
            <a:pPr algn="just"/>
            <a:r>
              <a:rPr lang="en-US" sz="2400" dirty="0">
                <a:latin typeface="Arial" panose="020B0604020202020204" pitchFamily="34" charset="0"/>
                <a:cs typeface="Arial" panose="020B0604020202020204" pitchFamily="34" charset="0"/>
              </a:rPr>
              <a:t>The ventral pancreatic bud forms the </a:t>
            </a:r>
            <a:r>
              <a:rPr lang="en-US" sz="2400" b="1" dirty="0" err="1">
                <a:latin typeface="Arial" panose="020B0604020202020204" pitchFamily="34" charset="0"/>
                <a:cs typeface="Arial" panose="020B0604020202020204" pitchFamily="34" charset="0"/>
              </a:rPr>
              <a:t>uncinate</a:t>
            </a:r>
            <a:r>
              <a:rPr lang="en-US" sz="2400" b="1" dirty="0">
                <a:latin typeface="Arial" panose="020B0604020202020204" pitchFamily="34" charset="0"/>
                <a:cs typeface="Arial" panose="020B0604020202020204" pitchFamily="34" charset="0"/>
              </a:rPr>
              <a:t> process</a:t>
            </a:r>
            <a:r>
              <a:rPr lang="en-US" sz="2400" dirty="0">
                <a:latin typeface="Arial" panose="020B0604020202020204" pitchFamily="34" charset="0"/>
                <a:cs typeface="Arial" panose="020B0604020202020204" pitchFamily="34" charset="0"/>
              </a:rPr>
              <a:t> and part of the </a:t>
            </a:r>
            <a:r>
              <a:rPr lang="en-US" sz="2400" b="1" dirty="0">
                <a:latin typeface="Arial" panose="020B0604020202020204" pitchFamily="34" charset="0"/>
                <a:cs typeface="Arial" panose="020B0604020202020204" pitchFamily="34" charset="0"/>
              </a:rPr>
              <a:t>head of the pancreas</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As the stomach, duodenum, and ventral mesentery rotate, the pancreas comes to lie along the dorsal abdominal wall.</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marL="0" indent="0" algn="just">
              <a:buNone/>
            </a:pPr>
            <a:endParaRPr lang="en-US"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6477" t="13327" r="9312"/>
          <a:stretch/>
        </p:blipFill>
        <p:spPr>
          <a:xfrm>
            <a:off x="6539345" y="564041"/>
            <a:ext cx="4709524" cy="4945378"/>
          </a:xfrm>
          <a:prstGeom prst="rect">
            <a:avLst/>
          </a:prstGeom>
        </p:spPr>
      </p:pic>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6" name="Picture 5">
            <a:extLst>
              <a:ext uri="{FF2B5EF4-FFF2-40B4-BE49-F238E27FC236}">
                <a16:creationId xmlns="" xmlns:a16="http://schemas.microsoft.com/office/drawing/2014/main" id="{68033D1D-ED42-A9BF-70E6-3733B90B549A}"/>
              </a:ext>
            </a:extLst>
          </p:cNvPr>
          <p:cNvPicPr>
            <a:picLocks noChangeAspect="1"/>
          </p:cNvPicPr>
          <p:nvPr/>
        </p:nvPicPr>
        <p:blipFill>
          <a:blip r:embed="rId3"/>
          <a:stretch>
            <a:fillRect/>
          </a:stretch>
        </p:blipFill>
        <p:spPr>
          <a:xfrm>
            <a:off x="146217" y="6279809"/>
            <a:ext cx="1993565" cy="518205"/>
          </a:xfrm>
          <a:prstGeom prst="rect">
            <a:avLst/>
          </a:prstGeom>
        </p:spPr>
      </p:pic>
    </p:spTree>
    <p:extLst>
      <p:ext uri="{BB962C8B-B14F-4D97-AF65-F5344CB8AC3E}">
        <p14:creationId xmlns:p14="http://schemas.microsoft.com/office/powerpoint/2010/main" val="235455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Pancreatic Ducts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84813" y="1600200"/>
            <a:ext cx="6954187" cy="5257800"/>
          </a:xfrm>
        </p:spPr>
        <p:txBody>
          <a:bodyPr>
            <a:normAutofit/>
          </a:bodyPr>
          <a:lstStyle/>
          <a:p>
            <a:pPr algn="just"/>
            <a:r>
              <a:rPr lang="en-US" sz="2400" dirty="0">
                <a:latin typeface="Arial" panose="020B0604020202020204" pitchFamily="34" charset="0"/>
                <a:cs typeface="Arial" panose="020B0604020202020204" pitchFamily="34" charset="0"/>
              </a:rPr>
              <a:t>As the pancreatic buds fuse, their ducts anastomose.</a:t>
            </a:r>
          </a:p>
          <a:p>
            <a:pPr marL="0" indent="0" algn="just">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 The </a:t>
            </a:r>
            <a:r>
              <a:rPr lang="en-US" sz="2400" b="1" dirty="0">
                <a:solidFill>
                  <a:schemeClr val="accent4">
                    <a:lumMod val="75000"/>
                  </a:schemeClr>
                </a:solidFill>
                <a:latin typeface="Arial" panose="020B0604020202020204" pitchFamily="34" charset="0"/>
                <a:cs typeface="Arial" panose="020B0604020202020204" pitchFamily="34" charset="0"/>
              </a:rPr>
              <a:t>pancreatic duct</a:t>
            </a:r>
            <a:r>
              <a:rPr lang="en-US" sz="2400" dirty="0">
                <a:solidFill>
                  <a:schemeClr val="accent4">
                    <a:lumMod val="75000"/>
                  </a:schemeClr>
                </a:solidFill>
                <a:latin typeface="Arial" panose="020B0604020202020204" pitchFamily="34" charset="0"/>
                <a:cs typeface="Arial" panose="020B0604020202020204" pitchFamily="34" charset="0"/>
              </a:rPr>
              <a:t> forms from the duct of the ventral bud and the distal part of the duct of the dorsal bud</a:t>
            </a:r>
          </a:p>
          <a:p>
            <a:pPr algn="just"/>
            <a:endParaRPr lang="en-US" sz="2400" dirty="0">
              <a:solidFill>
                <a:schemeClr val="accent4">
                  <a:lumMod val="75000"/>
                </a:schemeClr>
              </a:solidFill>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Accessory Pancreatic Duct</a:t>
            </a:r>
          </a:p>
          <a:p>
            <a:pPr algn="just"/>
            <a:r>
              <a:rPr lang="en-US" sz="2400" dirty="0">
                <a:latin typeface="Arial" panose="020B0604020202020204" pitchFamily="34" charset="0"/>
                <a:cs typeface="Arial" panose="020B0604020202020204" pitchFamily="34" charset="0"/>
              </a:rPr>
              <a:t>Accessary Pancreatic Tissue </a:t>
            </a:r>
          </a:p>
        </p:txBody>
      </p:sp>
      <p:pic>
        <p:nvPicPr>
          <p:cNvPr id="4" name="Picture 3"/>
          <p:cNvPicPr>
            <a:picLocks noChangeAspect="1"/>
          </p:cNvPicPr>
          <p:nvPr/>
        </p:nvPicPr>
        <p:blipFill>
          <a:blip r:embed="rId2"/>
          <a:stretch>
            <a:fillRect/>
          </a:stretch>
        </p:blipFill>
        <p:spPr>
          <a:xfrm>
            <a:off x="8346688" y="1834953"/>
            <a:ext cx="3007112" cy="4067175"/>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6" name="Picture 5">
            <a:extLst>
              <a:ext uri="{FF2B5EF4-FFF2-40B4-BE49-F238E27FC236}">
                <a16:creationId xmlns="" xmlns:a16="http://schemas.microsoft.com/office/drawing/2014/main" id="{698E2D34-BE29-7940-6D56-B707F279A2E5}"/>
              </a:ext>
            </a:extLst>
          </p:cNvPr>
          <p:cNvPicPr>
            <a:picLocks noChangeAspect="1"/>
          </p:cNvPicPr>
          <p:nvPr/>
        </p:nvPicPr>
        <p:blipFill>
          <a:blip r:embed="rId3"/>
          <a:stretch>
            <a:fillRect/>
          </a:stretch>
        </p:blipFill>
        <p:spPr>
          <a:xfrm>
            <a:off x="152400" y="6233772"/>
            <a:ext cx="1993565" cy="518205"/>
          </a:xfrm>
          <a:prstGeom prst="rect">
            <a:avLst/>
          </a:prstGeom>
        </p:spPr>
      </p:pic>
    </p:spTree>
    <p:extLst>
      <p:ext uri="{BB962C8B-B14F-4D97-AF65-F5344CB8AC3E}">
        <p14:creationId xmlns:p14="http://schemas.microsoft.com/office/powerpoint/2010/main" val="3093780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3" y="5555"/>
            <a:ext cx="10515600" cy="1325563"/>
          </a:xfrm>
        </p:spPr>
        <p:txBody>
          <a:bodyPr>
            <a:normAutofit fontScale="90000"/>
          </a:bodyPr>
          <a:lstStyle/>
          <a:p>
            <a:r>
              <a:rPr lang="en-US" dirty="0"/>
              <a:t/>
            </a:r>
            <a:br>
              <a:rPr lang="en-US" dirty="0"/>
            </a:br>
            <a:r>
              <a:rPr lang="en-US" sz="3600" dirty="0">
                <a:latin typeface="Arial" panose="020B0604020202020204" pitchFamily="34" charset="0"/>
                <a:cs typeface="Arial" panose="020B0604020202020204" pitchFamily="34" charset="0"/>
              </a:rPr>
              <a:t>Histogenesis of the Pancreas</a:t>
            </a:r>
            <a:r>
              <a:rPr lang="en-US" dirty="0"/>
              <a:t>  </a:t>
            </a:r>
            <a:br>
              <a:rPr lang="en-US" dirty="0"/>
            </a:br>
            <a:endParaRPr lang="en-US" dirty="0"/>
          </a:p>
        </p:txBody>
      </p:sp>
      <p:sp>
        <p:nvSpPr>
          <p:cNvPr id="3" name="Content Placeholder 2"/>
          <p:cNvSpPr>
            <a:spLocks noGrp="1"/>
          </p:cNvSpPr>
          <p:nvPr>
            <p:ph idx="1"/>
          </p:nvPr>
        </p:nvSpPr>
        <p:spPr>
          <a:xfrm>
            <a:off x="76888" y="1600200"/>
            <a:ext cx="6095312" cy="5257800"/>
          </a:xfrm>
        </p:spPr>
        <p:txBody>
          <a:bodyPr>
            <a:normAutofit/>
          </a:bodyPr>
          <a:lstStyle/>
          <a:p>
            <a:pPr algn="just"/>
            <a:r>
              <a:rPr lang="en-US" sz="2400" dirty="0">
                <a:latin typeface="Arial" panose="020B0604020202020204" pitchFamily="34" charset="0"/>
                <a:cs typeface="Arial" panose="020B0604020202020204" pitchFamily="34" charset="0"/>
              </a:rPr>
              <a:t>The parenchyma of the </a:t>
            </a:r>
            <a:r>
              <a:rPr lang="en-US" sz="2400" dirty="0" smtClean="0">
                <a:latin typeface="Arial" panose="020B0604020202020204" pitchFamily="34" charset="0"/>
                <a:cs typeface="Arial" panose="020B0604020202020204" pitchFamily="34" charset="0"/>
              </a:rPr>
              <a:t>pancreas from the endoderm of pancreatic bud which form network of tubules</a:t>
            </a: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 </a:t>
            </a:r>
          </a:p>
          <a:p>
            <a:pPr algn="just"/>
            <a:r>
              <a:rPr lang="en-US" sz="2400" b="1" dirty="0">
                <a:solidFill>
                  <a:schemeClr val="accent4">
                    <a:lumMod val="75000"/>
                  </a:schemeClr>
                </a:solidFill>
                <a:latin typeface="Arial" panose="020B0604020202020204" pitchFamily="34" charset="0"/>
                <a:cs typeface="Arial" panose="020B0604020202020204" pitchFamily="34" charset="0"/>
              </a:rPr>
              <a:t>Pancreatic acini </a:t>
            </a:r>
            <a:r>
              <a:rPr lang="en-US" sz="2400" dirty="0">
                <a:latin typeface="Arial" panose="020B0604020202020204" pitchFamily="34" charset="0"/>
                <a:cs typeface="Arial" panose="020B0604020202020204" pitchFamily="34" charset="0"/>
              </a:rPr>
              <a:t>begin to develop from cell clusters around the ends of these tubules </a:t>
            </a:r>
          </a:p>
          <a:p>
            <a:pPr marL="0" indent="0" algn="just">
              <a:buNone/>
            </a:pPr>
            <a:endParaRPr lang="en-US" sz="2400" dirty="0">
              <a:latin typeface="Arial" panose="020B0604020202020204" pitchFamily="34" charset="0"/>
              <a:cs typeface="Arial" panose="020B0604020202020204" pitchFamily="34" charset="0"/>
            </a:endParaRPr>
          </a:p>
          <a:p>
            <a:pPr algn="just"/>
            <a:r>
              <a:rPr lang="en-US" sz="2400" b="1" dirty="0">
                <a:solidFill>
                  <a:schemeClr val="accent4">
                    <a:lumMod val="75000"/>
                  </a:schemeClr>
                </a:solidFill>
                <a:latin typeface="Arial" panose="020B0604020202020204" pitchFamily="34" charset="0"/>
                <a:cs typeface="Arial" panose="020B0604020202020204" pitchFamily="34" charset="0"/>
              </a:rPr>
              <a:t>The pancreatic islets </a:t>
            </a:r>
            <a:r>
              <a:rPr lang="en-US" sz="2400" dirty="0">
                <a:latin typeface="Arial" panose="020B0604020202020204" pitchFamily="34" charset="0"/>
                <a:cs typeface="Arial" panose="020B0604020202020204" pitchFamily="34" charset="0"/>
              </a:rPr>
              <a:t>develop from groups of cells that separate from the tubules and come to lie between the acini</a:t>
            </a:r>
            <a:r>
              <a:rPr lang="en-US" sz="2400" dirty="0"/>
              <a:t>. </a:t>
            </a:r>
          </a:p>
        </p:txBody>
      </p:sp>
      <p:pic>
        <p:nvPicPr>
          <p:cNvPr id="4" name="Picture 3"/>
          <p:cNvPicPr>
            <a:picLocks noChangeAspect="1"/>
          </p:cNvPicPr>
          <p:nvPr/>
        </p:nvPicPr>
        <p:blipFill>
          <a:blip r:embed="rId2"/>
          <a:stretch>
            <a:fillRect/>
          </a:stretch>
        </p:blipFill>
        <p:spPr>
          <a:xfrm>
            <a:off x="6858000" y="1027906"/>
            <a:ext cx="4191000" cy="5059362"/>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7" name="Picture 6">
            <a:extLst>
              <a:ext uri="{FF2B5EF4-FFF2-40B4-BE49-F238E27FC236}">
                <a16:creationId xmlns="" xmlns:a16="http://schemas.microsoft.com/office/drawing/2014/main" id="{3EAE1A6A-2953-6310-B3D6-E1BD2A17BEB1}"/>
              </a:ext>
            </a:extLst>
          </p:cNvPr>
          <p:cNvPicPr>
            <a:picLocks noChangeAspect="1"/>
          </p:cNvPicPr>
          <p:nvPr/>
        </p:nvPicPr>
        <p:blipFill>
          <a:blip r:embed="rId3"/>
          <a:stretch>
            <a:fillRect/>
          </a:stretch>
        </p:blipFill>
        <p:spPr>
          <a:xfrm>
            <a:off x="76888" y="6274473"/>
            <a:ext cx="1993565" cy="518205"/>
          </a:xfrm>
          <a:prstGeom prst="rect">
            <a:avLst/>
          </a:prstGeom>
        </p:spPr>
      </p:pic>
    </p:spTree>
    <p:extLst>
      <p:ext uri="{BB962C8B-B14F-4D97-AF65-F5344CB8AC3E}">
        <p14:creationId xmlns:p14="http://schemas.microsoft.com/office/powerpoint/2010/main" val="66682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  The Development of the Gastrointestinal Trac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19745" y="874216"/>
            <a:ext cx="8326581" cy="5706259"/>
          </a:xfr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82000"/>
                  </a:prstClr>
                </a:solidFill>
              </a:rPr>
              <a:pPr>
                <a:defRPr/>
              </a:pPr>
              <a:t>18</a:t>
            </a:fld>
            <a:endParaRPr lang="en-US">
              <a:solidFill>
                <a:prstClr val="black">
                  <a:tint val="82000"/>
                </a:prstClr>
              </a:solidFill>
            </a:endParaRPr>
          </a:p>
        </p:txBody>
      </p:sp>
      <p:sp>
        <p:nvSpPr>
          <p:cNvPr id="2" name="Rectangle 1"/>
          <p:cNvSpPr/>
          <p:nvPr/>
        </p:nvSpPr>
        <p:spPr>
          <a:xfrm rot="10800000" flipH="1" flipV="1">
            <a:off x="3616035" y="0"/>
            <a:ext cx="4558145" cy="665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Arial" panose="020B0604020202020204" pitchFamily="34" charset="0"/>
                <a:cs typeface="Arial" panose="020B0604020202020204" pitchFamily="34" charset="0"/>
              </a:rPr>
              <a:t>Video Recap</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8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8788">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Secretory Activity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99607" y="1600200"/>
            <a:ext cx="10754193" cy="5257800"/>
          </a:xfrm>
        </p:spPr>
        <p:txBody>
          <a:bodyPr>
            <a:normAutofit/>
          </a:bodyPr>
          <a:lstStyle/>
          <a:p>
            <a:pPr algn="just"/>
            <a:r>
              <a:rPr lang="en-US" b="1" dirty="0">
                <a:latin typeface="Arial" panose="020B0604020202020204" pitchFamily="34" charset="0"/>
                <a:cs typeface="Arial" panose="020B0604020202020204" pitchFamily="34" charset="0"/>
              </a:rPr>
              <a:t>Insulin secretion</a:t>
            </a:r>
            <a:r>
              <a:rPr lang="en-US" dirty="0">
                <a:latin typeface="Arial" panose="020B0604020202020204" pitchFamily="34" charset="0"/>
                <a:cs typeface="Arial" panose="020B0604020202020204" pitchFamily="34" charset="0"/>
              </a:rPr>
              <a:t> begins during the early fetal period (10 weeks). </a:t>
            </a:r>
            <a:r>
              <a:rPr lang="en-US" dirty="0">
                <a:solidFill>
                  <a:schemeClr val="accent4">
                    <a:lumMod val="75000"/>
                  </a:schemeClr>
                </a:solidFill>
                <a:latin typeface="Arial" panose="020B0604020202020204" pitchFamily="34" charset="0"/>
                <a:cs typeface="Arial" panose="020B0604020202020204" pitchFamily="34" charset="0"/>
              </a:rPr>
              <a:t>The glucagon- and somatostatin-containing cells develop before differentiation of the insulin-secreting cells</a:t>
            </a:r>
            <a:r>
              <a:rPr lang="en-US" b="1" dirty="0">
                <a:solidFill>
                  <a:schemeClr val="accent4">
                    <a:lumMod val="75000"/>
                  </a:schemeClr>
                </a:solidFill>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Glucagon has been detected in fetal plasma at 15 weeks</a:t>
            </a:r>
          </a:p>
          <a:p>
            <a:pPr algn="just"/>
            <a:r>
              <a:rPr lang="en-US" dirty="0">
                <a:latin typeface="Arial" panose="020B0604020202020204" pitchFamily="34" charset="0"/>
                <a:cs typeface="Arial" panose="020B0604020202020204" pitchFamily="34" charset="0"/>
              </a:rPr>
              <a:t>The connective tissue sheath and interlobular septa of the pancreas develop from the surrounding splanchnic mesenchyme. </a:t>
            </a:r>
          </a:p>
          <a:p>
            <a:pPr algn="just"/>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a:extLst>
              <a:ext uri="{FF2B5EF4-FFF2-40B4-BE49-F238E27FC236}">
                <a16:creationId xmlns="" xmlns:a16="http://schemas.microsoft.com/office/drawing/2014/main" id="{17F21841-B7EA-5462-5ECD-0F2032A7534C}"/>
              </a:ext>
            </a:extLst>
          </p:cNvPr>
          <p:cNvPicPr>
            <a:picLocks noChangeAspect="1"/>
          </p:cNvPicPr>
          <p:nvPr/>
        </p:nvPicPr>
        <p:blipFill>
          <a:blip r:embed="rId2"/>
          <a:stretch>
            <a:fillRect/>
          </a:stretch>
        </p:blipFill>
        <p:spPr>
          <a:xfrm>
            <a:off x="137473" y="6233772"/>
            <a:ext cx="1993565" cy="518205"/>
          </a:xfrm>
          <a:prstGeom prst="rect">
            <a:avLst/>
          </a:prstGeom>
        </p:spPr>
      </p:pic>
    </p:spTree>
    <p:extLst>
      <p:ext uri="{BB962C8B-B14F-4D97-AF65-F5344CB8AC3E}">
        <p14:creationId xmlns:p14="http://schemas.microsoft.com/office/powerpoint/2010/main" val="297921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xmlns=""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1677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4">
                    <a:lumMod val="75000"/>
                  </a:schemeClr>
                </a:solidFill>
              </a:rPr>
              <a:t/>
            </a:r>
            <a:br>
              <a:rPr lang="en-US" sz="3200" b="1" dirty="0">
                <a:solidFill>
                  <a:schemeClr val="accent4">
                    <a:lumMod val="75000"/>
                  </a:schemeClr>
                </a:solidFill>
              </a:rPr>
            </a:br>
            <a:r>
              <a:rPr lang="en-US" sz="3200" dirty="0">
                <a:latin typeface="Arial" panose="020B0604020202020204" pitchFamily="34" charset="0"/>
                <a:cs typeface="Arial" panose="020B0604020202020204" pitchFamily="34" charset="0"/>
              </a:rPr>
              <a:t>Physiological and biochemical aspects of Pancreas</a:t>
            </a:r>
          </a:p>
        </p:txBody>
      </p:sp>
      <p:sp>
        <p:nvSpPr>
          <p:cNvPr id="3" name="Content Placeholder 2"/>
          <p:cNvSpPr>
            <a:spLocks noGrp="1"/>
          </p:cNvSpPr>
          <p:nvPr>
            <p:ph idx="1"/>
          </p:nvPr>
        </p:nvSpPr>
        <p:spPr>
          <a:xfrm>
            <a:off x="0" y="1772660"/>
            <a:ext cx="5846618" cy="4351338"/>
          </a:xfrm>
        </p:spPr>
        <p:txBody>
          <a:bodyPr>
            <a:normAutofit/>
          </a:bodyPr>
          <a:lstStyle/>
          <a:p>
            <a:r>
              <a:rPr lang="en-US" dirty="0">
                <a:latin typeface="Arial" panose="020B0604020202020204" pitchFamily="34" charset="0"/>
                <a:cs typeface="Arial" panose="020B0604020202020204" pitchFamily="34" charset="0"/>
              </a:rPr>
              <a:t>Pancreas plays a large role in digesting  food and regulating  blood sugar.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producing enzymes and hormones, pancreas helps  body break down food and control  blood </a:t>
            </a:r>
            <a:r>
              <a:rPr lang="en-US" dirty="0" smtClean="0">
                <a:latin typeface="Arial" panose="020B0604020202020204" pitchFamily="34" charset="0"/>
                <a:cs typeface="Arial" panose="020B0604020202020204" pitchFamily="34" charset="0"/>
              </a:rPr>
              <a:t>sugar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5" name="Rectangle 4"/>
          <p:cNvSpPr/>
          <p:nvPr/>
        </p:nvSpPr>
        <p:spPr>
          <a:xfrm>
            <a:off x="845126" y="6234544"/>
            <a:ext cx="2618509" cy="42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Horizontal</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integration</a:t>
            </a:r>
          </a:p>
        </p:txBody>
      </p:sp>
      <p:pic>
        <p:nvPicPr>
          <p:cNvPr id="6" name="Picture 5"/>
          <p:cNvPicPr>
            <a:picLocks noChangeAspect="1"/>
          </p:cNvPicPr>
          <p:nvPr/>
        </p:nvPicPr>
        <p:blipFill>
          <a:blip r:embed="rId2"/>
          <a:stretch>
            <a:fillRect/>
          </a:stretch>
        </p:blipFill>
        <p:spPr>
          <a:xfrm>
            <a:off x="5846618" y="1967345"/>
            <a:ext cx="6068234" cy="3585369"/>
          </a:xfrm>
          <a:prstGeom prst="rect">
            <a:avLst/>
          </a:prstGeom>
        </p:spPr>
      </p:pic>
    </p:spTree>
    <p:extLst>
      <p:ext uri="{BB962C8B-B14F-4D97-AF65-F5344CB8AC3E}">
        <p14:creationId xmlns:p14="http://schemas.microsoft.com/office/powerpoint/2010/main" val="232078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Functions of Pancreas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825625"/>
            <a:ext cx="5472545" cy="4351338"/>
          </a:xfrm>
        </p:spPr>
        <p:txBody>
          <a:bodyPr/>
          <a:lstStyle/>
          <a:p>
            <a:r>
              <a:rPr lang="en-US" sz="2600" dirty="0" smtClean="0">
                <a:solidFill>
                  <a:prstClr val="black"/>
                </a:solidFill>
                <a:latin typeface="Arial" panose="020B0604020202020204" pitchFamily="34" charset="0"/>
                <a:cs typeface="Arial" panose="020B0604020202020204" pitchFamily="34" charset="0"/>
              </a:rPr>
              <a:t>Exocrine: Enzymes </a:t>
            </a:r>
            <a:r>
              <a:rPr lang="en-US" sz="2400" dirty="0" smtClean="0">
                <a:solidFill>
                  <a:srgbClr val="000000"/>
                </a:solidFill>
                <a:latin typeface="librefranklin"/>
              </a:rPr>
              <a:t>Trypsin </a:t>
            </a:r>
            <a:r>
              <a:rPr lang="en-US" sz="2400" dirty="0">
                <a:solidFill>
                  <a:srgbClr val="000000"/>
                </a:solidFill>
                <a:latin typeface="librefranklin"/>
              </a:rPr>
              <a:t>and chymotrypsin to digest proteins; amylase for the digestion of carbohydrates; and lipase to break down fats.</a:t>
            </a:r>
            <a:endParaRPr lang="en-US" sz="2600" dirty="0" smtClean="0">
              <a:solidFill>
                <a:prstClr val="black"/>
              </a:solidFill>
              <a:latin typeface="Arial" panose="020B0604020202020204" pitchFamily="34" charset="0"/>
              <a:cs typeface="Arial" panose="020B0604020202020204" pitchFamily="34" charset="0"/>
            </a:endParaRPr>
          </a:p>
          <a:p>
            <a:r>
              <a:rPr lang="en-US" sz="2600" dirty="0" smtClean="0">
                <a:solidFill>
                  <a:prstClr val="black"/>
                </a:solidFill>
                <a:latin typeface="Arial" panose="020B0604020202020204" pitchFamily="34" charset="0"/>
                <a:cs typeface="Arial" panose="020B0604020202020204" pitchFamily="34" charset="0"/>
              </a:rPr>
              <a:t>Endocrine: </a:t>
            </a:r>
            <a:r>
              <a:rPr lang="en-US" sz="2400" dirty="0">
                <a:solidFill>
                  <a:srgbClr val="000000"/>
                </a:solidFill>
                <a:latin typeface="librefranklin"/>
              </a:rPr>
              <a:t>Two of the main pancreatic hormones are </a:t>
            </a:r>
            <a:r>
              <a:rPr lang="en-US" sz="2400" b="1" dirty="0">
                <a:solidFill>
                  <a:srgbClr val="000000"/>
                </a:solidFill>
                <a:latin typeface="librefranklin"/>
              </a:rPr>
              <a:t>insulin</a:t>
            </a:r>
            <a:r>
              <a:rPr lang="en-US" sz="2400" dirty="0">
                <a:solidFill>
                  <a:srgbClr val="000000"/>
                </a:solidFill>
                <a:latin typeface="librefranklin"/>
              </a:rPr>
              <a:t>, which acts to lower blood sugar, and </a:t>
            </a:r>
            <a:r>
              <a:rPr lang="en-US" sz="2400" b="1" dirty="0">
                <a:solidFill>
                  <a:srgbClr val="000000"/>
                </a:solidFill>
                <a:latin typeface="librefranklin"/>
              </a:rPr>
              <a:t>glucagon</a:t>
            </a:r>
            <a:r>
              <a:rPr lang="en-US" sz="2400" dirty="0">
                <a:solidFill>
                  <a:srgbClr val="000000"/>
                </a:solidFill>
                <a:latin typeface="librefranklin"/>
              </a:rPr>
              <a:t>, which acts to raise blood sugar.</a:t>
            </a:r>
            <a:endParaRPr lang="en-US" sz="2600" dirty="0">
              <a:solidFill>
                <a:prstClr val="black"/>
              </a:solidFill>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290278" y="6176963"/>
            <a:ext cx="2633700" cy="499915"/>
          </a:xfrm>
          <a:prstGeom prst="rect">
            <a:avLst/>
          </a:prstGeom>
        </p:spPr>
      </p:pic>
      <p:pic>
        <p:nvPicPr>
          <p:cNvPr id="5" name="Picture 4"/>
          <p:cNvPicPr>
            <a:picLocks noChangeAspect="1"/>
          </p:cNvPicPr>
          <p:nvPr/>
        </p:nvPicPr>
        <p:blipFill>
          <a:blip r:embed="rId3"/>
          <a:stretch>
            <a:fillRect/>
          </a:stretch>
        </p:blipFill>
        <p:spPr>
          <a:xfrm>
            <a:off x="5316761" y="1825625"/>
            <a:ext cx="6235331" cy="4193164"/>
          </a:xfrm>
          <a:prstGeom prst="rect">
            <a:avLst/>
          </a:prstGeom>
        </p:spPr>
      </p:pic>
    </p:spTree>
    <p:extLst>
      <p:ext uri="{BB962C8B-B14F-4D97-AF65-F5344CB8AC3E}">
        <p14:creationId xmlns:p14="http://schemas.microsoft.com/office/powerpoint/2010/main" val="3542808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000" t="4818" r="6800" b="8434"/>
          <a:stretch/>
        </p:blipFill>
        <p:spPr>
          <a:xfrm>
            <a:off x="1828800" y="762000"/>
            <a:ext cx="8534400" cy="6096000"/>
          </a:xfrm>
          <a:prstGeom prst="rect">
            <a:avLst/>
          </a:prstGeom>
        </p:spPr>
      </p:pic>
      <p:sp>
        <p:nvSpPr>
          <p:cNvPr id="4" name="Oval 3"/>
          <p:cNvSpPr/>
          <p:nvPr/>
        </p:nvSpPr>
        <p:spPr>
          <a:xfrm>
            <a:off x="5562600" y="1371600"/>
            <a:ext cx="2209800" cy="914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HORMONES</a:t>
            </a: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22</a:t>
            </a:fld>
            <a:endParaRPr lang="en-US"/>
          </a:p>
        </p:txBody>
      </p:sp>
      <p:sp>
        <p:nvSpPr>
          <p:cNvPr id="6" name="Rectangle 5"/>
          <p:cNvSpPr/>
          <p:nvPr/>
        </p:nvSpPr>
        <p:spPr>
          <a:xfrm>
            <a:off x="152400" y="6232525"/>
            <a:ext cx="2667000" cy="488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Horizontal</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Integration</a:t>
            </a:r>
          </a:p>
        </p:txBody>
      </p:sp>
    </p:spTree>
    <p:extLst>
      <p:ext uri="{BB962C8B-B14F-4D97-AF65-F5344CB8AC3E}">
        <p14:creationId xmlns:p14="http://schemas.microsoft.com/office/powerpoint/2010/main" val="4650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23</a:t>
            </a:fld>
            <a:endParaRPr lang="en-US"/>
          </a:p>
        </p:txBody>
      </p:sp>
      <p:pic>
        <p:nvPicPr>
          <p:cNvPr id="3" name="Picture 2"/>
          <p:cNvPicPr>
            <a:picLocks noChangeAspect="1"/>
          </p:cNvPicPr>
          <p:nvPr/>
        </p:nvPicPr>
        <p:blipFill>
          <a:blip r:embed="rId2"/>
          <a:stretch>
            <a:fillRect/>
          </a:stretch>
        </p:blipFill>
        <p:spPr>
          <a:xfrm>
            <a:off x="2438400" y="1371600"/>
            <a:ext cx="7315200" cy="4800600"/>
          </a:xfrm>
          <a:prstGeom prst="rect">
            <a:avLst/>
          </a:prstGeom>
        </p:spPr>
      </p:pic>
      <p:sp>
        <p:nvSpPr>
          <p:cNvPr id="4" name="Rectangle 3"/>
          <p:cNvSpPr/>
          <p:nvPr/>
        </p:nvSpPr>
        <p:spPr>
          <a:xfrm>
            <a:off x="1752600" y="457200"/>
            <a:ext cx="7848600" cy="730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dirty="0" smtClean="0">
                <a:solidFill>
                  <a:schemeClr val="tx1"/>
                </a:solidFill>
                <a:latin typeface="Arial" panose="020B0604020202020204" pitchFamily="34" charset="0"/>
                <a:cs typeface="Arial" panose="020B0604020202020204" pitchFamily="34" charset="0"/>
              </a:rPr>
              <a:t>Blood glucose level above the normal 70 mg/100 ml (70 mg/dl) stimulates release of insulin from beta cells</a:t>
            </a:r>
            <a:r>
              <a:rPr lang="en-US" dirty="0" smtClean="0">
                <a:solidFill>
                  <a:schemeClr val="tx1"/>
                </a:solidFill>
              </a:rPr>
              <a:t>,</a:t>
            </a:r>
            <a:endParaRPr lang="en-US" dirty="0">
              <a:solidFill>
                <a:schemeClr val="tx1"/>
              </a:solidFill>
            </a:endParaRPr>
          </a:p>
        </p:txBody>
      </p:sp>
      <p:pic>
        <p:nvPicPr>
          <p:cNvPr id="6" name="Picture 5">
            <a:extLst>
              <a:ext uri="{FF2B5EF4-FFF2-40B4-BE49-F238E27FC236}">
                <a16:creationId xmlns="" xmlns:a16="http://schemas.microsoft.com/office/drawing/2014/main" id="{5EA140B7-ADE1-710C-97E1-BB172406156B}"/>
              </a:ext>
            </a:extLst>
          </p:cNvPr>
          <p:cNvPicPr>
            <a:picLocks noChangeAspect="1"/>
          </p:cNvPicPr>
          <p:nvPr/>
        </p:nvPicPr>
        <p:blipFill>
          <a:blip r:embed="rId3"/>
          <a:stretch>
            <a:fillRect/>
          </a:stretch>
        </p:blipFill>
        <p:spPr>
          <a:xfrm>
            <a:off x="217735" y="6154830"/>
            <a:ext cx="1847248" cy="768163"/>
          </a:xfrm>
          <a:prstGeom prst="rect">
            <a:avLst/>
          </a:prstGeom>
        </p:spPr>
      </p:pic>
    </p:spTree>
    <p:extLst>
      <p:ext uri="{BB962C8B-B14F-4D97-AF65-F5344CB8AC3E}">
        <p14:creationId xmlns:p14="http://schemas.microsoft.com/office/powerpoint/2010/main" val="2728322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534400" cy="411162"/>
          </a:xfrm>
        </p:spPr>
        <p:txBody>
          <a:bodyPr>
            <a:normAutofit fontScale="90000"/>
          </a:bodyPr>
          <a:lstStyle/>
          <a:p>
            <a:r>
              <a:rPr lang="en-US" dirty="0"/>
              <a:t/>
            </a:r>
            <a:br>
              <a:rPr lang="en-US" dirty="0"/>
            </a:br>
            <a:r>
              <a:rPr lang="en-US" dirty="0"/>
              <a:t/>
            </a:r>
            <a:br>
              <a:rPr lang="en-US" dirty="0"/>
            </a:br>
            <a:r>
              <a:rPr lang="en-US" dirty="0"/>
              <a:t/>
            </a:r>
            <a:br>
              <a:rPr lang="en-US" dirty="0"/>
            </a:br>
            <a:r>
              <a:rPr lang="en-US" sz="3600" dirty="0" err="1" smtClean="0">
                <a:latin typeface="Arial" panose="020B0604020202020204" pitchFamily="34" charset="0"/>
                <a:cs typeface="Arial" panose="020B0604020202020204" pitchFamily="34" charset="0"/>
              </a:rPr>
              <a:t>Anular</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Pancreas  </a:t>
            </a:r>
            <a:br>
              <a:rPr lang="en-US" sz="3600" dirty="0">
                <a:latin typeface="Arial" panose="020B0604020202020204" pitchFamily="34" charset="0"/>
                <a:cs typeface="Arial" panose="020B0604020202020204" pitchFamily="34" charset="0"/>
              </a:rPr>
            </a:br>
            <a:r>
              <a:rPr lang="en-US" sz="3600" dirty="0"/>
              <a:t/>
            </a:r>
            <a:br>
              <a:rPr lang="en-US" sz="3600" dirty="0"/>
            </a:br>
            <a:endParaRPr lang="en-US" dirty="0"/>
          </a:p>
        </p:txBody>
      </p:sp>
      <p:sp>
        <p:nvSpPr>
          <p:cNvPr id="3" name="Content Placeholder 2"/>
          <p:cNvSpPr>
            <a:spLocks noGrp="1"/>
          </p:cNvSpPr>
          <p:nvPr>
            <p:ph idx="1"/>
          </p:nvPr>
        </p:nvSpPr>
        <p:spPr>
          <a:xfrm>
            <a:off x="419725" y="1695382"/>
            <a:ext cx="6304120" cy="4876800"/>
          </a:xfrm>
          <a:solidFill>
            <a:schemeClr val="bg1"/>
          </a:solidFill>
        </p:spPr>
        <p:txBody>
          <a:bodyPr>
            <a:normAutofit/>
          </a:bodyPr>
          <a:lstStyle/>
          <a:p>
            <a:r>
              <a:rPr lang="en-US" dirty="0">
                <a:latin typeface="Arial" panose="020B0604020202020204" pitchFamily="34" charset="0"/>
                <a:cs typeface="Arial" panose="020B0604020202020204" pitchFamily="34" charset="0"/>
              </a:rPr>
              <a:t>Although an </a:t>
            </a:r>
            <a:r>
              <a:rPr lang="en-US" dirty="0" smtClean="0">
                <a:latin typeface="Arial" panose="020B0604020202020204" pitchFamily="34" charset="0"/>
                <a:cs typeface="Arial" panose="020B0604020202020204" pitchFamily="34" charset="0"/>
              </a:rPr>
              <a:t>annular </a:t>
            </a:r>
            <a:r>
              <a:rPr lang="en-US" dirty="0">
                <a:latin typeface="Arial" panose="020B0604020202020204" pitchFamily="34" charset="0"/>
                <a:cs typeface="Arial" panose="020B0604020202020204" pitchFamily="34" charset="0"/>
              </a:rPr>
              <a:t>pancreas is uncommon, it may cause duodenal obstruction</a:t>
            </a:r>
          </a:p>
          <a:p>
            <a:pPr marL="0" indent="0">
              <a:buNone/>
            </a:pP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ringlike</a:t>
            </a:r>
            <a:r>
              <a:rPr lang="en-US" dirty="0">
                <a:latin typeface="Arial" panose="020B0604020202020204" pitchFamily="34" charset="0"/>
                <a:cs typeface="Arial" panose="020B0604020202020204" pitchFamily="34" charset="0"/>
              </a:rPr>
              <a:t> or </a:t>
            </a:r>
            <a:r>
              <a:rPr lang="en-US" dirty="0" err="1">
                <a:latin typeface="Arial" panose="020B0604020202020204" pitchFamily="34" charset="0"/>
                <a:cs typeface="Arial" panose="020B0604020202020204" pitchFamily="34" charset="0"/>
              </a:rPr>
              <a:t>anular</a:t>
            </a:r>
            <a:r>
              <a:rPr lang="en-US" dirty="0">
                <a:latin typeface="Arial" panose="020B0604020202020204" pitchFamily="34" charset="0"/>
                <a:cs typeface="Arial" panose="020B0604020202020204" pitchFamily="34" charset="0"/>
              </a:rPr>
              <a:t> part of the pancreas consists of a thin, flat band of pancreatic tissue surrounding the descending or second part of the duodenum.</a:t>
            </a:r>
          </a:p>
          <a:p>
            <a:pPr marL="0" indent="0">
              <a:buNone/>
            </a:pPr>
            <a:endParaRPr lang="en-US" dirty="0"/>
          </a:p>
        </p:txBody>
      </p:sp>
      <p:pic>
        <p:nvPicPr>
          <p:cNvPr id="4" name="Picture 3"/>
          <p:cNvPicPr>
            <a:picLocks noChangeAspect="1"/>
          </p:cNvPicPr>
          <p:nvPr/>
        </p:nvPicPr>
        <p:blipFill rotWithShape="1">
          <a:blip r:embed="rId2"/>
          <a:srcRect l="29890" t="7317" b="12196"/>
          <a:stretch/>
        </p:blipFill>
        <p:spPr>
          <a:xfrm>
            <a:off x="7388863" y="1223828"/>
            <a:ext cx="4519411" cy="4383582"/>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sp>
        <p:nvSpPr>
          <p:cNvPr id="6" name="Rectangle 5"/>
          <p:cNvSpPr/>
          <p:nvPr/>
        </p:nvSpPr>
        <p:spPr>
          <a:xfrm>
            <a:off x="128665" y="6165273"/>
            <a:ext cx="2057400" cy="5562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Vertical</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Integration</a:t>
            </a:r>
          </a:p>
        </p:txBody>
      </p:sp>
    </p:spTree>
    <p:extLst>
      <p:ext uri="{BB962C8B-B14F-4D97-AF65-F5344CB8AC3E}">
        <p14:creationId xmlns:p14="http://schemas.microsoft.com/office/powerpoint/2010/main" val="139070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latin typeface="Arial" panose="020B0604020202020204" pitchFamily="34" charset="0"/>
                <a:cs typeface="Arial" panose="020B0604020202020204" pitchFamily="34" charset="0"/>
              </a:rPr>
              <a:t>Anular</a:t>
            </a:r>
            <a:r>
              <a:rPr lang="en-US" sz="3600"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Pancreas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84616" y="1600200"/>
            <a:ext cx="6896839" cy="5181600"/>
          </a:xfrm>
          <a:solidFill>
            <a:schemeClr val="bg1"/>
          </a:solidFill>
        </p:spPr>
        <p:txBody>
          <a:bodyPr>
            <a:normAutofit/>
          </a:bodyPr>
          <a:lstStyle/>
          <a:p>
            <a:pPr algn="just"/>
            <a:r>
              <a:rPr lang="en-US" dirty="0">
                <a:latin typeface="Arial" panose="020B0604020202020204" pitchFamily="34" charset="0"/>
                <a:cs typeface="Arial" panose="020B0604020202020204" pitchFamily="34" charset="0"/>
              </a:rPr>
              <a:t>An </a:t>
            </a:r>
            <a:r>
              <a:rPr lang="en-US" dirty="0" err="1" smtClean="0">
                <a:latin typeface="Arial" panose="020B0604020202020204" pitchFamily="34" charset="0"/>
                <a:cs typeface="Arial" panose="020B0604020202020204" pitchFamily="34" charset="0"/>
              </a:rPr>
              <a:t>anular</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pancreas may be associated with Down syndrome, intestinal atresia, imperforate anus, pancreatitis, and </a:t>
            </a:r>
            <a:r>
              <a:rPr lang="en-US" dirty="0" err="1">
                <a:latin typeface="Arial" panose="020B0604020202020204" pitchFamily="34" charset="0"/>
                <a:cs typeface="Arial" panose="020B0604020202020204" pitchFamily="34" charset="0"/>
              </a:rPr>
              <a:t>malrotation</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Males are affected much more frequently than females. An </a:t>
            </a:r>
            <a:r>
              <a:rPr lang="en-US" dirty="0" err="1" smtClean="0">
                <a:latin typeface="Arial" panose="020B0604020202020204" pitchFamily="34" charset="0"/>
                <a:cs typeface="Arial" panose="020B0604020202020204" pitchFamily="34" charset="0"/>
              </a:rPr>
              <a:t>anular</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pancreas probably results from the growth of a bifid ventral pancreatic bud around the duodenum The parts of the bifid ventral bud then fuse with the dorsal bud, forming a pancreatic ring (Latin, </a:t>
            </a:r>
            <a:r>
              <a:rPr lang="en-US" dirty="0" err="1">
                <a:latin typeface="Arial" panose="020B0604020202020204" pitchFamily="34" charset="0"/>
                <a:cs typeface="Arial" panose="020B0604020202020204" pitchFamily="34" charset="0"/>
              </a:rPr>
              <a:t>anulus</a:t>
            </a: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Rectangle 5"/>
          <p:cNvSpPr/>
          <p:nvPr/>
        </p:nvSpPr>
        <p:spPr>
          <a:xfrm>
            <a:off x="9792438" y="6172199"/>
            <a:ext cx="2133600" cy="5492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a:t>
            </a:r>
            <a:r>
              <a:rPr lang="en-US" dirty="0"/>
              <a:t> </a:t>
            </a:r>
            <a:r>
              <a:rPr lang="en-US" dirty="0">
                <a:solidFill>
                  <a:schemeClr val="tx1"/>
                </a:solidFill>
              </a:rPr>
              <a:t>Integration</a:t>
            </a:r>
          </a:p>
        </p:txBody>
      </p:sp>
      <p:pic>
        <p:nvPicPr>
          <p:cNvPr id="5" name="Picture 4"/>
          <p:cNvPicPr>
            <a:picLocks noChangeAspect="1"/>
          </p:cNvPicPr>
          <p:nvPr/>
        </p:nvPicPr>
        <p:blipFill>
          <a:blip r:embed="rId2"/>
          <a:stretch>
            <a:fillRect/>
          </a:stretch>
        </p:blipFill>
        <p:spPr>
          <a:xfrm>
            <a:off x="8053694" y="1443117"/>
            <a:ext cx="3872344" cy="3720155"/>
          </a:xfrm>
          <a:prstGeom prst="rect">
            <a:avLst/>
          </a:prstGeom>
        </p:spPr>
      </p:pic>
    </p:spTree>
    <p:extLst>
      <p:ext uri="{BB962C8B-B14F-4D97-AF65-F5344CB8AC3E}">
        <p14:creationId xmlns:p14="http://schemas.microsoft.com/office/powerpoint/2010/main" val="380689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381000"/>
            <a:ext cx="8229600" cy="6096000"/>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26</a:t>
            </a:fld>
            <a:endParaRPr lang="en-US"/>
          </a:p>
        </p:txBody>
      </p:sp>
    </p:spTree>
    <p:extLst>
      <p:ext uri="{BB962C8B-B14F-4D97-AF65-F5344CB8AC3E}">
        <p14:creationId xmlns:p14="http://schemas.microsoft.com/office/powerpoint/2010/main" val="375061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chemeClr val="accent4">
                    <a:lumMod val="75000"/>
                  </a:schemeClr>
                </a:solidFill>
              </a:rPr>
              <a:t/>
            </a:r>
            <a:br>
              <a:rPr lang="en-US" sz="3600" b="1" dirty="0">
                <a:solidFill>
                  <a:schemeClr val="accent4">
                    <a:lumMod val="75000"/>
                  </a:schemeClr>
                </a:solidFill>
              </a:rPr>
            </a:br>
            <a:r>
              <a:rPr lang="en-US" sz="3600" dirty="0">
                <a:solidFill>
                  <a:schemeClr val="accent4">
                    <a:lumMod val="75000"/>
                  </a:schemeClr>
                </a:solidFill>
                <a:latin typeface="Arial" panose="020B0604020202020204" pitchFamily="34" charset="0"/>
                <a:cs typeface="Arial" panose="020B0604020202020204" pitchFamily="34" charset="0"/>
              </a:rPr>
              <a:t>Risk Factors for Pancreatic Cancer: Emerging Role of Viral Hepatitis</a:t>
            </a:r>
          </a:p>
        </p:txBody>
      </p:sp>
      <p:sp>
        <p:nvSpPr>
          <p:cNvPr id="3" name="Content Placeholder 2"/>
          <p:cNvSpPr>
            <a:spLocks noGrp="1"/>
          </p:cNvSpPr>
          <p:nvPr>
            <p:ph idx="1"/>
          </p:nvPr>
        </p:nvSpPr>
        <p:spPr>
          <a:xfrm>
            <a:off x="1676400" y="1524000"/>
            <a:ext cx="8991600" cy="5334000"/>
          </a:xfrm>
        </p:spPr>
        <p:txBody>
          <a:bodyPr>
            <a:normAutofit/>
          </a:bodyPr>
          <a:lstStyle/>
          <a:p>
            <a:pPr marL="0" indent="0">
              <a:buNone/>
            </a:pPr>
            <a:r>
              <a:rPr lang="en-US" sz="2400" i="1" dirty="0"/>
              <a:t>. </a:t>
            </a:r>
          </a:p>
          <a:p>
            <a:pPr marL="0" indent="0">
              <a:buNone/>
            </a:pPr>
            <a:r>
              <a:rPr lang="en-US" sz="2000" i="1" dirty="0">
                <a:latin typeface="Arial" panose="020B0604020202020204" pitchFamily="34" charset="0"/>
                <a:cs typeface="Arial" panose="020B0604020202020204" pitchFamily="34" charset="0"/>
              </a:rPr>
              <a:t>Pers. Med.</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2022</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(1), 83; </a:t>
            </a:r>
            <a:r>
              <a:rPr lang="en-US" sz="2000" b="1" u="sng" dirty="0">
                <a:latin typeface="Arial" panose="020B0604020202020204" pitchFamily="34" charset="0"/>
                <a:cs typeface="Arial" panose="020B0604020202020204" pitchFamily="34" charset="0"/>
                <a:hlinkClick r:id="rId2"/>
              </a:rPr>
              <a:t>https://doi.org/10.3390/jpm12010083</a:t>
            </a:r>
            <a:endParaRPr lang="en-US" sz="20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2000" b="1" dirty="0">
                <a:latin typeface="Arial" panose="020B0604020202020204" pitchFamily="34" charset="0"/>
                <a:cs typeface="Arial" panose="020B0604020202020204" pitchFamily="34" charset="0"/>
              </a:rPr>
              <a:t>ABSTRACT</a:t>
            </a:r>
          </a:p>
          <a:p>
            <a:r>
              <a:rPr lang="en-US" sz="2000" dirty="0">
                <a:latin typeface="Arial" panose="020B0604020202020204" pitchFamily="34" charset="0"/>
                <a:cs typeface="Arial" panose="020B0604020202020204" pitchFamily="34" charset="0"/>
              </a:rPr>
              <a:t>Pancreatic cancer is one of the most aggressive malignant neoplastic diseases. </a:t>
            </a:r>
          </a:p>
          <a:p>
            <a:r>
              <a:rPr lang="en-US" sz="2000" dirty="0">
                <a:latin typeface="Arial" panose="020B0604020202020204" pitchFamily="34" charset="0"/>
                <a:cs typeface="Arial" panose="020B0604020202020204" pitchFamily="34" charset="0"/>
              </a:rPr>
              <a:t>Identification of risk factors and implementation of screening strategies are essential for a better prognosis.</a:t>
            </a:r>
          </a:p>
          <a:p>
            <a:r>
              <a:rPr lang="en-US" sz="2000" dirty="0">
                <a:latin typeface="Arial" panose="020B0604020202020204" pitchFamily="34" charset="0"/>
                <a:cs typeface="Arial" panose="020B0604020202020204" pitchFamily="34" charset="0"/>
              </a:rPr>
              <a:t>The risk factors for pancreatic cancer fall into two broad categories,  Extrinsic factors include alcohol consumption, smoking, a diet rich in saturated fats, and viral infections such as chronic infection with hepatitis B and C viruses.</a:t>
            </a:r>
          </a:p>
          <a:p>
            <a:r>
              <a:rPr lang="en-US" sz="2000" dirty="0">
                <a:latin typeface="Arial" panose="020B0604020202020204" pitchFamily="34" charset="0"/>
                <a:cs typeface="Arial" panose="020B0604020202020204" pitchFamily="34" charset="0"/>
              </a:rPr>
              <a:t>The common origin of hepatocytes and pancreatic cells in the multipotent endodermal cells, the common origin of the blood vessels and biliary ducts of the pancreas and the liver, or chronic inflammatory changes may be involved</a:t>
            </a:r>
            <a:endParaRPr lang="en-US" sz="2000" b="1"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en-US" sz="16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sp>
        <p:nvSpPr>
          <p:cNvPr id="5" name="Rectangle 4"/>
          <p:cNvSpPr/>
          <p:nvPr/>
        </p:nvSpPr>
        <p:spPr>
          <a:xfrm>
            <a:off x="10356273" y="6188075"/>
            <a:ext cx="16002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a:t>
            </a:r>
            <a:r>
              <a:rPr lang="en-US" dirty="0"/>
              <a:t> </a:t>
            </a:r>
          </a:p>
        </p:txBody>
      </p:sp>
      <p:pic>
        <p:nvPicPr>
          <p:cNvPr id="7" name="Picture 6"/>
          <p:cNvPicPr>
            <a:picLocks noChangeAspect="1"/>
          </p:cNvPicPr>
          <p:nvPr/>
        </p:nvPicPr>
        <p:blipFill>
          <a:blip r:embed="rId3"/>
          <a:stretch>
            <a:fillRect/>
          </a:stretch>
        </p:blipFill>
        <p:spPr>
          <a:xfrm>
            <a:off x="204088" y="6188075"/>
            <a:ext cx="2944623" cy="652329"/>
          </a:xfrm>
          <a:prstGeom prst="rect">
            <a:avLst/>
          </a:prstGeom>
        </p:spPr>
      </p:pic>
    </p:spTree>
    <p:extLst>
      <p:ext uri="{BB962C8B-B14F-4D97-AF65-F5344CB8AC3E}">
        <p14:creationId xmlns:p14="http://schemas.microsoft.com/office/powerpoint/2010/main" val="204708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Ethical dilemma Is it Worthwhile Operating an End-Stage Pancreatic Cancer Patient</a:t>
            </a:r>
          </a:p>
        </p:txBody>
      </p:sp>
      <p:sp>
        <p:nvSpPr>
          <p:cNvPr id="3" name="Content Placeholder 2"/>
          <p:cNvSpPr>
            <a:spLocks noGrp="1"/>
          </p:cNvSpPr>
          <p:nvPr>
            <p:ph idx="1"/>
          </p:nvPr>
        </p:nvSpPr>
        <p:spPr/>
        <p:txBody>
          <a:bodyPr>
            <a:normAutofit fontScale="92500"/>
          </a:bodyPr>
          <a:lstStyle/>
          <a:p>
            <a:pPr algn="just"/>
            <a:r>
              <a:rPr lang="en-US" sz="2600" dirty="0">
                <a:latin typeface="Arial" panose="020B0604020202020204" pitchFamily="34" charset="0"/>
                <a:cs typeface="Arial" panose="020B0604020202020204" pitchFamily="34" charset="0"/>
              </a:rPr>
              <a:t>Pancreatic cancer is as an aggressive malignancy with low survival rates. </a:t>
            </a:r>
          </a:p>
          <a:p>
            <a:pPr algn="just"/>
            <a:r>
              <a:rPr lang="en-US" sz="2600" dirty="0">
                <a:latin typeface="Arial" panose="020B0604020202020204" pitchFamily="34" charset="0"/>
                <a:cs typeface="Arial" panose="020B0604020202020204" pitchFamily="34" charset="0"/>
              </a:rPr>
              <a:t>discussion raising concerns regarding the management of severe complications such as acute mesenteric ischemia in patients with progressed pancreatic carcinoma. How ethical is to leave patients untreated? </a:t>
            </a:r>
            <a:endParaRPr lang="en-US" sz="2600" dirty="0" smtClean="0">
              <a:latin typeface="Arial" panose="020B0604020202020204" pitchFamily="34" charset="0"/>
              <a:cs typeface="Arial" panose="020B0604020202020204" pitchFamily="34" charset="0"/>
            </a:endParaRPr>
          </a:p>
          <a:p>
            <a:pPr algn="just"/>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decisions for management of patients with advanced disease are strongly based on the expected quality of life, ethical principles, different religions and </a:t>
            </a:r>
            <a:r>
              <a:rPr lang="en-US" sz="2600" dirty="0" err="1">
                <a:latin typeface="Arial" panose="020B0604020202020204" pitchFamily="34" charset="0"/>
                <a:cs typeface="Arial" panose="020B0604020202020204" pitchFamily="34" charset="0"/>
              </a:rPr>
              <a:t>spiritualities</a:t>
            </a:r>
            <a:r>
              <a:rPr lang="en-US" sz="2600" dirty="0">
                <a:latin typeface="Arial" panose="020B0604020202020204" pitchFamily="34" charset="0"/>
                <a:cs typeface="Arial" panose="020B0604020202020204" pitchFamily="34" charset="0"/>
              </a:rPr>
              <a:t>, and the burden of healthcare cost</a:t>
            </a:r>
            <a:r>
              <a:rPr lang="en-US" dirty="0">
                <a:latin typeface="Arial" panose="020B0604020202020204" pitchFamily="34" charset="0"/>
                <a:cs typeface="Arial" panose="020B0604020202020204" pitchFamily="34" charset="0"/>
              </a:rPr>
              <a:t>.</a:t>
            </a:r>
          </a:p>
          <a:p>
            <a:pPr algn="just"/>
            <a:r>
              <a:rPr lang="en-US" sz="2200" i="1" dirty="0">
                <a:latin typeface="Arial" panose="020B0604020202020204" pitchFamily="34" charset="0"/>
                <a:cs typeface="Arial" panose="020B0604020202020204" pitchFamily="34" charset="0"/>
              </a:rPr>
              <a:t>Reference</a:t>
            </a:r>
            <a:r>
              <a:rPr lang="en-US"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Acta</a:t>
            </a:r>
            <a:r>
              <a:rPr lang="en-US" sz="1900" dirty="0">
                <a:latin typeface="Arial" panose="020B0604020202020204" pitchFamily="34" charset="0"/>
                <a:cs typeface="Arial" panose="020B0604020202020204" pitchFamily="34" charset="0"/>
              </a:rPr>
              <a:t> Med </a:t>
            </a:r>
            <a:r>
              <a:rPr lang="en-US" sz="1900" dirty="0" err="1">
                <a:latin typeface="Arial" panose="020B0604020202020204" pitchFamily="34" charset="0"/>
                <a:cs typeface="Arial" panose="020B0604020202020204" pitchFamily="34" charset="0"/>
              </a:rPr>
              <a:t>Litu</a:t>
            </a:r>
            <a:r>
              <a:rPr lang="en-US" sz="1900" dirty="0">
                <a:latin typeface="Arial" panose="020B0604020202020204" pitchFamily="34" charset="0"/>
                <a:cs typeface="Arial" panose="020B0604020202020204" pitchFamily="34" charset="0"/>
              </a:rPr>
              <a:t>. 2021; 28(2): 325–329.</a:t>
            </a:r>
          </a:p>
          <a:p>
            <a:pPr algn="just"/>
            <a:r>
              <a:rPr lang="en-US" sz="1900" dirty="0">
                <a:latin typeface="Arial" panose="020B0604020202020204" pitchFamily="34" charset="0"/>
                <a:cs typeface="Arial" panose="020B0604020202020204" pitchFamily="34" charset="0"/>
              </a:rPr>
              <a:t>Published online 2021 Dec 17. </a:t>
            </a:r>
            <a:r>
              <a:rPr lang="en-US" sz="1900" dirty="0" err="1">
                <a:latin typeface="Arial" panose="020B0604020202020204" pitchFamily="34" charset="0"/>
                <a:cs typeface="Arial" panose="020B0604020202020204" pitchFamily="34" charset="0"/>
              </a:rPr>
              <a:t>doi</a:t>
            </a:r>
            <a:r>
              <a:rPr lang="en-US" sz="1900" dirty="0">
                <a:latin typeface="Arial" panose="020B0604020202020204" pitchFamily="34" charset="0"/>
                <a:cs typeface="Arial" panose="020B0604020202020204" pitchFamily="34" charset="0"/>
              </a:rPr>
              <a:t>: 10.15388/Amed.2021.28.2.17</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sp>
        <p:nvSpPr>
          <p:cNvPr id="5" name="Rectangle 4"/>
          <p:cNvSpPr/>
          <p:nvPr/>
        </p:nvSpPr>
        <p:spPr>
          <a:xfrm>
            <a:off x="9982200" y="6157912"/>
            <a:ext cx="1828800" cy="563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Bioethics </a:t>
            </a:r>
          </a:p>
        </p:txBody>
      </p:sp>
      <p:pic>
        <p:nvPicPr>
          <p:cNvPr id="6" name="Picture 5"/>
          <p:cNvPicPr>
            <a:picLocks noChangeAspect="1"/>
          </p:cNvPicPr>
          <p:nvPr/>
        </p:nvPicPr>
        <p:blipFill>
          <a:blip r:embed="rId2"/>
          <a:stretch>
            <a:fillRect/>
          </a:stretch>
        </p:blipFill>
        <p:spPr>
          <a:xfrm>
            <a:off x="148670" y="6212747"/>
            <a:ext cx="2944623" cy="652329"/>
          </a:xfrm>
          <a:prstGeom prst="rect">
            <a:avLst/>
          </a:prstGeom>
        </p:spPr>
      </p:pic>
    </p:spTree>
    <p:extLst>
      <p:ext uri="{BB962C8B-B14F-4D97-AF65-F5344CB8AC3E}">
        <p14:creationId xmlns:p14="http://schemas.microsoft.com/office/powerpoint/2010/main" val="119643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Role of Artificial Intelligence in Ca Pancreas</a:t>
            </a:r>
          </a:p>
        </p:txBody>
      </p:sp>
      <p:sp>
        <p:nvSpPr>
          <p:cNvPr id="3" name="Content Placeholder 2"/>
          <p:cNvSpPr>
            <a:spLocks noGrp="1"/>
          </p:cNvSpPr>
          <p:nvPr>
            <p:ph idx="1"/>
          </p:nvPr>
        </p:nvSpPr>
        <p:spPr>
          <a:xfrm>
            <a:off x="1981200" y="1600200"/>
            <a:ext cx="8229600" cy="4953000"/>
          </a:xfrm>
        </p:spPr>
        <p:txBody>
          <a:bodyPr>
            <a:normAutofit/>
          </a:bodyPr>
          <a:lstStyle/>
          <a:p>
            <a:pPr algn="just"/>
            <a:r>
              <a:rPr lang="en-US" sz="2400" dirty="0">
                <a:latin typeface="Arial" panose="020B0604020202020204" pitchFamily="34" charset="0"/>
                <a:cs typeface="Arial" panose="020B0604020202020204" pitchFamily="34" charset="0"/>
              </a:rPr>
              <a:t>Pancreatic cancer is more common in developed countries and is one of the leading causes of cancer-related mortality worldwide. </a:t>
            </a:r>
          </a:p>
          <a:p>
            <a:pPr algn="just"/>
            <a:r>
              <a:rPr lang="en-US" sz="2400" dirty="0">
                <a:latin typeface="Arial" panose="020B0604020202020204" pitchFamily="34" charset="0"/>
                <a:cs typeface="Arial" panose="020B0604020202020204" pitchFamily="34" charset="0"/>
              </a:rPr>
              <a:t>AI is particularly useful for various investigations of pancreatic carcinoma because it has specific radiological features that enable diagnostic procedures without the requirement of a histological study. </a:t>
            </a:r>
          </a:p>
          <a:p>
            <a:pPr algn="just"/>
            <a:r>
              <a:rPr lang="en-US" sz="2400" dirty="0">
                <a:latin typeface="Arial" panose="020B0604020202020204" pitchFamily="34" charset="0"/>
                <a:cs typeface="Arial" panose="020B0604020202020204" pitchFamily="34" charset="0"/>
              </a:rPr>
              <a:t>Currently, AI models have been created for diagnosing, grading, staging, and predicting prognosis and treatment response.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sp>
        <p:nvSpPr>
          <p:cNvPr id="5" name="Rectangle 4"/>
          <p:cNvSpPr/>
          <p:nvPr/>
        </p:nvSpPr>
        <p:spPr>
          <a:xfrm>
            <a:off x="10210800" y="6143625"/>
            <a:ext cx="1828800" cy="577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Intelligence</a:t>
            </a:r>
          </a:p>
        </p:txBody>
      </p:sp>
      <p:pic>
        <p:nvPicPr>
          <p:cNvPr id="6" name="Picture 5"/>
          <p:cNvPicPr>
            <a:picLocks noChangeAspect="1"/>
          </p:cNvPicPr>
          <p:nvPr/>
        </p:nvPicPr>
        <p:blipFill>
          <a:blip r:embed="rId2"/>
          <a:stretch>
            <a:fillRect/>
          </a:stretch>
        </p:blipFill>
        <p:spPr>
          <a:xfrm>
            <a:off x="152400" y="6205671"/>
            <a:ext cx="2944623" cy="652329"/>
          </a:xfrm>
          <a:prstGeom prst="rect">
            <a:avLst/>
          </a:prstGeom>
        </p:spPr>
      </p:pic>
    </p:spTree>
    <p:extLst>
      <p:ext uri="{BB962C8B-B14F-4D97-AF65-F5344CB8AC3E}">
        <p14:creationId xmlns:p14="http://schemas.microsoft.com/office/powerpoint/2010/main" val="146956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3495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Learning Resources</a:t>
            </a:r>
          </a:p>
        </p:txBody>
      </p:sp>
      <p:sp>
        <p:nvSpPr>
          <p:cNvPr id="3" name="Content Placeholder 2"/>
          <p:cNvSpPr>
            <a:spLocks noGrp="1"/>
          </p:cNvSpPr>
          <p:nvPr>
            <p:ph idx="1"/>
          </p:nvPr>
        </p:nvSpPr>
        <p:spPr/>
        <p:txBody>
          <a:bodyPr/>
          <a:lstStyle/>
          <a:p>
            <a:r>
              <a:rPr lang="en-US" sz="2400" dirty="0">
                <a:latin typeface="Arial" panose="020B0604020202020204" pitchFamily="34" charset="0"/>
                <a:cs typeface="Arial" panose="020B0604020202020204" pitchFamily="34" charset="0"/>
              </a:rPr>
              <a:t>KLM Embryology Developing Human 11th Edition Clinically oriented embryology by Keith Moore, T. V. N. </a:t>
            </a:r>
            <a:r>
              <a:rPr lang="en-US" sz="2400" dirty="0" err="1">
                <a:latin typeface="Arial" panose="020B0604020202020204" pitchFamily="34" charset="0"/>
                <a:cs typeface="Arial" panose="020B0604020202020204" pitchFamily="34" charset="0"/>
              </a:rPr>
              <a:t>Persaud</a:t>
            </a:r>
            <a:r>
              <a:rPr lang="en-US" sz="2400" dirty="0">
                <a:latin typeface="Arial" panose="020B0604020202020204" pitchFamily="34" charset="0"/>
                <a:cs typeface="Arial" panose="020B0604020202020204" pitchFamily="34" charset="0"/>
              </a:rPr>
              <a:t>, Mark </a:t>
            </a:r>
            <a:r>
              <a:rPr lang="en-US" sz="2400" dirty="0" err="1">
                <a:latin typeface="Arial" panose="020B0604020202020204" pitchFamily="34" charset="0"/>
                <a:cs typeface="Arial" panose="020B0604020202020204" pitchFamily="34" charset="0"/>
              </a:rPr>
              <a:t>Torchia</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Langman's</a:t>
            </a:r>
            <a:r>
              <a:rPr lang="en-US" sz="2400" dirty="0">
                <a:latin typeface="Arial" panose="020B0604020202020204" pitchFamily="34" charset="0"/>
                <a:cs typeface="Arial" panose="020B0604020202020204" pitchFamily="34" charset="0"/>
              </a:rPr>
              <a:t> Medical Embryology 15th Edition</a:t>
            </a:r>
          </a:p>
          <a:p>
            <a:pPr marL="0" indent="0">
              <a:buNone/>
            </a:pPr>
            <a:r>
              <a:rPr lang="en-US" sz="2400" dirty="0">
                <a:latin typeface="Arial" panose="020B0604020202020204" pitchFamily="34" charset="0"/>
                <a:cs typeface="Arial" panose="020B0604020202020204" pitchFamily="34" charset="0"/>
              </a:rPr>
              <a:t>     by Dr. T.W. Sadler PhD</a:t>
            </a:r>
          </a:p>
          <a:p>
            <a:r>
              <a:rPr lang="en-US" sz="2400" dirty="0">
                <a:latin typeface="Arial" panose="020B0604020202020204" pitchFamily="34" charset="0"/>
                <a:cs typeface="Arial" panose="020B0604020202020204" pitchFamily="34" charset="0"/>
              </a:rPr>
              <a:t>Google scholar</a:t>
            </a:r>
          </a:p>
          <a:p>
            <a:r>
              <a:rPr lang="en-US" sz="2400" dirty="0">
                <a:latin typeface="Arial" panose="020B0604020202020204" pitchFamily="34" charset="0"/>
                <a:cs typeface="Arial" panose="020B0604020202020204" pitchFamily="34" charset="0"/>
              </a:rPr>
              <a:t>Google images</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spTree>
    <p:extLst>
      <p:ext uri="{BB962C8B-B14F-4D97-AF65-F5344CB8AC3E}">
        <p14:creationId xmlns:p14="http://schemas.microsoft.com/office/powerpoint/2010/main" val="361642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smtClean="0">
                <a:solidFill>
                  <a:srgbClr val="7030A0"/>
                </a:solidFill>
                <a:effectLst>
                  <a:outerShdw blurRad="38100" dist="38100" dir="2700000" algn="tl">
                    <a:srgbClr val="000000">
                      <a:alpha val="43137"/>
                    </a:srgbClr>
                  </a:outerShdw>
                </a:effectLst>
                <a:cs typeface="Times New Roman" pitchFamily="18" charset="0"/>
              </a:rPr>
              <a:t>Vision</a:t>
            </a:r>
            <a:r>
              <a:rPr lang="en-US" sz="3600" b="1" dirty="0">
                <a:solidFill>
                  <a:srgbClr val="7030A0"/>
                </a:solidFill>
                <a:effectLst>
                  <a:outerShdw blurRad="38100" dist="38100" dir="2700000" algn="tl">
                    <a:srgbClr val="000000">
                      <a:alpha val="43137"/>
                    </a:srgbClr>
                  </a:outerShdw>
                </a:effectLst>
                <a:cs typeface="Times New Roman" pitchFamily="18" charset="0"/>
              </a:rPr>
              <a:t>;</a:t>
            </a:r>
            <a:r>
              <a:rPr lang="en-US" sz="3600" b="1" dirty="0"/>
              <a:t> </a:t>
            </a:r>
            <a:r>
              <a:rPr lang="en-US" sz="3600" b="1" dirty="0" err="1" smtClean="0">
                <a:solidFill>
                  <a:srgbClr val="7030A0"/>
                </a:solidFill>
                <a:effectLst>
                  <a:outerShdw blurRad="38100" dist="38100" dir="2700000" algn="tl">
                    <a:srgbClr val="000000">
                      <a:alpha val="43137"/>
                    </a:srgbClr>
                  </a:outerShdw>
                </a:effectLst>
                <a:cs typeface="Times New Roman" pitchFamily="18" charset="0"/>
              </a:rPr>
              <a:t>ThDream</a:t>
            </a:r>
            <a:r>
              <a:rPr lang="en-US" sz="3600" b="1" dirty="0" smtClean="0">
                <a:solidFill>
                  <a:srgbClr val="7030A0"/>
                </a:solidFill>
                <a:effectLst>
                  <a:outerShdw blurRad="38100" dist="38100" dir="2700000" algn="tl">
                    <a:srgbClr val="000000">
                      <a:alpha val="43137"/>
                    </a:srgbClr>
                  </a:outerShdw>
                </a:effectLst>
                <a:cs typeface="Times New Roman" pitchFamily="18" charset="0"/>
              </a:rPr>
              <a:t>/Tomorrow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4041775" cy="4449763"/>
          </a:xfrm>
        </p:spPr>
        <p:txBody>
          <a:bodyPr>
            <a:normAutofit/>
          </a:bodyPr>
          <a:lstStyle/>
          <a:p>
            <a:pPr lvl="0"/>
            <a:r>
              <a:rPr lang="en-US" sz="2400" dirty="0">
                <a:latin typeface="Arial" panose="020B0604020202020204" pitchFamily="34" charset="0"/>
                <a:cs typeface="Arial" panose="020B0604020202020204" pitchFamily="34" charset="0"/>
              </a:rPr>
              <a:t>To impart evidence based research oriented medical education</a:t>
            </a:r>
          </a:p>
          <a:p>
            <a:pPr lvl="0"/>
            <a:r>
              <a:rPr lang="en-US" sz="2400" dirty="0">
                <a:latin typeface="Arial" panose="020B0604020202020204" pitchFamily="34" charset="0"/>
                <a:cs typeface="Arial" panose="020B0604020202020204" pitchFamily="34" charset="0"/>
              </a:rPr>
              <a:t>To provide best possible patient care</a:t>
            </a:r>
          </a:p>
          <a:p>
            <a:pPr lvl="0"/>
            <a:r>
              <a:rPr lang="en-US" sz="2400" dirty="0">
                <a:latin typeface="Arial" panose="020B0604020202020204" pitchFamily="34" charset="0"/>
                <a:cs typeface="Arial" panose="020B0604020202020204" pitchFamily="34" charset="0"/>
              </a:rPr>
              <a:t>To inculcate the values of mutual respect and ethical practice of medicine</a:t>
            </a:r>
          </a:p>
          <a:p>
            <a:endParaRPr lang="en-US" dirty="0"/>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4</a:t>
            </a:fld>
            <a:endParaRPr lang="en-US"/>
          </a:p>
        </p:txBody>
      </p:sp>
    </p:spTree>
    <p:extLst>
      <p:ext uri="{BB962C8B-B14F-4D97-AF65-F5344CB8AC3E}">
        <p14:creationId xmlns:p14="http://schemas.microsoft.com/office/powerpoint/2010/main" val="254865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823435" y="762000"/>
            <a:ext cx="8625625" cy="6096000"/>
          </a:xfrm>
          <a:prstGeom prst="rect">
            <a:avLst/>
          </a:prstGeom>
        </p:spPr>
        <p:txBody>
          <a:bodyPr>
            <a:normAutofit/>
          </a:bodyPr>
          <a:lstStyle/>
          <a:p>
            <a:pPr marL="0" indent="0">
              <a:buNone/>
            </a:pPr>
            <a:r>
              <a:rPr lang="en-US" sz="3600" b="1" dirty="0" smtClean="0">
                <a:latin typeface="Arial" panose="020B0604020202020204" pitchFamily="34" charset="0"/>
                <a:cs typeface="Arial" panose="020B0604020202020204" pitchFamily="34" charset="0"/>
              </a:rPr>
              <a:t>Learning Objectives</a:t>
            </a:r>
          </a:p>
          <a:p>
            <a:pPr marL="0" indent="0">
              <a:buNone/>
            </a:pPr>
            <a:endParaRPr lang="en-US" sz="1800" dirty="0"/>
          </a:p>
          <a:p>
            <a:pPr marL="0" indent="0">
              <a:buNone/>
            </a:pPr>
            <a:r>
              <a:rPr lang="en-US" sz="2200" dirty="0">
                <a:latin typeface="Arial" panose="020B0604020202020204" pitchFamily="34" charset="0"/>
                <a:cs typeface="Arial" panose="020B0604020202020204" pitchFamily="34" charset="0"/>
              </a:rPr>
              <a:t>At the end of the lecture, students will be able to</a:t>
            </a:r>
          </a:p>
          <a:p>
            <a:r>
              <a:rPr lang="en-US" sz="2400" dirty="0">
                <a:latin typeface="Arial" panose="020B0604020202020204" pitchFamily="34" charset="0"/>
                <a:cs typeface="Arial" panose="020B0604020202020204" pitchFamily="34" charset="0"/>
              </a:rPr>
              <a:t>Describe gross anatomy  </a:t>
            </a:r>
            <a:r>
              <a:rPr lang="en-US" sz="2400" dirty="0" smtClean="0">
                <a:latin typeface="Arial" panose="020B0604020202020204" pitchFamily="34" charset="0"/>
                <a:cs typeface="Arial" panose="020B0604020202020204" pitchFamily="34" charset="0"/>
              </a:rPr>
              <a:t>and</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development of Pancreas during intrauterine life </a:t>
            </a:r>
          </a:p>
          <a:p>
            <a:r>
              <a:rPr lang="en-US" sz="2400" dirty="0">
                <a:latin typeface="Arial" panose="020B0604020202020204" pitchFamily="34" charset="0"/>
                <a:cs typeface="Arial" panose="020B0604020202020204" pitchFamily="34" charset="0"/>
              </a:rPr>
              <a:t>Discuss physiological and biochemical aspects of Pancreas</a:t>
            </a:r>
          </a:p>
          <a:p>
            <a:r>
              <a:rPr lang="en-US" sz="2400" dirty="0">
                <a:latin typeface="Arial" panose="020B0604020202020204" pitchFamily="34" charset="0"/>
                <a:cs typeface="Arial" panose="020B0604020202020204" pitchFamily="34" charset="0"/>
              </a:rPr>
              <a:t>Vertically integrate pathology of Pancreas (Adenocarcinoma)</a:t>
            </a:r>
          </a:p>
          <a:p>
            <a:r>
              <a:rPr lang="en-US" sz="2400" dirty="0">
                <a:latin typeface="Arial" panose="020B0604020202020204" pitchFamily="34" charset="0"/>
                <a:cs typeface="Arial" panose="020B0604020202020204" pitchFamily="34" charset="0"/>
              </a:rPr>
              <a:t>Discuss congenital abnormalities of Pancreas</a:t>
            </a:r>
          </a:p>
          <a:p>
            <a:r>
              <a:rPr lang="en-US" sz="2400" dirty="0">
                <a:latin typeface="Arial" panose="020B0604020202020204" pitchFamily="34" charset="0"/>
                <a:cs typeface="Arial" panose="020B0604020202020204" pitchFamily="34" charset="0"/>
              </a:rPr>
              <a:t>Correlate and build core knowledge  on the basis of latest research</a:t>
            </a:r>
          </a:p>
          <a:p>
            <a:pPr marL="0" indent="0">
              <a:buNone/>
            </a:pPr>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60635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a:defRPr/>
            </a:pPr>
            <a:r>
              <a:rPr lang="en-US" sz="3200" b="1" dirty="0">
                <a:solidFill>
                  <a:schemeClr val="accent4">
                    <a:lumMod val="75000"/>
                  </a:schemeClr>
                </a:solidFill>
              </a:rPr>
              <a:t/>
            </a:r>
            <a:br>
              <a:rPr lang="en-US" sz="3200" b="1"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FOREGUT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39731896"/>
              </p:ext>
            </p:extLst>
          </p:nvPr>
        </p:nvGraphicFramePr>
        <p:xfrm>
          <a:off x="2972992" y="2114551"/>
          <a:ext cx="6298406" cy="3159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spTree>
    <p:extLst>
      <p:ext uri="{BB962C8B-B14F-4D97-AF65-F5344CB8AC3E}">
        <p14:creationId xmlns:p14="http://schemas.microsoft.com/office/powerpoint/2010/main" val="2191051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Gross Anatomy</a:t>
            </a:r>
          </a:p>
        </p:txBody>
      </p:sp>
      <p:sp>
        <p:nvSpPr>
          <p:cNvPr id="3" name="Content Placeholder 2"/>
          <p:cNvSpPr>
            <a:spLocks noGrp="1"/>
          </p:cNvSpPr>
          <p:nvPr>
            <p:ph idx="1"/>
          </p:nvPr>
        </p:nvSpPr>
        <p:spPr>
          <a:xfrm>
            <a:off x="329784" y="1627032"/>
            <a:ext cx="5537616" cy="5121275"/>
          </a:xfrm>
        </p:spPr>
        <p:txBody>
          <a:bodyPr>
            <a:normAutofit/>
          </a:bodyPr>
          <a:lstStyle/>
          <a:p>
            <a:pPr marL="0" indent="0" algn="just">
              <a:buNone/>
            </a:pPr>
            <a:r>
              <a:rPr lang="en-US" dirty="0">
                <a:latin typeface="Arial" panose="020B0604020202020204" pitchFamily="34" charset="0"/>
                <a:cs typeface="Arial" panose="020B0604020202020204" pitchFamily="34" charset="0"/>
              </a:rPr>
              <a:t>The pancreas is an extended, accessory digestive gland that is found </a:t>
            </a:r>
            <a:r>
              <a:rPr lang="en-US" dirty="0" err="1">
                <a:latin typeface="Arial" panose="020B0604020202020204" pitchFamily="34" charset="0"/>
                <a:cs typeface="Arial" panose="020B0604020202020204" pitchFamily="34" charset="0"/>
              </a:rPr>
              <a:t>retroperitoneally</a:t>
            </a:r>
            <a:r>
              <a:rPr lang="en-US" dirty="0">
                <a:latin typeface="Arial" panose="020B0604020202020204" pitchFamily="34" charset="0"/>
                <a:cs typeface="Arial" panose="020B0604020202020204" pitchFamily="34" charset="0"/>
              </a:rPr>
              <a:t>, crossing the bodies of the L1 and L2 vertebrae on the posterior abdominal wall. </a:t>
            </a:r>
            <a:endParaRPr lang="en-US" dirty="0" smtClean="0">
              <a:latin typeface="Arial" panose="020B0604020202020204" pitchFamily="34" charset="0"/>
              <a:cs typeface="Arial" panose="020B0604020202020204" pitchFamily="34" charset="0"/>
            </a:endParaRPr>
          </a:p>
          <a:p>
            <a:pPr marL="0" indent="0" algn="just">
              <a:buNone/>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pancreas lies transversely in the upper abdomen between the duodenum on the right and the spleen on the left.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6" name="Picture 5"/>
          <p:cNvPicPr>
            <a:picLocks noChangeAspect="1"/>
          </p:cNvPicPr>
          <p:nvPr/>
        </p:nvPicPr>
        <p:blipFill>
          <a:blip r:embed="rId2"/>
          <a:stretch>
            <a:fillRect/>
          </a:stretch>
        </p:blipFill>
        <p:spPr>
          <a:xfrm>
            <a:off x="6019799" y="1246909"/>
            <a:ext cx="5586247" cy="4372841"/>
          </a:xfrm>
          <a:prstGeom prst="rect">
            <a:avLst/>
          </a:prstGeom>
        </p:spPr>
      </p:pic>
      <p:pic>
        <p:nvPicPr>
          <p:cNvPr id="5" name="Picture 4">
            <a:extLst>
              <a:ext uri="{FF2B5EF4-FFF2-40B4-BE49-F238E27FC236}">
                <a16:creationId xmlns="" xmlns:a16="http://schemas.microsoft.com/office/drawing/2014/main" id="{BCBD3782-C6EC-5D45-C42E-A183592B3EB6}"/>
              </a:ext>
            </a:extLst>
          </p:cNvPr>
          <p:cNvPicPr>
            <a:picLocks noChangeAspect="1"/>
          </p:cNvPicPr>
          <p:nvPr/>
        </p:nvPicPr>
        <p:blipFill>
          <a:blip r:embed="rId3"/>
          <a:stretch>
            <a:fillRect/>
          </a:stretch>
        </p:blipFill>
        <p:spPr>
          <a:xfrm>
            <a:off x="184318" y="6279809"/>
            <a:ext cx="1993565" cy="518205"/>
          </a:xfrm>
          <a:prstGeom prst="rect">
            <a:avLst/>
          </a:prstGeom>
        </p:spPr>
      </p:pic>
    </p:spTree>
    <p:extLst>
      <p:ext uri="{BB962C8B-B14F-4D97-AF65-F5344CB8AC3E}">
        <p14:creationId xmlns:p14="http://schemas.microsoft.com/office/powerpoint/2010/main" val="148566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8981" y="1273190"/>
            <a:ext cx="6084335" cy="5139373"/>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8</a:t>
            </a:fld>
            <a:endParaRPr lang="en-US"/>
          </a:p>
        </p:txBody>
      </p:sp>
      <p:pic>
        <p:nvPicPr>
          <p:cNvPr id="5" name="Picture 4">
            <a:extLst>
              <a:ext uri="{FF2B5EF4-FFF2-40B4-BE49-F238E27FC236}">
                <a16:creationId xmlns="" xmlns:a16="http://schemas.microsoft.com/office/drawing/2014/main" id="{5ED981FE-7B02-B2D9-5021-3F49DAC7ACB4}"/>
              </a:ext>
            </a:extLst>
          </p:cNvPr>
          <p:cNvPicPr>
            <a:picLocks noChangeAspect="1"/>
          </p:cNvPicPr>
          <p:nvPr/>
        </p:nvPicPr>
        <p:blipFill>
          <a:blip r:embed="rId3"/>
          <a:stretch>
            <a:fillRect/>
          </a:stretch>
        </p:blipFill>
        <p:spPr>
          <a:xfrm>
            <a:off x="155798" y="6203270"/>
            <a:ext cx="1993565" cy="518205"/>
          </a:xfrm>
          <a:prstGeom prst="rect">
            <a:avLst/>
          </a:prstGeom>
        </p:spPr>
      </p:pic>
    </p:spTree>
    <p:extLst>
      <p:ext uri="{BB962C8B-B14F-4D97-AF65-F5344CB8AC3E}">
        <p14:creationId xmlns:p14="http://schemas.microsoft.com/office/powerpoint/2010/main" val="140457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145436" y="762339"/>
            <a:ext cx="7285252" cy="5851525"/>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3" name="Picture 2">
            <a:extLst>
              <a:ext uri="{FF2B5EF4-FFF2-40B4-BE49-F238E27FC236}">
                <a16:creationId xmlns="" xmlns:a16="http://schemas.microsoft.com/office/drawing/2014/main" id="{918321E5-C569-7C41-24CA-8AC1F3DE6797}"/>
              </a:ext>
            </a:extLst>
          </p:cNvPr>
          <p:cNvPicPr>
            <a:picLocks noChangeAspect="1"/>
          </p:cNvPicPr>
          <p:nvPr/>
        </p:nvPicPr>
        <p:blipFill>
          <a:blip r:embed="rId3"/>
          <a:stretch>
            <a:fillRect/>
          </a:stretch>
        </p:blipFill>
        <p:spPr>
          <a:xfrm>
            <a:off x="107493" y="6233772"/>
            <a:ext cx="1993565" cy="518205"/>
          </a:xfrm>
          <a:prstGeom prst="rect">
            <a:avLst/>
          </a:prstGeom>
        </p:spPr>
      </p:pic>
    </p:spTree>
    <p:extLst>
      <p:ext uri="{BB962C8B-B14F-4D97-AF65-F5344CB8AC3E}">
        <p14:creationId xmlns:p14="http://schemas.microsoft.com/office/powerpoint/2010/main" val="1192176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TotalTime>
  <Words>954</Words>
  <Application>Microsoft Office PowerPoint</Application>
  <PresentationFormat>Widescreen</PresentationFormat>
  <Paragraphs>169</Paragraphs>
  <Slides>30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Aptos Display</vt:lpstr>
      <vt:lpstr>Arial</vt:lpstr>
      <vt:lpstr>Arial Black</vt:lpstr>
      <vt:lpstr>Calibri</vt:lpstr>
      <vt:lpstr>librefranklin</vt:lpstr>
      <vt:lpstr>Times New Roman</vt:lpstr>
      <vt:lpstr>Wingdings</vt:lpstr>
      <vt:lpstr>Office Theme</vt:lpstr>
      <vt:lpstr>Gastrointestinal Tract (GIT) Module 2nd Year MBBS(LGIS) Development of Pancreas</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Motto        Vision; ThDream/Tomorrow</vt:lpstr>
      <vt:lpstr>PowerPoint Presentation</vt:lpstr>
      <vt:lpstr> DEVELOPMENT OF FOREGUT</vt:lpstr>
      <vt:lpstr>Gross Anatomy</vt:lpstr>
      <vt:lpstr>PowerPoint Presentation</vt:lpstr>
      <vt:lpstr>PowerPoint Presentation</vt:lpstr>
      <vt:lpstr>Development of Pancreas</vt:lpstr>
      <vt:lpstr>Ventral pancreatic bud</vt:lpstr>
      <vt:lpstr>PowerPoint Presentation</vt:lpstr>
      <vt:lpstr>Fusion Of Buds</vt:lpstr>
      <vt:lpstr>PowerPoint Presentation</vt:lpstr>
      <vt:lpstr>PowerPoint Presentation</vt:lpstr>
      <vt:lpstr>Pancreatic Ducts</vt:lpstr>
      <vt:lpstr> Histogenesis of the Pancreas   </vt:lpstr>
      <vt:lpstr>PowerPoint Presentation</vt:lpstr>
      <vt:lpstr>Secretory Activity</vt:lpstr>
      <vt:lpstr> Physiological and biochemical aspects of Pancreas</vt:lpstr>
      <vt:lpstr>Functions of Pancreas</vt:lpstr>
      <vt:lpstr>PowerPoint Presentation</vt:lpstr>
      <vt:lpstr>PowerPoint Presentation</vt:lpstr>
      <vt:lpstr>   Anular Pancreas    </vt:lpstr>
      <vt:lpstr>Anular Pancreas</vt:lpstr>
      <vt:lpstr>PowerPoint Presentation</vt:lpstr>
      <vt:lpstr> Risk Factors for Pancreatic Cancer: Emerging Role of Viral Hepatitis</vt:lpstr>
      <vt:lpstr>Ethical dilemma Is it Worthwhile Operating an End-Stage Pancreatic Cancer Patient</vt:lpstr>
      <vt:lpstr>Role of Artificial Intelligence in Ca Pancreas</vt:lpstr>
      <vt:lpstr>Learning Resources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Pancreas</dc:title>
  <dc:creator>DME RMU</dc:creator>
  <cp:lastModifiedBy>Musharaf Baig</cp:lastModifiedBy>
  <cp:revision>11</cp:revision>
  <dcterms:created xsi:type="dcterms:W3CDTF">2025-01-28T14:17:36Z</dcterms:created>
  <dcterms:modified xsi:type="dcterms:W3CDTF">2025-03-12T09:55:12Z</dcterms:modified>
</cp:coreProperties>
</file>