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511" r:id="rId3"/>
    <p:sldId id="512" r:id="rId4"/>
    <p:sldId id="489" r:id="rId5"/>
    <p:sldId id="540" r:id="rId6"/>
    <p:sldId id="538" r:id="rId7"/>
    <p:sldId id="544" r:id="rId8"/>
    <p:sldId id="490" r:id="rId9"/>
    <p:sldId id="491" r:id="rId10"/>
    <p:sldId id="492" r:id="rId11"/>
    <p:sldId id="493" r:id="rId12"/>
    <p:sldId id="494" r:id="rId13"/>
    <p:sldId id="497" r:id="rId14"/>
    <p:sldId id="545" r:id="rId15"/>
    <p:sldId id="500" r:id="rId16"/>
    <p:sldId id="501" r:id="rId17"/>
    <p:sldId id="542" r:id="rId18"/>
    <p:sldId id="529" r:id="rId19"/>
    <p:sldId id="533" r:id="rId20"/>
    <p:sldId id="524" r:id="rId21"/>
    <p:sldId id="525" r:id="rId22"/>
    <p:sldId id="526" r:id="rId23"/>
    <p:sldId id="527" r:id="rId24"/>
    <p:sldId id="528" r:id="rId25"/>
    <p:sldId id="502" r:id="rId26"/>
    <p:sldId id="537" r:id="rId27"/>
    <p:sldId id="518" r:id="rId28"/>
    <p:sldId id="531" r:id="rId29"/>
    <p:sldId id="519" r:id="rId30"/>
    <p:sldId id="532" r:id="rId31"/>
    <p:sldId id="520" r:id="rId32"/>
    <p:sldId id="536" r:id="rId33"/>
    <p:sldId id="541" r:id="rId34"/>
    <p:sldId id="543" r:id="rId35"/>
    <p:sldId id="410" r:id="rId36"/>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E66F87F7-F44F-44F9-8C2F-5F5F19A7D286}" type="presOf" srcId="{9B5ED3AA-8E83-460F-B86F-44104E144176}" destId="{687127F3-6656-4F8F-8088-466EFD2A454B}" srcOrd="1" destOrd="0" presId="urn:microsoft.com/office/officeart/2005/8/layout/process5"/>
    <dgm:cxn modelId="{F4F9D430-F0CB-4902-B3D1-DBB9A868F508}" type="presOf" srcId="{4AEA9772-498B-4A7D-8FBC-65C72E5384FE}" destId="{78B8B8C7-C92F-49B8-8D20-06D427A8A2FA}" srcOrd="0" destOrd="0" presId="urn:microsoft.com/office/officeart/2005/8/layout/process5"/>
    <dgm:cxn modelId="{51622218-72BE-4BC6-B3C4-919D6F291FE3}" type="presOf" srcId="{76EC814A-35FA-41ED-B10A-236B26825BA7}" destId="{13B78F93-9E80-4755-A323-9689D8DECC57}" srcOrd="1" destOrd="0" presId="urn:microsoft.com/office/officeart/2005/8/layout/process5"/>
    <dgm:cxn modelId="{83259756-5279-407E-95D8-AAE2228459E3}" type="presOf" srcId="{0C62EB7E-D4E0-49F5-BBB6-50EB39F6A944}" destId="{11F11881-67C4-464B-B2A0-7F15A4CA74F3}" srcOrd="0" destOrd="0" presId="urn:microsoft.com/office/officeart/2005/8/layout/process5"/>
    <dgm:cxn modelId="{E77487C2-05A1-48FC-87C3-3978468DF0AD}" type="presOf" srcId="{76EC814A-35FA-41ED-B10A-236B26825BA7}" destId="{D808AEBB-F837-44E3-A146-4769901CB08D}"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A4E42204-676A-4841-966E-D68632E025F0}" type="presOf" srcId="{D1B6DC8B-AABB-428C-BA6F-DF069B929066}" destId="{E2C657F6-1940-4324-875D-FF2FE954D413}" srcOrd="1" destOrd="0" presId="urn:microsoft.com/office/officeart/2005/8/layout/process5"/>
    <dgm:cxn modelId="{60F7E5A2-0187-4282-B65E-A262D7CF5C3D}" type="presOf" srcId="{9B5ED3AA-8E83-460F-B86F-44104E144176}" destId="{6C154956-750C-4CBF-BB94-422A3BEF206B}"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1CB7CFDF-B265-4A72-8E02-5309267EDA48}" type="presOf" srcId="{121F74F1-FDD4-4EA8-A5BE-6B67F4871C5A}" destId="{6D0BBEBF-42DC-4E79-A91E-A668B3BA1989}" srcOrd="0" destOrd="0" presId="urn:microsoft.com/office/officeart/2005/8/layout/process5"/>
    <dgm:cxn modelId="{449B1C2B-F830-4A1F-B96E-2562D873E632}" type="presOf" srcId="{45F05D4F-6A7F-4BA7-940D-874B1B917549}" destId="{18343954-0F46-49EC-800A-08714300477C}" srcOrd="0" destOrd="0" presId="urn:microsoft.com/office/officeart/2005/8/layout/process5"/>
    <dgm:cxn modelId="{9719CC4B-1B6E-4147-B8D3-EC33CE599B20}" type="presOf" srcId="{C3327E98-1E10-4206-B57E-F81244DDD533}" destId="{67A1F69E-C926-4175-8EF0-EC9E8AFA4B46}" srcOrd="0" destOrd="0" presId="urn:microsoft.com/office/officeart/2005/8/layout/process5"/>
    <dgm:cxn modelId="{87387FBD-ABC7-4325-BF5E-EB1D364F32D4}" type="presOf" srcId="{0C62EB7E-D4E0-49F5-BBB6-50EB39F6A944}" destId="{25C0E271-EE96-401B-BC0B-7E56E305D9C1}" srcOrd="1"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B2DBC87A-6697-4580-AD18-995438570109}" type="presOf" srcId="{B6E0A33C-945C-4182-8BDD-143F429DB44A}" destId="{A0F5D903-B3E5-42A8-AF88-F76845A333BE}" srcOrd="0" destOrd="0" presId="urn:microsoft.com/office/officeart/2005/8/layout/process5"/>
    <dgm:cxn modelId="{B67DB616-3927-4009-B73B-E0D4E03CD8C5}" type="presOf" srcId="{D1B6DC8B-AABB-428C-BA6F-DF069B929066}" destId="{05F2F4A8-DCB8-4DEF-AC3F-2211663DBAB6}" srcOrd="0" destOrd="0" presId="urn:microsoft.com/office/officeart/2005/8/layout/process5"/>
    <dgm:cxn modelId="{4908A30E-A845-4E9A-A3D9-5C0434F45152}" type="presOf" srcId="{47648B2A-33ED-4028-B2F3-B4F524D3762B}" destId="{5138205C-F2A8-496C-8DCF-600DE54D6393}" srcOrd="0"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F24DDECF-1DD2-4FD2-9072-20CE733C70F5}" type="presParOf" srcId="{67A1F69E-C926-4175-8EF0-EC9E8AFA4B46}" destId="{5138205C-F2A8-496C-8DCF-600DE54D6393}" srcOrd="0" destOrd="0" presId="urn:microsoft.com/office/officeart/2005/8/layout/process5"/>
    <dgm:cxn modelId="{D5780C10-6102-4090-9D2B-FBE34AE5DDC4}" type="presParOf" srcId="{67A1F69E-C926-4175-8EF0-EC9E8AFA4B46}" destId="{D808AEBB-F837-44E3-A146-4769901CB08D}" srcOrd="1" destOrd="0" presId="urn:microsoft.com/office/officeart/2005/8/layout/process5"/>
    <dgm:cxn modelId="{EC1D32A3-C336-46BD-96DC-F494798163D6}" type="presParOf" srcId="{D808AEBB-F837-44E3-A146-4769901CB08D}" destId="{13B78F93-9E80-4755-A323-9689D8DECC57}" srcOrd="0" destOrd="0" presId="urn:microsoft.com/office/officeart/2005/8/layout/process5"/>
    <dgm:cxn modelId="{C25B98E5-C224-4B72-97A9-3307691D1830}" type="presParOf" srcId="{67A1F69E-C926-4175-8EF0-EC9E8AFA4B46}" destId="{6D0BBEBF-42DC-4E79-A91E-A668B3BA1989}" srcOrd="2" destOrd="0" presId="urn:microsoft.com/office/officeart/2005/8/layout/process5"/>
    <dgm:cxn modelId="{593734DA-2188-4EB0-8581-315096B9DBCE}" type="presParOf" srcId="{67A1F69E-C926-4175-8EF0-EC9E8AFA4B46}" destId="{05F2F4A8-DCB8-4DEF-AC3F-2211663DBAB6}" srcOrd="3" destOrd="0" presId="urn:microsoft.com/office/officeart/2005/8/layout/process5"/>
    <dgm:cxn modelId="{31C54D8B-C629-4F47-A0E0-BB33BCE57750}" type="presParOf" srcId="{05F2F4A8-DCB8-4DEF-AC3F-2211663DBAB6}" destId="{E2C657F6-1940-4324-875D-FF2FE954D413}" srcOrd="0" destOrd="0" presId="urn:microsoft.com/office/officeart/2005/8/layout/process5"/>
    <dgm:cxn modelId="{0F95F83C-9554-42AB-995B-CEF454629758}" type="presParOf" srcId="{67A1F69E-C926-4175-8EF0-EC9E8AFA4B46}" destId="{A0F5D903-B3E5-42A8-AF88-F76845A333BE}" srcOrd="4" destOrd="0" presId="urn:microsoft.com/office/officeart/2005/8/layout/process5"/>
    <dgm:cxn modelId="{8BF8D99F-F9E3-41AC-83E5-8686396051B3}" type="presParOf" srcId="{67A1F69E-C926-4175-8EF0-EC9E8AFA4B46}" destId="{6C154956-750C-4CBF-BB94-422A3BEF206B}" srcOrd="5" destOrd="0" presId="urn:microsoft.com/office/officeart/2005/8/layout/process5"/>
    <dgm:cxn modelId="{C6C4A7E6-DF00-4BC7-8355-96C720D5B1F0}" type="presParOf" srcId="{6C154956-750C-4CBF-BB94-422A3BEF206B}" destId="{687127F3-6656-4F8F-8088-466EFD2A454B}" srcOrd="0" destOrd="0" presId="urn:microsoft.com/office/officeart/2005/8/layout/process5"/>
    <dgm:cxn modelId="{842567FB-D619-43FC-9A1D-350C5219BA67}" type="presParOf" srcId="{67A1F69E-C926-4175-8EF0-EC9E8AFA4B46}" destId="{78B8B8C7-C92F-49B8-8D20-06D427A8A2FA}" srcOrd="6" destOrd="0" presId="urn:microsoft.com/office/officeart/2005/8/layout/process5"/>
    <dgm:cxn modelId="{E60564E3-E16D-49D6-B9F5-14ECD89B2516}" type="presParOf" srcId="{67A1F69E-C926-4175-8EF0-EC9E8AFA4B46}" destId="{11F11881-67C4-464B-B2A0-7F15A4CA74F3}" srcOrd="7" destOrd="0" presId="urn:microsoft.com/office/officeart/2005/8/layout/process5"/>
    <dgm:cxn modelId="{50C4B7B8-2206-42E0-8E6C-20D8EF92A064}" type="presParOf" srcId="{11F11881-67C4-464B-B2A0-7F15A4CA74F3}" destId="{25C0E271-EE96-401B-BC0B-7E56E305D9C1}" srcOrd="0" destOrd="0" presId="urn:microsoft.com/office/officeart/2005/8/layout/process5"/>
    <dgm:cxn modelId="{8BEE4323-9D4D-407B-8605-891DCB5C190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C0C10-069D-47C8-81F0-CA8CD145F15D}"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FEDFB49C-82B3-46B7-B1EB-749A7E45911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latin typeface="Times New Roman" pitchFamily="18" charset="0"/>
              <a:cs typeface="Times New Roman" pitchFamily="18" charset="0"/>
            </a:rPr>
            <a:t>ESOPHAGUS</a:t>
          </a:r>
        </a:p>
      </dgm:t>
    </dgm:pt>
    <dgm:pt modelId="{20EDCC6C-68E4-46BD-A0FB-EAED7B1DFE89}" type="parTrans" cxnId="{4FC422EE-D77A-427C-88F2-2683C91F3D97}">
      <dgm:prSet/>
      <dgm:spPr/>
      <dgm:t>
        <a:bodyPr/>
        <a:lstStyle/>
        <a:p>
          <a:endParaRPr lang="en-US"/>
        </a:p>
      </dgm:t>
    </dgm:pt>
    <dgm:pt modelId="{3CCFF87B-7429-43F2-B54A-98D8EA3FCC66}" type="sibTrans" cxnId="{4FC422EE-D77A-427C-88F2-2683C91F3D97}">
      <dgm:prSet/>
      <dgm:spPr/>
      <dgm:t>
        <a:bodyPr/>
        <a:lstStyle/>
        <a:p>
          <a:endParaRPr lang="en-US"/>
        </a:p>
      </dgm:t>
    </dgm:pt>
    <dgm:pt modelId="{C9390800-5A37-4B4F-96CB-AFE26517CD81}">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latin typeface="Times New Roman" pitchFamily="18" charset="0"/>
              <a:cs typeface="Times New Roman" pitchFamily="18" charset="0"/>
            </a:rPr>
            <a:t>STOMACH</a:t>
          </a:r>
        </a:p>
      </dgm:t>
    </dgm:pt>
    <dgm:pt modelId="{CD92106E-DAB5-4DB6-AFD1-9D66AFB3A9A8}" type="parTrans" cxnId="{684D29F3-95FB-46D2-924D-99579A9241CF}">
      <dgm:prSet/>
      <dgm:spPr/>
      <dgm:t>
        <a:bodyPr/>
        <a:lstStyle/>
        <a:p>
          <a:endParaRPr lang="en-US"/>
        </a:p>
      </dgm:t>
    </dgm:pt>
    <dgm:pt modelId="{4F3FE4C4-EE75-444E-9812-6E3ADA02EE19}" type="sibTrans" cxnId="{684D29F3-95FB-46D2-924D-99579A9241CF}">
      <dgm:prSet/>
      <dgm:spPr/>
      <dgm:t>
        <a:bodyPr/>
        <a:lstStyle/>
        <a:p>
          <a:endParaRPr lang="en-US"/>
        </a:p>
      </dgm:t>
    </dgm:pt>
    <dgm:pt modelId="{62CB2420-811D-4F7E-B782-763324717CBE}">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latin typeface="Times New Roman" pitchFamily="18" charset="0"/>
              <a:cs typeface="Times New Roman" pitchFamily="18" charset="0"/>
            </a:rPr>
            <a:t>DUODENUM</a:t>
          </a:r>
        </a:p>
      </dgm:t>
    </dgm:pt>
    <dgm:pt modelId="{CCECAD9C-3FEA-4DCC-A442-F62C75D9C823}" type="parTrans" cxnId="{6AFBFBAB-8948-473A-B883-AE3E451EC7FE}">
      <dgm:prSet/>
      <dgm:spPr/>
      <dgm:t>
        <a:bodyPr/>
        <a:lstStyle/>
        <a:p>
          <a:endParaRPr lang="en-US"/>
        </a:p>
      </dgm:t>
    </dgm:pt>
    <dgm:pt modelId="{5D76BEF5-5DE3-418A-8428-BCC6E0E88E0D}" type="sibTrans" cxnId="{6AFBFBAB-8948-473A-B883-AE3E451EC7FE}">
      <dgm:prSet/>
      <dgm:spPr/>
      <dgm:t>
        <a:bodyPr/>
        <a:lstStyle/>
        <a:p>
          <a:endParaRPr lang="en-US"/>
        </a:p>
      </dgm:t>
    </dgm:pt>
    <dgm:pt modelId="{7E874FF9-8C4E-488B-A1F6-7819E1C6610E}">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latin typeface="Times New Roman" pitchFamily="18" charset="0"/>
              <a:cs typeface="Times New Roman" pitchFamily="18" charset="0"/>
            </a:rPr>
            <a:t>LIVER &amp; GALLBLADDER</a:t>
          </a:r>
        </a:p>
      </dgm:t>
    </dgm:pt>
    <dgm:pt modelId="{A9DA0AE7-E699-4D98-AC28-FC02A65AD7C6}" type="parTrans" cxnId="{105269D3-F762-4BAD-A6A0-DDA121B566C5}">
      <dgm:prSet/>
      <dgm:spPr/>
      <dgm:t>
        <a:bodyPr/>
        <a:lstStyle/>
        <a:p>
          <a:endParaRPr lang="en-US"/>
        </a:p>
      </dgm:t>
    </dgm:pt>
    <dgm:pt modelId="{4702620C-A78B-4537-87D9-D4EAA77A863E}" type="sibTrans" cxnId="{105269D3-F762-4BAD-A6A0-DDA121B566C5}">
      <dgm:prSet/>
      <dgm:spPr/>
      <dgm:t>
        <a:bodyPr/>
        <a:lstStyle/>
        <a:p>
          <a:endParaRPr lang="en-US"/>
        </a:p>
      </dgm:t>
    </dgm:pt>
    <dgm:pt modelId="{18CC51DD-4E71-4AA5-8EF2-A13F9BB7E0B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latin typeface="Times New Roman" pitchFamily="18" charset="0"/>
              <a:cs typeface="Times New Roman" pitchFamily="18" charset="0"/>
            </a:rPr>
            <a:t>PANCREAS</a:t>
          </a:r>
        </a:p>
      </dgm:t>
    </dgm:pt>
    <dgm:pt modelId="{9F54CB12-BD43-4DAB-87E0-4CD7F31FF249}" type="parTrans" cxnId="{BA3F8991-6346-41DB-84B5-F65CA89AA8BC}">
      <dgm:prSet/>
      <dgm:spPr/>
      <dgm:t>
        <a:bodyPr/>
        <a:lstStyle/>
        <a:p>
          <a:endParaRPr lang="en-US"/>
        </a:p>
      </dgm:t>
    </dgm:pt>
    <dgm:pt modelId="{90775B82-4DE9-4EF5-96D4-509005AA30EE}" type="sibTrans" cxnId="{BA3F8991-6346-41DB-84B5-F65CA89AA8BC}">
      <dgm:prSet/>
      <dgm:spPr/>
      <dgm:t>
        <a:bodyPr/>
        <a:lstStyle/>
        <a:p>
          <a:endParaRPr lang="en-US"/>
        </a:p>
      </dgm:t>
    </dgm:pt>
    <dgm:pt modelId="{4C380971-BF48-4212-AE38-D90E006D5031}" type="pres">
      <dgm:prSet presAssocID="{19EC0C10-069D-47C8-81F0-CA8CD145F15D}" presName="diagram" presStyleCnt="0">
        <dgm:presLayoutVars>
          <dgm:dir/>
          <dgm:resizeHandles val="exact"/>
        </dgm:presLayoutVars>
      </dgm:prSet>
      <dgm:spPr/>
      <dgm:t>
        <a:bodyPr/>
        <a:lstStyle/>
        <a:p>
          <a:endParaRPr lang="en-US"/>
        </a:p>
      </dgm:t>
    </dgm:pt>
    <dgm:pt modelId="{8A442275-040D-4EA3-9E32-A78881606096}" type="pres">
      <dgm:prSet presAssocID="{FEDFB49C-82B3-46B7-B1EB-749A7E459115}" presName="node" presStyleLbl="node1" presStyleIdx="0" presStyleCnt="5" custLinFactNeighborX="-1523" custLinFactNeighborY="-1269">
        <dgm:presLayoutVars>
          <dgm:bulletEnabled val="1"/>
        </dgm:presLayoutVars>
      </dgm:prSet>
      <dgm:spPr/>
      <dgm:t>
        <a:bodyPr/>
        <a:lstStyle/>
        <a:p>
          <a:endParaRPr lang="en-US"/>
        </a:p>
      </dgm:t>
    </dgm:pt>
    <dgm:pt modelId="{C19D828F-104A-4BED-AC5F-1DB58F79EB47}" type="pres">
      <dgm:prSet presAssocID="{3CCFF87B-7429-43F2-B54A-98D8EA3FCC66}" presName="sibTrans" presStyleCnt="0"/>
      <dgm:spPr/>
    </dgm:pt>
    <dgm:pt modelId="{DF6D727F-10D7-4C22-9606-7DA57B51F447}" type="pres">
      <dgm:prSet presAssocID="{C9390800-5A37-4B4F-96CB-AFE26517CD81}" presName="node" presStyleLbl="node1" presStyleIdx="1" presStyleCnt="5">
        <dgm:presLayoutVars>
          <dgm:bulletEnabled val="1"/>
        </dgm:presLayoutVars>
      </dgm:prSet>
      <dgm:spPr/>
      <dgm:t>
        <a:bodyPr/>
        <a:lstStyle/>
        <a:p>
          <a:endParaRPr lang="en-US"/>
        </a:p>
      </dgm:t>
    </dgm:pt>
    <dgm:pt modelId="{5F9CD94C-971A-4235-A7BF-62F42A19504B}" type="pres">
      <dgm:prSet presAssocID="{4F3FE4C4-EE75-444E-9812-6E3ADA02EE19}" presName="sibTrans" presStyleCnt="0"/>
      <dgm:spPr/>
    </dgm:pt>
    <dgm:pt modelId="{A1B58879-1FCF-4927-A0F4-8B7EA8F2C82F}" type="pres">
      <dgm:prSet presAssocID="{62CB2420-811D-4F7E-B782-763324717CBE}" presName="node" presStyleLbl="node1" presStyleIdx="2" presStyleCnt="5">
        <dgm:presLayoutVars>
          <dgm:bulletEnabled val="1"/>
        </dgm:presLayoutVars>
      </dgm:prSet>
      <dgm:spPr/>
      <dgm:t>
        <a:bodyPr/>
        <a:lstStyle/>
        <a:p>
          <a:endParaRPr lang="en-US"/>
        </a:p>
      </dgm:t>
    </dgm:pt>
    <dgm:pt modelId="{D3AD3AB7-AAC9-44D7-AB35-C47AB0ACB803}" type="pres">
      <dgm:prSet presAssocID="{5D76BEF5-5DE3-418A-8428-BCC6E0E88E0D}" presName="sibTrans" presStyleCnt="0"/>
      <dgm:spPr/>
    </dgm:pt>
    <dgm:pt modelId="{8463C848-B3F8-461C-949F-DA8C96FC8AF6}" type="pres">
      <dgm:prSet presAssocID="{7E874FF9-8C4E-488B-A1F6-7819E1C6610E}" presName="node" presStyleLbl="node1" presStyleIdx="3" presStyleCnt="5">
        <dgm:presLayoutVars>
          <dgm:bulletEnabled val="1"/>
        </dgm:presLayoutVars>
      </dgm:prSet>
      <dgm:spPr/>
      <dgm:t>
        <a:bodyPr/>
        <a:lstStyle/>
        <a:p>
          <a:endParaRPr lang="en-US"/>
        </a:p>
      </dgm:t>
    </dgm:pt>
    <dgm:pt modelId="{9B308146-BB46-417E-A388-3FED56183F17}" type="pres">
      <dgm:prSet presAssocID="{4702620C-A78B-4537-87D9-D4EAA77A863E}" presName="sibTrans" presStyleCnt="0"/>
      <dgm:spPr/>
    </dgm:pt>
    <dgm:pt modelId="{D3756530-F088-4AE5-85DF-3A03EDBF60B4}" type="pres">
      <dgm:prSet presAssocID="{18CC51DD-4E71-4AA5-8EF2-A13F9BB7E0B6}" presName="node" presStyleLbl="node1" presStyleIdx="4" presStyleCnt="5">
        <dgm:presLayoutVars>
          <dgm:bulletEnabled val="1"/>
        </dgm:presLayoutVars>
      </dgm:prSet>
      <dgm:spPr/>
      <dgm:t>
        <a:bodyPr/>
        <a:lstStyle/>
        <a:p>
          <a:endParaRPr lang="en-US"/>
        </a:p>
      </dgm:t>
    </dgm:pt>
  </dgm:ptLst>
  <dgm:cxnLst>
    <dgm:cxn modelId="{6AFBFBAB-8948-473A-B883-AE3E451EC7FE}" srcId="{19EC0C10-069D-47C8-81F0-CA8CD145F15D}" destId="{62CB2420-811D-4F7E-B782-763324717CBE}" srcOrd="2" destOrd="0" parTransId="{CCECAD9C-3FEA-4DCC-A442-F62C75D9C823}" sibTransId="{5D76BEF5-5DE3-418A-8428-BCC6E0E88E0D}"/>
    <dgm:cxn modelId="{2A765EE1-C208-458C-ABA2-5E24F42A3287}" type="presOf" srcId="{62CB2420-811D-4F7E-B782-763324717CBE}" destId="{A1B58879-1FCF-4927-A0F4-8B7EA8F2C82F}" srcOrd="0" destOrd="0" presId="urn:microsoft.com/office/officeart/2005/8/layout/default#1"/>
    <dgm:cxn modelId="{450048EB-BE4D-4346-8AB7-EF779ABC0F80}" type="presOf" srcId="{7E874FF9-8C4E-488B-A1F6-7819E1C6610E}" destId="{8463C848-B3F8-461C-949F-DA8C96FC8AF6}" srcOrd="0" destOrd="0" presId="urn:microsoft.com/office/officeart/2005/8/layout/default#1"/>
    <dgm:cxn modelId="{7CA5CDC8-9FFD-4F1C-9961-54F18CE34256}" type="presOf" srcId="{C9390800-5A37-4B4F-96CB-AFE26517CD81}" destId="{DF6D727F-10D7-4C22-9606-7DA57B51F447}" srcOrd="0" destOrd="0" presId="urn:microsoft.com/office/officeart/2005/8/layout/default#1"/>
    <dgm:cxn modelId="{B7C44F35-37AC-4349-ADCC-38E5C4BD31D1}" type="presOf" srcId="{FEDFB49C-82B3-46B7-B1EB-749A7E459115}" destId="{8A442275-040D-4EA3-9E32-A78881606096}" srcOrd="0" destOrd="0" presId="urn:microsoft.com/office/officeart/2005/8/layout/default#1"/>
    <dgm:cxn modelId="{684D29F3-95FB-46D2-924D-99579A9241CF}" srcId="{19EC0C10-069D-47C8-81F0-CA8CD145F15D}" destId="{C9390800-5A37-4B4F-96CB-AFE26517CD81}" srcOrd="1" destOrd="0" parTransId="{CD92106E-DAB5-4DB6-AFD1-9D66AFB3A9A8}" sibTransId="{4F3FE4C4-EE75-444E-9812-6E3ADA02EE19}"/>
    <dgm:cxn modelId="{463FDB69-D270-4B47-BC2B-CFDA8906447F}" type="presOf" srcId="{18CC51DD-4E71-4AA5-8EF2-A13F9BB7E0B6}" destId="{D3756530-F088-4AE5-85DF-3A03EDBF60B4}" srcOrd="0" destOrd="0" presId="urn:microsoft.com/office/officeart/2005/8/layout/default#1"/>
    <dgm:cxn modelId="{368F42D8-BC91-4304-957F-926D2D65BC0E}" type="presOf" srcId="{19EC0C10-069D-47C8-81F0-CA8CD145F15D}" destId="{4C380971-BF48-4212-AE38-D90E006D5031}" srcOrd="0" destOrd="0" presId="urn:microsoft.com/office/officeart/2005/8/layout/default#1"/>
    <dgm:cxn modelId="{4FC422EE-D77A-427C-88F2-2683C91F3D97}" srcId="{19EC0C10-069D-47C8-81F0-CA8CD145F15D}" destId="{FEDFB49C-82B3-46B7-B1EB-749A7E459115}" srcOrd="0" destOrd="0" parTransId="{20EDCC6C-68E4-46BD-A0FB-EAED7B1DFE89}" sibTransId="{3CCFF87B-7429-43F2-B54A-98D8EA3FCC66}"/>
    <dgm:cxn modelId="{105269D3-F762-4BAD-A6A0-DDA121B566C5}" srcId="{19EC0C10-069D-47C8-81F0-CA8CD145F15D}" destId="{7E874FF9-8C4E-488B-A1F6-7819E1C6610E}" srcOrd="3" destOrd="0" parTransId="{A9DA0AE7-E699-4D98-AC28-FC02A65AD7C6}" sibTransId="{4702620C-A78B-4537-87D9-D4EAA77A863E}"/>
    <dgm:cxn modelId="{BA3F8991-6346-41DB-84B5-F65CA89AA8BC}" srcId="{19EC0C10-069D-47C8-81F0-CA8CD145F15D}" destId="{18CC51DD-4E71-4AA5-8EF2-A13F9BB7E0B6}" srcOrd="4" destOrd="0" parTransId="{9F54CB12-BD43-4DAB-87E0-4CD7F31FF249}" sibTransId="{90775B82-4DE9-4EF5-96D4-509005AA30EE}"/>
    <dgm:cxn modelId="{25202098-1C89-4AAB-B570-0DD964C47C0B}" type="presParOf" srcId="{4C380971-BF48-4212-AE38-D90E006D5031}" destId="{8A442275-040D-4EA3-9E32-A78881606096}" srcOrd="0" destOrd="0" presId="urn:microsoft.com/office/officeart/2005/8/layout/default#1"/>
    <dgm:cxn modelId="{08897C87-BE7E-49D6-ACE5-4BCD0A944D37}" type="presParOf" srcId="{4C380971-BF48-4212-AE38-D90E006D5031}" destId="{C19D828F-104A-4BED-AC5F-1DB58F79EB47}" srcOrd="1" destOrd="0" presId="urn:microsoft.com/office/officeart/2005/8/layout/default#1"/>
    <dgm:cxn modelId="{B4B28265-5CA1-4E10-B1AF-4EECC9844C07}" type="presParOf" srcId="{4C380971-BF48-4212-AE38-D90E006D5031}" destId="{DF6D727F-10D7-4C22-9606-7DA57B51F447}" srcOrd="2" destOrd="0" presId="urn:microsoft.com/office/officeart/2005/8/layout/default#1"/>
    <dgm:cxn modelId="{B559B8AF-DF92-41B7-90CB-0481F9ACB200}" type="presParOf" srcId="{4C380971-BF48-4212-AE38-D90E006D5031}" destId="{5F9CD94C-971A-4235-A7BF-62F42A19504B}" srcOrd="3" destOrd="0" presId="urn:microsoft.com/office/officeart/2005/8/layout/default#1"/>
    <dgm:cxn modelId="{534FCF10-590F-4E9E-863F-174CA183B219}" type="presParOf" srcId="{4C380971-BF48-4212-AE38-D90E006D5031}" destId="{A1B58879-1FCF-4927-A0F4-8B7EA8F2C82F}" srcOrd="4" destOrd="0" presId="urn:microsoft.com/office/officeart/2005/8/layout/default#1"/>
    <dgm:cxn modelId="{6C13829F-0BA2-4F74-8827-9494928E9F2D}" type="presParOf" srcId="{4C380971-BF48-4212-AE38-D90E006D5031}" destId="{D3AD3AB7-AAC9-44D7-AB35-C47AB0ACB803}" srcOrd="5" destOrd="0" presId="urn:microsoft.com/office/officeart/2005/8/layout/default#1"/>
    <dgm:cxn modelId="{7BD94ECD-0441-4133-BA35-C915E8E4112F}" type="presParOf" srcId="{4C380971-BF48-4212-AE38-D90E006D5031}" destId="{8463C848-B3F8-461C-949F-DA8C96FC8AF6}" srcOrd="6" destOrd="0" presId="urn:microsoft.com/office/officeart/2005/8/layout/default#1"/>
    <dgm:cxn modelId="{97E9F87E-8170-42DD-8190-9E16A49D1B63}" type="presParOf" srcId="{4C380971-BF48-4212-AE38-D90E006D5031}" destId="{9B308146-BB46-417E-A388-3FED56183F17}" srcOrd="7" destOrd="0" presId="urn:microsoft.com/office/officeart/2005/8/layout/default#1"/>
    <dgm:cxn modelId="{D65D09FB-3DD7-404B-90E1-FDF61B73EDD6}" type="presParOf" srcId="{4C380971-BF48-4212-AE38-D90E006D5031}" destId="{D3756530-F088-4AE5-85DF-3A03EDBF60B4}" srcOrd="8" destOrd="0" presId="urn:microsoft.com/office/officeart/2005/8/layout/default#1"/>
  </dgm:cxnLst>
  <dgm:bg/>
  <dgm:whole>
    <a:ln>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60%</a:t>
          </a:r>
        </a:p>
        <a:p>
          <a:pPr lvl="0" algn="ctr" defTabSz="488950">
            <a:lnSpc>
              <a:spcPct val="90000"/>
            </a:lnSpc>
            <a:spcBef>
              <a:spcPct val="0"/>
            </a:spcBef>
            <a:spcAft>
              <a:spcPct val="35000"/>
            </a:spcAft>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1649984"/>
            <a:satOff val="-7300"/>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20%</a:t>
          </a:r>
        </a:p>
        <a:p>
          <a:pPr lvl="0" algn="ctr" defTabSz="488950">
            <a:lnSpc>
              <a:spcPct val="90000"/>
            </a:lnSpc>
            <a:spcBef>
              <a:spcPct val="0"/>
            </a:spcBef>
            <a:spcAft>
              <a:spcPct val="35000"/>
            </a:spcAft>
          </a:pPr>
          <a:r>
            <a:rPr lang="en-US" sz="1100" b="1" kern="1200" dirty="0">
              <a:solidFill>
                <a:schemeClr val="tx1"/>
              </a:solidFill>
            </a:rPr>
            <a:t>HORIZONTAL</a:t>
          </a:r>
        </a:p>
        <a:p>
          <a:pPr lvl="0" algn="ctr" defTabSz="488950">
            <a:lnSpc>
              <a:spcPct val="90000"/>
            </a:lnSpc>
            <a:spcBef>
              <a:spcPct val="0"/>
            </a:spcBef>
            <a:spcAft>
              <a:spcPct val="35000"/>
            </a:spcAft>
          </a:pPr>
          <a:r>
            <a:rPr lang="en-US" sz="1100" b="1" kern="1200" dirty="0">
              <a:solidFill>
                <a:schemeClr val="tx1"/>
              </a:solidFill>
            </a:rPr>
            <a:t>INTEGRATION</a:t>
          </a:r>
        </a:p>
        <a:p>
          <a:pPr lvl="0" algn="ctr" defTabSz="488950">
            <a:lnSpc>
              <a:spcPct val="90000"/>
            </a:lnSpc>
            <a:spcBef>
              <a:spcPct val="0"/>
            </a:spcBef>
            <a:spcAft>
              <a:spcPct val="35000"/>
            </a:spcAft>
          </a:pPr>
          <a:r>
            <a:rPr lang="en-US" sz="1100" b="1" kern="1200" dirty="0">
              <a:solidFill>
                <a:schemeClr val="tx1"/>
              </a:solidFill>
            </a:rPr>
            <a:t>Physiology</a:t>
          </a:r>
        </a:p>
        <a:p>
          <a:pPr lvl="0" algn="ctr" defTabSz="488950">
            <a:lnSpc>
              <a:spcPct val="90000"/>
            </a:lnSpc>
            <a:spcBef>
              <a:spcPct val="0"/>
            </a:spcBef>
            <a:spcAft>
              <a:spcPct val="35000"/>
            </a:spcAft>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2199979"/>
            <a:satOff val="-9734"/>
            <a:lumOff val="-16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8%</a:t>
          </a:r>
        </a:p>
        <a:p>
          <a:pPr lvl="0" algn="ctr" defTabSz="533400">
            <a:lnSpc>
              <a:spcPct val="90000"/>
            </a:lnSpc>
            <a:spcBef>
              <a:spcPct val="0"/>
            </a:spcBef>
            <a:spcAft>
              <a:spcPct val="35000"/>
            </a:spcAft>
          </a:pPr>
          <a:r>
            <a:rPr lang="en-US" sz="1200" b="1" kern="1200" dirty="0">
              <a:solidFill>
                <a:schemeClr val="tx1"/>
              </a:solidFill>
            </a:rPr>
            <a:t>VERTICAL INTEGRATION</a:t>
          </a:r>
        </a:p>
        <a:p>
          <a:pPr lvl="0" algn="ctr" defTabSz="533400">
            <a:lnSpc>
              <a:spcPct val="90000"/>
            </a:lnSpc>
            <a:spcBef>
              <a:spcPct val="0"/>
            </a:spcBef>
            <a:spcAft>
              <a:spcPct val="35000"/>
            </a:spcAft>
          </a:pPr>
          <a:r>
            <a:rPr lang="en-US" sz="1200" b="1" kern="1200" dirty="0">
              <a:solidFill>
                <a:schemeClr val="tx1"/>
              </a:solidFill>
            </a:rPr>
            <a:t>Pathology</a:t>
          </a:r>
        </a:p>
        <a:p>
          <a:pPr lvl="0" algn="ctr" defTabSz="533400">
            <a:lnSpc>
              <a:spcPct val="90000"/>
            </a:lnSpc>
            <a:spcBef>
              <a:spcPct val="0"/>
            </a:spcBef>
            <a:spcAft>
              <a:spcPct val="35000"/>
            </a:spcAft>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4399958"/>
            <a:satOff val="-19468"/>
            <a:lumOff val="-32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4949952"/>
            <a:satOff val="-21901"/>
            <a:lumOff val="-36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7%</a:t>
          </a:r>
        </a:p>
        <a:p>
          <a:pPr lvl="0" algn="ctr" defTabSz="488950">
            <a:lnSpc>
              <a:spcPct val="90000"/>
            </a:lnSpc>
            <a:spcBef>
              <a:spcPct val="0"/>
            </a:spcBef>
            <a:spcAft>
              <a:spcPct val="35000"/>
            </a:spcAft>
          </a:pPr>
          <a:r>
            <a:rPr lang="en-US" sz="1100" b="1" kern="1200" dirty="0">
              <a:solidFill>
                <a:schemeClr val="tx1"/>
              </a:solidFill>
            </a:rPr>
            <a:t>VERTICAL INTEGRATION</a:t>
          </a:r>
        </a:p>
        <a:p>
          <a:pPr lvl="0" algn="ctr" defTabSz="488950">
            <a:lnSpc>
              <a:spcPct val="90000"/>
            </a:lnSpc>
            <a:spcBef>
              <a:spcPct val="0"/>
            </a:spcBef>
            <a:spcAft>
              <a:spcPct val="35000"/>
            </a:spcAft>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solidFill>
                <a:schemeClr val="tx1"/>
              </a:solidFill>
            </a:rPr>
            <a:t>5%</a:t>
          </a:r>
        </a:p>
        <a:p>
          <a:pPr lvl="0" algn="ctr" defTabSz="466725">
            <a:lnSpc>
              <a:spcPct val="90000"/>
            </a:lnSpc>
            <a:spcBef>
              <a:spcPct val="0"/>
            </a:spcBef>
            <a:spcAft>
              <a:spcPct val="35000"/>
            </a:spcAft>
          </a:pPr>
          <a:r>
            <a:rPr lang="en-US" sz="1050" b="1" kern="1200" dirty="0">
              <a:solidFill>
                <a:schemeClr val="tx1"/>
              </a:solidFill>
            </a:rPr>
            <a:t>VERTICAL INTEGRATION</a:t>
          </a:r>
        </a:p>
        <a:p>
          <a:pPr lvl="0" algn="ctr" defTabSz="466725">
            <a:lnSpc>
              <a:spcPct val="90000"/>
            </a:lnSpc>
            <a:spcBef>
              <a:spcPct val="0"/>
            </a:spcBef>
            <a:spcAft>
              <a:spcPct val="35000"/>
            </a:spcAft>
          </a:pPr>
          <a:r>
            <a:rPr lang="en-US" sz="1050" b="1" kern="1200" dirty="0">
              <a:solidFill>
                <a:schemeClr val="tx1"/>
              </a:solidFill>
            </a:rPr>
            <a:t>Research, professionalism</a:t>
          </a:r>
        </a:p>
        <a:p>
          <a:pPr lvl="0" algn="ctr" defTabSz="466725">
            <a:lnSpc>
              <a:spcPct val="90000"/>
            </a:lnSpc>
            <a:spcBef>
              <a:spcPct val="0"/>
            </a:spcBef>
            <a:spcAft>
              <a:spcPct val="35000"/>
            </a:spcAft>
          </a:pPr>
          <a:r>
            <a:rPr lang="en-US" sz="1050" b="1" kern="1200" dirty="0">
              <a:solidFill>
                <a:schemeClr val="tx1"/>
              </a:solidFill>
            </a:rPr>
            <a:t>Ethics </a:t>
          </a:r>
        </a:p>
        <a:p>
          <a:pPr lvl="0" algn="ctr" defTabSz="466725">
            <a:lnSpc>
              <a:spcPct val="90000"/>
            </a:lnSpc>
            <a:spcBef>
              <a:spcPct val="0"/>
            </a:spcBef>
            <a:spcAft>
              <a:spcPct val="35000"/>
            </a:spcAft>
          </a:pPr>
          <a:r>
            <a:rPr lang="en-US" sz="1050" b="1" kern="1200" dirty="0">
              <a:solidFill>
                <a:schemeClr val="tx1"/>
              </a:solidFill>
            </a:rPr>
            <a:t>Digital library</a:t>
          </a:r>
        </a:p>
        <a:p>
          <a:pPr lvl="0" algn="ctr" defTabSz="466725">
            <a:lnSpc>
              <a:spcPct val="90000"/>
            </a:lnSpc>
            <a:spcBef>
              <a:spcPct val="0"/>
            </a:spcBef>
            <a:spcAft>
              <a:spcPct val="35000"/>
            </a:spcAft>
          </a:pPr>
          <a:r>
            <a:rPr lang="en-US" sz="900" b="1" kern="1200" dirty="0">
              <a:solidFill>
                <a:schemeClr val="tx1"/>
              </a:solidFill>
            </a:rPr>
            <a:t> </a:t>
          </a:r>
        </a:p>
      </dsp:txBody>
      <dsp:txXfrm>
        <a:off x="488884" y="2956204"/>
        <a:ext cx="1018424" cy="1282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2275-040D-4EA3-9E32-A78881606096}">
      <dsp:nvSpPr>
        <dsp:cNvPr id="0" name=""/>
        <dsp:cNvSpPr/>
      </dsp:nvSpPr>
      <dsp:spPr>
        <a:xfrm>
          <a:off x="0" y="202617"/>
          <a:ext cx="1969795" cy="1181877"/>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itchFamily="18" charset="0"/>
              <a:cs typeface="Times New Roman" pitchFamily="18" charset="0"/>
            </a:rPr>
            <a:t>ESOPHAGUS</a:t>
          </a:r>
        </a:p>
      </dsp:txBody>
      <dsp:txXfrm>
        <a:off x="0" y="202617"/>
        <a:ext cx="1969795" cy="1181877"/>
      </dsp:txXfrm>
    </dsp:sp>
    <dsp:sp modelId="{DF6D727F-10D7-4C22-9606-7DA57B51F447}">
      <dsp:nvSpPr>
        <dsp:cNvPr id="0" name=""/>
        <dsp:cNvSpPr/>
      </dsp:nvSpPr>
      <dsp:spPr>
        <a:xfrm>
          <a:off x="2166775" y="217615"/>
          <a:ext cx="1969795" cy="1181877"/>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itchFamily="18" charset="0"/>
              <a:cs typeface="Times New Roman" pitchFamily="18" charset="0"/>
            </a:rPr>
            <a:t>STOMACH</a:t>
          </a:r>
        </a:p>
      </dsp:txBody>
      <dsp:txXfrm>
        <a:off x="2166775" y="217615"/>
        <a:ext cx="1969795" cy="1181877"/>
      </dsp:txXfrm>
    </dsp:sp>
    <dsp:sp modelId="{A1B58879-1FCF-4927-A0F4-8B7EA8F2C82F}">
      <dsp:nvSpPr>
        <dsp:cNvPr id="0" name=""/>
        <dsp:cNvSpPr/>
      </dsp:nvSpPr>
      <dsp:spPr>
        <a:xfrm>
          <a:off x="4333550" y="217615"/>
          <a:ext cx="1969795" cy="1181877"/>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itchFamily="18" charset="0"/>
              <a:cs typeface="Times New Roman" pitchFamily="18" charset="0"/>
            </a:rPr>
            <a:t>DUODENUM</a:t>
          </a:r>
        </a:p>
      </dsp:txBody>
      <dsp:txXfrm>
        <a:off x="4333550" y="217615"/>
        <a:ext cx="1969795" cy="1181877"/>
      </dsp:txXfrm>
    </dsp:sp>
    <dsp:sp modelId="{8463C848-B3F8-461C-949F-DA8C96FC8AF6}">
      <dsp:nvSpPr>
        <dsp:cNvPr id="0" name=""/>
        <dsp:cNvSpPr/>
      </dsp:nvSpPr>
      <dsp:spPr>
        <a:xfrm>
          <a:off x="1083387" y="1596472"/>
          <a:ext cx="1969795" cy="1181877"/>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itchFamily="18" charset="0"/>
              <a:cs typeface="Times New Roman" pitchFamily="18" charset="0"/>
            </a:rPr>
            <a:t>LIVER &amp; GALLBLADDER</a:t>
          </a:r>
        </a:p>
      </dsp:txBody>
      <dsp:txXfrm>
        <a:off x="1083387" y="1596472"/>
        <a:ext cx="1969795" cy="1181877"/>
      </dsp:txXfrm>
    </dsp:sp>
    <dsp:sp modelId="{D3756530-F088-4AE5-85DF-3A03EDBF60B4}">
      <dsp:nvSpPr>
        <dsp:cNvPr id="0" name=""/>
        <dsp:cNvSpPr/>
      </dsp:nvSpPr>
      <dsp:spPr>
        <a:xfrm>
          <a:off x="3250162" y="1596472"/>
          <a:ext cx="1969795" cy="1181877"/>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pitchFamily="18" charset="0"/>
              <a:cs typeface="Times New Roman" pitchFamily="18" charset="0"/>
            </a:rPr>
            <a:t>PANCREAS</a:t>
          </a:r>
        </a:p>
      </dsp:txBody>
      <dsp:txXfrm>
        <a:off x="3250162" y="1596472"/>
        <a:ext cx="1969795" cy="11818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49056-44F6-4978-9436-05B6B0F980E6}" type="datetimeFigureOut">
              <a:rPr lang="en-PK" smtClean="0"/>
              <a:t>04/03/2025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3054F-C77D-4AEC-929B-E321091C6CC5}" type="slidenum">
              <a:rPr lang="en-PK" smtClean="0"/>
              <a:t>‹#›</a:t>
            </a:fld>
            <a:endParaRPr lang="en-PK"/>
          </a:p>
        </p:txBody>
      </p:sp>
    </p:spTree>
    <p:extLst>
      <p:ext uri="{BB962C8B-B14F-4D97-AF65-F5344CB8AC3E}">
        <p14:creationId xmlns:p14="http://schemas.microsoft.com/office/powerpoint/2010/main" val="265779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3</a:t>
            </a:fld>
            <a:endParaRPr lang="en-US"/>
          </a:p>
        </p:txBody>
      </p:sp>
    </p:spTree>
    <p:extLst>
      <p:ext uri="{BB962C8B-B14F-4D97-AF65-F5344CB8AC3E}">
        <p14:creationId xmlns:p14="http://schemas.microsoft.com/office/powerpoint/2010/main" val="668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20642-60B5-0160-C65F-72F72565D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1D11CCF6-A73E-1B75-670A-967D7CB1B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4EB1BC71-234D-C24B-89D8-1774F3676714}"/>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1AEF529A-829C-F861-7838-A6A0373F66D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0621E890-1340-B226-AE3B-8579A4C14585}"/>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304111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E3E0C-A56B-A66A-AA41-A66658BE10AC}"/>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CB2080D8-25A0-3735-3DDB-4A2F6719F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E6D6A2CC-A61F-5800-88A4-3AE0E670B2D4}"/>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A8845DE5-9F92-E962-F889-24C03AE3036F}"/>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6C86D03-8755-5745-28F6-159BBE9309AA}"/>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276581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18AF18-7AD0-4A9E-E548-F2F56334D9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99E934A1-3D58-0F0B-2849-4EE74782C3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0894AC9E-F8BB-B1AD-BF9C-EF5FEE8F977B}"/>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69DD488C-BBD1-8E37-8C87-E48673A81C5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3693CA84-CB3D-0E57-A3D6-5253EACF98B9}"/>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7837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97F9F-CCF4-9BB0-4F61-366B13A871F1}"/>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A6475069-4800-B20C-5A95-72B2B3A44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9E4A9360-9474-BF45-3E3E-D19EA8ACCEF4}"/>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02986DD6-B686-1E34-7703-AF920E6AF3A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57B5824B-3A6E-4FCA-F393-81CBCF611778}"/>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33520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A9CBB-852C-5B9B-3CE5-C0F213CDD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2C831717-9ED9-A7FC-0AD6-72996AC80F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9591B4-BA1C-8301-256A-13E110591174}"/>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31351F6E-0B7F-4412-14EE-F357ED04147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FEABE5C2-87E5-63FA-91F0-12E59DA3B666}"/>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4074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DA813-79A1-9F10-78C2-70407FC4291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0B546485-842A-1602-3BFE-E34FC4480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BD836CAD-7308-2374-1C43-6F3BF4BD5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FEC888C7-10C6-7C0B-1F48-DD2F566E9AA8}"/>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6" name="Footer Placeholder 5">
            <a:extLst>
              <a:ext uri="{FF2B5EF4-FFF2-40B4-BE49-F238E27FC236}">
                <a16:creationId xmlns:a16="http://schemas.microsoft.com/office/drawing/2014/main" xmlns="" id="{8DDA81B2-C684-1A89-F34F-0E6E7565C75F}"/>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48059A9B-DD9E-E168-DBB5-D7E9A840BCA8}"/>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193828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23A93-21E8-DFEC-0A87-B329C171AC03}"/>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2117D042-5BFE-A3E8-91C4-8E7B7753F2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F5B76-0BF5-BF34-D002-CB38F3F08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758D6D2E-469C-F9DE-4C0E-1DE7CCD44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0D5A4C-5FC1-B473-37AB-9E9B9BDA9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07100BAA-D747-B526-1B28-91C2BE1FDEFD}"/>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8" name="Footer Placeholder 7">
            <a:extLst>
              <a:ext uri="{FF2B5EF4-FFF2-40B4-BE49-F238E27FC236}">
                <a16:creationId xmlns:a16="http://schemas.microsoft.com/office/drawing/2014/main" xmlns="" id="{F4644921-4EA2-7E3D-C3B9-E11481CAFE6C}"/>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BB729EFA-4794-1367-00B7-7B6311BDC7BE}"/>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179360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B482C-1244-76A3-435D-95A1F939EC2E}"/>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795014E0-8D1F-CC09-9D56-217CEAC4478C}"/>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4" name="Footer Placeholder 3">
            <a:extLst>
              <a:ext uri="{FF2B5EF4-FFF2-40B4-BE49-F238E27FC236}">
                <a16:creationId xmlns:a16="http://schemas.microsoft.com/office/drawing/2014/main" xmlns="" id="{B915A0A1-8CB2-D56A-BF70-AACE1CC9448C}"/>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D5E61568-3B69-A191-F7BD-A6B370C99219}"/>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429341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6EA1CC-B4F5-DFC8-F7B9-FD04C7576D53}"/>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3" name="Footer Placeholder 2">
            <a:extLst>
              <a:ext uri="{FF2B5EF4-FFF2-40B4-BE49-F238E27FC236}">
                <a16:creationId xmlns:a16="http://schemas.microsoft.com/office/drawing/2014/main" xmlns="" id="{30D18931-BADA-DC73-06AE-1B16734BF047}"/>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ACA8DC70-3331-7CB6-6ECB-2BAFFD63DD9D}"/>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474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7B2E0-4D9B-C421-DF7C-CC5112BD5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D853320D-99EC-30C1-5FC2-D135B00E5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5368FE28-42DF-644F-D62D-2EE1BFF88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9138E5-0F05-1173-168D-9FA35084F6FC}"/>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6" name="Footer Placeholder 5">
            <a:extLst>
              <a:ext uri="{FF2B5EF4-FFF2-40B4-BE49-F238E27FC236}">
                <a16:creationId xmlns:a16="http://schemas.microsoft.com/office/drawing/2014/main" xmlns="" id="{507581F3-0225-F3EB-B2EB-0E0BCD86A24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CA0F8FF9-891C-B6D8-EB19-6C0DA119AA78}"/>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409954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B4C3C-B1B3-ED80-2BBC-0C98F9C78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D2D5BBD0-5C8F-98FA-071A-C1FC40D05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8AF0876F-8928-9144-A505-1A64805D4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C5E3E7-EF04-F034-2064-E27C289B3F49}"/>
              </a:ext>
            </a:extLst>
          </p:cNvPr>
          <p:cNvSpPr>
            <a:spLocks noGrp="1"/>
          </p:cNvSpPr>
          <p:nvPr>
            <p:ph type="dt" sz="half" idx="10"/>
          </p:nvPr>
        </p:nvSpPr>
        <p:spPr/>
        <p:txBody>
          <a:bodyPr/>
          <a:lstStyle/>
          <a:p>
            <a:fld id="{A5F0BB13-DF15-441C-B943-76F05BC29137}" type="datetimeFigureOut">
              <a:rPr lang="en-PK" smtClean="0"/>
              <a:t>04/03/2025</a:t>
            </a:fld>
            <a:endParaRPr lang="en-PK"/>
          </a:p>
        </p:txBody>
      </p:sp>
      <p:sp>
        <p:nvSpPr>
          <p:cNvPr id="6" name="Footer Placeholder 5">
            <a:extLst>
              <a:ext uri="{FF2B5EF4-FFF2-40B4-BE49-F238E27FC236}">
                <a16:creationId xmlns:a16="http://schemas.microsoft.com/office/drawing/2014/main" xmlns="" id="{D2F4F3E1-3AA4-6B50-73B7-CDB07EF8C89A}"/>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339B4FAA-B38F-9C9B-C0FB-76E454F21B99}"/>
              </a:ext>
            </a:extLst>
          </p:cNvPr>
          <p:cNvSpPr>
            <a:spLocks noGrp="1"/>
          </p:cNvSpPr>
          <p:nvPr>
            <p:ph type="sldNum" sz="quarter" idx="12"/>
          </p:nvPr>
        </p:nvSpPr>
        <p:spPr/>
        <p:txBody>
          <a:bodyPr/>
          <a:lstStyle/>
          <a:p>
            <a:fld id="{BAEF1E3B-D6AD-4085-8B46-0D5121310C40}" type="slidenum">
              <a:rPr lang="en-PK" smtClean="0"/>
              <a:t>‹#›</a:t>
            </a:fld>
            <a:endParaRPr lang="en-PK"/>
          </a:p>
        </p:txBody>
      </p:sp>
    </p:spTree>
    <p:extLst>
      <p:ext uri="{BB962C8B-B14F-4D97-AF65-F5344CB8AC3E}">
        <p14:creationId xmlns:p14="http://schemas.microsoft.com/office/powerpoint/2010/main" val="34776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2ABB49-5AE9-2B48-DB32-6C8F09140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65AD137F-1DC0-FDED-6322-1FF91AD99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769136B2-B4DB-9282-0BDB-3530822D3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F0BB13-DF15-441C-B943-76F05BC29137}" type="datetimeFigureOut">
              <a:rPr lang="en-PK" smtClean="0"/>
              <a:t>04/03/2025</a:t>
            </a:fld>
            <a:endParaRPr lang="en-PK"/>
          </a:p>
        </p:txBody>
      </p:sp>
      <p:sp>
        <p:nvSpPr>
          <p:cNvPr id="5" name="Footer Placeholder 4">
            <a:extLst>
              <a:ext uri="{FF2B5EF4-FFF2-40B4-BE49-F238E27FC236}">
                <a16:creationId xmlns:a16="http://schemas.microsoft.com/office/drawing/2014/main" xmlns="" id="{975F347A-02A9-2EBA-0F1E-42B7B5D9C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25C66E28-1079-713C-D18B-9A433316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F1E3B-D6AD-4085-8B46-0D5121310C40}" type="slidenum">
              <a:rPr lang="en-PK" smtClean="0"/>
              <a:t>‹#›</a:t>
            </a:fld>
            <a:endParaRPr lang="en-PK"/>
          </a:p>
        </p:txBody>
      </p:sp>
    </p:spTree>
    <p:extLst>
      <p:ext uri="{BB962C8B-B14F-4D97-AF65-F5344CB8AC3E}">
        <p14:creationId xmlns:p14="http://schemas.microsoft.com/office/powerpoint/2010/main" val="198021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242/dev.20061%20journals.biologists.com" TargetMode="External"/><Relationship Id="rId2" Type="http://schemas.openxmlformats.org/officeDocument/2006/relationships/hyperlink" Target="https://journals.biologists.com/dev/article-abstract/149/20/dev200614/27846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B78D2-0BCC-95ED-88B4-787FB576D292}"/>
              </a:ext>
            </a:extLst>
          </p:cNvPr>
          <p:cNvSpPr>
            <a:spLocks noGrp="1"/>
          </p:cNvSpPr>
          <p:nvPr>
            <p:ph type="ctrTitle"/>
          </p:nvPr>
        </p:nvSpPr>
        <p:spPr>
          <a:xfrm>
            <a:off x="1519003" y="732619"/>
            <a:ext cx="9144000" cy="1073696"/>
          </a:xfrm>
        </p:spPr>
        <p:txBody>
          <a:bodyPr>
            <a:noAutofit/>
          </a:bodyPr>
          <a:lstStyle/>
          <a:p>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4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4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2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3200" b="1" i="0" u="none" strike="noStrike" kern="1200" cap="none" spc="0" normalizeH="0" baseline="0" noProof="0" dirty="0">
                <a:ln>
                  <a:noFill/>
                </a:ln>
                <a:solidFill>
                  <a:prstClr val="black"/>
                </a:solidFill>
                <a:effectLst/>
                <a:uLnTx/>
                <a:uFillTx/>
                <a:latin typeface="Calibri"/>
                <a:ea typeface="+mj-ea"/>
                <a:cs typeface="Times New Roman" pitchFamily="18" charset="0"/>
              </a:rPr>
              <a:t>Development of Esophagus</a:t>
            </a:r>
            <a:endParaRPr lang="en-PK" dirty="0"/>
          </a:p>
        </p:txBody>
      </p:sp>
      <p:sp>
        <p:nvSpPr>
          <p:cNvPr id="3" name="Subtitle 2">
            <a:extLst>
              <a:ext uri="{FF2B5EF4-FFF2-40B4-BE49-F238E27FC236}">
                <a16:creationId xmlns:a16="http://schemas.microsoft.com/office/drawing/2014/main" xmlns="" id="{DA70FCEA-A7D3-F760-2E56-20F21C815232}"/>
              </a:ext>
            </a:extLst>
          </p:cNvPr>
          <p:cNvSpPr>
            <a:spLocks noGrp="1"/>
          </p:cNvSpPr>
          <p:nvPr>
            <p:ph type="subTitle" idx="1"/>
          </p:nvPr>
        </p:nvSpPr>
        <p:spPr>
          <a:xfrm>
            <a:off x="788347" y="4645210"/>
            <a:ext cx="10338216" cy="1746354"/>
          </a:xfrm>
        </p:spPr>
        <p:txBody>
          <a:bodyPr>
            <a:normAutofit fontScale="25000" lnSpcReduction="20000"/>
          </a:bodyPr>
          <a:lstStyle/>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endPar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algn="l"/>
            <a:r>
              <a:rPr kumimoji="0" lang="en-US" sz="11200" i="0" u="none" strike="noStrike" kern="1200" cap="none" spc="0" normalizeH="0" baseline="0" noProof="0" dirty="0">
                <a:ln>
                  <a:noFill/>
                </a:ln>
                <a:effectLst/>
                <a:uLnTx/>
                <a:uFillTx/>
                <a:latin typeface="Calibri"/>
                <a:ea typeface="+mn-ea"/>
                <a:cs typeface="Times New Roman" pitchFamily="18" charset="0"/>
              </a:rPr>
              <a:t>Presenter: Prof</a:t>
            </a:r>
            <a:r>
              <a:rPr kumimoji="0" lang="en-US" sz="11200" i="0" u="none" strike="noStrike" kern="1200" cap="none" spc="0" normalizeH="0" baseline="0" noProof="0" dirty="0" smtClean="0">
                <a:ln>
                  <a:noFill/>
                </a:ln>
                <a:effectLst/>
                <a:uLnTx/>
                <a:uFillTx/>
                <a:latin typeface="Calibri"/>
                <a:ea typeface="+mn-ea"/>
                <a:cs typeface="Times New Roman" pitchFamily="18" charset="0"/>
              </a:rPr>
              <a:t>. Dr</a:t>
            </a:r>
            <a:r>
              <a:rPr kumimoji="0" lang="en-US" sz="11200" i="0" u="none" strike="noStrike" kern="1200" cap="none" spc="0" normalizeH="0" baseline="0" noProof="0" dirty="0">
                <a:ln>
                  <a:noFill/>
                </a:ln>
                <a:effectLst/>
                <a:uLnTx/>
                <a:uFillTx/>
                <a:latin typeface="Calibri"/>
                <a:ea typeface="+mn-ea"/>
                <a:cs typeface="Times New Roman" pitchFamily="18" charset="0"/>
              </a:rPr>
              <a:t>. </a:t>
            </a:r>
            <a:r>
              <a:rPr kumimoji="0" lang="en-US" sz="11200" i="0" u="none" strike="noStrike" kern="1200" cap="none" spc="0" normalizeH="0" baseline="0" noProof="0" dirty="0" err="1">
                <a:ln>
                  <a:noFill/>
                </a:ln>
                <a:effectLst/>
                <a:uLnTx/>
                <a:uFillTx/>
                <a:latin typeface="Calibri"/>
                <a:ea typeface="+mn-ea"/>
                <a:cs typeface="Times New Roman" pitchFamily="18" charset="0"/>
              </a:rPr>
              <a:t>Ifra</a:t>
            </a:r>
            <a:r>
              <a:rPr kumimoji="0" lang="en-US" sz="11200" i="0" u="none" strike="noStrike" kern="1200" cap="none" spc="0" normalizeH="0" baseline="0" noProof="0" dirty="0">
                <a:ln>
                  <a:noFill/>
                </a:ln>
                <a:effectLst/>
                <a:uLnTx/>
                <a:uFillTx/>
                <a:latin typeface="Calibri"/>
                <a:ea typeface="+mn-ea"/>
                <a:cs typeface="Times New Roman" pitchFamily="18" charset="0"/>
              </a:rPr>
              <a:t> Saeed</a:t>
            </a:r>
            <a:r>
              <a:rPr kumimoji="0" lang="en-US" sz="112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p>
          <a:p>
            <a:pPr algn="l"/>
            <a:r>
              <a:rPr lang="en-US" sz="11200" b="1" dirty="0">
                <a:solidFill>
                  <a:prstClr val="black">
                    <a:tint val="75000"/>
                  </a:prstClr>
                </a:solidFill>
                <a:latin typeface="Calibri"/>
                <a:cs typeface="Times New Roman" pitchFamily="18" charset="0"/>
              </a:rPr>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200" i="0" u="none" strike="noStrike" kern="1200" cap="none" spc="0" normalizeH="0" baseline="0" noProof="0" dirty="0">
                <a:ln>
                  <a:noFill/>
                </a:ln>
                <a:effectLst/>
                <a:uLnTx/>
                <a:uFillTx/>
                <a:latin typeface="Calibri"/>
                <a:ea typeface="+mn-ea"/>
                <a:cs typeface="Times New Roman" pitchFamily="18" charset="0"/>
              </a:rPr>
              <a:t>Date: </a:t>
            </a:r>
            <a:r>
              <a:rPr lang="en-US" sz="11200" dirty="0" smtClean="0">
                <a:latin typeface="Calibri"/>
                <a:cs typeface="Times New Roman" pitchFamily="18" charset="0"/>
              </a:rPr>
              <a:t>04</a:t>
            </a:r>
            <a:r>
              <a:rPr kumimoji="0" lang="en-US" sz="11200" i="0" u="none" strike="noStrike" kern="1200" cap="none" spc="0" normalizeH="0" baseline="0" noProof="0" dirty="0" smtClean="0">
                <a:ln>
                  <a:noFill/>
                </a:ln>
                <a:effectLst/>
                <a:uLnTx/>
                <a:uFillTx/>
                <a:latin typeface="Calibri"/>
                <a:ea typeface="+mn-ea"/>
                <a:cs typeface="Times New Roman" pitchFamily="18" charset="0"/>
              </a:rPr>
              <a:t>-03-25</a:t>
            </a:r>
            <a:endParaRPr kumimoji="0" lang="en-US" sz="11200" i="0" u="none" strike="noStrike" kern="1200" cap="none" spc="0" normalizeH="0" baseline="0" noProof="0" dirty="0">
              <a:ln>
                <a:noFill/>
              </a:ln>
              <a:effectLst/>
              <a:uLnTx/>
              <a:uFillTx/>
              <a:latin typeface="Calibri"/>
              <a:ea typeface="+mn-ea"/>
              <a:cs typeface="Times New Roman" pitchFamily="18" charset="0"/>
            </a:endParaRPr>
          </a:p>
          <a:p>
            <a:pPr algn="just"/>
            <a:endParaRPr lang="en-US" sz="4500" b="1" dirty="0">
              <a:solidFill>
                <a:prstClr val="black">
                  <a:tint val="75000"/>
                </a:prstClr>
              </a:solidFill>
              <a:latin typeface="Calibri"/>
              <a:cs typeface="Times New Roman" pitchFamily="18" charset="0"/>
            </a:endParaRPr>
          </a:p>
          <a:p>
            <a:pPr algn="l"/>
            <a:r>
              <a:rPr lang="en-US" b="1" dirty="0">
                <a:solidFill>
                  <a:prstClr val="black">
                    <a:tint val="75000"/>
                  </a:prstClr>
                </a:solidFill>
                <a:latin typeface="Calibri"/>
                <a:cs typeface="Times New Roman" pitchFamily="18" charset="0"/>
              </a:rPr>
              <a:t>							</a:t>
            </a:r>
            <a:endParaRPr lang="en-PK" dirty="0"/>
          </a:p>
        </p:txBody>
      </p:sp>
      <p:pic>
        <p:nvPicPr>
          <p:cNvPr id="4" name="Picture 3">
            <a:extLst>
              <a:ext uri="{FF2B5EF4-FFF2-40B4-BE49-F238E27FC236}">
                <a16:creationId xmlns:a16="http://schemas.microsoft.com/office/drawing/2014/main" xmlns="" id="{0FED76A9-4997-52A3-A3CE-5816C82B7F10}"/>
              </a:ext>
            </a:extLst>
          </p:cNvPr>
          <p:cNvPicPr>
            <a:picLocks noChangeAspect="1"/>
          </p:cNvPicPr>
          <p:nvPr/>
        </p:nvPicPr>
        <p:blipFill>
          <a:blip r:embed="rId2"/>
          <a:stretch>
            <a:fillRect/>
          </a:stretch>
        </p:blipFill>
        <p:spPr>
          <a:xfrm>
            <a:off x="335177" y="299848"/>
            <a:ext cx="1188823" cy="1213209"/>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544963" y="299411"/>
            <a:ext cx="1440290" cy="1213646"/>
          </a:xfrm>
          <a:prstGeom prst="rect">
            <a:avLst/>
          </a:prstGeom>
        </p:spPr>
      </p:pic>
      <p:pic>
        <p:nvPicPr>
          <p:cNvPr id="7" name="Picture 6"/>
          <p:cNvPicPr>
            <a:picLocks noChangeAspect="1"/>
          </p:cNvPicPr>
          <p:nvPr/>
        </p:nvPicPr>
        <p:blipFill>
          <a:blip r:embed="rId4"/>
          <a:stretch>
            <a:fillRect/>
          </a:stretch>
        </p:blipFill>
        <p:spPr>
          <a:xfrm>
            <a:off x="4333148" y="2019345"/>
            <a:ext cx="4254592" cy="2919123"/>
          </a:xfrm>
          <a:prstGeom prst="rect">
            <a:avLst/>
          </a:prstGeom>
        </p:spPr>
      </p:pic>
    </p:spTree>
    <p:extLst>
      <p:ext uri="{BB962C8B-B14F-4D97-AF65-F5344CB8AC3E}">
        <p14:creationId xmlns:p14="http://schemas.microsoft.com/office/powerpoint/2010/main" val="825828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eaLnBrk="1" hangingPunct="1">
              <a:defRPr/>
            </a:pPr>
            <a:r>
              <a:rPr lang="en-US" sz="3600" dirty="0">
                <a:latin typeface="Arial" panose="020B0604020202020204" pitchFamily="34" charset="0"/>
                <a:cs typeface="Arial" panose="020B0604020202020204" pitchFamily="34" charset="0"/>
              </a:rPr>
              <a:t>The Hind Gut</a:t>
            </a:r>
          </a:p>
        </p:txBody>
      </p:sp>
      <p:sp>
        <p:nvSpPr>
          <p:cNvPr id="23555" name="Rectangle 3"/>
          <p:cNvSpPr>
            <a:spLocks noGrp="1" noChangeArrowheads="1"/>
          </p:cNvSpPr>
          <p:nvPr>
            <p:ph type="body" idx="1"/>
          </p:nvPr>
        </p:nvSpPr>
        <p:spPr>
          <a:xfrm>
            <a:off x="290954" y="1415130"/>
            <a:ext cx="6558420" cy="5306345"/>
          </a:xfrm>
        </p:spPr>
        <p:txBody>
          <a:bodyPr>
            <a:normAutofit/>
          </a:bodyPr>
          <a:lstStyle/>
          <a:p>
            <a:pPr marL="0" indent="0">
              <a:buNone/>
            </a:pPr>
            <a:r>
              <a:rPr lang="en-AU" altLang="en-US" dirty="0">
                <a:latin typeface="Arial" panose="020B0604020202020204" pitchFamily="34" charset="0"/>
                <a:cs typeface="Arial" panose="020B0604020202020204" pitchFamily="34" charset="0"/>
              </a:rPr>
              <a:t>Forms the left 1/3 of the transverse colon,</a:t>
            </a:r>
          </a:p>
          <a:p>
            <a:pPr eaLnBrk="1" hangingPunct="1"/>
            <a:r>
              <a:rPr lang="en-AU" altLang="en-US" dirty="0">
                <a:latin typeface="Arial" panose="020B0604020202020204" pitchFamily="34" charset="0"/>
                <a:cs typeface="Arial" panose="020B0604020202020204" pitchFamily="34" charset="0"/>
              </a:rPr>
              <a:t> the descending colon,</a:t>
            </a:r>
          </a:p>
          <a:p>
            <a:pPr eaLnBrk="1" hangingPunct="1"/>
            <a:r>
              <a:rPr lang="en-AU" altLang="en-US" dirty="0">
                <a:latin typeface="Arial" panose="020B0604020202020204" pitchFamily="34" charset="0"/>
                <a:cs typeface="Arial" panose="020B0604020202020204" pitchFamily="34" charset="0"/>
              </a:rPr>
              <a:t> the sigmoid colon,</a:t>
            </a:r>
          </a:p>
          <a:p>
            <a:pPr eaLnBrk="1" hangingPunct="1"/>
            <a:r>
              <a:rPr lang="en-AU" altLang="en-US" dirty="0">
                <a:latin typeface="Arial" panose="020B0604020202020204" pitchFamily="34" charset="0"/>
                <a:cs typeface="Arial" panose="020B0604020202020204" pitchFamily="34" charset="0"/>
              </a:rPr>
              <a:t> the rectum and</a:t>
            </a:r>
          </a:p>
          <a:p>
            <a:pPr eaLnBrk="1" hangingPunct="1"/>
            <a:r>
              <a:rPr lang="en-AU" altLang="en-US" dirty="0">
                <a:latin typeface="Arial" panose="020B0604020202020204" pitchFamily="34" charset="0"/>
                <a:cs typeface="Arial" panose="020B0604020202020204" pitchFamily="34" charset="0"/>
              </a:rPr>
              <a:t> part of the anal canal. </a:t>
            </a:r>
          </a:p>
          <a:p>
            <a:pPr eaLnBrk="1" hangingPunct="1"/>
            <a:r>
              <a:rPr lang="en-AU" altLang="en-US" dirty="0">
                <a:latin typeface="Arial" panose="020B0604020202020204" pitchFamily="34" charset="0"/>
                <a:cs typeface="Arial" panose="020B0604020202020204" pitchFamily="34" charset="0"/>
              </a:rPr>
              <a:t>It also gives rise to the urogenital sinus and its derivatives. </a:t>
            </a:r>
          </a:p>
          <a:p>
            <a:pPr eaLnBrk="1" hangingPunct="1"/>
            <a:r>
              <a:rPr lang="en-AU" altLang="en-US" dirty="0">
                <a:latin typeface="Arial" panose="020B0604020202020204" pitchFamily="34" charset="0"/>
                <a:cs typeface="Arial" panose="020B0604020202020204" pitchFamily="34" charset="0"/>
              </a:rPr>
              <a:t>Blood supply is from the </a:t>
            </a:r>
            <a:r>
              <a:rPr lang="en-AU" altLang="en-US" b="1" dirty="0">
                <a:solidFill>
                  <a:srgbClr val="FF0000"/>
                </a:solidFill>
                <a:latin typeface="Arial" panose="020B0604020202020204" pitchFamily="34" charset="0"/>
                <a:cs typeface="Arial" panose="020B0604020202020204" pitchFamily="34" charset="0"/>
              </a:rPr>
              <a:t>inferior mesenteric artery.</a:t>
            </a:r>
            <a:r>
              <a:rPr lang="en-US" altLang="en-US" b="1"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6314537" y="1415130"/>
            <a:ext cx="5039264" cy="5123782"/>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pic>
        <p:nvPicPr>
          <p:cNvPr id="7" name="Picture 6">
            <a:extLst>
              <a:ext uri="{FF2B5EF4-FFF2-40B4-BE49-F238E27FC236}">
                <a16:creationId xmlns:a16="http://schemas.microsoft.com/office/drawing/2014/main" xmlns="" id="{4770C204-367D-DDA8-BC62-03FDC5A504DA}"/>
              </a:ext>
            </a:extLst>
          </p:cNvPr>
          <p:cNvPicPr>
            <a:picLocks noChangeAspect="1"/>
          </p:cNvPicPr>
          <p:nvPr/>
        </p:nvPicPr>
        <p:blipFill>
          <a:blip r:embed="rId3"/>
          <a:stretch>
            <a:fillRect/>
          </a:stretch>
        </p:blipFill>
        <p:spPr>
          <a:xfrm>
            <a:off x="9849022" y="6058165"/>
            <a:ext cx="2115495" cy="670618"/>
          </a:xfrm>
          <a:prstGeom prst="rect">
            <a:avLst/>
          </a:prstGeom>
        </p:spPr>
      </p:pic>
    </p:spTree>
    <p:extLst>
      <p:ext uri="{BB962C8B-B14F-4D97-AF65-F5344CB8AC3E}">
        <p14:creationId xmlns:p14="http://schemas.microsoft.com/office/powerpoint/2010/main" val="3904674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62201" y="381000"/>
            <a:ext cx="6683765" cy="960668"/>
          </a:xfrm>
        </p:spPr>
        <p:txBody>
          <a:bodyPr>
            <a:normAutofit/>
          </a:bodyPr>
          <a:lstStyle/>
          <a:p>
            <a:pPr eaLnBrk="1" hangingPunct="1">
              <a:defRPr/>
            </a:pPr>
            <a:r>
              <a:rPr lang="en-AU" sz="4000" dirty="0">
                <a:latin typeface="Arial" panose="020B0604020202020204" pitchFamily="34" charset="0"/>
                <a:cs typeface="Arial" panose="020B0604020202020204" pitchFamily="34" charset="0"/>
              </a:rPr>
              <a:t>The Dorsal Mesentery</a:t>
            </a:r>
            <a:endParaRPr lang="en-US" sz="4000"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1"/>
          </p:nvPr>
        </p:nvSpPr>
        <p:spPr>
          <a:xfrm>
            <a:off x="104931" y="1341668"/>
            <a:ext cx="6448269" cy="4549466"/>
          </a:xfrm>
        </p:spPr>
        <p:txBody>
          <a:bodyPr>
            <a:noAutofit/>
          </a:bodyPr>
          <a:lstStyle/>
          <a:p>
            <a:pPr eaLnBrk="1" hangingPunct="1">
              <a:lnSpc>
                <a:spcPct val="80000"/>
              </a:lnSpc>
            </a:pPr>
            <a:r>
              <a:rPr lang="en-AU" altLang="en-US" sz="2400" dirty="0">
                <a:latin typeface="Arial" panose="020B0604020202020204" pitchFamily="34" charset="0"/>
                <a:cs typeface="Arial" panose="020B0604020202020204" pitchFamily="34" charset="0"/>
              </a:rPr>
              <a:t>Suspends the gut tube from the posterior abdominal wall, </a:t>
            </a:r>
            <a:r>
              <a:rPr lang="en-AU" altLang="en-US" sz="2400" dirty="0">
                <a:solidFill>
                  <a:schemeClr val="accent4">
                    <a:lumMod val="75000"/>
                  </a:schemeClr>
                </a:solidFill>
                <a:latin typeface="Arial" panose="020B0604020202020204" pitchFamily="34" charset="0"/>
                <a:cs typeface="Arial" panose="020B0604020202020204" pitchFamily="34" charset="0"/>
              </a:rPr>
              <a:t>running from the lower end of the oesophagus right to the end of the gut tube at the cloacal membrane and give rise to</a:t>
            </a:r>
            <a:endParaRPr lang="en-AU" altLang="en-US" sz="2400" dirty="0">
              <a:latin typeface="Arial" panose="020B0604020202020204" pitchFamily="34" charset="0"/>
              <a:cs typeface="Arial" panose="020B0604020202020204" pitchFamily="34" charset="0"/>
            </a:endParaRPr>
          </a:p>
          <a:p>
            <a:pPr eaLnBrk="1" hangingPunct="1">
              <a:lnSpc>
                <a:spcPct val="80000"/>
              </a:lnSpc>
            </a:pPr>
            <a:endParaRPr lang="en-AU" altLang="en-US" sz="2400" dirty="0">
              <a:latin typeface="Arial" panose="020B0604020202020204" pitchFamily="34" charset="0"/>
              <a:cs typeface="Arial" panose="020B0604020202020204" pitchFamily="34" charset="0"/>
            </a:endParaRPr>
          </a:p>
          <a:p>
            <a:pPr marL="0" indent="0" eaLnBrk="1" hangingPunct="1">
              <a:lnSpc>
                <a:spcPct val="80000"/>
              </a:lnSpc>
              <a:buNone/>
            </a:pPr>
            <a:r>
              <a:rPr lang="en-AU" altLang="en-US" sz="2400" dirty="0">
                <a:latin typeface="Arial" panose="020B0604020202020204" pitchFamily="34" charset="0"/>
                <a:cs typeface="Arial" panose="020B0604020202020204" pitchFamily="34" charset="0"/>
              </a:rPr>
              <a:t>The dorsal </a:t>
            </a:r>
            <a:r>
              <a:rPr lang="en-AU" altLang="en-US" sz="2400" dirty="0" err="1">
                <a:latin typeface="Arial" panose="020B0604020202020204" pitchFamily="34" charset="0"/>
                <a:cs typeface="Arial" panose="020B0604020202020204" pitchFamily="34" charset="0"/>
              </a:rPr>
              <a:t>mesogastruim</a:t>
            </a:r>
            <a:r>
              <a:rPr lang="en-AU" altLang="en-US" sz="2400" dirty="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a:p>
            <a:pPr marL="0" indent="0" eaLnBrk="1" hangingPunct="1">
              <a:lnSpc>
                <a:spcPct val="80000"/>
              </a:lnSpc>
              <a:buNone/>
            </a:pPr>
            <a:r>
              <a:rPr lang="en-AU" altLang="en-US" sz="2400" dirty="0">
                <a:latin typeface="Arial" panose="020B0604020202020204" pitchFamily="34" charset="0"/>
                <a:cs typeface="Arial" panose="020B0604020202020204" pitchFamily="34" charset="0"/>
              </a:rPr>
              <a:t>The dorsal </a:t>
            </a:r>
            <a:r>
              <a:rPr lang="en-AU" altLang="en-US" sz="2400" dirty="0" err="1">
                <a:latin typeface="Arial" panose="020B0604020202020204" pitchFamily="34" charset="0"/>
                <a:cs typeface="Arial" panose="020B0604020202020204" pitchFamily="34" charset="0"/>
              </a:rPr>
              <a:t>mesoduodenum</a:t>
            </a:r>
            <a:endParaRPr lang="en-AU" altLang="en-US" sz="2400" dirty="0">
              <a:latin typeface="Arial" panose="020B0604020202020204" pitchFamily="34" charset="0"/>
              <a:cs typeface="Arial" panose="020B0604020202020204" pitchFamily="34" charset="0"/>
            </a:endParaRPr>
          </a:p>
          <a:p>
            <a:pPr marL="0" indent="0">
              <a:lnSpc>
                <a:spcPct val="80000"/>
              </a:lnSpc>
              <a:buNone/>
            </a:pPr>
            <a:r>
              <a:rPr lang="en-AU" altLang="en-US" sz="2400" dirty="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a:p>
            <a:pPr marL="0" indent="0" eaLnBrk="1" hangingPunct="1">
              <a:lnSpc>
                <a:spcPct val="80000"/>
              </a:lnSpc>
              <a:buNone/>
            </a:pPr>
            <a:r>
              <a:rPr lang="en-AU" altLang="en-US" sz="2400" dirty="0">
                <a:latin typeface="Arial" panose="020B0604020202020204" pitchFamily="34" charset="0"/>
                <a:cs typeface="Arial" panose="020B0604020202020204" pitchFamily="34" charset="0"/>
              </a:rPr>
              <a:t>The mesentery proper (that connect to the ileum and jejunum)</a:t>
            </a:r>
          </a:p>
          <a:p>
            <a:pPr marL="0" indent="0">
              <a:lnSpc>
                <a:spcPct val="80000"/>
              </a:lnSpc>
              <a:buNone/>
            </a:pPr>
            <a:r>
              <a:rPr lang="en-AU" altLang="en-US" sz="2400" dirty="0">
                <a:latin typeface="Arial" panose="020B0604020202020204" pitchFamily="34" charset="0"/>
                <a:cs typeface="Arial" panose="020B0604020202020204" pitchFamily="34" charset="0"/>
              </a:rPr>
              <a:t> The dorsal mesocolon (transverse and sigmoid mesocolons)</a:t>
            </a:r>
            <a:r>
              <a:rPr lang="en-US" altLang="en-US" sz="24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7853764" y="1448501"/>
            <a:ext cx="3789046" cy="4801016"/>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5" name="Picture 4">
            <a:extLst>
              <a:ext uri="{FF2B5EF4-FFF2-40B4-BE49-F238E27FC236}">
                <a16:creationId xmlns:a16="http://schemas.microsoft.com/office/drawing/2014/main" xmlns="" id="{2820793C-5BD0-CCDC-B379-C17329D8F179}"/>
              </a:ext>
            </a:extLst>
          </p:cNvPr>
          <p:cNvPicPr>
            <a:picLocks noChangeAspect="1"/>
          </p:cNvPicPr>
          <p:nvPr/>
        </p:nvPicPr>
        <p:blipFill>
          <a:blip r:embed="rId3"/>
          <a:stretch>
            <a:fillRect/>
          </a:stretch>
        </p:blipFill>
        <p:spPr>
          <a:xfrm>
            <a:off x="104931" y="6050857"/>
            <a:ext cx="2115495" cy="670618"/>
          </a:xfrm>
          <a:prstGeom prst="rect">
            <a:avLst/>
          </a:prstGeom>
        </p:spPr>
      </p:pic>
    </p:spTree>
    <p:extLst>
      <p:ext uri="{BB962C8B-B14F-4D97-AF65-F5344CB8AC3E}">
        <p14:creationId xmlns:p14="http://schemas.microsoft.com/office/powerpoint/2010/main" val="364662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533401"/>
            <a:ext cx="5873838" cy="1228531"/>
          </a:xfrm>
        </p:spPr>
        <p:txBody>
          <a:bodyPr>
            <a:normAutofit/>
          </a:bodyPr>
          <a:lstStyle/>
          <a:p>
            <a:pPr eaLnBrk="1" hangingPunct="1">
              <a:defRPr/>
            </a:pPr>
            <a:r>
              <a:rPr lang="en-AU" sz="3600" dirty="0">
                <a:solidFill>
                  <a:schemeClr val="accent4">
                    <a:lumMod val="75000"/>
                  </a:schemeClr>
                </a:solidFill>
                <a:latin typeface="Arial" panose="020B0604020202020204" pitchFamily="34" charset="0"/>
                <a:cs typeface="Arial" panose="020B0604020202020204" pitchFamily="34" charset="0"/>
              </a:rPr>
              <a:t>The Ventral Mesentery</a:t>
            </a:r>
            <a:endParaRPr lang="en-US" sz="3600" dirty="0">
              <a:solidFill>
                <a:schemeClr val="accent4">
                  <a:lumMod val="75000"/>
                </a:schemeClr>
              </a:solidFill>
              <a:latin typeface="Arial" panose="020B0604020202020204" pitchFamily="34" charset="0"/>
              <a:cs typeface="Arial" panose="020B0604020202020204" pitchFamily="34" charset="0"/>
            </a:endParaRPr>
          </a:p>
        </p:txBody>
      </p:sp>
      <p:sp>
        <p:nvSpPr>
          <p:cNvPr id="25603" name="Rectangle 3"/>
          <p:cNvSpPr>
            <a:spLocks noGrp="1" noChangeArrowheads="1"/>
          </p:cNvSpPr>
          <p:nvPr>
            <p:ph type="body" idx="1"/>
          </p:nvPr>
        </p:nvSpPr>
        <p:spPr>
          <a:xfrm>
            <a:off x="1524000" y="2389836"/>
            <a:ext cx="5257800" cy="4468164"/>
          </a:xfrm>
        </p:spPr>
        <p:txBody>
          <a:bodyPr>
            <a:noAutofit/>
          </a:bodyPr>
          <a:lstStyle/>
          <a:p>
            <a:pPr eaLnBrk="1" hangingPunct="1"/>
            <a:r>
              <a:rPr lang="en-AU" altLang="en-US" sz="2400" dirty="0">
                <a:latin typeface="Arial" panose="020B0604020202020204" pitchFamily="34" charset="0"/>
                <a:cs typeface="Arial" panose="020B0604020202020204" pitchFamily="34" charset="0"/>
              </a:rPr>
              <a:t>Exists only in the region of the terminal oesophagus, stomach and upper duodenum, being derived from the septum </a:t>
            </a:r>
            <a:r>
              <a:rPr lang="en-AU" altLang="en-US" sz="2400" dirty="0" err="1">
                <a:latin typeface="Arial" panose="020B0604020202020204" pitchFamily="34" charset="0"/>
                <a:cs typeface="Arial" panose="020B0604020202020204" pitchFamily="34" charset="0"/>
              </a:rPr>
              <a:t>transversum</a:t>
            </a:r>
            <a:r>
              <a:rPr lang="en-AU" altLang="en-US" sz="2400" dirty="0">
                <a:latin typeface="Arial" panose="020B0604020202020204" pitchFamily="34" charset="0"/>
                <a:cs typeface="Arial" panose="020B0604020202020204" pitchFamily="34" charset="0"/>
              </a:rPr>
              <a:t>. </a:t>
            </a:r>
          </a:p>
          <a:p>
            <a:pPr eaLnBrk="1" hangingPunct="1"/>
            <a:endParaRPr lang="en-AU" altLang="en-US" sz="2400" dirty="0">
              <a:latin typeface="Arial" panose="020B0604020202020204" pitchFamily="34" charset="0"/>
              <a:cs typeface="Arial" panose="020B0604020202020204" pitchFamily="34" charset="0"/>
            </a:endParaRPr>
          </a:p>
          <a:p>
            <a:pPr eaLnBrk="1" hangingPunct="1"/>
            <a:r>
              <a:rPr lang="en-AU" altLang="en-US" sz="2400" dirty="0">
                <a:latin typeface="Arial" panose="020B0604020202020204" pitchFamily="34" charset="0"/>
                <a:cs typeface="Arial" panose="020B0604020202020204" pitchFamily="34" charset="0"/>
              </a:rPr>
              <a:t>The growth of the liver later divides it into lesser </a:t>
            </a:r>
            <a:r>
              <a:rPr lang="en-AU" altLang="en-US" sz="2400" dirty="0" err="1">
                <a:latin typeface="Arial" panose="020B0604020202020204" pitchFamily="34" charset="0"/>
                <a:cs typeface="Arial" panose="020B0604020202020204" pitchFamily="34" charset="0"/>
              </a:rPr>
              <a:t>omentum</a:t>
            </a:r>
            <a:r>
              <a:rPr lang="en-AU" altLang="en-US" sz="2400" dirty="0">
                <a:latin typeface="Arial" panose="020B0604020202020204" pitchFamily="34" charset="0"/>
                <a:cs typeface="Arial" panose="020B0604020202020204" pitchFamily="34" charset="0"/>
              </a:rPr>
              <a:t> posteriorly and </a:t>
            </a:r>
            <a:r>
              <a:rPr lang="en-AU" altLang="en-US" sz="2400" dirty="0" err="1">
                <a:latin typeface="Arial" panose="020B0604020202020204" pitchFamily="34" charset="0"/>
                <a:cs typeface="Arial" panose="020B0604020202020204" pitchFamily="34" charset="0"/>
              </a:rPr>
              <a:t>falciform</a:t>
            </a:r>
            <a:r>
              <a:rPr lang="en-AU" altLang="en-US" sz="2400" dirty="0">
                <a:latin typeface="Arial" panose="020B0604020202020204" pitchFamily="34" charset="0"/>
                <a:cs typeface="Arial" panose="020B0604020202020204" pitchFamily="34" charset="0"/>
              </a:rPr>
              <a:t> ligament anteriorly</a:t>
            </a:r>
            <a:r>
              <a:rPr lang="en-US" altLang="en-US" sz="24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6695845" y="1905000"/>
            <a:ext cx="3790517" cy="4801016"/>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pic>
        <p:nvPicPr>
          <p:cNvPr id="5" name="Picture 4">
            <a:extLst>
              <a:ext uri="{FF2B5EF4-FFF2-40B4-BE49-F238E27FC236}">
                <a16:creationId xmlns:a16="http://schemas.microsoft.com/office/drawing/2014/main" xmlns="" id="{1D715233-D64A-07CC-8C2E-104D20C371D7}"/>
              </a:ext>
            </a:extLst>
          </p:cNvPr>
          <p:cNvPicPr>
            <a:picLocks noChangeAspect="1"/>
          </p:cNvPicPr>
          <p:nvPr/>
        </p:nvPicPr>
        <p:blipFill>
          <a:blip r:embed="rId3"/>
          <a:stretch>
            <a:fillRect/>
          </a:stretch>
        </p:blipFill>
        <p:spPr>
          <a:xfrm>
            <a:off x="271380" y="5989290"/>
            <a:ext cx="2115495" cy="670618"/>
          </a:xfrm>
          <a:prstGeom prst="rect">
            <a:avLst/>
          </a:prstGeom>
        </p:spPr>
      </p:pic>
    </p:spTree>
    <p:extLst>
      <p:ext uri="{BB962C8B-B14F-4D97-AF65-F5344CB8AC3E}">
        <p14:creationId xmlns:p14="http://schemas.microsoft.com/office/powerpoint/2010/main" val="143481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defRPr/>
            </a:pPr>
            <a:r>
              <a:rPr lang="en-US" sz="3600" dirty="0">
                <a:solidFill>
                  <a:schemeClr val="accent4">
                    <a:lumMod val="75000"/>
                  </a:schemeClr>
                </a:solidFill>
                <a:latin typeface="Arial" panose="020B0604020202020204" pitchFamily="34" charset="0"/>
                <a:cs typeface="Arial" panose="020B0604020202020204" pitchFamily="34" charset="0"/>
              </a:rPr>
              <a:t>Development Of Foregut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7661243"/>
              </p:ext>
            </p:extLst>
          </p:nvPr>
        </p:nvGraphicFramePr>
        <p:xfrm>
          <a:off x="2968052" y="2278505"/>
          <a:ext cx="6303346" cy="299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pic>
        <p:nvPicPr>
          <p:cNvPr id="3" name="Picture 2">
            <a:extLst>
              <a:ext uri="{FF2B5EF4-FFF2-40B4-BE49-F238E27FC236}">
                <a16:creationId xmlns:a16="http://schemas.microsoft.com/office/drawing/2014/main" xmlns="" id="{B1A1C765-4745-E349-C044-2C82D8E7CFE6}"/>
              </a:ext>
            </a:extLst>
          </p:cNvPr>
          <p:cNvPicPr>
            <a:picLocks noChangeAspect="1"/>
          </p:cNvPicPr>
          <p:nvPr/>
        </p:nvPicPr>
        <p:blipFill>
          <a:blip r:embed="rId7"/>
          <a:stretch>
            <a:fillRect/>
          </a:stretch>
        </p:blipFill>
        <p:spPr>
          <a:xfrm>
            <a:off x="301361" y="6021041"/>
            <a:ext cx="2115495" cy="670618"/>
          </a:xfrm>
          <a:prstGeom prst="rect">
            <a:avLst/>
          </a:prstGeom>
        </p:spPr>
      </p:pic>
    </p:spTree>
    <p:extLst>
      <p:ext uri="{BB962C8B-B14F-4D97-AF65-F5344CB8AC3E}">
        <p14:creationId xmlns:p14="http://schemas.microsoft.com/office/powerpoint/2010/main" val="577882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019309" y="914833"/>
            <a:ext cx="2624455" cy="5167312"/>
          </a:xfrm>
          <a:prstGeom prst="rect">
            <a:avLst/>
          </a:prstGeom>
        </p:spPr>
      </p:pic>
      <p:sp>
        <p:nvSpPr>
          <p:cNvPr id="7" name="Rectangle 6"/>
          <p:cNvSpPr/>
          <p:nvPr/>
        </p:nvSpPr>
        <p:spPr>
          <a:xfrm>
            <a:off x="249382" y="1027906"/>
            <a:ext cx="8769927" cy="5632311"/>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Anatomy</a:t>
            </a: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esophagus is a 25 cm long muscular tube that connects the pharynx to the stomach.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length of the esophagus at birth varies between 8 and 10 cm and measures about 19 cm at the age of 15 years</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esophagus in adults typically measures between 23 and </a:t>
            </a:r>
            <a:r>
              <a:rPr lang="en-US" sz="2400" dirty="0" smtClean="0">
                <a:latin typeface="Arial" panose="020B0604020202020204" pitchFamily="34" charset="0"/>
                <a:cs typeface="Arial" panose="020B0604020202020204" pitchFamily="34" charset="0"/>
              </a:rPr>
              <a:t>37 </a:t>
            </a:r>
            <a:r>
              <a:rPr lang="en-US" sz="2400" dirty="0">
                <a:latin typeface="Arial" panose="020B0604020202020204" pitchFamily="34" charset="0"/>
                <a:cs typeface="Arial" panose="020B0604020202020204" pitchFamily="34" charset="0"/>
              </a:rPr>
              <a:t>cm in length and about 1-2 cm in </a:t>
            </a:r>
            <a:r>
              <a:rPr lang="en-US" sz="2400" dirty="0" smtClean="0">
                <a:latin typeface="Arial" panose="020B0604020202020204" pitchFamily="34" charset="0"/>
                <a:cs typeface="Arial" panose="020B0604020202020204" pitchFamily="34" charset="0"/>
              </a:rPr>
              <a:t>diameter</a:t>
            </a:r>
          </a:p>
          <a:p>
            <a:r>
              <a:rPr lang="en-US" sz="2400" b="1" dirty="0" smtClean="0">
                <a:solidFill>
                  <a:srgbClr val="2A2A2A"/>
                </a:solidFill>
                <a:latin typeface="Arial" panose="020B0604020202020204" pitchFamily="34" charset="0"/>
                <a:cs typeface="Arial" panose="020B0604020202020204" pitchFamily="34" charset="0"/>
              </a:rPr>
              <a:t>Extent</a:t>
            </a:r>
          </a:p>
          <a:p>
            <a:r>
              <a:rPr lang="en-US" sz="2400" dirty="0" smtClean="0">
                <a:solidFill>
                  <a:srgbClr val="2A2A2A"/>
                </a:solidFill>
                <a:latin typeface="Arial" panose="020B0604020202020204" pitchFamily="34" charset="0"/>
                <a:cs typeface="Arial" panose="020B0604020202020204" pitchFamily="34" charset="0"/>
              </a:rPr>
              <a:t>The </a:t>
            </a:r>
            <a:r>
              <a:rPr lang="en-US" sz="2400" dirty="0">
                <a:solidFill>
                  <a:srgbClr val="2A2A2A"/>
                </a:solidFill>
                <a:latin typeface="Arial" panose="020B0604020202020204" pitchFamily="34" charset="0"/>
                <a:cs typeface="Arial" panose="020B0604020202020204" pitchFamily="34" charset="0"/>
              </a:rPr>
              <a:t>esophagus extends from the lower border of the cricoid cartilage (</a:t>
            </a:r>
            <a:r>
              <a:rPr lang="en-US" sz="2400" b="1" dirty="0">
                <a:solidFill>
                  <a:srgbClr val="2A2A2A"/>
                </a:solidFill>
                <a:latin typeface="Arial" panose="020B0604020202020204" pitchFamily="34" charset="0"/>
                <a:cs typeface="Arial" panose="020B0604020202020204" pitchFamily="34" charset="0"/>
              </a:rPr>
              <a:t>at the level of the sixth cervical vertebra</a:t>
            </a:r>
            <a:r>
              <a:rPr lang="en-US" sz="2400" dirty="0">
                <a:solidFill>
                  <a:srgbClr val="2A2A2A"/>
                </a:solidFill>
                <a:latin typeface="Arial" panose="020B0604020202020204" pitchFamily="34" charset="0"/>
                <a:cs typeface="Arial" panose="020B0604020202020204" pitchFamily="34" charset="0"/>
              </a:rPr>
              <a:t>) to the cardiac orifice of the stomach at the side of </a:t>
            </a:r>
            <a:r>
              <a:rPr lang="en-US" sz="2400" b="1" dirty="0">
                <a:latin typeface="Arial" panose="020B0604020202020204" pitchFamily="34" charset="0"/>
                <a:cs typeface="Arial" panose="020B0604020202020204" pitchFamily="34" charset="0"/>
              </a:rPr>
              <a:t>the body of the 11th thoracic vertebra.</a:t>
            </a:r>
            <a:r>
              <a:rPr lang="en-US" sz="2400" dirty="0">
                <a:solidFill>
                  <a:srgbClr val="2A2A2A"/>
                </a:solidFill>
                <a:latin typeface="Arial" panose="020B0604020202020204" pitchFamily="34" charset="0"/>
                <a:cs typeface="Arial" panose="020B0604020202020204" pitchFamily="34" charset="0"/>
              </a:rPr>
              <a:t> </a:t>
            </a:r>
            <a:endParaRPr lang="en-US" sz="2400" dirty="0" smtClean="0">
              <a:solidFill>
                <a:srgbClr val="2A2A2A"/>
              </a:solidFill>
              <a:latin typeface="Arial" panose="020B0604020202020204" pitchFamily="34" charset="0"/>
              <a:cs typeface="Arial" panose="020B0604020202020204" pitchFamily="34" charset="0"/>
            </a:endParaRPr>
          </a:p>
          <a:p>
            <a:r>
              <a:rPr lang="en-US" sz="2400" dirty="0" smtClean="0">
                <a:solidFill>
                  <a:srgbClr val="2A2A2A"/>
                </a:solidFill>
                <a:latin typeface="Arial" panose="020B0604020202020204" pitchFamily="34" charset="0"/>
                <a:cs typeface="Arial" panose="020B0604020202020204" pitchFamily="34" charset="0"/>
              </a:rPr>
              <a:t>The </a:t>
            </a:r>
            <a:r>
              <a:rPr lang="en-US" sz="2400" dirty="0">
                <a:solidFill>
                  <a:srgbClr val="2A2A2A"/>
                </a:solidFill>
                <a:latin typeface="Arial" panose="020B0604020202020204" pitchFamily="34" charset="0"/>
                <a:cs typeface="Arial" panose="020B0604020202020204" pitchFamily="34" charset="0"/>
              </a:rPr>
              <a:t>upper limit in newborn infants is found at the level of the </a:t>
            </a:r>
            <a:r>
              <a:rPr lang="en-US" sz="2400" b="1" dirty="0">
                <a:latin typeface="Arial" panose="020B0604020202020204" pitchFamily="34" charset="0"/>
                <a:cs typeface="Arial" panose="020B0604020202020204" pitchFamily="34" charset="0"/>
              </a:rPr>
              <a:t>fourth or fifth cervical vertebra</a:t>
            </a:r>
            <a:r>
              <a:rPr lang="en-US" sz="2400" dirty="0">
                <a:solidFill>
                  <a:srgbClr val="2A2A2A"/>
                </a:solidFill>
                <a:latin typeface="Arial" panose="020B0604020202020204" pitchFamily="34" charset="0"/>
                <a:cs typeface="Arial" panose="020B0604020202020204" pitchFamily="34" charset="0"/>
              </a:rPr>
              <a:t>, and it ends higher, at the level of the </a:t>
            </a:r>
            <a:r>
              <a:rPr lang="en-US" sz="2400" b="1" dirty="0">
                <a:solidFill>
                  <a:srgbClr val="2A2A2A"/>
                </a:solidFill>
                <a:latin typeface="Arial" panose="020B0604020202020204" pitchFamily="34" charset="0"/>
                <a:cs typeface="Arial" panose="020B0604020202020204" pitchFamily="34" charset="0"/>
              </a:rPr>
              <a:t>ninth thoracic vertebra</a:t>
            </a:r>
            <a:r>
              <a:rPr lang="en-US" sz="2400" dirty="0">
                <a:solidFill>
                  <a:srgbClr val="2A2A2A"/>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Rectangle 11"/>
          <p:cNvSpPr/>
          <p:nvPr/>
        </p:nvSpPr>
        <p:spPr>
          <a:xfrm rot="10800000" flipV="1">
            <a:off x="3352800" y="249383"/>
            <a:ext cx="4350327" cy="778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Esophagus</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16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8534" y="0"/>
            <a:ext cx="10515600" cy="1325563"/>
          </a:xfrm>
        </p:spPr>
        <p:txBody>
          <a:bodyPr>
            <a:normAutofit/>
          </a:bodyPr>
          <a:lstStyle/>
          <a:p>
            <a:pPr eaLnBrk="1" hangingPunct="1">
              <a:defRPr/>
            </a:pPr>
            <a:r>
              <a:rPr lang="en-AU" sz="3600" dirty="0">
                <a:latin typeface="Arial" panose="020B0604020202020204" pitchFamily="34" charset="0"/>
                <a:cs typeface="Arial" panose="020B0604020202020204" pitchFamily="34" charset="0"/>
              </a:rPr>
              <a:t>Oesophagus</a:t>
            </a:r>
            <a:endParaRPr lang="en-US" sz="3600" dirty="0">
              <a:latin typeface="Arial" panose="020B0604020202020204" pitchFamily="34" charset="0"/>
              <a:cs typeface="Arial" panose="020B0604020202020204" pitchFamily="34" charset="0"/>
            </a:endParaRPr>
          </a:p>
        </p:txBody>
      </p:sp>
      <p:sp>
        <p:nvSpPr>
          <p:cNvPr id="34819" name="Rectangle 3"/>
          <p:cNvSpPr>
            <a:spLocks noGrp="1" noChangeArrowheads="1"/>
          </p:cNvSpPr>
          <p:nvPr>
            <p:ph type="body" idx="1"/>
          </p:nvPr>
        </p:nvSpPr>
        <p:spPr>
          <a:xfrm>
            <a:off x="556021" y="1082675"/>
            <a:ext cx="5539979" cy="5638800"/>
          </a:xfrm>
        </p:spPr>
        <p:txBody>
          <a:bodyPr>
            <a:normAutofit/>
          </a:bodyPr>
          <a:lstStyle/>
          <a:p>
            <a:pPr eaLnBrk="1" hangingPunct="1">
              <a:lnSpc>
                <a:spcPct val="90000"/>
              </a:lnSpc>
              <a:buFontTx/>
              <a:buNone/>
            </a:pPr>
            <a:endParaRPr lang="en-US" altLang="en-US" sz="1800" b="1" dirty="0"/>
          </a:p>
          <a:p>
            <a:pPr marL="0" indent="0" algn="just" eaLnBrk="1" hangingPunct="1">
              <a:lnSpc>
                <a:spcPct val="90000"/>
              </a:lnSpc>
              <a:buNone/>
            </a:pPr>
            <a:r>
              <a:rPr lang="en-AU" altLang="en-US" sz="2400" dirty="0" smtClean="0">
                <a:latin typeface="Arial" panose="020B0604020202020204" pitchFamily="34" charset="0"/>
                <a:cs typeface="Arial" panose="020B0604020202020204" pitchFamily="34" charset="0"/>
              </a:rPr>
              <a:t>develops </a:t>
            </a:r>
            <a:r>
              <a:rPr lang="en-AU" altLang="en-US" sz="2400" dirty="0">
                <a:latin typeface="Arial" panose="020B0604020202020204" pitchFamily="34" charset="0"/>
                <a:cs typeface="Arial" panose="020B0604020202020204" pitchFamily="34" charset="0"/>
              </a:rPr>
              <a:t>from foregut immediately caudal to the pharynx. </a:t>
            </a:r>
          </a:p>
          <a:p>
            <a:pPr algn="just" eaLnBrk="1" hangingPunct="1">
              <a:lnSpc>
                <a:spcPct val="90000"/>
              </a:lnSpc>
            </a:pPr>
            <a:r>
              <a:rPr lang="en-AU" altLang="en-US" sz="2400" dirty="0">
                <a:latin typeface="Arial" panose="020B0604020202020204" pitchFamily="34" charset="0"/>
                <a:cs typeface="Arial" panose="020B0604020202020204" pitchFamily="34" charset="0"/>
              </a:rPr>
              <a:t> Initially short, it lengthens rapidly due to the descent of the heart and the growth of the lungs, reaching its final relative length at 7 weeks. </a:t>
            </a:r>
          </a:p>
          <a:p>
            <a:pPr algn="just" eaLnBrk="1" hangingPunct="1">
              <a:lnSpc>
                <a:spcPct val="90000"/>
              </a:lnSpc>
            </a:pPr>
            <a:r>
              <a:rPr lang="en-AU" altLang="en-US" sz="2400" dirty="0">
                <a:latin typeface="Arial" panose="020B0604020202020204" pitchFamily="34" charset="0"/>
                <a:cs typeface="Arial" panose="020B0604020202020204" pitchFamily="34" charset="0"/>
              </a:rPr>
              <a:t>The </a:t>
            </a:r>
            <a:r>
              <a:rPr lang="en-AU" altLang="en-US" sz="2400" dirty="0">
                <a:solidFill>
                  <a:schemeClr val="accent4">
                    <a:lumMod val="75000"/>
                  </a:schemeClr>
                </a:solidFill>
                <a:latin typeface="Arial" panose="020B0604020202020204" pitchFamily="34" charset="0"/>
                <a:cs typeface="Arial" panose="020B0604020202020204" pitchFamily="34" charset="0"/>
              </a:rPr>
              <a:t>respiratory diverticulum </a:t>
            </a:r>
            <a:r>
              <a:rPr lang="en-AU" altLang="en-US" sz="2400" b="1" i="1" dirty="0">
                <a:latin typeface="Arial" panose="020B0604020202020204" pitchFamily="34" charset="0"/>
                <a:cs typeface="Arial" panose="020B0604020202020204" pitchFamily="34" charset="0"/>
              </a:rPr>
              <a:t>  </a:t>
            </a:r>
            <a:r>
              <a:rPr lang="en-AU" altLang="en-US" sz="2400" b="1" i="1" dirty="0">
                <a:solidFill>
                  <a:schemeClr val="accent4">
                    <a:lumMod val="75000"/>
                  </a:schemeClr>
                </a:solidFill>
                <a:latin typeface="Arial" panose="020B0604020202020204" pitchFamily="34" charset="0"/>
                <a:cs typeface="Arial" panose="020B0604020202020204" pitchFamily="34" charset="0"/>
              </a:rPr>
              <a:t>4</a:t>
            </a:r>
            <a:r>
              <a:rPr lang="en-AU" altLang="en-US" sz="2400" b="1" i="1" baseline="30000" dirty="0">
                <a:solidFill>
                  <a:schemeClr val="accent4">
                    <a:lumMod val="75000"/>
                  </a:schemeClr>
                </a:solidFill>
                <a:latin typeface="Arial" panose="020B0604020202020204" pitchFamily="34" charset="0"/>
                <a:cs typeface="Arial" panose="020B0604020202020204" pitchFamily="34" charset="0"/>
              </a:rPr>
              <a:t>th</a:t>
            </a:r>
            <a:r>
              <a:rPr lang="en-AU" altLang="en-US" sz="2400" b="1" i="1" dirty="0">
                <a:solidFill>
                  <a:schemeClr val="accent4">
                    <a:lumMod val="75000"/>
                  </a:schemeClr>
                </a:solidFill>
                <a:latin typeface="Arial" panose="020B0604020202020204" pitchFamily="34" charset="0"/>
                <a:cs typeface="Arial" panose="020B0604020202020204" pitchFamily="34" charset="0"/>
              </a:rPr>
              <a:t> week</a:t>
            </a:r>
            <a:endParaRPr lang="en-AU" altLang="en-US" sz="2400" b="1" dirty="0">
              <a:solidFill>
                <a:schemeClr val="accent4">
                  <a:lumMod val="75000"/>
                </a:schemeClr>
              </a:solidFill>
              <a:latin typeface="Arial" panose="020B0604020202020204" pitchFamily="34" charset="0"/>
              <a:cs typeface="Arial" panose="020B0604020202020204" pitchFamily="34" charset="0"/>
            </a:endParaRPr>
          </a:p>
          <a:p>
            <a:pPr algn="just" eaLnBrk="1" hangingPunct="1">
              <a:lnSpc>
                <a:spcPct val="90000"/>
              </a:lnSpc>
            </a:pPr>
            <a:r>
              <a:rPr lang="en-AU" altLang="en-US" sz="2400" dirty="0">
                <a:latin typeface="Arial" panose="020B0604020202020204" pitchFamily="34" charset="0"/>
                <a:cs typeface="Arial" panose="020B0604020202020204" pitchFamily="34" charset="0"/>
              </a:rPr>
              <a:t>partitioned by the </a:t>
            </a:r>
            <a:r>
              <a:rPr lang="en-AU" altLang="en-US" sz="2400" i="1" dirty="0">
                <a:solidFill>
                  <a:schemeClr val="accent4">
                    <a:lumMod val="75000"/>
                  </a:schemeClr>
                </a:solidFill>
                <a:latin typeface="Arial" panose="020B0604020202020204" pitchFamily="34" charset="0"/>
                <a:cs typeface="Arial" panose="020B0604020202020204" pitchFamily="34" charset="0"/>
              </a:rPr>
              <a:t>tracheoesophageal septum</a:t>
            </a:r>
            <a:r>
              <a:rPr lang="en-AU" altLang="en-US" sz="2400" dirty="0">
                <a:solidFill>
                  <a:schemeClr val="accent4">
                    <a:lumMod val="75000"/>
                  </a:schemeClr>
                </a:solidFill>
                <a:latin typeface="Arial" panose="020B0604020202020204" pitchFamily="34" charset="0"/>
                <a:cs typeface="Arial" panose="020B0604020202020204" pitchFamily="34" charset="0"/>
              </a:rPr>
              <a:t> </a:t>
            </a:r>
            <a:r>
              <a:rPr lang="en-AU" altLang="en-US" sz="2400" dirty="0">
                <a:latin typeface="Arial" panose="020B0604020202020204" pitchFamily="34" charset="0"/>
                <a:cs typeface="Arial" panose="020B0604020202020204" pitchFamily="34" charset="0"/>
              </a:rPr>
              <a:t>into respiratory primordium and oesophagus</a:t>
            </a:r>
            <a:r>
              <a:rPr lang="en-AU" altLang="en-US" sz="1800" dirty="0">
                <a:latin typeface="Arial" panose="020B0604020202020204" pitchFamily="34" charset="0"/>
                <a:cs typeface="Arial" panose="020B0604020202020204" pitchFamily="34" charset="0"/>
              </a:rPr>
              <a:t>. </a:t>
            </a:r>
            <a:endParaRPr lang="en-US"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615003" y="533149"/>
            <a:ext cx="4424598" cy="5121084"/>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pic>
        <p:nvPicPr>
          <p:cNvPr id="5" name="Picture 4">
            <a:extLst>
              <a:ext uri="{FF2B5EF4-FFF2-40B4-BE49-F238E27FC236}">
                <a16:creationId xmlns:a16="http://schemas.microsoft.com/office/drawing/2014/main" xmlns="" id="{4BD86A8C-32DB-238F-5D6F-58EBBBF9908D}"/>
              </a:ext>
            </a:extLst>
          </p:cNvPr>
          <p:cNvPicPr>
            <a:picLocks noChangeAspect="1"/>
          </p:cNvPicPr>
          <p:nvPr/>
        </p:nvPicPr>
        <p:blipFill>
          <a:blip r:embed="rId3"/>
          <a:stretch>
            <a:fillRect/>
          </a:stretch>
        </p:blipFill>
        <p:spPr>
          <a:xfrm>
            <a:off x="123353" y="6050857"/>
            <a:ext cx="2115495" cy="670618"/>
          </a:xfrm>
          <a:prstGeom prst="rect">
            <a:avLst/>
          </a:prstGeom>
        </p:spPr>
      </p:pic>
    </p:spTree>
    <p:extLst>
      <p:ext uri="{BB962C8B-B14F-4D97-AF65-F5344CB8AC3E}">
        <p14:creationId xmlns:p14="http://schemas.microsoft.com/office/powerpoint/2010/main" val="694744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38401" y="532254"/>
            <a:ext cx="6338455" cy="450056"/>
          </a:xfrm>
        </p:spPr>
        <p:txBody>
          <a:bodyPr>
            <a:normAutofit fontScale="90000"/>
          </a:bodyPr>
          <a:lstStyle/>
          <a:p>
            <a:pPr>
              <a:defRPr/>
            </a:pPr>
            <a:r>
              <a:rPr lang="en-US" sz="4000" dirty="0" smtClean="0">
                <a:latin typeface="Arial" panose="020B0604020202020204" pitchFamily="34" charset="0"/>
                <a:cs typeface="Arial" panose="020B0604020202020204" pitchFamily="34" charset="0"/>
              </a:rPr>
              <a:t>Development </a:t>
            </a:r>
            <a:r>
              <a:rPr lang="en-US" sz="4000" dirty="0">
                <a:latin typeface="Arial" panose="020B0604020202020204" pitchFamily="34" charset="0"/>
                <a:cs typeface="Arial" panose="020B0604020202020204" pitchFamily="34" charset="0"/>
              </a:rPr>
              <a:t>Of Esophagus</a:t>
            </a:r>
          </a:p>
        </p:txBody>
      </p:sp>
      <p:pic>
        <p:nvPicPr>
          <p:cNvPr id="1638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199" y="1202221"/>
            <a:ext cx="8229600" cy="4914900"/>
          </a:xfrm>
          <a:noFill/>
        </p:spPr>
      </p:pic>
      <p:sp>
        <p:nvSpPr>
          <p:cNvPr id="35844" name="TextBox 3"/>
          <p:cNvSpPr txBox="1">
            <a:spLocks noChangeArrowheads="1"/>
          </p:cNvSpPr>
          <p:nvPr/>
        </p:nvSpPr>
        <p:spPr bwMode="auto">
          <a:xfrm>
            <a:off x="7581900" y="1085850"/>
            <a:ext cx="1771650"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pic>
        <p:nvPicPr>
          <p:cNvPr id="4" name="Picture 3">
            <a:extLst>
              <a:ext uri="{FF2B5EF4-FFF2-40B4-BE49-F238E27FC236}">
                <a16:creationId xmlns:a16="http://schemas.microsoft.com/office/drawing/2014/main" xmlns="" id="{5EDF4820-1F9E-9B2C-0B12-E707FDBC1C84}"/>
              </a:ext>
            </a:extLst>
          </p:cNvPr>
          <p:cNvPicPr>
            <a:picLocks noChangeAspect="1"/>
          </p:cNvPicPr>
          <p:nvPr/>
        </p:nvPicPr>
        <p:blipFill>
          <a:blip r:embed="rId3"/>
          <a:stretch>
            <a:fillRect/>
          </a:stretch>
        </p:blipFill>
        <p:spPr>
          <a:xfrm>
            <a:off x="322906" y="6068403"/>
            <a:ext cx="2115495" cy="670618"/>
          </a:xfrm>
          <a:prstGeom prst="rect">
            <a:avLst/>
          </a:prstGeom>
        </p:spPr>
      </p:pic>
    </p:spTree>
    <p:extLst>
      <p:ext uri="{BB962C8B-B14F-4D97-AF65-F5344CB8AC3E}">
        <p14:creationId xmlns:p14="http://schemas.microsoft.com/office/powerpoint/2010/main" val="171552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p:cTn id="14" dur="500" fill="hold"/>
                                        <p:tgtEl>
                                          <p:spTgt spid="16389"/>
                                        </p:tgtEl>
                                        <p:attrNameLst>
                                          <p:attrName>ppt_w</p:attrName>
                                        </p:attrNameLst>
                                      </p:cBhvr>
                                      <p:tavLst>
                                        <p:tav tm="0">
                                          <p:val>
                                            <p:fltVal val="0"/>
                                          </p:val>
                                        </p:tav>
                                        <p:tav tm="100000">
                                          <p:val>
                                            <p:strVal val="#ppt_w"/>
                                          </p:val>
                                        </p:tav>
                                      </p:tavLst>
                                    </p:anim>
                                    <p:anim calcmode="lin" valueType="num">
                                      <p:cBhvr>
                                        <p:cTn id="15" dur="5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b="3846"/>
          <a:stretch/>
        </p:blipFill>
        <p:spPr>
          <a:xfrm>
            <a:off x="1676400" y="533400"/>
            <a:ext cx="8839200" cy="5715000"/>
          </a:xfrm>
          <a:prstGeom prst="rect">
            <a:avLst/>
          </a:prstGeom>
        </p:spPr>
      </p:pic>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3" name="Picture 2">
            <a:extLst>
              <a:ext uri="{FF2B5EF4-FFF2-40B4-BE49-F238E27FC236}">
                <a16:creationId xmlns:a16="http://schemas.microsoft.com/office/drawing/2014/main" xmlns="" id="{71CDE533-75CF-B853-C561-53DA4B78B5C5}"/>
              </a:ext>
            </a:extLst>
          </p:cNvPr>
          <p:cNvPicPr>
            <a:picLocks noChangeAspect="1"/>
          </p:cNvPicPr>
          <p:nvPr/>
        </p:nvPicPr>
        <p:blipFill>
          <a:blip r:embed="rId3"/>
          <a:stretch>
            <a:fillRect/>
          </a:stretch>
        </p:blipFill>
        <p:spPr>
          <a:xfrm>
            <a:off x="199553" y="6021041"/>
            <a:ext cx="2115495" cy="670618"/>
          </a:xfrm>
          <a:prstGeom prst="rect">
            <a:avLst/>
          </a:prstGeom>
        </p:spPr>
      </p:pic>
    </p:spTree>
    <p:extLst>
      <p:ext uri="{BB962C8B-B14F-4D97-AF65-F5344CB8AC3E}">
        <p14:creationId xmlns:p14="http://schemas.microsoft.com/office/powerpoint/2010/main" val="155155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The esophagus continues to grow with elongation and thickening at postnatal period. It is approximately 8-10 cm at term, </a:t>
            </a:r>
          </a:p>
          <a:p>
            <a:pPr algn="just"/>
            <a:r>
              <a:rPr lang="en-US" dirty="0">
                <a:latin typeface="Arial" panose="020B0604020202020204" pitchFamily="34" charset="0"/>
                <a:cs typeface="Arial" panose="020B0604020202020204" pitchFamily="34" charset="0"/>
              </a:rPr>
              <a:t>12.5 cm at the end of the first year,</a:t>
            </a:r>
          </a:p>
          <a:p>
            <a:pPr algn="just"/>
            <a:r>
              <a:rPr lang="en-US" dirty="0">
                <a:latin typeface="Arial" panose="020B0604020202020204" pitchFamily="34" charset="0"/>
                <a:cs typeface="Arial" panose="020B0604020202020204" pitchFamily="34" charset="0"/>
              </a:rPr>
              <a:t> 16 cm at the end of the 5th year, </a:t>
            </a:r>
          </a:p>
          <a:p>
            <a:pPr algn="just"/>
            <a:r>
              <a:rPr lang="en-US" dirty="0">
                <a:latin typeface="Arial" panose="020B0604020202020204" pitchFamily="34" charset="0"/>
                <a:cs typeface="Arial" panose="020B0604020202020204" pitchFamily="34" charset="0"/>
              </a:rPr>
              <a:t>and 19 cm at the end of the 15th year. </a:t>
            </a:r>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pic>
        <p:nvPicPr>
          <p:cNvPr id="5" name="Picture 4">
            <a:extLst>
              <a:ext uri="{FF2B5EF4-FFF2-40B4-BE49-F238E27FC236}">
                <a16:creationId xmlns:a16="http://schemas.microsoft.com/office/drawing/2014/main" xmlns="" id="{78F284EE-A2B6-D925-5C99-67A96883F2BC}"/>
              </a:ext>
            </a:extLst>
          </p:cNvPr>
          <p:cNvPicPr>
            <a:picLocks noChangeAspect="1"/>
          </p:cNvPicPr>
          <p:nvPr/>
        </p:nvPicPr>
        <p:blipFill>
          <a:blip r:embed="rId2"/>
          <a:stretch>
            <a:fillRect/>
          </a:stretch>
        </p:blipFill>
        <p:spPr>
          <a:xfrm>
            <a:off x="226410" y="5924507"/>
            <a:ext cx="2115495" cy="670618"/>
          </a:xfrm>
          <a:prstGeom prst="rect">
            <a:avLst/>
          </a:prstGeom>
        </p:spPr>
      </p:pic>
    </p:spTree>
    <p:extLst>
      <p:ext uri="{BB962C8B-B14F-4D97-AF65-F5344CB8AC3E}">
        <p14:creationId xmlns:p14="http://schemas.microsoft.com/office/powerpoint/2010/main" val="421103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2400" dirty="0">
                <a:latin typeface="Arial" panose="020B0604020202020204" pitchFamily="34" charset="0"/>
                <a:cs typeface="Arial" panose="020B0604020202020204" pitchFamily="34" charset="0"/>
              </a:rPr>
              <a:t>Its diameter is 5 mm at term and becomes 15 mm within the 5th year. </a:t>
            </a:r>
          </a:p>
          <a:p>
            <a:pPr algn="just"/>
            <a:r>
              <a:rPr lang="en-US" sz="2400" dirty="0">
                <a:latin typeface="Arial" panose="020B0604020202020204" pitchFamily="34" charset="0"/>
                <a:cs typeface="Arial" panose="020B0604020202020204" pitchFamily="34" charset="0"/>
              </a:rPr>
              <a:t>Just after the delivery, within the first 4 weeks, the lumen of the esophagus rapidly enlarges, and thickening of the mucosa is obvious.</a:t>
            </a:r>
          </a:p>
          <a:p>
            <a:pPr algn="just"/>
            <a:r>
              <a:rPr lang="en-US" sz="2400" dirty="0">
                <a:latin typeface="Arial" panose="020B0604020202020204" pitchFamily="34" charset="0"/>
                <a:cs typeface="Arial" panose="020B0604020202020204" pitchFamily="34" charset="0"/>
              </a:rPr>
              <a:t> The proportion of the thicknesses of the mucosa/submucosa increases until the end of the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week </a:t>
            </a: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pic>
        <p:nvPicPr>
          <p:cNvPr id="6" name="Picture 5">
            <a:extLst>
              <a:ext uri="{FF2B5EF4-FFF2-40B4-BE49-F238E27FC236}">
                <a16:creationId xmlns:a16="http://schemas.microsoft.com/office/drawing/2014/main" xmlns="" id="{3FFE85E1-5B2A-5827-C394-4A0D610DF7C4}"/>
              </a:ext>
            </a:extLst>
          </p:cNvPr>
          <p:cNvPicPr>
            <a:picLocks noChangeAspect="1"/>
          </p:cNvPicPr>
          <p:nvPr/>
        </p:nvPicPr>
        <p:blipFill>
          <a:blip r:embed="rId2"/>
          <a:stretch>
            <a:fillRect/>
          </a:stretch>
        </p:blipFill>
        <p:spPr>
          <a:xfrm>
            <a:off x="211420" y="5931348"/>
            <a:ext cx="2115495" cy="670618"/>
          </a:xfrm>
          <a:prstGeom prst="rect">
            <a:avLst/>
          </a:prstGeom>
        </p:spPr>
      </p:pic>
    </p:spTree>
    <p:extLst>
      <p:ext uri="{BB962C8B-B14F-4D97-AF65-F5344CB8AC3E}">
        <p14:creationId xmlns:p14="http://schemas.microsoft.com/office/powerpoint/2010/main" val="7468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56575" y="674352"/>
            <a:ext cx="8625625" cy="5681998"/>
          </a:xfrm>
          <a:prstGeom prst="rect">
            <a:avLst/>
          </a:prstGeom>
        </p:spPr>
        <p:txBody>
          <a:bodyPr>
            <a:normAutofit/>
          </a:bodyPr>
          <a:lstStyle/>
          <a:p>
            <a:pPr marL="0" indent="0">
              <a:buNone/>
            </a:pPr>
            <a:endParaRPr lang="en-US" sz="2700" b="1" dirty="0">
              <a:solidFill>
                <a:srgbClr val="C00000"/>
              </a:solidFill>
            </a:endParaRPr>
          </a:p>
          <a:p>
            <a:pPr marL="0" indent="0">
              <a:buNone/>
            </a:pPr>
            <a:r>
              <a:rPr lang="en-US" sz="3600" dirty="0">
                <a:latin typeface="Arial" panose="020B0604020202020204" pitchFamily="34" charset="0"/>
                <a:cs typeface="Arial" panose="020B0604020202020204" pitchFamily="34" charset="0"/>
              </a:rPr>
              <a:t>Learning Objectives</a:t>
            </a:r>
          </a:p>
          <a:p>
            <a:pPr marL="0" indent="0">
              <a:buNone/>
            </a:pPr>
            <a:endParaRPr lang="en-US" sz="1800" dirty="0"/>
          </a:p>
          <a:p>
            <a:pPr marL="0" indent="0">
              <a:buNone/>
            </a:pPr>
            <a:r>
              <a:rPr lang="en-US" sz="2400" dirty="0">
                <a:latin typeface="Arial" panose="020B0604020202020204" pitchFamily="34" charset="0"/>
                <a:cs typeface="Arial" panose="020B0604020202020204" pitchFamily="34" charset="0"/>
              </a:rPr>
              <a:t>At the end of the lecture, students will be able to</a:t>
            </a:r>
          </a:p>
          <a:p>
            <a:r>
              <a:rPr lang="en-US" dirty="0">
                <a:latin typeface="Arial" panose="020B0604020202020204" pitchFamily="34" charset="0"/>
                <a:cs typeface="Arial" panose="020B0604020202020204" pitchFamily="34" charset="0"/>
              </a:rPr>
              <a:t>Enlist derivatives of Foregut, Mid gut and Hind gut </a:t>
            </a:r>
          </a:p>
          <a:p>
            <a:r>
              <a:rPr lang="en-US" dirty="0">
                <a:latin typeface="Arial" panose="020B0604020202020204" pitchFamily="34" charset="0"/>
                <a:cs typeface="Arial" panose="020B0604020202020204" pitchFamily="34" charset="0"/>
              </a:rPr>
              <a:t>Describe different stages of  development of Esophagus </a:t>
            </a:r>
          </a:p>
          <a:p>
            <a:r>
              <a:rPr lang="en-US" dirty="0">
                <a:latin typeface="Arial" panose="020B0604020202020204" pitchFamily="34" charset="0"/>
                <a:cs typeface="Arial" panose="020B0604020202020204" pitchFamily="34" charset="0"/>
              </a:rPr>
              <a:t>Integrate physiology of esophagus with its development</a:t>
            </a:r>
          </a:p>
          <a:p>
            <a:r>
              <a:rPr lang="en-US" dirty="0">
                <a:latin typeface="Arial" panose="020B0604020202020204" pitchFamily="34" charset="0"/>
                <a:cs typeface="Arial" panose="020B0604020202020204" pitchFamily="34" charset="0"/>
              </a:rPr>
              <a:t>Explain associated congenital abnormalities</a:t>
            </a:r>
          </a:p>
          <a:p>
            <a:r>
              <a:rPr lang="en-US" dirty="0">
                <a:latin typeface="Arial" panose="020B0604020202020204" pitchFamily="34" charset="0"/>
                <a:cs typeface="Arial" panose="020B0604020202020204" pitchFamily="34" charset="0"/>
              </a:rPr>
              <a:t>Correlate and build core knowledge  on the basis of latest research</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a:t>
            </a:fld>
            <a:endParaRPr lang="en-US"/>
          </a:p>
        </p:txBody>
      </p:sp>
    </p:spTree>
    <p:extLst>
      <p:ext uri="{BB962C8B-B14F-4D97-AF65-F5344CB8AC3E}">
        <p14:creationId xmlns:p14="http://schemas.microsoft.com/office/powerpoint/2010/main" val="252908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Functions of esophagus</a:t>
            </a:r>
          </a:p>
        </p:txBody>
      </p:sp>
      <p:sp>
        <p:nvSpPr>
          <p:cNvPr id="3" name="Content Placeholder 2"/>
          <p:cNvSpPr>
            <a:spLocks noGrp="1"/>
          </p:cNvSpPr>
          <p:nvPr>
            <p:ph idx="1"/>
          </p:nvPr>
        </p:nvSpPr>
        <p:spPr>
          <a:xfrm>
            <a:off x="1524000" y="1600200"/>
            <a:ext cx="5486400" cy="5257800"/>
          </a:xfrm>
        </p:spPr>
        <p:txBody>
          <a:bodyPr>
            <a:normAutofit/>
          </a:bodyPr>
          <a:lstStyle/>
          <a:p>
            <a:pPr marL="0" indent="0" algn="just">
              <a:buNone/>
            </a:pPr>
            <a:r>
              <a:rPr lang="en-US" dirty="0">
                <a:latin typeface="Arial" panose="020B0604020202020204" pitchFamily="34" charset="0"/>
                <a:cs typeface="Arial" panose="020B0604020202020204" pitchFamily="34" charset="0"/>
              </a:rPr>
              <a:t>The upper esophageal sphincter</a:t>
            </a:r>
          </a:p>
          <a:p>
            <a:pPr algn="just"/>
            <a:r>
              <a:rPr lang="en-US" dirty="0">
                <a:latin typeface="Arial" panose="020B0604020202020204" pitchFamily="34" charset="0"/>
                <a:cs typeface="Arial" panose="020B0604020202020204" pitchFamily="34" charset="0"/>
              </a:rPr>
              <a:t>Location</a:t>
            </a:r>
          </a:p>
          <a:p>
            <a:pPr algn="just"/>
            <a:r>
              <a:rPr lang="en-US" dirty="0">
                <a:latin typeface="Arial" panose="020B0604020202020204" pitchFamily="34" charset="0"/>
                <a:cs typeface="Arial" panose="020B0604020202020204" pitchFamily="34" charset="0"/>
              </a:rPr>
              <a:t>Composition  </a:t>
            </a:r>
          </a:p>
          <a:p>
            <a:pPr algn="just"/>
            <a:r>
              <a:rPr lang="en-US" dirty="0">
                <a:latin typeface="Arial" panose="020B0604020202020204" pitchFamily="34" charset="0"/>
                <a:cs typeface="Arial" panose="020B0604020202020204" pitchFamily="34" charset="0"/>
              </a:rPr>
              <a:t>The unique composition also allows the sphincter to maintain the capacity to open wide in response to a stimulus.</a:t>
            </a:r>
          </a:p>
        </p:txBody>
      </p:sp>
      <p:pic>
        <p:nvPicPr>
          <p:cNvPr id="4" name="Picture 3"/>
          <p:cNvPicPr>
            <a:picLocks noChangeAspect="1"/>
          </p:cNvPicPr>
          <p:nvPr/>
        </p:nvPicPr>
        <p:blipFill>
          <a:blip r:embed="rId2"/>
          <a:stretch>
            <a:fillRect/>
          </a:stretch>
        </p:blipFill>
        <p:spPr>
          <a:xfrm>
            <a:off x="7772400" y="1323109"/>
            <a:ext cx="3581400" cy="41910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7" name="Rectangle 6"/>
          <p:cNvSpPr/>
          <p:nvPr/>
        </p:nvSpPr>
        <p:spPr>
          <a:xfrm>
            <a:off x="174884" y="6081712"/>
            <a:ext cx="2471333" cy="549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Horizontal integration </a:t>
            </a:r>
          </a:p>
        </p:txBody>
      </p:sp>
    </p:spTree>
    <p:extLst>
      <p:ext uri="{BB962C8B-B14F-4D97-AF65-F5344CB8AC3E}">
        <p14:creationId xmlns:p14="http://schemas.microsoft.com/office/powerpoint/2010/main" val="91970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00100"/>
            <a:ext cx="8229600" cy="5257800"/>
          </a:xfrm>
        </p:spPr>
        <p:txBody>
          <a:bodyPr>
            <a:normAutofit lnSpcReduction="10000"/>
          </a:bodyPr>
          <a:lstStyle/>
          <a:p>
            <a:pPr algn="just"/>
            <a:r>
              <a:rPr lang="en-US" dirty="0">
                <a:latin typeface="Arial" panose="020B0604020202020204" pitchFamily="34" charset="0"/>
                <a:cs typeface="Arial" panose="020B0604020202020204" pitchFamily="34" charset="0"/>
              </a:rPr>
              <a:t>Food bolus in  oropharynx, stimulates </a:t>
            </a:r>
            <a:r>
              <a:rPr lang="en-US" dirty="0">
                <a:solidFill>
                  <a:schemeClr val="accent4">
                    <a:lumMod val="75000"/>
                  </a:schemeClr>
                </a:solidFill>
                <a:latin typeface="Arial" panose="020B0604020202020204" pitchFamily="34" charset="0"/>
                <a:cs typeface="Arial" panose="020B0604020202020204" pitchFamily="34" charset="0"/>
              </a:rPr>
              <a:t>sensory receptors. </a:t>
            </a:r>
            <a:r>
              <a:rPr lang="en-US" dirty="0">
                <a:latin typeface="Arial" panose="020B0604020202020204" pitchFamily="34" charset="0"/>
                <a:cs typeface="Arial" panose="020B0604020202020204" pitchFamily="34" charset="0"/>
              </a:rPr>
              <a:t>The receptors </a:t>
            </a:r>
            <a:r>
              <a:rPr lang="en-US" dirty="0">
                <a:solidFill>
                  <a:schemeClr val="accent4">
                    <a:lumMod val="75000"/>
                  </a:schemeClr>
                </a:solidFill>
                <a:latin typeface="Arial" panose="020B0604020202020204" pitchFamily="34" charset="0"/>
                <a:cs typeface="Arial" panose="020B0604020202020204" pitchFamily="34" charset="0"/>
              </a:rPr>
              <a:t>transmit the signal to the swallowing center </a:t>
            </a:r>
            <a:r>
              <a:rPr lang="en-US" dirty="0">
                <a:latin typeface="Arial" panose="020B0604020202020204" pitchFamily="34" charset="0"/>
                <a:cs typeface="Arial" panose="020B0604020202020204" pitchFamily="34" charset="0"/>
              </a:rPr>
              <a:t>in the brainstem</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turn, </a:t>
            </a:r>
            <a:r>
              <a:rPr lang="en-US" dirty="0">
                <a:solidFill>
                  <a:schemeClr val="accent4">
                    <a:lumMod val="75000"/>
                  </a:schemeClr>
                </a:solidFill>
                <a:latin typeface="Arial" panose="020B0604020202020204" pitchFamily="34" charset="0"/>
                <a:cs typeface="Arial" panose="020B0604020202020204" pitchFamily="34" charset="0"/>
              </a:rPr>
              <a:t>the brainstem processes the message and sends efferent fibers to UES. </a:t>
            </a:r>
          </a:p>
          <a:p>
            <a:pPr algn="just"/>
            <a:r>
              <a:rPr lang="en-US" dirty="0">
                <a:latin typeface="Arial" panose="020B0604020202020204" pitchFamily="34" charset="0"/>
                <a:cs typeface="Arial" panose="020B0604020202020204" pitchFamily="34" charset="0"/>
              </a:rPr>
              <a:t>Efferent signals </a:t>
            </a:r>
            <a:r>
              <a:rPr lang="en-US" dirty="0">
                <a:solidFill>
                  <a:schemeClr val="accent4">
                    <a:lumMod val="75000"/>
                  </a:schemeClr>
                </a:solidFill>
                <a:latin typeface="Arial" panose="020B0604020202020204" pitchFamily="34" charset="0"/>
                <a:cs typeface="Arial" panose="020B0604020202020204" pitchFamily="34" charset="0"/>
              </a:rPr>
              <a:t>also stimulate the hyoid muscle to contract</a:t>
            </a:r>
            <a:r>
              <a:rPr lang="en-US" dirty="0">
                <a:latin typeface="Arial" panose="020B0604020202020204" pitchFamily="34" charset="0"/>
                <a:cs typeface="Arial" panose="020B0604020202020204" pitchFamily="34" charset="0"/>
              </a:rPr>
              <a:t>, leading to elevation of the hyoid.</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Together, with the </a:t>
            </a:r>
            <a:r>
              <a:rPr lang="en-US" dirty="0">
                <a:solidFill>
                  <a:schemeClr val="accent4">
                    <a:lumMod val="75000"/>
                  </a:schemeClr>
                </a:solidFill>
                <a:latin typeface="Arial" panose="020B0604020202020204" pitchFamily="34" charset="0"/>
                <a:cs typeface="Arial" panose="020B0604020202020204" pitchFamily="34" charset="0"/>
              </a:rPr>
              <a:t>propulsion force </a:t>
            </a:r>
            <a:r>
              <a:rPr lang="en-US" dirty="0">
                <a:latin typeface="Arial" panose="020B0604020202020204" pitchFamily="34" charset="0"/>
                <a:cs typeface="Arial" panose="020B0604020202020204" pitchFamily="34" charset="0"/>
              </a:rPr>
              <a:t>of the bolus, three forces allow the food bolus to overcome the pressure in the UES region and pass into the esophagus</a:t>
            </a:r>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pic>
        <p:nvPicPr>
          <p:cNvPr id="7" name="Picture 6">
            <a:extLst>
              <a:ext uri="{FF2B5EF4-FFF2-40B4-BE49-F238E27FC236}">
                <a16:creationId xmlns:a16="http://schemas.microsoft.com/office/drawing/2014/main" xmlns="" id="{519ED4E4-DF30-93CC-42F8-B32E65145743}"/>
              </a:ext>
            </a:extLst>
          </p:cNvPr>
          <p:cNvPicPr>
            <a:picLocks noChangeAspect="1"/>
          </p:cNvPicPr>
          <p:nvPr/>
        </p:nvPicPr>
        <p:blipFill>
          <a:blip r:embed="rId2"/>
          <a:stretch>
            <a:fillRect/>
          </a:stretch>
        </p:blipFill>
        <p:spPr>
          <a:xfrm>
            <a:off x="162276" y="6057900"/>
            <a:ext cx="2331542" cy="768163"/>
          </a:xfrm>
          <a:prstGeom prst="rect">
            <a:avLst/>
          </a:prstGeom>
        </p:spPr>
      </p:pic>
    </p:spTree>
    <p:extLst>
      <p:ext uri="{BB962C8B-B14F-4D97-AF65-F5344CB8AC3E}">
        <p14:creationId xmlns:p14="http://schemas.microsoft.com/office/powerpoint/2010/main" val="421927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As the food bolus enters the esophagus, it triggers </a:t>
            </a:r>
            <a:r>
              <a:rPr lang="en-US" dirty="0">
                <a:solidFill>
                  <a:schemeClr val="accent4">
                    <a:lumMod val="75000"/>
                  </a:schemeClr>
                </a:solidFill>
                <a:latin typeface="Arial" panose="020B0604020202020204" pitchFamily="34" charset="0"/>
                <a:cs typeface="Arial" panose="020B0604020202020204" pitchFamily="34" charset="0"/>
              </a:rPr>
              <a:t>primary peristalsis</a:t>
            </a:r>
            <a:r>
              <a:rPr lang="en-US" b="1" dirty="0">
                <a:solidFill>
                  <a:srgbClr val="C00000"/>
                </a:solidFill>
                <a:latin typeface="Arial" panose="020B0604020202020204" pitchFamily="34" charset="0"/>
                <a:cs typeface="Arial" panose="020B0604020202020204" pitchFamily="34" charset="0"/>
              </a:rPr>
              <a:t>. </a:t>
            </a:r>
          </a:p>
          <a:p>
            <a:pPr marL="0" indent="0">
              <a:buNone/>
            </a:pPr>
            <a:endParaRPr lang="en-US" b="1"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Primary peristalsis refers to bolus-induced esophageal contractions. In contrast, </a:t>
            </a:r>
            <a:r>
              <a:rPr lang="en-US" dirty="0">
                <a:solidFill>
                  <a:schemeClr val="accent4">
                    <a:lumMod val="75000"/>
                  </a:schemeClr>
                </a:solidFill>
                <a:latin typeface="Arial" panose="020B0604020202020204" pitchFamily="34" charset="0"/>
                <a:cs typeface="Arial" panose="020B0604020202020204" pitchFamily="34" charset="0"/>
              </a:rPr>
              <a:t>secondary peristalsis </a:t>
            </a:r>
            <a:r>
              <a:rPr lang="en-US" dirty="0">
                <a:latin typeface="Arial" panose="020B0604020202020204" pitchFamily="34" charset="0"/>
                <a:cs typeface="Arial" panose="020B0604020202020204" pitchFamily="34" charset="0"/>
              </a:rPr>
              <a:t>refers to distension-induced contractions.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In peristalsis, the area ahead of the bolus relaxes, and the area behind it contracts, enabling the bolus to propel forward.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pic>
        <p:nvPicPr>
          <p:cNvPr id="7" name="Picture 6">
            <a:extLst>
              <a:ext uri="{FF2B5EF4-FFF2-40B4-BE49-F238E27FC236}">
                <a16:creationId xmlns:a16="http://schemas.microsoft.com/office/drawing/2014/main" xmlns="" id="{5A05A6D1-7BF2-9E14-4442-32C0AD75B38B}"/>
              </a:ext>
            </a:extLst>
          </p:cNvPr>
          <p:cNvPicPr>
            <a:picLocks noChangeAspect="1"/>
          </p:cNvPicPr>
          <p:nvPr/>
        </p:nvPicPr>
        <p:blipFill>
          <a:blip r:embed="rId2"/>
          <a:stretch>
            <a:fillRect/>
          </a:stretch>
        </p:blipFill>
        <p:spPr>
          <a:xfrm>
            <a:off x="129116" y="6089837"/>
            <a:ext cx="2280102" cy="768163"/>
          </a:xfrm>
          <a:prstGeom prst="rect">
            <a:avLst/>
          </a:prstGeom>
        </p:spPr>
      </p:pic>
    </p:spTree>
    <p:extLst>
      <p:ext uri="{BB962C8B-B14F-4D97-AF65-F5344CB8AC3E}">
        <p14:creationId xmlns:p14="http://schemas.microsoft.com/office/powerpoint/2010/main" val="304611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Lower esophageal sphincter</a:t>
            </a:r>
          </a:p>
        </p:txBody>
      </p:sp>
      <p:sp>
        <p:nvSpPr>
          <p:cNvPr id="3" name="Content Placeholder 2"/>
          <p:cNvSpPr>
            <a:spLocks noGrp="1"/>
          </p:cNvSpPr>
          <p:nvPr>
            <p:ph idx="1"/>
          </p:nvPr>
        </p:nvSpPr>
        <p:spPr>
          <a:xfrm>
            <a:off x="193449" y="1828800"/>
            <a:ext cx="6969351" cy="5029200"/>
          </a:xfrm>
        </p:spPr>
        <p:txBody>
          <a:bodyPr>
            <a:normAutofit/>
          </a:bodyPr>
          <a:lstStyle/>
          <a:p>
            <a:pPr algn="just"/>
            <a:r>
              <a:rPr lang="en-US" sz="2400" dirty="0">
                <a:latin typeface="Arial" panose="020B0604020202020204" pitchFamily="34" charset="0"/>
                <a:cs typeface="Arial" panose="020B0604020202020204" pitchFamily="34" charset="0"/>
              </a:rPr>
              <a:t>Bolus pass through the LES to reach the stomach. </a:t>
            </a:r>
          </a:p>
          <a:p>
            <a:pPr algn="just"/>
            <a:r>
              <a:rPr lang="en-US" sz="2400" dirty="0">
                <a:latin typeface="Arial" panose="020B0604020202020204" pitchFamily="34" charset="0"/>
                <a:cs typeface="Arial" panose="020B0604020202020204" pitchFamily="34" charset="0"/>
              </a:rPr>
              <a:t>The LES and the </a:t>
            </a:r>
            <a:r>
              <a:rPr lang="en-US" sz="2400" dirty="0" err="1">
                <a:latin typeface="Arial" panose="020B0604020202020204" pitchFamily="34" charset="0"/>
                <a:cs typeface="Arial" panose="020B0604020202020204" pitchFamily="34" charset="0"/>
              </a:rPr>
              <a:t>crural</a:t>
            </a:r>
            <a:r>
              <a:rPr lang="en-US" sz="2400" dirty="0">
                <a:latin typeface="Arial" panose="020B0604020202020204" pitchFamily="34" charset="0"/>
                <a:cs typeface="Arial" panose="020B0604020202020204" pitchFamily="34" charset="0"/>
              </a:rPr>
              <a:t> diaphragm constitute a high-pressure zone. </a:t>
            </a:r>
          </a:p>
          <a:p>
            <a:pPr algn="just"/>
            <a:r>
              <a:rPr lang="en-US" sz="2400" dirty="0">
                <a:latin typeface="Arial" panose="020B0604020202020204" pitchFamily="34" charset="0"/>
                <a:cs typeface="Arial" panose="020B0604020202020204" pitchFamily="34" charset="0"/>
              </a:rPr>
              <a:t>They function as an anti-reflux barrier </a:t>
            </a:r>
          </a:p>
          <a:p>
            <a:pPr algn="just"/>
            <a:r>
              <a:rPr lang="en-US" sz="2400" dirty="0">
                <a:latin typeface="Arial" panose="020B0604020202020204" pitchFamily="34" charset="0"/>
                <a:cs typeface="Arial" panose="020B0604020202020204" pitchFamily="34" charset="0"/>
              </a:rPr>
              <a:t>They also allow for the passage of the bolus into the stomach.</a:t>
            </a:r>
          </a:p>
        </p:txBody>
      </p:sp>
      <p:pic>
        <p:nvPicPr>
          <p:cNvPr id="4" name="Picture 3"/>
          <p:cNvPicPr>
            <a:picLocks noChangeAspect="1"/>
          </p:cNvPicPr>
          <p:nvPr/>
        </p:nvPicPr>
        <p:blipFill>
          <a:blip r:embed="rId2"/>
          <a:stretch>
            <a:fillRect/>
          </a:stretch>
        </p:blipFill>
        <p:spPr>
          <a:xfrm>
            <a:off x="8323118" y="1027906"/>
            <a:ext cx="2857500" cy="388620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pic>
        <p:nvPicPr>
          <p:cNvPr id="8" name="Picture 7">
            <a:extLst>
              <a:ext uri="{FF2B5EF4-FFF2-40B4-BE49-F238E27FC236}">
                <a16:creationId xmlns:a16="http://schemas.microsoft.com/office/drawing/2014/main" xmlns="" id="{3EB34F84-0788-265C-1918-9AD827BDE8E0}"/>
              </a:ext>
            </a:extLst>
          </p:cNvPr>
          <p:cNvPicPr>
            <a:picLocks noChangeAspect="1"/>
          </p:cNvPicPr>
          <p:nvPr/>
        </p:nvPicPr>
        <p:blipFill>
          <a:blip r:embed="rId3"/>
          <a:stretch>
            <a:fillRect/>
          </a:stretch>
        </p:blipFill>
        <p:spPr>
          <a:xfrm>
            <a:off x="193449" y="6019800"/>
            <a:ext cx="2280102" cy="768163"/>
          </a:xfrm>
          <a:prstGeom prst="rect">
            <a:avLst/>
          </a:prstGeom>
        </p:spPr>
      </p:pic>
    </p:spTree>
    <p:extLst>
      <p:ext uri="{BB962C8B-B14F-4D97-AF65-F5344CB8AC3E}">
        <p14:creationId xmlns:p14="http://schemas.microsoft.com/office/powerpoint/2010/main" val="3473315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0" y="1600200"/>
            <a:ext cx="4953000" cy="5257800"/>
          </a:xfrm>
        </p:spPr>
        <p:txBody>
          <a:bodyPr>
            <a:normAutofit/>
          </a:bodyPr>
          <a:lstStyle/>
          <a:p>
            <a:pPr algn="just"/>
            <a:r>
              <a:rPr lang="en-US" sz="2400" dirty="0">
                <a:latin typeface="Arial" panose="020B0604020202020204" pitchFamily="34" charset="0"/>
                <a:cs typeface="Arial" panose="020B0604020202020204" pitchFamily="34" charset="0"/>
              </a:rPr>
              <a:t>The LES consists of smooth muscles that help keep the sphincter tightly closed.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response to direct inhibitory signals, the smooth muscles in the LES relax, allowing the sphincter to open</a:t>
            </a:r>
          </a:p>
          <a:p>
            <a:pPr algn="just"/>
            <a:r>
              <a:rPr lang="en-US" sz="2400" dirty="0">
                <a:latin typeface="Arial" panose="020B0604020202020204" pitchFamily="34" charset="0"/>
                <a:cs typeface="Arial" panose="020B0604020202020204" pitchFamily="34" charset="0"/>
              </a:rPr>
              <a:t> The LES does not posses any dilator muscles</a:t>
            </a:r>
          </a:p>
        </p:txBody>
      </p:sp>
      <p:pic>
        <p:nvPicPr>
          <p:cNvPr id="4" name="Picture 3"/>
          <p:cNvPicPr>
            <a:picLocks noChangeAspect="1"/>
          </p:cNvPicPr>
          <p:nvPr/>
        </p:nvPicPr>
        <p:blipFill>
          <a:blip r:embed="rId2"/>
          <a:stretch>
            <a:fillRect/>
          </a:stretch>
        </p:blipFill>
        <p:spPr>
          <a:xfrm>
            <a:off x="7626927" y="1420091"/>
            <a:ext cx="3886200" cy="4105275"/>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pic>
        <p:nvPicPr>
          <p:cNvPr id="7" name="Picture 6">
            <a:extLst>
              <a:ext uri="{FF2B5EF4-FFF2-40B4-BE49-F238E27FC236}">
                <a16:creationId xmlns:a16="http://schemas.microsoft.com/office/drawing/2014/main" xmlns="" id="{613A33E4-88C6-B768-32D1-ED9F6D754C6F}"/>
              </a:ext>
            </a:extLst>
          </p:cNvPr>
          <p:cNvPicPr>
            <a:picLocks noChangeAspect="1"/>
          </p:cNvPicPr>
          <p:nvPr/>
        </p:nvPicPr>
        <p:blipFill>
          <a:blip r:embed="rId3"/>
          <a:stretch>
            <a:fillRect/>
          </a:stretch>
        </p:blipFill>
        <p:spPr>
          <a:xfrm>
            <a:off x="41049" y="6154830"/>
            <a:ext cx="2280102" cy="768163"/>
          </a:xfrm>
          <a:prstGeom prst="rect">
            <a:avLst/>
          </a:prstGeom>
        </p:spPr>
      </p:pic>
    </p:spTree>
    <p:extLst>
      <p:ext uri="{BB962C8B-B14F-4D97-AF65-F5344CB8AC3E}">
        <p14:creationId xmlns:p14="http://schemas.microsoft.com/office/powerpoint/2010/main" val="154671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810189"/>
            <a:ext cx="7162800" cy="450056"/>
          </a:xfrm>
        </p:spPr>
        <p:txBody>
          <a:bodyPr>
            <a:noAutofit/>
          </a:bodyPr>
          <a:lstStyle/>
          <a:p>
            <a:pPr algn="ctr">
              <a:defRPr/>
            </a:pPr>
            <a:r>
              <a:rPr lang="en-US" sz="3200" dirty="0">
                <a:latin typeface="Arial" panose="020B0604020202020204" pitchFamily="34" charset="0"/>
                <a:cs typeface="Arial" panose="020B0604020202020204" pitchFamily="34" charset="0"/>
              </a:rPr>
              <a:t>ESOPHAGEAL ABNORMALITIES</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Tracheo</a:t>
            </a:r>
            <a:r>
              <a:rPr lang="en-US" sz="3200" dirty="0">
                <a:latin typeface="Arial" panose="020B0604020202020204" pitchFamily="34" charset="0"/>
                <a:cs typeface="Arial" panose="020B0604020202020204" pitchFamily="34" charset="0"/>
              </a:rPr>
              <a:t>-esophageal fistula</a:t>
            </a:r>
          </a:p>
        </p:txBody>
      </p:sp>
      <p:pic>
        <p:nvPicPr>
          <p:cNvPr id="1741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757795"/>
            <a:ext cx="8686800" cy="4871605"/>
          </a:xfrm>
          <a:noFill/>
        </p:spPr>
      </p:pic>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pic>
        <p:nvPicPr>
          <p:cNvPr id="4" name="Picture 3">
            <a:extLst>
              <a:ext uri="{FF2B5EF4-FFF2-40B4-BE49-F238E27FC236}">
                <a16:creationId xmlns:a16="http://schemas.microsoft.com/office/drawing/2014/main" xmlns="" id="{AA037DFE-7E82-69FC-A1D7-83C316222F76}"/>
              </a:ext>
            </a:extLst>
          </p:cNvPr>
          <p:cNvPicPr>
            <a:picLocks noChangeAspect="1"/>
          </p:cNvPicPr>
          <p:nvPr/>
        </p:nvPicPr>
        <p:blipFill>
          <a:blip r:embed="rId3"/>
          <a:stretch>
            <a:fillRect/>
          </a:stretch>
        </p:blipFill>
        <p:spPr>
          <a:xfrm>
            <a:off x="219811" y="6160594"/>
            <a:ext cx="2188654" cy="560881"/>
          </a:xfrm>
          <a:prstGeom prst="rect">
            <a:avLst/>
          </a:prstGeom>
        </p:spPr>
      </p:pic>
    </p:spTree>
    <p:extLst>
      <p:ext uri="{BB962C8B-B14F-4D97-AF65-F5344CB8AC3E}">
        <p14:creationId xmlns:p14="http://schemas.microsoft.com/office/powerpoint/2010/main" val="293720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500" fill="hold"/>
                                        <p:tgtEl>
                                          <p:spTgt spid="17413"/>
                                        </p:tgtEl>
                                        <p:attrNameLst>
                                          <p:attrName>ppt_w</p:attrName>
                                        </p:attrNameLst>
                                      </p:cBhvr>
                                      <p:tavLst>
                                        <p:tav tm="0">
                                          <p:val>
                                            <p:fltVal val="0"/>
                                          </p:val>
                                        </p:tav>
                                        <p:tav tm="100000">
                                          <p:val>
                                            <p:strVal val="#ppt_w"/>
                                          </p:val>
                                        </p:tav>
                                      </p:tavLst>
                                    </p:anim>
                                    <p:anim calcmode="lin" valueType="num">
                                      <p:cBhvr>
                                        <p:cTn id="15" dur="5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pPr>
                <a:defRPr/>
              </a:pPr>
              <a:t>26</a:t>
            </a:fld>
            <a:endParaRPr lang="en-US"/>
          </a:p>
        </p:txBody>
      </p:sp>
      <p:pic>
        <p:nvPicPr>
          <p:cNvPr id="3" name="Picture 2"/>
          <p:cNvPicPr>
            <a:picLocks noChangeAspect="1"/>
          </p:cNvPicPr>
          <p:nvPr/>
        </p:nvPicPr>
        <p:blipFill>
          <a:blip r:embed="rId2"/>
          <a:stretch>
            <a:fillRect/>
          </a:stretch>
        </p:blipFill>
        <p:spPr>
          <a:xfrm>
            <a:off x="1905000" y="2592678"/>
            <a:ext cx="8096250" cy="3562350"/>
          </a:xfrm>
          <a:prstGeom prst="rect">
            <a:avLst/>
          </a:prstGeom>
        </p:spPr>
      </p:pic>
      <p:sp>
        <p:nvSpPr>
          <p:cNvPr id="4" name="Rectangle 3"/>
          <p:cNvSpPr/>
          <p:nvPr/>
        </p:nvSpPr>
        <p:spPr>
          <a:xfrm>
            <a:off x="172914" y="6089650"/>
            <a:ext cx="2133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Vertical Integration </a:t>
            </a:r>
          </a:p>
        </p:txBody>
      </p:sp>
      <p:pic>
        <p:nvPicPr>
          <p:cNvPr id="5" name="Picture 4"/>
          <p:cNvPicPr>
            <a:picLocks noChangeAspect="1"/>
          </p:cNvPicPr>
          <p:nvPr/>
        </p:nvPicPr>
        <p:blipFill rotWithShape="1">
          <a:blip r:embed="rId3"/>
          <a:srcRect t="65714" r="1249"/>
          <a:stretch/>
        </p:blipFill>
        <p:spPr>
          <a:xfrm>
            <a:off x="1676400" y="533401"/>
            <a:ext cx="8229600" cy="1958617"/>
          </a:xfrm>
          <a:prstGeom prst="rect">
            <a:avLst/>
          </a:prstGeom>
        </p:spPr>
      </p:pic>
    </p:spTree>
    <p:extLst>
      <p:ext uri="{BB962C8B-B14F-4D97-AF65-F5344CB8AC3E}">
        <p14:creationId xmlns:p14="http://schemas.microsoft.com/office/powerpoint/2010/main" val="7887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fontAlgn="ctr"/>
            <a:r>
              <a:rPr lang="en-US" dirty="0"/>
              <a:t/>
            </a:r>
            <a:br>
              <a:rPr lang="en-US" dirty="0"/>
            </a:br>
            <a:r>
              <a:rPr lang="en-US" sz="3600" dirty="0">
                <a:latin typeface="Arial" panose="020B0604020202020204" pitchFamily="34" charset="0"/>
                <a:cs typeface="Arial" panose="020B0604020202020204" pitchFamily="34" charset="0"/>
              </a:rPr>
              <a:t>Esophageal Atresia </a:t>
            </a: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8815765"/>
              </p:ext>
            </p:extLst>
          </p:nvPr>
        </p:nvGraphicFramePr>
        <p:xfrm>
          <a:off x="1600200" y="1503486"/>
          <a:ext cx="8991600" cy="4805875"/>
        </p:xfrm>
        <a:graphic>
          <a:graphicData uri="http://schemas.openxmlformats.org/drawingml/2006/table">
            <a:tbl>
              <a:tblPr/>
              <a:tblGrid>
                <a:gridCol w="8991600">
                  <a:extLst>
                    <a:ext uri="{9D8B030D-6E8A-4147-A177-3AD203B41FA5}">
                      <a16:colId xmlns:a16="http://schemas.microsoft.com/office/drawing/2014/main" xmlns="" val="20000"/>
                    </a:ext>
                  </a:extLst>
                </a:gridCol>
              </a:tblGrid>
              <a:tr h="2345235">
                <a:tc>
                  <a:txBody>
                    <a:bodyPr/>
                    <a:lstStyle/>
                    <a:p>
                      <a:pPr algn="just"/>
                      <a:r>
                        <a:rPr lang="en-US" sz="2400" dirty="0">
                          <a:latin typeface="Arial" panose="020B0604020202020204" pitchFamily="34" charset="0"/>
                          <a:cs typeface="Arial" panose="020B0604020202020204" pitchFamily="34" charset="0"/>
                        </a:rPr>
                        <a:t>Blockage of the esophagus occurs with an incidence of 1 in 3000 to 4500 live births. </a:t>
                      </a:r>
                    </a:p>
                    <a:p>
                      <a:pPr algn="just"/>
                      <a:r>
                        <a:rPr lang="en-US" sz="2400" dirty="0">
                          <a:latin typeface="Arial" panose="020B0604020202020204" pitchFamily="34" charset="0"/>
                          <a:cs typeface="Arial" panose="020B0604020202020204" pitchFamily="34" charset="0"/>
                        </a:rPr>
                        <a:t>Approximately one third of affected infants are born prematurely. </a:t>
                      </a:r>
                      <a:r>
                        <a:rPr lang="en-US" sz="2400" b="1" dirty="0">
                          <a:solidFill>
                            <a:srgbClr val="FF0000"/>
                          </a:solidFill>
                          <a:latin typeface="Arial" panose="020B0604020202020204" pitchFamily="34" charset="0"/>
                          <a:cs typeface="Arial" panose="020B0604020202020204" pitchFamily="34" charset="0"/>
                        </a:rPr>
                        <a:t>Esophageal atresia is associated with tracheoesophageal fistula in more than 85% of cases</a:t>
                      </a:r>
                      <a:r>
                        <a:rPr lang="en-US" sz="2400" dirty="0">
                          <a:latin typeface="Arial" panose="020B0604020202020204" pitchFamily="34" charset="0"/>
                          <a:cs typeface="Arial" panose="020B0604020202020204" pitchFamily="34" charset="0"/>
                        </a:rPr>
                        <a:t> Atresia may occur as a separate anomaly, but this is less common. </a:t>
                      </a:r>
                    </a:p>
                    <a:p>
                      <a:pPr algn="just"/>
                      <a:r>
                        <a:rPr lang="en-US" sz="2400" dirty="0">
                          <a:latin typeface="Arial" panose="020B0604020202020204" pitchFamily="34" charset="0"/>
                          <a:cs typeface="Arial" panose="020B0604020202020204" pitchFamily="34" charset="0"/>
                        </a:rPr>
                        <a:t>Cause</a:t>
                      </a:r>
                      <a:r>
                        <a:rPr lang="en-US" sz="2400" baseline="0" dirty="0">
                          <a:latin typeface="Arial" panose="020B0604020202020204" pitchFamily="34" charset="0"/>
                          <a:cs typeface="Arial" panose="020B0604020202020204" pitchFamily="34" charset="0"/>
                        </a:rPr>
                        <a:t> : </a:t>
                      </a:r>
                    </a:p>
                    <a:p>
                      <a:pPr algn="just"/>
                      <a:r>
                        <a:rPr lang="en-US" sz="2400" dirty="0">
                          <a:latin typeface="Arial" panose="020B0604020202020204" pitchFamily="34" charset="0"/>
                          <a:cs typeface="Arial" panose="020B0604020202020204" pitchFamily="34" charset="0"/>
                        </a:rPr>
                        <a:t>the atresia results from failure of recanalization of the esophagus during the eighth week of development. The cause of this arrest of development is thought to result from defective growth of endodermal cells</a:t>
                      </a:r>
                      <a:r>
                        <a:rPr lang="en-US" sz="2400" dirty="0"/>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782515">
                <a:tc>
                  <a:txBody>
                    <a:bodyPr/>
                    <a:lstStyle/>
                    <a:p>
                      <a:pPr algn="just"/>
                      <a:endParaRPr lang="en-US" sz="105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27</a:t>
            </a:fld>
            <a:endParaRPr lang="en-US"/>
          </a:p>
        </p:txBody>
      </p:sp>
      <p:pic>
        <p:nvPicPr>
          <p:cNvPr id="6" name="Picture 5">
            <a:extLst>
              <a:ext uri="{FF2B5EF4-FFF2-40B4-BE49-F238E27FC236}">
                <a16:creationId xmlns:a16="http://schemas.microsoft.com/office/drawing/2014/main" xmlns="" id="{F34D3780-2BC1-86C6-1108-2C5CD0D979B0}"/>
              </a:ext>
            </a:extLst>
          </p:cNvPr>
          <p:cNvPicPr>
            <a:picLocks noChangeAspect="1"/>
          </p:cNvPicPr>
          <p:nvPr/>
        </p:nvPicPr>
        <p:blipFill>
          <a:blip r:embed="rId2"/>
          <a:stretch>
            <a:fillRect/>
          </a:stretch>
        </p:blipFill>
        <p:spPr>
          <a:xfrm>
            <a:off x="124873" y="6160594"/>
            <a:ext cx="2188654" cy="560881"/>
          </a:xfrm>
          <a:prstGeom prst="rect">
            <a:avLst/>
          </a:prstGeom>
        </p:spPr>
      </p:pic>
    </p:spTree>
    <p:extLst>
      <p:ext uri="{BB962C8B-B14F-4D97-AF65-F5344CB8AC3E}">
        <p14:creationId xmlns:p14="http://schemas.microsoft.com/office/powerpoint/2010/main" val="275466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4575" y="952500"/>
            <a:ext cx="7562850" cy="4953000"/>
          </a:xfrm>
          <a:prstGeom prst="rect">
            <a:avLst/>
          </a:prstGeom>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28</a:t>
            </a:fld>
            <a:endParaRPr lang="en-US"/>
          </a:p>
        </p:txBody>
      </p:sp>
      <p:pic>
        <p:nvPicPr>
          <p:cNvPr id="5" name="Picture 4">
            <a:extLst>
              <a:ext uri="{FF2B5EF4-FFF2-40B4-BE49-F238E27FC236}">
                <a16:creationId xmlns:a16="http://schemas.microsoft.com/office/drawing/2014/main" xmlns="" id="{8ECE0631-E7E1-E177-3307-C6E5788840DE}"/>
              </a:ext>
            </a:extLst>
          </p:cNvPr>
          <p:cNvPicPr>
            <a:picLocks noChangeAspect="1"/>
          </p:cNvPicPr>
          <p:nvPr/>
        </p:nvPicPr>
        <p:blipFill>
          <a:blip r:embed="rId3"/>
          <a:stretch>
            <a:fillRect/>
          </a:stretch>
        </p:blipFill>
        <p:spPr>
          <a:xfrm>
            <a:off x="125921" y="6160594"/>
            <a:ext cx="2188654" cy="560881"/>
          </a:xfrm>
          <a:prstGeom prst="rect">
            <a:avLst/>
          </a:prstGeom>
        </p:spPr>
      </p:pic>
    </p:spTree>
    <p:extLst>
      <p:ext uri="{BB962C8B-B14F-4D97-AF65-F5344CB8AC3E}">
        <p14:creationId xmlns:p14="http://schemas.microsoft.com/office/powerpoint/2010/main" val="408629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0" y="1600200"/>
            <a:ext cx="9144000" cy="5257800"/>
          </a:xfrm>
        </p:spPr>
        <p:txBody>
          <a:bodyPr>
            <a:normAutofit/>
          </a:bodyPr>
          <a:lstStyle/>
          <a:p>
            <a:pPr marL="0" indent="0" fontAlgn="ctr">
              <a:buNone/>
            </a:pPr>
            <a:endParaRPr lang="en-US" dirty="0"/>
          </a:p>
          <a:p>
            <a:pPr algn="just"/>
            <a:r>
              <a:rPr lang="en-US" sz="2400" dirty="0">
                <a:latin typeface="Arial" panose="020B0604020202020204" pitchFamily="34" charset="0"/>
                <a:cs typeface="Arial" panose="020B0604020202020204" pitchFamily="34" charset="0"/>
              </a:rPr>
              <a:t>A fetus with esophageal atresia is unable to swallow amniotic fluid; consequently, this fluid cannot pass to the intestine for absorption and transfer through the placenta to the maternal blood for disposal. </a:t>
            </a:r>
            <a:r>
              <a:rPr lang="en-US" sz="2400" b="1" dirty="0">
                <a:solidFill>
                  <a:srgbClr val="FF0000"/>
                </a:solidFill>
                <a:latin typeface="Arial" panose="020B0604020202020204" pitchFamily="34" charset="0"/>
                <a:cs typeface="Arial" panose="020B0604020202020204" pitchFamily="34" charset="0"/>
              </a:rPr>
              <a:t>This results in </a:t>
            </a:r>
            <a:r>
              <a:rPr lang="en-US" sz="2400" b="1" i="1" dirty="0">
                <a:solidFill>
                  <a:srgbClr val="FF0000"/>
                </a:solidFill>
                <a:latin typeface="Arial" panose="020B0604020202020204" pitchFamily="34" charset="0"/>
                <a:cs typeface="Arial" panose="020B0604020202020204" pitchFamily="34" charset="0"/>
              </a:rPr>
              <a:t>polyhydramnios</a:t>
            </a:r>
            <a:r>
              <a:rPr lang="en-US" sz="2400" dirty="0">
                <a:latin typeface="Arial" panose="020B0604020202020204" pitchFamily="34" charset="0"/>
                <a:cs typeface="Arial" panose="020B0604020202020204" pitchFamily="34" charset="0"/>
              </a:rPr>
              <a:t>, the accumulation of an excessive amount of amniotic fluid</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pic>
        <p:nvPicPr>
          <p:cNvPr id="6" name="Picture 5">
            <a:extLst>
              <a:ext uri="{FF2B5EF4-FFF2-40B4-BE49-F238E27FC236}">
                <a16:creationId xmlns:a16="http://schemas.microsoft.com/office/drawing/2014/main" xmlns="" id="{E79E7EDD-8A6A-DDF5-4AB1-310389F724BB}"/>
              </a:ext>
            </a:extLst>
          </p:cNvPr>
          <p:cNvPicPr>
            <a:picLocks noChangeAspect="1"/>
          </p:cNvPicPr>
          <p:nvPr/>
        </p:nvPicPr>
        <p:blipFill>
          <a:blip r:embed="rId2"/>
          <a:stretch>
            <a:fillRect/>
          </a:stretch>
        </p:blipFill>
        <p:spPr>
          <a:xfrm>
            <a:off x="234801" y="6075909"/>
            <a:ext cx="2188654" cy="560881"/>
          </a:xfrm>
          <a:prstGeom prst="rect">
            <a:avLst/>
          </a:prstGeom>
        </p:spPr>
      </p:pic>
    </p:spTree>
    <p:extLst>
      <p:ext uri="{BB962C8B-B14F-4D97-AF65-F5344CB8AC3E}">
        <p14:creationId xmlns:p14="http://schemas.microsoft.com/office/powerpoint/2010/main" val="1877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543800" cy="1207008"/>
          </a:xfrm>
        </p:spPr>
        <p:txBody>
          <a:bodyPr>
            <a:normAutofit/>
          </a:bodyPr>
          <a:lstStyle/>
          <a:p>
            <a:r>
              <a:rPr lang="en-US" sz="2400" b="1" spc="-75" dirty="0">
                <a:solidFill>
                  <a:srgbClr val="C00000"/>
                </a:solidFill>
              </a:rPr>
              <a:t> Professor Umar Model of  Integrated Lecture </a:t>
            </a:r>
          </a:p>
        </p:txBody>
      </p:sp>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3</a:t>
            </a:fld>
            <a:endParaRPr lang="en-US">
              <a:solidFill>
                <a:prstClr val="black">
                  <a:tint val="75000"/>
                </a:prstClr>
              </a:solidFill>
            </a:endParaRP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697562" y="2304336"/>
            <a:ext cx="5824025" cy="4052015"/>
          </a:xfrm>
          <a:prstGeom prst="rect">
            <a:avLst/>
          </a:prstGeom>
          <a:noFill/>
        </p:spPr>
      </p:pic>
      <p:graphicFrame>
        <p:nvGraphicFramePr>
          <p:cNvPr id="7" name="Diagram 6"/>
          <p:cNvGraphicFramePr/>
          <p:nvPr/>
        </p:nvGraphicFramePr>
        <p:xfrm>
          <a:off x="7315200"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369757" y="287027"/>
            <a:ext cx="1065368" cy="992210"/>
          </a:xfrm>
          <a:prstGeom prst="rect">
            <a:avLst/>
          </a:prstGeom>
        </p:spPr>
      </p:pic>
    </p:spTree>
    <p:extLst>
      <p:ext uri="{BB962C8B-B14F-4D97-AF65-F5344CB8AC3E}">
        <p14:creationId xmlns:p14="http://schemas.microsoft.com/office/powerpoint/2010/main" val="947721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Sign and symptoms</a:t>
            </a:r>
          </a:p>
        </p:txBody>
      </p:sp>
      <p:sp>
        <p:nvSpPr>
          <p:cNvPr id="3" name="Content Placeholder 2"/>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Newborn infants with esophageal atresia usually appear healthy </a:t>
            </a:r>
          </a:p>
          <a:p>
            <a:pPr algn="just"/>
            <a:r>
              <a:rPr lang="en-US" sz="2400" dirty="0">
                <a:latin typeface="Arial" panose="020B0604020202020204" pitchFamily="34" charset="0"/>
                <a:cs typeface="Arial" panose="020B0604020202020204" pitchFamily="34" charset="0"/>
              </a:rPr>
              <a:t>Excessive drooling </a:t>
            </a:r>
          </a:p>
          <a:p>
            <a:pPr algn="just"/>
            <a:r>
              <a:rPr lang="en-US" sz="2400" dirty="0">
                <a:latin typeface="Arial" panose="020B0604020202020204" pitchFamily="34" charset="0"/>
                <a:cs typeface="Arial" panose="020B0604020202020204" pitchFamily="34" charset="0"/>
              </a:rPr>
              <a:t>the infant fails oral feeding with immediate regurgitation and coughing.</a:t>
            </a:r>
          </a:p>
          <a:p>
            <a:pPr marL="0" indent="0" algn="just">
              <a:buNone/>
            </a:pPr>
            <a:r>
              <a:rPr lang="en-US" sz="2400" dirty="0">
                <a:latin typeface="Arial" panose="020B0604020202020204" pitchFamily="34" charset="0"/>
                <a:cs typeface="Arial" panose="020B0604020202020204" pitchFamily="34" charset="0"/>
              </a:rPr>
              <a:t>DIAGNOSIS</a:t>
            </a:r>
          </a:p>
          <a:p>
            <a:pPr algn="just"/>
            <a:r>
              <a:rPr lang="en-US" sz="2400" dirty="0">
                <a:latin typeface="Arial" panose="020B0604020202020204" pitchFamily="34" charset="0"/>
                <a:cs typeface="Arial" panose="020B0604020202020204" pitchFamily="34" charset="0"/>
              </a:rPr>
              <a:t> Inability to pass a catheter</a:t>
            </a:r>
          </a:p>
          <a:p>
            <a:pPr algn="just"/>
            <a:r>
              <a:rPr lang="en-US" sz="2400" dirty="0">
                <a:latin typeface="Arial" panose="020B0604020202020204" pitchFamily="34" charset="0"/>
                <a:cs typeface="Arial" panose="020B0604020202020204" pitchFamily="34" charset="0"/>
              </a:rPr>
              <a:t>A radiographic examination demonstrates the anomaly by imaging the nasogastric tube arrested in the proximal esophageal pouch. </a:t>
            </a:r>
          </a:p>
          <a:p>
            <a:pPr algn="just"/>
            <a:r>
              <a:rPr lang="en-US" sz="2400" dirty="0">
                <a:latin typeface="Arial" panose="020B0604020202020204" pitchFamily="34" charset="0"/>
                <a:cs typeface="Arial" panose="020B0604020202020204" pitchFamily="34" charset="0"/>
              </a:rPr>
              <a:t>TREATMENT: Surgical repair of esophageal atresia now results in survival rates of more than 85%.</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pic>
        <p:nvPicPr>
          <p:cNvPr id="6" name="Picture 5">
            <a:extLst>
              <a:ext uri="{FF2B5EF4-FFF2-40B4-BE49-F238E27FC236}">
                <a16:creationId xmlns:a16="http://schemas.microsoft.com/office/drawing/2014/main" xmlns="" id="{39616D55-CA2E-6145-26CD-D9375771227A}"/>
              </a:ext>
            </a:extLst>
          </p:cNvPr>
          <p:cNvPicPr>
            <a:picLocks noChangeAspect="1"/>
          </p:cNvPicPr>
          <p:nvPr/>
        </p:nvPicPr>
        <p:blipFill>
          <a:blip r:embed="rId2"/>
          <a:stretch>
            <a:fillRect/>
          </a:stretch>
        </p:blipFill>
        <p:spPr>
          <a:xfrm>
            <a:off x="204821" y="6160594"/>
            <a:ext cx="2188654" cy="560881"/>
          </a:xfrm>
          <a:prstGeom prst="rect">
            <a:avLst/>
          </a:prstGeom>
        </p:spPr>
      </p:pic>
    </p:spTree>
    <p:extLst>
      <p:ext uri="{BB962C8B-B14F-4D97-AF65-F5344CB8AC3E}">
        <p14:creationId xmlns:p14="http://schemas.microsoft.com/office/powerpoint/2010/main" val="321121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Esophageal Stenosis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953782"/>
              </p:ext>
            </p:extLst>
          </p:nvPr>
        </p:nvGraphicFramePr>
        <p:xfrm>
          <a:off x="1676400" y="1219200"/>
          <a:ext cx="5334000" cy="4800600"/>
        </p:xfrm>
        <a:graphic>
          <a:graphicData uri="http://schemas.openxmlformats.org/drawingml/2006/table">
            <a:tbl>
              <a:tblPr/>
              <a:tblGrid>
                <a:gridCol w="5334000">
                  <a:extLst>
                    <a:ext uri="{9D8B030D-6E8A-4147-A177-3AD203B41FA5}">
                      <a16:colId xmlns:a16="http://schemas.microsoft.com/office/drawing/2014/main" xmlns="" val="20000"/>
                    </a:ext>
                  </a:extLst>
                </a:gridCol>
              </a:tblGrid>
              <a:tr h="400050">
                <a:tc>
                  <a:txBody>
                    <a:bodyPr/>
                    <a:lstStyle/>
                    <a:p>
                      <a:endParaRPr lang="en-US"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400050">
                <a:tc>
                  <a:txBody>
                    <a:bodyPr/>
                    <a:lstStyle/>
                    <a:p>
                      <a:pPr algn="ctr"/>
                      <a:endParaRPr lang="en-US" sz="1600" dirty="0">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4000500">
                <a:tc>
                  <a:txBody>
                    <a:bodyPr/>
                    <a:lstStyle/>
                    <a:p>
                      <a:pPr algn="just"/>
                      <a:r>
                        <a:rPr lang="en-US" sz="2400" dirty="0">
                          <a:latin typeface="Arial" panose="020B0604020202020204" pitchFamily="34" charset="0"/>
                          <a:cs typeface="Arial" panose="020B0604020202020204" pitchFamily="34" charset="0"/>
                        </a:rPr>
                        <a:t>can be anywhere along the esophagus, but it usually occurs in its distal third, either as a web or as a long segment of esophagus with a threadlike lumen.</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results from incomplete recanalization of the esophagus during the eighth week, or it may result from a failure of esophageal blood vessels to develop in the affected area</a:t>
                      </a:r>
                      <a:r>
                        <a:rPr lang="en-US" sz="18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pic>
        <p:nvPicPr>
          <p:cNvPr id="3" name="Picture 2"/>
          <p:cNvPicPr>
            <a:picLocks noChangeAspect="1"/>
          </p:cNvPicPr>
          <p:nvPr/>
        </p:nvPicPr>
        <p:blipFill rotWithShape="1">
          <a:blip r:embed="rId2"/>
          <a:srcRect l="44118" r="7352" b="20371"/>
          <a:stretch/>
        </p:blipFill>
        <p:spPr>
          <a:xfrm>
            <a:off x="8839200" y="1027906"/>
            <a:ext cx="2514600" cy="4095750"/>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pic>
        <p:nvPicPr>
          <p:cNvPr id="7" name="Picture 6">
            <a:extLst>
              <a:ext uri="{FF2B5EF4-FFF2-40B4-BE49-F238E27FC236}">
                <a16:creationId xmlns:a16="http://schemas.microsoft.com/office/drawing/2014/main" xmlns="" id="{5764C9A4-841E-5DA4-00C1-875C6475AE1B}"/>
              </a:ext>
            </a:extLst>
          </p:cNvPr>
          <p:cNvPicPr>
            <a:picLocks noChangeAspect="1"/>
          </p:cNvPicPr>
          <p:nvPr/>
        </p:nvPicPr>
        <p:blipFill>
          <a:blip r:embed="rId3"/>
          <a:stretch>
            <a:fillRect/>
          </a:stretch>
        </p:blipFill>
        <p:spPr>
          <a:xfrm>
            <a:off x="201073" y="6075909"/>
            <a:ext cx="2188654" cy="560881"/>
          </a:xfrm>
          <a:prstGeom prst="rect">
            <a:avLst/>
          </a:prstGeom>
        </p:spPr>
      </p:pic>
    </p:spTree>
    <p:extLst>
      <p:ext uri="{BB962C8B-B14F-4D97-AF65-F5344CB8AC3E}">
        <p14:creationId xmlns:p14="http://schemas.microsoft.com/office/powerpoint/2010/main" val="261633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Suggested Research Article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fontAlgn="base">
              <a:buNone/>
            </a:pPr>
            <a:r>
              <a:rPr lang="en-US" dirty="0">
                <a:latin typeface="Arial" panose="020B0604020202020204" pitchFamily="34" charset="0"/>
                <a:cs typeface="Arial" panose="020B0604020202020204" pitchFamily="34" charset="0"/>
                <a:hlinkClick r:id="rId2"/>
              </a:rPr>
              <a:t>Mapping the adult human </a:t>
            </a:r>
            <a:r>
              <a:rPr lang="en-US" b="1" dirty="0">
                <a:latin typeface="Arial" panose="020B0604020202020204" pitchFamily="34" charset="0"/>
                <a:cs typeface="Arial" panose="020B0604020202020204" pitchFamily="34" charset="0"/>
                <a:hlinkClick r:id="rId2"/>
              </a:rPr>
              <a:t>esophagus </a:t>
            </a:r>
            <a:r>
              <a:rPr lang="en-US" i="1" dirty="0">
                <a:latin typeface="Arial" panose="020B0604020202020204" pitchFamily="34" charset="0"/>
                <a:cs typeface="Arial" panose="020B0604020202020204" pitchFamily="34" charset="0"/>
                <a:hlinkClick r:id="rId2"/>
              </a:rPr>
              <a:t>in vivo</a:t>
            </a:r>
            <a:r>
              <a:rPr lang="en-US" dirty="0">
                <a:latin typeface="Arial" panose="020B0604020202020204" pitchFamily="34" charset="0"/>
                <a:cs typeface="Arial" panose="020B0604020202020204" pitchFamily="34" charset="0"/>
                <a:hlinkClick r:id="rId2"/>
              </a:rPr>
              <a:t> and </a:t>
            </a:r>
            <a:r>
              <a:rPr lang="en-US" i="1" dirty="0">
                <a:latin typeface="Arial" panose="020B0604020202020204" pitchFamily="34" charset="0"/>
                <a:cs typeface="Arial" panose="020B0604020202020204" pitchFamily="34" charset="0"/>
                <a:hlinkClick r:id="rId2"/>
              </a:rPr>
              <a:t>in vitro</a:t>
            </a:r>
            <a:endParaRPr lang="en-US" i="1" dirty="0">
              <a:latin typeface="Arial" panose="020B0604020202020204" pitchFamily="34" charset="0"/>
              <a:cs typeface="Arial" panose="020B0604020202020204" pitchFamily="34" charset="0"/>
            </a:endParaRPr>
          </a:p>
          <a:p>
            <a:pPr marL="0" indent="0" fontAlgn="base">
              <a:buNone/>
            </a:pPr>
            <a:r>
              <a:rPr lang="en-US" sz="3200" u="sng"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D Ferrer-Torres</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JH Wu</a:t>
            </a:r>
            <a:r>
              <a:rPr lang="en-US" sz="2400" dirty="0">
                <a:latin typeface="Arial" panose="020B0604020202020204" pitchFamily="34" charset="0"/>
                <a:cs typeface="Arial" panose="020B0604020202020204" pitchFamily="34" charset="0"/>
              </a:rPr>
              <a:t>, CJ Zhan</a:t>
            </a:r>
            <a:r>
              <a:rPr lang="en-US" sz="2400" i="1" dirty="0">
                <a:latin typeface="Arial" panose="020B0604020202020204" pitchFamily="34" charset="0"/>
                <a:cs typeface="Arial" panose="020B0604020202020204" pitchFamily="34" charset="0"/>
              </a:rPr>
              <a:t/>
            </a:r>
            <a:br>
              <a:rPr lang="en-US" sz="24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Development</a:t>
            </a:r>
            <a:r>
              <a:rPr lang="en-US" sz="2400" dirty="0">
                <a:latin typeface="Arial" panose="020B0604020202020204" pitchFamily="34" charset="0"/>
                <a:cs typeface="Arial" panose="020B0604020202020204" pitchFamily="34" charset="0"/>
              </a:rPr>
              <a:t> (2022) 149 (20): dev200614.</a:t>
            </a:r>
            <a:endParaRPr lang="en-US"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hlinkClick r:id="rId3"/>
              </a:rPr>
              <a:t>https://doi.org/10.1242/dev.20061 journals.biologists.com</a:t>
            </a:r>
            <a:endParaRPr lang="en-US" sz="2400"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rPr>
              <a:t>Abstract</a:t>
            </a:r>
          </a:p>
          <a:p>
            <a:pPr marL="0" indent="0" fontAlgn="base">
              <a:buNone/>
            </a:pPr>
            <a:r>
              <a:rPr lang="en-US" sz="2400" dirty="0">
                <a:latin typeface="Arial" panose="020B0604020202020204" pitchFamily="34" charset="0"/>
                <a:cs typeface="Arial" panose="020B0604020202020204" pitchFamily="34" charset="0"/>
              </a:rPr>
              <a:t>Many esophageal diseases can arise during development or throughout life. Therefore, well-characterized in vitro models and detailed methods are essential for studying human esophageal development, homeostasis and disease</a:t>
            </a:r>
            <a:r>
              <a:rPr lang="en-US" sz="2400" dirty="0"/>
              <a: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
        <p:nvSpPr>
          <p:cNvPr id="5" name="Rectangle 4"/>
          <p:cNvSpPr/>
          <p:nvPr/>
        </p:nvSpPr>
        <p:spPr>
          <a:xfrm>
            <a:off x="9334499" y="6161475"/>
            <a:ext cx="1458191"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Research</a:t>
            </a:r>
          </a:p>
        </p:txBody>
      </p:sp>
      <p:sp>
        <p:nvSpPr>
          <p:cNvPr id="6" name="Rectangle 5">
            <a:extLst>
              <a:ext uri="{FF2B5EF4-FFF2-40B4-BE49-F238E27FC236}">
                <a16:creationId xmlns:a16="http://schemas.microsoft.com/office/drawing/2014/main" xmlns="" id="{38C5B862-24CF-989D-CD43-F3F0B74DD5C0}"/>
              </a:ext>
            </a:extLst>
          </p:cNvPr>
          <p:cNvSpPr/>
          <p:nvPr/>
        </p:nvSpPr>
        <p:spPr>
          <a:xfrm>
            <a:off x="247650" y="6101255"/>
            <a:ext cx="2743200" cy="6538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Spiral integration</a:t>
            </a:r>
            <a:endParaRPr lang="en-PK"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18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Approach to patient of esophageal atresia</a:t>
            </a:r>
          </a:p>
        </p:txBody>
      </p:sp>
      <p:sp>
        <p:nvSpPr>
          <p:cNvPr id="3" name="Content Placeholder 2"/>
          <p:cNvSpPr>
            <a:spLocks noGrp="1"/>
          </p:cNvSpPr>
          <p:nvPr>
            <p:ph idx="1"/>
          </p:nvPr>
        </p:nvSpPr>
        <p:spPr/>
        <p:txBody>
          <a:bodyPr>
            <a:noAutofit/>
          </a:bodyPr>
          <a:lstStyle/>
          <a:p>
            <a:pPr algn="just"/>
            <a:r>
              <a:rPr lang="en-US" sz="2400" dirty="0">
                <a:latin typeface="Arial" panose="020B0604020202020204" pitchFamily="34" charset="0"/>
                <a:cs typeface="Arial" panose="020B0604020202020204" pitchFamily="34" charset="0"/>
              </a:rPr>
              <a:t>Once EA is diagnosed, the infant should be intubated to control the airway and help prevent further aspiration. If not already, a catheter should be gently placed to suction oropharyngeal secretions. </a:t>
            </a:r>
          </a:p>
          <a:p>
            <a:pPr algn="just"/>
            <a:r>
              <a:rPr lang="en-US" sz="2400" dirty="0">
                <a:latin typeface="Arial" panose="020B0604020202020204" pitchFamily="34" charset="0"/>
                <a:cs typeface="Arial" panose="020B0604020202020204" pitchFamily="34" charset="0"/>
              </a:rPr>
              <a:t>The infant should be given antibiotics, intravenous fluids, and given nothing by mouth (NPO). Total parenteral nutrition (TPN) should be considered for the infant as NPO status may last several weeks. Once the neonate is stabilized from a hemodynamic and airway standpoint, a pediatric surgeon should be consulted</a:t>
            </a:r>
            <a:r>
              <a:rPr lang="en-US" sz="2400"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33</a:t>
            </a:fld>
            <a:endParaRPr lang="en-US" dirty="0"/>
          </a:p>
        </p:txBody>
      </p:sp>
      <p:sp>
        <p:nvSpPr>
          <p:cNvPr id="5" name="Rectangle 4"/>
          <p:cNvSpPr/>
          <p:nvPr/>
        </p:nvSpPr>
        <p:spPr>
          <a:xfrm>
            <a:off x="8424472" y="6050857"/>
            <a:ext cx="2305988" cy="670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Family Medicine</a:t>
            </a:r>
          </a:p>
        </p:txBody>
      </p:sp>
      <p:pic>
        <p:nvPicPr>
          <p:cNvPr id="6" name="Picture 5">
            <a:extLst>
              <a:ext uri="{FF2B5EF4-FFF2-40B4-BE49-F238E27FC236}">
                <a16:creationId xmlns:a16="http://schemas.microsoft.com/office/drawing/2014/main" xmlns="" id="{97FE6D89-FBD2-9B5F-9DB1-3B9C67AFB19C}"/>
              </a:ext>
            </a:extLst>
          </p:cNvPr>
          <p:cNvPicPr>
            <a:picLocks noChangeAspect="1"/>
          </p:cNvPicPr>
          <p:nvPr/>
        </p:nvPicPr>
        <p:blipFill>
          <a:blip r:embed="rId2"/>
          <a:stretch>
            <a:fillRect/>
          </a:stretch>
        </p:blipFill>
        <p:spPr>
          <a:xfrm>
            <a:off x="203097" y="6050857"/>
            <a:ext cx="2761727" cy="670618"/>
          </a:xfrm>
          <a:prstGeom prst="rect">
            <a:avLst/>
          </a:prstGeom>
        </p:spPr>
      </p:pic>
    </p:spTree>
    <p:extLst>
      <p:ext uri="{BB962C8B-B14F-4D97-AF65-F5344CB8AC3E}">
        <p14:creationId xmlns:p14="http://schemas.microsoft.com/office/powerpoint/2010/main" val="3495561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365125"/>
            <a:ext cx="11471564" cy="1325563"/>
          </a:xfrm>
        </p:spPr>
        <p:txBody>
          <a:bodyPr>
            <a:noAutofit/>
          </a:bodyPr>
          <a:lstStyle/>
          <a:p>
            <a:r>
              <a:rPr lang="en-US" sz="2800" dirty="0">
                <a:latin typeface="Arial" panose="020B0604020202020204" pitchFamily="34" charset="0"/>
                <a:cs typeface="Arial" panose="020B0604020202020204" pitchFamily="34" charset="0"/>
              </a:rPr>
              <a:t>Artificial intelligence technique in detection of early esophageal cancer</a:t>
            </a:r>
          </a:p>
        </p:txBody>
      </p:sp>
      <p:sp>
        <p:nvSpPr>
          <p:cNvPr id="3" name="Content Placeholder 2"/>
          <p:cNvSpPr>
            <a:spLocks noGrp="1"/>
          </p:cNvSpPr>
          <p:nvPr>
            <p:ph idx="1"/>
          </p:nvPr>
        </p:nvSpPr>
        <p:spPr/>
        <p:txBody>
          <a:bodyPr>
            <a:normAutofit/>
          </a:bodyPr>
          <a:lstStyle/>
          <a:p>
            <a:pPr marL="0" indent="0">
              <a:buNone/>
            </a:pPr>
            <a:r>
              <a:rPr lang="en-US" sz="1800" dirty="0">
                <a:latin typeface="Arial" panose="020B0604020202020204" pitchFamily="34" charset="0"/>
                <a:cs typeface="Arial" panose="020B0604020202020204" pitchFamily="34" charset="0"/>
              </a:rPr>
              <a:t>World J </a:t>
            </a:r>
            <a:r>
              <a:rPr lang="en-US" sz="1800" dirty="0" err="1">
                <a:latin typeface="Arial" panose="020B0604020202020204" pitchFamily="34" charset="0"/>
                <a:cs typeface="Arial" panose="020B0604020202020204" pitchFamily="34" charset="0"/>
              </a:rPr>
              <a:t>Gastroenterol</a:t>
            </a:r>
            <a:r>
              <a:rPr lang="en-US" sz="1800" dirty="0">
                <a:latin typeface="Arial" panose="020B0604020202020204" pitchFamily="34" charset="0"/>
                <a:cs typeface="Arial" panose="020B0604020202020204" pitchFamily="34" charset="0"/>
              </a:rPr>
              <a:t>. 2020 Oct 21; 26(39): 5959–5969.</a:t>
            </a:r>
          </a:p>
          <a:p>
            <a:pPr marL="0" indent="0">
              <a:buNone/>
            </a:pPr>
            <a:r>
              <a:rPr lang="en-US" sz="1800" dirty="0">
                <a:latin typeface="Arial" panose="020B0604020202020204" pitchFamily="34" charset="0"/>
                <a:cs typeface="Arial" panose="020B0604020202020204" pitchFamily="34" charset="0"/>
              </a:rPr>
              <a:t>Published online 2020 Oct 21. </a:t>
            </a:r>
            <a:r>
              <a:rPr lang="en-US" sz="1800" dirty="0" err="1">
                <a:latin typeface="Arial" panose="020B0604020202020204" pitchFamily="34" charset="0"/>
                <a:cs typeface="Arial" panose="020B0604020202020204" pitchFamily="34" charset="0"/>
              </a:rPr>
              <a:t>doi</a:t>
            </a:r>
            <a:r>
              <a:rPr lang="en-US" sz="1800" dirty="0">
                <a:latin typeface="Arial" panose="020B0604020202020204" pitchFamily="34" charset="0"/>
                <a:cs typeface="Arial" panose="020B0604020202020204" pitchFamily="34" charset="0"/>
              </a:rPr>
              <a:t>: 10.3748/wjg.v26.i39.</a:t>
            </a:r>
          </a:p>
          <a:p>
            <a:pPr marL="0" indent="0">
              <a:buNone/>
            </a:pPr>
            <a:r>
              <a:rPr lang="en-US" sz="1800" dirty="0">
                <a:latin typeface="Arial" panose="020B0604020202020204" pitchFamily="34" charset="0"/>
                <a:cs typeface="Arial" panose="020B0604020202020204" pitchFamily="34" charset="0"/>
              </a:rPr>
              <a:t> Lu-Ming Huang, Wen-Juan Yang, </a:t>
            </a:r>
            <a:r>
              <a:rPr lang="en-US" sz="1800" dirty="0" err="1">
                <a:latin typeface="Arial" panose="020B0604020202020204" pitchFamily="34" charset="0"/>
                <a:cs typeface="Arial" panose="020B0604020202020204" pitchFamily="34" charset="0"/>
              </a:rPr>
              <a:t>Zhi</a:t>
            </a:r>
            <a:r>
              <a:rPr lang="en-US" sz="1800" dirty="0">
                <a:latin typeface="Arial" panose="020B0604020202020204" pitchFamily="34" charset="0"/>
                <a:cs typeface="Arial" panose="020B0604020202020204" pitchFamily="34" charset="0"/>
              </a:rPr>
              <a:t>-Yin Huang, Cheng-Wei Tang, and Jing</a:t>
            </a:r>
          </a:p>
          <a:p>
            <a:pPr marL="0" indent="0">
              <a:buNone/>
            </a:pPr>
            <a:r>
              <a:rPr lang="en-US" sz="2000" dirty="0">
                <a:latin typeface="Arial" panose="020B0604020202020204" pitchFamily="34" charset="0"/>
                <a:cs typeface="Arial" panose="020B0604020202020204" pitchFamily="34" charset="0"/>
              </a:rPr>
              <a:t>Abstract</a:t>
            </a:r>
          </a:p>
          <a:p>
            <a:pPr marL="0" indent="0" algn="just">
              <a:buNone/>
            </a:pPr>
            <a:r>
              <a:rPr lang="en-US" sz="2400" dirty="0">
                <a:latin typeface="Arial" panose="020B0604020202020204" pitchFamily="34" charset="0"/>
                <a:cs typeface="Arial" panose="020B0604020202020204" pitchFamily="34" charset="0"/>
              </a:rPr>
              <a:t>When AI technique comes to the pathological diagnosis, borderline lesions that are difficult to determine may become easier than before.</a:t>
            </a:r>
          </a:p>
          <a:p>
            <a:pPr marL="0" indent="0" algn="just">
              <a:buNone/>
            </a:pPr>
            <a:r>
              <a:rPr lang="en-US" sz="2400" dirty="0">
                <a:latin typeface="Arial" panose="020B0604020202020204" pitchFamily="34" charset="0"/>
                <a:cs typeface="Arial" panose="020B0604020202020204" pitchFamily="34" charset="0"/>
              </a:rPr>
              <a:t>In gene diagnosis, due to the lack of tissue specificity of gene diagnostic markers, they can only be used as supplementary measures at present. In predicting the risk of cancer, there is still a lack of prospective clinical research to confirm the accuracy of the risk stratification model.</a:t>
            </a:r>
          </a:p>
          <a:p>
            <a:pPr marL="0" indent="0" algn="just">
              <a:buNone/>
            </a:pP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
        <p:nvSpPr>
          <p:cNvPr id="5" name="Rectangle 4"/>
          <p:cNvSpPr/>
          <p:nvPr/>
        </p:nvSpPr>
        <p:spPr>
          <a:xfrm>
            <a:off x="9371351" y="5822950"/>
            <a:ext cx="2590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Artificial Intelligence</a:t>
            </a:r>
          </a:p>
        </p:txBody>
      </p:sp>
      <p:pic>
        <p:nvPicPr>
          <p:cNvPr id="6" name="Picture 5">
            <a:extLst>
              <a:ext uri="{FF2B5EF4-FFF2-40B4-BE49-F238E27FC236}">
                <a16:creationId xmlns:a16="http://schemas.microsoft.com/office/drawing/2014/main" xmlns="" id="{47A44CCD-E198-3900-0F6A-F9DC51E224C6}"/>
              </a:ext>
            </a:extLst>
          </p:cNvPr>
          <p:cNvPicPr>
            <a:picLocks noChangeAspect="1"/>
          </p:cNvPicPr>
          <p:nvPr/>
        </p:nvPicPr>
        <p:blipFill>
          <a:blip r:embed="rId2"/>
          <a:stretch>
            <a:fillRect/>
          </a:stretch>
        </p:blipFill>
        <p:spPr>
          <a:xfrm>
            <a:off x="229849" y="6021041"/>
            <a:ext cx="2761727" cy="670618"/>
          </a:xfrm>
          <a:prstGeom prst="rect">
            <a:avLst/>
          </a:prstGeom>
        </p:spPr>
      </p:pic>
    </p:spTree>
    <p:extLst>
      <p:ext uri="{BB962C8B-B14F-4D97-AF65-F5344CB8AC3E}">
        <p14:creationId xmlns:p14="http://schemas.microsoft.com/office/powerpoint/2010/main" val="124304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3206246" y="1676401"/>
            <a:ext cx="5632954" cy="3559943"/>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D829B39B-E19B-4684-B84C-73DF500C59FE}" type="slidenum">
              <a:rPr lang="en-US" smtClean="0"/>
              <a:pPr>
                <a:defRPr/>
              </a:pPr>
              <a:t>35</a:t>
            </a:fld>
            <a:endParaRPr lang="en-US"/>
          </a:p>
        </p:txBody>
      </p:sp>
    </p:spTree>
    <p:extLst>
      <p:ext uri="{BB962C8B-B14F-4D97-AF65-F5344CB8AC3E}">
        <p14:creationId xmlns:p14="http://schemas.microsoft.com/office/powerpoint/2010/main" val="167947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676400" y="609601"/>
            <a:ext cx="5181600" cy="6111875"/>
          </a:xfrm>
        </p:spPr>
        <p:txBody>
          <a:bodyPr>
            <a:normAutofit/>
          </a:bodyPr>
          <a:lstStyle/>
          <a:p>
            <a:pPr marL="0" indent="0">
              <a:buNone/>
            </a:pPr>
            <a:r>
              <a:rPr lang="en-GB" altLang="en-US" dirty="0">
                <a:latin typeface="Arial" panose="020B0604020202020204" pitchFamily="34" charset="0"/>
                <a:cs typeface="Arial" panose="020B0604020202020204" pitchFamily="34" charset="0"/>
              </a:rPr>
              <a:t>Introduction </a:t>
            </a:r>
          </a:p>
          <a:p>
            <a:pPr marL="0" indent="0">
              <a:buNone/>
            </a:pPr>
            <a:endParaRPr lang="en-GB" altLang="en-US" dirty="0"/>
          </a:p>
          <a:p>
            <a:pPr algn="just"/>
            <a:r>
              <a:rPr lang="en-GB" altLang="en-US" sz="2400" dirty="0">
                <a:latin typeface="Arial" panose="020B0604020202020204" pitchFamily="34" charset="0"/>
                <a:cs typeface="Arial" panose="020B0604020202020204" pitchFamily="34" charset="0"/>
              </a:rPr>
              <a:t>Endoderm forms the epithelial lining of digestive tract and give rise to specific cells of glands (hepatocytes)</a:t>
            </a:r>
          </a:p>
          <a:p>
            <a:pPr marL="0" indent="0" algn="just">
              <a:buNone/>
            </a:pPr>
            <a:endParaRPr lang="en-GB" altLang="en-US" sz="2400" dirty="0">
              <a:latin typeface="Arial" panose="020B0604020202020204" pitchFamily="34" charset="0"/>
              <a:cs typeface="Arial" panose="020B0604020202020204" pitchFamily="34" charset="0"/>
            </a:endParaRPr>
          </a:p>
          <a:p>
            <a:pPr algn="just"/>
            <a:r>
              <a:rPr lang="en-GB" altLang="en-US" sz="2400" dirty="0">
                <a:latin typeface="Arial" panose="020B0604020202020204" pitchFamily="34" charset="0"/>
                <a:cs typeface="Arial" panose="020B0604020202020204" pitchFamily="34" charset="0"/>
              </a:rPr>
              <a:t>Stroma is derived from splanchnic mesoderm</a:t>
            </a:r>
          </a:p>
          <a:p>
            <a:pPr algn="just"/>
            <a:r>
              <a:rPr lang="en-GB" altLang="en-US" sz="2400" dirty="0">
                <a:latin typeface="Arial" panose="020B0604020202020204" pitchFamily="34" charset="0"/>
                <a:cs typeface="Arial" panose="020B0604020202020204" pitchFamily="34" charset="0"/>
              </a:rPr>
              <a:t>Muscles, connective tissue and peritoneal component of the wall of the gut are derived   from splanchnic   mesoderm </a:t>
            </a:r>
          </a:p>
        </p:txBody>
      </p:sp>
      <p:sp>
        <p:nvSpPr>
          <p:cNvPr id="2" name="Slide Number Placeholder 1"/>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pic>
        <p:nvPicPr>
          <p:cNvPr id="3" name="Picture 2"/>
          <p:cNvPicPr>
            <a:picLocks noChangeAspect="1"/>
          </p:cNvPicPr>
          <p:nvPr/>
        </p:nvPicPr>
        <p:blipFill>
          <a:blip r:embed="rId2"/>
          <a:stretch>
            <a:fillRect/>
          </a:stretch>
        </p:blipFill>
        <p:spPr>
          <a:xfrm>
            <a:off x="6858000" y="1676401"/>
            <a:ext cx="3714750" cy="3057525"/>
          </a:xfrm>
          <a:prstGeom prst="rect">
            <a:avLst/>
          </a:prstGeom>
        </p:spPr>
      </p:pic>
      <p:sp>
        <p:nvSpPr>
          <p:cNvPr id="4" name="Rectangle 3"/>
          <p:cNvSpPr/>
          <p:nvPr/>
        </p:nvSpPr>
        <p:spPr>
          <a:xfrm>
            <a:off x="8829337" y="6122987"/>
            <a:ext cx="1977890" cy="466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Core Knowledge</a:t>
            </a:r>
          </a:p>
        </p:txBody>
      </p:sp>
    </p:spTree>
    <p:extLst>
      <p:ext uri="{BB962C8B-B14F-4D97-AF65-F5344CB8AC3E}">
        <p14:creationId xmlns:p14="http://schemas.microsoft.com/office/powerpoint/2010/main" val="84209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Interactive session </a:t>
            </a:r>
          </a:p>
        </p:txBody>
      </p:sp>
      <p:sp>
        <p:nvSpPr>
          <p:cNvPr id="3" name="Content Placeholder 2"/>
          <p:cNvSpPr>
            <a:spLocks noGrp="1"/>
          </p:cNvSpPr>
          <p:nvPr>
            <p:ph idx="1"/>
          </p:nvPr>
        </p:nvSpPr>
        <p:spPr>
          <a:xfrm>
            <a:off x="440380" y="1600401"/>
            <a:ext cx="4896118" cy="5121074"/>
          </a:xfrm>
        </p:spPr>
        <p:txBody>
          <a:bodyPr>
            <a:normAutofit fontScale="92500" lnSpcReduction="20000"/>
          </a:bodyPr>
          <a:lstStyle/>
          <a:p>
            <a:pPr algn="just"/>
            <a:r>
              <a:rPr lang="en-US" dirty="0">
                <a:latin typeface="Calibri" panose="020F0502020204030204" pitchFamily="34" charset="0"/>
                <a:cs typeface="Calibri" panose="020F0502020204030204" pitchFamily="34" charset="0"/>
              </a:rPr>
              <a:t>A 2-hour-old male neonate was brought to the pediatric emergency department. </a:t>
            </a:r>
          </a:p>
          <a:p>
            <a:pPr algn="just"/>
            <a:r>
              <a:rPr lang="en-US" dirty="0">
                <a:latin typeface="Calibri" panose="020F0502020204030204" pitchFamily="34" charset="0"/>
                <a:cs typeface="Calibri" panose="020F0502020204030204" pitchFamily="34" charset="0"/>
              </a:rPr>
              <a:t> The neonate exhibited episodes of coughing and choking, especially when attempting the first feed. </a:t>
            </a:r>
          </a:p>
          <a:p>
            <a:pPr algn="just"/>
            <a:r>
              <a:rPr lang="en-US" dirty="0">
                <a:latin typeface="Calibri" panose="020F0502020204030204" pitchFamily="34" charset="0"/>
                <a:cs typeface="Calibri" panose="020F0502020204030204" pitchFamily="34" charset="0"/>
              </a:rPr>
              <a:t>The baby turned cyanotic during these episodes. </a:t>
            </a:r>
          </a:p>
          <a:p>
            <a:pPr algn="just"/>
            <a:r>
              <a:rPr lang="en-US" dirty="0">
                <a:latin typeface="Calibri" panose="020F0502020204030204" pitchFamily="34" charset="0"/>
                <a:cs typeface="Calibri" panose="020F0502020204030204" pitchFamily="34" charset="0"/>
              </a:rPr>
              <a:t>the neonate appears well-developed but is </a:t>
            </a:r>
            <a:r>
              <a:rPr lang="en-US" dirty="0" err="1">
                <a:latin typeface="Calibri" panose="020F0502020204030204" pitchFamily="34" charset="0"/>
                <a:cs typeface="Calibri" panose="020F0502020204030204" pitchFamily="34" charset="0"/>
              </a:rPr>
              <a:t>tachypneic</a:t>
            </a:r>
            <a:r>
              <a:rPr lang="en-US" dirty="0">
                <a:latin typeface="Calibri" panose="020F0502020204030204" pitchFamily="34" charset="0"/>
                <a:cs typeface="Calibri" panose="020F0502020204030204" pitchFamily="34" charset="0"/>
              </a:rPr>
              <a:t>.</a:t>
            </a:r>
          </a:p>
          <a:p>
            <a:pPr algn="just"/>
            <a:r>
              <a:rPr lang="en-US" dirty="0">
                <a:latin typeface="Calibri" panose="020F0502020204030204" pitchFamily="34" charset="0"/>
                <a:cs typeface="Calibri" panose="020F0502020204030204" pitchFamily="34" charset="0"/>
              </a:rPr>
              <a:t>An attempt to pass a nasogastric tube meets resistance at approximately 10 cm from the nares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pic>
        <p:nvPicPr>
          <p:cNvPr id="5" name="Picture 4"/>
          <p:cNvPicPr>
            <a:picLocks noChangeAspect="1"/>
          </p:cNvPicPr>
          <p:nvPr/>
        </p:nvPicPr>
        <p:blipFill rotWithShape="1">
          <a:blip r:embed="rId2"/>
          <a:srcRect t="16013" r="36869" b="31700"/>
          <a:stretch/>
        </p:blipFill>
        <p:spPr>
          <a:xfrm>
            <a:off x="6427020" y="1600401"/>
            <a:ext cx="4436165" cy="3602977"/>
          </a:xfrm>
          <a:prstGeom prst="rect">
            <a:avLst/>
          </a:prstGeom>
        </p:spPr>
      </p:pic>
      <p:pic>
        <p:nvPicPr>
          <p:cNvPr id="6" name="Picture 5"/>
          <p:cNvPicPr>
            <a:picLocks noChangeAspect="1"/>
          </p:cNvPicPr>
          <p:nvPr/>
        </p:nvPicPr>
        <p:blipFill>
          <a:blip r:embed="rId3"/>
          <a:stretch>
            <a:fillRect/>
          </a:stretch>
        </p:blipFill>
        <p:spPr>
          <a:xfrm>
            <a:off x="7496175" y="5080895"/>
            <a:ext cx="2171700" cy="1628775"/>
          </a:xfrm>
          <a:prstGeom prst="rect">
            <a:avLst/>
          </a:prstGeom>
        </p:spPr>
      </p:pic>
    </p:spTree>
    <p:extLst>
      <p:ext uri="{BB962C8B-B14F-4D97-AF65-F5344CB8AC3E}">
        <p14:creationId xmlns:p14="http://schemas.microsoft.com/office/powerpoint/2010/main" val="199912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Formation of Primitive Gut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3" name="Rectangle 2">
            <a:extLst>
              <a:ext uri="{FF2B5EF4-FFF2-40B4-BE49-F238E27FC236}">
                <a16:creationId xmlns:a16="http://schemas.microsoft.com/office/drawing/2014/main" xmlns="" id="{12D90AD3-8F2D-DAD4-C75A-4EF908436AFD}"/>
              </a:ext>
            </a:extLst>
          </p:cNvPr>
          <p:cNvSpPr/>
          <p:nvPr/>
        </p:nvSpPr>
        <p:spPr>
          <a:xfrm>
            <a:off x="8610600" y="5999813"/>
            <a:ext cx="2083632" cy="721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Core Knowledge</a:t>
            </a:r>
            <a:endParaRPr lang="en-PK"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534912" y="2556008"/>
            <a:ext cx="5279136" cy="3622074"/>
          </a:xfrm>
          <a:prstGeom prst="rect">
            <a:avLst/>
          </a:prstGeom>
        </p:spPr>
      </p:pic>
      <p:pic>
        <p:nvPicPr>
          <p:cNvPr id="8" name="Content Placeholder 7"/>
          <p:cNvPicPr>
            <a:picLocks noGrp="1" noChangeAspect="1"/>
          </p:cNvPicPr>
          <p:nvPr>
            <p:ph idx="1"/>
          </p:nvPr>
        </p:nvPicPr>
        <p:blipFill>
          <a:blip r:embed="rId3"/>
          <a:stretch>
            <a:fillRect/>
          </a:stretch>
        </p:blipFill>
        <p:spPr>
          <a:xfrm>
            <a:off x="536448" y="2230557"/>
            <a:ext cx="5787552" cy="2050707"/>
          </a:xfrm>
          <a:prstGeom prst="rect">
            <a:avLst/>
          </a:prstGeom>
        </p:spPr>
      </p:pic>
    </p:spTree>
    <p:extLst>
      <p:ext uri="{BB962C8B-B14F-4D97-AF65-F5344CB8AC3E}">
        <p14:creationId xmlns:p14="http://schemas.microsoft.com/office/powerpoint/2010/main" val="2624167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2768" y="1921878"/>
            <a:ext cx="10515600" cy="4351338"/>
          </a:xfrm>
        </p:spPr>
        <p:txBody>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development of the primitive gut and its derivatives are generally divided into four sections: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proximal foregut (pharyngeal gut)</a:t>
            </a:r>
          </a:p>
          <a:p>
            <a:r>
              <a:rPr lang="en-US" dirty="0" smtClean="0">
                <a:latin typeface="Arial" panose="020B0604020202020204" pitchFamily="34" charset="0"/>
                <a:cs typeface="Arial" panose="020B0604020202020204" pitchFamily="34" charset="0"/>
              </a:rPr>
              <a:t>The distal foregut</a:t>
            </a:r>
          </a:p>
          <a:p>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midgut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hindgut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28" t="9022"/>
          <a:stretch/>
        </p:blipFill>
        <p:spPr>
          <a:xfrm>
            <a:off x="6866021" y="2502568"/>
            <a:ext cx="4491282" cy="4205583"/>
          </a:xfrm>
          <a:prstGeom prst="rect">
            <a:avLst/>
          </a:prstGeom>
        </p:spPr>
      </p:pic>
    </p:spTree>
    <p:extLst>
      <p:ext uri="{BB962C8B-B14F-4D97-AF65-F5344CB8AC3E}">
        <p14:creationId xmlns:p14="http://schemas.microsoft.com/office/powerpoint/2010/main" val="403591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30927" y="152400"/>
            <a:ext cx="8229600" cy="1143000"/>
          </a:xfrm>
        </p:spPr>
        <p:txBody>
          <a:bodyPr/>
          <a:lstStyle/>
          <a:p>
            <a:pPr eaLnBrk="1" hangingPunct="1">
              <a:defRPr/>
            </a:pPr>
            <a:r>
              <a:rPr lang="en-AU" sz="3000" b="1" dirty="0">
                <a:solidFill>
                  <a:schemeClr val="accent4">
                    <a:lumMod val="75000"/>
                  </a:schemeClr>
                </a:solidFill>
              </a:rPr>
              <a:t/>
            </a:r>
            <a:br>
              <a:rPr lang="en-AU" sz="3000" b="1" dirty="0">
                <a:solidFill>
                  <a:schemeClr val="accent4">
                    <a:lumMod val="75000"/>
                  </a:schemeClr>
                </a:solidFill>
              </a:rPr>
            </a:br>
            <a:r>
              <a:rPr lang="en-AU" sz="32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Derivatives of  Foregut</a:t>
            </a:r>
            <a:endParaRPr lang="en-US" sz="3600" dirty="0">
              <a:solidFill>
                <a:schemeClr val="accent4">
                  <a:lumMod val="75000"/>
                </a:schemeClr>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1"/>
          </p:nvPr>
        </p:nvSpPr>
        <p:spPr>
          <a:xfrm>
            <a:off x="376278" y="1600200"/>
            <a:ext cx="4495800" cy="5257800"/>
          </a:xfrm>
        </p:spPr>
        <p:txBody>
          <a:bodyPr>
            <a:normAutofit/>
          </a:bodyPr>
          <a:lstStyle/>
          <a:p>
            <a:pPr eaLnBrk="1" hangingPunct="1">
              <a:lnSpc>
                <a:spcPct val="80000"/>
              </a:lnSpc>
            </a:pPr>
            <a:endParaRPr lang="en-AU" altLang="en-US" sz="2100" dirty="0"/>
          </a:p>
          <a:p>
            <a:pPr eaLnBrk="1" hangingPunct="1">
              <a:lnSpc>
                <a:spcPct val="80000"/>
              </a:lnSpc>
            </a:pPr>
            <a:endParaRPr lang="en-AU" altLang="en-US" sz="2100" dirty="0"/>
          </a:p>
          <a:p>
            <a:pPr marL="0" indent="0" algn="just" eaLnBrk="1" hangingPunct="1">
              <a:lnSpc>
                <a:spcPct val="80000"/>
              </a:lnSpc>
              <a:buNone/>
            </a:pPr>
            <a:r>
              <a:rPr lang="en-AU" altLang="en-US" sz="2400" dirty="0">
                <a:latin typeface="Arial" panose="020B0604020202020204" pitchFamily="34" charset="0"/>
                <a:cs typeface="Arial" panose="020B0604020202020204" pitchFamily="34" charset="0"/>
              </a:rPr>
              <a:t>Forms the </a:t>
            </a:r>
            <a:endParaRPr lang="en-AU" altLang="en-US" sz="2400" dirty="0" smtClean="0">
              <a:latin typeface="Arial" panose="020B0604020202020204" pitchFamily="34" charset="0"/>
              <a:cs typeface="Arial" panose="020B0604020202020204" pitchFamily="34" charset="0"/>
            </a:endParaRPr>
          </a:p>
          <a:p>
            <a:pPr algn="just" eaLnBrk="1" hangingPunct="1">
              <a:lnSpc>
                <a:spcPct val="80000"/>
              </a:lnSpc>
            </a:pPr>
            <a:r>
              <a:rPr lang="en-AU" altLang="en-US" sz="2400" dirty="0" smtClean="0">
                <a:latin typeface="Arial" panose="020B0604020202020204" pitchFamily="34" charset="0"/>
                <a:cs typeface="Arial" panose="020B0604020202020204" pitchFamily="34" charset="0"/>
              </a:rPr>
              <a:t>pharynx</a:t>
            </a:r>
            <a:r>
              <a:rPr lang="en-AU" altLang="en-US" sz="2400" dirty="0">
                <a:latin typeface="Arial" panose="020B0604020202020204" pitchFamily="34" charset="0"/>
                <a:cs typeface="Arial" panose="020B0604020202020204" pitchFamily="34" charset="0"/>
              </a:rPr>
              <a:t>, </a:t>
            </a:r>
            <a:endParaRPr lang="en-AU" altLang="en-US" sz="2400" dirty="0" smtClean="0">
              <a:latin typeface="Arial" panose="020B0604020202020204" pitchFamily="34" charset="0"/>
              <a:cs typeface="Arial" panose="020B0604020202020204" pitchFamily="34" charset="0"/>
            </a:endParaRPr>
          </a:p>
          <a:p>
            <a:pPr algn="just" eaLnBrk="1" hangingPunct="1">
              <a:lnSpc>
                <a:spcPct val="80000"/>
              </a:lnSpc>
            </a:pPr>
            <a:r>
              <a:rPr lang="en-AU" altLang="en-US" sz="2400" dirty="0" err="1" smtClean="0">
                <a:latin typeface="Arial" panose="020B0604020202020204" pitchFamily="34" charset="0"/>
                <a:cs typeface="Arial" panose="020B0604020202020204" pitchFamily="34" charset="0"/>
              </a:rPr>
              <a:t>esophagus</a:t>
            </a:r>
            <a:r>
              <a:rPr lang="en-AU" altLang="en-US" sz="2400" dirty="0">
                <a:latin typeface="Arial" panose="020B0604020202020204" pitchFamily="34" charset="0"/>
                <a:cs typeface="Arial" panose="020B0604020202020204" pitchFamily="34" charset="0"/>
              </a:rPr>
              <a:t>, </a:t>
            </a:r>
            <a:endParaRPr lang="en-AU" altLang="en-US" sz="2400" dirty="0" smtClean="0">
              <a:latin typeface="Arial" panose="020B0604020202020204" pitchFamily="34" charset="0"/>
              <a:cs typeface="Arial" panose="020B0604020202020204" pitchFamily="34" charset="0"/>
            </a:endParaRPr>
          </a:p>
          <a:p>
            <a:pPr algn="just" eaLnBrk="1" hangingPunct="1">
              <a:lnSpc>
                <a:spcPct val="80000"/>
              </a:lnSpc>
            </a:pPr>
            <a:r>
              <a:rPr lang="en-AU" altLang="en-US" sz="2400" dirty="0" smtClean="0">
                <a:latin typeface="Arial" panose="020B0604020202020204" pitchFamily="34" charset="0"/>
                <a:cs typeface="Arial" panose="020B0604020202020204" pitchFamily="34" charset="0"/>
              </a:rPr>
              <a:t>stomach </a:t>
            </a:r>
            <a:r>
              <a:rPr lang="en-AU" altLang="en-US" sz="2400" dirty="0">
                <a:latin typeface="Arial" panose="020B0604020202020204" pitchFamily="34" charset="0"/>
                <a:cs typeface="Arial" panose="020B0604020202020204" pitchFamily="34" charset="0"/>
              </a:rPr>
              <a:t>and </a:t>
            </a:r>
            <a:endParaRPr lang="en-AU" altLang="en-US" sz="2400" dirty="0" smtClean="0">
              <a:latin typeface="Arial" panose="020B0604020202020204" pitchFamily="34" charset="0"/>
              <a:cs typeface="Arial" panose="020B0604020202020204" pitchFamily="34" charset="0"/>
            </a:endParaRPr>
          </a:p>
          <a:p>
            <a:pPr algn="just" eaLnBrk="1" hangingPunct="1">
              <a:lnSpc>
                <a:spcPct val="80000"/>
              </a:lnSpc>
            </a:pPr>
            <a:r>
              <a:rPr lang="en-AU" altLang="en-US" sz="2400" dirty="0" smtClean="0">
                <a:latin typeface="Arial" panose="020B0604020202020204" pitchFamily="34" charset="0"/>
                <a:cs typeface="Arial" panose="020B0604020202020204" pitchFamily="34" charset="0"/>
              </a:rPr>
              <a:t>the </a:t>
            </a:r>
            <a:r>
              <a:rPr lang="en-AU" altLang="en-US" sz="2400" dirty="0">
                <a:latin typeface="Arial" panose="020B0604020202020204" pitchFamily="34" charset="0"/>
                <a:cs typeface="Arial" panose="020B0604020202020204" pitchFamily="34" charset="0"/>
              </a:rPr>
              <a:t>duodenum </a:t>
            </a:r>
            <a:r>
              <a:rPr lang="en-AU" altLang="en-US" sz="2400" dirty="0" smtClean="0">
                <a:latin typeface="Arial" panose="020B0604020202020204" pitchFamily="34" charset="0"/>
                <a:cs typeface="Arial" panose="020B0604020202020204" pitchFamily="34" charset="0"/>
              </a:rPr>
              <a:t>down </a:t>
            </a:r>
            <a:r>
              <a:rPr lang="en-AU" altLang="en-US" sz="2400" dirty="0">
                <a:latin typeface="Arial" panose="020B0604020202020204" pitchFamily="34" charset="0"/>
                <a:cs typeface="Arial" panose="020B0604020202020204" pitchFamily="34" charset="0"/>
              </a:rPr>
              <a:t>to the level of the major duodenal papilla lungs and trachea </a:t>
            </a:r>
            <a:endParaRPr lang="en-US" altLang="en-US" sz="2400" dirty="0">
              <a:latin typeface="Arial" panose="020B0604020202020204" pitchFamily="34" charset="0"/>
              <a:cs typeface="Arial" panose="020B0604020202020204" pitchFamily="34" charset="0"/>
            </a:endParaRPr>
          </a:p>
          <a:p>
            <a:pPr algn="just" eaLnBrk="1" hangingPunct="1">
              <a:lnSpc>
                <a:spcPct val="80000"/>
              </a:lnSpc>
            </a:pPr>
            <a:r>
              <a:rPr lang="en-AU" altLang="en-US" sz="2400" dirty="0">
                <a:latin typeface="Arial" panose="020B0604020202020204" pitchFamily="34" charset="0"/>
                <a:cs typeface="Arial" panose="020B0604020202020204" pitchFamily="34" charset="0"/>
              </a:rPr>
              <a:t>Liver, pancreas, gallbladder and their associated ducts </a:t>
            </a:r>
            <a:endParaRPr lang="en-US" alt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486400" y="1600200"/>
            <a:ext cx="5867400" cy="4660200"/>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
        <p:nvSpPr>
          <p:cNvPr id="5" name="Rectangle 4">
            <a:extLst>
              <a:ext uri="{FF2B5EF4-FFF2-40B4-BE49-F238E27FC236}">
                <a16:creationId xmlns:a16="http://schemas.microsoft.com/office/drawing/2014/main" xmlns="" id="{B02FE091-2C7E-3795-571F-62336DB67FCB}"/>
              </a:ext>
            </a:extLst>
          </p:cNvPr>
          <p:cNvSpPr/>
          <p:nvPr/>
        </p:nvSpPr>
        <p:spPr>
          <a:xfrm>
            <a:off x="8628769" y="6260400"/>
            <a:ext cx="2263515" cy="5010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Core knowledge</a:t>
            </a:r>
            <a:endParaRPr lang="en-PK"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07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79619" y="304800"/>
            <a:ext cx="9208617" cy="1143000"/>
          </a:xfrm>
        </p:spPr>
        <p:txBody>
          <a:bodyPr>
            <a:normAutofit/>
          </a:bodyPr>
          <a:lstStyle/>
          <a:p>
            <a:pPr eaLnBrk="1" hangingPunct="1">
              <a:defRPr/>
            </a:pPr>
            <a:r>
              <a:rPr lang="en-US" sz="3200" dirty="0" smtClean="0">
                <a:latin typeface="Arial" panose="020B0604020202020204" pitchFamily="34" charset="0"/>
                <a:cs typeface="Arial" panose="020B0604020202020204" pitchFamily="34" charset="0"/>
              </a:rPr>
              <a:t>Derivatives of Mid </a:t>
            </a:r>
            <a:r>
              <a:rPr lang="en-US" sz="3200" dirty="0">
                <a:latin typeface="Arial" panose="020B0604020202020204" pitchFamily="34" charset="0"/>
                <a:cs typeface="Arial" panose="020B0604020202020204" pitchFamily="34" charset="0"/>
              </a:rPr>
              <a:t>Gut</a:t>
            </a:r>
          </a:p>
        </p:txBody>
      </p:sp>
      <p:sp>
        <p:nvSpPr>
          <p:cNvPr id="22531" name="Rectangle 3"/>
          <p:cNvSpPr>
            <a:spLocks noGrp="1" noChangeArrowheads="1"/>
          </p:cNvSpPr>
          <p:nvPr>
            <p:ph type="body" idx="1"/>
          </p:nvPr>
        </p:nvSpPr>
        <p:spPr>
          <a:xfrm>
            <a:off x="579619" y="1185650"/>
            <a:ext cx="5516381" cy="4885366"/>
          </a:xfrm>
        </p:spPr>
        <p:txBody>
          <a:bodyPr>
            <a:normAutofit fontScale="85000" lnSpcReduction="10000"/>
          </a:bodyPr>
          <a:lstStyle/>
          <a:p>
            <a:pPr marL="0" indent="0" algn="just">
              <a:buNone/>
            </a:pPr>
            <a:r>
              <a:rPr lang="en-AU" altLang="en-US" dirty="0">
                <a:latin typeface="Arial" panose="020B0604020202020204" pitchFamily="34" charset="0"/>
                <a:cs typeface="Arial" panose="020B0604020202020204" pitchFamily="34" charset="0"/>
              </a:rPr>
              <a:t>Forms the </a:t>
            </a:r>
          </a:p>
          <a:p>
            <a:pPr algn="just" eaLnBrk="1" hangingPunct="1">
              <a:lnSpc>
                <a:spcPct val="90000"/>
              </a:lnSpc>
            </a:pPr>
            <a:r>
              <a:rPr lang="en-AU" altLang="en-US" dirty="0">
                <a:latin typeface="Arial" panose="020B0604020202020204" pitchFamily="34" charset="0"/>
                <a:cs typeface="Arial" panose="020B0604020202020204" pitchFamily="34" charset="0"/>
              </a:rPr>
              <a:t>duodenum distal to the major duodenal papilla </a:t>
            </a:r>
          </a:p>
          <a:p>
            <a:pPr algn="just" eaLnBrk="1" hangingPunct="1">
              <a:lnSpc>
                <a:spcPct val="90000"/>
              </a:lnSpc>
            </a:pPr>
            <a:r>
              <a:rPr lang="en-AU" altLang="en-US" dirty="0">
                <a:latin typeface="Arial" panose="020B0604020202020204" pitchFamily="34" charset="0"/>
                <a:cs typeface="Arial" panose="020B0604020202020204" pitchFamily="34" charset="0"/>
              </a:rPr>
              <a:t>the jejunum,</a:t>
            </a:r>
          </a:p>
          <a:p>
            <a:pPr algn="just" eaLnBrk="1" hangingPunct="1">
              <a:lnSpc>
                <a:spcPct val="90000"/>
              </a:lnSpc>
            </a:pPr>
            <a:r>
              <a:rPr lang="en-AU" altLang="en-US" dirty="0">
                <a:latin typeface="Arial" panose="020B0604020202020204" pitchFamily="34" charset="0"/>
                <a:cs typeface="Arial" panose="020B0604020202020204" pitchFamily="34" charset="0"/>
              </a:rPr>
              <a:t> </a:t>
            </a:r>
            <a:r>
              <a:rPr lang="en-AU" altLang="en-US" dirty="0" err="1">
                <a:latin typeface="Arial" panose="020B0604020202020204" pitchFamily="34" charset="0"/>
                <a:cs typeface="Arial" panose="020B0604020202020204" pitchFamily="34" charset="0"/>
              </a:rPr>
              <a:t>iliem</a:t>
            </a:r>
            <a:r>
              <a:rPr lang="en-AU" altLang="en-US" dirty="0">
                <a:latin typeface="Arial" panose="020B0604020202020204" pitchFamily="34" charset="0"/>
                <a:cs typeface="Arial" panose="020B0604020202020204" pitchFamily="34" charset="0"/>
              </a:rPr>
              <a:t>, </a:t>
            </a:r>
          </a:p>
          <a:p>
            <a:pPr algn="just" eaLnBrk="1" hangingPunct="1">
              <a:lnSpc>
                <a:spcPct val="90000"/>
              </a:lnSpc>
            </a:pPr>
            <a:r>
              <a:rPr lang="en-AU" altLang="en-US" dirty="0">
                <a:latin typeface="Arial" panose="020B0604020202020204" pitchFamily="34" charset="0"/>
                <a:cs typeface="Arial" panose="020B0604020202020204" pitchFamily="34" charset="0"/>
              </a:rPr>
              <a:t>caecum, </a:t>
            </a:r>
          </a:p>
          <a:p>
            <a:pPr algn="just" eaLnBrk="1" hangingPunct="1">
              <a:lnSpc>
                <a:spcPct val="90000"/>
              </a:lnSpc>
            </a:pPr>
            <a:r>
              <a:rPr lang="en-AU" altLang="en-US" dirty="0">
                <a:latin typeface="Arial" panose="020B0604020202020204" pitchFamily="34" charset="0"/>
                <a:cs typeface="Arial" panose="020B0604020202020204" pitchFamily="34" charset="0"/>
              </a:rPr>
              <a:t>appendix, </a:t>
            </a:r>
          </a:p>
          <a:p>
            <a:pPr algn="just" eaLnBrk="1" hangingPunct="1">
              <a:lnSpc>
                <a:spcPct val="90000"/>
              </a:lnSpc>
            </a:pPr>
            <a:r>
              <a:rPr lang="en-AU" altLang="en-US" dirty="0">
                <a:latin typeface="Arial" panose="020B0604020202020204" pitchFamily="34" charset="0"/>
                <a:cs typeface="Arial" panose="020B0604020202020204" pitchFamily="34" charset="0"/>
              </a:rPr>
              <a:t>ascending colon and </a:t>
            </a:r>
          </a:p>
          <a:p>
            <a:pPr algn="just" eaLnBrk="1" hangingPunct="1">
              <a:lnSpc>
                <a:spcPct val="90000"/>
              </a:lnSpc>
            </a:pPr>
            <a:r>
              <a:rPr lang="en-AU" altLang="en-US" dirty="0">
                <a:latin typeface="Arial" panose="020B0604020202020204" pitchFamily="34" charset="0"/>
                <a:cs typeface="Arial" panose="020B0604020202020204" pitchFamily="34" charset="0"/>
              </a:rPr>
              <a:t>the right 2/3 of the transverse colon.</a:t>
            </a:r>
          </a:p>
          <a:p>
            <a:pPr algn="just" eaLnBrk="1" hangingPunct="1">
              <a:lnSpc>
                <a:spcPct val="90000"/>
              </a:lnSpc>
            </a:pPr>
            <a:r>
              <a:rPr lang="en-AU" altLang="en-US" dirty="0">
                <a:latin typeface="Arial" panose="020B0604020202020204" pitchFamily="34" charset="0"/>
                <a:cs typeface="Arial" panose="020B0604020202020204" pitchFamily="34" charset="0"/>
              </a:rPr>
              <a:t> It remains connected to the yolk sac by the vitelline duct and is supplied by the </a:t>
            </a:r>
            <a:r>
              <a:rPr lang="en-AU" altLang="en-US" b="1" dirty="0">
                <a:solidFill>
                  <a:srgbClr val="FF0000"/>
                </a:solidFill>
                <a:latin typeface="Arial" panose="020B0604020202020204" pitchFamily="34" charset="0"/>
                <a:cs typeface="Arial" panose="020B0604020202020204" pitchFamily="34" charset="0"/>
              </a:rPr>
              <a:t>superior mesenteric artery</a:t>
            </a:r>
            <a:r>
              <a:rPr lang="en-AU" altLang="en-US" sz="2400" b="1" dirty="0">
                <a:solidFill>
                  <a:srgbClr val="FF0000"/>
                </a:solidFill>
                <a:latin typeface="Arial" panose="020B0604020202020204" pitchFamily="34" charset="0"/>
                <a:cs typeface="Arial" panose="020B0604020202020204" pitchFamily="34" charset="0"/>
              </a:rPr>
              <a:t>.</a:t>
            </a:r>
            <a:r>
              <a:rPr lang="en-US" altLang="en-US" sz="2400" b="1"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6595672" y="472191"/>
            <a:ext cx="5261548" cy="5410200"/>
          </a:xfrm>
          <a:prstGeom prst="rect">
            <a:avLst/>
          </a:prstGeom>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5" name="Rectangle 4">
            <a:extLst>
              <a:ext uri="{FF2B5EF4-FFF2-40B4-BE49-F238E27FC236}">
                <a16:creationId xmlns:a16="http://schemas.microsoft.com/office/drawing/2014/main" xmlns="" id="{8C7B9ACA-96BE-5443-0353-236E6A04ABAC}"/>
              </a:ext>
            </a:extLst>
          </p:cNvPr>
          <p:cNvSpPr/>
          <p:nvPr/>
        </p:nvSpPr>
        <p:spPr>
          <a:xfrm>
            <a:off x="8753915" y="6031120"/>
            <a:ext cx="2068642" cy="650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Core knowledge</a:t>
            </a:r>
            <a:endParaRPr lang="en-PK"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777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TotalTime>
  <Words>1490</Words>
  <Application>Microsoft Office PowerPoint</Application>
  <PresentationFormat>Widescreen</PresentationFormat>
  <Paragraphs>229</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Calibri</vt:lpstr>
      <vt:lpstr>Times New Roman</vt:lpstr>
      <vt:lpstr>Office Theme</vt:lpstr>
      <vt:lpstr>Gastrointestinal Tract (GIT) Module 2nd Year MBBS(LGIS) Development of Esophagus</vt:lpstr>
      <vt:lpstr>PowerPoint Presentation</vt:lpstr>
      <vt:lpstr> Professor Umar Model of  Integrated Lecture </vt:lpstr>
      <vt:lpstr>PowerPoint Presentation</vt:lpstr>
      <vt:lpstr>Interactive session </vt:lpstr>
      <vt:lpstr>Formation of Primitive Gut </vt:lpstr>
      <vt:lpstr>PowerPoint Presentation</vt:lpstr>
      <vt:lpstr> Derivatives of  Foregut</vt:lpstr>
      <vt:lpstr>Derivatives of Mid Gut</vt:lpstr>
      <vt:lpstr>The Hind Gut</vt:lpstr>
      <vt:lpstr>The Dorsal Mesentery</vt:lpstr>
      <vt:lpstr>The Ventral Mesentery</vt:lpstr>
      <vt:lpstr>Development Of Foregut</vt:lpstr>
      <vt:lpstr>PowerPoint Presentation</vt:lpstr>
      <vt:lpstr>Oesophagus</vt:lpstr>
      <vt:lpstr>Development Of Esophagus</vt:lpstr>
      <vt:lpstr>PowerPoint Presentation</vt:lpstr>
      <vt:lpstr>PowerPoint Presentation</vt:lpstr>
      <vt:lpstr>PowerPoint Presentation</vt:lpstr>
      <vt:lpstr>Functions of esophagus</vt:lpstr>
      <vt:lpstr>PowerPoint Presentation</vt:lpstr>
      <vt:lpstr>PowerPoint Presentation</vt:lpstr>
      <vt:lpstr>Lower esophageal sphincter</vt:lpstr>
      <vt:lpstr>PowerPoint Presentation</vt:lpstr>
      <vt:lpstr>ESOPHAGEAL ABNORMALITIES Tracheo-esophageal fistula</vt:lpstr>
      <vt:lpstr>PowerPoint Presentation</vt:lpstr>
      <vt:lpstr> Esophageal Atresia </vt:lpstr>
      <vt:lpstr>PowerPoint Presentation</vt:lpstr>
      <vt:lpstr>PowerPoint Presentation</vt:lpstr>
      <vt:lpstr>Sign and symptoms</vt:lpstr>
      <vt:lpstr>Esophageal Stenosis</vt:lpstr>
      <vt:lpstr>Suggested Research Article</vt:lpstr>
      <vt:lpstr>Approach to patient of esophageal atresia</vt:lpstr>
      <vt:lpstr>Artificial intelligence technique in detection of early esophageal cancer</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Esophagus</dc:title>
  <dc:creator>DME RMU</dc:creator>
  <cp:lastModifiedBy>Musharaf Baig</cp:lastModifiedBy>
  <cp:revision>10</cp:revision>
  <dcterms:created xsi:type="dcterms:W3CDTF">2025-01-28T04:15:41Z</dcterms:created>
  <dcterms:modified xsi:type="dcterms:W3CDTF">2025-03-04T03:28:49Z</dcterms:modified>
</cp:coreProperties>
</file>